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6"/>
  </p:notesMasterIdLst>
  <p:sldIdLst>
    <p:sldId id="256" r:id="rId2"/>
    <p:sldId id="266" r:id="rId3"/>
    <p:sldId id="257" r:id="rId4"/>
    <p:sldId id="258" r:id="rId5"/>
    <p:sldId id="263" r:id="rId6"/>
    <p:sldId id="261" r:id="rId7"/>
    <p:sldId id="259" r:id="rId8"/>
    <p:sldId id="268" r:id="rId9"/>
    <p:sldId id="269" r:id="rId10"/>
    <p:sldId id="270" r:id="rId11"/>
    <p:sldId id="262" r:id="rId12"/>
    <p:sldId id="260" r:id="rId13"/>
    <p:sldId id="264"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504" y="-104"/>
      </p:cViewPr>
      <p:guideLst>
        <p:guide orient="horz" pos="2160"/>
        <p:guide pos="2880"/>
      </p:guideLst>
    </p:cSldViewPr>
  </p:slideViewPr>
  <p:notesTextViewPr>
    <p:cViewPr>
      <p:scale>
        <a:sx n="100" d="100"/>
        <a:sy n="100" d="100"/>
      </p:scale>
      <p:origin x="0" y="300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5CB69D-19EA-534A-98F1-173BBF53FB96}" type="datetimeFigureOut">
              <a:rPr lang="en-US" smtClean="0"/>
              <a:t>11/5/19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E8ABD-FE95-1D49-B1D5-7E708C656AE3}" type="slidenum">
              <a:rPr lang="en-US" smtClean="0"/>
              <a:t>‹#›</a:t>
            </a:fld>
            <a:endParaRPr lang="en-US"/>
          </a:p>
        </p:txBody>
      </p:sp>
    </p:spTree>
    <p:extLst>
      <p:ext uri="{BB962C8B-B14F-4D97-AF65-F5344CB8AC3E}">
        <p14:creationId xmlns:p14="http://schemas.microsoft.com/office/powerpoint/2010/main" val="8528754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Why is all Water Dinosaur Pee</a:t>
            </a:r>
            <a:r>
              <a:rPr lang="en-US" baseline="0" dirty="0" smtClean="0"/>
              <a:t>?</a:t>
            </a:r>
          </a:p>
          <a:p>
            <a:r>
              <a:rPr lang="en-US" dirty="0" smtClean="0"/>
              <a:t>By 2025 UN predicts 66% of world’s people will live in countries with high water stress &amp; about 25% of people will be living in countries or regions with absolute water scarcity</a:t>
            </a:r>
          </a:p>
          <a:p>
            <a:endParaRPr lang="en-US" dirty="0" smtClean="0"/>
          </a:p>
          <a:p>
            <a:r>
              <a:rPr lang="en-US" dirty="0" smtClean="0"/>
              <a:t>•       Unsafe water kills 200 children every hour</a:t>
            </a:r>
          </a:p>
          <a:p>
            <a:endParaRPr lang="en-US" dirty="0" smtClean="0"/>
          </a:p>
          <a:p>
            <a:r>
              <a:rPr lang="en-US" dirty="0" smtClean="0"/>
              <a:t>•       Water intensified industry, including some large bottled water companies, paid for a study showing demand for water will outstrip supply in the world by 40%</a:t>
            </a:r>
          </a:p>
          <a:p>
            <a:endParaRPr lang="en-US" dirty="0" smtClean="0"/>
          </a:p>
          <a:p>
            <a:r>
              <a:rPr lang="en-US" dirty="0" smtClean="0"/>
              <a:t>•       More than 60,000 chemicals are used in the US, but only 91 contaminants are currently being regulated by the Safe Drinking Water Act; no chemicals have been added to that list since 2000</a:t>
            </a:r>
          </a:p>
          <a:p>
            <a:endParaRPr lang="en-US" dirty="0" smtClean="0"/>
          </a:p>
          <a:p>
            <a:r>
              <a:rPr lang="en-US" dirty="0" smtClean="0"/>
              <a:t>•       National Resource Defense Council did 4-year test of 103 bottled water, &amp; found that 1/3rd contained bacteria &amp; other chemicals exceeding industry standards</a:t>
            </a:r>
          </a:p>
          <a:p>
            <a:endParaRPr lang="en-US" dirty="0" smtClean="0"/>
          </a:p>
          <a:p>
            <a:r>
              <a:rPr lang="en-US" dirty="0" smtClean="0"/>
              <a:t>•       1/3 what the world spends on bottled water in one year could pay for projects providing water to everyone in need</a:t>
            </a:r>
          </a:p>
          <a:p>
            <a:endParaRPr lang="en-US" dirty="0" smtClean="0"/>
          </a:p>
          <a:p>
            <a:r>
              <a:rPr lang="en-US" dirty="0" smtClean="0"/>
              <a:t>•       There is an estimated 326 million trillion gallons of water on earth, but less than 1% of water can be used as drinking water</a:t>
            </a:r>
          </a:p>
          <a:p>
            <a:endParaRPr lang="en-US" dirty="0" smtClean="0"/>
          </a:p>
          <a:p>
            <a:r>
              <a:rPr lang="en-US" dirty="0" smtClean="0"/>
              <a:t>•       Water covers 70.9% of Earth’s surface of which 97% is saltwater, but only 0.03% is freshwater</a:t>
            </a:r>
          </a:p>
          <a:p>
            <a:endParaRPr lang="en-US" dirty="0" smtClean="0"/>
          </a:p>
          <a:p>
            <a:r>
              <a:rPr lang="en-US" dirty="0" smtClean="0"/>
              <a:t>•       68.7% of the freshwater on Earth is trapped in glaciers, and inaccessible</a:t>
            </a:r>
          </a:p>
          <a:p>
            <a:endParaRPr lang="en-US" dirty="0" smtClean="0"/>
          </a:p>
          <a:p>
            <a:r>
              <a:rPr lang="en-US" dirty="0" smtClean="0"/>
              <a:t>•       30% of freshwater is in the ground, but much of it too deep to pump to surface</a:t>
            </a:r>
          </a:p>
          <a:p>
            <a:endParaRPr lang="en-US" dirty="0" smtClean="0"/>
          </a:p>
          <a:p>
            <a:r>
              <a:rPr lang="en-US" dirty="0" smtClean="0"/>
              <a:t>•       Agriculture accounts for about 70% of global freshwater withdrawals (up to 90% in some fast-growing economies).</a:t>
            </a:r>
          </a:p>
          <a:p>
            <a:endParaRPr lang="en-US" dirty="0" smtClean="0"/>
          </a:p>
          <a:p>
            <a:r>
              <a:rPr lang="en-US" dirty="0" smtClean="0"/>
              <a:t>•       About 6,800 gallons of water is required to grow a day's food for a family of four</a:t>
            </a:r>
          </a:p>
          <a:p>
            <a:endParaRPr lang="en-US" dirty="0" smtClean="0"/>
          </a:p>
          <a:p>
            <a:r>
              <a:rPr lang="en-US" smtClean="0"/>
              <a:t>•       Water makes up about 66% of the human body; 70% of the human brain</a:t>
            </a:r>
          </a:p>
          <a:p>
            <a:endParaRPr lang="en-US" baseline="0" dirty="0" smtClean="0"/>
          </a:p>
        </p:txBody>
      </p:sp>
      <p:sp>
        <p:nvSpPr>
          <p:cNvPr id="4" name="Slide Number Placeholder 3"/>
          <p:cNvSpPr>
            <a:spLocks noGrp="1"/>
          </p:cNvSpPr>
          <p:nvPr>
            <p:ph type="sldNum" sz="quarter" idx="10"/>
          </p:nvPr>
        </p:nvSpPr>
        <p:spPr/>
        <p:txBody>
          <a:bodyPr/>
          <a:lstStyle/>
          <a:p>
            <a:fld id="{E0B34011-CC24-4AA9-A287-67993316E01C}" type="slidenum">
              <a:rPr lang="en-NZ" smtClean="0"/>
              <a:t>3</a:t>
            </a:fld>
            <a:endParaRPr lang="en-NZ"/>
          </a:p>
        </p:txBody>
      </p:sp>
    </p:spTree>
    <p:extLst>
      <p:ext uri="{BB962C8B-B14F-4D97-AF65-F5344CB8AC3E}">
        <p14:creationId xmlns:p14="http://schemas.microsoft.com/office/powerpoint/2010/main" val="162356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By 2025 UN predicts 66% of world’s people will live in countries with high water stress &amp; about 25% of people will be living in countries or regions with absolute water scarcity</a:t>
            </a:r>
          </a:p>
          <a:p>
            <a:endParaRPr lang="en-US" dirty="0" smtClean="0"/>
          </a:p>
          <a:p>
            <a:r>
              <a:rPr lang="en-US" dirty="0" smtClean="0"/>
              <a:t>•       Unsafe water kills 200 children every hour</a:t>
            </a:r>
          </a:p>
          <a:p>
            <a:endParaRPr lang="en-US" dirty="0" smtClean="0"/>
          </a:p>
          <a:p>
            <a:r>
              <a:rPr lang="en-US" dirty="0" smtClean="0"/>
              <a:t>•       Water intensified industry, including some large bottled water companies, paid for a study showing demand for water will outstrip supply in the world by 40%</a:t>
            </a:r>
          </a:p>
          <a:p>
            <a:endParaRPr lang="en-US" dirty="0" smtClean="0"/>
          </a:p>
          <a:p>
            <a:r>
              <a:rPr lang="en-US" dirty="0" smtClean="0"/>
              <a:t>•       More than 60,000 chemicals are used in the US, but only 91 contaminants are currently being regulated by the Safe Drinking Water Act; no chemicals have been added to that list since 2000</a:t>
            </a:r>
          </a:p>
          <a:p>
            <a:endParaRPr lang="en-US" dirty="0" smtClean="0"/>
          </a:p>
          <a:p>
            <a:r>
              <a:rPr lang="en-US" dirty="0" smtClean="0"/>
              <a:t>•       National Resource Defense Council did 4-year test of 103 bottled water, &amp; found that 1/3rd contained bacteria &amp; other chemicals exceeding industry standards</a:t>
            </a:r>
          </a:p>
          <a:p>
            <a:endParaRPr lang="en-US" dirty="0" smtClean="0"/>
          </a:p>
          <a:p>
            <a:r>
              <a:rPr lang="en-US" dirty="0" smtClean="0"/>
              <a:t>•       1/3 what the world spends on bottled water in one year could pay for projects providing water to everyone in need</a:t>
            </a:r>
          </a:p>
          <a:p>
            <a:endParaRPr lang="en-US" dirty="0" smtClean="0"/>
          </a:p>
          <a:p>
            <a:r>
              <a:rPr lang="en-US" dirty="0" smtClean="0"/>
              <a:t>•       There is an estimated 326 million trillion gallons of water on earth, but less than 1% of water can be used as drinking water</a:t>
            </a:r>
          </a:p>
          <a:p>
            <a:endParaRPr lang="en-US" dirty="0" smtClean="0"/>
          </a:p>
          <a:p>
            <a:r>
              <a:rPr lang="en-US" dirty="0" smtClean="0"/>
              <a:t>•       Water covers 70.9% of Earth’s surface of which 97% is saltwater, but only 0.03% is freshwater</a:t>
            </a:r>
          </a:p>
          <a:p>
            <a:endParaRPr lang="en-US" dirty="0" smtClean="0"/>
          </a:p>
          <a:p>
            <a:r>
              <a:rPr lang="en-US" dirty="0" smtClean="0"/>
              <a:t>•       68.7% of the freshwater on Earth is trapped in glaciers, and inaccessible</a:t>
            </a:r>
          </a:p>
          <a:p>
            <a:endParaRPr lang="en-US" dirty="0" smtClean="0"/>
          </a:p>
          <a:p>
            <a:r>
              <a:rPr lang="en-US" dirty="0" smtClean="0"/>
              <a:t>•       30% of freshwater is in the ground, but much of it too deep to pump to surface</a:t>
            </a:r>
          </a:p>
          <a:p>
            <a:endParaRPr lang="en-US" dirty="0" smtClean="0"/>
          </a:p>
          <a:p>
            <a:r>
              <a:rPr lang="en-US" dirty="0" smtClean="0"/>
              <a:t>•       Agriculture accounts for about 70% of global freshwater withdrawals (up to 90% in some fast-growing economies).</a:t>
            </a:r>
          </a:p>
          <a:p>
            <a:endParaRPr lang="en-US" dirty="0" smtClean="0"/>
          </a:p>
          <a:p>
            <a:r>
              <a:rPr lang="en-US" dirty="0" smtClean="0"/>
              <a:t>•       About 6,800 gallons of water is required to grow a day's food for a family of four</a:t>
            </a:r>
          </a:p>
          <a:p>
            <a:endParaRPr lang="en-US" dirty="0" smtClean="0"/>
          </a:p>
          <a:p>
            <a:r>
              <a:rPr lang="en-US" dirty="0" smtClean="0"/>
              <a:t>•       Water makes up about 66% of the human body; 70% of the human brain</a:t>
            </a:r>
          </a:p>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4F1E8ABD-FE95-1D49-B1D5-7E708C656AE3}" type="slidenum">
              <a:rPr lang="en-US" smtClean="0"/>
              <a:t>4</a:t>
            </a:fld>
            <a:endParaRPr lang="en-US"/>
          </a:p>
        </p:txBody>
      </p:sp>
    </p:spTree>
    <p:extLst>
      <p:ext uri="{BB962C8B-B14F-4D97-AF65-F5344CB8AC3E}">
        <p14:creationId xmlns:p14="http://schemas.microsoft.com/office/powerpoint/2010/main" val="252664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083">
              <a:defRPr/>
            </a:pPr>
            <a:r>
              <a:rPr lang="en-US" dirty="0" smtClean="0"/>
              <a:t>FACT: US is largest consumer of bottled water in the entire world: 50 billion single-use</a:t>
            </a:r>
            <a:r>
              <a:rPr lang="en-US" baseline="0" dirty="0" smtClean="0"/>
              <a:t> plastic water bottles, </a:t>
            </a:r>
          </a:p>
          <a:p>
            <a:pPr defTabSz="844083">
              <a:defRPr/>
            </a:pPr>
            <a:r>
              <a:rPr lang="en-US" baseline="0" dirty="0" smtClean="0"/>
              <a:t>GETS WORSE: 250 Billion beverage bottles made of plastic sold in USA, 69% go to landfill</a:t>
            </a:r>
            <a:endParaRPr lang="en-US" dirty="0" smtClean="0"/>
          </a:p>
          <a:p>
            <a:r>
              <a:rPr lang="en-US" dirty="0" smtClean="0"/>
              <a:t>   USA=&gt; 8.6 billion gallons a year in 2017;</a:t>
            </a:r>
            <a:r>
              <a:rPr lang="en-US" baseline="0" dirty="0" smtClean="0"/>
              <a:t>  Average US consumer 21 gallons a year</a:t>
            </a:r>
          </a:p>
          <a:p>
            <a:r>
              <a:rPr lang="en-US" dirty="0" smtClean="0"/>
              <a:t>    Bottled</a:t>
            </a:r>
            <a:r>
              <a:rPr lang="en-US" baseline="0" dirty="0" smtClean="0"/>
              <a:t> water costs consumers 3 to 7  times more water in production than tap water &amp; costs 1,000 times more</a:t>
            </a:r>
            <a:endParaRPr lang="en-US" dirty="0" smtClean="0"/>
          </a:p>
          <a:p>
            <a:r>
              <a:rPr lang="en-US" dirty="0" smtClean="0"/>
              <a:t>50</a:t>
            </a:r>
            <a:r>
              <a:rPr lang="en-US" baseline="0" dirty="0" smtClean="0"/>
              <a:t> billion bottles of water in plastic sold in US each year.</a:t>
            </a:r>
          </a:p>
          <a:p>
            <a:r>
              <a:rPr lang="en-US" baseline="0" dirty="0" smtClean="0"/>
              <a:t>  They say 23% recycled, most of other 38 billion single use bottles make their way to the ocean</a:t>
            </a:r>
          </a:p>
          <a:p>
            <a:r>
              <a:rPr lang="en-US" baseline="0" dirty="0" smtClean="0"/>
              <a:t>   In 1999 Charles Moore found 6 times more plastic than plankton, by 2008 it was 46 times more, a huge increase</a:t>
            </a:r>
          </a:p>
          <a:p>
            <a:r>
              <a:rPr lang="en-US" baseline="0" dirty="0" err="1" smtClean="0"/>
              <a:t>rPET</a:t>
            </a:r>
            <a:r>
              <a:rPr lang="en-US" baseline="0" dirty="0" smtClean="0"/>
              <a:t> is the new storytelling of how to make plastic beverage drinks healthy for people &amp; planet</a:t>
            </a:r>
          </a:p>
          <a:p>
            <a:r>
              <a:rPr lang="en-US" baseline="0" dirty="0" smtClean="0"/>
              <a:t>But the the plastic fiber in </a:t>
            </a:r>
            <a:r>
              <a:rPr lang="en-US" baseline="0" dirty="0" err="1" smtClean="0"/>
              <a:t>rPET</a:t>
            </a:r>
            <a:r>
              <a:rPr lang="en-US" baseline="0" dirty="0" smtClean="0"/>
              <a:t> breaks down, putting microplastics, and then nanoplastic particles into the water</a:t>
            </a:r>
          </a:p>
          <a:p>
            <a:r>
              <a:rPr lang="en-US" baseline="0" dirty="0" smtClean="0"/>
              <a:t>PepsiCo says its consumers are INDIFFERENT to plastic effect on health and ecology, so it refuses to put post-consumer content on its labels</a:t>
            </a:r>
          </a:p>
          <a:p>
            <a:r>
              <a:rPr lang="en-US" baseline="0" dirty="0" smtClean="0"/>
              <a:t>This goes back to Water=Desire is being manipulated by advertising</a:t>
            </a:r>
          </a:p>
          <a:p>
            <a:r>
              <a:rPr lang="en-US" baseline="0" dirty="0" smtClean="0"/>
              <a:t>Poland Springs water does not come from Poland Springs, Maine, not much of it, less than 30%, and its mostly well water that is being mislabeled as spring water.  </a:t>
            </a:r>
          </a:p>
          <a:p>
            <a:r>
              <a:rPr lang="en-US" baseline="0" dirty="0" smtClean="0"/>
              <a:t>Looking at the places Nestle (owner of Poland Springs, Arrowhead Mountain, </a:t>
            </a:r>
            <a:r>
              <a:rPr lang="en-US" baseline="0" dirty="0" err="1" smtClean="0"/>
              <a:t>etc</a:t>
            </a:r>
            <a:r>
              <a:rPr lang="en-US" baseline="0" dirty="0" smtClean="0"/>
              <a:t>) sinks their wells, much of it is in draught areas</a:t>
            </a:r>
          </a:p>
          <a:p>
            <a:r>
              <a:rPr lang="en-US" baseline="0" dirty="0" smtClean="0"/>
              <a:t>In Texas, so far, its in areas not hit by drought.</a:t>
            </a:r>
          </a:p>
          <a:p>
            <a:endParaRPr lang="en-US" dirty="0"/>
          </a:p>
        </p:txBody>
      </p:sp>
      <p:sp>
        <p:nvSpPr>
          <p:cNvPr id="4" name="Slide Number Placeholder 3"/>
          <p:cNvSpPr>
            <a:spLocks noGrp="1"/>
          </p:cNvSpPr>
          <p:nvPr>
            <p:ph type="sldNum" sz="quarter" idx="10"/>
          </p:nvPr>
        </p:nvSpPr>
        <p:spPr/>
        <p:txBody>
          <a:bodyPr/>
          <a:lstStyle/>
          <a:p>
            <a:fld id="{E0B34011-CC24-4AA9-A287-67993316E01C}" type="slidenum">
              <a:rPr lang="en-NZ" smtClean="0"/>
              <a:t>6</a:t>
            </a:fld>
            <a:endParaRPr lang="en-NZ"/>
          </a:p>
        </p:txBody>
      </p:sp>
    </p:spTree>
    <p:extLst>
      <p:ext uri="{BB962C8B-B14F-4D97-AF65-F5344CB8AC3E}">
        <p14:creationId xmlns:p14="http://schemas.microsoft.com/office/powerpoint/2010/main" val="197881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 a plastic</a:t>
            </a:r>
            <a:r>
              <a:rPr lang="en-US" baseline="0" dirty="0" smtClean="0"/>
              <a:t> water bottle 25% with OIL to illustrate how much oil it take. https://</a:t>
            </a:r>
            <a:r>
              <a:rPr lang="en-US" baseline="0" dirty="0" err="1" smtClean="0"/>
              <a:t>www.portlandoregon.gov</a:t>
            </a:r>
            <a:r>
              <a:rPr lang="en-US" baseline="0" dirty="0" smtClean="0"/>
              <a:t>/</a:t>
            </a:r>
            <a:r>
              <a:rPr lang="en-US" baseline="0" dirty="0" err="1" smtClean="0"/>
              <a:t>sustainabilityatwork</a:t>
            </a:r>
            <a:r>
              <a:rPr lang="en-US" baseline="0" dirty="0" smtClean="0"/>
              <a:t>/article/535746</a:t>
            </a:r>
          </a:p>
          <a:p>
            <a:r>
              <a:rPr lang="en-US" baseline="0" dirty="0" smtClean="0"/>
              <a:t>USA consumes 50 billion plastic water bottles a year, 23% head to recycling, but 38 billion don’t go to recycling, and then only about 9% actually gets recycled, because China is no long taking them, and because it costs $$$ to sort the bottles, shred them, wash them, heat them to sanitize, then melt into pellets and sell to beverage companies</a:t>
            </a:r>
          </a:p>
          <a:p>
            <a:r>
              <a:rPr lang="en-US" baseline="0" dirty="0" smtClean="0"/>
              <a:t>Billions of gallons of water are used to make the Billions of gallons of water in water bottles ( feed waters 3 to 1 final bottle of water)</a:t>
            </a:r>
          </a:p>
          <a:p>
            <a:r>
              <a:rPr lang="en-US" baseline="0" dirty="0" smtClean="0"/>
              <a:t>50 billion USA plastic water bottles is 17 million gallons of oil. It takes 6,000 </a:t>
            </a:r>
            <a:r>
              <a:rPr lang="en-US" baseline="0" dirty="0" err="1" smtClean="0"/>
              <a:t>megajoules</a:t>
            </a:r>
            <a:r>
              <a:rPr lang="en-US" baseline="0" dirty="0" smtClean="0"/>
              <a:t> of electricity for each barrel of oil, and with all the oil for 40 billion bottles that is 106 billion </a:t>
            </a:r>
            <a:r>
              <a:rPr lang="en-US" baseline="0" dirty="0" err="1" smtClean="0"/>
              <a:t>megajoules</a:t>
            </a:r>
            <a:r>
              <a:rPr lang="en-US" baseline="0" dirty="0" smtClean="0"/>
              <a:t> of electricity, which is how the 25% oil calculation is based on.</a:t>
            </a:r>
          </a:p>
          <a:p>
            <a:endParaRPr lang="en-US" baseline="0" dirty="0" smtClean="0"/>
          </a:p>
          <a:p>
            <a:r>
              <a:rPr lang="en-US" baseline="0" dirty="0" smtClean="0"/>
              <a:t>OUR PROBLEM TO BE SOLVED GETS WORSE: 50 billion USA plastic water bottles, is small part of the 250 billion BEVERAGE bottles with juices, sodas, etc. in them </a:t>
            </a:r>
          </a:p>
          <a:p>
            <a:endParaRPr lang="en-US" baseline="0" dirty="0" smtClean="0"/>
          </a:p>
          <a:p>
            <a:r>
              <a:rPr lang="en-US" baseline="0" dirty="0" smtClean="0"/>
              <a:t>WORLDWIDE: USA is 50 billion plastic water bottles, but world total is 500 Billion, and that means five times that in Total World Beverage plastic bottles</a:t>
            </a:r>
          </a:p>
          <a:p>
            <a:endParaRPr lang="en-US" baseline="0" dirty="0" smtClean="0"/>
          </a:p>
          <a:p>
            <a:r>
              <a:rPr lang="en-US" baseline="0" dirty="0" smtClean="0"/>
              <a:t>PROBLEM GETS WORSE AGAIN: Most are made of PET </a:t>
            </a:r>
            <a:r>
              <a:rPr lang="mr-IN" baseline="0" dirty="0" smtClean="0"/>
              <a:t>–</a:t>
            </a:r>
            <a:r>
              <a:rPr lang="en-US" b="1" baseline="0" dirty="0" smtClean="0"/>
              <a:t>Polyethylene Terephthalate</a:t>
            </a:r>
            <a:r>
              <a:rPr lang="en-US" baseline="0" dirty="0" smtClean="0"/>
              <a:t> and that has BPA in it.</a:t>
            </a:r>
          </a:p>
          <a:p>
            <a:r>
              <a:rPr lang="en-US" baseline="0" dirty="0" smtClean="0"/>
              <a:t>https://</a:t>
            </a:r>
            <a:r>
              <a:rPr lang="en-US" baseline="0" dirty="0" err="1" smtClean="0"/>
              <a:t>www.madesafe.org</a:t>
            </a:r>
            <a:r>
              <a:rPr lang="en-US" baseline="0" dirty="0" smtClean="0"/>
              <a:t>/avoid-toxic-chemicals-plastics/</a:t>
            </a:r>
          </a:p>
          <a:p>
            <a:r>
              <a:rPr lang="en-US" baseline="0" dirty="0" smtClean="0"/>
              <a:t>BPA stands for </a:t>
            </a:r>
            <a:r>
              <a:rPr lang="en-US" b="1" baseline="0" dirty="0" smtClean="0"/>
              <a:t>Bisphenol-A and it is a carcinogen, cause low sperm count in boys, and  early puberty in girls. PBA is endocrine disruptor. </a:t>
            </a:r>
          </a:p>
          <a:p>
            <a:r>
              <a:rPr lang="en-US" b="1" baseline="0" dirty="0" smtClean="0"/>
              <a:t>BPA has been a resin to make plastics clear and strong since the 1960s. https://</a:t>
            </a:r>
            <a:r>
              <a:rPr lang="en-US" b="1" baseline="0" dirty="0" err="1" smtClean="0"/>
              <a:t>www.mayoclinic.org</a:t>
            </a:r>
            <a:r>
              <a:rPr lang="en-US" b="1" baseline="0" dirty="0" smtClean="0"/>
              <a:t>/healthy-lifestyle/nutrition-and-healthy-eating/expert-answers/</a:t>
            </a:r>
            <a:r>
              <a:rPr lang="en-US" b="1" baseline="0" dirty="0" err="1" smtClean="0"/>
              <a:t>bpa</a:t>
            </a:r>
            <a:r>
              <a:rPr lang="en-US" b="1" baseline="0" dirty="0" smtClean="0"/>
              <a:t>/faq-20058331</a:t>
            </a:r>
          </a:p>
          <a:p>
            <a:r>
              <a:rPr lang="en-US" b="1" baseline="0" dirty="0" smtClean="0"/>
              <a:t>It is not just making plastic bottles, but coats the insides of beverage cans, and used to make epoxy. </a:t>
            </a:r>
          </a:p>
          <a:p>
            <a:r>
              <a:rPr lang="en-US" b="1" baseline="0" dirty="0" smtClean="0"/>
              <a:t>The FDA does not regulate it, saying low levels of BPA are SAFE to use in foods, and of no harm to human body. But Mayo Clinic says cut back on plastic bottles, and on metal cans (coated in BPA), for your good health life. </a:t>
            </a:r>
          </a:p>
          <a:p>
            <a:endParaRPr lang="en-US" b="1" baseline="0" dirty="0" smtClean="0"/>
          </a:p>
          <a:p>
            <a:r>
              <a:rPr lang="en-US" b="1" baseline="0" dirty="0" smtClean="0"/>
              <a:t>PROBLEM GETS WORSE: BPA has phthalates, and FDA refuses to regulate them either. Phthalates are industrial chemicals are binding agents, and to soften plastic, make it clearer and more </a:t>
            </a:r>
            <a:r>
              <a:rPr lang="en-US" b="1" baseline="0" dirty="0" err="1" smtClean="0"/>
              <a:t>durable.Also</a:t>
            </a:r>
            <a:r>
              <a:rPr lang="en-US" b="1" baseline="0" dirty="0" smtClean="0"/>
              <a:t> used in cosmetic consumer products. https://</a:t>
            </a:r>
            <a:r>
              <a:rPr lang="en-US" b="1" baseline="0" dirty="0" err="1" smtClean="0"/>
              <a:t>www.fda.gov</a:t>
            </a:r>
            <a:r>
              <a:rPr lang="en-US" b="1" baseline="0" dirty="0" smtClean="0"/>
              <a:t>/cosmetics/</a:t>
            </a:r>
            <a:r>
              <a:rPr lang="en-US" b="1" baseline="0" dirty="0" err="1" smtClean="0"/>
              <a:t>productsingredients</a:t>
            </a:r>
            <a:r>
              <a:rPr lang="en-US" b="1" baseline="0" dirty="0" smtClean="0"/>
              <a:t>/ingredients/ucm128250.htm  Phthalates however do cause reproductive, liver, kidney, and lung problems in human beings. See Canada https://</a:t>
            </a:r>
            <a:r>
              <a:rPr lang="en-US" b="1" baseline="0" dirty="0" err="1" smtClean="0"/>
              <a:t>noharm-uscanada.org</a:t>
            </a:r>
            <a:r>
              <a:rPr lang="en-US" b="1" baseline="0" dirty="0" smtClean="0"/>
              <a:t>/issues/us-</a:t>
            </a:r>
            <a:r>
              <a:rPr lang="en-US" b="1" baseline="0" dirty="0" err="1" smtClean="0"/>
              <a:t>canada</a:t>
            </a:r>
            <a:r>
              <a:rPr lang="en-US" b="1" baseline="0" dirty="0" smtClean="0"/>
              <a:t>/phthalates-and-</a:t>
            </a:r>
            <a:r>
              <a:rPr lang="en-US" b="1" baseline="0" dirty="0" err="1" smtClean="0"/>
              <a:t>dehp</a:t>
            </a:r>
            <a:r>
              <a:rPr lang="en-US" b="1" baseline="0" dirty="0" smtClean="0"/>
              <a:t>  Guardian https://</a:t>
            </a:r>
            <a:r>
              <a:rPr lang="en-US" b="1" baseline="0" dirty="0" err="1" smtClean="0"/>
              <a:t>www.theguardian.com</a:t>
            </a:r>
            <a:r>
              <a:rPr lang="en-US" b="1" baseline="0" dirty="0" smtClean="0"/>
              <a:t>/</a:t>
            </a:r>
            <a:r>
              <a:rPr lang="en-US" b="1" baseline="0" dirty="0" err="1" smtClean="0"/>
              <a:t>lifeandstyle</a:t>
            </a:r>
            <a:r>
              <a:rPr lang="en-US" b="1" baseline="0" dirty="0" smtClean="0"/>
              <a:t>/2015/</a:t>
            </a:r>
            <a:r>
              <a:rPr lang="en-US" b="1" baseline="0" dirty="0" err="1" smtClean="0"/>
              <a:t>feb</a:t>
            </a:r>
            <a:r>
              <a:rPr lang="en-US" b="1" baseline="0" dirty="0" smtClean="0"/>
              <a:t>/10/phthalates-plastics-chemicals-research-analysis  </a:t>
            </a:r>
          </a:p>
          <a:p>
            <a:endParaRPr lang="en-US" b="1" baseline="0" dirty="0" smtClean="0"/>
          </a:p>
          <a:p>
            <a:r>
              <a:rPr lang="en-US" b="1" baseline="0" dirty="0" smtClean="0"/>
              <a:t>CDC recommends further study, FDA says its safe to consume, but others say health hazard https://</a:t>
            </a:r>
            <a:r>
              <a:rPr lang="en-US" b="1" baseline="0" dirty="0" err="1" smtClean="0"/>
              <a:t>www.theguardian.com</a:t>
            </a:r>
            <a:r>
              <a:rPr lang="en-US" b="1" baseline="0" dirty="0" smtClean="0"/>
              <a:t>/</a:t>
            </a:r>
            <a:r>
              <a:rPr lang="en-US" b="1" baseline="0" dirty="0" err="1" smtClean="0"/>
              <a:t>lifeandstyle</a:t>
            </a:r>
            <a:r>
              <a:rPr lang="en-US" b="1" baseline="0" dirty="0" smtClean="0"/>
              <a:t>/2015/</a:t>
            </a:r>
            <a:r>
              <a:rPr lang="en-US" b="1" baseline="0" dirty="0" err="1" smtClean="0"/>
              <a:t>feb</a:t>
            </a:r>
            <a:r>
              <a:rPr lang="en-US" b="1" baseline="0" dirty="0" smtClean="0"/>
              <a:t>/10/phthalates-plastics-chemicals-research-analysis. 2008 Henry Waxman bill did ban phthalates in some baby products</a:t>
            </a:r>
          </a:p>
          <a:p>
            <a:r>
              <a:rPr lang="en-US" b="1" baseline="0" dirty="0" smtClean="0"/>
              <a:t>BUT the science says phthalates linked to asthmas, attention-deficit disorder, breast cancer, Type II diabetes, autism, and male fertility disorders. Watch the milk because a lot of plastic tubes are used in milking machines, and the phthalates make their way into even glass bottles of milk. </a:t>
            </a:r>
          </a:p>
          <a:p>
            <a:endParaRPr lang="en-US" b="1" baseline="0" dirty="0" smtClean="0"/>
          </a:p>
          <a:p>
            <a:r>
              <a:rPr lang="en-US" b="1" baseline="0" dirty="0" err="1" smtClean="0"/>
              <a:t>rPET</a:t>
            </a:r>
            <a:r>
              <a:rPr lang="en-US" b="1" baseline="0" dirty="0" smtClean="0"/>
              <a:t> is recycled PET https://</a:t>
            </a:r>
            <a:r>
              <a:rPr lang="en-US" b="1" baseline="0" dirty="0" err="1" smtClean="0"/>
              <a:t>earthhero.com</a:t>
            </a:r>
            <a:r>
              <a:rPr lang="en-US" b="1" baseline="0" dirty="0" smtClean="0"/>
              <a:t>/</a:t>
            </a:r>
            <a:r>
              <a:rPr lang="en-US" b="1" baseline="0" dirty="0" err="1" smtClean="0"/>
              <a:t>whats</a:t>
            </a:r>
            <a:r>
              <a:rPr lang="en-US" b="1" baseline="0" dirty="0" smtClean="0"/>
              <a:t>-the-deal-with-</a:t>
            </a:r>
            <a:r>
              <a:rPr lang="en-US" b="1" baseline="0" dirty="0" err="1" smtClean="0"/>
              <a:t>rpet</a:t>
            </a:r>
            <a:r>
              <a:rPr lang="en-US" b="1" baseline="0" dirty="0" smtClean="0"/>
              <a:t>/ Good news it uses 75% less energy to make </a:t>
            </a:r>
            <a:r>
              <a:rPr lang="en-US" b="1" baseline="0" dirty="0" err="1" smtClean="0"/>
              <a:t>rPET</a:t>
            </a:r>
            <a:r>
              <a:rPr lang="en-US" b="1" baseline="0" dirty="0" smtClean="0"/>
              <a:t>, less resource extraction, less CO2, </a:t>
            </a:r>
          </a:p>
          <a:p>
            <a:endParaRPr lang="en-US" b="1" baseline="0" dirty="0" smtClean="0"/>
          </a:p>
          <a:p>
            <a:r>
              <a:rPr lang="en-US" b="1" baseline="0" dirty="0" smtClean="0"/>
              <a:t>BUT ITS NOT A PERFECT SOLUTION TO NANOPLASTIC POLLUTION</a:t>
            </a:r>
          </a:p>
          <a:p>
            <a:r>
              <a:rPr lang="en-US" b="0" baseline="0" dirty="0" smtClean="0"/>
              <a:t>The </a:t>
            </a:r>
            <a:r>
              <a:rPr lang="en-US" b="0" baseline="0" dirty="0" err="1" smtClean="0"/>
              <a:t>rPET</a:t>
            </a:r>
            <a:r>
              <a:rPr lang="en-US" b="0" baseline="0" dirty="0" smtClean="0"/>
              <a:t>, has microfibers, and with each washing, or swallow, it goes into the water, and these break down into microplastics, then into nanoplastic particles, which circulate in the water cycle with the PET nanoplastic particles, and it take 500 years to degrade, and that means all the plastic every made (except some incinerated) is still here, and worse problem, that are a lot of other plastics, and they break down to nanoparticles and head into food chain, so the water cycle gets more and more contaminated. </a:t>
            </a:r>
          </a:p>
          <a:p>
            <a:endParaRPr lang="en-US" b="0" baseline="0" dirty="0" smtClean="0"/>
          </a:p>
          <a:p>
            <a:r>
              <a:rPr lang="en-US" b="0" baseline="0" dirty="0" smtClean="0"/>
              <a:t>BOTTOM LINE</a:t>
            </a:r>
          </a:p>
          <a:p>
            <a:r>
              <a:rPr lang="en-US" b="0" baseline="0" dirty="0" smtClean="0"/>
              <a:t>Our desire for plastic has change our Self. Other contaminants stick to the plastic and circulate in the water cycle, and the food chain, and that means plastic water and beverage bottles is a huge contributors to the human activities changing the global water cycle, and changing the Self of Water=Desire, Water=Life, Water=Memory, Water=Spirit, and Water=Matter  but also means we are in Water-Denial, so Water=$$$</a:t>
            </a:r>
          </a:p>
          <a:p>
            <a:endParaRPr lang="en-US" b="0" baseline="0" dirty="0" smtClean="0"/>
          </a:p>
          <a:p>
            <a:r>
              <a:rPr lang="en-US" b="0" baseline="0" dirty="0" smtClean="0"/>
              <a:t>Plastic is a waste byproduct of petrochemical manufacturing. The oil industry had to get rid of the waste, so making it into plastic was how to do that, now we are past peak oil, and past three water peaks, and Water=Desire (our Ego manipulated by marketing hype) is causing an evolutionary change in the Self, so instead of an authentic Self, we have the Self as Desired by DuPont (inventor of plastic), and by Nestle, Coke, and PepsiCo (and their imitators). This is why Boje says in his books we are in a culture of denial, as marketing sells us a new self, and corporate lobbies corrupt agencies like FDA, or defang the EPA, and fund the campaigns of political leaders with PAC </a:t>
            </a:r>
            <a:r>
              <a:rPr lang="en-US" b="0" baseline="0" dirty="0" err="1" smtClean="0"/>
              <a:t>meney</a:t>
            </a:r>
            <a:r>
              <a:rPr lang="en-US" b="0" baseline="0" dirty="0" smtClean="0"/>
              <a:t>, as the corporation became a legal person, then its PAC money declared free speech act in political elections, while a human citizen ahs a limit in USA of $2,500.</a:t>
            </a:r>
          </a:p>
          <a:p>
            <a:r>
              <a:rPr lang="en-US" b="0" baseline="0" dirty="0" smtClean="0"/>
              <a:t>All this boils down to Water=Desire is a corruption of Water=Spirit (Radah, mistranslated from the Hebrew in King James bible 1611, and used to by Francis Bacon soon after to make scientific method about subduing and domination of nature as an improper translation of ‘dominion’ and this became a political ideology in the 1970s  e.g. James Watt, Secretary of the Interior to Reagan, said “After the last tree is felled, Christ will come back”</a:t>
            </a:r>
          </a:p>
          <a:p>
            <a:r>
              <a:rPr lang="en-US" b="0" baseline="0" dirty="0" smtClean="0"/>
              <a:t>In sum bad bible translations of Radah are now being corrected so that it means ‘caring for creation’ and ‘stewardship, but the damage will take generations to undo, and by then the science says the water cycle will be destroyed. I.E. By 2030 global water demand will be 40% greater than it is today (McKinsey Report). By 2030 40% of world’s population will lack access to safe, sanitary water, in 2030 there will need 60% more fresh water to support demand than we have today in the water cycle. The developing nations are increasing water withdrawals by 50% and 18% in developing nations. In short, the fresh water system, if it were a bank, has more withdrawals than deposits, and is bankrupt!</a:t>
            </a:r>
          </a:p>
          <a:p>
            <a:endParaRPr lang="en-US" baseline="0" dirty="0" smtClean="0"/>
          </a:p>
          <a:p>
            <a:r>
              <a:rPr lang="en-US" baseline="0" dirty="0" smtClean="0"/>
              <a:t>https://</a:t>
            </a:r>
            <a:r>
              <a:rPr lang="en-US" baseline="0" dirty="0" err="1" smtClean="0"/>
              <a:t>www.waterlogic.com</a:t>
            </a:r>
            <a:r>
              <a:rPr lang="en-US" baseline="0" dirty="0" smtClean="0"/>
              <a:t>/en-us/resources-blog/world-oceans-day-plastic-pandemic/ for ocean </a:t>
            </a:r>
            <a:r>
              <a:rPr lang="en-US" baseline="0" dirty="0" smtClean="0"/>
              <a:t>impact</a:t>
            </a:r>
          </a:p>
          <a:p>
            <a:endParaRPr lang="en-US" baseline="0" dirty="0" smtClean="0"/>
          </a:p>
          <a:p>
            <a:r>
              <a:rPr lang="en-US" baseline="0" dirty="0" smtClean="0"/>
              <a:t>WATER sourced in a State, is NOT subject to FDA jurisdiction. And see Documentary Tapped </a:t>
            </a:r>
            <a:r>
              <a:rPr lang="mr-IN" baseline="0" dirty="0" smtClean="0"/>
              <a:t>–</a:t>
            </a:r>
            <a:r>
              <a:rPr lang="en-US" baseline="0" dirty="0" smtClean="0"/>
              <a:t> only one person works in FD WITH JOB OF OVERSEEING BOTTLED WATER INDUSTRY. </a:t>
            </a:r>
          </a:p>
          <a:p>
            <a:r>
              <a:rPr lang="en-US" dirty="0" smtClean="0"/>
              <a:t>https://</a:t>
            </a:r>
            <a:r>
              <a:rPr lang="en-US" dirty="0" err="1" smtClean="0"/>
              <a:t>www.isitbadforyou.com</a:t>
            </a:r>
            <a:r>
              <a:rPr lang="en-US" dirty="0" smtClean="0"/>
              <a:t>/questions/is-</a:t>
            </a:r>
            <a:r>
              <a:rPr lang="en-US" dirty="0" err="1" smtClean="0"/>
              <a:t>ozarka</a:t>
            </a:r>
            <a:r>
              <a:rPr lang="en-US" dirty="0" smtClean="0"/>
              <a:t>-water-bad-for-you </a:t>
            </a:r>
          </a:p>
          <a:p>
            <a:r>
              <a:rPr lang="en-US" dirty="0" smtClean="0"/>
              <a:t>Nestle says ‘Water is NOT a Human Right!’ https://</a:t>
            </a:r>
            <a:r>
              <a:rPr lang="en-US" dirty="0" err="1" smtClean="0"/>
              <a:t>www.nestle-watersna.com</a:t>
            </a:r>
            <a:r>
              <a:rPr lang="en-US" dirty="0" smtClean="0"/>
              <a:t>/en/bottled-water-brands/</a:t>
            </a:r>
            <a:r>
              <a:rPr lang="en-US" dirty="0" err="1" smtClean="0"/>
              <a:t>ozarka</a:t>
            </a:r>
            <a:r>
              <a:rPr lang="en-US" dirty="0" smtClean="0"/>
              <a:t>/</a:t>
            </a:r>
            <a:r>
              <a:rPr lang="en-US" dirty="0" err="1" smtClean="0"/>
              <a:t>ozarka</a:t>
            </a:r>
            <a:r>
              <a:rPr lang="en-US" dirty="0" smtClean="0"/>
              <a:t>-water-quality-report </a:t>
            </a:r>
          </a:p>
          <a:p>
            <a:r>
              <a:rPr lang="en-US" dirty="0" smtClean="0"/>
              <a:t>Bottled</a:t>
            </a:r>
            <a:r>
              <a:rPr lang="en-US" baseline="0" dirty="0" smtClean="0"/>
              <a:t> Water Leaches dangerous chemicals into what you drink.</a:t>
            </a:r>
          </a:p>
          <a:p>
            <a:r>
              <a:rPr lang="en-US" baseline="0" dirty="0" smtClean="0"/>
              <a:t>Most plastic bottles end up in the land fill</a:t>
            </a:r>
          </a:p>
          <a:p>
            <a:r>
              <a:rPr lang="en-US" baseline="0" dirty="0" smtClean="0"/>
              <a:t>USA consumes 50 billion plastic single use bottles a year, and 77% are not recycled, much of the ones that are, are down-cycled to making polyester shirts, or rugs. </a:t>
            </a:r>
          </a:p>
          <a:p>
            <a:r>
              <a:rPr lang="en-US" baseline="0" dirty="0" smtClean="0"/>
              <a:t> Since plastic invented, and took off in 1950s, then in bottled water in 1970s, we have 9.2 billion tons of it, and more each year than the prior year, and ALL OF IT STILL HERE. Of the 9.2 billion tons, 6.2 billion tons of plastic never reaches the recycling bin, and that which does, most of that is not actually being recycled. </a:t>
            </a:r>
          </a:p>
          <a:p>
            <a:endParaRPr lang="en-US" dirty="0" smtClean="0"/>
          </a:p>
          <a:p>
            <a:r>
              <a:rPr lang="en-US" dirty="0" smtClean="0"/>
              <a:t>Oil companies had waste</a:t>
            </a:r>
            <a:r>
              <a:rPr lang="en-US" baseline="0" dirty="0" smtClean="0"/>
              <a:t> gas, ethylene to get rid of, so plastic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0B34011-CC24-4AA9-A287-67993316E01C}" type="slidenum">
              <a:rPr lang="en-NZ" smtClean="0"/>
              <a:t>7</a:t>
            </a:fld>
            <a:endParaRPr lang="en-NZ"/>
          </a:p>
        </p:txBody>
      </p:sp>
    </p:spTree>
    <p:extLst>
      <p:ext uri="{BB962C8B-B14F-4D97-AF65-F5344CB8AC3E}">
        <p14:creationId xmlns:p14="http://schemas.microsoft.com/office/powerpoint/2010/main" val="414278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E8ABD-FE95-1D49-B1D5-7E708C656AE3}" type="slidenum">
              <a:rPr lang="en-US" smtClean="0"/>
              <a:t>9</a:t>
            </a:fld>
            <a:endParaRPr lang="en-US"/>
          </a:p>
        </p:txBody>
      </p:sp>
    </p:spTree>
    <p:extLst>
      <p:ext uri="{BB962C8B-B14F-4D97-AF65-F5344CB8AC3E}">
        <p14:creationId xmlns:p14="http://schemas.microsoft.com/office/powerpoint/2010/main" val="416796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dirty="0" smtClean="0"/>
              <a:t>Business Product           Virtual Water Footprint[1]</a:t>
            </a:r>
          </a:p>
          <a:p>
            <a:endParaRPr lang="mr-IN" dirty="0" smtClean="0"/>
          </a:p>
          <a:p>
            <a:r>
              <a:rPr lang="mr-IN" dirty="0" smtClean="0"/>
              <a:t>Car                                      13,737 – 21,926 gallons</a:t>
            </a:r>
          </a:p>
          <a:p>
            <a:endParaRPr lang="mr-IN" dirty="0" smtClean="0"/>
          </a:p>
          <a:p>
            <a:r>
              <a:rPr lang="mr-IN" dirty="0" smtClean="0"/>
              <a:t>Leather Shoes                   3,626 gallons</a:t>
            </a:r>
          </a:p>
          <a:p>
            <a:endParaRPr lang="mr-IN" dirty="0" smtClean="0"/>
          </a:p>
          <a:p>
            <a:r>
              <a:rPr lang="mr-IN" dirty="0" smtClean="0"/>
              <a:t>Smart phone (mobile)     3,190 gallons</a:t>
            </a:r>
          </a:p>
          <a:p>
            <a:endParaRPr lang="mr-IN" dirty="0" smtClean="0"/>
          </a:p>
          <a:p>
            <a:r>
              <a:rPr lang="mr-IN" dirty="0" smtClean="0"/>
              <a:t>Bed Sheet (cotton)           2,839 gallons</a:t>
            </a:r>
          </a:p>
          <a:p>
            <a:endParaRPr lang="mr-IN" dirty="0" smtClean="0"/>
          </a:p>
          <a:p>
            <a:r>
              <a:rPr lang="mr-IN" dirty="0" smtClean="0"/>
              <a:t>Jeans (cotton)                   2,108 gallons</a:t>
            </a:r>
          </a:p>
          <a:p>
            <a:endParaRPr lang="mr-IN" dirty="0" smtClean="0"/>
          </a:p>
          <a:p>
            <a:r>
              <a:rPr lang="mr-IN" dirty="0" smtClean="0"/>
              <a:t>T-shirt (cotton)                 659 gallons</a:t>
            </a:r>
            <a:endParaRPr lang="en-US" dirty="0" smtClean="0"/>
          </a:p>
          <a:p>
            <a:endParaRPr lang="en-US" dirty="0" smtClean="0"/>
          </a:p>
          <a:p>
            <a:endParaRPr lang="en-US" dirty="0" smtClean="0"/>
          </a:p>
          <a:p>
            <a:r>
              <a:rPr lang="en-US" dirty="0" smtClean="0"/>
              <a:t>One </a:t>
            </a:r>
            <a:r>
              <a:rPr lang="en-US" dirty="0" err="1" smtClean="0"/>
              <a:t>litre</a:t>
            </a:r>
            <a:r>
              <a:rPr lang="en-US" dirty="0" smtClean="0"/>
              <a:t> of bio-diesel fuel from soybeans uses 14,000 gallons of water</a:t>
            </a:r>
          </a:p>
          <a:p>
            <a:endParaRPr lang="en-US" dirty="0" smtClean="0"/>
          </a:p>
          <a:p>
            <a:r>
              <a:rPr lang="en-US" dirty="0" smtClean="0"/>
              <a:t>·      One </a:t>
            </a:r>
            <a:r>
              <a:rPr lang="en-US" dirty="0" err="1" smtClean="0"/>
              <a:t>litre</a:t>
            </a:r>
            <a:r>
              <a:rPr lang="en-US" dirty="0" smtClean="0"/>
              <a:t> of bio-ethanol from maize uses 2,600 gallons of water</a:t>
            </a:r>
          </a:p>
          <a:p>
            <a:endParaRPr lang="en-US" dirty="0" smtClean="0"/>
          </a:p>
          <a:p>
            <a:r>
              <a:rPr lang="en-US" dirty="0" smtClean="0"/>
              <a:t>·      One </a:t>
            </a:r>
            <a:r>
              <a:rPr lang="en-US" dirty="0" err="1" smtClean="0"/>
              <a:t>litre</a:t>
            </a:r>
            <a:r>
              <a:rPr lang="en-US" dirty="0" smtClean="0"/>
              <a:t> of bio-ethanol from sugar beet uses 1,400 gallons of water</a:t>
            </a:r>
          </a:p>
          <a:p>
            <a:endParaRPr lang="en-US" dirty="0" smtClean="0"/>
          </a:p>
          <a:p>
            <a:r>
              <a:rPr lang="en-US" dirty="0" smtClean="0"/>
              <a:t>·      One </a:t>
            </a:r>
            <a:r>
              <a:rPr lang="en-US" dirty="0" err="1" smtClean="0"/>
              <a:t>litre</a:t>
            </a:r>
            <a:r>
              <a:rPr lang="en-US" dirty="0" smtClean="0"/>
              <a:t> of bio-ethanol from sugar cane uses 2,500 gallons of water</a:t>
            </a:r>
          </a:p>
          <a:p>
            <a:r>
              <a:rPr lang="en-US" dirty="0" smtClean="0"/>
              <a:t>·      One car uses 39,090 gallons of water in the entire business supply chain</a:t>
            </a:r>
          </a:p>
          <a:p>
            <a:endParaRPr lang="en-US" dirty="0" smtClean="0"/>
          </a:p>
          <a:p>
            <a:r>
              <a:rPr lang="en-US" dirty="0" smtClean="0"/>
              <a:t>·      One ton of steel uses 62,000 gallons of water to produce it</a:t>
            </a:r>
          </a:p>
          <a:p>
            <a:endParaRPr lang="en-US" dirty="0" smtClean="0"/>
          </a:p>
          <a:p>
            <a:r>
              <a:rPr lang="en-US" dirty="0" smtClean="0"/>
              <a:t>·      One ton of cement uses 1,360 gallons of water to produce it</a:t>
            </a:r>
          </a:p>
          <a:p>
            <a:endParaRPr lang="en-US" dirty="0" smtClean="0"/>
          </a:p>
          <a:p>
            <a:r>
              <a:rPr lang="en-US" dirty="0" smtClean="0"/>
              <a:t>·      One cell phone uses 240 gallons of water to produce it</a:t>
            </a:r>
          </a:p>
          <a:p>
            <a:endParaRPr lang="en-US" dirty="0" smtClean="0"/>
          </a:p>
          <a:p>
            <a:r>
              <a:rPr lang="en-US" dirty="0" smtClean="0"/>
              <a:t>·      One pound of plastic uses 24 gallons of water to produce it</a:t>
            </a:r>
          </a:p>
          <a:p>
            <a:endParaRPr lang="en-US" dirty="0" smtClean="0"/>
          </a:p>
          <a:p>
            <a:r>
              <a:rPr lang="en-US" dirty="0" smtClean="0"/>
              <a:t>·      One single use plastic for water or soda uses 1.85 gallons for the plastic, and the water in has a virtual footprint that is</a:t>
            </a:r>
          </a:p>
          <a:p>
            <a:endParaRPr lang="en-US" dirty="0" smtClean="0"/>
          </a:p>
          <a:p>
            <a:r>
              <a:rPr lang="en-US" dirty="0" smtClean="0"/>
              <a:t>·      One pound of synthetic rubber uses 55 gallons of water to produce it</a:t>
            </a:r>
          </a:p>
          <a:p>
            <a:endParaRPr lang="en-US" dirty="0" smtClean="0"/>
          </a:p>
          <a:p>
            <a:r>
              <a:rPr lang="en-US" dirty="0" smtClean="0"/>
              <a:t>·      One cotton T-shirt uses 650 gallons of water to produce and transport it</a:t>
            </a:r>
          </a:p>
          <a:p>
            <a:endParaRPr lang="en-US" dirty="0" smtClean="0"/>
          </a:p>
          <a:p>
            <a:r>
              <a:rPr lang="en-US" dirty="0" smtClean="0"/>
              <a:t>·      One pair of blue jeans uses 2000 gallons of water to produce and transport it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F1E8ABD-FE95-1D49-B1D5-7E708C656AE3}" type="slidenum">
              <a:rPr lang="en-US" smtClean="0"/>
              <a:t>10</a:t>
            </a:fld>
            <a:endParaRPr lang="en-US"/>
          </a:p>
        </p:txBody>
      </p:sp>
    </p:spTree>
    <p:extLst>
      <p:ext uri="{BB962C8B-B14F-4D97-AF65-F5344CB8AC3E}">
        <p14:creationId xmlns:p14="http://schemas.microsoft.com/office/powerpoint/2010/main" val="29888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https://s3-us-west-1.amazonaws.com/</a:t>
            </a:r>
            <a:r>
              <a:rPr lang="en-US" dirty="0" err="1" smtClean="0"/>
              <a:t>lifeionizers.com</a:t>
            </a:r>
            <a:r>
              <a:rPr lang="en-US" dirty="0" smtClean="0"/>
              <a:t>/media/blog-images/</a:t>
            </a:r>
            <a:r>
              <a:rPr lang="en-US" dirty="0" err="1" smtClean="0"/>
              <a:t>Fracked.jpg</a:t>
            </a:r>
            <a:endParaRPr lang="en-US" dirty="0" smtClean="0"/>
          </a:p>
          <a:p>
            <a:r>
              <a:rPr lang="en-US" dirty="0" smtClean="0"/>
              <a:t>http://</a:t>
            </a:r>
            <a:r>
              <a:rPr lang="en-US" dirty="0" err="1" smtClean="0"/>
              <a:t>frackingfact.com</a:t>
            </a:r>
            <a:r>
              <a:rPr lang="en-US" dirty="0" smtClean="0"/>
              <a:t>/</a:t>
            </a:r>
            <a:r>
              <a:rPr lang="en-US" dirty="0" err="1" smtClean="0"/>
              <a:t>fracking_refs.html#contaminated</a:t>
            </a:r>
            <a:endParaRPr lang="en-US" dirty="0" smtClean="0"/>
          </a:p>
          <a:p>
            <a:r>
              <a:rPr lang="en-US" dirty="0" smtClean="0"/>
              <a:t>The fracking</a:t>
            </a:r>
            <a:r>
              <a:rPr lang="en-US" baseline="0" dirty="0" smtClean="0"/>
              <a:t> industry storytelling is it does not affect aquifers, but the counternarrative is to drill to </a:t>
            </a:r>
            <a:r>
              <a:rPr lang="en-US" baseline="0" dirty="0" err="1" smtClean="0"/>
              <a:t>frack</a:t>
            </a:r>
            <a:r>
              <a:rPr lang="en-US" baseline="0" dirty="0" smtClean="0"/>
              <a:t> means drilling through aquifers,  the well can crack, the deep storage wells can crack and split, crumble and leak. </a:t>
            </a:r>
          </a:p>
          <a:p>
            <a:r>
              <a:rPr lang="en-US" baseline="0" dirty="0" smtClean="0"/>
              <a:t>The problem in the water cycle is major because, the evaporation enters the water cycle, the leaked ground water enter the water cycle, the recycled wastewater sprayed on roads enters the water cycle, the leaking fracking-water into neighboring ground wells, enters the water cycle. Once the water cycle is contaminated, the water enters tap and bottled water. Some fracking wastewater is sued in agriculture, and that also enters the water cycle through drainage, evaporation, and transpiration processes</a:t>
            </a:r>
          </a:p>
          <a:p>
            <a:endParaRPr lang="en-US" baseline="0" dirty="0" smtClean="0"/>
          </a:p>
          <a:p>
            <a:r>
              <a:rPr lang="en-US" baseline="0" dirty="0" smtClean="0"/>
              <a:t>The industry sponsored sciences, says not a concern</a:t>
            </a:r>
          </a:p>
          <a:p>
            <a:r>
              <a:rPr lang="en-US" baseline="0" dirty="0" smtClean="0"/>
              <a:t>The non-industry sponsored sciences, say yes a big concern</a:t>
            </a:r>
          </a:p>
          <a:p>
            <a:endParaRPr lang="en-US" baseline="0" dirty="0" smtClean="0"/>
          </a:p>
          <a:p>
            <a:r>
              <a:rPr lang="en-US" baseline="0" dirty="0" smtClean="0"/>
              <a:t>From a creation care standpoint, what do you think?</a:t>
            </a:r>
            <a:endParaRPr lang="en-US" dirty="0" smtClean="0"/>
          </a:p>
          <a:p>
            <a:endParaRPr lang="en-US" dirty="0"/>
          </a:p>
        </p:txBody>
      </p:sp>
      <p:sp>
        <p:nvSpPr>
          <p:cNvPr id="4" name="Slide Number Placeholder 3"/>
          <p:cNvSpPr>
            <a:spLocks noGrp="1"/>
          </p:cNvSpPr>
          <p:nvPr>
            <p:ph type="sldNum" sz="quarter" idx="10"/>
          </p:nvPr>
        </p:nvSpPr>
        <p:spPr/>
        <p:txBody>
          <a:bodyPr/>
          <a:lstStyle/>
          <a:p>
            <a:fld id="{E0B34011-CC24-4AA9-A287-67993316E01C}" type="slidenum">
              <a:rPr lang="en-NZ" smtClean="0"/>
              <a:t>12</a:t>
            </a:fld>
            <a:endParaRPr lang="en-NZ"/>
          </a:p>
        </p:txBody>
      </p:sp>
    </p:spTree>
    <p:extLst>
      <p:ext uri="{BB962C8B-B14F-4D97-AF65-F5344CB8AC3E}">
        <p14:creationId xmlns:p14="http://schemas.microsoft.com/office/powerpoint/2010/main" val="237249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4083">
              <a:defRPr/>
            </a:pPr>
            <a:r>
              <a:rPr lang="en-US" dirty="0" smtClean="0"/>
              <a:t>The quantum tunneling of water occurs when water molecules in </a:t>
            </a:r>
            <a:r>
              <a:rPr lang="en-US" dirty="0" err="1" smtClean="0"/>
              <a:t>nanochannels</a:t>
            </a:r>
            <a:r>
              <a:rPr lang="en-US" dirty="0" smtClean="0"/>
              <a:t> exhibit quantum tunneling behavior that smears out the positions of the hydrogen atoms into a pair of corrugated rings. In that state, the water molecules become delocalized around a ring and assume an unusual double top-like shape.</a:t>
            </a:r>
          </a:p>
          <a:p>
            <a:pPr defTabSz="844083">
              <a:defRPr/>
            </a:pPr>
            <a:r>
              <a:rPr lang="en-US" dirty="0" smtClean="0"/>
              <a:t>The</a:t>
            </a:r>
            <a:r>
              <a:rPr lang="en-US" baseline="0" dirty="0" smtClean="0"/>
              <a:t> bottled water part is a joke sort of being played by https://</a:t>
            </a:r>
            <a:r>
              <a:rPr lang="en-US" baseline="0" dirty="0" err="1" smtClean="0"/>
              <a:t>www.quantumpcr.com</a:t>
            </a:r>
            <a:r>
              <a:rPr lang="en-US" baseline="0" dirty="0" smtClean="0"/>
              <a:t>/ https://</a:t>
            </a:r>
            <a:r>
              <a:rPr lang="en-US" baseline="0" dirty="0" err="1" smtClean="0"/>
              <a:t>www.terrawellnessok.com</a:t>
            </a:r>
            <a:r>
              <a:rPr lang="en-US" baseline="0" dirty="0" smtClean="0"/>
              <a:t>/12_pk_quantum_cbd_h20 </a:t>
            </a:r>
          </a:p>
          <a:p>
            <a:pPr defTabSz="844083">
              <a:defRPr/>
            </a:pPr>
            <a:endParaRPr lang="en-US" baseline="0" dirty="0" smtClean="0"/>
          </a:p>
          <a:p>
            <a:pPr defTabSz="844083">
              <a:defRPr/>
            </a:pPr>
            <a:r>
              <a:rPr lang="en-US" baseline="0" dirty="0" smtClean="0"/>
              <a:t> It is water, it is for sale, but not really quantum in the scientific sense of the term </a:t>
            </a:r>
          </a:p>
          <a:p>
            <a:pPr defTabSz="844083">
              <a:defRPr/>
            </a:pPr>
            <a:r>
              <a:rPr lang="en-US" baseline="0" dirty="0" smtClean="0"/>
              <a:t>“</a:t>
            </a:r>
            <a:r>
              <a:rPr lang="en-US" dirty="0" smtClean="0"/>
              <a:t>QUANTUM PCR H2O uses a broad spectrum, hemp derived formula to provide CBD along with additional active cannabinoids and </a:t>
            </a:r>
            <a:r>
              <a:rPr lang="en-US" dirty="0" err="1" smtClean="0"/>
              <a:t>terpenoids</a:t>
            </a:r>
            <a:r>
              <a:rPr lang="en-US" dirty="0" smtClean="0"/>
              <a:t> providing maximum efficacy with a unique and familiar flavor profile”</a:t>
            </a:r>
          </a:p>
          <a:p>
            <a:pPr defTabSz="844083">
              <a:defRPr/>
            </a:pPr>
            <a:r>
              <a:rPr lang="en-US" baseline="0" dirty="0" smtClean="0"/>
              <a:t>See Roberto Car from Princeton University, “Quantum Physics in a Glass of Water” https://www.youtube.com/</a:t>
            </a:r>
            <a:r>
              <a:rPr lang="en-US" baseline="0" dirty="0" err="1" smtClean="0"/>
              <a:t>watch?v</a:t>
            </a:r>
            <a:r>
              <a:rPr lang="en-US" baseline="0" dirty="0" smtClean="0"/>
              <a:t>=SXqDhu4AEF8 </a:t>
            </a:r>
          </a:p>
          <a:p>
            <a:pPr defTabSz="844083">
              <a:defRPr/>
            </a:pPr>
            <a:r>
              <a:rPr lang="en-US" baseline="0" dirty="0" smtClean="0"/>
              <a:t>https://</a:t>
            </a:r>
            <a:r>
              <a:rPr lang="en-US" baseline="0" dirty="0" err="1" smtClean="0"/>
              <a:t>www.livescience.com</a:t>
            </a:r>
            <a:r>
              <a:rPr lang="en-US" baseline="0" dirty="0" smtClean="0"/>
              <a:t>/62708-water-two-kinds.html </a:t>
            </a:r>
          </a:p>
          <a:p>
            <a:pPr defTabSz="844083">
              <a:defRPr/>
            </a:pPr>
            <a:endParaRPr lang="en-US" baseline="0" dirty="0" smtClean="0"/>
          </a:p>
          <a:p>
            <a:r>
              <a:rPr lang="en-US" baseline="0" dirty="0" smtClean="0"/>
              <a:t>Second company -- http://</a:t>
            </a:r>
            <a:r>
              <a:rPr lang="en-US" baseline="0" dirty="0" err="1" smtClean="0"/>
              <a:t>www.quantumagua.com</a:t>
            </a:r>
            <a:r>
              <a:rPr lang="en-US" baseline="0" dirty="0" smtClean="0"/>
              <a:t>/</a:t>
            </a:r>
            <a:r>
              <a:rPr lang="en-US" baseline="0" dirty="0" err="1" smtClean="0"/>
              <a:t>quantum_en.html</a:t>
            </a:r>
            <a:r>
              <a:rPr lang="en-US" baseline="0" dirty="0" smtClean="0"/>
              <a:t> Quantum Water --- </a:t>
            </a:r>
            <a:r>
              <a:rPr lang="en-US" dirty="0" smtClean="0"/>
              <a:t>Quantum is derived from the springs deep within the mountains of the Juan Castro Blanco Water National Park of Costa Rica.</a:t>
            </a:r>
            <a:r>
              <a:rPr lang="en-US" baseline="0" dirty="0" smtClean="0"/>
              <a:t> </a:t>
            </a:r>
            <a:r>
              <a:rPr lang="en-US" dirty="0" smtClean="0"/>
              <a:t>The sedimentary rocks act as a natural filtration system, controlling the levels of acidity and minerals creating an ideal PH7.+.  Quantum is not chemically processed in any way.</a:t>
            </a:r>
            <a:r>
              <a:rPr lang="en-US" baseline="0" dirty="0" smtClean="0"/>
              <a:t> </a:t>
            </a:r>
            <a:r>
              <a:rPr lang="en-US" dirty="0" smtClean="0"/>
              <a:t>We at Quantum know that what you drink is just as important as what you eat.  This clean, crisp water will keep you hydrated and refreshed.</a:t>
            </a:r>
            <a:r>
              <a:rPr lang="en-US" baseline="0" dirty="0" smtClean="0"/>
              <a:t> </a:t>
            </a:r>
            <a:r>
              <a:rPr lang="en-US" dirty="0" smtClean="0"/>
              <a:t>Premium water created by nature and brought to you by Quantum.”</a:t>
            </a:r>
          </a:p>
          <a:p>
            <a:pPr defTabSz="844083">
              <a:defRPr/>
            </a:pPr>
            <a:endParaRPr lang="en-US" baseline="0" dirty="0" smtClean="0"/>
          </a:p>
          <a:p>
            <a:pPr defTabSz="844083">
              <a:defRPr/>
            </a:pPr>
            <a:endParaRPr lang="en-US" baseline="0" dirty="0" smtClean="0"/>
          </a:p>
          <a:p>
            <a:pPr defTabSz="844083">
              <a:defRPr/>
            </a:pPr>
            <a:r>
              <a:rPr lang="en-US" baseline="0" dirty="0" smtClean="0"/>
              <a:t>See </a:t>
            </a:r>
            <a:r>
              <a:rPr lang="en-US" baseline="0" dirty="0" err="1" smtClean="0"/>
              <a:t>Youtube</a:t>
            </a:r>
            <a:r>
              <a:rPr lang="en-US" baseline="0" dirty="0" smtClean="0"/>
              <a:t> “Water and Quantum Physics; The Perfect Couple” https://www.youtube.com/</a:t>
            </a:r>
            <a:r>
              <a:rPr lang="en-US" baseline="0" dirty="0" err="1" smtClean="0"/>
              <a:t>watch?v</a:t>
            </a:r>
            <a:r>
              <a:rPr lang="en-US" baseline="0" dirty="0" smtClean="0"/>
              <a:t>=sVIX3fnTCg0 by Marta from </a:t>
            </a:r>
          </a:p>
          <a:p>
            <a:pPr defTabSz="84408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0B34011-CC24-4AA9-A287-67993316E01C}" type="slidenum">
              <a:rPr lang="en-NZ" smtClean="0"/>
              <a:t>13</a:t>
            </a:fld>
            <a:endParaRPr lang="en-NZ"/>
          </a:p>
        </p:txBody>
      </p:sp>
    </p:spTree>
    <p:extLst>
      <p:ext uri="{BB962C8B-B14F-4D97-AF65-F5344CB8AC3E}">
        <p14:creationId xmlns:p14="http://schemas.microsoft.com/office/powerpoint/2010/main" val="4243445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a:t>
            </a:r>
            <a:r>
              <a:rPr lang="en-US" baseline="0" dirty="0" smtClean="0"/>
              <a:t> and comments or questions contact me at </a:t>
            </a:r>
            <a:r>
              <a:rPr lang="en-US" baseline="0" dirty="0" err="1" smtClean="0"/>
              <a:t>davidboje@gmail.com</a:t>
            </a:r>
            <a:endParaRPr lang="en-US" baseline="0" dirty="0" smtClean="0"/>
          </a:p>
          <a:p>
            <a:r>
              <a:rPr lang="en-US" baseline="0" smtClean="0"/>
              <a:t>Thank you</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14</a:t>
            </a:fld>
            <a:endParaRPr lang="en-US"/>
          </a:p>
        </p:txBody>
      </p:sp>
    </p:spTree>
    <p:extLst>
      <p:ext uri="{BB962C8B-B14F-4D97-AF65-F5344CB8AC3E}">
        <p14:creationId xmlns:p14="http://schemas.microsoft.com/office/powerpoint/2010/main" val="391550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73002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72320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27652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75033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8418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8685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3F878-F5E8-489B-AC8A-64F2A7E22C28}" type="datetimeFigureOut">
              <a:rPr lang="en-US" smtClean="0"/>
              <a:pPr/>
              <a:t>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24780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17573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58051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11/5/19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03756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11/5/19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0619642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11/5/19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259252975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hyperlink" Target="https://www.dropbox.com/sh/bd297r9f6lhgjeh/AAChF7KdZH7hvz3aGIySrTJwa?dl=0" TargetMode="External"/><Relationship Id="rId6" Type="http://schemas.openxmlformats.org/officeDocument/2006/relationships/hyperlink" Target="https://davidboje.com/wcu" TargetMode="External"/><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388"/>
            <a:ext cx="7772400" cy="1470025"/>
          </a:xfrm>
        </p:spPr>
        <p:txBody>
          <a:bodyPr/>
          <a:lstStyle/>
          <a:p>
            <a:r>
              <a:rPr lang="en-US" dirty="0" smtClean="0"/>
              <a:t>How much Water does it take to Run a Business?</a:t>
            </a:r>
            <a:endParaRPr lang="en-US" dirty="0"/>
          </a:p>
        </p:txBody>
      </p:sp>
      <p:sp>
        <p:nvSpPr>
          <p:cNvPr id="3" name="Subtitle 2"/>
          <p:cNvSpPr>
            <a:spLocks noGrp="1"/>
          </p:cNvSpPr>
          <p:nvPr>
            <p:ph type="subTitle" idx="1"/>
          </p:nvPr>
        </p:nvSpPr>
        <p:spPr>
          <a:xfrm>
            <a:off x="435429" y="4762500"/>
            <a:ext cx="8327571" cy="1752600"/>
          </a:xfrm>
        </p:spPr>
        <p:txBody>
          <a:bodyPr/>
          <a:lstStyle/>
          <a:p>
            <a:r>
              <a:rPr lang="en-US" b="1" dirty="0" smtClean="0"/>
              <a:t>David M.. Boje</a:t>
            </a:r>
          </a:p>
          <a:p>
            <a:r>
              <a:rPr lang="en-US" dirty="0" smtClean="0"/>
              <a:t>Western Carolina University Climate Panel</a:t>
            </a:r>
            <a:endParaRPr lang="en-US" dirty="0"/>
          </a:p>
        </p:txBody>
      </p:sp>
      <p:pic>
        <p:nvPicPr>
          <p:cNvPr id="4" name="Picture 3"/>
          <p:cNvPicPr>
            <a:picLocks noChangeAspect="1"/>
          </p:cNvPicPr>
          <p:nvPr/>
        </p:nvPicPr>
        <p:blipFill>
          <a:blip r:embed="rId2"/>
          <a:stretch>
            <a:fillRect/>
          </a:stretch>
        </p:blipFill>
        <p:spPr>
          <a:xfrm>
            <a:off x="3136900" y="1617413"/>
            <a:ext cx="2857500" cy="2857500"/>
          </a:xfrm>
          <a:prstGeom prst="rect">
            <a:avLst/>
          </a:prstGeom>
        </p:spPr>
      </p:pic>
    </p:spTree>
    <p:extLst>
      <p:ext uri="{BB962C8B-B14F-4D97-AF65-F5344CB8AC3E}">
        <p14:creationId xmlns:p14="http://schemas.microsoft.com/office/powerpoint/2010/main" val="35192444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893451"/>
            <a:ext cx="9144000" cy="4104640"/>
          </a:xfrm>
          <a:prstGeom prst="rect">
            <a:avLst/>
          </a:prstGeom>
        </p:spPr>
      </p:pic>
      <p:sp>
        <p:nvSpPr>
          <p:cNvPr id="4" name="Title 3"/>
          <p:cNvSpPr>
            <a:spLocks noGrp="1"/>
          </p:cNvSpPr>
          <p:nvPr>
            <p:ph type="title"/>
          </p:nvPr>
        </p:nvSpPr>
        <p:spPr/>
        <p:txBody>
          <a:bodyPr>
            <a:normAutofit fontScale="90000"/>
          </a:bodyPr>
          <a:lstStyle/>
          <a:p>
            <a:r>
              <a:rPr lang="en-US" dirty="0" smtClean="0"/>
              <a:t>How Much Virtual Water to Produce a Car?</a:t>
            </a:r>
            <a:endParaRPr lang="en-US" dirty="0"/>
          </a:p>
        </p:txBody>
      </p:sp>
    </p:spTree>
    <p:extLst>
      <p:ext uri="{BB962C8B-B14F-4D97-AF65-F5344CB8AC3E}">
        <p14:creationId xmlns:p14="http://schemas.microsoft.com/office/powerpoint/2010/main" val="21673181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71588" y="534752"/>
            <a:ext cx="7472724" cy="5777036"/>
          </a:xfrm>
          <a:prstGeom prst="rect">
            <a:avLst/>
          </a:prstGeom>
        </p:spPr>
      </p:pic>
    </p:spTree>
    <p:extLst>
      <p:ext uri="{BB962C8B-B14F-4D97-AF65-F5344CB8AC3E}">
        <p14:creationId xmlns:p14="http://schemas.microsoft.com/office/powerpoint/2010/main" val="15607238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663315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0" y="818335"/>
            <a:ext cx="7148121" cy="5836297"/>
          </a:xfrm>
          <a:prstGeom prst="rect">
            <a:avLst/>
          </a:prstGeom>
          <a:solidFill>
            <a:srgbClr val="3F6374"/>
          </a:solidFill>
        </p:spPr>
        <p:txBody>
          <a:bodyPr>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3600" dirty="0" smtClean="0"/>
              <a:t>Empirical evidence: </a:t>
            </a:r>
          </a:p>
          <a:p>
            <a:r>
              <a:rPr lang="en-US" sz="3600" dirty="0" smtClean="0"/>
              <a:t>Collapsing aquifers, </a:t>
            </a:r>
          </a:p>
          <a:p>
            <a:r>
              <a:rPr lang="en-US" sz="3600" dirty="0" smtClean="0"/>
              <a:t>60% die-off of marine life in last few decades, </a:t>
            </a:r>
          </a:p>
          <a:p>
            <a:r>
              <a:rPr lang="en-US" sz="3600" dirty="0" smtClean="0"/>
              <a:t>Deforestation, </a:t>
            </a:r>
          </a:p>
          <a:p>
            <a:r>
              <a:rPr lang="en-US" sz="3600" dirty="0" smtClean="0"/>
              <a:t>Desertification, </a:t>
            </a:r>
          </a:p>
          <a:p>
            <a:r>
              <a:rPr lang="en-US" sz="3600" dirty="0" smtClean="0"/>
              <a:t>Bioaccumulation of carcinogenic toxins, and </a:t>
            </a:r>
          </a:p>
          <a:p>
            <a:r>
              <a:rPr lang="en-US" sz="3600" dirty="0" smtClean="0"/>
              <a:t>Keeling’s Curve of CO2 Climate Change summarily ignored by those in Water=Denial</a:t>
            </a:r>
            <a:endParaRPr lang="en-US" sz="3600" dirty="0"/>
          </a:p>
        </p:txBody>
      </p:sp>
      <p:pic>
        <p:nvPicPr>
          <p:cNvPr id="22" name="Picture 21"/>
          <p:cNvPicPr>
            <a:picLocks noChangeAspect="1"/>
          </p:cNvPicPr>
          <p:nvPr/>
        </p:nvPicPr>
        <p:blipFill>
          <a:blip r:embed="rId3"/>
          <a:stretch>
            <a:fillRect/>
          </a:stretch>
        </p:blipFill>
        <p:spPr>
          <a:xfrm>
            <a:off x="5134429" y="0"/>
            <a:ext cx="3907919" cy="5096174"/>
          </a:xfrm>
          <a:prstGeom prst="rect">
            <a:avLst/>
          </a:prstGeom>
        </p:spPr>
      </p:pic>
    </p:spTree>
    <p:extLst>
      <p:ext uri="{BB962C8B-B14F-4D97-AF65-F5344CB8AC3E}">
        <p14:creationId xmlns:p14="http://schemas.microsoft.com/office/powerpoint/2010/main" val="2861048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subTnLst>
                                    <p:set>
                                      <p:cBhvr override="childStyle">
                                        <p:cTn dur="1" fill="hold" display="0" masterRel="nextClick" afterEffect="1"/>
                                        <p:tgtEl>
                                          <p:spTgt spid="21">
                                            <p:txEl>
                                              <p:pRg st="1" end="1"/>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subTnLst>
                                    <p:set>
                                      <p:cBhvr override="childStyle">
                                        <p:cTn dur="1" fill="hold" display="0" masterRel="nextClick" afterEffect="1"/>
                                        <p:tgtEl>
                                          <p:spTgt spid="21">
                                            <p:txEl>
                                              <p:pRg st="2" end="2"/>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subTnLst>
                                    <p:set>
                                      <p:cBhvr override="childStyle">
                                        <p:cTn dur="1" fill="hold" display="0" masterRel="nextClick" afterEffect="1"/>
                                        <p:tgtEl>
                                          <p:spTgt spid="21">
                                            <p:txEl>
                                              <p:pRg st="3" end="3"/>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subTnLst>
                                    <p:set>
                                      <p:cBhvr override="childStyle">
                                        <p:cTn dur="1" fill="hold" display="0" masterRel="nextClick" afterEffect="1"/>
                                        <p:tgtEl>
                                          <p:spTgt spid="21">
                                            <p:txEl>
                                              <p:pRg st="4" end="4"/>
                                            </p:txEl>
                                          </p:spTgt>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5" end="5"/>
                                            </p:txEl>
                                          </p:spTgt>
                                        </p:tgtEl>
                                        <p:attrNameLst>
                                          <p:attrName>style.visibility</p:attrName>
                                        </p:attrNameLst>
                                      </p:cBhvr>
                                      <p:to>
                                        <p:strVal val="visible"/>
                                      </p:to>
                                    </p:set>
                                  </p:childTnLst>
                                  <p:subTnLst>
                                    <p:set>
                                      <p:cBhvr override="childStyle">
                                        <p:cTn dur="1" fill="hold" display="0" masterRel="nextClick" afterEffect="1"/>
                                        <p:tgtEl>
                                          <p:spTgt spid="21">
                                            <p:txEl>
                                              <p:pRg st="5" end="5"/>
                                            </p:tx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6" end="6"/>
                                            </p:txEl>
                                          </p:spTgt>
                                        </p:tgtEl>
                                        <p:attrNameLst>
                                          <p:attrName>style.visibility</p:attrName>
                                        </p:attrNameLst>
                                      </p:cBhvr>
                                      <p:to>
                                        <p:strVal val="visible"/>
                                      </p:to>
                                    </p:set>
                                  </p:childTnLst>
                                  <p:subTnLst>
                                    <p:set>
                                      <p:cBhvr override="childStyle">
                                        <p:cTn dur="1" fill="hold" display="0" masterRel="nextClick" afterEffect="1"/>
                                        <p:tgtEl>
                                          <p:spTgt spid="21">
                                            <p:txEl>
                                              <p:pRg st="6" end="6"/>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2-21 at 6.04.2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706533" cy="3594054"/>
          </a:xfrm>
          <a:prstGeom prst="rect">
            <a:avLst/>
          </a:prstGeom>
        </p:spPr>
      </p:pic>
      <p:pic>
        <p:nvPicPr>
          <p:cNvPr id="6" name="Picture 5" descr="Final Cover NO PLANET 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767" y="44216"/>
            <a:ext cx="3203233" cy="3868760"/>
          </a:xfrm>
          <a:prstGeom prst="rect">
            <a:avLst/>
          </a:prstGeom>
        </p:spPr>
      </p:pic>
      <p:sp>
        <p:nvSpPr>
          <p:cNvPr id="3" name="Rectangle 2"/>
          <p:cNvSpPr/>
          <p:nvPr/>
        </p:nvSpPr>
        <p:spPr>
          <a:xfrm>
            <a:off x="2931205" y="5444904"/>
            <a:ext cx="6212795" cy="1384995"/>
          </a:xfrm>
          <a:prstGeom prst="rect">
            <a:avLst/>
          </a:prstGeom>
        </p:spPr>
        <p:txBody>
          <a:bodyPr wrap="square">
            <a:spAutoFit/>
          </a:bodyPr>
          <a:lstStyle/>
          <a:p>
            <a:r>
              <a:rPr lang="en-US" sz="2800" b="1" dirty="0" smtClean="0">
                <a:solidFill>
                  <a:schemeClr val="tx1">
                    <a:lumMod val="85000"/>
                    <a:lumOff val="15000"/>
                  </a:schemeClr>
                </a:solidFill>
                <a:hlinkClick r:id="rId5"/>
              </a:rPr>
              <a:t>Download </a:t>
            </a:r>
            <a:r>
              <a:rPr lang="en-US" sz="2800" b="1" dirty="0" smtClean="0">
                <a:solidFill>
                  <a:schemeClr val="tx1">
                    <a:lumMod val="85000"/>
                    <a:lumOff val="15000"/>
                  </a:schemeClr>
                </a:solidFill>
                <a:hlinkClick r:id="rId5"/>
              </a:rPr>
              <a:t>Conversational Storytelling book </a:t>
            </a:r>
            <a:r>
              <a:rPr lang="en-US" sz="2800" b="1" dirty="0">
                <a:solidFill>
                  <a:schemeClr val="tx1">
                    <a:lumMod val="85000"/>
                    <a:lumOff val="15000"/>
                  </a:schemeClr>
                </a:solidFill>
              </a:rPr>
              <a:t>and slides for this presentation </a:t>
            </a:r>
            <a:r>
              <a:rPr lang="en-US" sz="2800" b="1" dirty="0" smtClean="0">
                <a:solidFill>
                  <a:schemeClr val="tx1">
                    <a:lumMod val="85000"/>
                    <a:lumOff val="15000"/>
                  </a:schemeClr>
                </a:solidFill>
              </a:rPr>
              <a:t>at</a:t>
            </a:r>
          </a:p>
          <a:p>
            <a:r>
              <a:rPr lang="en-US" sz="2800" b="1" dirty="0" smtClean="0">
                <a:solidFill>
                  <a:schemeClr val="tx1">
                    <a:lumMod val="85000"/>
                    <a:lumOff val="15000"/>
                  </a:schemeClr>
                </a:solidFill>
                <a:hlinkClick r:id="rId6"/>
              </a:rPr>
              <a:t>https://davidboje.com/wcu</a:t>
            </a:r>
            <a:r>
              <a:rPr lang="en-US" sz="2800" b="1" dirty="0" smtClean="0">
                <a:solidFill>
                  <a:schemeClr val="tx1">
                    <a:lumMod val="85000"/>
                    <a:lumOff val="15000"/>
                  </a:schemeClr>
                </a:solidFill>
              </a:rPr>
              <a:t> </a:t>
            </a:r>
            <a:endParaRPr lang="en-US" sz="2800" b="1" dirty="0">
              <a:solidFill>
                <a:schemeClr val="tx1">
                  <a:lumMod val="85000"/>
                  <a:lumOff val="15000"/>
                </a:schemeClr>
              </a:solidFill>
            </a:endParaRPr>
          </a:p>
        </p:txBody>
      </p:sp>
      <p:pic>
        <p:nvPicPr>
          <p:cNvPr id="9" name="Picture 8"/>
          <p:cNvPicPr/>
          <p:nvPr/>
        </p:nvPicPr>
        <p:blipFill>
          <a:blip r:embed="rId7">
            <a:extLst>
              <a:ext uri="{28A0092B-C50C-407E-A947-70E740481C1C}">
                <a14:useLocalDpi xmlns:a14="http://schemas.microsoft.com/office/drawing/2010/main" val="0"/>
              </a:ext>
            </a:extLst>
          </a:blip>
          <a:stretch>
            <a:fillRect/>
          </a:stretch>
        </p:blipFill>
        <p:spPr>
          <a:xfrm>
            <a:off x="0" y="3668351"/>
            <a:ext cx="2782135" cy="3189650"/>
          </a:xfrm>
          <a:prstGeom prst="rect">
            <a:avLst/>
          </a:prstGeom>
        </p:spPr>
      </p:pic>
      <p:sp>
        <p:nvSpPr>
          <p:cNvPr id="5" name="TextBox 4"/>
          <p:cNvSpPr txBox="1"/>
          <p:nvPr/>
        </p:nvSpPr>
        <p:spPr>
          <a:xfrm>
            <a:off x="2931205" y="3912976"/>
            <a:ext cx="5512493" cy="1323439"/>
          </a:xfrm>
          <a:prstGeom prst="rect">
            <a:avLst/>
          </a:prstGeom>
          <a:noFill/>
        </p:spPr>
        <p:txBody>
          <a:bodyPr wrap="square" rtlCol="0">
            <a:spAutoFit/>
          </a:bodyPr>
          <a:lstStyle/>
          <a:p>
            <a:r>
              <a:rPr lang="en-US" sz="4000" b="1" i="1" dirty="0" smtClean="0"/>
              <a:t>Thank You: Any Questions?</a:t>
            </a:r>
            <a:endParaRPr lang="en-US" sz="4000" b="1" i="1" dirty="0"/>
          </a:p>
        </p:txBody>
      </p:sp>
      <p:pic>
        <p:nvPicPr>
          <p:cNvPr id="11" name="Picture 10" descr="Cover_Storytelling_Interviewing for Dissertations_Book.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06534" y="44216"/>
            <a:ext cx="3234233" cy="3868760"/>
          </a:xfrm>
          <a:prstGeom prst="rect">
            <a:avLst/>
          </a:prstGeom>
        </p:spPr>
      </p:pic>
    </p:spTree>
    <p:extLst>
      <p:ext uri="{BB962C8B-B14F-4D97-AF65-F5344CB8AC3E}">
        <p14:creationId xmlns:p14="http://schemas.microsoft.com/office/powerpoint/2010/main" val="1618627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Climate Change Look Like?</a:t>
            </a:r>
            <a:endParaRPr lang="en-US" dirty="0"/>
          </a:p>
        </p:txBody>
      </p:sp>
      <p:pic>
        <p:nvPicPr>
          <p:cNvPr id="3" name="Picture 2"/>
          <p:cNvPicPr>
            <a:picLocks noChangeAspect="1"/>
          </p:cNvPicPr>
          <p:nvPr/>
        </p:nvPicPr>
        <p:blipFill>
          <a:blip r:embed="rId2"/>
          <a:stretch>
            <a:fillRect/>
          </a:stretch>
        </p:blipFill>
        <p:spPr>
          <a:xfrm>
            <a:off x="0" y="1297072"/>
            <a:ext cx="9144000" cy="5560928"/>
          </a:xfrm>
          <a:prstGeom prst="rect">
            <a:avLst/>
          </a:prstGeom>
        </p:spPr>
      </p:pic>
    </p:spTree>
    <p:extLst>
      <p:ext uri="{BB962C8B-B14F-4D97-AF65-F5344CB8AC3E}">
        <p14:creationId xmlns:p14="http://schemas.microsoft.com/office/powerpoint/2010/main" val="17555686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47541" y="0"/>
            <a:ext cx="3857625" cy="6858000"/>
          </a:xfrm>
          <a:prstGeom prst="rect">
            <a:avLst/>
          </a:prstGeom>
        </p:spPr>
      </p:pic>
    </p:spTree>
    <p:extLst>
      <p:ext uri="{BB962C8B-B14F-4D97-AF65-F5344CB8AC3E}">
        <p14:creationId xmlns:p14="http://schemas.microsoft.com/office/powerpoint/2010/main" val="1634049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00198" y="1614201"/>
            <a:ext cx="7228392" cy="4186937"/>
          </a:xfrm>
          <a:prstGeom prst="rect">
            <a:avLst/>
          </a:prstGeom>
        </p:spPr>
      </p:pic>
    </p:spTree>
    <p:extLst>
      <p:ext uri="{BB962C8B-B14F-4D97-AF65-F5344CB8AC3E}">
        <p14:creationId xmlns:p14="http://schemas.microsoft.com/office/powerpoint/2010/main" val="21703181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284546"/>
            <a:ext cx="9144000" cy="6573454"/>
          </a:xfrm>
          <a:prstGeom prst="rect">
            <a:avLst/>
          </a:prstGeom>
        </p:spPr>
      </p:pic>
    </p:spTree>
    <p:extLst>
      <p:ext uri="{BB962C8B-B14F-4D97-AF65-F5344CB8AC3E}">
        <p14:creationId xmlns:p14="http://schemas.microsoft.com/office/powerpoint/2010/main" val="19268322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38871" y="3336607"/>
            <a:ext cx="4407968" cy="2246769"/>
          </a:xfrm>
          <a:prstGeom prst="rect">
            <a:avLst/>
          </a:prstGeom>
          <a:solidFill>
            <a:schemeClr val="accent4">
              <a:lumMod val="75000"/>
            </a:schemeClr>
          </a:solidFill>
        </p:spPr>
        <p:txBody>
          <a:bodyPr wrap="square" rtlCol="0">
            <a:spAutoFit/>
          </a:bodyPr>
          <a:lstStyle/>
          <a:p>
            <a:pPr>
              <a:defRPr/>
            </a:pPr>
            <a:r>
              <a:rPr lang="en-US" sz="2800" b="1" dirty="0"/>
              <a:t>US is largest consumer of bottled water in the entire world</a:t>
            </a:r>
          </a:p>
          <a:p>
            <a:r>
              <a:rPr lang="en-US" sz="2800" b="1" dirty="0" smtClean="0"/>
              <a:t>50 Billion water bottles/year US</a:t>
            </a:r>
            <a:endParaRPr lang="en-US" sz="2800" b="1" dirty="0"/>
          </a:p>
        </p:txBody>
      </p:sp>
      <p:sp>
        <p:nvSpPr>
          <p:cNvPr id="17" name="Rectangle 16"/>
          <p:cNvSpPr/>
          <p:nvPr/>
        </p:nvSpPr>
        <p:spPr>
          <a:xfrm>
            <a:off x="5765825" y="755011"/>
            <a:ext cx="3080511"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smtClean="0"/>
              <a:t>Duke </a:t>
            </a:r>
            <a:r>
              <a:rPr lang="en-US" sz="2800" dirty="0"/>
              <a:t>Energy to hand out bottled water in North Carolina after wells polluted</a:t>
            </a:r>
          </a:p>
          <a:p>
            <a:endParaRPr lang="en-US" sz="2000" dirty="0" smtClean="0"/>
          </a:p>
          <a:p>
            <a:endParaRPr lang="en-US" sz="2000" dirty="0"/>
          </a:p>
        </p:txBody>
      </p:sp>
    </p:spTree>
    <p:extLst>
      <p:ext uri="{BB962C8B-B14F-4D97-AF65-F5344CB8AC3E}">
        <p14:creationId xmlns:p14="http://schemas.microsoft.com/office/powerpoint/2010/main" val="42240541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90117" y="2350112"/>
            <a:ext cx="4114104" cy="2648454"/>
          </a:xfrm>
          <a:prstGeom prst="rect">
            <a:avLst/>
          </a:prstGeom>
        </p:spPr>
      </p:pic>
      <p:pic>
        <p:nvPicPr>
          <p:cNvPr id="3" name="Picture 2"/>
          <p:cNvPicPr>
            <a:picLocks noChangeAspect="1"/>
          </p:cNvPicPr>
          <p:nvPr/>
        </p:nvPicPr>
        <p:blipFill>
          <a:blip r:embed="rId4"/>
          <a:stretch>
            <a:fillRect/>
          </a:stretch>
        </p:blipFill>
        <p:spPr>
          <a:xfrm>
            <a:off x="2310553" y="1226781"/>
            <a:ext cx="3619265" cy="4825687"/>
          </a:xfrm>
          <a:prstGeom prst="rect">
            <a:avLst/>
          </a:prstGeom>
        </p:spPr>
      </p:pic>
      <p:pic>
        <p:nvPicPr>
          <p:cNvPr id="5" name="Picture 4" descr="Screen Shot 2019-04-15 at 9.41.32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338" y="157843"/>
            <a:ext cx="8458200" cy="6464300"/>
          </a:xfrm>
          <a:prstGeom prst="rect">
            <a:avLst/>
          </a:prstGeom>
        </p:spPr>
      </p:pic>
    </p:spTree>
    <p:extLst>
      <p:ext uri="{BB962C8B-B14F-4D97-AF65-F5344CB8AC3E}">
        <p14:creationId xmlns:p14="http://schemas.microsoft.com/office/powerpoint/2010/main" val="2161551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35752"/>
            <a:ext cx="9144000" cy="6622248"/>
          </a:xfrm>
          <a:prstGeom prst="rect">
            <a:avLst/>
          </a:prstGeom>
        </p:spPr>
      </p:pic>
    </p:spTree>
    <p:extLst>
      <p:ext uri="{BB962C8B-B14F-4D97-AF65-F5344CB8AC3E}">
        <p14:creationId xmlns:p14="http://schemas.microsoft.com/office/powerpoint/2010/main" val="29537680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96900" y="0"/>
            <a:ext cx="7943629" cy="6858000"/>
          </a:xfrm>
          <a:prstGeom prst="rect">
            <a:avLst/>
          </a:prstGeom>
        </p:spPr>
      </p:pic>
    </p:spTree>
    <p:extLst>
      <p:ext uri="{BB962C8B-B14F-4D97-AF65-F5344CB8AC3E}">
        <p14:creationId xmlns:p14="http://schemas.microsoft.com/office/powerpoint/2010/main" val="28862426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TotalTime>
  <Words>3383</Words>
  <Application>Microsoft Macintosh PowerPoint</Application>
  <PresentationFormat>On-screen Show (4:3)</PresentationFormat>
  <Paragraphs>200</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How much Water does it take to Run a Business?</vt:lpstr>
      <vt:lpstr>What does Climate Change Look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Much Virtual Water to Produce a Car?</vt:lpstr>
      <vt:lpstr>PowerPoint Presentation</vt:lpstr>
      <vt:lpstr>PowerPoint Presentation</vt:lpstr>
      <vt:lpstr>PowerPoint Presentation</vt:lpstr>
      <vt:lpstr>PowerPoint Presentation</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much Water does it take to Run a Business?</dc:title>
  <dc:creator>David Boje</dc:creator>
  <cp:lastModifiedBy>David Boje</cp:lastModifiedBy>
  <cp:revision>8</cp:revision>
  <dcterms:created xsi:type="dcterms:W3CDTF">2019-11-05T09:51:36Z</dcterms:created>
  <dcterms:modified xsi:type="dcterms:W3CDTF">2019-11-05T10:56:47Z</dcterms:modified>
</cp:coreProperties>
</file>