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28"/>
  </p:notesMasterIdLst>
  <p:handoutMasterIdLst>
    <p:handoutMasterId r:id="rId29"/>
  </p:handoutMasterIdLst>
  <p:sldIdLst>
    <p:sldId id="279" r:id="rId2"/>
    <p:sldId id="294" r:id="rId3"/>
    <p:sldId id="289" r:id="rId4"/>
    <p:sldId id="299" r:id="rId5"/>
    <p:sldId id="282" r:id="rId6"/>
    <p:sldId id="300" r:id="rId7"/>
    <p:sldId id="259" r:id="rId8"/>
    <p:sldId id="298" r:id="rId9"/>
    <p:sldId id="292" r:id="rId10"/>
    <p:sldId id="301" r:id="rId11"/>
    <p:sldId id="309" r:id="rId12"/>
    <p:sldId id="302" r:id="rId13"/>
    <p:sldId id="303" r:id="rId14"/>
    <p:sldId id="307" r:id="rId15"/>
    <p:sldId id="304" r:id="rId16"/>
    <p:sldId id="305" r:id="rId17"/>
    <p:sldId id="306" r:id="rId18"/>
    <p:sldId id="308" r:id="rId19"/>
    <p:sldId id="256" r:id="rId20"/>
    <p:sldId id="297" r:id="rId21"/>
    <p:sldId id="266" r:id="rId22"/>
    <p:sldId id="264" r:id="rId23"/>
    <p:sldId id="310" r:id="rId24"/>
    <p:sldId id="311" r:id="rId25"/>
    <p:sldId id="283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/>
    <p:restoredTop sz="50000" autoAdjust="0"/>
  </p:normalViewPr>
  <p:slideViewPr>
    <p:cSldViewPr snapToGrid="0" snapToObjects="1">
      <p:cViewPr varScale="1">
        <p:scale>
          <a:sx n="88" d="100"/>
          <a:sy n="88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634E6-048B-DF41-9FBA-A51BE15E727A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BC3B7-73C7-7C4B-BB1F-88F21F909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9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D1603-FE97-E740-A0F0-6A146A4368EE}" type="datetimeFigureOut">
              <a:rPr lang="en-US" smtClean="0"/>
              <a:t>6/21/20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891DD-4765-404A-A1A9-A5E210FC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-KtR4vM4e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br.org/2007/12/the-four-truths-of-the-storyteller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U70RsDxwvg?t=432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U70RsDxwvg?t=43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: Living Stories with a Place, A Time, and a Truth of lived experience</a:t>
            </a:r>
          </a:p>
          <a:p>
            <a:pPr marL="0" indent="0">
              <a:buNone/>
            </a:pPr>
            <a:r>
              <a:rPr lang="en-US" dirty="0"/>
              <a:t>Happening Here and Now</a:t>
            </a:r>
          </a:p>
          <a:p>
            <a:pPr marL="0" indent="0">
              <a:buNone/>
            </a:pPr>
            <a:r>
              <a:rPr lang="en-US" dirty="0"/>
              <a:t>In the middle, unfolding, emerging, happening</a:t>
            </a:r>
          </a:p>
          <a:p>
            <a:pPr marL="0" indent="0">
              <a:buNone/>
            </a:pPr>
            <a:r>
              <a:rPr lang="en-US" dirty="0"/>
              <a:t>Goes from strategic</a:t>
            </a:r>
            <a:r>
              <a:rPr lang="en-US" baseline="0" dirty="0"/>
              <a:t> level of power, to what is best for the world in Council of Elrond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dirty="0"/>
              <a:t>Tell LESS is MORE</a:t>
            </a:r>
          </a:p>
          <a:p>
            <a:pPr marL="0" indent="0">
              <a:buNone/>
            </a:pPr>
            <a:r>
              <a:rPr lang="en-US" dirty="0"/>
              <a:t>BE AUTHENTIC - </a:t>
            </a:r>
            <a:r>
              <a:rPr lang="en-US" b="1" dirty="0">
                <a:sym typeface="Wingdings"/>
              </a:rPr>
              <a:t>Create an emotional component that resonates with the audience </a:t>
            </a:r>
            <a:r>
              <a:rPr lang="en-US" b="1" dirty="0">
                <a:sym typeface="Wingdings"/>
                <a:hlinkClick r:id="rId3"/>
              </a:rPr>
              <a:t>YouTube </a:t>
            </a:r>
            <a:r>
              <a:rPr lang="en-US" b="1" dirty="0">
                <a:sym typeface="Wingdings"/>
              </a:rPr>
              <a:t>Peter Guber of Mandalay Group, so they retell it forward owning; See </a:t>
            </a:r>
            <a:r>
              <a:rPr lang="en-US" b="1" dirty="0">
                <a:sym typeface="Wingdings"/>
                <a:hlinkClick r:id="rId4"/>
              </a:rPr>
              <a:t>article 4 truths of the storyteller HBR</a:t>
            </a:r>
            <a:endParaRPr lang="en-US" b="1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A9DC2-25B1-ED49-BF3F-9E95504A2C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6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 Dredge suggested Bus Tour with all the stakeholders on board</a:t>
            </a:r>
            <a:r>
              <a:rPr lang="en-US" baseline="0" dirty="0"/>
              <a:t> on Tues May 8 2018 at Aalborg, at conference held there on storytelling</a:t>
            </a:r>
            <a:endParaRPr lang="en-US" dirty="0"/>
          </a:p>
          <a:p>
            <a:r>
              <a:rPr lang="en-US" dirty="0"/>
              <a:t>How to tell a motivating &amp; inspiring story? </a:t>
            </a:r>
            <a:r>
              <a:rPr lang="en-US" b="1" dirty="0"/>
              <a:t>MOST ENGAGING STORY WAITING TO BE TOLD IS YOURS</a:t>
            </a:r>
            <a:r>
              <a:rPr lang="en-US" dirty="0"/>
              <a:t>! </a:t>
            </a:r>
            <a:r>
              <a:rPr lang="en-US" b="1" i="1" u="sng" dirty="0"/>
              <a:t>I was so </a:t>
            </a:r>
            <a:r>
              <a:rPr lang="en-US" dirty="0"/>
              <a:t>shocked, surprised, stupid, suspicious (HOW DID YOU FEEL?)</a:t>
            </a:r>
          </a:p>
          <a:p>
            <a:r>
              <a:rPr lang="en-US" dirty="0"/>
              <a:t>What is ENGAGING &amp; EMOTIVE-language? </a:t>
            </a:r>
            <a:r>
              <a:rPr lang="mr-IN" dirty="0"/>
              <a:t>–</a:t>
            </a:r>
            <a:r>
              <a:rPr lang="en-US" dirty="0"/>
              <a:t> when audience is ENERGIZED (look to body language)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START WITH CONTEXT (PAINT THE VIVID  SCENE)</a:t>
            </a:r>
            <a:r>
              <a:rPr lang="en-US" dirty="0"/>
              <a:t> e.g. in my driving through woods, icy roads, snowing, on mountain road ADD DIALOGUE</a:t>
            </a:r>
          </a:p>
          <a:p>
            <a:r>
              <a:rPr lang="en-US" b="1" dirty="0"/>
              <a:t>A PROBLEM, an OBSTACLE to OVERCOME</a:t>
            </a:r>
            <a:r>
              <a:rPr lang="en-US" dirty="0"/>
              <a:t>: E.g. When I was first person in family ever to go to college?  SET UP FOR THE TIMING POINT (THE ARC is SET) </a:t>
            </a:r>
            <a:r>
              <a:rPr lang="en-US" b="1" i="1" dirty="0"/>
              <a:t>THEN SURPRISING </a:t>
            </a:r>
            <a:r>
              <a:rPr lang="en-US" b="1" i="1" u="sng" dirty="0"/>
              <a:t>TURNING POINT</a:t>
            </a:r>
            <a:r>
              <a:rPr lang="en-US" b="1" dirty="0"/>
              <a:t> seeYouTube: </a:t>
            </a:r>
            <a:r>
              <a:rPr lang="en-US" b="1" dirty="0">
                <a:hlinkClick r:id="rId3"/>
              </a:rPr>
              <a:t>Jim Carey</a:t>
            </a:r>
            <a:endParaRPr lang="en-US" b="1" i="1" u="sng" dirty="0"/>
          </a:p>
          <a:p>
            <a:r>
              <a:rPr lang="en-US" b="1" dirty="0"/>
              <a:t>A proud moment when  MORAL OF STORY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YOU inspired others</a:t>
            </a:r>
            <a:r>
              <a:rPr lang="en-US" dirty="0"/>
              <a:t>? THE </a:t>
            </a:r>
            <a:r>
              <a:rPr lang="en-US" b="1" dirty="0"/>
              <a:t>RESOLUTION</a:t>
            </a:r>
            <a:r>
              <a:rPr lang="en-US" dirty="0"/>
              <a:t> E.g. When Bo Kimble died, the team used my motto to move forward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A9DC2-25B1-ED49-BF3F-9E95504A2C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8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Diane Dredge suggested Bus Tour with all the stakeholders on board</a:t>
            </a:r>
            <a:r>
              <a:rPr lang="en-US" baseline="0" dirty="0"/>
              <a:t> on Tues May 8 2018 at Aalborg, at conference held there on storytelling</a:t>
            </a:r>
            <a:endParaRPr lang="en-US" dirty="0"/>
          </a:p>
          <a:p>
            <a:r>
              <a:rPr lang="en-US" dirty="0"/>
              <a:t>How to tell a motivating &amp; inspiring story? </a:t>
            </a:r>
            <a:r>
              <a:rPr lang="en-US" b="1" dirty="0"/>
              <a:t>MOST ENGAGING STORY WAITING TO BE TOLD IS YOURS</a:t>
            </a:r>
            <a:r>
              <a:rPr lang="en-US" dirty="0"/>
              <a:t>! </a:t>
            </a:r>
            <a:r>
              <a:rPr lang="en-US" b="1" i="1" u="sng" dirty="0"/>
              <a:t>I was so </a:t>
            </a:r>
            <a:r>
              <a:rPr lang="en-US" dirty="0"/>
              <a:t>shocked, surprised, stupid, suspicious (HOW DID YOU FEEL?)</a:t>
            </a:r>
          </a:p>
          <a:p>
            <a:r>
              <a:rPr lang="en-US" dirty="0"/>
              <a:t>What is ENGAGING &amp; EMOTIVE-language? </a:t>
            </a:r>
            <a:r>
              <a:rPr lang="mr-IN" dirty="0"/>
              <a:t>–</a:t>
            </a:r>
            <a:r>
              <a:rPr lang="en-US" dirty="0"/>
              <a:t> when audience is ENERGIZED (look to body language)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b="1" dirty="0"/>
              <a:t>START WITH CONTEXT (PAINT THE VIVID  SCENE)</a:t>
            </a:r>
            <a:r>
              <a:rPr lang="en-US" dirty="0"/>
              <a:t> e.g. in my driving through woods, icy roads, snowing, on mountain road ADD DIALOGUE</a:t>
            </a:r>
          </a:p>
          <a:p>
            <a:r>
              <a:rPr lang="en-US" b="1" dirty="0"/>
              <a:t>A PROBLEM, an OBSTACLE to OVERCOME</a:t>
            </a:r>
            <a:r>
              <a:rPr lang="en-US" dirty="0"/>
              <a:t>: E.g. When I was first person in family ever to go to college?  SET UP FOR THE TIMING POINT (THE ARC is SET) </a:t>
            </a:r>
            <a:r>
              <a:rPr lang="en-US" b="1" i="1" dirty="0"/>
              <a:t>THEN SURPRISING </a:t>
            </a:r>
            <a:r>
              <a:rPr lang="en-US" b="1" i="1" u="sng" dirty="0"/>
              <a:t>TURNING POINT</a:t>
            </a:r>
            <a:r>
              <a:rPr lang="en-US" b="1" dirty="0"/>
              <a:t> seeYouTube: </a:t>
            </a:r>
            <a:r>
              <a:rPr lang="en-US" b="1" dirty="0">
                <a:hlinkClick r:id="rId3"/>
              </a:rPr>
              <a:t>Jim Carey</a:t>
            </a:r>
            <a:endParaRPr lang="en-US" b="1" i="1" u="sng" dirty="0"/>
          </a:p>
          <a:p>
            <a:r>
              <a:rPr lang="en-US" b="1" dirty="0"/>
              <a:t>A proud moment when  MORAL OF STORY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YOU inspired others</a:t>
            </a:r>
            <a:r>
              <a:rPr lang="en-US" dirty="0"/>
              <a:t>? THE </a:t>
            </a:r>
            <a:r>
              <a:rPr lang="en-US" b="1" dirty="0"/>
              <a:t>RESOLUTION</a:t>
            </a:r>
            <a:r>
              <a:rPr lang="en-US" dirty="0"/>
              <a:t> E.g. When Bo Kimble died, the team used my motto to move forward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A9DC2-25B1-ED49-BF3F-9E95504A2C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1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F807-4979-4247-A3E8-1F50CA4884D2}" type="datetime1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3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9B29C-DD15-EB40-BD31-2A8B7483F759}" type="datetime1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03207-E402-C648-8F4D-1B72CB3DC1F0}" type="datetime1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8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bg>
      <p:bgPr>
        <a:gradFill flip="none" rotWithShape="1">
          <a:gsLst>
            <a:gs pos="0">
              <a:srgbClr val="EDEDEB"/>
            </a:gs>
            <a:gs pos="100000">
              <a:srgbClr val="8D8D8D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2278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B1FB-D365-3842-9D46-FC220ADB880F}" type="datetime1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9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B182-C2F9-9B47-91C9-97918979ABDB}" type="datetime1">
              <a:rPr lang="en-US" smtClean="0"/>
              <a:t>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6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6368-235C-424B-B8D2-525DEC0E62E8}" type="datetime1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1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A80F-B022-134E-992B-196728BC7D62}" type="datetime1">
              <a:rPr lang="en-US" smtClean="0"/>
              <a:t>6/21/20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7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71C03-5CC2-0740-9C0B-4D734DF5EDB6}" type="datetime1">
              <a:rPr lang="en-US" smtClean="0"/>
              <a:t>6/21/20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8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CACE-7721-CE40-B638-873D11A15651}" type="datetime1">
              <a:rPr lang="en-US" smtClean="0"/>
              <a:t>6/21/20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5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4EB32-9462-7F4B-8485-1A3DBD4924A5}" type="datetime1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AB58A-5D01-6B4D-8309-81C465173867}" type="datetime1">
              <a:rPr lang="en-US" smtClean="0"/>
              <a:t>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677E-DDBB-C44B-BE45-FB9410529C64}" type="datetime1">
              <a:rPr lang="en-US" smtClean="0"/>
              <a:t>6/21/20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4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tcH2zSqVCc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ldfriendsindustries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enabruunjensen@gmail.com" TargetMode="External"/><Relationship Id="rId5" Type="http://schemas.openxmlformats.org/officeDocument/2006/relationships/hyperlink" Target="mailto:garosile@nmsu.edu" TargetMode="External"/><Relationship Id="rId4" Type="http://schemas.openxmlformats.org/officeDocument/2006/relationships/hyperlink" Target="mailto:davidboje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ruestorytelling.blog" TargetMode="External"/><Relationship Id="rId2" Type="http://schemas.openxmlformats.org/officeDocument/2006/relationships/hyperlink" Target="https://true-storytelling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016"/>
            <a:ext cx="8229600" cy="867026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 for 1</a:t>
            </a:r>
            <a:r>
              <a:rPr lang="en-US" baseline="30000" dirty="0"/>
              <a:t>st</a:t>
            </a:r>
            <a:r>
              <a:rPr lang="en-US" dirty="0"/>
              <a:t> June 22  Principles 1&amp;2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03" y="1039042"/>
            <a:ext cx="8941941" cy="58189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5 Min. Demo Talking Stick in Welcome by Lena, Grace Ann, Jens: Introduce yourself in a few lines, cover: What is certificate Program; what to expect from the Foundation Session (ethical coaching): etc. Keep it short. </a:t>
            </a:r>
          </a:p>
          <a:p>
            <a:pPr marL="0" indent="0">
              <a:buNone/>
            </a:pPr>
            <a:r>
              <a:rPr lang="en-US" dirty="0"/>
              <a:t>15 Min. Presentation of the participants: 30 seconds Name, home and what is an ethical life (if larger group just name)</a:t>
            </a:r>
          </a:p>
          <a:p>
            <a:pPr marL="0" indent="0">
              <a:buNone/>
            </a:pPr>
            <a:r>
              <a:rPr lang="en-US" dirty="0"/>
              <a:t>15 Min. Grace Ann: Inner and Outer Dialogues (see figure)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15 Min. 1st Breakout (groups of 3)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passing talking stick, theme is lying (3 questions are sent in by host)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r>
              <a:rPr lang="en-US" dirty="0">
                <a:solidFill>
                  <a:srgbClr val="FF0000"/>
                </a:solidFill>
              </a:rPr>
              <a:t>10 Mims- Plenary sharing - </a:t>
            </a:r>
            <a:r>
              <a:rPr lang="en-US" dirty="0"/>
              <a:t>David: What is True Storytelling ‘ethical life, How it fits with other ethics approaches (instrumental, virtue, etc.)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10 Min.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Principle 2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Make Room for stories already there</a:t>
            </a:r>
          </a:p>
          <a:p>
            <a:r>
              <a:rPr lang="en-US" dirty="0">
                <a:solidFill>
                  <a:srgbClr val="FF0000"/>
                </a:solidFill>
              </a:rPr>
              <a:t>15 Min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Breakout Room (groups of 3) – topic – when treated unfairly (take 3 questions to the breakout)</a:t>
            </a:r>
          </a:p>
          <a:p>
            <a:r>
              <a:rPr lang="en-US" dirty="0"/>
              <a:t>5 min. Debrief, Check in, and homework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6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When mind and heart align with person A and 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90500"/>
            <a:ext cx="83566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7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8381-4EBC-7E4C-B71F-0232830CB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35991"/>
          </a:xfrm>
        </p:spPr>
        <p:txBody>
          <a:bodyPr>
            <a:normAutofit/>
          </a:bodyPr>
          <a:lstStyle/>
          <a:p>
            <a:r>
              <a:rPr lang="en-US" dirty="0"/>
              <a:t>“Annie Hall” video clip</a:t>
            </a:r>
            <a:br>
              <a:rPr lang="en-US" dirty="0"/>
            </a:br>
            <a:r>
              <a:rPr lang="en-US" dirty="0"/>
              <a:t>0:44 up to 1:30</a:t>
            </a:r>
            <a:br>
              <a:rPr lang="en-US" dirty="0"/>
            </a:br>
            <a:r>
              <a:rPr lang="en-US" sz="2400" dirty="0">
                <a:hlinkClick r:id="rId2"/>
              </a:rPr>
              <a:t>https://www.youtube.com/watch?v=3tcH2zSqVCc</a:t>
            </a:r>
            <a:r>
              <a:rPr lang="en-US" sz="24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735CB4-115D-E44C-81BE-B80D1819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A95C-F969-7F47-86C8-276DBB24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64906"/>
          </a:xfrm>
        </p:spPr>
        <p:txBody>
          <a:bodyPr/>
          <a:lstStyle/>
          <a:p>
            <a:r>
              <a:rPr lang="en-US" dirty="0"/>
              <a:t>True Storytelling has</a:t>
            </a:r>
            <a:br>
              <a:rPr lang="en-US" dirty="0"/>
            </a:br>
            <a:r>
              <a:rPr lang="en-US" dirty="0"/>
              <a:t>WHOLENESS of head and heart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INTEGRITY: from Integral = whole</a:t>
            </a:r>
            <a:br>
              <a:rPr lang="en-US" dirty="0"/>
            </a:br>
            <a:r>
              <a:rPr lang="en-US" dirty="0"/>
              <a:t>means</a:t>
            </a:r>
            <a:br>
              <a:rPr lang="en-US" dirty="0"/>
            </a:br>
            <a:r>
              <a:rPr lang="en-US" dirty="0"/>
              <a:t>CONGRUENCE of head and heart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FBC62-11E1-3F45-A7DB-B23825DFE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5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01BFC-7765-224C-9D69-EF2388EE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0844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True Storytelling Breakout #1: Lying</a:t>
            </a:r>
            <a:br>
              <a:rPr lang="en-US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3 rounds, 1 question per round, each round 2-3 minutes</a:t>
            </a:r>
            <a:br>
              <a:rPr lang="en-US" sz="2400" dirty="0"/>
            </a:br>
            <a:r>
              <a:rPr lang="en-US" sz="2400" dirty="0"/>
              <a:t>INSTRUCTIONS: Your group Will receive a Question to answer, every few minutes. Start answering the question when it arrives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TOTAL time: 10 minutes for EVERYONE to answer all 3 questions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NO Q&amp;A, NO discussion, just a quick 10-15 second answer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Research says that in general, we are not good at telling when someone is lying to us---yet most of us have experienced knowing when someone else was lying, especially when we know that person well.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2BAE6-56E5-B94D-BE3A-F43EFFF7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0869F-685A-FE4D-B4D3-58542E35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94048"/>
          </a:xfrm>
        </p:spPr>
        <p:txBody>
          <a:bodyPr>
            <a:normAutofit/>
          </a:bodyPr>
          <a:lstStyle/>
          <a:p>
            <a:r>
              <a:rPr lang="en-US" dirty="0"/>
              <a:t>Before Breakout:</a:t>
            </a:r>
            <a:br>
              <a:rPr lang="en-US" dirty="0"/>
            </a:br>
            <a:r>
              <a:rPr lang="en-US" dirty="0"/>
              <a:t>Think of someone you know well, AND make it someone that you can tell when they are </a:t>
            </a:r>
            <a:br>
              <a:rPr lang="en-US" dirty="0"/>
            </a:br>
            <a:r>
              <a:rPr lang="en-US" dirty="0"/>
              <a:t>LYING.  </a:t>
            </a:r>
            <a:br>
              <a:rPr lang="en-US" dirty="0"/>
            </a:br>
            <a:r>
              <a:rPr lang="en-US" dirty="0"/>
              <a:t>(a boss, a spouse, a little brother whose ears always got red, etc.)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DDBE94-DF51-5446-9DD7-19C01D8F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0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D6895-24A6-8145-8F15-7450B833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966505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Question Sent to Breakout by Host</a:t>
            </a:r>
            <a:br>
              <a:rPr lang="en-US" dirty="0"/>
            </a:br>
            <a:r>
              <a:rPr lang="en-US" dirty="0"/>
              <a:t>Question #1:</a:t>
            </a:r>
            <a:br>
              <a:rPr lang="en-US" dirty="0"/>
            </a:br>
            <a:r>
              <a:rPr lang="en-US" dirty="0"/>
              <a:t>What do you observe that lets you know when this person is LYING?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A9582-8089-D044-A5CB-FE0BB15D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5267-A111-A84D-BDDE-B1CD7948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269819"/>
          </a:xfrm>
        </p:spPr>
        <p:txBody>
          <a:bodyPr>
            <a:normAutofit/>
          </a:bodyPr>
          <a:lstStyle/>
          <a:p>
            <a:r>
              <a:rPr lang="en-US" dirty="0"/>
              <a:t>Question Sent to Breakout by Host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 #2:</a:t>
            </a:r>
            <a:br>
              <a:rPr lang="en-US" dirty="0"/>
            </a:br>
            <a:r>
              <a:rPr lang="en-US" dirty="0"/>
              <a:t>What do YOU do when YOU are LYING?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73F587-49EF-354E-888E-591D26A1E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9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37B10-93AF-1147-B3DA-FBCCD123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7657"/>
            <a:ext cx="8229600" cy="5065485"/>
          </a:xfrm>
        </p:spPr>
        <p:txBody>
          <a:bodyPr/>
          <a:lstStyle/>
          <a:p>
            <a:r>
              <a:rPr lang="en-US" dirty="0"/>
              <a:t>Question Sent to Breakout by Host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 #3:</a:t>
            </a:r>
            <a:br>
              <a:rPr lang="en-US" dirty="0"/>
            </a:br>
            <a:r>
              <a:rPr lang="en-US" dirty="0"/>
              <a:t>Do you think people who know you well, know when you are </a:t>
            </a:r>
            <a:br>
              <a:rPr lang="en-US" dirty="0"/>
            </a:br>
            <a:r>
              <a:rPr lang="en-US" dirty="0"/>
              <a:t>LYING?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D271E-945D-BF49-9024-0B516352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43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B6B7-B00F-D64B-8D93-2F64C2E2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34276"/>
          </a:xfrm>
        </p:spPr>
        <p:txBody>
          <a:bodyPr/>
          <a:lstStyle/>
          <a:p>
            <a:r>
              <a:rPr lang="en-US" dirty="0"/>
              <a:t>Back from Breakout</a:t>
            </a:r>
            <a:br>
              <a:rPr lang="en-US" dirty="0"/>
            </a:br>
            <a:r>
              <a:rPr lang="en-US" dirty="0"/>
              <a:t>PLENARY DEBRIEF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Reasons/times lies work: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Bad results from lying, whether successful or not: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29A9CB-4C79-0A43-A153-3DF2714C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6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0" y="1524997"/>
            <a:ext cx="4439920" cy="33619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Now we go deeper into what it means to </a:t>
            </a:r>
            <a:br>
              <a:rPr lang="en-US" b="1" dirty="0"/>
            </a:br>
            <a:r>
              <a:rPr lang="en-US" b="1" dirty="0"/>
              <a:t>facilitate and coach, for an ethical life</a:t>
            </a:r>
            <a:endParaRPr lang="en-US" sz="2400" b="1" dirty="0"/>
          </a:p>
        </p:txBody>
      </p:sp>
      <p:pic>
        <p:nvPicPr>
          <p:cNvPr id="4" name="Picture 3" descr="True Storytelling Golden SPiral with embedded 3rd spiral.png">
            <a:extLst>
              <a:ext uri="{FF2B5EF4-FFF2-40B4-BE49-F238E27FC236}">
                <a16:creationId xmlns:a16="http://schemas.microsoft.com/office/drawing/2014/main" id="{0779A918-AE39-B248-B3A0-C72D28196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6" y="243829"/>
            <a:ext cx="3727784" cy="29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1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4"/>
          <p:cNvSpPr txBox="1"/>
          <p:nvPr/>
        </p:nvSpPr>
        <p:spPr>
          <a:xfrm>
            <a:off x="4797513" y="5542836"/>
            <a:ext cx="40422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True-</a:t>
            </a:r>
            <a:r>
              <a:rPr lang="da-DK" sz="3200" dirty="0" err="1"/>
              <a:t>storytelling.com</a:t>
            </a:r>
            <a:r>
              <a:rPr lang="da-DK" sz="3200" dirty="0"/>
              <a:t> </a:t>
            </a:r>
            <a:r>
              <a:rPr lang="da-DK" sz="3200" dirty="0" err="1"/>
              <a:t>Truestorytelling.blog</a:t>
            </a:r>
            <a:endParaRPr lang="da-DK" sz="3200" dirty="0"/>
          </a:p>
        </p:txBody>
      </p:sp>
      <p:pic>
        <p:nvPicPr>
          <p:cNvPr id="9" name="Picture 8" descr="True Storytelling Certificate with talking stick pro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8"/>
            <a:ext cx="7710340" cy="4820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551" y="502111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Hosts:</a:t>
            </a:r>
          </a:p>
          <a:p>
            <a:r>
              <a:rPr lang="en-US" b="1" dirty="0">
                <a:solidFill>
                  <a:srgbClr val="000000"/>
                </a:solidFill>
              </a:rPr>
              <a:t>Jens Larsen </a:t>
            </a:r>
            <a:r>
              <a:rPr lang="en-US" b="1" dirty="0">
                <a:solidFill>
                  <a:srgbClr val="000000"/>
                </a:solidFill>
                <a:hlinkClick r:id="rId3"/>
              </a:rPr>
              <a:t>oldfriendsindustries@gmail.com</a:t>
            </a:r>
            <a:r>
              <a:rPr lang="en-US" b="1" dirty="0">
                <a:solidFill>
                  <a:srgbClr val="000000"/>
                </a:solidFill>
              </a:rPr>
              <a:t> ,</a:t>
            </a:r>
          </a:p>
          <a:p>
            <a:r>
              <a:rPr lang="en-US" b="1" dirty="0">
                <a:solidFill>
                  <a:srgbClr val="000000"/>
                </a:solidFill>
              </a:rPr>
              <a:t>David M. Boje </a:t>
            </a:r>
            <a:r>
              <a:rPr lang="en-US" b="1" dirty="0">
                <a:solidFill>
                  <a:srgbClr val="000000"/>
                </a:solidFill>
                <a:hlinkClick r:id="rId4"/>
              </a:rPr>
              <a:t>davidboje@gmail.com</a:t>
            </a:r>
            <a:r>
              <a:rPr lang="en-US" b="1" dirty="0">
                <a:solidFill>
                  <a:srgbClr val="000000"/>
                </a:solidFill>
              </a:rPr>
              <a:t> ,</a:t>
            </a:r>
          </a:p>
          <a:p>
            <a:r>
              <a:rPr lang="en-US" b="1" dirty="0">
                <a:solidFill>
                  <a:srgbClr val="000000"/>
                </a:solidFill>
              </a:rPr>
              <a:t>Grace Ann Rosile </a:t>
            </a:r>
            <a:r>
              <a:rPr lang="en-US" b="1" dirty="0">
                <a:solidFill>
                  <a:srgbClr val="000000"/>
                </a:solidFill>
                <a:hlinkClick r:id="rId5"/>
              </a:rPr>
              <a:t>garosile@nmsu.edu</a:t>
            </a:r>
            <a:r>
              <a:rPr lang="en-US" b="1" dirty="0">
                <a:solidFill>
                  <a:srgbClr val="000000"/>
                </a:solidFill>
              </a:rPr>
              <a:t> ,</a:t>
            </a:r>
          </a:p>
          <a:p>
            <a:r>
              <a:rPr lang="en-US" b="1" dirty="0">
                <a:solidFill>
                  <a:srgbClr val="000000"/>
                </a:solidFill>
              </a:rPr>
              <a:t>Lena Bruun </a:t>
            </a:r>
            <a:r>
              <a:rPr lang="en-US" b="1" dirty="0">
                <a:solidFill>
                  <a:srgbClr val="000000"/>
                </a:solidFill>
                <a:hlinkClick r:id="rId6"/>
              </a:rPr>
              <a:t>lenabruunjensen@gmail.com</a:t>
            </a:r>
            <a:r>
              <a:rPr lang="en-US" b="1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6121" y="0"/>
            <a:ext cx="5397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Become a True Storyteller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“Its’ not about living a good life, but a true life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[an ethical life]” </a:t>
            </a:r>
            <a:r>
              <a:rPr lang="mr-IN" sz="2000" b="1" dirty="0">
                <a:solidFill>
                  <a:srgbClr val="FF0000"/>
                </a:solidFill>
              </a:rPr>
              <a:t>–</a:t>
            </a:r>
            <a:r>
              <a:rPr lang="en-US" sz="2000" b="1" dirty="0">
                <a:solidFill>
                  <a:srgbClr val="FF0000"/>
                </a:solidFill>
              </a:rPr>
              <a:t> Kierkegaard </a:t>
            </a:r>
          </a:p>
        </p:txBody>
      </p:sp>
    </p:spTree>
    <p:extLst>
      <p:ext uri="{BB962C8B-B14F-4D97-AF65-F5344CB8AC3E}">
        <p14:creationId xmlns:p14="http://schemas.microsoft.com/office/powerpoint/2010/main" val="4035868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 ethics and true storytelling 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102622"/>
            <a:ext cx="6858000" cy="6858000"/>
          </a:xfrm>
          <a:prstGeom prst="rect">
            <a:avLst/>
          </a:prstGeom>
        </p:spPr>
      </p:pic>
      <p:pic>
        <p:nvPicPr>
          <p:cNvPr id="3" name="Picture 2" descr="Greek 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1" y="0"/>
            <a:ext cx="2578666" cy="15546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54677"/>
            <a:ext cx="2719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“Its’ not about living a good life, but a true life  [an ethical life]”</a:t>
            </a:r>
          </a:p>
        </p:txBody>
      </p:sp>
      <p:pic>
        <p:nvPicPr>
          <p:cNvPr id="5" name="Billede 6">
            <a:extLst>
              <a:ext uri="{FF2B5EF4-FFF2-40B4-BE49-F238E27FC236}">
                <a16:creationId xmlns:a16="http://schemas.microsoft.com/office/drawing/2014/main" id="{488925B5-63B0-3741-A43A-2F63FBAD8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" y="3733664"/>
            <a:ext cx="1996059" cy="2850472"/>
          </a:xfrm>
          <a:prstGeom prst="rect">
            <a:avLst/>
          </a:prstGeom>
        </p:spPr>
      </p:pic>
      <p:sp>
        <p:nvSpPr>
          <p:cNvPr id="6" name="Tekstfelt 4">
            <a:extLst>
              <a:ext uri="{FF2B5EF4-FFF2-40B4-BE49-F238E27FC236}">
                <a16:creationId xmlns:a16="http://schemas.microsoft.com/office/drawing/2014/main" id="{1ACE0622-9853-2D49-8110-B46405D11F1C}"/>
              </a:ext>
            </a:extLst>
          </p:cNvPr>
          <p:cNvSpPr txBox="1"/>
          <p:nvPr/>
        </p:nvSpPr>
        <p:spPr>
          <a:xfrm>
            <a:off x="224336" y="5616123"/>
            <a:ext cx="19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Danish </a:t>
            </a:r>
            <a:r>
              <a:rPr lang="da-DK" dirty="0" err="1"/>
              <a:t>Philosopher</a:t>
            </a:r>
            <a:endParaRPr lang="da-DK" dirty="0"/>
          </a:p>
          <a:p>
            <a:pPr algn="ctr"/>
            <a:r>
              <a:rPr lang="da-DK" dirty="0"/>
              <a:t>Søren Kierkegaard</a:t>
            </a:r>
          </a:p>
        </p:txBody>
      </p:sp>
    </p:spTree>
    <p:extLst>
      <p:ext uri="{BB962C8B-B14F-4D97-AF65-F5344CB8AC3E}">
        <p14:creationId xmlns:p14="http://schemas.microsoft.com/office/powerpoint/2010/main" val="3403986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21000"/>
            <a:ext cx="6286761" cy="141763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Principle 2: Make Room</a:t>
            </a:r>
            <a:br>
              <a:rPr lang="en-US" sz="2800" b="1" dirty="0"/>
            </a:br>
            <a:r>
              <a:rPr lang="en-US" sz="3100" b="1" dirty="0"/>
              <a:t>True storytelling makes spaces respecting the stories already there</a:t>
            </a:r>
          </a:p>
        </p:txBody>
      </p:sp>
      <p:pic>
        <p:nvPicPr>
          <p:cNvPr id="6" name="Picture 5" descr="True Storytelling Golden SPiral with embedded 3rd spiral.png">
            <a:extLst>
              <a:ext uri="{FF2B5EF4-FFF2-40B4-BE49-F238E27FC236}">
                <a16:creationId xmlns:a16="http://schemas.microsoft.com/office/drawing/2014/main" id="{6814F107-E0C9-1543-A386-D02168227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39" y="2109604"/>
            <a:ext cx="5073122" cy="40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3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A9F6-C5E3-8E41-873E-F3400E30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Breakout exercise Story Circle for Principle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0B373-3A71-E047-8DAE-2A7EE9531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21" y="1417638"/>
            <a:ext cx="8800370" cy="5440362"/>
          </a:xfrm>
        </p:spPr>
        <p:txBody>
          <a:bodyPr>
            <a:normAutofit fontScale="70000" lnSpcReduction="20000"/>
          </a:bodyPr>
          <a:lstStyle/>
          <a:p>
            <a:pPr marL="0" lvl="1" indent="0">
              <a:buNone/>
            </a:pPr>
            <a:r>
              <a:rPr lang="en-US" dirty="0"/>
              <a:t>Breakout room - 10 minutes </a:t>
            </a:r>
            <a:r>
              <a:rPr lang="mr-IN" dirty="0"/>
              <a:t>–</a:t>
            </a:r>
            <a:r>
              <a:rPr lang="en-US" dirty="0"/>
              <a:t> </a:t>
            </a:r>
          </a:p>
          <a:p>
            <a:pPr marL="0" lvl="1" indent="0">
              <a:buNone/>
            </a:pPr>
            <a:r>
              <a:rPr lang="en-US" b="1" dirty="0"/>
              <a:t>Practice Principle 2:</a:t>
            </a:r>
            <a:r>
              <a:rPr lang="en-US" sz="2400" b="1" dirty="0"/>
              <a:t> Make Room for </a:t>
            </a:r>
            <a:r>
              <a:rPr lang="en-US" b="1" dirty="0"/>
              <a:t>the stories already there</a:t>
            </a:r>
          </a:p>
          <a:p>
            <a:pPr marL="0" lvl="1" indent="0">
              <a:buNone/>
            </a:pPr>
            <a:r>
              <a:rPr lang="en-US" b="1" dirty="0"/>
              <a:t>AGAIN:   3 questions, 3 rounds, VERY brief answers (15 seconds), </a:t>
            </a:r>
          </a:p>
          <a:p>
            <a:pPr marL="0" lvl="1" indent="0">
              <a:buNone/>
            </a:pPr>
            <a:r>
              <a:rPr lang="en-US" b="1" dirty="0"/>
              <a:t>TOTAL for all 3 rounds = 10 minutes </a:t>
            </a:r>
          </a:p>
          <a:p>
            <a:pPr marL="0" lvl="1" indent="0">
              <a:buNone/>
            </a:pPr>
            <a:endParaRPr lang="en-US" b="1" dirty="0"/>
          </a:p>
          <a:p>
            <a:pPr marL="0" lvl="1" indent="0">
              <a:buNone/>
            </a:pPr>
            <a:r>
              <a:rPr lang="en-US" b="1" dirty="0"/>
              <a:t>Use Talking Stick method:</a:t>
            </a:r>
          </a:p>
          <a:p>
            <a:pPr lvl="1"/>
            <a:r>
              <a:rPr lang="en-US" dirty="0"/>
              <a:t>Pick someone to share their story first, they will tell it and pick next person</a:t>
            </a:r>
          </a:p>
          <a:p>
            <a:pPr lvl="1"/>
            <a:r>
              <a:rPr lang="en-US" dirty="0"/>
              <a:t>As listeners - Use deep listening, Do not ask questions of the storyteller, do not give advice, and please hold a space for silence because silence speaks </a:t>
            </a:r>
          </a:p>
          <a:p>
            <a:pPr lvl="1"/>
            <a:r>
              <a:rPr lang="en-US" dirty="0"/>
              <a:t>When it is your turn, you hold the stick and you have the authority to speak, to share one and only one story, &amp; when done say ‘Ho’ or ‘Complete’ or ‘I’m Done’ so people know you are done, &amp; then YOU choose who to pass the stick to next</a:t>
            </a:r>
          </a:p>
          <a:p>
            <a:pPr lvl="1"/>
            <a:r>
              <a:rPr lang="en-US" dirty="0"/>
              <a:t>It is OK to ‘pass’ and wait for another opportunity;</a:t>
            </a:r>
          </a:p>
          <a:p>
            <a:pPr lvl="1"/>
            <a:r>
              <a:rPr lang="en-US" dirty="0"/>
              <a:t>Continue to Story Circle until all have shared once, and if time remains do another round until you receive the next question for the next round.</a:t>
            </a:r>
          </a:p>
        </p:txBody>
      </p:sp>
    </p:spTree>
    <p:extLst>
      <p:ext uri="{BB962C8B-B14F-4D97-AF65-F5344CB8AC3E}">
        <p14:creationId xmlns:p14="http://schemas.microsoft.com/office/powerpoint/2010/main" val="1458189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4CFE-9071-644F-8C9F-0F6BFFCB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QUESTIONS for Breakout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592F3-485F-194C-A9CB-09C85F897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#1. When were you UNFAIRLY TREATED?</a:t>
            </a:r>
          </a:p>
          <a:p>
            <a:pPr marL="0" indent="0">
              <a:buNone/>
            </a:pPr>
            <a:r>
              <a:rPr lang="en-US" dirty="0"/>
              <a:t>	(Example: I should have been promoted, but 	the boss’ relative got the job instead of me.</a:t>
            </a:r>
          </a:p>
          <a:p>
            <a:pPr marL="0" indent="0">
              <a:buNone/>
            </a:pPr>
            <a:r>
              <a:rPr lang="en-US" dirty="0"/>
              <a:t>#2. Why was it UNFAIR?</a:t>
            </a:r>
          </a:p>
          <a:p>
            <a:pPr marL="0" indent="0">
              <a:buNone/>
            </a:pPr>
            <a:r>
              <a:rPr lang="en-US" dirty="0"/>
              <a:t>	(Example: My sales numbers were better.)</a:t>
            </a:r>
          </a:p>
          <a:p>
            <a:pPr marL="0" indent="0">
              <a:buNone/>
            </a:pPr>
            <a:r>
              <a:rPr lang="en-US" dirty="0"/>
              <a:t>#3. What was valued instead of your side of the </a:t>
            </a:r>
          </a:p>
          <a:p>
            <a:pPr marL="0" indent="0">
              <a:buNone/>
            </a:pPr>
            <a:r>
              <a:rPr lang="en-US" dirty="0"/>
              <a:t>	story? Can you name the value?</a:t>
            </a:r>
          </a:p>
          <a:p>
            <a:pPr marL="0" indent="0">
              <a:buNone/>
            </a:pPr>
            <a:r>
              <a:rPr lang="en-US" dirty="0"/>
              <a:t>	(Examples: nepotism, family, “kissing up”,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C3E75-7489-8E4F-BF58-A5DFAA97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6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1971"/>
            <a:ext cx="6286761" cy="1417638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Principle 2: Make Room</a:t>
            </a:r>
            <a:br>
              <a:rPr lang="en-US" sz="2800" b="1" dirty="0"/>
            </a:br>
            <a:r>
              <a:rPr lang="en-US" sz="3100" b="1" dirty="0"/>
              <a:t>True storytelling makes spaces respecting the stories already there</a:t>
            </a:r>
          </a:p>
        </p:txBody>
      </p:sp>
      <p:sp>
        <p:nvSpPr>
          <p:cNvPr id="5" name="Rektangel 4"/>
          <p:cNvSpPr/>
          <p:nvPr/>
        </p:nvSpPr>
        <p:spPr>
          <a:xfrm>
            <a:off x="237066" y="2014937"/>
            <a:ext cx="8669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PLENARY DEBRIEF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34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33"/>
          </a:xfrm>
        </p:spPr>
        <p:txBody>
          <a:bodyPr>
            <a:normAutofit fontScale="90000"/>
          </a:bodyPr>
          <a:lstStyle/>
          <a:p>
            <a:r>
              <a:rPr lang="en-US" dirty="0"/>
              <a:t>Next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5371"/>
            <a:ext cx="8454572" cy="58361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Homework: Practice Principles 1 and 2: In your notebook, write about noticing two (2) times during the week when you saw one or both of these principles in action (Principle 1 True Storytelling and Principle 2 Making Room).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FUTURE SESSIONS:</a:t>
            </a:r>
          </a:p>
          <a:p>
            <a:r>
              <a:rPr lang="en-US" dirty="0"/>
              <a:t>Session #2 Principle 3 Plotting and Principle 4 Timing (Identifying patterns and exceptions and choosing your timing).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Session #3: Principle 5 Helping Stories Along (Conversational Storytelling) and Principle 6 Staging (Conveying your plot to your audience).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Session #4: Principle 7 Reflection (Aligning the head/heart dialogues with your embodied outer dialogues with others).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72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More information on True Storytelling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https://true-storytelling.com</a:t>
            </a:r>
            <a:endParaRPr lang="en-US" dirty="0"/>
          </a:p>
          <a:p>
            <a:r>
              <a:rPr lang="en-US" dirty="0">
                <a:hlinkClick r:id="rId3"/>
              </a:rPr>
              <a:t>https://truestorytelling.blog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9236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46" y="52782"/>
            <a:ext cx="8876354" cy="6123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Some inspiration for your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646" y="518514"/>
            <a:ext cx="8876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“Its’ not about living a good life, but a true life  [an ethical life]”</a:t>
            </a:r>
          </a:p>
          <a:p>
            <a:pPr algn="r"/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mr-IN" sz="2000" b="1" dirty="0">
                <a:solidFill>
                  <a:srgbClr val="FF0000"/>
                </a:solidFill>
              </a:rPr>
              <a:t>–</a:t>
            </a:r>
            <a:r>
              <a:rPr lang="en-US" sz="2000" b="1" dirty="0">
                <a:solidFill>
                  <a:srgbClr val="FF0000"/>
                </a:solidFill>
              </a:rPr>
              <a:t> Kierkegaard </a:t>
            </a:r>
          </a:p>
        </p:txBody>
      </p:sp>
      <p:pic>
        <p:nvPicPr>
          <p:cNvPr id="3" name="Picture 2" descr="quote-to-rise-from-error-to-truth-is-rare-and-beautiful-victor-hugo-13-83-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8" y="4145945"/>
            <a:ext cx="5763116" cy="2712055"/>
          </a:xfrm>
          <a:prstGeom prst="rect">
            <a:avLst/>
          </a:prstGeom>
        </p:spPr>
      </p:pic>
      <p:pic>
        <p:nvPicPr>
          <p:cNvPr id="8" name="Picture 7" descr="quote-there-are-two-ways-to-be-fooled-one-is-to-believe-what-isn-t-true-the-other-is-to-refuse-soren-kierkegaard-35-35-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8" y="1330710"/>
            <a:ext cx="5986813" cy="3206247"/>
          </a:xfrm>
          <a:prstGeom prst="rect">
            <a:avLst/>
          </a:prstGeom>
        </p:spPr>
      </p:pic>
      <p:pic>
        <p:nvPicPr>
          <p:cNvPr id="6" name="Picture 5" descr="Thoeau give me truth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26" y="4353646"/>
            <a:ext cx="3904993" cy="308383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66655" y="1287954"/>
            <a:ext cx="3177345" cy="3065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Introductions (your name, location &amp; One sentence what is an ethical life &amp; favorite Animal </a:t>
            </a:r>
            <a:r>
              <a:rPr lang="mr-IN" sz="2400" b="1" dirty="0">
                <a:solidFill>
                  <a:srgbClr val="FF0000"/>
                </a:solidFill>
              </a:rPr>
              <a:t>–</a:t>
            </a:r>
            <a:r>
              <a:rPr lang="en-US" sz="2400" b="1" dirty="0">
                <a:solidFill>
                  <a:srgbClr val="FF0000"/>
                </a:solidFill>
              </a:rPr>
              <a:t> for your talking stick gift in completing the program)</a:t>
            </a:r>
            <a:br>
              <a:rPr lang="en-US" sz="2400" b="1" dirty="0">
                <a:solidFill>
                  <a:srgbClr val="FF0000"/>
                </a:solidFill>
              </a:rPr>
            </a:b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9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864"/>
          </a:xfrm>
        </p:spPr>
        <p:txBody>
          <a:bodyPr>
            <a:normAutofit fontScale="90000"/>
          </a:bodyPr>
          <a:lstStyle/>
          <a:p>
            <a:r>
              <a:rPr lang="en-US" dirty="0"/>
              <a:t>Over these 4 sessions, you Can Expect to learn how to: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292" y="1229502"/>
            <a:ext cx="8826478" cy="549197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Use several ethics approaches relevant to becoming a True Storytelling facilitator/coach;</a:t>
            </a:r>
          </a:p>
          <a:p>
            <a:pPr marL="514350" indent="-514350">
              <a:buAutoNum type="arabicPeriod"/>
            </a:pPr>
            <a:r>
              <a:rPr lang="en-US" dirty="0"/>
              <a:t>Align the inner dialogue of the mind with the inner dialogue of the heart;</a:t>
            </a:r>
          </a:p>
          <a:p>
            <a:pPr marL="514350" indent="-514350">
              <a:buAutoNum type="arabicPeriod"/>
            </a:pPr>
            <a:r>
              <a:rPr lang="en-US" dirty="0"/>
              <a:t>Align the head/heart dialogues with your embodied outer dialogues with others (your verbal storytelling, and walking the talk);</a:t>
            </a:r>
          </a:p>
          <a:p>
            <a:pPr marL="514350" indent="-514350">
              <a:buAutoNum type="arabicPeriod"/>
            </a:pPr>
            <a:r>
              <a:rPr lang="en-US" dirty="0"/>
              <a:t>Apply Tribal Wisdom ‘storytelling ethics’ to family, community, &amp; business or governmental organizations;</a:t>
            </a:r>
            <a:endParaRPr lang="en-US" dirty="0">
              <a:highlight>
                <a:srgbClr val="C0C0C0"/>
              </a:highlight>
            </a:endParaRPr>
          </a:p>
          <a:p>
            <a:pPr marL="514350" indent="-514350">
              <a:buAutoNum type="arabicPeriod"/>
            </a:pPr>
            <a:r>
              <a:rPr lang="en-US" dirty="0"/>
              <a:t>Consider both Doing and Being (do-be-do-be-do) for an ethical life in your own living story;</a:t>
            </a:r>
          </a:p>
          <a:p>
            <a:pPr marL="514350" indent="-514350">
              <a:buAutoNum type="arabicPeriod"/>
            </a:pPr>
            <a:r>
              <a:rPr lang="en-US" dirty="0"/>
              <a:t>Become a coach instead of an inquisitor (interrogator) or fault-finder, 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dirty="0"/>
              <a:t>Replace persuasive storytelling with respect for the uniqueness &amp; autonomy of the other person’s story;</a:t>
            </a:r>
          </a:p>
          <a:p>
            <a:pPr marL="914400" lvl="1" indent="-514350">
              <a:buAutoNum type="arabicPeriod"/>
            </a:pPr>
            <a:r>
              <a:rPr lang="en-US" dirty="0"/>
              <a:t>Coach people using talking stick story circles;</a:t>
            </a:r>
          </a:p>
          <a:p>
            <a:pPr marL="914400" lvl="1" indent="-514350">
              <a:buAutoNum type="arabicPeriod"/>
            </a:pPr>
            <a:r>
              <a:rPr lang="en-US" dirty="0"/>
              <a:t>Do advanced ‘process coaching’ using conversational storytelling by the 4</a:t>
            </a:r>
            <a:r>
              <a:rPr lang="en-US" baseline="30000" dirty="0"/>
              <a:t>th</a:t>
            </a:r>
            <a:r>
              <a:rPr lang="en-US" dirty="0"/>
              <a:t> session;</a:t>
            </a:r>
          </a:p>
          <a:p>
            <a:pPr marL="914400" lvl="1" indent="-514350">
              <a:buFont typeface="Arial"/>
              <a:buAutoNum type="arabicPeriod"/>
            </a:pPr>
            <a:r>
              <a:rPr lang="en-US" dirty="0"/>
              <a:t>Acquire skills in process consultation using story circles that are open dialogue conversations by the 4</a:t>
            </a:r>
            <a:r>
              <a:rPr lang="en-US" baseline="30000" dirty="0"/>
              <a:t>th</a:t>
            </a:r>
            <a:r>
              <a:rPr lang="en-US" dirty="0"/>
              <a:t> session.</a:t>
            </a:r>
          </a:p>
          <a:p>
            <a:pPr marL="514350" indent="-514350">
              <a:buAutoNum type="arabicPeriod"/>
            </a:pPr>
            <a:r>
              <a:rPr lang="en-US" dirty="0"/>
              <a:t>Deepen the practice of embodied reflection on our relationships by the 4</a:t>
            </a:r>
            <a:r>
              <a:rPr lang="en-US" baseline="30000" dirty="0"/>
              <a:t>th</a:t>
            </a:r>
            <a:r>
              <a:rPr lang="en-US" dirty="0"/>
              <a:t> session;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1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2185" y="0"/>
            <a:ext cx="6271015" cy="672683"/>
          </a:xfrm>
        </p:spPr>
        <p:txBody>
          <a:bodyPr>
            <a:normAutofit fontScale="90000"/>
          </a:bodyPr>
          <a:lstStyle/>
          <a:p>
            <a:r>
              <a:rPr lang="en-US" dirty="0"/>
              <a:t>BUILD YOUR LIBRARY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0" y="741045"/>
            <a:ext cx="5777783" cy="5345997"/>
          </a:xfrm>
        </p:spPr>
        <p:txBody>
          <a:bodyPr>
            <a:normAutofit/>
          </a:bodyPr>
          <a:lstStyle/>
          <a:p>
            <a:r>
              <a:rPr lang="en-US" dirty="0"/>
              <a:t>Tribal wisdom book is available now</a:t>
            </a:r>
          </a:p>
          <a:p>
            <a:r>
              <a:rPr lang="en-US" dirty="0"/>
              <a:t>True Storytelling book by Larsen, Boje &amp; Bruun is available in October 2020</a:t>
            </a:r>
          </a:p>
          <a:p>
            <a:r>
              <a:rPr lang="en-US" dirty="0"/>
              <a:t>Conversational Storytelling book available in September 2020- we will send some chapters to seminar participants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ribal Wisdom for Business Ethics: Grace Ann Rosile: 9781786352880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03" y="8512"/>
            <a:ext cx="2391198" cy="358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book cover doing conversation storytell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13" y="2939392"/>
            <a:ext cx="2874787" cy="39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0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Ground rules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Please bring a notebook and pen/pencil to each session, and colored markers may be required for some sessions.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Please do not give advice to others or use ‘should’ statements for self or others.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Speak more from the heart than from the head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Laser in, be concise, and share only one story instead of several.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CONFIDENTIALITY</a:t>
            </a:r>
            <a:r>
              <a:rPr lang="en-US" dirty="0"/>
              <a:t>: Do not tell someone else’s story.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Please attend all four sessions. If you must miss one, contact us so we can schedule a session to catch you up before you return.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8686800" cy="1761095"/>
          </a:xfrm>
        </p:spPr>
        <p:txBody>
          <a:bodyPr>
            <a:normAutofit/>
          </a:bodyPr>
          <a:lstStyle/>
          <a:p>
            <a:r>
              <a:rPr lang="en-US" sz="4800" b="1" dirty="0"/>
              <a:t>True Storytelling </a:t>
            </a:r>
            <a:br>
              <a:rPr lang="en-US" sz="6000" b="1" dirty="0"/>
            </a:br>
            <a:r>
              <a:rPr lang="mr-IN" sz="3600" b="1" dirty="0"/>
              <a:t>–</a:t>
            </a:r>
            <a:r>
              <a:rPr lang="en-US" sz="3600" b="1" dirty="0"/>
              <a:t> 7 Principles for Ethical Life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True Storytelling Golden SPiral with embedded 3rd spiral.png">
            <a:extLst>
              <a:ext uri="{FF2B5EF4-FFF2-40B4-BE49-F238E27FC236}">
                <a16:creationId xmlns:a16="http://schemas.microsoft.com/office/drawing/2014/main" id="{F6A2E7E9-45D9-4344-8E45-2E3F5B757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28" y="2382593"/>
            <a:ext cx="5263718" cy="41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2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4050"/>
            <a:ext cx="9144000" cy="5845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True Storytelling Ethics &amp; Greek Square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Greek Squ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3" y="1325815"/>
            <a:ext cx="7662755" cy="539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2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04" y="367857"/>
            <a:ext cx="8917196" cy="109861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True Storytelling Principle: </a:t>
            </a:r>
            <a:r>
              <a:rPr lang="en-US" sz="3200" b="1" dirty="0"/>
              <a:t>You yourself must be true and prepare the energy and effort for a sustainable future.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04" y="1768832"/>
            <a:ext cx="8361622" cy="4822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sz="3600" dirty="0"/>
              <a:t>Questions:</a:t>
            </a:r>
          </a:p>
          <a:p>
            <a:pPr>
              <a:buAutoNum type="arabicPeriod"/>
            </a:pPr>
            <a:r>
              <a:rPr lang="en-US" sz="4000" b="1" dirty="0"/>
              <a:t>Did you check it out?</a:t>
            </a:r>
          </a:p>
          <a:p>
            <a:pPr>
              <a:buAutoNum type="arabicPeriod"/>
            </a:pPr>
            <a:r>
              <a:rPr lang="en-US" sz="4000" b="1" dirty="0"/>
              <a:t>Do you believe in it?</a:t>
            </a:r>
          </a:p>
          <a:p>
            <a:pPr>
              <a:buAutoNum type="arabicPeriod"/>
            </a:pPr>
            <a:r>
              <a:rPr lang="en-US" sz="4000" b="1" dirty="0"/>
              <a:t>Can you sustain (get energized &amp; not burn out) in long future?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1415" y="6341315"/>
            <a:ext cx="1051560" cy="365125"/>
          </a:xfrm>
        </p:spPr>
        <p:txBody>
          <a:bodyPr/>
          <a:lstStyle/>
          <a:p>
            <a:fld id="{D739C4FB-7D33-419B-8833-D1372BFD11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9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2016</Words>
  <Application>Microsoft Macintosh PowerPoint</Application>
  <PresentationFormat>On-screen Show (4:3)</PresentationFormat>
  <Paragraphs>137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Agenda for 1st June 22  Principles 1&amp;2</vt:lpstr>
      <vt:lpstr>PowerPoint Presentation</vt:lpstr>
      <vt:lpstr>Some inspiration for your introductions</vt:lpstr>
      <vt:lpstr>Over these 4 sessions, you Can Expect to learn how to:</vt:lpstr>
      <vt:lpstr>BUILD YOUR LIBRARY</vt:lpstr>
      <vt:lpstr>Ground rules</vt:lpstr>
      <vt:lpstr>True Storytelling  – 7 Principles for Ethical Life</vt:lpstr>
      <vt:lpstr>True Storytelling Ethics &amp; Greek Square</vt:lpstr>
      <vt:lpstr>1st True Storytelling Principle: You yourself must be true and prepare the energy and effort for a sustainable future. </vt:lpstr>
      <vt:lpstr>PowerPoint Presentation</vt:lpstr>
      <vt:lpstr>“Annie Hall” video clip 0:44 up to 1:30 https://www.youtube.com/watch?v=3tcH2zSqVCc </vt:lpstr>
      <vt:lpstr>True Storytelling has WHOLENESS of head and heart  INTEGRITY: from Integral = whole means CONGRUENCE of head and heart</vt:lpstr>
      <vt:lpstr> True Storytelling Breakout #1: Lying   3 rounds, 1 question per round, each round 2-3 minutes INSTRUCTIONS: Your group Will receive a Question to answer, every few minutes. Start answering the question when it arrives   TOTAL time: 10 minutes for EVERYONE to answer all 3 questions   NO Q&amp;A, NO discussion, just a quick 10-15 second answer   Research says that in general, we are not good at telling when someone is lying to us---yet most of us have experienced knowing when someone else was lying, especially when we know that person well.    </vt:lpstr>
      <vt:lpstr>Before Breakout: Think of someone you know well, AND make it someone that you can tell when they are  LYING.   (a boss, a spouse, a little brother whose ears always got red, etc.)</vt:lpstr>
      <vt:lpstr> Question Sent to Breakout by Host Question #1: What do you observe that lets you know when this person is LYING?  </vt:lpstr>
      <vt:lpstr>Question Sent to Breakout by Host   QUESTION #2: What do YOU do when YOU are LYING?</vt:lpstr>
      <vt:lpstr>Question Sent to Breakout by Host   QUESTION #3: Do you think people who know you well, know when you are  LYING?</vt:lpstr>
      <vt:lpstr>Back from Breakout PLENARY DEBRIEF  Reasons/times lies work:   Bad results from lying, whether successful or not:</vt:lpstr>
      <vt:lpstr>Now we go deeper into what it means to  facilitate and coach, for an ethical life</vt:lpstr>
      <vt:lpstr>PowerPoint Presentation</vt:lpstr>
      <vt:lpstr>Principle 2: Make Room True storytelling makes spaces respecting the stories already there</vt:lpstr>
      <vt:lpstr>Breakout exercise Story Circle for Principle 2</vt:lpstr>
      <vt:lpstr>3 QUESTIONS for Breakout </vt:lpstr>
      <vt:lpstr>Principle 2: Make Room True storytelling makes spaces respecting the stories already there</vt:lpstr>
      <vt:lpstr>Next session</vt:lpstr>
      <vt:lpstr>Thank you  More information on True Storytelling</vt:lpstr>
    </vt:vector>
  </TitlesOfParts>
  <Company>NMSU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STORYTELLING  The 7 Principles and an Ethical Path to Sustainable Changes </dc:title>
  <dc:creator>David Boje</dc:creator>
  <cp:lastModifiedBy>Microsoft Office User</cp:lastModifiedBy>
  <cp:revision>97</cp:revision>
  <cp:lastPrinted>2020-05-11T14:18:51Z</cp:lastPrinted>
  <dcterms:created xsi:type="dcterms:W3CDTF">2020-05-07T10:52:24Z</dcterms:created>
  <dcterms:modified xsi:type="dcterms:W3CDTF">2020-06-22T04:06:02Z</dcterms:modified>
</cp:coreProperties>
</file>