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sldIdLst>
    <p:sldId id="256" r:id="rId2"/>
    <p:sldId id="264" r:id="rId3"/>
    <p:sldId id="262" r:id="rId4"/>
    <p:sldId id="263" r:id="rId5"/>
    <p:sldId id="258" r:id="rId6"/>
    <p:sldId id="259" r:id="rId7"/>
    <p:sldId id="265" r:id="rId8"/>
    <p:sldId id="260" r:id="rId9"/>
    <p:sldId id="261" r:id="rId10"/>
    <p:sldId id="266" r:id="rId11"/>
    <p:sldId id="269" r:id="rId12"/>
    <p:sldId id="267" r:id="rId13"/>
    <p:sldId id="268" r:id="rId14"/>
    <p:sldId id="270"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360" autoAdjust="0"/>
  </p:normalViewPr>
  <p:slideViewPr>
    <p:cSldViewPr snapToGrid="0" snapToObjects="1">
      <p:cViewPr varScale="1">
        <p:scale>
          <a:sx n="63" d="100"/>
          <a:sy n="63" d="100"/>
        </p:scale>
        <p:origin x="-19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292ED-747E-9A45-951F-637B3276268E}"/>
              </a:ext>
            </a:extLst>
          </p:cNvPr>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a16="http://schemas.microsoft.com/office/drawing/2014/main" xmlns="" id="{9FA5B4E2-3123-8949-9649-8FCFD579DE5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a16="http://schemas.microsoft.com/office/drawing/2014/main" xmlns="" id="{1C2C5280-5DED-E84F-B018-C9BCCF929A32}"/>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5" name="Footer Placeholder 4">
            <a:extLst>
              <a:ext uri="{FF2B5EF4-FFF2-40B4-BE49-F238E27FC236}">
                <a16:creationId xmlns:a16="http://schemas.microsoft.com/office/drawing/2014/main" xmlns="" id="{F3ADDDCE-D314-0F4D-A826-8815D48F14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4A43BBF6-2C64-0E42-895F-C923BD8E3040}"/>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847822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9F2BC-9686-F841-8B2D-B735BB84AF18}"/>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4B1BAAEA-5EA4-534F-BF48-6A39519C99F6}"/>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73F304C4-CBEE-024F-86D2-EAE181449665}"/>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5" name="Footer Placeholder 4">
            <a:extLst>
              <a:ext uri="{FF2B5EF4-FFF2-40B4-BE49-F238E27FC236}">
                <a16:creationId xmlns:a16="http://schemas.microsoft.com/office/drawing/2014/main" xmlns="" id="{9D0DB029-9E96-4C4B-B012-C8ADD0A62F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FA9454-C941-1941-BE74-113797E89481}"/>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52965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7191C2D-A857-B442-A8CB-A3C02EAE0014}"/>
              </a:ext>
            </a:extLst>
          </p:cNvPr>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a16="http://schemas.microsoft.com/office/drawing/2014/main" xmlns="" id="{F4324321-8724-5E45-90C3-4DB970135E5E}"/>
              </a:ext>
            </a:extLst>
          </p:cNvPr>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B946A85C-4A4A-DE48-AD42-6AD94EB0C3A9}"/>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5" name="Footer Placeholder 4">
            <a:extLst>
              <a:ext uri="{FF2B5EF4-FFF2-40B4-BE49-F238E27FC236}">
                <a16:creationId xmlns:a16="http://schemas.microsoft.com/office/drawing/2014/main" xmlns="" id="{58F0112C-A643-C640-8AAF-A683FF88AA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50BA7E4-1882-E945-9DBA-497F537D03D3}"/>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640634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B90A4D-859D-C847-9132-53D4BFB808E5}"/>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9EEE6A53-63B3-2A43-AE56-DA57BC18EBB0}"/>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4767549C-E69B-A842-AB4D-1E4CBEB4EEC4}"/>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5" name="Footer Placeholder 4">
            <a:extLst>
              <a:ext uri="{FF2B5EF4-FFF2-40B4-BE49-F238E27FC236}">
                <a16:creationId xmlns:a16="http://schemas.microsoft.com/office/drawing/2014/main" xmlns="" id="{1295F84E-80F7-CF43-ACA5-1C97188F3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B3C9B72-9C34-EB4B-96B0-D9178F615716}"/>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4155813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9EB79-0ACF-B04D-873F-57606F40FB65}"/>
              </a:ext>
            </a:extLst>
          </p:cNvPr>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2D12F250-92D4-B942-B4E1-1FD54CFA052B}"/>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a16="http://schemas.microsoft.com/office/drawing/2014/main" xmlns="" id="{CB3C8BEA-7F95-F749-96C8-9641676C4156}"/>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5" name="Footer Placeholder 4">
            <a:extLst>
              <a:ext uri="{FF2B5EF4-FFF2-40B4-BE49-F238E27FC236}">
                <a16:creationId xmlns:a16="http://schemas.microsoft.com/office/drawing/2014/main" xmlns="" id="{35A18A0F-908E-6747-88ED-3D73E2860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3732D40-B99D-F640-BF28-5E2F9DA104C1}"/>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97909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3D46B-7376-9241-919E-E73064B738C2}"/>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6768AB28-E1C5-474D-9F6C-F88F55A750EC}"/>
              </a:ext>
            </a:extLst>
          </p:cNvPr>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a16="http://schemas.microsoft.com/office/drawing/2014/main" xmlns="" id="{F2DDC8DC-3C6A-B649-8D2F-8227EF0C438F}"/>
              </a:ext>
            </a:extLst>
          </p:cNvPr>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a16="http://schemas.microsoft.com/office/drawing/2014/main" xmlns="" id="{6A8AF14D-B972-1D4D-A027-4B4572C242AE}"/>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6" name="Footer Placeholder 5">
            <a:extLst>
              <a:ext uri="{FF2B5EF4-FFF2-40B4-BE49-F238E27FC236}">
                <a16:creationId xmlns:a16="http://schemas.microsoft.com/office/drawing/2014/main" xmlns="" id="{C32A4522-1F02-C745-9521-F466579A4B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C38EAAC-44EF-5245-B943-784CB85EDF13}"/>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71159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2E751E-4995-7D4F-B3E7-846D564A7D58}"/>
              </a:ext>
            </a:extLst>
          </p:cNvPr>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2C64C913-B0D7-C94C-B4AE-6D59D976FE4A}"/>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a16="http://schemas.microsoft.com/office/drawing/2014/main" xmlns="" id="{E14CBA71-BE96-D448-8612-E4C53BBC6D92}"/>
              </a:ext>
            </a:extLst>
          </p:cNvPr>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a16="http://schemas.microsoft.com/office/drawing/2014/main" xmlns="" id="{3C9EAC42-D311-BA4B-8E84-DF744D6DD308}"/>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a16="http://schemas.microsoft.com/office/drawing/2014/main" xmlns="" id="{74EDB73B-9678-A144-94F3-D95EBD8A7964}"/>
              </a:ext>
            </a:extLst>
          </p:cNvPr>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a16="http://schemas.microsoft.com/office/drawing/2014/main" xmlns="" id="{148E87B9-62BC-004E-8EF6-82B85C34CB78}"/>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8" name="Footer Placeholder 7">
            <a:extLst>
              <a:ext uri="{FF2B5EF4-FFF2-40B4-BE49-F238E27FC236}">
                <a16:creationId xmlns:a16="http://schemas.microsoft.com/office/drawing/2014/main" xmlns="" id="{976C9C98-F28A-594E-BF6F-75BD506DEB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5F8E24A-F67E-664E-8250-92D2971C6D2E}"/>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258458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DD3719-EC43-6343-9001-6A61764D6DCA}"/>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a16="http://schemas.microsoft.com/office/drawing/2014/main" xmlns="" id="{C193C7AB-8AD5-074E-B8D2-D3C85B8FB6B5}"/>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4" name="Footer Placeholder 3">
            <a:extLst>
              <a:ext uri="{FF2B5EF4-FFF2-40B4-BE49-F238E27FC236}">
                <a16:creationId xmlns:a16="http://schemas.microsoft.com/office/drawing/2014/main" xmlns="" id="{E0B67FD6-542E-8E43-88CC-DEF003ED5A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538A886-5969-5248-8D6A-202FABB5FCF9}"/>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473672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8F44A49-8E9E-284D-A5F8-13E91D3B13E6}"/>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3" name="Footer Placeholder 2">
            <a:extLst>
              <a:ext uri="{FF2B5EF4-FFF2-40B4-BE49-F238E27FC236}">
                <a16:creationId xmlns:a16="http://schemas.microsoft.com/office/drawing/2014/main" xmlns="" id="{F12A4FAF-D5ED-DA48-ABEA-7CA2EE683E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8B56DC9-7C26-CF49-81F4-93C6DD2047E1}"/>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4030584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5DCA6C-7BE1-8A48-9A81-44BC851BCB7A}"/>
              </a:ext>
            </a:extLst>
          </p:cNvPr>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a16="http://schemas.microsoft.com/office/drawing/2014/main" xmlns="" id="{62FFE794-907C-0541-934F-CA9CF5964AB4}"/>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a16="http://schemas.microsoft.com/office/drawing/2014/main" xmlns="" id="{2ECBF50E-F910-6442-BEC2-D9355A81DB7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8C094D6E-B62C-2345-BC07-3E6817EE2244}"/>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6" name="Footer Placeholder 5">
            <a:extLst>
              <a:ext uri="{FF2B5EF4-FFF2-40B4-BE49-F238E27FC236}">
                <a16:creationId xmlns:a16="http://schemas.microsoft.com/office/drawing/2014/main" xmlns="" id="{A6B99AF6-0A5C-6F4F-9883-D47D990857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05414034-A761-0D45-B257-FD9468C5CAAF}"/>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447658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7104C9-C7F6-9444-949C-8EA7791CA2D6}"/>
              </a:ext>
            </a:extLst>
          </p:cNvPr>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a16="http://schemas.microsoft.com/office/drawing/2014/main" xmlns="" id="{B7F59BEE-97FD-0146-8EB9-BFDFE7C10DE9}"/>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a:extLst>
              <a:ext uri="{FF2B5EF4-FFF2-40B4-BE49-F238E27FC236}">
                <a16:creationId xmlns:a16="http://schemas.microsoft.com/office/drawing/2014/main" xmlns="" id="{207EF56E-6529-9144-860F-90F67900DBC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a16="http://schemas.microsoft.com/office/drawing/2014/main" xmlns="" id="{459112F6-3B4D-A24D-8B45-5064294C861B}"/>
              </a:ext>
            </a:extLst>
          </p:cNvPr>
          <p:cNvSpPr>
            <a:spLocks noGrp="1"/>
          </p:cNvSpPr>
          <p:nvPr>
            <p:ph type="dt" sz="half" idx="10"/>
          </p:nvPr>
        </p:nvSpPr>
        <p:spPr/>
        <p:txBody>
          <a:bodyPr/>
          <a:lstStyle/>
          <a:p>
            <a:fld id="{B7C3F878-F5E8-489B-AC8A-64F2A7E22C28}" type="datetimeFigureOut">
              <a:rPr lang="en-US" smtClean="0"/>
              <a:pPr/>
              <a:t>9/21/20</a:t>
            </a:fld>
            <a:endParaRPr lang="en-US"/>
          </a:p>
        </p:txBody>
      </p:sp>
      <p:sp>
        <p:nvSpPr>
          <p:cNvPr id="6" name="Footer Placeholder 5">
            <a:extLst>
              <a:ext uri="{FF2B5EF4-FFF2-40B4-BE49-F238E27FC236}">
                <a16:creationId xmlns:a16="http://schemas.microsoft.com/office/drawing/2014/main" xmlns="" id="{F7058F0D-C480-B142-95A2-C1EDACC62C6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56F2C61E-192D-2745-A218-384F7218AE92}"/>
              </a:ext>
            </a:extLst>
          </p:cNvPr>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4204635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7C74EE0-A924-3048-B81E-A5C24F1839C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a16="http://schemas.microsoft.com/office/drawing/2014/main" xmlns="" id="{CC79A73F-9AAB-C24D-BC37-E4A25955A85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a16="http://schemas.microsoft.com/office/drawing/2014/main" xmlns="" id="{BBB9FCE5-D11E-EB4F-9B31-3B7380E6D4E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9/21/20</a:t>
            </a:fld>
            <a:endParaRPr lang="en-US" dirty="0"/>
          </a:p>
        </p:txBody>
      </p:sp>
      <p:sp>
        <p:nvSpPr>
          <p:cNvPr id="5" name="Footer Placeholder 4">
            <a:extLst>
              <a:ext uri="{FF2B5EF4-FFF2-40B4-BE49-F238E27FC236}">
                <a16:creationId xmlns:a16="http://schemas.microsoft.com/office/drawing/2014/main" xmlns="" id="{828ADA05-7E4A-6C47-9DA8-3536A9307A1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35E402B8-3ED5-6D44-8BEB-E10727DCE44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20560974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4"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3.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30.png"/><Relationship Id="rId1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jp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gif"/><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Homework Storyboards from Session 3 of End Racism True Storytelling Module</a:t>
            </a:r>
            <a:endParaRPr lang="en-US" dirty="0"/>
          </a:p>
        </p:txBody>
      </p:sp>
      <p:sp>
        <p:nvSpPr>
          <p:cNvPr id="3" name="Subtitle 2"/>
          <p:cNvSpPr>
            <a:spLocks noGrp="1"/>
          </p:cNvSpPr>
          <p:nvPr>
            <p:ph type="subTitle" idx="1"/>
          </p:nvPr>
        </p:nvSpPr>
        <p:spPr/>
        <p:txBody>
          <a:bodyPr>
            <a:normAutofit lnSpcReduction="10000"/>
          </a:bodyPr>
          <a:lstStyle/>
          <a:p>
            <a:r>
              <a:rPr lang="en-US" dirty="0" smtClean="0"/>
              <a:t>David Boje</a:t>
            </a:r>
          </a:p>
          <a:p>
            <a:r>
              <a:rPr lang="en-US" dirty="0" smtClean="0"/>
              <a:t>Oscar Edwards (co-facilitators)</a:t>
            </a:r>
          </a:p>
          <a:p>
            <a:r>
              <a:rPr lang="en-US" dirty="0" smtClean="0"/>
              <a:t>With Grace Ann Rosile (co-author of this module)</a:t>
            </a:r>
          </a:p>
          <a:p>
            <a:r>
              <a:rPr lang="en-US" i="1" dirty="0" smtClean="0"/>
              <a:t>© </a:t>
            </a:r>
            <a:r>
              <a:rPr lang="en-US" b="1" i="1" dirty="0" smtClean="0"/>
              <a:t>TSI </a:t>
            </a:r>
            <a:r>
              <a:rPr lang="en-US" dirty="0" smtClean="0"/>
              <a:t>True Storytelling Institute</a:t>
            </a:r>
            <a:endParaRPr lang="en-US" dirty="0"/>
          </a:p>
        </p:txBody>
      </p:sp>
    </p:spTree>
    <p:extLst>
      <p:ext uri="{BB962C8B-B14F-4D97-AF65-F5344CB8AC3E}">
        <p14:creationId xmlns:p14="http://schemas.microsoft.com/office/powerpoint/2010/main" val="314013216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77" y="74028"/>
            <a:ext cx="8942424" cy="752358"/>
          </a:xfrm>
        </p:spPr>
        <p:txBody>
          <a:bodyPr>
            <a:normAutofit/>
          </a:bodyPr>
          <a:lstStyle/>
          <a:p>
            <a:pPr algn="ctr"/>
            <a:r>
              <a:rPr lang="en-US" dirty="0" err="1"/>
              <a:t>Asma</a:t>
            </a:r>
            <a:r>
              <a:rPr lang="en-US" dirty="0"/>
              <a:t> </a:t>
            </a:r>
            <a:r>
              <a:rPr lang="en-US" dirty="0" smtClean="0"/>
              <a:t>Manshalin Homework</a:t>
            </a:r>
            <a:endParaRPr lang="en-US" dirty="0"/>
          </a:p>
        </p:txBody>
      </p:sp>
      <p:pic>
        <p:nvPicPr>
          <p:cNvPr id="3" name="Picture 2" descr="Screen Shot 2020-09-21 at 6.42.2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930" y="826386"/>
            <a:ext cx="6793117" cy="5893519"/>
          </a:xfrm>
          <a:prstGeom prst="rect">
            <a:avLst/>
          </a:prstGeom>
        </p:spPr>
      </p:pic>
    </p:spTree>
    <p:extLst>
      <p:ext uri="{BB962C8B-B14F-4D97-AF65-F5344CB8AC3E}">
        <p14:creationId xmlns:p14="http://schemas.microsoft.com/office/powerpoint/2010/main" val="10623473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22507"/>
          </a:xfrm>
        </p:spPr>
        <p:txBody>
          <a:bodyPr>
            <a:normAutofit fontScale="90000"/>
          </a:bodyPr>
          <a:lstStyle/>
          <a:p>
            <a:r>
              <a:rPr lang="en-US" dirty="0" err="1" smtClean="0"/>
              <a:t>Asma</a:t>
            </a:r>
            <a:endParaRPr lang="en-US" dirty="0"/>
          </a:p>
        </p:txBody>
      </p:sp>
      <p:pic>
        <p:nvPicPr>
          <p:cNvPr id="3" name="Picture 2" descr="Screen Shot 2020-09-21 at 6.42.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753" y="987633"/>
            <a:ext cx="7606355" cy="5663770"/>
          </a:xfrm>
          <a:prstGeom prst="rect">
            <a:avLst/>
          </a:prstGeom>
        </p:spPr>
      </p:pic>
    </p:spTree>
    <p:extLst>
      <p:ext uri="{BB962C8B-B14F-4D97-AF65-F5344CB8AC3E}">
        <p14:creationId xmlns:p14="http://schemas.microsoft.com/office/powerpoint/2010/main" val="28312994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Connector: Curved 88">
            <a:extLst>
              <a:ext uri="{FF2B5EF4-FFF2-40B4-BE49-F238E27FC236}">
                <a16:creationId xmlns="" xmlns:a16="http://schemas.microsoft.com/office/drawing/2014/main" id="{F4DC1461-9A35-48C3-B025-955A393C370E}"/>
              </a:ext>
            </a:extLst>
          </p:cNvPr>
          <p:cNvCxnSpPr>
            <a:cxnSpLocks/>
          </p:cNvCxnSpPr>
          <p:nvPr/>
        </p:nvCxnSpPr>
        <p:spPr>
          <a:xfrm>
            <a:off x="5479639" y="3007083"/>
            <a:ext cx="1167098" cy="1174853"/>
          </a:xfrm>
          <a:prstGeom prst="curvedConnector2">
            <a:avLst/>
          </a:prstGeom>
          <a:ln w="76200">
            <a:solidFill>
              <a:srgbClr val="742C2A"/>
            </a:solidFill>
            <a:tailEnd type="triangle"/>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3" name="Connector: Curved 72">
            <a:extLst>
              <a:ext uri="{FF2B5EF4-FFF2-40B4-BE49-F238E27FC236}">
                <a16:creationId xmlns="" xmlns:a16="http://schemas.microsoft.com/office/drawing/2014/main" id="{1131F274-14B5-458F-8BA3-520645E3EBCC}"/>
              </a:ext>
            </a:extLst>
          </p:cNvPr>
          <p:cNvCxnSpPr>
            <a:cxnSpLocks/>
          </p:cNvCxnSpPr>
          <p:nvPr/>
        </p:nvCxnSpPr>
        <p:spPr>
          <a:xfrm flipV="1">
            <a:off x="1095991" y="1837546"/>
            <a:ext cx="5415964" cy="489309"/>
          </a:xfrm>
          <a:prstGeom prst="curvedConnector3">
            <a:avLst/>
          </a:prstGeom>
          <a:ln w="76200">
            <a:solidFill>
              <a:srgbClr val="742C2A"/>
            </a:solidFill>
            <a:tailEnd type="triangle"/>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 xmlns:a16="http://schemas.microsoft.com/office/drawing/2014/main" id="{55993290-0629-4D6E-86D4-C9A4828A2714}"/>
              </a:ext>
            </a:extLst>
          </p:cNvPr>
          <p:cNvSpPr/>
          <p:nvPr/>
        </p:nvSpPr>
        <p:spPr>
          <a:xfrm>
            <a:off x="673217" y="872455"/>
            <a:ext cx="1723938" cy="2827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id="{43ACCF66-C3FF-45DD-B5B0-73B62A47F440}"/>
              </a:ext>
            </a:extLst>
          </p:cNvPr>
          <p:cNvPicPr>
            <a:picLocks noChangeAspect="1"/>
          </p:cNvPicPr>
          <p:nvPr/>
        </p:nvPicPr>
        <p:blipFill>
          <a:blip r:embed="rId2"/>
          <a:stretch>
            <a:fillRect/>
          </a:stretch>
        </p:blipFill>
        <p:spPr>
          <a:xfrm>
            <a:off x="1780427" y="1178645"/>
            <a:ext cx="584856" cy="675834"/>
          </a:xfrm>
          <a:prstGeom prst="rect">
            <a:avLst/>
          </a:prstGeom>
        </p:spPr>
      </p:pic>
      <p:sp>
        <p:nvSpPr>
          <p:cNvPr id="19" name="Isosceles Triangle 18">
            <a:extLst>
              <a:ext uri="{FF2B5EF4-FFF2-40B4-BE49-F238E27FC236}">
                <a16:creationId xmlns="" xmlns:a16="http://schemas.microsoft.com/office/drawing/2014/main" id="{7F010FCC-BA91-4539-B24D-DD03B4A161D4}"/>
              </a:ext>
            </a:extLst>
          </p:cNvPr>
          <p:cNvSpPr/>
          <p:nvPr/>
        </p:nvSpPr>
        <p:spPr>
          <a:xfrm>
            <a:off x="673217" y="117786"/>
            <a:ext cx="1723938" cy="761554"/>
          </a:xfrm>
          <a:prstGeom prst="triangle">
            <a:avLst>
              <a:gd name="adj" fmla="val 50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8BBA9E56-709D-485A-89CB-018404A89D8D}"/>
              </a:ext>
            </a:extLst>
          </p:cNvPr>
          <p:cNvPicPr>
            <a:picLocks noChangeAspect="1"/>
          </p:cNvPicPr>
          <p:nvPr/>
        </p:nvPicPr>
        <p:blipFill>
          <a:blip r:embed="rId3"/>
          <a:stretch>
            <a:fillRect/>
          </a:stretch>
        </p:blipFill>
        <p:spPr>
          <a:xfrm flipH="1">
            <a:off x="835777" y="2574362"/>
            <a:ext cx="559294" cy="666147"/>
          </a:xfrm>
          <a:prstGeom prst="rect">
            <a:avLst/>
          </a:prstGeom>
        </p:spPr>
      </p:pic>
      <p:pic>
        <p:nvPicPr>
          <p:cNvPr id="21" name="Picture 20">
            <a:extLst>
              <a:ext uri="{FF2B5EF4-FFF2-40B4-BE49-F238E27FC236}">
                <a16:creationId xmlns="" xmlns:a16="http://schemas.microsoft.com/office/drawing/2014/main" id="{C26F373E-CB00-4A0F-B926-AA87B229CE46}"/>
              </a:ext>
            </a:extLst>
          </p:cNvPr>
          <p:cNvPicPr>
            <a:picLocks noChangeAspect="1"/>
          </p:cNvPicPr>
          <p:nvPr/>
        </p:nvPicPr>
        <p:blipFill>
          <a:blip r:embed="rId4"/>
          <a:stretch>
            <a:fillRect/>
          </a:stretch>
        </p:blipFill>
        <p:spPr>
          <a:xfrm>
            <a:off x="683711" y="1084344"/>
            <a:ext cx="711360" cy="864437"/>
          </a:xfrm>
          <a:prstGeom prst="rect">
            <a:avLst/>
          </a:prstGeom>
        </p:spPr>
      </p:pic>
      <p:pic>
        <p:nvPicPr>
          <p:cNvPr id="36" name="Picture 35">
            <a:extLst>
              <a:ext uri="{FF2B5EF4-FFF2-40B4-BE49-F238E27FC236}">
                <a16:creationId xmlns="" xmlns:a16="http://schemas.microsoft.com/office/drawing/2014/main" id="{4B670685-56DD-4ADA-9699-EC498C2CC9B0}"/>
              </a:ext>
            </a:extLst>
          </p:cNvPr>
          <p:cNvPicPr>
            <a:picLocks noChangeAspect="1"/>
          </p:cNvPicPr>
          <p:nvPr/>
        </p:nvPicPr>
        <p:blipFill>
          <a:blip r:embed="rId5"/>
          <a:stretch>
            <a:fillRect/>
          </a:stretch>
        </p:blipFill>
        <p:spPr>
          <a:xfrm>
            <a:off x="2766798" y="1790201"/>
            <a:ext cx="754027" cy="1005369"/>
          </a:xfrm>
          <a:prstGeom prst="rect">
            <a:avLst/>
          </a:prstGeom>
          <a:solidFill>
            <a:schemeClr val="tx1">
              <a:lumMod val="50000"/>
              <a:lumOff val="50000"/>
            </a:schemeClr>
          </a:solidFill>
          <a:ln>
            <a:noFill/>
          </a:ln>
          <a:scene3d>
            <a:camera prst="orthographicFront"/>
            <a:lightRig rig="threePt" dir="t"/>
          </a:scene3d>
          <a:sp3d>
            <a:bevelT/>
          </a:sp3d>
        </p:spPr>
      </p:pic>
      <p:pic>
        <p:nvPicPr>
          <p:cNvPr id="38" name="Picture 37">
            <a:extLst>
              <a:ext uri="{FF2B5EF4-FFF2-40B4-BE49-F238E27FC236}">
                <a16:creationId xmlns="" xmlns:a16="http://schemas.microsoft.com/office/drawing/2014/main" id="{08BAF496-872A-4EAF-AB87-F94CDC6D71DC}"/>
              </a:ext>
            </a:extLst>
          </p:cNvPr>
          <p:cNvPicPr>
            <a:picLocks noChangeAspect="1"/>
          </p:cNvPicPr>
          <p:nvPr/>
        </p:nvPicPr>
        <p:blipFill>
          <a:blip r:embed="rId6"/>
          <a:stretch>
            <a:fillRect/>
          </a:stretch>
        </p:blipFill>
        <p:spPr>
          <a:xfrm>
            <a:off x="1683577" y="2799228"/>
            <a:ext cx="425072" cy="441280"/>
          </a:xfrm>
          <a:prstGeom prst="rect">
            <a:avLst/>
          </a:prstGeom>
          <a:scene3d>
            <a:camera prst="orthographicFront"/>
            <a:lightRig rig="threePt" dir="t"/>
          </a:scene3d>
          <a:sp3d>
            <a:bevelT/>
          </a:sp3d>
        </p:spPr>
      </p:pic>
      <p:pic>
        <p:nvPicPr>
          <p:cNvPr id="39" name="Picture 38">
            <a:extLst>
              <a:ext uri="{FF2B5EF4-FFF2-40B4-BE49-F238E27FC236}">
                <a16:creationId xmlns="" xmlns:a16="http://schemas.microsoft.com/office/drawing/2014/main" id="{CE360251-F6E1-4391-B4A7-FCC4ABF1FE23}"/>
              </a:ext>
            </a:extLst>
          </p:cNvPr>
          <p:cNvPicPr>
            <a:picLocks noChangeAspect="1"/>
          </p:cNvPicPr>
          <p:nvPr/>
        </p:nvPicPr>
        <p:blipFill>
          <a:blip r:embed="rId7"/>
          <a:stretch>
            <a:fillRect/>
          </a:stretch>
        </p:blipFill>
        <p:spPr>
          <a:xfrm>
            <a:off x="1395071" y="3019868"/>
            <a:ext cx="353287" cy="380372"/>
          </a:xfrm>
          <a:prstGeom prst="rect">
            <a:avLst/>
          </a:prstGeom>
          <a:scene3d>
            <a:camera prst="orthographicFront"/>
            <a:lightRig rig="threePt" dir="t"/>
          </a:scene3d>
          <a:sp3d>
            <a:bevelT/>
          </a:sp3d>
        </p:spPr>
      </p:pic>
      <p:cxnSp>
        <p:nvCxnSpPr>
          <p:cNvPr id="43" name="Straight Arrow Connector 42">
            <a:extLst>
              <a:ext uri="{FF2B5EF4-FFF2-40B4-BE49-F238E27FC236}">
                <a16:creationId xmlns="" xmlns:a16="http://schemas.microsoft.com/office/drawing/2014/main" id="{A9AB716F-9B26-4FB6-918E-33526492107D}"/>
              </a:ext>
            </a:extLst>
          </p:cNvPr>
          <p:cNvCxnSpPr>
            <a:cxnSpLocks/>
            <a:endCxn id="17" idx="2"/>
          </p:cNvCxnSpPr>
          <p:nvPr/>
        </p:nvCxnSpPr>
        <p:spPr>
          <a:xfrm flipV="1">
            <a:off x="1608865" y="1854480"/>
            <a:ext cx="463990" cy="10513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 xmlns:a16="http://schemas.microsoft.com/office/drawing/2014/main" id="{6912BA9F-3C7E-4436-9E87-CC886067AFB8}"/>
              </a:ext>
            </a:extLst>
          </p:cNvPr>
          <p:cNvSpPr txBox="1"/>
          <p:nvPr/>
        </p:nvSpPr>
        <p:spPr>
          <a:xfrm>
            <a:off x="1535186" y="3396005"/>
            <a:ext cx="849862" cy="307777"/>
          </a:xfrm>
          <a:prstGeom prst="rect">
            <a:avLst/>
          </a:prstGeom>
          <a:noFill/>
        </p:spPr>
        <p:txBody>
          <a:bodyPr wrap="none" rtlCol="0">
            <a:spAutoFit/>
          </a:bodyPr>
          <a:lstStyle/>
          <a:p>
            <a:r>
              <a:rPr lang="en-US" sz="1400" dirty="0"/>
              <a:t>Research</a:t>
            </a:r>
          </a:p>
        </p:txBody>
      </p:sp>
      <p:sp>
        <p:nvSpPr>
          <p:cNvPr id="49" name="TextBox 48">
            <a:extLst>
              <a:ext uri="{FF2B5EF4-FFF2-40B4-BE49-F238E27FC236}">
                <a16:creationId xmlns="" xmlns:a16="http://schemas.microsoft.com/office/drawing/2014/main" id="{AA1C7648-5E83-4868-A5C5-718D8203730B}"/>
              </a:ext>
            </a:extLst>
          </p:cNvPr>
          <p:cNvSpPr txBox="1"/>
          <p:nvPr/>
        </p:nvSpPr>
        <p:spPr>
          <a:xfrm>
            <a:off x="943580" y="3242116"/>
            <a:ext cx="428322" cy="307777"/>
          </a:xfrm>
          <a:prstGeom prst="rect">
            <a:avLst/>
          </a:prstGeom>
          <a:noFill/>
        </p:spPr>
        <p:txBody>
          <a:bodyPr wrap="none" rtlCol="0">
            <a:spAutoFit/>
          </a:bodyPr>
          <a:lstStyle/>
          <a:p>
            <a:r>
              <a:rPr lang="en-US" sz="1400" dirty="0"/>
              <a:t>Me</a:t>
            </a:r>
          </a:p>
        </p:txBody>
      </p:sp>
      <p:sp>
        <p:nvSpPr>
          <p:cNvPr id="51" name="TextBox 50">
            <a:extLst>
              <a:ext uri="{FF2B5EF4-FFF2-40B4-BE49-F238E27FC236}">
                <a16:creationId xmlns="" xmlns:a16="http://schemas.microsoft.com/office/drawing/2014/main" id="{2920184D-3135-42E8-90D7-BC5AD81EA47D}"/>
              </a:ext>
            </a:extLst>
          </p:cNvPr>
          <p:cNvSpPr txBox="1"/>
          <p:nvPr/>
        </p:nvSpPr>
        <p:spPr>
          <a:xfrm>
            <a:off x="1221946" y="1857867"/>
            <a:ext cx="1064026" cy="307777"/>
          </a:xfrm>
          <a:prstGeom prst="rect">
            <a:avLst/>
          </a:prstGeom>
          <a:noFill/>
        </p:spPr>
        <p:txBody>
          <a:bodyPr wrap="none" rtlCol="0">
            <a:spAutoFit/>
          </a:bodyPr>
          <a:lstStyle/>
          <a:p>
            <a:r>
              <a:rPr lang="en-US" sz="1400" dirty="0"/>
              <a:t>Roommates</a:t>
            </a:r>
          </a:p>
        </p:txBody>
      </p:sp>
      <p:sp>
        <p:nvSpPr>
          <p:cNvPr id="53" name="TextBox 52">
            <a:extLst>
              <a:ext uri="{FF2B5EF4-FFF2-40B4-BE49-F238E27FC236}">
                <a16:creationId xmlns="" xmlns:a16="http://schemas.microsoft.com/office/drawing/2014/main" id="{8C8BEFA4-479F-43E6-9847-D8B540256691}"/>
              </a:ext>
            </a:extLst>
          </p:cNvPr>
          <p:cNvSpPr txBox="1"/>
          <p:nvPr/>
        </p:nvSpPr>
        <p:spPr>
          <a:xfrm>
            <a:off x="2497667" y="2905780"/>
            <a:ext cx="1152917" cy="523220"/>
          </a:xfrm>
          <a:prstGeom prst="rect">
            <a:avLst/>
          </a:prstGeom>
          <a:noFill/>
        </p:spPr>
        <p:txBody>
          <a:bodyPr wrap="none" rtlCol="0">
            <a:spAutoFit/>
          </a:bodyPr>
          <a:lstStyle/>
          <a:p>
            <a:pPr algn="ctr"/>
            <a:r>
              <a:rPr lang="en-US" sz="1400" dirty="0"/>
              <a:t>George Floyd</a:t>
            </a:r>
          </a:p>
          <a:p>
            <a:pPr algn="ctr"/>
            <a:r>
              <a:rPr lang="en-US" sz="1400" dirty="0"/>
              <a:t>Murder</a:t>
            </a:r>
          </a:p>
        </p:txBody>
      </p:sp>
      <p:sp>
        <p:nvSpPr>
          <p:cNvPr id="58" name="Isosceles Triangle 57">
            <a:extLst>
              <a:ext uri="{FF2B5EF4-FFF2-40B4-BE49-F238E27FC236}">
                <a16:creationId xmlns="" xmlns:a16="http://schemas.microsoft.com/office/drawing/2014/main" id="{B37B3099-B12B-47E3-AC27-42D8C3096FE9}"/>
              </a:ext>
            </a:extLst>
          </p:cNvPr>
          <p:cNvSpPr/>
          <p:nvPr/>
        </p:nvSpPr>
        <p:spPr>
          <a:xfrm>
            <a:off x="4021472" y="117786"/>
            <a:ext cx="1723938" cy="761554"/>
          </a:xfrm>
          <a:prstGeom prst="triangle">
            <a:avLst>
              <a:gd name="adj" fmla="val 50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 xmlns:a16="http://schemas.microsoft.com/office/drawing/2014/main" id="{48CBFC6C-832B-4A7F-ADD9-B84C03900395}"/>
              </a:ext>
            </a:extLst>
          </p:cNvPr>
          <p:cNvSpPr/>
          <p:nvPr/>
        </p:nvSpPr>
        <p:spPr>
          <a:xfrm>
            <a:off x="4055401" y="872455"/>
            <a:ext cx="1723938" cy="28270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 xmlns:a16="http://schemas.microsoft.com/office/drawing/2014/main" id="{0DEA9575-2FEF-47ED-B1BF-834369C97560}"/>
              </a:ext>
            </a:extLst>
          </p:cNvPr>
          <p:cNvPicPr>
            <a:picLocks noChangeAspect="1"/>
          </p:cNvPicPr>
          <p:nvPr/>
        </p:nvPicPr>
        <p:blipFill>
          <a:blip r:embed="rId2"/>
          <a:stretch>
            <a:fillRect/>
          </a:stretch>
        </p:blipFill>
        <p:spPr>
          <a:xfrm>
            <a:off x="4167989" y="2695014"/>
            <a:ext cx="584856" cy="675834"/>
          </a:xfrm>
          <a:prstGeom prst="rect">
            <a:avLst/>
          </a:prstGeom>
        </p:spPr>
      </p:pic>
      <p:pic>
        <p:nvPicPr>
          <p:cNvPr id="66" name="Picture 65">
            <a:extLst>
              <a:ext uri="{FF2B5EF4-FFF2-40B4-BE49-F238E27FC236}">
                <a16:creationId xmlns="" xmlns:a16="http://schemas.microsoft.com/office/drawing/2014/main" id="{C1E051E5-23E2-4324-9B4E-CFA93BC6B22F}"/>
              </a:ext>
            </a:extLst>
          </p:cNvPr>
          <p:cNvPicPr>
            <a:picLocks noChangeAspect="1"/>
          </p:cNvPicPr>
          <p:nvPr/>
        </p:nvPicPr>
        <p:blipFill>
          <a:blip r:embed="rId3"/>
          <a:stretch>
            <a:fillRect/>
          </a:stretch>
        </p:blipFill>
        <p:spPr>
          <a:xfrm flipH="1">
            <a:off x="5054458" y="2686795"/>
            <a:ext cx="559294" cy="666147"/>
          </a:xfrm>
          <a:prstGeom prst="rect">
            <a:avLst/>
          </a:prstGeom>
        </p:spPr>
      </p:pic>
      <p:pic>
        <p:nvPicPr>
          <p:cNvPr id="68" name="Picture 67">
            <a:extLst>
              <a:ext uri="{FF2B5EF4-FFF2-40B4-BE49-F238E27FC236}">
                <a16:creationId xmlns="" xmlns:a16="http://schemas.microsoft.com/office/drawing/2014/main" id="{93CE6CAC-D9A5-4B30-A86F-942C16E51779}"/>
              </a:ext>
            </a:extLst>
          </p:cNvPr>
          <p:cNvPicPr>
            <a:picLocks noChangeAspect="1"/>
          </p:cNvPicPr>
          <p:nvPr/>
        </p:nvPicPr>
        <p:blipFill>
          <a:blip r:embed="rId4"/>
          <a:stretch>
            <a:fillRect/>
          </a:stretch>
        </p:blipFill>
        <p:spPr>
          <a:xfrm>
            <a:off x="5890379" y="845636"/>
            <a:ext cx="711360" cy="864437"/>
          </a:xfrm>
          <a:prstGeom prst="rect">
            <a:avLst/>
          </a:prstGeom>
        </p:spPr>
      </p:pic>
      <p:pic>
        <p:nvPicPr>
          <p:cNvPr id="69" name="Picture 68">
            <a:extLst>
              <a:ext uri="{FF2B5EF4-FFF2-40B4-BE49-F238E27FC236}">
                <a16:creationId xmlns="" xmlns:a16="http://schemas.microsoft.com/office/drawing/2014/main" id="{75060DB9-FBC9-40DA-AE91-7E7C3CA6C194}"/>
              </a:ext>
            </a:extLst>
          </p:cNvPr>
          <p:cNvPicPr>
            <a:picLocks noChangeAspect="1"/>
          </p:cNvPicPr>
          <p:nvPr/>
        </p:nvPicPr>
        <p:blipFill>
          <a:blip r:embed="rId8"/>
          <a:stretch>
            <a:fillRect/>
          </a:stretch>
        </p:blipFill>
        <p:spPr>
          <a:xfrm>
            <a:off x="1370682" y="1372076"/>
            <a:ext cx="350287" cy="337996"/>
          </a:xfrm>
          <a:prstGeom prst="rect">
            <a:avLst/>
          </a:prstGeom>
        </p:spPr>
      </p:pic>
      <p:pic>
        <p:nvPicPr>
          <p:cNvPr id="70" name="Picture 69">
            <a:extLst>
              <a:ext uri="{FF2B5EF4-FFF2-40B4-BE49-F238E27FC236}">
                <a16:creationId xmlns="" xmlns:a16="http://schemas.microsoft.com/office/drawing/2014/main" id="{05A0AAD7-CD2E-4A2E-8721-CB2CBD95D442}"/>
              </a:ext>
            </a:extLst>
          </p:cNvPr>
          <p:cNvPicPr>
            <a:picLocks noChangeAspect="1"/>
          </p:cNvPicPr>
          <p:nvPr/>
        </p:nvPicPr>
        <p:blipFill>
          <a:blip r:embed="rId9"/>
          <a:stretch>
            <a:fillRect/>
          </a:stretch>
        </p:blipFill>
        <p:spPr>
          <a:xfrm>
            <a:off x="4713129" y="2886335"/>
            <a:ext cx="336641" cy="409824"/>
          </a:xfrm>
          <a:prstGeom prst="rect">
            <a:avLst/>
          </a:prstGeom>
        </p:spPr>
      </p:pic>
      <p:pic>
        <p:nvPicPr>
          <p:cNvPr id="72" name="Picture 71">
            <a:extLst>
              <a:ext uri="{FF2B5EF4-FFF2-40B4-BE49-F238E27FC236}">
                <a16:creationId xmlns="" xmlns:a16="http://schemas.microsoft.com/office/drawing/2014/main" id="{DA290179-7430-4215-A15A-ED211A593F0C}"/>
              </a:ext>
            </a:extLst>
          </p:cNvPr>
          <p:cNvPicPr>
            <a:picLocks noChangeAspect="1"/>
          </p:cNvPicPr>
          <p:nvPr/>
        </p:nvPicPr>
        <p:blipFill>
          <a:blip r:embed="rId10"/>
          <a:stretch>
            <a:fillRect/>
          </a:stretch>
        </p:blipFill>
        <p:spPr>
          <a:xfrm>
            <a:off x="6734034" y="805607"/>
            <a:ext cx="1039284" cy="1330145"/>
          </a:xfrm>
          <a:prstGeom prst="rect">
            <a:avLst/>
          </a:prstGeom>
        </p:spPr>
      </p:pic>
      <p:cxnSp>
        <p:nvCxnSpPr>
          <p:cNvPr id="76" name="Straight Arrow Connector 75">
            <a:extLst>
              <a:ext uri="{FF2B5EF4-FFF2-40B4-BE49-F238E27FC236}">
                <a16:creationId xmlns="" xmlns:a16="http://schemas.microsoft.com/office/drawing/2014/main" id="{5AF9D584-B0D2-44ED-A472-8B722D4B62D2}"/>
              </a:ext>
            </a:extLst>
          </p:cNvPr>
          <p:cNvCxnSpPr>
            <a:cxnSpLocks/>
          </p:cNvCxnSpPr>
          <p:nvPr/>
        </p:nvCxnSpPr>
        <p:spPr>
          <a:xfrm flipH="1" flipV="1">
            <a:off x="1264822" y="2215277"/>
            <a:ext cx="317141" cy="671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 xmlns:a16="http://schemas.microsoft.com/office/drawing/2014/main" id="{8E799251-FFB2-4397-B475-0134781A737D}"/>
              </a:ext>
            </a:extLst>
          </p:cNvPr>
          <p:cNvSpPr txBox="1"/>
          <p:nvPr/>
        </p:nvSpPr>
        <p:spPr>
          <a:xfrm>
            <a:off x="1099399" y="1643862"/>
            <a:ext cx="396878" cy="707886"/>
          </a:xfrm>
          <a:prstGeom prst="rect">
            <a:avLst/>
          </a:prstGeom>
          <a:noFill/>
        </p:spPr>
        <p:txBody>
          <a:bodyPr wrap="square" rtlCol="0">
            <a:spAutoFit/>
            <a:scene3d>
              <a:camera prst="orthographicFront"/>
              <a:lightRig rig="threePt" dir="t"/>
            </a:scene3d>
            <a:sp3d extrusionH="57150">
              <a:bevelT w="38100" h="38100"/>
            </a:sp3d>
          </a:bodyPr>
          <a:lstStyle/>
          <a:p>
            <a:r>
              <a:rPr lang="en-US" sz="4000" dirty="0">
                <a:solidFill>
                  <a:srgbClr val="C00000"/>
                </a:solidFill>
                <a:latin typeface="Futura-Medium" panose="020B0600000000000000" pitchFamily="34" charset="0"/>
              </a:rPr>
              <a:t>_</a:t>
            </a:r>
            <a:endParaRPr lang="en-US" sz="1100" dirty="0">
              <a:solidFill>
                <a:srgbClr val="C00000"/>
              </a:solidFill>
              <a:latin typeface="Futura-Heavy" panose="020B0A00000000000000" pitchFamily="34" charset="0"/>
            </a:endParaRPr>
          </a:p>
        </p:txBody>
      </p:sp>
      <p:pic>
        <p:nvPicPr>
          <p:cNvPr id="97" name="Picture 96">
            <a:extLst>
              <a:ext uri="{FF2B5EF4-FFF2-40B4-BE49-F238E27FC236}">
                <a16:creationId xmlns="" xmlns:a16="http://schemas.microsoft.com/office/drawing/2014/main" id="{5E7B74BA-FCCC-4326-B263-4CD905D44DC7}"/>
              </a:ext>
            </a:extLst>
          </p:cNvPr>
          <p:cNvPicPr>
            <a:picLocks noChangeAspect="1"/>
          </p:cNvPicPr>
          <p:nvPr/>
        </p:nvPicPr>
        <p:blipFill>
          <a:blip r:embed="rId11"/>
          <a:stretch>
            <a:fillRect/>
          </a:stretch>
        </p:blipFill>
        <p:spPr>
          <a:xfrm>
            <a:off x="4215409" y="4074591"/>
            <a:ext cx="1450181" cy="1952625"/>
          </a:xfrm>
          <a:prstGeom prst="rect">
            <a:avLst/>
          </a:prstGeom>
        </p:spPr>
      </p:pic>
      <p:pic>
        <p:nvPicPr>
          <p:cNvPr id="104" name="Picture 103">
            <a:extLst>
              <a:ext uri="{FF2B5EF4-FFF2-40B4-BE49-F238E27FC236}">
                <a16:creationId xmlns="" xmlns:a16="http://schemas.microsoft.com/office/drawing/2014/main" id="{E5707E75-ED2F-40A5-961F-44EB1DAA14E3}"/>
              </a:ext>
            </a:extLst>
          </p:cNvPr>
          <p:cNvPicPr>
            <a:picLocks noChangeAspect="1"/>
          </p:cNvPicPr>
          <p:nvPr/>
        </p:nvPicPr>
        <p:blipFill>
          <a:blip r:embed="rId12"/>
          <a:stretch>
            <a:fillRect/>
          </a:stretch>
        </p:blipFill>
        <p:spPr>
          <a:xfrm>
            <a:off x="6930162" y="4019412"/>
            <a:ext cx="1820678" cy="2032983"/>
          </a:xfrm>
          <a:prstGeom prst="rect">
            <a:avLst/>
          </a:prstGeom>
        </p:spPr>
      </p:pic>
      <p:pic>
        <p:nvPicPr>
          <p:cNvPr id="106" name="Picture 105">
            <a:extLst>
              <a:ext uri="{FF2B5EF4-FFF2-40B4-BE49-F238E27FC236}">
                <a16:creationId xmlns="" xmlns:a16="http://schemas.microsoft.com/office/drawing/2014/main" id="{A95D6515-6FFA-4372-B97F-E25E90EF732F}"/>
              </a:ext>
            </a:extLst>
          </p:cNvPr>
          <p:cNvPicPr>
            <a:picLocks noChangeAspect="1"/>
          </p:cNvPicPr>
          <p:nvPr/>
        </p:nvPicPr>
        <p:blipFill>
          <a:blip r:embed="rId13"/>
          <a:stretch>
            <a:fillRect/>
          </a:stretch>
        </p:blipFill>
        <p:spPr>
          <a:xfrm>
            <a:off x="5665590" y="6020268"/>
            <a:ext cx="1501622" cy="390525"/>
          </a:xfrm>
          <a:prstGeom prst="rect">
            <a:avLst/>
          </a:prstGeom>
        </p:spPr>
      </p:pic>
      <p:pic>
        <p:nvPicPr>
          <p:cNvPr id="108" name="Picture 107">
            <a:extLst>
              <a:ext uri="{FF2B5EF4-FFF2-40B4-BE49-F238E27FC236}">
                <a16:creationId xmlns="" xmlns:a16="http://schemas.microsoft.com/office/drawing/2014/main" id="{752F9358-7FBA-4CD7-AE05-A7E23A6C2760}"/>
              </a:ext>
            </a:extLst>
          </p:cNvPr>
          <p:cNvPicPr>
            <a:picLocks noChangeAspect="1"/>
          </p:cNvPicPr>
          <p:nvPr/>
        </p:nvPicPr>
        <p:blipFill>
          <a:blip r:embed="rId14"/>
          <a:stretch>
            <a:fillRect/>
          </a:stretch>
        </p:blipFill>
        <p:spPr>
          <a:xfrm>
            <a:off x="5690757" y="4460297"/>
            <a:ext cx="1238491" cy="1559971"/>
          </a:xfrm>
          <a:prstGeom prst="rect">
            <a:avLst/>
          </a:prstGeom>
        </p:spPr>
      </p:pic>
      <p:sp>
        <p:nvSpPr>
          <p:cNvPr id="110" name="TextBox 109">
            <a:extLst>
              <a:ext uri="{FF2B5EF4-FFF2-40B4-BE49-F238E27FC236}">
                <a16:creationId xmlns="" xmlns:a16="http://schemas.microsoft.com/office/drawing/2014/main" id="{5DEDBAE9-DB9F-4B31-9747-495DB1943075}"/>
              </a:ext>
            </a:extLst>
          </p:cNvPr>
          <p:cNvSpPr txBox="1"/>
          <p:nvPr/>
        </p:nvSpPr>
        <p:spPr>
          <a:xfrm>
            <a:off x="186416" y="4620693"/>
            <a:ext cx="4421478" cy="738664"/>
          </a:xfrm>
          <a:prstGeom prst="rect">
            <a:avLst/>
          </a:prstGeom>
          <a:noFill/>
        </p:spPr>
        <p:txBody>
          <a:bodyPr wrap="none" rtlCol="0">
            <a:spAutoFit/>
          </a:bodyPr>
          <a:lstStyle/>
          <a:p>
            <a:pPr algn="ctr"/>
            <a:r>
              <a:rPr lang="en-US" sz="1400" dirty="0"/>
              <a:t>New budding friendship and understanding. </a:t>
            </a:r>
          </a:p>
          <a:p>
            <a:pPr algn="ctr"/>
            <a:r>
              <a:rPr lang="en-US" sz="1400" dirty="0"/>
              <a:t>Modeling tolerance and appreciation in challenging times.</a:t>
            </a:r>
          </a:p>
          <a:p>
            <a:pPr algn="ctr"/>
            <a:endParaRPr lang="en-US" sz="1400" dirty="0"/>
          </a:p>
        </p:txBody>
      </p:sp>
      <p:sp>
        <p:nvSpPr>
          <p:cNvPr id="114" name="TextBox 113">
            <a:extLst>
              <a:ext uri="{FF2B5EF4-FFF2-40B4-BE49-F238E27FC236}">
                <a16:creationId xmlns="" xmlns:a16="http://schemas.microsoft.com/office/drawing/2014/main" id="{CA3F17E2-0890-4216-9959-6D853D1E1DA0}"/>
              </a:ext>
            </a:extLst>
          </p:cNvPr>
          <p:cNvSpPr txBox="1"/>
          <p:nvPr/>
        </p:nvSpPr>
        <p:spPr>
          <a:xfrm>
            <a:off x="6677700" y="2304378"/>
            <a:ext cx="1151953" cy="307777"/>
          </a:xfrm>
          <a:prstGeom prst="rect">
            <a:avLst/>
          </a:prstGeom>
          <a:noFill/>
        </p:spPr>
        <p:txBody>
          <a:bodyPr wrap="none" rtlCol="0">
            <a:spAutoFit/>
          </a:bodyPr>
          <a:lstStyle/>
          <a:p>
            <a:pPr algn="ctr"/>
            <a:r>
              <a:rPr lang="en-US" sz="1400" dirty="0"/>
              <a:t>BLM Protests</a:t>
            </a:r>
          </a:p>
        </p:txBody>
      </p:sp>
      <p:sp>
        <p:nvSpPr>
          <p:cNvPr id="2" name="Rectangle 1"/>
          <p:cNvSpPr/>
          <p:nvPr/>
        </p:nvSpPr>
        <p:spPr>
          <a:xfrm>
            <a:off x="280007" y="5650935"/>
            <a:ext cx="3887982" cy="1077218"/>
          </a:xfrm>
          <a:prstGeom prst="rect">
            <a:avLst/>
          </a:prstGeom>
        </p:spPr>
        <p:txBody>
          <a:bodyPr wrap="square">
            <a:spAutoFit/>
          </a:bodyPr>
          <a:lstStyle/>
          <a:p>
            <a:r>
              <a:rPr lang="en-US" sz="3200" b="1" dirty="0"/>
              <a:t>Olivia Parr-</a:t>
            </a:r>
            <a:r>
              <a:rPr lang="en-US" sz="3200" b="1" dirty="0" err="1"/>
              <a:t>Rud</a:t>
            </a:r>
            <a:r>
              <a:rPr lang="en-US" sz="3200" b="1" dirty="0"/>
              <a:t>, </a:t>
            </a:r>
            <a:r>
              <a:rPr lang="en-US" sz="3200" b="1" dirty="0" smtClean="0"/>
              <a:t>MS</a:t>
            </a:r>
          </a:p>
          <a:p>
            <a:r>
              <a:rPr lang="en-US" sz="3200" b="1" dirty="0" smtClean="0"/>
              <a:t>Homework</a:t>
            </a:r>
            <a:endParaRPr lang="en-US" sz="3200" b="1" dirty="0"/>
          </a:p>
        </p:txBody>
      </p:sp>
    </p:spTree>
    <p:extLst>
      <p:ext uri="{BB962C8B-B14F-4D97-AF65-F5344CB8AC3E}">
        <p14:creationId xmlns:p14="http://schemas.microsoft.com/office/powerpoint/2010/main" val="1663628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Connector: Curved 88">
            <a:extLst>
              <a:ext uri="{FF2B5EF4-FFF2-40B4-BE49-F238E27FC236}">
                <a16:creationId xmlns="" xmlns:a16="http://schemas.microsoft.com/office/drawing/2014/main" id="{F4DC1461-9A35-48C3-B025-955A393C370E}"/>
              </a:ext>
            </a:extLst>
          </p:cNvPr>
          <p:cNvCxnSpPr>
            <a:cxnSpLocks/>
          </p:cNvCxnSpPr>
          <p:nvPr/>
        </p:nvCxnSpPr>
        <p:spPr>
          <a:xfrm>
            <a:off x="5479639" y="3007083"/>
            <a:ext cx="1167098" cy="1174853"/>
          </a:xfrm>
          <a:prstGeom prst="curvedConnector2">
            <a:avLst/>
          </a:prstGeom>
          <a:ln w="76200">
            <a:solidFill>
              <a:srgbClr val="742C2A"/>
            </a:solidFill>
            <a:tailEnd type="triangle"/>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cxnSp>
        <p:nvCxnSpPr>
          <p:cNvPr id="73" name="Connector: Curved 72">
            <a:extLst>
              <a:ext uri="{FF2B5EF4-FFF2-40B4-BE49-F238E27FC236}">
                <a16:creationId xmlns="" xmlns:a16="http://schemas.microsoft.com/office/drawing/2014/main" id="{1131F274-14B5-458F-8BA3-520645E3EBCC}"/>
              </a:ext>
            </a:extLst>
          </p:cNvPr>
          <p:cNvCxnSpPr>
            <a:cxnSpLocks/>
          </p:cNvCxnSpPr>
          <p:nvPr/>
        </p:nvCxnSpPr>
        <p:spPr>
          <a:xfrm flipV="1">
            <a:off x="1095991" y="1837546"/>
            <a:ext cx="5415964" cy="489309"/>
          </a:xfrm>
          <a:prstGeom prst="curvedConnector3">
            <a:avLst/>
          </a:prstGeom>
          <a:ln w="76200">
            <a:solidFill>
              <a:srgbClr val="742C2A"/>
            </a:solidFill>
            <a:tailEnd type="triangle"/>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 xmlns:a16="http://schemas.microsoft.com/office/drawing/2014/main" id="{55993290-0629-4D6E-86D4-C9A4828A2714}"/>
              </a:ext>
            </a:extLst>
          </p:cNvPr>
          <p:cNvSpPr/>
          <p:nvPr/>
        </p:nvSpPr>
        <p:spPr>
          <a:xfrm>
            <a:off x="673217" y="872455"/>
            <a:ext cx="1723938" cy="2827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 xmlns:a16="http://schemas.microsoft.com/office/drawing/2014/main" id="{43ACCF66-C3FF-45DD-B5B0-73B62A47F440}"/>
              </a:ext>
            </a:extLst>
          </p:cNvPr>
          <p:cNvPicPr>
            <a:picLocks noChangeAspect="1"/>
          </p:cNvPicPr>
          <p:nvPr/>
        </p:nvPicPr>
        <p:blipFill>
          <a:blip r:embed="rId2"/>
          <a:stretch>
            <a:fillRect/>
          </a:stretch>
        </p:blipFill>
        <p:spPr>
          <a:xfrm>
            <a:off x="1780427" y="1178645"/>
            <a:ext cx="584856" cy="675834"/>
          </a:xfrm>
          <a:prstGeom prst="rect">
            <a:avLst/>
          </a:prstGeom>
        </p:spPr>
      </p:pic>
      <p:sp>
        <p:nvSpPr>
          <p:cNvPr id="19" name="Isosceles Triangle 18">
            <a:extLst>
              <a:ext uri="{FF2B5EF4-FFF2-40B4-BE49-F238E27FC236}">
                <a16:creationId xmlns="" xmlns:a16="http://schemas.microsoft.com/office/drawing/2014/main" id="{7F010FCC-BA91-4539-B24D-DD03B4A161D4}"/>
              </a:ext>
            </a:extLst>
          </p:cNvPr>
          <p:cNvSpPr/>
          <p:nvPr/>
        </p:nvSpPr>
        <p:spPr>
          <a:xfrm>
            <a:off x="673217" y="117786"/>
            <a:ext cx="1723938" cy="761554"/>
          </a:xfrm>
          <a:prstGeom prst="triangle">
            <a:avLst>
              <a:gd name="adj" fmla="val 50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 xmlns:a16="http://schemas.microsoft.com/office/drawing/2014/main" id="{8BBA9E56-709D-485A-89CB-018404A89D8D}"/>
              </a:ext>
            </a:extLst>
          </p:cNvPr>
          <p:cNvPicPr>
            <a:picLocks noChangeAspect="1"/>
          </p:cNvPicPr>
          <p:nvPr/>
        </p:nvPicPr>
        <p:blipFill>
          <a:blip r:embed="rId3"/>
          <a:stretch>
            <a:fillRect/>
          </a:stretch>
        </p:blipFill>
        <p:spPr>
          <a:xfrm flipH="1">
            <a:off x="835777" y="2574362"/>
            <a:ext cx="559294" cy="666147"/>
          </a:xfrm>
          <a:prstGeom prst="rect">
            <a:avLst/>
          </a:prstGeom>
        </p:spPr>
      </p:pic>
      <p:pic>
        <p:nvPicPr>
          <p:cNvPr id="21" name="Picture 20">
            <a:extLst>
              <a:ext uri="{FF2B5EF4-FFF2-40B4-BE49-F238E27FC236}">
                <a16:creationId xmlns="" xmlns:a16="http://schemas.microsoft.com/office/drawing/2014/main" id="{C26F373E-CB00-4A0F-B926-AA87B229CE46}"/>
              </a:ext>
            </a:extLst>
          </p:cNvPr>
          <p:cNvPicPr>
            <a:picLocks noChangeAspect="1"/>
          </p:cNvPicPr>
          <p:nvPr/>
        </p:nvPicPr>
        <p:blipFill>
          <a:blip r:embed="rId4"/>
          <a:stretch>
            <a:fillRect/>
          </a:stretch>
        </p:blipFill>
        <p:spPr>
          <a:xfrm>
            <a:off x="683711" y="1084344"/>
            <a:ext cx="711360" cy="864437"/>
          </a:xfrm>
          <a:prstGeom prst="rect">
            <a:avLst/>
          </a:prstGeom>
        </p:spPr>
      </p:pic>
      <p:pic>
        <p:nvPicPr>
          <p:cNvPr id="36" name="Picture 35">
            <a:extLst>
              <a:ext uri="{FF2B5EF4-FFF2-40B4-BE49-F238E27FC236}">
                <a16:creationId xmlns="" xmlns:a16="http://schemas.microsoft.com/office/drawing/2014/main" id="{4B670685-56DD-4ADA-9699-EC498C2CC9B0}"/>
              </a:ext>
            </a:extLst>
          </p:cNvPr>
          <p:cNvPicPr>
            <a:picLocks noChangeAspect="1"/>
          </p:cNvPicPr>
          <p:nvPr/>
        </p:nvPicPr>
        <p:blipFill>
          <a:blip r:embed="rId5"/>
          <a:stretch>
            <a:fillRect/>
          </a:stretch>
        </p:blipFill>
        <p:spPr>
          <a:xfrm>
            <a:off x="2766798" y="1790201"/>
            <a:ext cx="754027" cy="1005369"/>
          </a:xfrm>
          <a:prstGeom prst="rect">
            <a:avLst/>
          </a:prstGeom>
          <a:solidFill>
            <a:schemeClr val="tx1">
              <a:lumMod val="50000"/>
              <a:lumOff val="50000"/>
            </a:schemeClr>
          </a:solidFill>
          <a:ln>
            <a:noFill/>
          </a:ln>
          <a:scene3d>
            <a:camera prst="orthographicFront"/>
            <a:lightRig rig="threePt" dir="t"/>
          </a:scene3d>
          <a:sp3d>
            <a:bevelT/>
          </a:sp3d>
        </p:spPr>
      </p:pic>
      <p:pic>
        <p:nvPicPr>
          <p:cNvPr id="38" name="Picture 37">
            <a:extLst>
              <a:ext uri="{FF2B5EF4-FFF2-40B4-BE49-F238E27FC236}">
                <a16:creationId xmlns="" xmlns:a16="http://schemas.microsoft.com/office/drawing/2014/main" id="{08BAF496-872A-4EAF-AB87-F94CDC6D71DC}"/>
              </a:ext>
            </a:extLst>
          </p:cNvPr>
          <p:cNvPicPr>
            <a:picLocks noChangeAspect="1"/>
          </p:cNvPicPr>
          <p:nvPr/>
        </p:nvPicPr>
        <p:blipFill>
          <a:blip r:embed="rId6"/>
          <a:stretch>
            <a:fillRect/>
          </a:stretch>
        </p:blipFill>
        <p:spPr>
          <a:xfrm>
            <a:off x="1683577" y="2799228"/>
            <a:ext cx="425072" cy="441280"/>
          </a:xfrm>
          <a:prstGeom prst="rect">
            <a:avLst/>
          </a:prstGeom>
          <a:scene3d>
            <a:camera prst="orthographicFront"/>
            <a:lightRig rig="threePt" dir="t"/>
          </a:scene3d>
          <a:sp3d>
            <a:bevelT/>
          </a:sp3d>
        </p:spPr>
      </p:pic>
      <p:pic>
        <p:nvPicPr>
          <p:cNvPr id="39" name="Picture 38">
            <a:extLst>
              <a:ext uri="{FF2B5EF4-FFF2-40B4-BE49-F238E27FC236}">
                <a16:creationId xmlns="" xmlns:a16="http://schemas.microsoft.com/office/drawing/2014/main" id="{CE360251-F6E1-4391-B4A7-FCC4ABF1FE23}"/>
              </a:ext>
            </a:extLst>
          </p:cNvPr>
          <p:cNvPicPr>
            <a:picLocks noChangeAspect="1"/>
          </p:cNvPicPr>
          <p:nvPr/>
        </p:nvPicPr>
        <p:blipFill>
          <a:blip r:embed="rId7"/>
          <a:stretch>
            <a:fillRect/>
          </a:stretch>
        </p:blipFill>
        <p:spPr>
          <a:xfrm>
            <a:off x="1395071" y="3019868"/>
            <a:ext cx="353287" cy="380372"/>
          </a:xfrm>
          <a:prstGeom prst="rect">
            <a:avLst/>
          </a:prstGeom>
          <a:scene3d>
            <a:camera prst="orthographicFront"/>
            <a:lightRig rig="threePt" dir="t"/>
          </a:scene3d>
          <a:sp3d>
            <a:bevelT/>
          </a:sp3d>
        </p:spPr>
      </p:pic>
      <p:cxnSp>
        <p:nvCxnSpPr>
          <p:cNvPr id="43" name="Straight Arrow Connector 42">
            <a:extLst>
              <a:ext uri="{FF2B5EF4-FFF2-40B4-BE49-F238E27FC236}">
                <a16:creationId xmlns="" xmlns:a16="http://schemas.microsoft.com/office/drawing/2014/main" id="{A9AB716F-9B26-4FB6-918E-33526492107D}"/>
              </a:ext>
            </a:extLst>
          </p:cNvPr>
          <p:cNvCxnSpPr>
            <a:cxnSpLocks/>
            <a:endCxn id="17" idx="2"/>
          </p:cNvCxnSpPr>
          <p:nvPr/>
        </p:nvCxnSpPr>
        <p:spPr>
          <a:xfrm flipV="1">
            <a:off x="1608865" y="1854480"/>
            <a:ext cx="463990" cy="10513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 xmlns:a16="http://schemas.microsoft.com/office/drawing/2014/main" id="{6912BA9F-3C7E-4436-9E87-CC886067AFB8}"/>
              </a:ext>
            </a:extLst>
          </p:cNvPr>
          <p:cNvSpPr txBox="1"/>
          <p:nvPr/>
        </p:nvSpPr>
        <p:spPr>
          <a:xfrm>
            <a:off x="1535186" y="3396005"/>
            <a:ext cx="849862" cy="307777"/>
          </a:xfrm>
          <a:prstGeom prst="rect">
            <a:avLst/>
          </a:prstGeom>
          <a:noFill/>
        </p:spPr>
        <p:txBody>
          <a:bodyPr wrap="none" rtlCol="0">
            <a:spAutoFit/>
          </a:bodyPr>
          <a:lstStyle/>
          <a:p>
            <a:r>
              <a:rPr lang="en-US" sz="1400" dirty="0"/>
              <a:t>Research</a:t>
            </a:r>
          </a:p>
        </p:txBody>
      </p:sp>
      <p:sp>
        <p:nvSpPr>
          <p:cNvPr id="49" name="TextBox 48">
            <a:extLst>
              <a:ext uri="{FF2B5EF4-FFF2-40B4-BE49-F238E27FC236}">
                <a16:creationId xmlns="" xmlns:a16="http://schemas.microsoft.com/office/drawing/2014/main" id="{AA1C7648-5E83-4868-A5C5-718D8203730B}"/>
              </a:ext>
            </a:extLst>
          </p:cNvPr>
          <p:cNvSpPr txBox="1"/>
          <p:nvPr/>
        </p:nvSpPr>
        <p:spPr>
          <a:xfrm>
            <a:off x="943580" y="3242116"/>
            <a:ext cx="428322" cy="307777"/>
          </a:xfrm>
          <a:prstGeom prst="rect">
            <a:avLst/>
          </a:prstGeom>
          <a:noFill/>
        </p:spPr>
        <p:txBody>
          <a:bodyPr wrap="none" rtlCol="0">
            <a:spAutoFit/>
          </a:bodyPr>
          <a:lstStyle/>
          <a:p>
            <a:r>
              <a:rPr lang="en-US" sz="1400" dirty="0"/>
              <a:t>Me</a:t>
            </a:r>
          </a:p>
        </p:txBody>
      </p:sp>
      <p:sp>
        <p:nvSpPr>
          <p:cNvPr id="51" name="TextBox 50">
            <a:extLst>
              <a:ext uri="{FF2B5EF4-FFF2-40B4-BE49-F238E27FC236}">
                <a16:creationId xmlns="" xmlns:a16="http://schemas.microsoft.com/office/drawing/2014/main" id="{2920184D-3135-42E8-90D7-BC5AD81EA47D}"/>
              </a:ext>
            </a:extLst>
          </p:cNvPr>
          <p:cNvSpPr txBox="1"/>
          <p:nvPr/>
        </p:nvSpPr>
        <p:spPr>
          <a:xfrm>
            <a:off x="1221946" y="1857867"/>
            <a:ext cx="1064026" cy="307777"/>
          </a:xfrm>
          <a:prstGeom prst="rect">
            <a:avLst/>
          </a:prstGeom>
          <a:noFill/>
        </p:spPr>
        <p:txBody>
          <a:bodyPr wrap="none" rtlCol="0">
            <a:spAutoFit/>
          </a:bodyPr>
          <a:lstStyle/>
          <a:p>
            <a:r>
              <a:rPr lang="en-US" sz="1400" dirty="0"/>
              <a:t>Roommates</a:t>
            </a:r>
          </a:p>
        </p:txBody>
      </p:sp>
      <p:sp>
        <p:nvSpPr>
          <p:cNvPr id="53" name="TextBox 52">
            <a:extLst>
              <a:ext uri="{FF2B5EF4-FFF2-40B4-BE49-F238E27FC236}">
                <a16:creationId xmlns="" xmlns:a16="http://schemas.microsoft.com/office/drawing/2014/main" id="{8C8BEFA4-479F-43E6-9847-D8B540256691}"/>
              </a:ext>
            </a:extLst>
          </p:cNvPr>
          <p:cNvSpPr txBox="1"/>
          <p:nvPr/>
        </p:nvSpPr>
        <p:spPr>
          <a:xfrm>
            <a:off x="2497667" y="2905780"/>
            <a:ext cx="1152917" cy="523220"/>
          </a:xfrm>
          <a:prstGeom prst="rect">
            <a:avLst/>
          </a:prstGeom>
          <a:noFill/>
        </p:spPr>
        <p:txBody>
          <a:bodyPr wrap="none" rtlCol="0">
            <a:spAutoFit/>
          </a:bodyPr>
          <a:lstStyle/>
          <a:p>
            <a:pPr algn="ctr"/>
            <a:r>
              <a:rPr lang="en-US" sz="1400" dirty="0"/>
              <a:t>George Floyd</a:t>
            </a:r>
          </a:p>
          <a:p>
            <a:pPr algn="ctr"/>
            <a:r>
              <a:rPr lang="en-US" sz="1400" dirty="0"/>
              <a:t>Murder</a:t>
            </a:r>
          </a:p>
        </p:txBody>
      </p:sp>
      <p:sp>
        <p:nvSpPr>
          <p:cNvPr id="58" name="Isosceles Triangle 57">
            <a:extLst>
              <a:ext uri="{FF2B5EF4-FFF2-40B4-BE49-F238E27FC236}">
                <a16:creationId xmlns="" xmlns:a16="http://schemas.microsoft.com/office/drawing/2014/main" id="{B37B3099-B12B-47E3-AC27-42D8C3096FE9}"/>
              </a:ext>
            </a:extLst>
          </p:cNvPr>
          <p:cNvSpPr/>
          <p:nvPr/>
        </p:nvSpPr>
        <p:spPr>
          <a:xfrm>
            <a:off x="4021472" y="117786"/>
            <a:ext cx="1723938" cy="761554"/>
          </a:xfrm>
          <a:prstGeom prst="triangle">
            <a:avLst>
              <a:gd name="adj" fmla="val 5075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 xmlns:a16="http://schemas.microsoft.com/office/drawing/2014/main" id="{48CBFC6C-832B-4A7F-ADD9-B84C03900395}"/>
              </a:ext>
            </a:extLst>
          </p:cNvPr>
          <p:cNvSpPr/>
          <p:nvPr/>
        </p:nvSpPr>
        <p:spPr>
          <a:xfrm>
            <a:off x="4055401" y="872455"/>
            <a:ext cx="1723938" cy="28270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 xmlns:a16="http://schemas.microsoft.com/office/drawing/2014/main" id="{0DEA9575-2FEF-47ED-B1BF-834369C97560}"/>
              </a:ext>
            </a:extLst>
          </p:cNvPr>
          <p:cNvPicPr>
            <a:picLocks noChangeAspect="1"/>
          </p:cNvPicPr>
          <p:nvPr/>
        </p:nvPicPr>
        <p:blipFill>
          <a:blip r:embed="rId2"/>
          <a:stretch>
            <a:fillRect/>
          </a:stretch>
        </p:blipFill>
        <p:spPr>
          <a:xfrm>
            <a:off x="4167989" y="2695014"/>
            <a:ext cx="584856" cy="675834"/>
          </a:xfrm>
          <a:prstGeom prst="rect">
            <a:avLst/>
          </a:prstGeom>
        </p:spPr>
      </p:pic>
      <p:pic>
        <p:nvPicPr>
          <p:cNvPr id="66" name="Picture 65">
            <a:extLst>
              <a:ext uri="{FF2B5EF4-FFF2-40B4-BE49-F238E27FC236}">
                <a16:creationId xmlns="" xmlns:a16="http://schemas.microsoft.com/office/drawing/2014/main" id="{C1E051E5-23E2-4324-9B4E-CFA93BC6B22F}"/>
              </a:ext>
            </a:extLst>
          </p:cNvPr>
          <p:cNvPicPr>
            <a:picLocks noChangeAspect="1"/>
          </p:cNvPicPr>
          <p:nvPr/>
        </p:nvPicPr>
        <p:blipFill>
          <a:blip r:embed="rId3"/>
          <a:stretch>
            <a:fillRect/>
          </a:stretch>
        </p:blipFill>
        <p:spPr>
          <a:xfrm flipH="1">
            <a:off x="5054458" y="2686795"/>
            <a:ext cx="559294" cy="666147"/>
          </a:xfrm>
          <a:prstGeom prst="rect">
            <a:avLst/>
          </a:prstGeom>
        </p:spPr>
      </p:pic>
      <p:pic>
        <p:nvPicPr>
          <p:cNvPr id="68" name="Picture 67">
            <a:extLst>
              <a:ext uri="{FF2B5EF4-FFF2-40B4-BE49-F238E27FC236}">
                <a16:creationId xmlns="" xmlns:a16="http://schemas.microsoft.com/office/drawing/2014/main" id="{93CE6CAC-D9A5-4B30-A86F-942C16E51779}"/>
              </a:ext>
            </a:extLst>
          </p:cNvPr>
          <p:cNvPicPr>
            <a:picLocks noChangeAspect="1"/>
          </p:cNvPicPr>
          <p:nvPr/>
        </p:nvPicPr>
        <p:blipFill>
          <a:blip r:embed="rId4"/>
          <a:stretch>
            <a:fillRect/>
          </a:stretch>
        </p:blipFill>
        <p:spPr>
          <a:xfrm>
            <a:off x="5890379" y="845636"/>
            <a:ext cx="711360" cy="864437"/>
          </a:xfrm>
          <a:prstGeom prst="rect">
            <a:avLst/>
          </a:prstGeom>
        </p:spPr>
      </p:pic>
      <p:pic>
        <p:nvPicPr>
          <p:cNvPr id="69" name="Picture 68">
            <a:extLst>
              <a:ext uri="{FF2B5EF4-FFF2-40B4-BE49-F238E27FC236}">
                <a16:creationId xmlns="" xmlns:a16="http://schemas.microsoft.com/office/drawing/2014/main" id="{75060DB9-FBC9-40DA-AE91-7E7C3CA6C194}"/>
              </a:ext>
            </a:extLst>
          </p:cNvPr>
          <p:cNvPicPr>
            <a:picLocks noChangeAspect="1"/>
          </p:cNvPicPr>
          <p:nvPr/>
        </p:nvPicPr>
        <p:blipFill>
          <a:blip r:embed="rId8"/>
          <a:stretch>
            <a:fillRect/>
          </a:stretch>
        </p:blipFill>
        <p:spPr>
          <a:xfrm>
            <a:off x="1370682" y="1372076"/>
            <a:ext cx="350287" cy="337996"/>
          </a:xfrm>
          <a:prstGeom prst="rect">
            <a:avLst/>
          </a:prstGeom>
        </p:spPr>
      </p:pic>
      <p:pic>
        <p:nvPicPr>
          <p:cNvPr id="70" name="Picture 69">
            <a:extLst>
              <a:ext uri="{FF2B5EF4-FFF2-40B4-BE49-F238E27FC236}">
                <a16:creationId xmlns="" xmlns:a16="http://schemas.microsoft.com/office/drawing/2014/main" id="{05A0AAD7-CD2E-4A2E-8721-CB2CBD95D442}"/>
              </a:ext>
            </a:extLst>
          </p:cNvPr>
          <p:cNvPicPr>
            <a:picLocks noChangeAspect="1"/>
          </p:cNvPicPr>
          <p:nvPr/>
        </p:nvPicPr>
        <p:blipFill>
          <a:blip r:embed="rId9"/>
          <a:stretch>
            <a:fillRect/>
          </a:stretch>
        </p:blipFill>
        <p:spPr>
          <a:xfrm>
            <a:off x="4713129" y="2886335"/>
            <a:ext cx="336641" cy="409824"/>
          </a:xfrm>
          <a:prstGeom prst="rect">
            <a:avLst/>
          </a:prstGeom>
        </p:spPr>
      </p:pic>
      <p:pic>
        <p:nvPicPr>
          <p:cNvPr id="72" name="Picture 71">
            <a:extLst>
              <a:ext uri="{FF2B5EF4-FFF2-40B4-BE49-F238E27FC236}">
                <a16:creationId xmlns="" xmlns:a16="http://schemas.microsoft.com/office/drawing/2014/main" id="{DA290179-7430-4215-A15A-ED211A593F0C}"/>
              </a:ext>
            </a:extLst>
          </p:cNvPr>
          <p:cNvPicPr>
            <a:picLocks noChangeAspect="1"/>
          </p:cNvPicPr>
          <p:nvPr/>
        </p:nvPicPr>
        <p:blipFill>
          <a:blip r:embed="rId10"/>
          <a:stretch>
            <a:fillRect/>
          </a:stretch>
        </p:blipFill>
        <p:spPr>
          <a:xfrm>
            <a:off x="6734034" y="805607"/>
            <a:ext cx="1039284" cy="1330145"/>
          </a:xfrm>
          <a:prstGeom prst="rect">
            <a:avLst/>
          </a:prstGeom>
        </p:spPr>
      </p:pic>
      <p:cxnSp>
        <p:nvCxnSpPr>
          <p:cNvPr id="76" name="Straight Arrow Connector 75">
            <a:extLst>
              <a:ext uri="{FF2B5EF4-FFF2-40B4-BE49-F238E27FC236}">
                <a16:creationId xmlns="" xmlns:a16="http://schemas.microsoft.com/office/drawing/2014/main" id="{5AF9D584-B0D2-44ED-A472-8B722D4B62D2}"/>
              </a:ext>
            </a:extLst>
          </p:cNvPr>
          <p:cNvCxnSpPr>
            <a:cxnSpLocks/>
          </p:cNvCxnSpPr>
          <p:nvPr/>
        </p:nvCxnSpPr>
        <p:spPr>
          <a:xfrm flipH="1" flipV="1">
            <a:off x="1264822" y="2215277"/>
            <a:ext cx="317141" cy="6710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 xmlns:a16="http://schemas.microsoft.com/office/drawing/2014/main" id="{8E799251-FFB2-4397-B475-0134781A737D}"/>
              </a:ext>
            </a:extLst>
          </p:cNvPr>
          <p:cNvSpPr txBox="1"/>
          <p:nvPr/>
        </p:nvSpPr>
        <p:spPr>
          <a:xfrm>
            <a:off x="1099399" y="1643862"/>
            <a:ext cx="396878" cy="707886"/>
          </a:xfrm>
          <a:prstGeom prst="rect">
            <a:avLst/>
          </a:prstGeom>
          <a:noFill/>
        </p:spPr>
        <p:txBody>
          <a:bodyPr wrap="square" rtlCol="0">
            <a:spAutoFit/>
            <a:scene3d>
              <a:camera prst="orthographicFront"/>
              <a:lightRig rig="threePt" dir="t"/>
            </a:scene3d>
            <a:sp3d extrusionH="57150">
              <a:bevelT w="38100" h="38100"/>
            </a:sp3d>
          </a:bodyPr>
          <a:lstStyle/>
          <a:p>
            <a:r>
              <a:rPr lang="en-US" sz="4000" dirty="0">
                <a:solidFill>
                  <a:srgbClr val="C00000"/>
                </a:solidFill>
                <a:latin typeface="Futura-Medium" panose="020B0600000000000000" pitchFamily="34" charset="0"/>
              </a:rPr>
              <a:t>_</a:t>
            </a:r>
            <a:endParaRPr lang="en-US" sz="1100" dirty="0">
              <a:solidFill>
                <a:srgbClr val="C00000"/>
              </a:solidFill>
              <a:latin typeface="Futura-Heavy" panose="020B0A00000000000000" pitchFamily="34" charset="0"/>
            </a:endParaRPr>
          </a:p>
        </p:txBody>
      </p:sp>
      <p:pic>
        <p:nvPicPr>
          <p:cNvPr id="97" name="Picture 96">
            <a:extLst>
              <a:ext uri="{FF2B5EF4-FFF2-40B4-BE49-F238E27FC236}">
                <a16:creationId xmlns="" xmlns:a16="http://schemas.microsoft.com/office/drawing/2014/main" id="{5E7B74BA-FCCC-4326-B263-4CD905D44DC7}"/>
              </a:ext>
            </a:extLst>
          </p:cNvPr>
          <p:cNvPicPr>
            <a:picLocks noChangeAspect="1"/>
          </p:cNvPicPr>
          <p:nvPr/>
        </p:nvPicPr>
        <p:blipFill>
          <a:blip r:embed="rId11"/>
          <a:stretch>
            <a:fillRect/>
          </a:stretch>
        </p:blipFill>
        <p:spPr>
          <a:xfrm>
            <a:off x="4215409" y="4074591"/>
            <a:ext cx="1450181" cy="1952625"/>
          </a:xfrm>
          <a:prstGeom prst="rect">
            <a:avLst/>
          </a:prstGeom>
        </p:spPr>
      </p:pic>
      <p:pic>
        <p:nvPicPr>
          <p:cNvPr id="104" name="Picture 103">
            <a:extLst>
              <a:ext uri="{FF2B5EF4-FFF2-40B4-BE49-F238E27FC236}">
                <a16:creationId xmlns="" xmlns:a16="http://schemas.microsoft.com/office/drawing/2014/main" id="{E5707E75-ED2F-40A5-961F-44EB1DAA14E3}"/>
              </a:ext>
            </a:extLst>
          </p:cNvPr>
          <p:cNvPicPr>
            <a:picLocks noChangeAspect="1"/>
          </p:cNvPicPr>
          <p:nvPr/>
        </p:nvPicPr>
        <p:blipFill>
          <a:blip r:embed="rId12"/>
          <a:stretch>
            <a:fillRect/>
          </a:stretch>
        </p:blipFill>
        <p:spPr>
          <a:xfrm>
            <a:off x="6930162" y="4019412"/>
            <a:ext cx="1820678" cy="2032983"/>
          </a:xfrm>
          <a:prstGeom prst="rect">
            <a:avLst/>
          </a:prstGeom>
        </p:spPr>
      </p:pic>
      <p:pic>
        <p:nvPicPr>
          <p:cNvPr id="108" name="Picture 107">
            <a:extLst>
              <a:ext uri="{FF2B5EF4-FFF2-40B4-BE49-F238E27FC236}">
                <a16:creationId xmlns="" xmlns:a16="http://schemas.microsoft.com/office/drawing/2014/main" id="{752F9358-7FBA-4CD7-AE05-A7E23A6C2760}"/>
              </a:ext>
            </a:extLst>
          </p:cNvPr>
          <p:cNvPicPr>
            <a:picLocks noChangeAspect="1"/>
          </p:cNvPicPr>
          <p:nvPr/>
        </p:nvPicPr>
        <p:blipFill>
          <a:blip r:embed="rId13"/>
          <a:stretch>
            <a:fillRect/>
          </a:stretch>
        </p:blipFill>
        <p:spPr>
          <a:xfrm>
            <a:off x="5690757" y="4460297"/>
            <a:ext cx="1238491" cy="1559971"/>
          </a:xfrm>
          <a:prstGeom prst="rect">
            <a:avLst/>
          </a:prstGeom>
        </p:spPr>
      </p:pic>
      <p:sp>
        <p:nvSpPr>
          <p:cNvPr id="110" name="TextBox 109">
            <a:extLst>
              <a:ext uri="{FF2B5EF4-FFF2-40B4-BE49-F238E27FC236}">
                <a16:creationId xmlns="" xmlns:a16="http://schemas.microsoft.com/office/drawing/2014/main" id="{5DEDBAE9-DB9F-4B31-9747-495DB1943075}"/>
              </a:ext>
            </a:extLst>
          </p:cNvPr>
          <p:cNvSpPr txBox="1"/>
          <p:nvPr/>
        </p:nvSpPr>
        <p:spPr>
          <a:xfrm>
            <a:off x="229783" y="4207780"/>
            <a:ext cx="3769344" cy="523220"/>
          </a:xfrm>
          <a:prstGeom prst="rect">
            <a:avLst/>
          </a:prstGeom>
          <a:noFill/>
        </p:spPr>
        <p:txBody>
          <a:bodyPr wrap="none" rtlCol="0">
            <a:spAutoFit/>
          </a:bodyPr>
          <a:lstStyle/>
          <a:p>
            <a:pPr algn="ctr"/>
            <a:r>
              <a:rPr lang="en-US" sz="1400" dirty="0"/>
              <a:t>Community gatherings to discuss racial harmony. </a:t>
            </a:r>
          </a:p>
          <a:p>
            <a:pPr algn="ctr"/>
            <a:endParaRPr lang="en-US" sz="1400" dirty="0"/>
          </a:p>
        </p:txBody>
      </p:sp>
      <p:sp>
        <p:nvSpPr>
          <p:cNvPr id="114" name="TextBox 113">
            <a:extLst>
              <a:ext uri="{FF2B5EF4-FFF2-40B4-BE49-F238E27FC236}">
                <a16:creationId xmlns="" xmlns:a16="http://schemas.microsoft.com/office/drawing/2014/main" id="{CA3F17E2-0890-4216-9959-6D853D1E1DA0}"/>
              </a:ext>
            </a:extLst>
          </p:cNvPr>
          <p:cNvSpPr txBox="1"/>
          <p:nvPr/>
        </p:nvSpPr>
        <p:spPr>
          <a:xfrm>
            <a:off x="6677700" y="2304378"/>
            <a:ext cx="1151953" cy="307777"/>
          </a:xfrm>
          <a:prstGeom prst="rect">
            <a:avLst/>
          </a:prstGeom>
          <a:noFill/>
        </p:spPr>
        <p:txBody>
          <a:bodyPr wrap="none" rtlCol="0">
            <a:spAutoFit/>
          </a:bodyPr>
          <a:lstStyle/>
          <a:p>
            <a:pPr algn="ctr"/>
            <a:r>
              <a:rPr lang="en-US" sz="1400" dirty="0"/>
              <a:t>BLM Protests</a:t>
            </a:r>
          </a:p>
        </p:txBody>
      </p:sp>
      <p:pic>
        <p:nvPicPr>
          <p:cNvPr id="2" name="Picture 1">
            <a:extLst>
              <a:ext uri="{FF2B5EF4-FFF2-40B4-BE49-F238E27FC236}">
                <a16:creationId xmlns="" xmlns:a16="http://schemas.microsoft.com/office/drawing/2014/main" id="{669E7273-AED9-4794-A442-F36C8A23BB6C}"/>
              </a:ext>
            </a:extLst>
          </p:cNvPr>
          <p:cNvPicPr>
            <a:picLocks noChangeAspect="1"/>
          </p:cNvPicPr>
          <p:nvPr/>
        </p:nvPicPr>
        <p:blipFill>
          <a:blip r:embed="rId14"/>
          <a:stretch>
            <a:fillRect/>
          </a:stretch>
        </p:blipFill>
        <p:spPr>
          <a:xfrm>
            <a:off x="497767" y="4602350"/>
            <a:ext cx="3233374" cy="1415153"/>
          </a:xfrm>
          <a:prstGeom prst="rect">
            <a:avLst/>
          </a:prstGeom>
        </p:spPr>
      </p:pic>
      <p:cxnSp>
        <p:nvCxnSpPr>
          <p:cNvPr id="34" name="Connector: Curved 33">
            <a:extLst>
              <a:ext uri="{FF2B5EF4-FFF2-40B4-BE49-F238E27FC236}">
                <a16:creationId xmlns="" xmlns:a16="http://schemas.microsoft.com/office/drawing/2014/main" id="{D1563A24-CAA4-4D74-8450-97F4DD528241}"/>
              </a:ext>
            </a:extLst>
          </p:cNvPr>
          <p:cNvCxnSpPr>
            <a:cxnSpLocks/>
            <a:endCxn id="2" idx="3"/>
          </p:cNvCxnSpPr>
          <p:nvPr/>
        </p:nvCxnSpPr>
        <p:spPr>
          <a:xfrm rot="10800000">
            <a:off x="3731142" y="5309928"/>
            <a:ext cx="2014273" cy="237763"/>
          </a:xfrm>
          <a:prstGeom prst="curvedConnector3">
            <a:avLst>
              <a:gd name="adj1" fmla="val 50000"/>
            </a:avLst>
          </a:prstGeom>
          <a:ln w="76200">
            <a:solidFill>
              <a:srgbClr val="742C2A"/>
            </a:solidFill>
            <a:tailEnd type="triangle"/>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1596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9-21 at 9.50.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9144000" cy="6190307"/>
          </a:xfrm>
          <a:prstGeom prst="rect">
            <a:avLst/>
          </a:prstGeom>
        </p:spPr>
      </p:pic>
      <p:sp>
        <p:nvSpPr>
          <p:cNvPr id="3" name="TextBox 2"/>
          <p:cNvSpPr txBox="1"/>
          <p:nvPr/>
        </p:nvSpPr>
        <p:spPr>
          <a:xfrm>
            <a:off x="463627" y="145534"/>
            <a:ext cx="1169142" cy="369332"/>
          </a:xfrm>
          <a:prstGeom prst="rect">
            <a:avLst/>
          </a:prstGeom>
          <a:noFill/>
        </p:spPr>
        <p:txBody>
          <a:bodyPr wrap="square" rtlCol="0">
            <a:spAutoFit/>
          </a:bodyPr>
          <a:lstStyle/>
          <a:p>
            <a:r>
              <a:rPr lang="en-US" dirty="0" smtClean="0"/>
              <a:t>BETTY</a:t>
            </a:r>
            <a:endParaRPr lang="en-US" dirty="0"/>
          </a:p>
        </p:txBody>
      </p:sp>
    </p:spTree>
    <p:extLst>
      <p:ext uri="{BB962C8B-B14F-4D97-AF65-F5344CB8AC3E}">
        <p14:creationId xmlns:p14="http://schemas.microsoft.com/office/powerpoint/2010/main" val="40743314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0-09-21 at 10.46.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7693"/>
            <a:ext cx="9144000" cy="6190307"/>
          </a:xfrm>
          <a:prstGeom prst="rect">
            <a:avLst/>
          </a:prstGeom>
        </p:spPr>
      </p:pic>
      <p:sp>
        <p:nvSpPr>
          <p:cNvPr id="3" name="Title 2"/>
          <p:cNvSpPr>
            <a:spLocks noGrp="1"/>
          </p:cNvSpPr>
          <p:nvPr>
            <p:ph type="title"/>
          </p:nvPr>
        </p:nvSpPr>
        <p:spPr>
          <a:xfrm>
            <a:off x="628650" y="44025"/>
            <a:ext cx="7886700" cy="803909"/>
          </a:xfrm>
        </p:spPr>
        <p:txBody>
          <a:bodyPr/>
          <a:lstStyle/>
          <a:p>
            <a:pPr algn="ctr"/>
            <a:r>
              <a:rPr lang="en-US" dirty="0" smtClean="0"/>
              <a:t>RICK HERDER</a:t>
            </a:r>
            <a:endParaRPr lang="en-US" dirty="0"/>
          </a:p>
        </p:txBody>
      </p:sp>
    </p:spTree>
    <p:extLst>
      <p:ext uri="{BB962C8B-B14F-4D97-AF65-F5344CB8AC3E}">
        <p14:creationId xmlns:p14="http://schemas.microsoft.com/office/powerpoint/2010/main" val="88382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81402"/>
            <a:ext cx="9144000" cy="1814019"/>
          </a:xfrm>
        </p:spPr>
        <p:txBody>
          <a:bodyPr>
            <a:normAutofit fontScale="90000"/>
          </a:bodyPr>
          <a:lstStyle/>
          <a:p>
            <a:r>
              <a:rPr lang="en-US" dirty="0" smtClean="0"/>
              <a:t>Mary </a:t>
            </a:r>
            <a:r>
              <a:rPr lang="en-US" dirty="0" err="1" smtClean="0"/>
              <a:t>Katungu</a:t>
            </a:r>
            <a:r>
              <a:rPr lang="en-US" dirty="0" smtClean="0"/>
              <a:t> and Wanda </a:t>
            </a:r>
            <a:r>
              <a:rPr lang="en-US" dirty="0" smtClean="0"/>
              <a:t>Cousar </a:t>
            </a:r>
            <a:r>
              <a:rPr lang="mr-IN" dirty="0" smtClean="0"/>
              <a:t>–</a:t>
            </a:r>
            <a:r>
              <a:rPr lang="en-US" dirty="0" smtClean="0"/>
              <a:t> interview with </a:t>
            </a:r>
            <a:r>
              <a:rPr lang="en-US" dirty="0"/>
              <a:t>Superintendent </a:t>
            </a:r>
            <a:r>
              <a:rPr lang="en-US" dirty="0" smtClean="0"/>
              <a:t>of School District</a:t>
            </a:r>
            <a:r>
              <a:rPr lang="en-US" dirty="0"/>
              <a:t/>
            </a:r>
            <a:br>
              <a:rPr lang="en-US" dirty="0"/>
            </a:br>
            <a:r>
              <a:rPr lang="en-US" dirty="0" smtClean="0"/>
              <a:t> </a:t>
            </a:r>
            <a:endParaRPr lang="en-US" dirty="0"/>
          </a:p>
        </p:txBody>
      </p:sp>
      <p:sp>
        <p:nvSpPr>
          <p:cNvPr id="6" name="Content Placeholder 5"/>
          <p:cNvSpPr>
            <a:spLocks noGrp="1"/>
          </p:cNvSpPr>
          <p:nvPr>
            <p:ph idx="1"/>
          </p:nvPr>
        </p:nvSpPr>
        <p:spPr/>
        <p:txBody>
          <a:bodyPr>
            <a:normAutofit lnSpcReduction="10000"/>
          </a:bodyPr>
          <a:lstStyle/>
          <a:p>
            <a:r>
              <a:rPr lang="en-US" dirty="0"/>
              <a:t>As the Superintendent </a:t>
            </a:r>
            <a:r>
              <a:rPr lang="en-US" dirty="0" smtClean="0"/>
              <a:t>of XYZ, </a:t>
            </a:r>
            <a:r>
              <a:rPr lang="en-US" dirty="0"/>
              <a:t>it is my moral and ethical obligation to not only ensure high quality educational experiences for our students, but also support their emotional wellbeing. We are proud of the rich diversity within our learning community and I want to assure everyone that ALL are welcomed in </a:t>
            </a:r>
            <a:r>
              <a:rPr lang="en-US" dirty="0" smtClean="0"/>
              <a:t>District XYZ. </a:t>
            </a:r>
            <a:r>
              <a:rPr lang="en-US" dirty="0"/>
              <a:t>We have considerable work before us to eradicate the inequitable outcomes within our district often experienced by students of color, those living in conditions of poverty, students receiving special education support or acquiring English as a second language </a:t>
            </a:r>
          </a:p>
        </p:txBody>
      </p:sp>
    </p:spTree>
    <p:extLst>
      <p:ext uri="{BB962C8B-B14F-4D97-AF65-F5344CB8AC3E}">
        <p14:creationId xmlns:p14="http://schemas.microsoft.com/office/powerpoint/2010/main" val="7968273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50874"/>
          </a:xfrm>
        </p:spPr>
        <p:txBody>
          <a:bodyPr>
            <a:normAutofit fontScale="90000"/>
          </a:bodyPr>
          <a:lstStyle/>
          <a:p>
            <a:r>
              <a:rPr lang="en-US" dirty="0" smtClean="0"/>
              <a:t>Sabine Trafimow Homework</a:t>
            </a:r>
            <a:endParaRPr lang="en-US" dirty="0"/>
          </a:p>
        </p:txBody>
      </p:sp>
      <p:pic>
        <p:nvPicPr>
          <p:cNvPr id="4" name="Picture 3"/>
          <p:cNvPicPr>
            <a:picLocks noChangeAspect="1"/>
          </p:cNvPicPr>
          <p:nvPr/>
        </p:nvPicPr>
        <p:blipFill>
          <a:blip r:embed="rId2"/>
          <a:stretch>
            <a:fillRect/>
          </a:stretch>
        </p:blipFill>
        <p:spPr>
          <a:xfrm>
            <a:off x="628650" y="650874"/>
            <a:ext cx="8128000" cy="6096000"/>
          </a:xfrm>
          <a:prstGeom prst="rect">
            <a:avLst/>
          </a:prstGeom>
        </p:spPr>
      </p:pic>
    </p:spTree>
    <p:extLst>
      <p:ext uri="{BB962C8B-B14F-4D97-AF65-F5344CB8AC3E}">
        <p14:creationId xmlns:p14="http://schemas.microsoft.com/office/powerpoint/2010/main" val="300209173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288"/>
            <a:ext cx="7886700" cy="669748"/>
          </a:xfrm>
        </p:spPr>
        <p:txBody>
          <a:bodyPr>
            <a:normAutofit fontScale="90000"/>
          </a:bodyPr>
          <a:lstStyle/>
          <a:p>
            <a:r>
              <a:rPr lang="en-US" dirty="0" smtClean="0"/>
              <a:t>Ken Long homework</a:t>
            </a:r>
            <a:endParaRPr lang="en-US" dirty="0"/>
          </a:p>
        </p:txBody>
      </p:sp>
      <p:pic>
        <p:nvPicPr>
          <p:cNvPr id="4" name="Picture 3"/>
          <p:cNvPicPr>
            <a:picLocks noChangeAspect="1"/>
          </p:cNvPicPr>
          <p:nvPr/>
        </p:nvPicPr>
        <p:blipFill>
          <a:blip r:embed="rId2"/>
          <a:stretch>
            <a:fillRect/>
          </a:stretch>
        </p:blipFill>
        <p:spPr>
          <a:xfrm>
            <a:off x="0" y="982158"/>
            <a:ext cx="9144000" cy="5729561"/>
          </a:xfrm>
          <a:prstGeom prst="rect">
            <a:avLst/>
          </a:prstGeom>
        </p:spPr>
      </p:pic>
    </p:spTree>
    <p:extLst>
      <p:ext uri="{BB962C8B-B14F-4D97-AF65-F5344CB8AC3E}">
        <p14:creationId xmlns:p14="http://schemas.microsoft.com/office/powerpoint/2010/main" val="31906301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26072"/>
          </a:xfrm>
        </p:spPr>
        <p:txBody>
          <a:bodyPr>
            <a:normAutofit fontScale="90000"/>
          </a:bodyPr>
          <a:lstStyle/>
          <a:p>
            <a:r>
              <a:rPr lang="en-US" dirty="0" smtClean="0"/>
              <a:t>Rico Smith Storyboard from session 3</a:t>
            </a:r>
            <a:endParaRPr lang="en-US" dirty="0"/>
          </a:p>
        </p:txBody>
      </p:sp>
      <p:pic>
        <p:nvPicPr>
          <p:cNvPr id="3" name="Picture 2"/>
          <p:cNvPicPr>
            <a:picLocks noChangeAspect="1"/>
          </p:cNvPicPr>
          <p:nvPr/>
        </p:nvPicPr>
        <p:blipFill rotWithShape="1">
          <a:blip r:embed="rId2"/>
          <a:srcRect r="49731" b="42256"/>
          <a:stretch/>
        </p:blipFill>
        <p:spPr>
          <a:xfrm>
            <a:off x="500796" y="1091199"/>
            <a:ext cx="7833882" cy="2911122"/>
          </a:xfrm>
          <a:prstGeom prst="rect">
            <a:avLst/>
          </a:prstGeom>
        </p:spPr>
      </p:pic>
      <p:pic>
        <p:nvPicPr>
          <p:cNvPr id="4" name="Picture 3"/>
          <p:cNvPicPr>
            <a:picLocks noChangeAspect="1"/>
          </p:cNvPicPr>
          <p:nvPr/>
        </p:nvPicPr>
        <p:blipFill rotWithShape="1">
          <a:blip r:embed="rId2"/>
          <a:srcRect l="49878" t="739" b="30567"/>
          <a:stretch/>
        </p:blipFill>
        <p:spPr>
          <a:xfrm>
            <a:off x="1532359" y="4002320"/>
            <a:ext cx="6435913" cy="2853429"/>
          </a:xfrm>
          <a:prstGeom prst="rect">
            <a:avLst/>
          </a:prstGeom>
        </p:spPr>
      </p:pic>
    </p:spTree>
    <p:extLst>
      <p:ext uri="{BB962C8B-B14F-4D97-AF65-F5344CB8AC3E}">
        <p14:creationId xmlns:p14="http://schemas.microsoft.com/office/powerpoint/2010/main" val="37488938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8536"/>
            <a:ext cx="7886700" cy="553182"/>
          </a:xfrm>
        </p:spPr>
        <p:txBody>
          <a:bodyPr>
            <a:normAutofit fontScale="90000"/>
          </a:bodyPr>
          <a:lstStyle/>
          <a:p>
            <a:r>
              <a:rPr lang="en-US" dirty="0" smtClean="0"/>
              <a:t>Liz Bryant homework</a:t>
            </a:r>
            <a:endParaRPr lang="en-US" dirty="0"/>
          </a:p>
        </p:txBody>
      </p:sp>
      <p:pic>
        <p:nvPicPr>
          <p:cNvPr id="3" name="Picture 2"/>
          <p:cNvPicPr/>
          <p:nvPr/>
        </p:nvPicPr>
        <p:blipFill>
          <a:blip r:embed="rId2"/>
          <a:stretch>
            <a:fillRect/>
          </a:stretch>
        </p:blipFill>
        <p:spPr>
          <a:xfrm>
            <a:off x="0" y="641719"/>
            <a:ext cx="4962769" cy="2425820"/>
          </a:xfrm>
          <a:prstGeom prst="rect">
            <a:avLst/>
          </a:prstGeom>
        </p:spPr>
      </p:pic>
      <p:pic>
        <p:nvPicPr>
          <p:cNvPr id="5" name="Picture 4"/>
          <p:cNvPicPr/>
          <p:nvPr/>
        </p:nvPicPr>
        <p:blipFill>
          <a:blip r:embed="rId3"/>
          <a:stretch>
            <a:fillRect/>
          </a:stretch>
        </p:blipFill>
        <p:spPr>
          <a:xfrm>
            <a:off x="4920167" y="4884593"/>
            <a:ext cx="4223833" cy="1973407"/>
          </a:xfrm>
          <a:prstGeom prst="rect">
            <a:avLst/>
          </a:prstGeom>
        </p:spPr>
      </p:pic>
      <p:pic>
        <p:nvPicPr>
          <p:cNvPr id="4" name="Picture 3"/>
          <p:cNvPicPr/>
          <p:nvPr/>
        </p:nvPicPr>
        <p:blipFill>
          <a:blip r:embed="rId4"/>
          <a:stretch>
            <a:fillRect/>
          </a:stretch>
        </p:blipFill>
        <p:spPr>
          <a:xfrm>
            <a:off x="437996" y="3067539"/>
            <a:ext cx="4897755" cy="2461846"/>
          </a:xfrm>
          <a:prstGeom prst="rect">
            <a:avLst/>
          </a:prstGeom>
        </p:spPr>
      </p:pic>
    </p:spTree>
    <p:extLst>
      <p:ext uri="{BB962C8B-B14F-4D97-AF65-F5344CB8AC3E}">
        <p14:creationId xmlns:p14="http://schemas.microsoft.com/office/powerpoint/2010/main" val="31960499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ngen tilgængelig billedbeskrivel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169" y="596880"/>
            <a:ext cx="2150291" cy="19495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ledet indeholder sandsynligvis: 2 personer, smilende perso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7947" y="1400991"/>
            <a:ext cx="1208753" cy="22909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en tilgængelig billedbeskrivel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887" y="596879"/>
            <a:ext cx="2395331" cy="206819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rske bisser, banditter og mennesker på Vesterb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887" y="4270686"/>
            <a:ext cx="2534478" cy="1914939"/>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p:cNvSpPr txBox="1"/>
          <p:nvPr/>
        </p:nvSpPr>
        <p:spPr>
          <a:xfrm>
            <a:off x="3952262" y="3645464"/>
            <a:ext cx="1255647" cy="646331"/>
          </a:xfrm>
          <a:prstGeom prst="rect">
            <a:avLst/>
          </a:prstGeom>
          <a:noFill/>
        </p:spPr>
        <p:txBody>
          <a:bodyPr wrap="none" rtlCol="0">
            <a:spAutoFit/>
          </a:bodyPr>
          <a:lstStyle/>
          <a:p>
            <a:pPr algn="ctr"/>
            <a:r>
              <a:rPr lang="da-DK" dirty="0" err="1" smtClean="0"/>
              <a:t>Storyteller</a:t>
            </a:r>
            <a:endParaRPr lang="da-DK" dirty="0" smtClean="0"/>
          </a:p>
          <a:p>
            <a:pPr algn="ctr"/>
            <a:r>
              <a:rPr lang="da-DK" dirty="0" smtClean="0"/>
              <a:t>My </a:t>
            </a:r>
            <a:r>
              <a:rPr lang="da-DK" dirty="0" err="1" smtClean="0"/>
              <a:t>teacher</a:t>
            </a:r>
            <a:endParaRPr lang="da-DK" dirty="0"/>
          </a:p>
        </p:txBody>
      </p:sp>
      <p:sp>
        <p:nvSpPr>
          <p:cNvPr id="6" name="Tekstfelt 5"/>
          <p:cNvSpPr txBox="1"/>
          <p:nvPr/>
        </p:nvSpPr>
        <p:spPr>
          <a:xfrm>
            <a:off x="4005685" y="0"/>
            <a:ext cx="1271201" cy="1477328"/>
          </a:xfrm>
          <a:prstGeom prst="rect">
            <a:avLst/>
          </a:prstGeom>
          <a:noFill/>
        </p:spPr>
        <p:txBody>
          <a:bodyPr wrap="none" rtlCol="0">
            <a:spAutoFit/>
          </a:bodyPr>
          <a:lstStyle/>
          <a:p>
            <a:pPr algn="ctr"/>
            <a:r>
              <a:rPr lang="da-DK" b="1" dirty="0" smtClean="0"/>
              <a:t>Jens Larsen</a:t>
            </a:r>
          </a:p>
          <a:p>
            <a:pPr algn="ctr"/>
            <a:endParaRPr lang="da-DK" b="1" dirty="0" smtClean="0"/>
          </a:p>
          <a:p>
            <a:pPr algn="ctr"/>
            <a:r>
              <a:rPr lang="da-DK" b="1" dirty="0" smtClean="0"/>
              <a:t>Little </a:t>
            </a:r>
            <a:r>
              <a:rPr lang="da-DK" b="1" dirty="0" err="1" smtClean="0"/>
              <a:t>wow</a:t>
            </a:r>
            <a:r>
              <a:rPr lang="da-DK" b="1" dirty="0" smtClean="0"/>
              <a:t> </a:t>
            </a:r>
          </a:p>
          <a:p>
            <a:pPr algn="ctr"/>
            <a:r>
              <a:rPr lang="da-DK" b="1" dirty="0"/>
              <a:t>m</a:t>
            </a:r>
            <a:r>
              <a:rPr lang="da-DK" b="1" dirty="0" smtClean="0"/>
              <a:t>oments </a:t>
            </a:r>
            <a:endParaRPr lang="da-DK" b="1" dirty="0"/>
          </a:p>
          <a:p>
            <a:endParaRPr lang="da-DK" dirty="0"/>
          </a:p>
        </p:txBody>
      </p:sp>
      <p:sp>
        <p:nvSpPr>
          <p:cNvPr id="2" name="Tekstfelt 1"/>
          <p:cNvSpPr txBox="1"/>
          <p:nvPr/>
        </p:nvSpPr>
        <p:spPr>
          <a:xfrm>
            <a:off x="635517" y="6263652"/>
            <a:ext cx="3467616" cy="369332"/>
          </a:xfrm>
          <a:prstGeom prst="rect">
            <a:avLst/>
          </a:prstGeom>
          <a:noFill/>
        </p:spPr>
        <p:txBody>
          <a:bodyPr wrap="none" rtlCol="0">
            <a:spAutoFit/>
          </a:bodyPr>
          <a:lstStyle/>
          <a:p>
            <a:r>
              <a:rPr lang="da-DK" dirty="0" smtClean="0"/>
              <a:t>My kids </a:t>
            </a:r>
            <a:r>
              <a:rPr lang="da-DK" dirty="0" err="1" smtClean="0"/>
              <a:t>school</a:t>
            </a:r>
            <a:r>
              <a:rPr lang="da-DK" dirty="0" smtClean="0"/>
              <a:t>, </a:t>
            </a:r>
            <a:r>
              <a:rPr lang="da-DK" dirty="0" err="1" smtClean="0"/>
              <a:t>little</a:t>
            </a:r>
            <a:r>
              <a:rPr lang="da-DK" dirty="0" smtClean="0"/>
              <a:t> </a:t>
            </a:r>
            <a:r>
              <a:rPr lang="da-DK" dirty="0" err="1" smtClean="0"/>
              <a:t>wow</a:t>
            </a:r>
            <a:r>
              <a:rPr lang="da-DK" dirty="0" smtClean="0"/>
              <a:t> moment</a:t>
            </a:r>
            <a:endParaRPr lang="da-DK" dirty="0"/>
          </a:p>
        </p:txBody>
      </p:sp>
      <p:sp>
        <p:nvSpPr>
          <p:cNvPr id="3" name="Tekstfelt 2"/>
          <p:cNvSpPr txBox="1"/>
          <p:nvPr/>
        </p:nvSpPr>
        <p:spPr>
          <a:xfrm>
            <a:off x="6758609" y="2546476"/>
            <a:ext cx="980407" cy="369332"/>
          </a:xfrm>
          <a:prstGeom prst="rect">
            <a:avLst/>
          </a:prstGeom>
          <a:noFill/>
        </p:spPr>
        <p:txBody>
          <a:bodyPr wrap="none" rtlCol="0">
            <a:spAutoFit/>
          </a:bodyPr>
          <a:lstStyle/>
          <a:p>
            <a:r>
              <a:rPr lang="da-DK" dirty="0" smtClean="0"/>
              <a:t>My </a:t>
            </a:r>
            <a:r>
              <a:rPr lang="da-DK" dirty="0" err="1" smtClean="0"/>
              <a:t>class</a:t>
            </a:r>
            <a:endParaRPr lang="da-DK" dirty="0"/>
          </a:p>
        </p:txBody>
      </p:sp>
      <p:sp>
        <p:nvSpPr>
          <p:cNvPr id="4" name="Tekstfelt 3"/>
          <p:cNvSpPr txBox="1"/>
          <p:nvPr/>
        </p:nvSpPr>
        <p:spPr>
          <a:xfrm>
            <a:off x="6506614" y="5936175"/>
            <a:ext cx="2728131" cy="830997"/>
          </a:xfrm>
          <a:prstGeom prst="rect">
            <a:avLst/>
          </a:prstGeom>
          <a:noFill/>
        </p:spPr>
        <p:txBody>
          <a:bodyPr wrap="none" rtlCol="0">
            <a:spAutoFit/>
          </a:bodyPr>
          <a:lstStyle/>
          <a:p>
            <a:pPr algn="ctr"/>
            <a:r>
              <a:rPr lang="da-DK" sz="1600" dirty="0" smtClean="0"/>
              <a:t>Danish policeman </a:t>
            </a:r>
            <a:r>
              <a:rPr lang="da-DK" sz="1600" dirty="0" err="1" smtClean="0"/>
              <a:t>playing</a:t>
            </a:r>
            <a:r>
              <a:rPr lang="da-DK" sz="1600" dirty="0" smtClean="0"/>
              <a:t> with</a:t>
            </a:r>
          </a:p>
          <a:p>
            <a:pPr algn="ctr"/>
            <a:r>
              <a:rPr lang="da-DK" sz="1600" dirty="0" err="1"/>
              <a:t>r</a:t>
            </a:r>
            <a:r>
              <a:rPr lang="da-DK" sz="1600" dirty="0" err="1" smtClean="0"/>
              <a:t>efugee</a:t>
            </a:r>
            <a:r>
              <a:rPr lang="da-DK" sz="1600" dirty="0" smtClean="0"/>
              <a:t> </a:t>
            </a:r>
            <a:r>
              <a:rPr lang="da-DK" sz="1600" dirty="0" err="1" smtClean="0"/>
              <a:t>child</a:t>
            </a:r>
            <a:r>
              <a:rPr lang="da-DK" sz="1600" dirty="0" smtClean="0"/>
              <a:t> from </a:t>
            </a:r>
            <a:r>
              <a:rPr lang="da-DK" sz="1600" dirty="0" err="1" smtClean="0"/>
              <a:t>Syria</a:t>
            </a:r>
            <a:endParaRPr lang="da-DK" sz="1600" dirty="0" smtClean="0"/>
          </a:p>
          <a:p>
            <a:pPr algn="ctr"/>
            <a:r>
              <a:rPr lang="da-DK" sz="1600" dirty="0" smtClean="0"/>
              <a:t>on a Danish </a:t>
            </a:r>
            <a:r>
              <a:rPr lang="da-DK" sz="1600" dirty="0" err="1" smtClean="0"/>
              <a:t>Freeway</a:t>
            </a:r>
            <a:endParaRPr lang="da-DK" sz="1600" dirty="0"/>
          </a:p>
        </p:txBody>
      </p:sp>
      <p:sp>
        <p:nvSpPr>
          <p:cNvPr id="8" name="Tekstfelt 7"/>
          <p:cNvSpPr txBox="1"/>
          <p:nvPr/>
        </p:nvSpPr>
        <p:spPr>
          <a:xfrm>
            <a:off x="1381539" y="3058510"/>
            <a:ext cx="2173567" cy="369332"/>
          </a:xfrm>
          <a:prstGeom prst="rect">
            <a:avLst/>
          </a:prstGeom>
          <a:noFill/>
        </p:spPr>
        <p:txBody>
          <a:bodyPr wrap="none" rtlCol="0">
            <a:spAutoFit/>
          </a:bodyPr>
          <a:lstStyle/>
          <a:p>
            <a:r>
              <a:rPr lang="da-DK" dirty="0" smtClean="0"/>
              <a:t>My </a:t>
            </a:r>
            <a:r>
              <a:rPr lang="da-DK" dirty="0" err="1" smtClean="0"/>
              <a:t>hometown</a:t>
            </a:r>
            <a:r>
              <a:rPr lang="da-DK" dirty="0" smtClean="0"/>
              <a:t> </a:t>
            </a:r>
            <a:r>
              <a:rPr lang="da-DK" dirty="0" err="1" smtClean="0"/>
              <a:t>street</a:t>
            </a:r>
            <a:endParaRPr lang="da-DK" dirty="0"/>
          </a:p>
        </p:txBody>
      </p:sp>
      <p:pic>
        <p:nvPicPr>
          <p:cNvPr id="1026" name="Picture 2" descr="aking Diversity a Priority in Your Startup - Ron Flav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9227" y="4338292"/>
            <a:ext cx="1977887" cy="1318592"/>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p:cNvSpPr txBox="1"/>
          <p:nvPr/>
        </p:nvSpPr>
        <p:spPr>
          <a:xfrm>
            <a:off x="3853089" y="5703382"/>
            <a:ext cx="2108269" cy="369332"/>
          </a:xfrm>
          <a:prstGeom prst="rect">
            <a:avLst/>
          </a:prstGeom>
          <a:noFill/>
        </p:spPr>
        <p:txBody>
          <a:bodyPr wrap="none" rtlCol="0">
            <a:spAutoFit/>
          </a:bodyPr>
          <a:lstStyle/>
          <a:p>
            <a:r>
              <a:rPr lang="da-DK" dirty="0" smtClean="0"/>
              <a:t>Little </a:t>
            </a:r>
            <a:r>
              <a:rPr lang="da-DK" dirty="0" err="1" smtClean="0"/>
              <a:t>wow</a:t>
            </a:r>
            <a:r>
              <a:rPr lang="da-DK" dirty="0" smtClean="0"/>
              <a:t> moments</a:t>
            </a:r>
            <a:endParaRPr lang="da-DK" dirty="0"/>
          </a:p>
        </p:txBody>
      </p:sp>
      <p:pic>
        <p:nvPicPr>
          <p:cNvPr id="9" name="Picture 4" descr="corn Images, Stock Pictures, Royalty Free Acorn Photos And Stock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8161" y="3201632"/>
            <a:ext cx="805288" cy="8581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orn Images, Stock Pictures, Royalty Free Acorn Photos And Stock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2459" y="3058510"/>
            <a:ext cx="772454" cy="8231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orn Images, Stock Pictures, Royalty Free Acorn Photos And Stock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65" y="3427843"/>
            <a:ext cx="1307195" cy="1393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rn Images, Stock Pictures, Royalty Free Acorn Photos And Stock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482" y="5833680"/>
            <a:ext cx="660530" cy="7038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ks-årig pige til dansk betjent: &quot;Tak, fordi du ville lege med mig&quot; -  Europa - In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0987" y="3963847"/>
            <a:ext cx="2516168" cy="201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9952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3371850" cy="2254059"/>
          </a:xfrm>
        </p:spPr>
        <p:txBody>
          <a:bodyPr>
            <a:normAutofit/>
          </a:bodyPr>
          <a:lstStyle/>
          <a:p>
            <a:r>
              <a:rPr lang="en-US" dirty="0" smtClean="0"/>
              <a:t>Bob Skinner Homework </a:t>
            </a:r>
            <a:endParaRPr lang="en-US" dirty="0"/>
          </a:p>
        </p:txBody>
      </p:sp>
      <p:pic>
        <p:nvPicPr>
          <p:cNvPr id="3" name="Picture 2"/>
          <p:cNvPicPr>
            <a:picLocks noChangeAspect="1"/>
          </p:cNvPicPr>
          <p:nvPr/>
        </p:nvPicPr>
        <p:blipFill>
          <a:blip r:embed="rId2"/>
          <a:stretch>
            <a:fillRect/>
          </a:stretch>
        </p:blipFill>
        <p:spPr>
          <a:xfrm>
            <a:off x="4000500" y="0"/>
            <a:ext cx="5143500" cy="6858000"/>
          </a:xfrm>
          <a:prstGeom prst="rect">
            <a:avLst/>
          </a:prstGeom>
        </p:spPr>
      </p:pic>
    </p:spTree>
    <p:extLst>
      <p:ext uri="{BB962C8B-B14F-4D97-AF65-F5344CB8AC3E}">
        <p14:creationId xmlns:p14="http://schemas.microsoft.com/office/powerpoint/2010/main" val="30186081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94481"/>
          </a:xfrm>
        </p:spPr>
        <p:txBody>
          <a:bodyPr>
            <a:normAutofit fontScale="90000"/>
          </a:bodyPr>
          <a:lstStyle/>
          <a:p>
            <a:r>
              <a:rPr lang="en-US" dirty="0" smtClean="0"/>
              <a:t>Ernest </a:t>
            </a:r>
            <a:r>
              <a:rPr lang="en-US" dirty="0" err="1" smtClean="0"/>
              <a:t>Dillihay</a:t>
            </a:r>
            <a:r>
              <a:rPr lang="en-US" dirty="0" smtClean="0"/>
              <a:t> Homework</a:t>
            </a:r>
            <a:endParaRPr lang="en-US" dirty="0"/>
          </a:p>
        </p:txBody>
      </p:sp>
      <p:pic>
        <p:nvPicPr>
          <p:cNvPr id="3" name="Picture 2"/>
          <p:cNvPicPr>
            <a:picLocks noChangeAspect="1"/>
          </p:cNvPicPr>
          <p:nvPr/>
        </p:nvPicPr>
        <p:blipFill>
          <a:blip r:embed="rId2"/>
          <a:stretch>
            <a:fillRect/>
          </a:stretch>
        </p:blipFill>
        <p:spPr>
          <a:xfrm rot="5400000">
            <a:off x="1570876" y="-462088"/>
            <a:ext cx="6163521" cy="8476655"/>
          </a:xfrm>
          <a:prstGeom prst="rect">
            <a:avLst/>
          </a:prstGeom>
        </p:spPr>
      </p:pic>
    </p:spTree>
    <p:extLst>
      <p:ext uri="{BB962C8B-B14F-4D97-AF65-F5344CB8AC3E}">
        <p14:creationId xmlns:p14="http://schemas.microsoft.com/office/powerpoint/2010/main" val="19123397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SI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TSI THEME.thmx</Template>
  <TotalTime>539</TotalTime>
  <Words>253</Words>
  <Application>Microsoft Macintosh PowerPoint</Application>
  <PresentationFormat>On-screen Show (4:3)</PresentationFormat>
  <Paragraphs>49</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TSI THEME</vt:lpstr>
      <vt:lpstr>Homework Storyboards from Session 3 of End Racism True Storytelling Module</vt:lpstr>
      <vt:lpstr>Mary Katungu and Wanda Cousar – interview with Superintendent of School District  </vt:lpstr>
      <vt:lpstr>Sabine Trafimow Homework</vt:lpstr>
      <vt:lpstr>Ken Long homework</vt:lpstr>
      <vt:lpstr>Rico Smith Storyboard from session 3</vt:lpstr>
      <vt:lpstr>Liz Bryant homework</vt:lpstr>
      <vt:lpstr>PowerPoint Presentation</vt:lpstr>
      <vt:lpstr>Bob Skinner Homework </vt:lpstr>
      <vt:lpstr>Ernest Dillihay Homework</vt:lpstr>
      <vt:lpstr>Asma Manshalin Homework</vt:lpstr>
      <vt:lpstr>Asma</vt:lpstr>
      <vt:lpstr>PowerPoint Presentation</vt:lpstr>
      <vt:lpstr>PowerPoint Presentation</vt:lpstr>
      <vt:lpstr>PowerPoint Presentation</vt:lpstr>
      <vt:lpstr>RICK HERDER</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Homework Storyboards from Session 3 of End Racism True Storytelling Module</dc:title>
  <dc:creator>David Boje</dc:creator>
  <cp:lastModifiedBy>David Boje</cp:lastModifiedBy>
  <cp:revision>16</cp:revision>
  <dcterms:created xsi:type="dcterms:W3CDTF">2020-09-20T15:48:40Z</dcterms:created>
  <dcterms:modified xsi:type="dcterms:W3CDTF">2020-09-21T16:47:31Z</dcterms:modified>
</cp:coreProperties>
</file>