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5"/>
  </p:notesMasterIdLst>
  <p:handoutMasterIdLst>
    <p:handoutMasterId r:id="rId26"/>
  </p:handoutMasterIdLst>
  <p:sldIdLst>
    <p:sldId id="259" r:id="rId2"/>
    <p:sldId id="256" r:id="rId3"/>
    <p:sldId id="349" r:id="rId4"/>
    <p:sldId id="263" r:id="rId5"/>
    <p:sldId id="265" r:id="rId6"/>
    <p:sldId id="350" r:id="rId7"/>
    <p:sldId id="353" r:id="rId8"/>
    <p:sldId id="354" r:id="rId9"/>
    <p:sldId id="262" r:id="rId10"/>
    <p:sldId id="264" r:id="rId11"/>
    <p:sldId id="346" r:id="rId12"/>
    <p:sldId id="266" r:id="rId13"/>
    <p:sldId id="285" r:id="rId14"/>
    <p:sldId id="347" r:id="rId15"/>
    <p:sldId id="320" r:id="rId16"/>
    <p:sldId id="352" r:id="rId17"/>
    <p:sldId id="355" r:id="rId18"/>
    <p:sldId id="279" r:id="rId19"/>
    <p:sldId id="283" r:id="rId20"/>
    <p:sldId id="257" r:id="rId21"/>
    <p:sldId id="356" r:id="rId22"/>
    <p:sldId id="260"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0C8F5-5889-499F-8E1E-B9CA2A8D33F5}" v="13" dt="2020-08-03T15:30:19.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3" autoAdjust="0"/>
    <p:restoredTop sz="84314" autoAdjust="0"/>
  </p:normalViewPr>
  <p:slideViewPr>
    <p:cSldViewPr snapToGrid="0" snapToObjects="1">
      <p:cViewPr varScale="1">
        <p:scale>
          <a:sx n="75" d="100"/>
          <a:sy n="75" d="100"/>
        </p:scale>
        <p:origin x="-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3" Type="http://schemas.microsoft.com/office/2015/10/relationships/revisionInfo" Target="revisionInfo.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315A10-25C5-7542-AE94-CB6AEC8E13A0}" type="datetimeFigureOut">
              <a:rPr lang="en-US" smtClean="0"/>
              <a:t>8/24/20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0E881B-D3A8-D241-BFA0-7AA849D59335}" type="slidenum">
              <a:rPr lang="en-US" smtClean="0"/>
              <a:t>‹#›</a:t>
            </a:fld>
            <a:endParaRPr lang="en-US"/>
          </a:p>
        </p:txBody>
      </p:sp>
    </p:spTree>
    <p:extLst>
      <p:ext uri="{BB962C8B-B14F-4D97-AF65-F5344CB8AC3E}">
        <p14:creationId xmlns:p14="http://schemas.microsoft.com/office/powerpoint/2010/main" val="2516471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851DC-7EEA-4144-B66B-E2E47CE458F5}" type="datetimeFigureOut">
              <a:rPr lang="en-US" smtClean="0"/>
              <a:t>8/24/20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F5C53-39F1-5942-8229-C47DAAE51A84}" type="slidenum">
              <a:rPr lang="en-US" smtClean="0"/>
              <a:t>‹#›</a:t>
            </a:fld>
            <a:endParaRPr lang="en-US"/>
          </a:p>
        </p:txBody>
      </p:sp>
    </p:spTree>
    <p:extLst>
      <p:ext uri="{BB962C8B-B14F-4D97-AF65-F5344CB8AC3E}">
        <p14:creationId xmlns:p14="http://schemas.microsoft.com/office/powerpoint/2010/main" val="4239549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us02web.zoom.us/j/8939761625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dn.harvardlawreview.org/wp-content/uploads/pdfs/vol126_leong.pdf" TargetMode="External"/><Relationship Id="rId4" Type="http://schemas.openxmlformats.org/officeDocument/2006/relationships/hyperlink" Target="https://www.tandfonline.com/doi/full/10.1080/10455752.2016.1213013" TargetMode="External"/><Relationship Id="rId5" Type="http://schemas.openxmlformats.org/officeDocument/2006/relationships/hyperlink" Target="http://ires2015.sites.olt.ubc.ca/files/2017/10/Ranganathan-2016-Thinking_with_Flint_Racial_Liberalism_an.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8-KtR4vM4eg" TargetMode="External"/><Relationship Id="rId4" Type="http://schemas.openxmlformats.org/officeDocument/2006/relationships/hyperlink" Target="https://hbr.org/2007/12/the-four-truths-of-the-storyteller"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True Storytelling Gain Legitimacy in our lives? </a:t>
            </a:r>
          </a:p>
          <a:p>
            <a:r>
              <a:rPr lang="en-US" dirty="0"/>
              <a:t>A Heart-of-Care is defined as ethical Truth of ‘True Storytelling’s’ potential-for-Being-in-the-world, revealing</a:t>
            </a:r>
            <a:r>
              <a:rPr lang="en-US" baseline="0" dirty="0"/>
              <a:t> itself as care (see Heidegger #228).</a:t>
            </a:r>
          </a:p>
          <a:p>
            <a:r>
              <a:rPr lang="en-US" dirty="0"/>
              <a:t>http://pdf-</a:t>
            </a:r>
            <a:r>
              <a:rPr lang="en-US" dirty="0" err="1"/>
              <a:t>objects.com</a:t>
            </a:r>
            <a:r>
              <a:rPr lang="en-US" dirty="0"/>
              <a:t>/files/Heidegger-Martin-Being-and-Time-trans.-Macquarrie-Robinson-Blackwell-1962.pdf</a:t>
            </a:r>
          </a:p>
          <a:p>
            <a:endParaRPr lang="en-US" dirty="0"/>
          </a:p>
          <a:p>
            <a:r>
              <a:rPr lang="en-US" dirty="0"/>
              <a:t>These</a:t>
            </a:r>
            <a:r>
              <a:rPr lang="en-US" baseline="0" dirty="0"/>
              <a:t> 4 sessions are rooted in Ole Fogh Kirkeby’s The New Protreptic, what we are calling becoming a True Storytelling Guide. We don’t use the word Protreptic at this introductory level, but later a module just on this can be developed. See </a:t>
            </a:r>
            <a:endParaRPr lang="en-US" dirty="0"/>
          </a:p>
          <a:p>
            <a:endParaRPr lang="en-US" dirty="0"/>
          </a:p>
          <a:p>
            <a:r>
              <a:rPr lang="en-US" dirty="0"/>
              <a:t>The Foundations</a:t>
            </a:r>
            <a:r>
              <a:rPr lang="en-US" baseline="0" dirty="0"/>
              <a:t> Seminar is required to earn a True Storytelling Certificate and your very own Talking Stick with animal of your choice carved on it. You may supply your own stick if you choose.</a:t>
            </a:r>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1</a:t>
            </a:fld>
            <a:endParaRPr lang="en-US"/>
          </a:p>
        </p:txBody>
      </p:sp>
    </p:spTree>
    <p:extLst>
      <p:ext uri="{BB962C8B-B14F-4D97-AF65-F5344CB8AC3E}">
        <p14:creationId xmlns:p14="http://schemas.microsoft.com/office/powerpoint/2010/main" val="50796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5D68D-C1C5-BA40-964B-BEDC6F3E7F36}" type="slidenum">
              <a:rPr lang="en-US" smtClean="0"/>
              <a:t>15</a:t>
            </a:fld>
            <a:endParaRPr lang="en-US"/>
          </a:p>
        </p:txBody>
      </p:sp>
    </p:spTree>
    <p:extLst>
      <p:ext uri="{BB962C8B-B14F-4D97-AF65-F5344CB8AC3E}">
        <p14:creationId xmlns:p14="http://schemas.microsoft.com/office/powerpoint/2010/main" val="78782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#1. When were you UNFAIRLY TREATED?</a:t>
            </a:r>
          </a:p>
          <a:p>
            <a:pPr marL="0" indent="0">
              <a:buNone/>
            </a:pPr>
            <a:r>
              <a:rPr lang="en-US" sz="1200" dirty="0"/>
              <a:t>	(Example: I should have been promoted, but</a:t>
            </a:r>
            <a:r>
              <a:rPr lang="mr-IN" sz="1200" dirty="0"/>
              <a:t>…</a:t>
            </a:r>
            <a:r>
              <a:rPr lang="en-US" sz="1200" dirty="0"/>
              <a:t>) </a:t>
            </a:r>
            <a:r>
              <a:rPr lang="mr-IN" sz="1200" dirty="0"/>
              <a:t>–</a:t>
            </a:r>
            <a:r>
              <a:rPr lang="en-US" sz="1200" dirty="0"/>
              <a:t> pass the stick</a:t>
            </a:r>
          </a:p>
          <a:p>
            <a:pPr marL="0" indent="0">
              <a:buNone/>
            </a:pPr>
            <a:r>
              <a:rPr lang="en-US" sz="1200" dirty="0"/>
              <a:t>#2. What was valued instead of your side of the story? Can you name the value?</a:t>
            </a:r>
          </a:p>
          <a:p>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16</a:t>
            </a:fld>
            <a:endParaRPr lang="en-US"/>
          </a:p>
        </p:txBody>
      </p:sp>
    </p:spTree>
    <p:extLst>
      <p:ext uri="{BB962C8B-B14F-4D97-AF65-F5344CB8AC3E}">
        <p14:creationId xmlns:p14="http://schemas.microsoft.com/office/powerpoint/2010/main" val="9089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Walter Benjamin (1968, in 1930s essay The Storyteller) put it, ‘True’ “Storytelling is coming to an end”. </a:t>
            </a:r>
          </a:p>
          <a:p>
            <a:r>
              <a:rPr lang="en-US" baseline="0" dirty="0"/>
              <a:t>See p. 4 and read his story of the ‘True Storyteller’ https://</a:t>
            </a:r>
            <a:r>
              <a:rPr lang="en-US" baseline="0" dirty="0" err="1"/>
              <a:t>arl.human.cornell.edu</a:t>
            </a:r>
            <a:r>
              <a:rPr lang="en-US" baseline="0" dirty="0"/>
              <a:t>/linked%20docs/Walter%20Benjamin%20Storyteller.pdf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dirty="0"/>
              <a:t>From this story it may be seen what the nature of true storytelling is” (p. 4).</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18</a:t>
            </a:fld>
            <a:endParaRPr lang="en-US"/>
          </a:p>
        </p:txBody>
      </p:sp>
    </p:spTree>
    <p:extLst>
      <p:ext uri="{BB962C8B-B14F-4D97-AF65-F5344CB8AC3E}">
        <p14:creationId xmlns:p14="http://schemas.microsoft.com/office/powerpoint/2010/main" val="407725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Bhattacharyya, G. (2018). Rethinking racial capitalism: Questions of reproduction and survival. London: </a:t>
            </a:r>
            <a:r>
              <a:rPr lang="en-US" dirty="0" err="1" smtClean="0"/>
              <a:t>Rowman</a:t>
            </a:r>
            <a:r>
              <a:rPr lang="en-US" dirty="0" smtClean="0"/>
              <a:t> &amp; Littlefield.</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“Race does </a:t>
            </a:r>
            <a:r>
              <a:rPr lang="it-IT" dirty="0" err="1" smtClean="0"/>
              <a:t>not</a:t>
            </a:r>
            <a:r>
              <a:rPr lang="it-IT" dirty="0" smtClean="0"/>
              <a:t> do </a:t>
            </a:r>
            <a:r>
              <a:rPr lang="it-IT" dirty="0" err="1" smtClean="0"/>
              <a:t>things</a:t>
            </a:r>
            <a:r>
              <a:rPr lang="it-IT" dirty="0" smtClean="0"/>
              <a:t> in the world, </a:t>
            </a:r>
            <a:r>
              <a:rPr lang="it-IT" dirty="0" err="1" smtClean="0"/>
              <a:t>but</a:t>
            </a:r>
            <a:r>
              <a:rPr lang="it-IT" dirty="0" smtClean="0"/>
              <a:t> </a:t>
            </a:r>
            <a:r>
              <a:rPr lang="it-IT" dirty="0" err="1" smtClean="0"/>
              <a:t>racism</a:t>
            </a:r>
            <a:r>
              <a:rPr lang="it-IT" dirty="0" smtClean="0"/>
              <a:t> does” (</a:t>
            </a:r>
            <a:r>
              <a:rPr lang="it-IT" dirty="0" err="1" smtClean="0"/>
              <a:t>Bhattacharyya</a:t>
            </a:r>
            <a:r>
              <a:rPr lang="it-IT" dirty="0" smtClean="0"/>
              <a:t> (2018: 103).</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Robinson, Cedric J. (2019). On Racial Capitalism, Black Internationalism and Cultures of Resistance. Edited by H.L.T. </a:t>
            </a:r>
            <a:r>
              <a:rPr lang="en-US" b="0" dirty="0" err="1" smtClean="0"/>
              <a:t>Quan</a:t>
            </a:r>
            <a:r>
              <a:rPr lang="en-US" b="0" dirty="0" smtClean="0"/>
              <a:t>, foreword by Ruth Wilson Gilmore. London: Pluto Press. </a:t>
            </a:r>
          </a:p>
          <a:p>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19</a:t>
            </a:fld>
            <a:endParaRPr lang="en-US"/>
          </a:p>
        </p:txBody>
      </p:sp>
    </p:spTree>
    <p:extLst>
      <p:ext uri="{BB962C8B-B14F-4D97-AF65-F5344CB8AC3E}">
        <p14:creationId xmlns:p14="http://schemas.microsoft.com/office/powerpoint/2010/main" val="164470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something we have to deal with, to find the Truth in it, and not talk around it anymore</a:t>
            </a:r>
          </a:p>
        </p:txBody>
      </p:sp>
      <p:sp>
        <p:nvSpPr>
          <p:cNvPr id="4" name="Slide Number Placeholder 3"/>
          <p:cNvSpPr>
            <a:spLocks noGrp="1"/>
          </p:cNvSpPr>
          <p:nvPr>
            <p:ph type="sldNum" sz="quarter" idx="10"/>
          </p:nvPr>
        </p:nvSpPr>
        <p:spPr/>
        <p:txBody>
          <a:bodyPr/>
          <a:lstStyle/>
          <a:p>
            <a:fld id="{64DF5C53-39F1-5942-8229-C47DAAE51A84}" type="slidenum">
              <a:rPr lang="en-US" smtClean="0"/>
              <a:t>20</a:t>
            </a:fld>
            <a:endParaRPr lang="en-US"/>
          </a:p>
        </p:txBody>
      </p:sp>
    </p:spTree>
    <p:extLst>
      <p:ext uri="{BB962C8B-B14F-4D97-AF65-F5344CB8AC3E}">
        <p14:creationId xmlns:p14="http://schemas.microsoft.com/office/powerpoint/2010/main" val="370503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22</a:t>
            </a:fld>
            <a:endParaRPr lang="en-US"/>
          </a:p>
        </p:txBody>
      </p:sp>
    </p:spTree>
    <p:extLst>
      <p:ext uri="{BB962C8B-B14F-4D97-AF65-F5344CB8AC3E}">
        <p14:creationId xmlns:p14="http://schemas.microsoft.com/office/powerpoint/2010/main" val="306635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23</a:t>
            </a:fld>
            <a:endParaRPr lang="en-US"/>
          </a:p>
        </p:txBody>
      </p:sp>
    </p:spTree>
    <p:extLst>
      <p:ext uri="{BB962C8B-B14F-4D97-AF65-F5344CB8AC3E}">
        <p14:creationId xmlns:p14="http://schemas.microsoft.com/office/powerpoint/2010/main" val="170132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from free downloads https://</a:t>
            </a:r>
            <a:r>
              <a:rPr lang="en-US" dirty="0" err="1"/>
              <a:t>www.pexels.com</a:t>
            </a:r>
            <a:r>
              <a:rPr lang="en-US" dirty="0"/>
              <a:t>/photo/hands-heart-love-305530</a:t>
            </a:r>
            <a:r>
              <a:rPr lang="en-US" dirty="0" smtClean="0"/>
              <a:t>/</a:t>
            </a:r>
          </a:p>
          <a:p>
            <a:endParaRPr lang="en-US" dirty="0" smtClean="0"/>
          </a:p>
          <a:p>
            <a:r>
              <a:rPr lang="en-US" b="1" dirty="0" smtClean="0"/>
              <a:t>True Storytelling Intercultural Racism conversations module</a:t>
            </a:r>
          </a:p>
          <a:p>
            <a:pPr marL="0" indent="0">
              <a:buNone/>
            </a:pPr>
            <a:r>
              <a:rPr lang="en-US" dirty="0" smtClean="0"/>
              <a:t>10AM Mountain Time Zone on 24, 31st Aug, 7 and 14th Sept </a:t>
            </a:r>
          </a:p>
          <a:p>
            <a:pPr marL="0" indent="0">
              <a:buNone/>
            </a:pPr>
            <a:r>
              <a:rPr lang="en-US" dirty="0" smtClean="0"/>
              <a:t>Join Zoom Meeting </a:t>
            </a:r>
          </a:p>
          <a:p>
            <a:pPr marL="0" indent="0">
              <a:buNone/>
            </a:pPr>
            <a:r>
              <a:rPr lang="mr-IN" u="sng" dirty="0" smtClean="0">
                <a:hlinkClick r:id="rId3"/>
              </a:rPr>
              <a:t>https://us02web.zoom.us/j/89397616259</a:t>
            </a:r>
          </a:p>
          <a:p>
            <a:endParaRPr lang="mr-IN" dirty="0" smtClean="0"/>
          </a:p>
          <a:p>
            <a:r>
              <a:rPr lang="en-US" dirty="0" smtClean="0"/>
              <a:t>Meeting ID: 893 9761 6259 </a:t>
            </a:r>
          </a:p>
          <a:p>
            <a:r>
              <a:rPr lang="en-US" dirty="0" smtClean="0"/>
              <a:t>Passcode: </a:t>
            </a:r>
            <a:r>
              <a:rPr lang="en-US" dirty="0" err="1" smtClean="0"/>
              <a:t>endracism</a:t>
            </a:r>
            <a:r>
              <a:rPr lang="en-US" dirty="0" smtClean="0"/>
              <a:t> </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2</a:t>
            </a:fld>
            <a:endParaRPr lang="en-US"/>
          </a:p>
        </p:txBody>
      </p:sp>
    </p:spTree>
    <p:extLst>
      <p:ext uri="{BB962C8B-B14F-4D97-AF65-F5344CB8AC3E}">
        <p14:creationId xmlns:p14="http://schemas.microsoft.com/office/powerpoint/2010/main" val="363462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https://us-</a:t>
            </a:r>
            <a:r>
              <a:rPr lang="en-US" dirty="0" err="1" smtClean="0"/>
              <a:t>sabc.org</a:t>
            </a:r>
            <a:r>
              <a:rPr lang="en-US" dirty="0" smtClean="0"/>
              <a:t>/team/</a:t>
            </a:r>
            <a:r>
              <a:rPr lang="en-US" dirty="0" err="1" smtClean="0"/>
              <a:t>oscar-edwards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 LEFT </a:t>
            </a:r>
            <a:r>
              <a:rPr lang="mr-IN" dirty="0" smtClean="0"/>
              <a:t>–</a:t>
            </a:r>
            <a:r>
              <a:rPr lang="en-US" dirty="0" smtClean="0"/>
              <a:t> Nora King, David Boje, Vincent Woods (Operations Director), and Lisa Sprinkles</a:t>
            </a:r>
            <a:r>
              <a:rPr lang="en-US" baseline="0" dirty="0" smtClean="0"/>
              <a:t> (</a:t>
            </a:r>
            <a:r>
              <a:rPr lang="en-US" dirty="0" smtClean="0"/>
              <a:t>Administrative Program Analyst for the Transportation Company of NGRMC)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 RIGH </a:t>
            </a:r>
            <a:r>
              <a:rPr lang="mr-IN" dirty="0" smtClean="0"/>
              <a:t>–</a:t>
            </a:r>
            <a:r>
              <a:rPr lang="en-US" dirty="0" smtClean="0"/>
              <a:t> graduates of 2</a:t>
            </a:r>
            <a:r>
              <a:rPr lang="en-US" baseline="30000" dirty="0" smtClean="0"/>
              <a:t>nd</a:t>
            </a:r>
            <a:r>
              <a:rPr lang="en-US" dirty="0" smtClean="0"/>
              <a:t> training of Dual</a:t>
            </a:r>
            <a:r>
              <a:rPr lang="en-US" baseline="0" dirty="0" smtClean="0"/>
              <a:t> Management jobs in city bureaucracies program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Bottom photo </a:t>
            </a:r>
            <a:r>
              <a:rPr lang="mr-IN" baseline="0" dirty="0" smtClean="0"/>
              <a:t>–</a:t>
            </a:r>
            <a:r>
              <a:rPr lang="en-US" baseline="0" dirty="0" smtClean="0"/>
              <a:t> Boje and Pam Griffin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David </a:t>
            </a:r>
            <a:r>
              <a:rPr lang="en-US" dirty="0" smtClean="0">
                <a:sym typeface="Wingdings"/>
              </a:rPr>
              <a:t> Race is a socially constructed fiction</a:t>
            </a:r>
            <a:r>
              <a:rPr lang="en-US" baseline="0" dirty="0" smtClean="0">
                <a:sym typeface="Wingdings"/>
              </a:rPr>
              <a:t> used commodify group differences, blaming the victim of the stereotype while failing to examine how the SYSTEM is the PROBLEM pitting one group against another group in a divide-and-conquer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ym typeface="Wingdings"/>
            </a:endParaRPr>
          </a:p>
          <a:p>
            <a:pPr marL="0" indent="0">
              <a:buNone/>
            </a:pPr>
            <a:r>
              <a:rPr lang="en-US" sz="2400" b="1" i="1" dirty="0" smtClean="0"/>
              <a:t>Fake Storytelling </a:t>
            </a:r>
            <a:r>
              <a:rPr lang="en-US" sz="2400" dirty="0" smtClean="0"/>
              <a:t>is a tool of Global Racial Capitalism used to commodify racial and gender identities in organizational storytelling systems, while hiding its hidden costs to humanity and the </a:t>
            </a:r>
            <a:r>
              <a:rPr lang="en-US" sz="2400" i="1" dirty="0" smtClean="0"/>
              <a:t>commons</a:t>
            </a:r>
            <a:r>
              <a:rPr lang="en-US" sz="2400" dirty="0" smtClean="0"/>
              <a:t> (water, land, trees, biodiversity, &amp; climate emergency).</a:t>
            </a:r>
          </a:p>
          <a:p>
            <a:pPr marL="0" indent="0">
              <a:buNone/>
            </a:pPr>
            <a:endParaRPr lang="en-US" sz="1200" dirty="0" smtClean="0"/>
          </a:p>
          <a:p>
            <a:pPr marL="0" indent="0">
              <a:buNone/>
            </a:pPr>
            <a:r>
              <a:rPr lang="en-US" sz="1400" b="1" i="1" dirty="0" smtClean="0"/>
              <a:t>Racial Capitalism</a:t>
            </a:r>
            <a:r>
              <a:rPr lang="en-US" sz="1400" dirty="0" smtClean="0"/>
              <a:t> is defined here as a socially constructed character narrative</a:t>
            </a:r>
            <a:r>
              <a:rPr lang="en-US" sz="1200" dirty="0" smtClean="0"/>
              <a:t>, anchoring a systematic phenomenon of daily practices in which predominantly white institutions (media, corporations, big box stores, government, universities, &amp; non-profits) derive socioeconomic value from fictitious narrative identities of nonwhitenes that are socially constructed in material practices of fake storytelling masking untold stories of the tragedy of the commons (land &amp; water appropriated).</a:t>
            </a:r>
          </a:p>
          <a:p>
            <a:pPr marL="0" indent="0">
              <a:buNone/>
            </a:pPr>
            <a:endParaRPr lang="en-US" sz="1200" b="1" i="1" dirty="0" smtClean="0"/>
          </a:p>
          <a:p>
            <a:pPr marL="0" indent="0">
              <a:buNone/>
            </a:pPr>
            <a:r>
              <a:rPr lang="en-US" sz="2400" b="1" i="1" dirty="0" smtClean="0"/>
              <a:t>True Storytelling </a:t>
            </a:r>
            <a:r>
              <a:rPr lang="en-US" sz="2400" dirty="0" smtClean="0"/>
              <a:t>deconstructs the root causes of </a:t>
            </a:r>
            <a:r>
              <a:rPr lang="en-US" sz="2400" i="1" dirty="0" smtClean="0"/>
              <a:t>racial capitalism’s </a:t>
            </a:r>
            <a:r>
              <a:rPr lang="en-US" sz="2400" dirty="0" smtClean="0"/>
              <a:t>identity constructions, disclosing how commodifying whiteness and nonwhiteness </a:t>
            </a:r>
            <a:r>
              <a:rPr lang="en-US" sz="1400" dirty="0" smtClean="0"/>
              <a:t>is </a:t>
            </a:r>
            <a:r>
              <a:rPr lang="en-US" sz="1200" dirty="0" smtClean="0"/>
              <a:t>being used systemically to create symbolic value for one group while devaluing another group. Deconstructing’ blaming the victim’, ‘there is no alternative’ (TINA narratives), and ‘racialized stereotype narratives’ in </a:t>
            </a:r>
            <a:r>
              <a:rPr lang="en-US" sz="1200" b="1" i="1" dirty="0" smtClean="0"/>
              <a:t>True Storytelling Conversations </a:t>
            </a:r>
            <a:r>
              <a:rPr lang="en-US" sz="1200" dirty="0" smtClean="0"/>
              <a:t>can create ethical institutional practices and improve racial relations.</a:t>
            </a:r>
            <a:endParaRPr lang="it-IT" sz="1200" dirty="0" smtClean="0"/>
          </a:p>
          <a:p>
            <a:pPr marL="0" indent="0">
              <a:buNone/>
            </a:pPr>
            <a:endParaRPr lang="it-IT" dirty="0" smtClean="0"/>
          </a:p>
          <a:p>
            <a:r>
              <a:rPr lang="en-US" sz="1400" dirty="0" smtClean="0"/>
              <a:t>Bhattacharyya, G. (2018). Rethinking racial capitalism: Questions of reproduction and survival. London: </a:t>
            </a:r>
            <a:r>
              <a:rPr lang="en-US" sz="1400" dirty="0" err="1" smtClean="0"/>
              <a:t>Rowman</a:t>
            </a:r>
            <a:r>
              <a:rPr lang="en-US" sz="1400" dirty="0" smtClean="0"/>
              <a:t> &amp; Littlefield.</a:t>
            </a:r>
          </a:p>
          <a:p>
            <a:r>
              <a:rPr lang="it-IT" sz="1400" dirty="0" smtClean="0"/>
              <a:t>Leong, Nancy. (2012). Racial capitalism. </a:t>
            </a:r>
            <a:r>
              <a:rPr lang="it-IT" sz="1400" b="1" i="1" dirty="0" smtClean="0"/>
              <a:t>Harvard Law </a:t>
            </a:r>
            <a:r>
              <a:rPr lang="it-IT" sz="1400" b="1" i="1" dirty="0" err="1" smtClean="0"/>
              <a:t>Review</a:t>
            </a:r>
            <a:r>
              <a:rPr lang="it-IT" sz="1400" dirty="0" smtClean="0"/>
              <a:t>, Vol.126 (8): 2151-2226. (</a:t>
            </a:r>
            <a:r>
              <a:rPr lang="it-IT" sz="1400" dirty="0" smtClean="0">
                <a:hlinkClick r:id="rId3"/>
              </a:rPr>
              <a:t>More</a:t>
            </a:r>
            <a:r>
              <a:rPr lang="it-IT" sz="1400" dirty="0" smtClean="0"/>
              <a:t>)</a:t>
            </a:r>
            <a:endParaRPr lang="en-US" sz="1400" dirty="0" smtClean="0"/>
          </a:p>
          <a:p>
            <a:r>
              <a:rPr lang="en-US" sz="1400" dirty="0" err="1" smtClean="0"/>
              <a:t>Pulido</a:t>
            </a:r>
            <a:r>
              <a:rPr lang="en-US" sz="1400" dirty="0" smtClean="0"/>
              <a:t>, L. (2016). Flint, environmental racism, and racial capitalism. (</a:t>
            </a:r>
            <a:r>
              <a:rPr lang="en-US" sz="1400" dirty="0" smtClean="0">
                <a:hlinkClick r:id="rId4"/>
              </a:rPr>
              <a:t>More</a:t>
            </a:r>
            <a:r>
              <a:rPr lang="en-US" sz="1400" dirty="0" smtClean="0"/>
              <a:t>)</a:t>
            </a:r>
          </a:p>
          <a:p>
            <a:r>
              <a:rPr lang="en-US" sz="1400" dirty="0" smtClean="0"/>
              <a:t>Ranganathan, M. (2016). Thinking with Flint: Racial liberalism and the roots of an American water tragedy. Capitalism Nature Socialism, 27(3), 17-33.</a:t>
            </a:r>
            <a:r>
              <a:rPr lang="en-US" sz="1400" dirty="0" smtClean="0">
                <a:latin typeface="Arial"/>
                <a:cs typeface="Arial"/>
              </a:rPr>
              <a:t> </a:t>
            </a:r>
            <a:r>
              <a:rPr lang="en-US" sz="1400" dirty="0" smtClean="0">
                <a:latin typeface="Arial"/>
                <a:cs typeface="Arial"/>
                <a:hlinkClick r:id="rId5"/>
              </a:rPr>
              <a:t>(More</a:t>
            </a:r>
            <a:r>
              <a:rPr lang="en-US" sz="1400" dirty="0" smtClean="0">
                <a:latin typeface="Arial"/>
                <a:cs typeface="Arial"/>
              </a:rPr>
              <a:t>)</a:t>
            </a:r>
          </a:p>
          <a:p>
            <a:r>
              <a:rPr lang="en-US" sz="1200" dirty="0" smtClean="0"/>
              <a:t>Robinson, Cedric J. (2019). On Racial Capitalism, Black Internationalism and Cultures of Resistance. Edited by H.L.T. </a:t>
            </a:r>
            <a:r>
              <a:rPr lang="en-US" sz="1200" dirty="0" err="1" smtClean="0"/>
              <a:t>Quan</a:t>
            </a:r>
            <a:r>
              <a:rPr lang="en-US" sz="1200" dirty="0" smtClean="0"/>
              <a:t>, foreword by Ruth Wilson Gilmore. London: Pluto Press</a:t>
            </a:r>
          </a:p>
          <a:p>
            <a:endParaRPr lang="en-US" dirty="0" smtClean="0"/>
          </a:p>
          <a:p>
            <a:r>
              <a:rPr lang="en-US" dirty="0" smtClean="0"/>
              <a:t>When </a:t>
            </a:r>
            <a:r>
              <a:rPr lang="en-US" dirty="0"/>
              <a:t>Me Too started it was</a:t>
            </a:r>
            <a:r>
              <a:rPr lang="en-US" baseline="0" dirty="0"/>
              <a:t> about the personal stories. We are doing the same thing now about Racism </a:t>
            </a:r>
            <a:r>
              <a:rPr lang="mr-IN" baseline="0" dirty="0"/>
              <a:t>–</a:t>
            </a:r>
            <a:r>
              <a:rPr lang="en-US" baseline="0" dirty="0"/>
              <a:t> the personal stories, people can relate to them</a:t>
            </a:r>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3</a:t>
            </a:fld>
            <a:endParaRPr lang="en-US"/>
          </a:p>
        </p:txBody>
      </p:sp>
    </p:spTree>
    <p:extLst>
      <p:ext uri="{BB962C8B-B14F-4D97-AF65-F5344CB8AC3E}">
        <p14:creationId xmlns:p14="http://schemas.microsoft.com/office/powerpoint/2010/main" val="264146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Can you sustain (get energized &amp; not burn out) in long future?</a:t>
            </a:r>
          </a:p>
          <a:p>
            <a:pPr marL="0" indent="0">
              <a:buNone/>
            </a:pPr>
            <a:endParaRPr lang="en-US" b="1" dirty="0"/>
          </a:p>
          <a:p>
            <a:pPr marL="0" indent="0">
              <a:buNone/>
            </a:pPr>
            <a:r>
              <a:rPr lang="en-US" b="1" dirty="0"/>
              <a:t>How much of you are you willing to risk? Do you have skin in the game?</a:t>
            </a:r>
          </a:p>
          <a:p>
            <a:pPr marL="0" indent="0">
              <a:buNone/>
            </a:pPr>
            <a:endParaRPr lang="en-US" b="1" dirty="0"/>
          </a:p>
          <a:p>
            <a:pPr marL="0" indent="0">
              <a:buNone/>
            </a:pPr>
            <a:r>
              <a:rPr lang="en-US" b="1" dirty="0"/>
              <a:t>Example</a:t>
            </a:r>
            <a:r>
              <a:rPr lang="en-US" dirty="0"/>
              <a:t>: Living Stories with a Place, A Time, and a Truth of lived experience</a:t>
            </a:r>
          </a:p>
          <a:p>
            <a:pPr marL="0" indent="0">
              <a:buNone/>
            </a:pPr>
            <a:r>
              <a:rPr lang="en-US" dirty="0"/>
              <a:t>Happening Here and Now</a:t>
            </a:r>
          </a:p>
          <a:p>
            <a:pPr marL="0" indent="0">
              <a:buNone/>
            </a:pPr>
            <a:r>
              <a:rPr lang="en-US" dirty="0"/>
              <a:t>In the middle, unfolding, emerging, happening</a:t>
            </a:r>
          </a:p>
          <a:p>
            <a:pPr marL="0" indent="0">
              <a:buNone/>
            </a:pPr>
            <a:r>
              <a:rPr lang="en-US" dirty="0"/>
              <a:t>Goes from strategic</a:t>
            </a:r>
            <a:r>
              <a:rPr lang="en-US" baseline="0" dirty="0"/>
              <a:t> level of power, to what is best for the world in Council of Elrond</a:t>
            </a:r>
          </a:p>
          <a:p>
            <a:pPr marL="0" indent="0">
              <a:buNone/>
            </a:pPr>
            <a:endParaRPr lang="en-US" baseline="0" dirty="0"/>
          </a:p>
          <a:p>
            <a:pPr marL="0" indent="0">
              <a:buNone/>
            </a:pPr>
            <a:r>
              <a:rPr lang="en-US" dirty="0"/>
              <a:t>Tell LESS is MORE</a:t>
            </a:r>
          </a:p>
          <a:p>
            <a:pPr marL="0" indent="0">
              <a:buNone/>
            </a:pPr>
            <a:r>
              <a:rPr lang="en-US" dirty="0"/>
              <a:t>BE AUTHENTIC - </a:t>
            </a:r>
            <a:r>
              <a:rPr lang="en-US" b="1" dirty="0">
                <a:sym typeface="Wingdings"/>
              </a:rPr>
              <a:t>Create an emotional component that resonates with the audience </a:t>
            </a:r>
            <a:r>
              <a:rPr lang="en-US" b="1" dirty="0">
                <a:sym typeface="Wingdings"/>
                <a:hlinkClick r:id="rId3"/>
              </a:rPr>
              <a:t>YouTube </a:t>
            </a:r>
            <a:r>
              <a:rPr lang="en-US" b="1" dirty="0">
                <a:sym typeface="Wingdings"/>
              </a:rPr>
              <a:t>Peter Guber of Mandalay Group, so they retell it forward owning; See </a:t>
            </a:r>
            <a:r>
              <a:rPr lang="en-US" b="1" dirty="0">
                <a:sym typeface="Wingdings"/>
                <a:hlinkClick r:id="rId4"/>
              </a:rPr>
              <a:t>article 4 truths of the storyteller HBR</a:t>
            </a:r>
            <a:endParaRPr lang="en-US" b="1" dirty="0">
              <a:sym typeface="Wingdings"/>
            </a:endParaRP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5</a:t>
            </a:fld>
            <a:endParaRPr lang="en-US" dirty="0"/>
          </a:p>
        </p:txBody>
      </p:sp>
    </p:spTree>
    <p:extLst>
      <p:ext uri="{BB962C8B-B14F-4D97-AF65-F5344CB8AC3E}">
        <p14:creationId xmlns:p14="http://schemas.microsoft.com/office/powerpoint/2010/main" val="287416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1" indent="-514350" algn="l" defTabSz="457200" rtl="0" eaLnBrk="1" fontAlgn="auto" latinLnBrk="0" hangingPunct="1">
              <a:lnSpc>
                <a:spcPct val="100000"/>
              </a:lnSpc>
              <a:spcBef>
                <a:spcPts val="0"/>
              </a:spcBef>
              <a:spcAft>
                <a:spcPts val="0"/>
              </a:spcAft>
              <a:buClrTx/>
              <a:buSzTx/>
              <a:buFontTx/>
              <a:buNone/>
              <a:tabLst/>
              <a:defRPr/>
            </a:pPr>
            <a:r>
              <a:rPr lang="en-US" dirty="0" smtClean="0"/>
              <a:t>Nora King Link https://</a:t>
            </a:r>
            <a:r>
              <a:rPr lang="en-US" dirty="0" err="1" smtClean="0"/>
              <a:t>web.nmsu.edu</a:t>
            </a:r>
            <a:r>
              <a:rPr lang="en-US" dirty="0" smtClean="0"/>
              <a:t>/~</a:t>
            </a:r>
            <a:r>
              <a:rPr lang="en-US" dirty="0" err="1" smtClean="0"/>
              <a:t>dboje</a:t>
            </a:r>
            <a:r>
              <a:rPr lang="en-US" dirty="0" smtClean="0"/>
              <a:t>/</a:t>
            </a:r>
            <a:r>
              <a:rPr lang="en-US" dirty="0" err="1" smtClean="0"/>
              <a:t>rmcstory.html</a:t>
            </a:r>
            <a:r>
              <a:rPr lang="en-US" dirty="0" smtClean="0"/>
              <a:t>  picture only https://</a:t>
            </a:r>
            <a:r>
              <a:rPr lang="en-US" dirty="0" err="1" smtClean="0"/>
              <a:t>web.nmsu.edu</a:t>
            </a:r>
            <a:r>
              <a:rPr lang="en-US" dirty="0" smtClean="0"/>
              <a:t>/~</a:t>
            </a:r>
            <a:r>
              <a:rPr lang="en-US" dirty="0" err="1" smtClean="0"/>
              <a:t>dboje</a:t>
            </a:r>
            <a:r>
              <a:rPr lang="en-US" dirty="0" smtClean="0"/>
              <a:t>/dm1.html</a:t>
            </a:r>
          </a:p>
          <a:p>
            <a:pPr marL="914400" marR="0" lvl="1" indent="-514350" algn="l" defTabSz="457200" rtl="0" eaLnBrk="1" fontAlgn="auto" latinLnBrk="0" hangingPunct="1">
              <a:lnSpc>
                <a:spcPct val="100000"/>
              </a:lnSpc>
              <a:spcBef>
                <a:spcPts val="0"/>
              </a:spcBef>
              <a:spcAft>
                <a:spcPts val="0"/>
              </a:spcAft>
              <a:buClrTx/>
              <a:buSzTx/>
              <a:buFontTx/>
              <a:buNone/>
              <a:tabLst/>
              <a:defRPr/>
            </a:pPr>
            <a:endParaRPr lang="en-US" dirty="0" smtClean="0"/>
          </a:p>
          <a:p>
            <a:pPr marL="914400" marR="0" lvl="1" indent="-514350" algn="l" defTabSz="457200" rtl="0" eaLnBrk="1" fontAlgn="auto" latinLnBrk="0" hangingPunct="1">
              <a:lnSpc>
                <a:spcPct val="100000"/>
              </a:lnSpc>
              <a:spcBef>
                <a:spcPts val="0"/>
              </a:spcBef>
              <a:spcAft>
                <a:spcPts val="0"/>
              </a:spcAft>
              <a:buClrTx/>
              <a:buSzTx/>
              <a:buFontTx/>
              <a:buNone/>
              <a:tabLst/>
              <a:defRPr/>
            </a:pPr>
            <a:r>
              <a:rPr lang="en-US" dirty="0" smtClean="0"/>
              <a:t>What </a:t>
            </a:r>
            <a:r>
              <a:rPr lang="en-US" dirty="0"/>
              <a:t>stories (+/-) are already in the community, nation, &amp; world about systemic racism  </a:t>
            </a:r>
          </a:p>
          <a:p>
            <a:pPr marL="914400" lvl="1" indent="-514350"/>
            <a:endParaRPr lang="en-US" dirty="0"/>
          </a:p>
          <a:p>
            <a:pPr marL="914400" lvl="1" indent="-514350"/>
            <a:endParaRPr lang="en-US" dirty="0"/>
          </a:p>
          <a:p>
            <a:pPr marL="914400" lvl="1" indent="-514350"/>
            <a:r>
              <a:rPr lang="en-US" dirty="0"/>
              <a:t>P1</a:t>
            </a:r>
          </a:p>
          <a:p>
            <a:pPr marL="914400" marR="0" lvl="1" indent="-514350" algn="l" defTabSz="457200" rtl="0" eaLnBrk="1" fontAlgn="auto" latinLnBrk="0" hangingPunct="1">
              <a:lnSpc>
                <a:spcPct val="100000"/>
              </a:lnSpc>
              <a:spcBef>
                <a:spcPts val="0"/>
              </a:spcBef>
              <a:spcAft>
                <a:spcPts val="0"/>
              </a:spcAft>
              <a:buClrTx/>
              <a:buSzTx/>
              <a:buFontTx/>
              <a:buNone/>
              <a:tabLst/>
              <a:defRPr/>
            </a:pPr>
            <a:r>
              <a:rPr lang="en-US" dirty="0"/>
              <a:t>Coach people about Racism using talking stick story circles</a:t>
            </a:r>
          </a:p>
          <a:p>
            <a:pPr marL="914400" lvl="1" indent="-514350"/>
            <a:endParaRPr lang="en-US" dirty="0"/>
          </a:p>
          <a:p>
            <a:pPr marL="914400" lvl="1" indent="-514350"/>
            <a:r>
              <a:rPr lang="en-US" dirty="0"/>
              <a:t>P6: Align the inner dialogue of the mind with the inner dialogue of the heart;</a:t>
            </a:r>
          </a:p>
          <a:p>
            <a:pPr marL="914400" lvl="1" indent="-514350"/>
            <a:r>
              <a:rPr lang="en-US" dirty="0"/>
              <a:t>Align the head/heart dialogues with your embodied outer dialogues with others (your verbal storytelling, and walking the talk);</a:t>
            </a:r>
          </a:p>
          <a:p>
            <a:pPr marL="914400" lvl="1" indent="-514350"/>
            <a:r>
              <a:rPr lang="en-US" dirty="0"/>
              <a:t>Apply ‘True Storytelling’ conversational tools to </a:t>
            </a:r>
          </a:p>
          <a:p>
            <a:pPr marL="914400" lvl="1" indent="-514350"/>
            <a:r>
              <a:rPr lang="en-US" dirty="0"/>
              <a:t> Racism in family, community, business, government, &amp; education;</a:t>
            </a:r>
            <a:endParaRPr lang="en-US" dirty="0">
              <a:highlight>
                <a:srgbClr val="C0C0C0"/>
              </a:highlight>
            </a:endParaRPr>
          </a:p>
          <a:p>
            <a:pPr marL="914400" lvl="1" indent="-514350"/>
            <a:r>
              <a:rPr lang="en-US" dirty="0"/>
              <a:t>Consider both Doing and Being (do-be-do-be-do) for an ethical life in your own living story</a:t>
            </a:r>
          </a:p>
          <a:p>
            <a:pPr marL="914400" lvl="1" indent="-514350"/>
            <a:r>
              <a:rPr lang="en-US" dirty="0"/>
              <a:t>P7: </a:t>
            </a:r>
          </a:p>
          <a:p>
            <a:pPr marL="914400" lvl="1" indent="-514350"/>
            <a:r>
              <a:rPr lang="en-US" dirty="0"/>
              <a:t>Do advanced ‘process coaching’ using conversational storytelling by the 4</a:t>
            </a:r>
            <a:r>
              <a:rPr lang="en-US" baseline="30000" dirty="0"/>
              <a:t>th</a:t>
            </a:r>
            <a:r>
              <a:rPr lang="en-US" dirty="0"/>
              <a:t> session</a:t>
            </a:r>
          </a:p>
          <a:p>
            <a:pPr marL="914400" lvl="1" indent="-514350"/>
            <a:r>
              <a:rPr lang="en-US" dirty="0"/>
              <a:t>Acquire skills in process consultation using story circles that are open dialogue conversations by the 4</a:t>
            </a:r>
            <a:r>
              <a:rPr lang="en-US" baseline="30000" dirty="0"/>
              <a:t>th</a:t>
            </a:r>
            <a:r>
              <a:rPr lang="en-US" dirty="0"/>
              <a:t> session.</a:t>
            </a:r>
          </a:p>
          <a:p>
            <a:pPr marL="914400" lvl="1" indent="-514350"/>
            <a:endParaRPr lang="en-US" dirty="0"/>
          </a:p>
          <a:p>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9</a:t>
            </a:fld>
            <a:endParaRPr lang="en-US"/>
          </a:p>
        </p:txBody>
      </p:sp>
    </p:spTree>
    <p:extLst>
      <p:ext uri="{BB962C8B-B14F-4D97-AF65-F5344CB8AC3E}">
        <p14:creationId xmlns:p14="http://schemas.microsoft.com/office/powerpoint/2010/main" val="27313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‘Truth’? </a:t>
            </a:r>
            <a:r>
              <a:rPr lang="mr-IN" dirty="0"/>
              <a:t>–</a:t>
            </a:r>
            <a:r>
              <a:rPr lang="en-US" dirty="0"/>
              <a:t> It</a:t>
            </a:r>
            <a:r>
              <a:rPr lang="en-US" baseline="0" dirty="0"/>
              <a:t> is the ancient Greek dialogues that bring True Storytelling out of hiding.</a:t>
            </a:r>
          </a:p>
          <a:p>
            <a:r>
              <a:rPr lang="en-US" baseline="0" dirty="0"/>
              <a:t>A ancient indigenous Guide before Aristotle and Plato would help people find a way of Being-in-the-world of Being-true</a:t>
            </a:r>
          </a:p>
          <a:p>
            <a:r>
              <a:rPr lang="en-US" baseline="0" dirty="0"/>
              <a:t>In today’s corporations, media, government, and our daily lives, The Being-true of ‘Truth’ has been diminished.</a:t>
            </a:r>
          </a:p>
          <a:p>
            <a:r>
              <a:rPr lang="en-US" baseline="0" dirty="0"/>
              <a:t>As Walter Benjamin (1968, in 1930s essay The Storyteller) put it, ‘True’ “Storytelling is coming to an end”. </a:t>
            </a:r>
          </a:p>
          <a:p>
            <a:r>
              <a:rPr lang="en-US" baseline="0" dirty="0"/>
              <a:t>See p. 4 and read his story of the ‘True Storyteller’ https://</a:t>
            </a:r>
            <a:r>
              <a:rPr lang="en-US" baseline="0" dirty="0" err="1"/>
              <a:t>arl.human.cornell.edu</a:t>
            </a:r>
            <a:r>
              <a:rPr lang="en-US" baseline="0" dirty="0"/>
              <a:t>/linked%20docs/Walter%20Benjamin%20Storyteller.pdf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dirty="0"/>
              <a:t>From this story it may be seen what the nature of true storytelling is” (p. 4).</a:t>
            </a:r>
            <a:endParaRPr lang="en-US" baseline="0" dirty="0"/>
          </a:p>
          <a:p>
            <a:endParaRPr lang="en-US" baseline="0" dirty="0"/>
          </a:p>
          <a:p>
            <a:r>
              <a:rPr lang="en-US" baseline="0" dirty="0"/>
              <a:t>TRUTH in True Storytelling is what Parmenides called “The Goddess of Truth”</a:t>
            </a:r>
            <a:r>
              <a:rPr lang="mr-IN" baseline="0" dirty="0"/>
              <a:t>…</a:t>
            </a:r>
            <a:r>
              <a:rPr lang="en-US" baseline="0" dirty="0"/>
              <a:t> “both in truth and in untruth: (Heidegger, Being and Time, 1962: section #223).</a:t>
            </a:r>
          </a:p>
          <a:p>
            <a:r>
              <a:rPr lang="en-US" baseline="0" dirty="0"/>
              <a:t>As True Storytelling Guides, you encounter the Truth and Untruth of your own inner and outer dialogues. </a:t>
            </a:r>
          </a:p>
          <a:p>
            <a:r>
              <a:rPr lang="en-US" baseline="0" dirty="0"/>
              <a:t>We live in societies that cover up what is Truth and Untruth, and what a True Storytelling guide does is uncover the Truth (#226).</a:t>
            </a:r>
            <a:endParaRPr lang="en-US" dirty="0"/>
          </a:p>
        </p:txBody>
      </p:sp>
      <p:sp>
        <p:nvSpPr>
          <p:cNvPr id="4" name="Slide Number Placeholder 3"/>
          <p:cNvSpPr>
            <a:spLocks noGrp="1"/>
          </p:cNvSpPr>
          <p:nvPr>
            <p:ph type="sldNum" sz="quarter" idx="10"/>
          </p:nvPr>
        </p:nvSpPr>
        <p:spPr/>
        <p:txBody>
          <a:bodyPr/>
          <a:lstStyle/>
          <a:p>
            <a:fld id="{4D1891DD-4765-404A-A1A9-A5E210FC9CD5}" type="slidenum">
              <a:rPr lang="en-US" smtClean="0"/>
              <a:t>10</a:t>
            </a:fld>
            <a:endParaRPr lang="en-US"/>
          </a:p>
        </p:txBody>
      </p:sp>
    </p:spTree>
    <p:extLst>
      <p:ext uri="{BB962C8B-B14F-4D97-AF65-F5344CB8AC3E}">
        <p14:creationId xmlns:p14="http://schemas.microsoft.com/office/powerpoint/2010/main" val="41699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 Storytelling has</a:t>
            </a:r>
            <a:br>
              <a:rPr lang="en-US" dirty="0"/>
            </a:br>
            <a:r>
              <a:rPr lang="en-US" dirty="0"/>
              <a:t>WHOLENESS of head and heart</a:t>
            </a:r>
            <a:br>
              <a:rPr lang="en-US" dirty="0"/>
            </a:br>
            <a:r>
              <a:rPr lang="en-US" dirty="0"/>
              <a:t/>
            </a:r>
            <a:br>
              <a:rPr lang="en-US" dirty="0"/>
            </a:br>
            <a:r>
              <a:rPr lang="en-US" dirty="0"/>
              <a:t>INTEGRITY: from Integral = whole</a:t>
            </a:r>
            <a:br>
              <a:rPr lang="en-US" dirty="0"/>
            </a:br>
            <a:r>
              <a:rPr lang="en-US" dirty="0"/>
              <a:t>means</a:t>
            </a:r>
            <a:br>
              <a:rPr lang="en-US" dirty="0"/>
            </a:br>
            <a:r>
              <a:rPr lang="en-US" dirty="0"/>
              <a:t/>
            </a:r>
            <a:br>
              <a:rPr lang="en-US" dirty="0"/>
            </a:br>
            <a:r>
              <a:rPr lang="en-US" dirty="0"/>
              <a:t>CONGRUENCE of head and heart with What Gets Said</a:t>
            </a:r>
          </a:p>
        </p:txBody>
      </p:sp>
      <p:sp>
        <p:nvSpPr>
          <p:cNvPr id="4" name="Slide Number Placeholder 3"/>
          <p:cNvSpPr>
            <a:spLocks noGrp="1"/>
          </p:cNvSpPr>
          <p:nvPr>
            <p:ph type="sldNum" sz="quarter" idx="10"/>
          </p:nvPr>
        </p:nvSpPr>
        <p:spPr/>
        <p:txBody>
          <a:bodyPr/>
          <a:lstStyle/>
          <a:p>
            <a:fld id="{64DF5C53-39F1-5942-8229-C47DAAE51A84}" type="slidenum">
              <a:rPr lang="en-US" smtClean="0"/>
              <a:t>12</a:t>
            </a:fld>
            <a:endParaRPr lang="en-US"/>
          </a:p>
        </p:txBody>
      </p:sp>
    </p:spTree>
    <p:extLst>
      <p:ext uri="{BB962C8B-B14F-4D97-AF65-F5344CB8AC3E}">
        <p14:creationId xmlns:p14="http://schemas.microsoft.com/office/powerpoint/2010/main" val="199434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feel if your child saw this behavior -</a:t>
            </a:r>
          </a:p>
        </p:txBody>
      </p:sp>
      <p:sp>
        <p:nvSpPr>
          <p:cNvPr id="4" name="Slide Number Placeholder 3"/>
          <p:cNvSpPr>
            <a:spLocks noGrp="1"/>
          </p:cNvSpPr>
          <p:nvPr>
            <p:ph type="sldNum" sz="quarter" idx="10"/>
          </p:nvPr>
        </p:nvSpPr>
        <p:spPr/>
        <p:txBody>
          <a:bodyPr/>
          <a:lstStyle/>
          <a:p>
            <a:fld id="{64DF5C53-39F1-5942-8229-C47DAAE51A84}" type="slidenum">
              <a:rPr lang="en-US" smtClean="0"/>
              <a:t>13</a:t>
            </a:fld>
            <a:endParaRPr lang="en-US"/>
          </a:p>
        </p:txBody>
      </p:sp>
    </p:spTree>
    <p:extLst>
      <p:ext uri="{BB962C8B-B14F-4D97-AF65-F5344CB8AC3E}">
        <p14:creationId xmlns:p14="http://schemas.microsoft.com/office/powerpoint/2010/main" val="224102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 listening and noticing to stories from Oscar and David, and to Breakout #1 stories.</a:t>
            </a:r>
          </a:p>
          <a:p>
            <a:r>
              <a:rPr lang="en-US" dirty="0"/>
              <a:t>Not moving with nice talk, time to get</a:t>
            </a:r>
            <a:r>
              <a:rPr lang="en-US" baseline="0" dirty="0"/>
              <a:t> serious and go deeper into the true storytelling conversations, and make room for breakthrough possibilities</a:t>
            </a:r>
          </a:p>
          <a:p>
            <a:r>
              <a:rPr lang="en-US" baseline="0" dirty="0"/>
              <a:t>Bystander theory, and answerability ethics of bystander vs. the answerability to intervene because you are the one person in the eventness of Being that is there with the skill to intervene.</a:t>
            </a:r>
          </a:p>
          <a:p>
            <a:endParaRPr lang="en-US" baseline="0" dirty="0"/>
          </a:p>
          <a:p>
            <a:r>
              <a:rPr lang="en-US" baseline="0" dirty="0"/>
              <a:t>Commit to the common value rudder</a:t>
            </a:r>
            <a:endParaRPr lang="en-US" dirty="0"/>
          </a:p>
        </p:txBody>
      </p:sp>
      <p:sp>
        <p:nvSpPr>
          <p:cNvPr id="4" name="Slide Number Placeholder 3"/>
          <p:cNvSpPr>
            <a:spLocks noGrp="1"/>
          </p:cNvSpPr>
          <p:nvPr>
            <p:ph type="sldNum" sz="quarter" idx="10"/>
          </p:nvPr>
        </p:nvSpPr>
        <p:spPr/>
        <p:txBody>
          <a:bodyPr/>
          <a:lstStyle/>
          <a:p>
            <a:fld id="{64DF5C53-39F1-5942-8229-C47DAAE51A84}" type="slidenum">
              <a:rPr lang="en-US" smtClean="0"/>
              <a:t>14</a:t>
            </a:fld>
            <a:endParaRPr lang="en-US"/>
          </a:p>
        </p:txBody>
      </p:sp>
    </p:spTree>
    <p:extLst>
      <p:ext uri="{BB962C8B-B14F-4D97-AF65-F5344CB8AC3E}">
        <p14:creationId xmlns:p14="http://schemas.microsoft.com/office/powerpoint/2010/main" val="340415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C3F878-F5E8-489B-AC8A-64F2A7E22C28}" type="datetimeFigureOut">
              <a:rPr lang="en-US" smtClean="0"/>
              <a:pPr/>
              <a:t>8/24/20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230437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83886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442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3F878-F5E8-489B-AC8A-64F2A7E22C28}" type="datetimeFigureOut">
              <a:rPr lang="en-US" smtClean="0"/>
              <a:pPr/>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231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8/24/20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6611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3F878-F5E8-489B-AC8A-64F2A7E22C28}" type="datetimeFigureOut">
              <a:rPr lang="en-US" smtClean="0"/>
              <a:pPr/>
              <a:t>8/24/20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56873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3F878-F5E8-489B-AC8A-64F2A7E22C28}" type="datetimeFigureOut">
              <a:rPr lang="en-US" smtClean="0"/>
              <a:pPr/>
              <a:t>8/24/20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98108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3F878-F5E8-489B-AC8A-64F2A7E22C28}" type="datetimeFigureOut">
              <a:rPr lang="en-US" smtClean="0"/>
              <a:pPr/>
              <a:t>8/24/20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22450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8/24/20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9642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8/24/20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66758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8/24/20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634645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8/24/20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237641321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cLnsnJ-ZsY"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time_continue=2&amp;v=2CS627aKrJI&amp;feature=emb_logo" TargetMode="External"/><Relationship Id="rId4" Type="http://schemas.openxmlformats.org/officeDocument/2006/relationships/hyperlink" Target="https://youtu.be/JmyWvjszBOw" TargetMode="External"/><Relationship Id="rId5" Type="http://schemas.openxmlformats.org/officeDocument/2006/relationships/hyperlink" Target="https://youtu.be/lGOzzqakPJ0" TargetMode="External"/><Relationship Id="rId6" Type="http://schemas.openxmlformats.org/officeDocument/2006/relationships/hyperlink" Target="https://youtu.be/t_tUZ6dybrc" TargetMode="External"/><Relationship Id="rId1" Type="http://schemas.openxmlformats.org/officeDocument/2006/relationships/slideLayout" Target="../slideLayouts/slideLayout2.xml"/><Relationship Id="rId2" Type="http://schemas.openxmlformats.org/officeDocument/2006/relationships/hyperlink" Target="https://www.youtube.com/watch?v=REo_gHIpvJc&amp;feature=emb_log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hyperlink" Target="mailto:oldfriendsindustries@gmail.com" TargetMode="External"/><Relationship Id="rId5" Type="http://schemas.openxmlformats.org/officeDocument/2006/relationships/hyperlink" Target="mailto:davidboje@gmail.com" TargetMode="External"/><Relationship Id="rId6" Type="http://schemas.openxmlformats.org/officeDocument/2006/relationships/hyperlink" Target="mailto:garosile@nmsu.edu" TargetMode="External"/><Relationship Id="rId7" Type="http://schemas.openxmlformats.org/officeDocument/2006/relationships/hyperlink" Target="mailto:lenabruunjensen@gmail.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hyperlink" Target="https://true-storytelling.com" TargetMode="External"/><Relationship Id="rId4" Type="http://schemas.openxmlformats.org/officeDocument/2006/relationships/hyperlink" Target="https://truestorytelling.blog" TargetMode="External"/><Relationship Id="rId5" Type="http://schemas.openxmlformats.org/officeDocument/2006/relationships/hyperlink" Target="mailto:davidboje@gmail.com" TargetMode="External"/><Relationship Id="rId6" Type="http://schemas.openxmlformats.org/officeDocument/2006/relationships/hyperlink" Target="mailto:oscar@hgs-solutions.com" TargetMode="External"/><Relationship Id="rId7"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us-sabc.org/team/oscar-edwards/"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hyperlink" Target="https://business.nmsu.edu/~dboje/rmctimeline.HTML" TargetMode="External"/><Relationship Id="rId9"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16"/>
            <a:ext cx="8229600" cy="867026"/>
          </a:xfrm>
        </p:spPr>
        <p:txBody>
          <a:bodyPr>
            <a:normAutofit/>
          </a:bodyPr>
          <a:lstStyle/>
          <a:p>
            <a:r>
              <a:rPr lang="en-US" dirty="0"/>
              <a:t>Agenda for </a:t>
            </a:r>
            <a:r>
              <a:rPr lang="en-US" dirty="0" smtClean="0"/>
              <a:t>Session 1</a:t>
            </a:r>
            <a:r>
              <a:rPr lang="en-US" dirty="0" smtClean="0"/>
              <a:t>Principles </a:t>
            </a:r>
            <a:r>
              <a:rPr lang="en-US" dirty="0"/>
              <a:t>1&amp;2</a:t>
            </a:r>
          </a:p>
        </p:txBody>
      </p:sp>
      <p:sp>
        <p:nvSpPr>
          <p:cNvPr id="3" name="Content Placeholder 2"/>
          <p:cNvSpPr>
            <a:spLocks noGrp="1"/>
          </p:cNvSpPr>
          <p:nvPr>
            <p:ph idx="1"/>
          </p:nvPr>
        </p:nvSpPr>
        <p:spPr>
          <a:xfrm>
            <a:off x="89803" y="1039042"/>
            <a:ext cx="8941941" cy="5818958"/>
          </a:xfrm>
        </p:spPr>
        <p:txBody>
          <a:bodyPr>
            <a:normAutofit fontScale="77500" lnSpcReduction="20000"/>
          </a:bodyPr>
          <a:lstStyle/>
          <a:p>
            <a:pPr marL="0" indent="0">
              <a:buNone/>
            </a:pPr>
            <a:r>
              <a:rPr lang="en-US" dirty="0" smtClean="0"/>
              <a:t>15 </a:t>
            </a:r>
            <a:r>
              <a:rPr lang="en-US" dirty="0"/>
              <a:t>Min. Demo Talking Stick in Welcome by Oscar &amp; </a:t>
            </a:r>
            <a:r>
              <a:rPr lang="en-US" dirty="0" smtClean="0"/>
              <a:t>David, cover; </a:t>
            </a:r>
            <a:r>
              <a:rPr lang="en-US" dirty="0"/>
              <a:t>what to expect from the Module (ending intercultural racism): etc. Keep it short. </a:t>
            </a:r>
            <a:r>
              <a:rPr lang="en-US" dirty="0" smtClean="0"/>
              <a:t>Oscar </a:t>
            </a:r>
            <a:r>
              <a:rPr lang="en-US" dirty="0"/>
              <a:t>(seek to centering all communities through TST ---building trust –truth-collaborations </a:t>
            </a:r>
            <a:r>
              <a:rPr lang="en-US" dirty="0" smtClean="0"/>
              <a:t> </a:t>
            </a:r>
          </a:p>
          <a:p>
            <a:pPr marL="0" indent="0">
              <a:buNone/>
            </a:pPr>
            <a:r>
              <a:rPr lang="en-US" dirty="0" smtClean="0">
                <a:solidFill>
                  <a:srgbClr val="FF0000"/>
                </a:solidFill>
              </a:rPr>
              <a:t>10 </a:t>
            </a:r>
            <a:r>
              <a:rPr lang="en-US" dirty="0">
                <a:solidFill>
                  <a:srgbClr val="FF0000"/>
                </a:solidFill>
              </a:rPr>
              <a:t>Min. 1st Breakout (groups of 3) </a:t>
            </a:r>
            <a:r>
              <a:rPr lang="mr-IN" dirty="0">
                <a:solidFill>
                  <a:srgbClr val="FF0000"/>
                </a:solidFill>
              </a:rPr>
              <a:t>–</a:t>
            </a:r>
            <a:r>
              <a:rPr lang="en-US" dirty="0">
                <a:solidFill>
                  <a:srgbClr val="FF0000"/>
                </a:solidFill>
              </a:rPr>
              <a:t> </a:t>
            </a:r>
            <a:r>
              <a:rPr lang="en-US" dirty="0"/>
              <a:t>passing talking stick, theme is When you experienced the Headcuts of Racism (3 questions are sent in by host)</a:t>
            </a:r>
            <a:r>
              <a:rPr lang="en-US" dirty="0">
                <a:solidFill>
                  <a:srgbClr val="FF0000"/>
                </a:solidFill>
              </a:rPr>
              <a:t>: </a:t>
            </a:r>
          </a:p>
          <a:p>
            <a:r>
              <a:rPr lang="en-US" dirty="0">
                <a:solidFill>
                  <a:srgbClr val="FF0000"/>
                </a:solidFill>
              </a:rPr>
              <a:t>10 Min- Plenary sharing - </a:t>
            </a:r>
            <a:r>
              <a:rPr lang="en-US" dirty="0"/>
              <a:t>David: What is True Storytelling ‘ethical life, How it fits with other ethics approaches (instrumental, virtue, etc.</a:t>
            </a:r>
            <a:r>
              <a:rPr lang="en-US" dirty="0" smtClean="0"/>
              <a:t>)</a:t>
            </a:r>
          </a:p>
          <a:p>
            <a:r>
              <a:rPr lang="en-US" dirty="0"/>
              <a:t>David: Inner and Outer Dialogues (see figures</a:t>
            </a:r>
            <a:r>
              <a:rPr lang="en-US" dirty="0" smtClean="0"/>
              <a:t>)</a:t>
            </a:r>
            <a:endParaRPr lang="en-US" dirty="0">
              <a:solidFill>
                <a:srgbClr val="FF0000"/>
              </a:solidFill>
            </a:endParaRPr>
          </a:p>
          <a:p>
            <a:r>
              <a:rPr lang="en-US" dirty="0">
                <a:solidFill>
                  <a:srgbClr val="FF0000"/>
                </a:solidFill>
              </a:rPr>
              <a:t>10 Min. </a:t>
            </a:r>
            <a:r>
              <a:rPr lang="mr-IN" dirty="0">
                <a:solidFill>
                  <a:srgbClr val="FF0000"/>
                </a:solidFill>
              </a:rPr>
              <a:t>–</a:t>
            </a:r>
            <a:r>
              <a:rPr lang="en-US" dirty="0">
                <a:solidFill>
                  <a:srgbClr val="FF0000"/>
                </a:solidFill>
              </a:rPr>
              <a:t> Principle 2 </a:t>
            </a:r>
            <a:r>
              <a:rPr lang="mr-IN" dirty="0">
                <a:solidFill>
                  <a:srgbClr val="FF0000"/>
                </a:solidFill>
              </a:rPr>
              <a:t>–</a:t>
            </a:r>
            <a:r>
              <a:rPr lang="en-US" dirty="0">
                <a:solidFill>
                  <a:srgbClr val="FF0000"/>
                </a:solidFill>
              </a:rPr>
              <a:t> Make Room for stories already there</a:t>
            </a:r>
          </a:p>
          <a:p>
            <a:r>
              <a:rPr lang="en-US" dirty="0">
                <a:solidFill>
                  <a:srgbClr val="FF0000"/>
                </a:solidFill>
              </a:rPr>
              <a:t>5 Min </a:t>
            </a:r>
            <a:r>
              <a:rPr lang="mr-IN" dirty="0">
                <a:solidFill>
                  <a:srgbClr val="FF0000"/>
                </a:solidFill>
              </a:rPr>
              <a:t>–</a:t>
            </a:r>
            <a:r>
              <a:rPr lang="en-US" dirty="0">
                <a:solidFill>
                  <a:srgbClr val="FF0000"/>
                </a:solidFill>
              </a:rPr>
              <a:t> 2</a:t>
            </a:r>
            <a:r>
              <a:rPr lang="en-US" baseline="30000" dirty="0">
                <a:solidFill>
                  <a:srgbClr val="FF0000"/>
                </a:solidFill>
              </a:rPr>
              <a:t>nd</a:t>
            </a:r>
            <a:r>
              <a:rPr lang="en-US" dirty="0">
                <a:solidFill>
                  <a:srgbClr val="FF0000"/>
                </a:solidFill>
              </a:rPr>
              <a:t> Breakout Room (groups of 3) – topic – when treated unfairly (take 3 questions to the breakout)</a:t>
            </a:r>
          </a:p>
          <a:p>
            <a:r>
              <a:rPr lang="en-US" dirty="0"/>
              <a:t>10 min. </a:t>
            </a:r>
            <a:r>
              <a:rPr lang="en-US" dirty="0" smtClean="0"/>
              <a:t>Plenary Debrief</a:t>
            </a:r>
            <a:r>
              <a:rPr lang="en-US" dirty="0"/>
              <a:t>, Check in, and </a:t>
            </a:r>
            <a:r>
              <a:rPr lang="en-US" dirty="0"/>
              <a:t>homework &amp; : What is certificate Program</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a:t>
            </a:fld>
            <a:endParaRPr lang="en-US"/>
          </a:p>
        </p:txBody>
      </p:sp>
    </p:spTree>
    <p:extLst>
      <p:ext uri="{BB962C8B-B14F-4D97-AF65-F5344CB8AC3E}">
        <p14:creationId xmlns:p14="http://schemas.microsoft.com/office/powerpoint/2010/main" val="9891088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21"/>
            <a:ext cx="8686800" cy="1761095"/>
          </a:xfrm>
        </p:spPr>
        <p:txBody>
          <a:bodyPr>
            <a:normAutofit/>
          </a:bodyPr>
          <a:lstStyle/>
          <a:p>
            <a:r>
              <a:rPr lang="en-US" sz="4800" b="1" dirty="0"/>
              <a:t>True Storytelling </a:t>
            </a:r>
            <a:r>
              <a:rPr lang="en-US" sz="6000" b="1" dirty="0"/>
              <a:t/>
            </a:r>
            <a:br>
              <a:rPr lang="en-US" sz="6000" b="1" dirty="0"/>
            </a:br>
            <a:r>
              <a:rPr lang="mr-IN" sz="3600" b="1" dirty="0"/>
              <a:t>–</a:t>
            </a:r>
            <a:r>
              <a:rPr lang="en-US" sz="3600" b="1" dirty="0"/>
              <a:t> 7 Principles for Impacting Racism</a:t>
            </a:r>
            <a:endParaRPr lang="en-US" sz="3600"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10</a:t>
            </a:fld>
            <a:endParaRPr lang="en-US"/>
          </a:p>
        </p:txBody>
      </p:sp>
      <p:pic>
        <p:nvPicPr>
          <p:cNvPr id="6" name="Picture 5" descr="True Storytelling Golden SPiral with embedded 3rd spiral.png">
            <a:extLst>
              <a:ext uri="{FF2B5EF4-FFF2-40B4-BE49-F238E27FC236}">
                <a16:creationId xmlns="" xmlns:a16="http://schemas.microsoft.com/office/drawing/2014/main" id="{F6A2E7E9-45D9-4344-8E45-2E3F5B7572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6343" y="1614409"/>
            <a:ext cx="6230457" cy="4950807"/>
          </a:xfrm>
          <a:prstGeom prst="rect">
            <a:avLst/>
          </a:prstGeom>
        </p:spPr>
      </p:pic>
      <p:sp>
        <p:nvSpPr>
          <p:cNvPr id="3" name="TextBox 2"/>
          <p:cNvSpPr txBox="1"/>
          <p:nvPr/>
        </p:nvSpPr>
        <p:spPr>
          <a:xfrm>
            <a:off x="167347" y="2111563"/>
            <a:ext cx="2426306" cy="2554545"/>
          </a:xfrm>
          <a:prstGeom prst="rect">
            <a:avLst/>
          </a:prstGeom>
          <a:noFill/>
        </p:spPr>
        <p:txBody>
          <a:bodyPr wrap="square" rtlCol="0">
            <a:spAutoFit/>
          </a:bodyPr>
          <a:lstStyle/>
          <a:p>
            <a:r>
              <a:rPr lang="en-US" sz="4000" b="1" dirty="0">
                <a:solidFill>
                  <a:srgbClr val="FF0000"/>
                </a:solidFill>
              </a:rPr>
              <a:t>Session #1 P1: What is Truth? &amp;</a:t>
            </a:r>
          </a:p>
        </p:txBody>
      </p:sp>
      <p:sp>
        <p:nvSpPr>
          <p:cNvPr id="8" name="TextBox 7"/>
          <p:cNvSpPr txBox="1"/>
          <p:nvPr/>
        </p:nvSpPr>
        <p:spPr>
          <a:xfrm>
            <a:off x="167347" y="4581871"/>
            <a:ext cx="2426306" cy="1938992"/>
          </a:xfrm>
          <a:prstGeom prst="rect">
            <a:avLst/>
          </a:prstGeom>
          <a:noFill/>
        </p:spPr>
        <p:txBody>
          <a:bodyPr wrap="square" rtlCol="0">
            <a:spAutoFit/>
          </a:bodyPr>
          <a:lstStyle/>
          <a:p>
            <a:r>
              <a:rPr lang="en-US" sz="4000" b="1" dirty="0">
                <a:solidFill>
                  <a:srgbClr val="FF0000"/>
                </a:solidFill>
              </a:rPr>
              <a:t>P2: </a:t>
            </a:r>
          </a:p>
          <a:p>
            <a:r>
              <a:rPr lang="en-US" sz="4000" b="1" dirty="0">
                <a:solidFill>
                  <a:srgbClr val="FF0000"/>
                </a:solidFill>
              </a:rPr>
              <a:t>Make Room</a:t>
            </a:r>
          </a:p>
        </p:txBody>
      </p:sp>
    </p:spTree>
    <p:extLst>
      <p:ext uri="{BB962C8B-B14F-4D97-AF65-F5344CB8AC3E}">
        <p14:creationId xmlns:p14="http://schemas.microsoft.com/office/powerpoint/2010/main" val="11672202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A0A417-365D-6049-AB4D-2A0CA263080F}"/>
              </a:ext>
            </a:extLst>
          </p:cNvPr>
          <p:cNvSpPr>
            <a:spLocks noGrp="1"/>
          </p:cNvSpPr>
          <p:nvPr>
            <p:ph type="title"/>
          </p:nvPr>
        </p:nvSpPr>
        <p:spPr/>
        <p:txBody>
          <a:bodyPr>
            <a:normAutofit fontScale="90000"/>
          </a:bodyPr>
          <a:lstStyle/>
          <a:p>
            <a:r>
              <a:rPr lang="en-US" dirty="0"/>
              <a:t>Learning Objectives for Principle #1: True Storytelling</a:t>
            </a:r>
          </a:p>
        </p:txBody>
      </p:sp>
      <p:sp>
        <p:nvSpPr>
          <p:cNvPr id="3" name="Content Placeholder 2">
            <a:extLst>
              <a:ext uri="{FF2B5EF4-FFF2-40B4-BE49-F238E27FC236}">
                <a16:creationId xmlns="" xmlns:a16="http://schemas.microsoft.com/office/drawing/2014/main" id="{F85E46B3-F4FD-FD47-85E0-C3A802C95F4A}"/>
              </a:ext>
            </a:extLst>
          </p:cNvPr>
          <p:cNvSpPr>
            <a:spLocks noGrp="1"/>
          </p:cNvSpPr>
          <p:nvPr>
            <p:ph idx="1"/>
          </p:nvPr>
        </p:nvSpPr>
        <p:spPr/>
        <p:txBody>
          <a:bodyPr>
            <a:normAutofit fontScale="92500" lnSpcReduction="20000"/>
          </a:bodyPr>
          <a:lstStyle/>
          <a:p>
            <a:r>
              <a:rPr lang="en-US" dirty="0"/>
              <a:t>Identify 7 elements of True Storytelling.</a:t>
            </a:r>
          </a:p>
          <a:p>
            <a:r>
              <a:rPr lang="en-US" dirty="0"/>
              <a:t>Commit to building a True Storytelling community in this group.</a:t>
            </a:r>
          </a:p>
          <a:p>
            <a:r>
              <a:rPr lang="en-US" dirty="0"/>
              <a:t>Distinguish between head and heart storytelling.</a:t>
            </a:r>
          </a:p>
          <a:p>
            <a:r>
              <a:rPr lang="en-US" dirty="0"/>
              <a:t>Practice congruence and wholeness of integrated head and heart communications</a:t>
            </a:r>
          </a:p>
          <a:p>
            <a:r>
              <a:rPr lang="en-US" dirty="0"/>
              <a:t>Explore examples of implicit and unconscious bias to identify the underlying structural and systemic conditions which promote these behaviors.</a:t>
            </a:r>
          </a:p>
        </p:txBody>
      </p:sp>
    </p:spTree>
    <p:extLst>
      <p:ext uri="{BB962C8B-B14F-4D97-AF65-F5344CB8AC3E}">
        <p14:creationId xmlns:p14="http://schemas.microsoft.com/office/powerpoint/2010/main" val="32845155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51FC063-5EA9-49AF-AFAF-D68C9E82B23B}" type="slidenum">
              <a:rPr lang="en-US" smtClean="0"/>
              <a:pPr/>
              <a:t>12</a:t>
            </a:fld>
            <a:endParaRPr lang="en-US"/>
          </a:p>
        </p:txBody>
      </p:sp>
      <p:pic>
        <p:nvPicPr>
          <p:cNvPr id="4" name="Picture 3" descr="When mind and heart align with person A and 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190500"/>
            <a:ext cx="8356600" cy="6464300"/>
          </a:xfrm>
          <a:prstGeom prst="rect">
            <a:avLst/>
          </a:prstGeom>
        </p:spPr>
      </p:pic>
      <p:sp>
        <p:nvSpPr>
          <p:cNvPr id="5" name="Oval Callout 4"/>
          <p:cNvSpPr/>
          <p:nvPr/>
        </p:nvSpPr>
        <p:spPr>
          <a:xfrm>
            <a:off x="6553200" y="2180152"/>
            <a:ext cx="1459719" cy="1099555"/>
          </a:xfrm>
          <a:prstGeom prst="wedgeEllipseCallout">
            <a:avLst>
              <a:gd name="adj1" fmla="val -79271"/>
              <a:gd name="adj2" fmla="val -16241"/>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Oval Callout 1"/>
          <p:cNvSpPr/>
          <p:nvPr/>
        </p:nvSpPr>
        <p:spPr>
          <a:xfrm>
            <a:off x="2502218" y="2180152"/>
            <a:ext cx="1516497" cy="966850"/>
          </a:xfrm>
          <a:prstGeom prst="wedgeEllipseCallout">
            <a:avLst>
              <a:gd name="adj1" fmla="val -78333"/>
              <a:gd name="adj2" fmla="val -72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02218" y="2180153"/>
            <a:ext cx="1516497" cy="830997"/>
          </a:xfrm>
          <a:prstGeom prst="rect">
            <a:avLst/>
          </a:prstGeom>
          <a:noFill/>
        </p:spPr>
        <p:txBody>
          <a:bodyPr wrap="square" rtlCol="0">
            <a:spAutoFit/>
          </a:bodyPr>
          <a:lstStyle/>
          <a:p>
            <a:pPr algn="ctr"/>
            <a:r>
              <a:rPr lang="en-US" sz="2000" b="1" dirty="0">
                <a:solidFill>
                  <a:schemeClr val="bg1"/>
                </a:solidFill>
              </a:rPr>
              <a:t>What </a:t>
            </a:r>
            <a:r>
              <a:rPr lang="en-US" sz="2400" b="1" dirty="0">
                <a:solidFill>
                  <a:schemeClr val="bg1"/>
                </a:solidFill>
              </a:rPr>
              <a:t>gets </a:t>
            </a:r>
          </a:p>
          <a:p>
            <a:pPr algn="ctr"/>
            <a:r>
              <a:rPr lang="en-US" sz="2400" b="1" dirty="0">
                <a:solidFill>
                  <a:schemeClr val="bg1"/>
                </a:solidFill>
              </a:rPr>
              <a:t>Said?</a:t>
            </a:r>
          </a:p>
        </p:txBody>
      </p:sp>
      <p:sp>
        <p:nvSpPr>
          <p:cNvPr id="7" name="TextBox 6"/>
          <p:cNvSpPr txBox="1"/>
          <p:nvPr/>
        </p:nvSpPr>
        <p:spPr>
          <a:xfrm>
            <a:off x="6553200" y="2237026"/>
            <a:ext cx="1516497" cy="830997"/>
          </a:xfrm>
          <a:prstGeom prst="rect">
            <a:avLst/>
          </a:prstGeom>
          <a:noFill/>
        </p:spPr>
        <p:txBody>
          <a:bodyPr wrap="square" rtlCol="0">
            <a:spAutoFit/>
          </a:bodyPr>
          <a:lstStyle/>
          <a:p>
            <a:pPr algn="ctr"/>
            <a:r>
              <a:rPr lang="en-US" sz="2000" b="1" dirty="0">
                <a:solidFill>
                  <a:schemeClr val="bg1"/>
                </a:solidFill>
              </a:rPr>
              <a:t>What </a:t>
            </a:r>
            <a:r>
              <a:rPr lang="en-US" sz="2400" b="1" dirty="0">
                <a:solidFill>
                  <a:schemeClr val="bg1"/>
                </a:solidFill>
              </a:rPr>
              <a:t>gets </a:t>
            </a:r>
          </a:p>
          <a:p>
            <a:pPr algn="ctr"/>
            <a:r>
              <a:rPr lang="en-US" sz="2400" b="1" dirty="0">
                <a:solidFill>
                  <a:schemeClr val="bg1"/>
                </a:solidFill>
              </a:rPr>
              <a:t>Said?</a:t>
            </a:r>
          </a:p>
        </p:txBody>
      </p:sp>
    </p:spTree>
    <p:extLst>
      <p:ext uri="{BB962C8B-B14F-4D97-AF65-F5344CB8AC3E}">
        <p14:creationId xmlns:p14="http://schemas.microsoft.com/office/powerpoint/2010/main" val="1130116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Arial Black"/>
                <a:cs typeface="Arial Black"/>
              </a:rPr>
              <a:t/>
            </a:r>
            <a:br>
              <a:rPr lang="en-US" dirty="0">
                <a:latin typeface="Arial Black"/>
                <a:cs typeface="Arial Black"/>
              </a:rPr>
            </a:br>
            <a:r>
              <a:rPr lang="en-US" dirty="0">
                <a:latin typeface="Arial Black"/>
                <a:cs typeface="Arial Black"/>
              </a:rPr>
              <a:t/>
            </a:r>
            <a:br>
              <a:rPr lang="en-US" dirty="0">
                <a:latin typeface="Arial Black"/>
                <a:cs typeface="Arial Black"/>
              </a:rPr>
            </a:br>
            <a:r>
              <a:rPr lang="en-US" dirty="0">
                <a:latin typeface="Arial Black"/>
                <a:cs typeface="Arial Black"/>
              </a:rPr>
              <a:t>TRUTH</a:t>
            </a:r>
            <a:r>
              <a:rPr lang="en-US" dirty="0"/>
              <a:t> in Acts of Community</a:t>
            </a:r>
            <a:br>
              <a:rPr lang="en-US" dirty="0"/>
            </a:br>
            <a:r>
              <a:rPr lang="en-US" dirty="0">
                <a:hlinkClick r:id="rId3"/>
              </a:rPr>
              <a:t>https://www.youtube.com</a:t>
            </a:r>
            <a:r>
              <a:rPr lang="en-US" sz="3100" dirty="0">
                <a:hlinkClick r:id="rId3"/>
              </a:rPr>
              <a:t>/watch?v=zcLnsnJ-ZsY</a:t>
            </a:r>
            <a:r>
              <a:rPr lang="en-US" sz="3100" dirty="0"/>
              <a:t> </a:t>
            </a:r>
            <a:br>
              <a:rPr lang="en-US" sz="3100" dirty="0"/>
            </a:br>
            <a:endParaRPr lang="en-US" dirty="0"/>
          </a:p>
        </p:txBody>
      </p:sp>
      <p:sp>
        <p:nvSpPr>
          <p:cNvPr id="3" name="Content Placeholder 2"/>
          <p:cNvSpPr>
            <a:spLocks noGrp="1"/>
          </p:cNvSpPr>
          <p:nvPr>
            <p:ph idx="1"/>
          </p:nvPr>
        </p:nvSpPr>
        <p:spPr>
          <a:xfrm>
            <a:off x="2657170" y="2185638"/>
            <a:ext cx="6486830" cy="4672361"/>
          </a:xfrm>
        </p:spPr>
        <p:txBody>
          <a:bodyPr>
            <a:normAutofit lnSpcReduction="10000"/>
          </a:bodyPr>
          <a:lstStyle/>
          <a:p>
            <a:r>
              <a:rPr lang="en-US" b="1" dirty="0"/>
              <a:t>What is Your </a:t>
            </a:r>
            <a:r>
              <a:rPr lang="en-US" b="1" dirty="0">
                <a:latin typeface="Arial Black"/>
                <a:cs typeface="Arial Black"/>
              </a:rPr>
              <a:t>TRUTH</a:t>
            </a:r>
            <a:r>
              <a:rPr lang="en-US" b="1" dirty="0"/>
              <a:t> Practice?  </a:t>
            </a:r>
            <a:r>
              <a:rPr lang="en-US" dirty="0"/>
              <a:t>Worry, Joy, Complaining, Peace?</a:t>
            </a:r>
          </a:p>
          <a:p>
            <a:r>
              <a:rPr lang="en-US" dirty="0"/>
              <a:t>If we practice worry, we get so good at it that we see worry everywhere.</a:t>
            </a:r>
          </a:p>
          <a:p>
            <a:r>
              <a:rPr lang="en-US" dirty="0"/>
              <a:t>Let us practice </a:t>
            </a:r>
          </a:p>
          <a:p>
            <a:pPr marL="0" indent="0">
              <a:buNone/>
            </a:pPr>
            <a:r>
              <a:rPr lang="en-US" b="1" dirty="0"/>
              <a:t>LISTENING </a:t>
            </a:r>
            <a:r>
              <a:rPr lang="en-US" dirty="0"/>
              <a:t>to stories and </a:t>
            </a:r>
            <a:r>
              <a:rPr lang="en-US" b="1" dirty="0"/>
              <a:t>NOTICING,</a:t>
            </a:r>
          </a:p>
          <a:p>
            <a:pPr marL="0" indent="0">
              <a:buNone/>
            </a:pPr>
            <a:r>
              <a:rPr lang="en-US" u="sng" dirty="0"/>
              <a:t>without</a:t>
            </a:r>
            <a:r>
              <a:rPr lang="en-US" dirty="0"/>
              <a:t> judging or anger, and </a:t>
            </a:r>
          </a:p>
          <a:p>
            <a:pPr marL="0" indent="0">
              <a:buNone/>
            </a:pPr>
            <a:r>
              <a:rPr lang="en-US" u="sng" dirty="0"/>
              <a:t>without</a:t>
            </a:r>
            <a:r>
              <a:rPr lang="en-US" dirty="0"/>
              <a:t> blaming or ‘fixing’.</a:t>
            </a:r>
          </a:p>
        </p:txBody>
      </p:sp>
      <p:pic>
        <p:nvPicPr>
          <p:cNvPr id="5" name="Picture 4" descr="Screen Shot 2020-08-09 at 10.3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70" y="2163762"/>
            <a:ext cx="2476500" cy="4419600"/>
          </a:xfrm>
          <a:prstGeom prst="rect">
            <a:avLst/>
          </a:prstGeom>
        </p:spPr>
      </p:pic>
    </p:spTree>
    <p:extLst>
      <p:ext uri="{BB962C8B-B14F-4D97-AF65-F5344CB8AC3E}">
        <p14:creationId xmlns:p14="http://schemas.microsoft.com/office/powerpoint/2010/main" val="34205969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A9DA57-5398-FF47-B98D-EA2EDE52408C}"/>
              </a:ext>
            </a:extLst>
          </p:cNvPr>
          <p:cNvSpPr>
            <a:spLocks noGrp="1"/>
          </p:cNvSpPr>
          <p:nvPr>
            <p:ph type="title"/>
          </p:nvPr>
        </p:nvSpPr>
        <p:spPr/>
        <p:txBody>
          <a:bodyPr>
            <a:normAutofit fontScale="90000"/>
          </a:bodyPr>
          <a:lstStyle/>
          <a:p>
            <a:r>
              <a:rPr lang="en-US" dirty="0"/>
              <a:t>Learning Objectives for Principle #2: Making Room for other Stories</a:t>
            </a:r>
          </a:p>
        </p:txBody>
      </p:sp>
      <p:sp>
        <p:nvSpPr>
          <p:cNvPr id="3" name="Content Placeholder 2">
            <a:extLst>
              <a:ext uri="{FF2B5EF4-FFF2-40B4-BE49-F238E27FC236}">
                <a16:creationId xmlns="" xmlns:a16="http://schemas.microsoft.com/office/drawing/2014/main" id="{6CFA1476-F1EE-3943-8364-990D165420E7}"/>
              </a:ext>
            </a:extLst>
          </p:cNvPr>
          <p:cNvSpPr>
            <a:spLocks noGrp="1"/>
          </p:cNvSpPr>
          <p:nvPr>
            <p:ph idx="1"/>
          </p:nvPr>
        </p:nvSpPr>
        <p:spPr/>
        <p:txBody>
          <a:bodyPr>
            <a:normAutofit/>
          </a:bodyPr>
          <a:lstStyle/>
          <a:p>
            <a:r>
              <a:rPr lang="en-US" dirty="0"/>
              <a:t>Practice “listening” to others’ stories. </a:t>
            </a:r>
          </a:p>
          <a:p>
            <a:r>
              <a:rPr lang="en-US" dirty="0"/>
              <a:t>Practice “noticing” the untold stories.</a:t>
            </a:r>
          </a:p>
          <a:p>
            <a:r>
              <a:rPr lang="en-US" dirty="0"/>
              <a:t>Identify the untold and less-visible stories of systemic and structural causes of implicit and unconscious bias in both our own and others’ stories. </a:t>
            </a:r>
          </a:p>
          <a:p>
            <a:r>
              <a:rPr lang="en-US" dirty="0"/>
              <a:t>Identify broader networks of stories related to systemic and structural sources of bias. </a:t>
            </a:r>
          </a:p>
        </p:txBody>
      </p:sp>
    </p:spTree>
    <p:extLst>
      <p:ext uri="{BB962C8B-B14F-4D97-AF65-F5344CB8AC3E}">
        <p14:creationId xmlns:p14="http://schemas.microsoft.com/office/powerpoint/2010/main" val="699489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7048"/>
          </a:xfrm>
        </p:spPr>
        <p:txBody>
          <a:bodyPr>
            <a:noAutofit/>
          </a:bodyPr>
          <a:lstStyle/>
          <a:p>
            <a:r>
              <a:rPr lang="en-US" sz="2800" dirty="0">
                <a:solidFill>
                  <a:srgbClr val="FF0000"/>
                </a:solidFill>
                <a:latin typeface="Arial Black"/>
                <a:cs typeface="Arial Black"/>
              </a:rPr>
              <a:t>BREAK OUT “Talking Stick” PROCESS</a:t>
            </a:r>
            <a:br>
              <a:rPr lang="en-US" sz="2800" dirty="0">
                <a:solidFill>
                  <a:srgbClr val="FF0000"/>
                </a:solidFill>
                <a:latin typeface="Arial Black"/>
                <a:cs typeface="Arial Black"/>
              </a:rPr>
            </a:br>
            <a:r>
              <a:rPr lang="en-US" sz="2800" dirty="0">
                <a:solidFill>
                  <a:srgbClr val="FF0000"/>
                </a:solidFill>
                <a:latin typeface="Arial Black"/>
                <a:cs typeface="Arial Black"/>
              </a:rPr>
              <a:t> </a:t>
            </a:r>
          </a:p>
        </p:txBody>
      </p:sp>
      <p:sp>
        <p:nvSpPr>
          <p:cNvPr id="3" name="Content Placeholder 2"/>
          <p:cNvSpPr>
            <a:spLocks noGrp="1"/>
          </p:cNvSpPr>
          <p:nvPr>
            <p:ph idx="1"/>
          </p:nvPr>
        </p:nvSpPr>
        <p:spPr>
          <a:xfrm>
            <a:off x="901975" y="1327048"/>
            <a:ext cx="8242025" cy="5530951"/>
          </a:xfrm>
        </p:spPr>
        <p:txBody>
          <a:bodyPr>
            <a:normAutofit fontScale="77500" lnSpcReduction="20000"/>
          </a:bodyPr>
          <a:lstStyle/>
          <a:p>
            <a:pPr lvl="1"/>
            <a:r>
              <a:rPr lang="en-US" sz="3400" b="1" dirty="0"/>
              <a:t>SPEAKERS</a:t>
            </a:r>
            <a:r>
              <a:rPr lang="en-US" sz="3400" dirty="0"/>
              <a:t>: Pick someone to share their story first. The person who speaks holds the Talking Stick, and only they have the authority to speak. They will share one (and only one) story. When done, the speaker says ‘I’m done’ or ‘Ho’ or ’I’m complete’ so people know when they are done. The current speaker chooses who will speak next and passes the Talking Stick to that person.</a:t>
            </a:r>
          </a:p>
          <a:p>
            <a:pPr lvl="1"/>
            <a:r>
              <a:rPr lang="en-US" sz="3400" b="1" dirty="0"/>
              <a:t>LISTENERS</a:t>
            </a:r>
            <a:r>
              <a:rPr lang="en-US" sz="3400" dirty="0"/>
              <a:t>: Use deep listening; do not ask questions of the storyteller, do not give advice, and please hold a space for silence because silence speaks. </a:t>
            </a:r>
          </a:p>
          <a:p>
            <a:pPr lvl="1"/>
            <a:r>
              <a:rPr lang="en-US" sz="3400" b="1" dirty="0"/>
              <a:t>PASS OPTION</a:t>
            </a:r>
            <a:r>
              <a:rPr lang="en-US" sz="3400" dirty="0"/>
              <a:t>: It is OK to ‘pass’ and wait for another opportunity;</a:t>
            </a:r>
          </a:p>
          <a:p>
            <a:pPr lvl="1"/>
            <a:r>
              <a:rPr lang="en-US" sz="3400" b="1" dirty="0"/>
              <a:t>TIME</a:t>
            </a:r>
            <a:r>
              <a:rPr lang="en-US" sz="3400" dirty="0"/>
              <a:t>: Continue to Story Circle until all have shared once, and if time remains you may do another round.</a:t>
            </a:r>
            <a:endParaRPr lang="en-US" dirty="0"/>
          </a:p>
        </p:txBody>
      </p:sp>
      <p:pic>
        <p:nvPicPr>
          <p:cNvPr id="4" name="Picture 3" descr="Boje s talkingstick.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2" y="1327048"/>
            <a:ext cx="1206500" cy="5080000"/>
          </a:xfrm>
          <a:prstGeom prst="rect">
            <a:avLst/>
          </a:prstGeom>
        </p:spPr>
      </p:pic>
    </p:spTree>
    <p:extLst>
      <p:ext uri="{BB962C8B-B14F-4D97-AF65-F5344CB8AC3E}">
        <p14:creationId xmlns:p14="http://schemas.microsoft.com/office/powerpoint/2010/main" val="19190384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lking stick im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92933"/>
            <a:ext cx="2197100" cy="5236762"/>
          </a:xfrm>
          <a:prstGeom prst="rect">
            <a:avLst/>
          </a:prstGeom>
        </p:spPr>
      </p:pic>
      <p:sp>
        <p:nvSpPr>
          <p:cNvPr id="2" name="Title 1">
            <a:extLst>
              <a:ext uri="{FF2B5EF4-FFF2-40B4-BE49-F238E27FC236}">
                <a16:creationId xmlns="" xmlns:a16="http://schemas.microsoft.com/office/drawing/2014/main" id="{B7914CFE-9071-644F-8C9F-0F6BFFCB3E89}"/>
              </a:ext>
            </a:extLst>
          </p:cNvPr>
          <p:cNvSpPr>
            <a:spLocks noGrp="1"/>
          </p:cNvSpPr>
          <p:nvPr>
            <p:ph type="title"/>
          </p:nvPr>
        </p:nvSpPr>
        <p:spPr>
          <a:xfrm>
            <a:off x="457200" y="274638"/>
            <a:ext cx="8229600" cy="654296"/>
          </a:xfrm>
        </p:spPr>
        <p:txBody>
          <a:bodyPr>
            <a:normAutofit fontScale="90000"/>
          </a:bodyPr>
          <a:lstStyle/>
          <a:p>
            <a:r>
              <a:rPr lang="en-US" dirty="0">
                <a:latin typeface="Arial Black"/>
                <a:cs typeface="Arial Black"/>
              </a:rPr>
              <a:t>QUESTION for Breakout 2 </a:t>
            </a:r>
          </a:p>
        </p:txBody>
      </p:sp>
      <p:sp>
        <p:nvSpPr>
          <p:cNvPr id="3" name="Content Placeholder 2">
            <a:extLst>
              <a:ext uri="{FF2B5EF4-FFF2-40B4-BE49-F238E27FC236}">
                <a16:creationId xmlns="" xmlns:a16="http://schemas.microsoft.com/office/drawing/2014/main" id="{644592F3-485F-194C-A9CB-09C85F897B85}"/>
              </a:ext>
            </a:extLst>
          </p:cNvPr>
          <p:cNvSpPr>
            <a:spLocks noGrp="1"/>
          </p:cNvSpPr>
          <p:nvPr>
            <p:ph idx="1"/>
          </p:nvPr>
        </p:nvSpPr>
        <p:spPr>
          <a:xfrm>
            <a:off x="284343" y="1175386"/>
            <a:ext cx="7791001" cy="5546089"/>
          </a:xfrm>
        </p:spPr>
        <p:txBody>
          <a:bodyPr>
            <a:normAutofit fontScale="92500" lnSpcReduction="20000"/>
          </a:bodyPr>
          <a:lstStyle/>
          <a:p>
            <a:pPr marL="0" indent="0">
              <a:buNone/>
            </a:pPr>
            <a:r>
              <a:rPr lang="en-US" sz="2600" dirty="0"/>
              <a:t>Building on what we have discussed so far, take </a:t>
            </a:r>
          </a:p>
          <a:p>
            <a:pPr marL="0" indent="0">
              <a:buNone/>
            </a:pPr>
            <a:r>
              <a:rPr lang="en-US" sz="2600" b="1" dirty="0"/>
              <a:t>2 min. </a:t>
            </a:r>
            <a:r>
              <a:rPr lang="en-US" sz="2600" dirty="0"/>
              <a:t>to think and write down some answers to the following question:</a:t>
            </a:r>
          </a:p>
          <a:p>
            <a:pPr marL="0" indent="0">
              <a:buNone/>
            </a:pPr>
            <a:endParaRPr lang="en-US" sz="2600" dirty="0"/>
          </a:p>
          <a:p>
            <a:pPr marL="0" indent="0">
              <a:buNone/>
            </a:pPr>
            <a:r>
              <a:rPr lang="en-US" sz="2600" dirty="0"/>
              <a:t>Q#1. Tell a story of an experience you have had, when you noticed </a:t>
            </a:r>
            <a:r>
              <a:rPr lang="en-US" sz="2600" b="1" dirty="0"/>
              <a:t>systemic </a:t>
            </a:r>
            <a:r>
              <a:rPr lang="en-US" sz="2600" dirty="0"/>
              <a:t>and</a:t>
            </a:r>
            <a:r>
              <a:rPr lang="en-US" sz="2600" b="1" dirty="0"/>
              <a:t> structural </a:t>
            </a:r>
            <a:r>
              <a:rPr lang="en-US" sz="2600" dirty="0"/>
              <a:t>conditions that</a:t>
            </a:r>
          </a:p>
          <a:p>
            <a:pPr marL="0" indent="0">
              <a:buNone/>
            </a:pPr>
            <a:r>
              <a:rPr lang="en-US" sz="2600" dirty="0"/>
              <a:t>promote and allow unconscious and implicit bias to happen again and again, year after year?  </a:t>
            </a:r>
          </a:p>
          <a:p>
            <a:pPr marL="0" indent="0">
              <a:buNone/>
            </a:pPr>
            <a:r>
              <a:rPr lang="en-US" sz="2600" dirty="0"/>
              <a:t>Then…</a:t>
            </a:r>
          </a:p>
          <a:p>
            <a:pPr marL="0" indent="0">
              <a:buNone/>
            </a:pPr>
            <a:r>
              <a:rPr lang="en-US" sz="2600" dirty="0"/>
              <a:t>CLICK on the link to enter your break-out group,</a:t>
            </a:r>
          </a:p>
          <a:p>
            <a:pPr marL="0" indent="0">
              <a:buNone/>
            </a:pPr>
            <a:r>
              <a:rPr lang="en-US" sz="2600" dirty="0"/>
              <a:t>CHOOSE a timekeeper, CHOOSE who will go first, and</a:t>
            </a:r>
          </a:p>
          <a:p>
            <a:pPr marL="0" indent="0">
              <a:buNone/>
            </a:pPr>
            <a:r>
              <a:rPr lang="en-US" sz="2600" dirty="0"/>
              <a:t>BEGIN, with each person telling their story in </a:t>
            </a:r>
            <a:r>
              <a:rPr lang="en-US" sz="2600" b="1" dirty="0"/>
              <a:t>less than 2 min</a:t>
            </a:r>
            <a:r>
              <a:rPr lang="en-US" sz="2600" dirty="0"/>
              <a:t>. </a:t>
            </a:r>
          </a:p>
          <a:p>
            <a:pPr marL="0" lvl="1" indent="0">
              <a:buNone/>
            </a:pPr>
            <a:endParaRPr lang="en-US" sz="2600" dirty="0">
              <a:solidFill>
                <a:srgbClr val="FF0000"/>
              </a:solidFill>
              <a:cs typeface="Arial Black"/>
            </a:endParaRPr>
          </a:p>
          <a:p>
            <a:pPr marL="0" lvl="1" indent="0">
              <a:buNone/>
            </a:pPr>
            <a:r>
              <a:rPr lang="en-US" sz="2600" dirty="0">
                <a:solidFill>
                  <a:srgbClr val="FF0000"/>
                </a:solidFill>
                <a:cs typeface="Arial Black"/>
              </a:rPr>
              <a:t>(Note: Stay hopeful! We will learn how to change these stories in Session #3!)</a:t>
            </a:r>
          </a:p>
          <a:p>
            <a:pPr marL="0" indent="0">
              <a:buNone/>
            </a:pPr>
            <a:endParaRPr lang="en-US" sz="3600" dirty="0"/>
          </a:p>
          <a:p>
            <a:pPr marL="0" indent="0">
              <a:buNone/>
            </a:pPr>
            <a:endParaRPr lang="en-US" sz="3600" dirty="0"/>
          </a:p>
        </p:txBody>
      </p:sp>
      <p:sp>
        <p:nvSpPr>
          <p:cNvPr id="4" name="Slide Number Placeholder 3">
            <a:extLst>
              <a:ext uri="{FF2B5EF4-FFF2-40B4-BE49-F238E27FC236}">
                <a16:creationId xmlns="" xmlns:a16="http://schemas.microsoft.com/office/drawing/2014/main" id="{A72C3E75-7489-8E4F-BF58-A5DFAA971AFA}"/>
              </a:ext>
            </a:extLst>
          </p:cNvPr>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2812781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5AED79-45A6-5546-AA1E-110CB5539253}"/>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 xmlns:a16="http://schemas.microsoft.com/office/drawing/2014/main" id="{62AE626F-251E-8B43-9296-D44A8933FE0F}"/>
              </a:ext>
            </a:extLst>
          </p:cNvPr>
          <p:cNvSpPr>
            <a:spLocks noGrp="1"/>
          </p:cNvSpPr>
          <p:nvPr>
            <p:ph idx="1"/>
          </p:nvPr>
        </p:nvSpPr>
        <p:spPr/>
        <p:txBody>
          <a:bodyPr>
            <a:normAutofit lnSpcReduction="10000"/>
          </a:bodyPr>
          <a:lstStyle/>
          <a:p>
            <a:r>
              <a:rPr lang="en-US" dirty="0"/>
              <a:t>Systemic and Structural Sources of </a:t>
            </a:r>
          </a:p>
          <a:p>
            <a:pPr marL="0" indent="0">
              <a:buNone/>
            </a:pPr>
            <a:r>
              <a:rPr lang="en-US" dirty="0"/>
              <a:t>Implicit Bias and Unconscious Racism:</a:t>
            </a:r>
          </a:p>
          <a:p>
            <a:pPr marL="0" indent="0">
              <a:buNone/>
            </a:pPr>
            <a:r>
              <a:rPr lang="en-US" dirty="0"/>
              <a:t>Economic</a:t>
            </a:r>
          </a:p>
          <a:p>
            <a:pPr marL="0" indent="0">
              <a:buNone/>
            </a:pPr>
            <a:r>
              <a:rPr lang="en-US" dirty="0"/>
              <a:t>Political</a:t>
            </a:r>
          </a:p>
          <a:p>
            <a:pPr marL="0" indent="0">
              <a:buNone/>
            </a:pPr>
            <a:r>
              <a:rPr lang="en-US" dirty="0"/>
              <a:t>Historical</a:t>
            </a:r>
          </a:p>
          <a:p>
            <a:pPr marL="0" indent="0">
              <a:buNone/>
            </a:pPr>
            <a:r>
              <a:rPr lang="en-US" dirty="0"/>
              <a:t>Sociological</a:t>
            </a:r>
          </a:p>
          <a:p>
            <a:pPr marL="0" indent="0">
              <a:buNone/>
            </a:pPr>
            <a:r>
              <a:rPr lang="en-US" dirty="0"/>
              <a:t>Place-based</a:t>
            </a:r>
          </a:p>
          <a:p>
            <a:pPr marL="0" indent="0">
              <a:buNone/>
            </a:pPr>
            <a:r>
              <a:rPr lang="en-US" dirty="0"/>
              <a:t>???</a:t>
            </a:r>
          </a:p>
        </p:txBody>
      </p:sp>
    </p:spTree>
    <p:extLst>
      <p:ext uri="{BB962C8B-B14F-4D97-AF65-F5344CB8AC3E}">
        <p14:creationId xmlns:p14="http://schemas.microsoft.com/office/powerpoint/2010/main" val="19693105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733"/>
          </a:xfrm>
        </p:spPr>
        <p:txBody>
          <a:bodyPr>
            <a:normAutofit fontScale="90000"/>
          </a:bodyPr>
          <a:lstStyle/>
          <a:p>
            <a:r>
              <a:rPr lang="en-US" dirty="0"/>
              <a:t>Next session HOMEWORK</a:t>
            </a:r>
          </a:p>
        </p:txBody>
      </p:sp>
      <p:sp>
        <p:nvSpPr>
          <p:cNvPr id="3" name="Content Placeholder 2"/>
          <p:cNvSpPr>
            <a:spLocks noGrp="1"/>
          </p:cNvSpPr>
          <p:nvPr>
            <p:ph idx="1"/>
          </p:nvPr>
        </p:nvSpPr>
        <p:spPr>
          <a:xfrm>
            <a:off x="289932" y="885371"/>
            <a:ext cx="8621839" cy="5836104"/>
          </a:xfrm>
        </p:spPr>
        <p:txBody>
          <a:bodyPr>
            <a:normAutofit fontScale="92500" lnSpcReduction="10000"/>
          </a:bodyPr>
          <a:lstStyle/>
          <a:p>
            <a:pPr marL="0" indent="0">
              <a:buNone/>
            </a:pPr>
            <a:endParaRPr lang="en-US" dirty="0"/>
          </a:p>
          <a:p>
            <a:pPr marL="0" indent="0">
              <a:buNone/>
            </a:pPr>
            <a:r>
              <a:rPr lang="en-US" dirty="0"/>
              <a:t>A. Practice Principle1: In your notebook, write about </a:t>
            </a:r>
            <a:r>
              <a:rPr lang="en-US" u="sng" dirty="0"/>
              <a:t>listening and noticing</a:t>
            </a:r>
            <a:r>
              <a:rPr lang="en-US" dirty="0"/>
              <a:t> a story of unconscious and/or implicit bias this week; </a:t>
            </a:r>
          </a:p>
          <a:p>
            <a:pPr marL="0" indent="0">
              <a:buNone/>
            </a:pPr>
            <a:endParaRPr lang="en-US" dirty="0"/>
          </a:p>
          <a:p>
            <a:pPr marL="0" indent="0">
              <a:buNone/>
            </a:pPr>
            <a:r>
              <a:rPr lang="en-US" dirty="0"/>
              <a:t>B. Practice Principle 2 Making Room: Look for and write down some possible </a:t>
            </a:r>
            <a:r>
              <a:rPr lang="en-US" u="sng" dirty="0"/>
              <a:t>systemic and/or structural </a:t>
            </a:r>
            <a:r>
              <a:rPr lang="en-US" dirty="0"/>
              <a:t>factors fostering the bias observed in your  story from Part A (above).</a:t>
            </a:r>
          </a:p>
          <a:p>
            <a:pPr marL="0" indent="0">
              <a:buNone/>
            </a:pPr>
            <a:endParaRPr lang="en-US"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19507854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4383"/>
            <a:ext cx="6172608" cy="823671"/>
          </a:xfrm>
        </p:spPr>
        <p:txBody>
          <a:bodyPr/>
          <a:lstStyle/>
          <a:p>
            <a:r>
              <a:rPr lang="en-US" b="1" dirty="0"/>
              <a:t>BUILD YOUR LIBRARY</a:t>
            </a:r>
          </a:p>
        </p:txBody>
      </p:sp>
      <p:pic>
        <p:nvPicPr>
          <p:cNvPr id="1026" name="Picture 2" descr="How to Be an Antiracist by [Ibram X. Kendi]">
            <a:extLst>
              <a:ext uri="{FF2B5EF4-FFF2-40B4-BE49-F238E27FC236}">
                <a16:creationId xmlns="" xmlns:a16="http://schemas.microsoft.com/office/drawing/2014/main" id="{ACA6CF07-0D51-44D6-9FD9-76AA63096B7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70305"/>
            <a:ext cx="2566273" cy="2701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tween the World and Me ">
            <a:extLst>
              <a:ext uri="{FF2B5EF4-FFF2-40B4-BE49-F238E27FC236}">
                <a16:creationId xmlns="" xmlns:a16="http://schemas.microsoft.com/office/drawing/2014/main" id="{22564D00-81D5-429E-BCF8-4054C4FBA6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94"/>
          <a:stretch/>
        </p:blipFill>
        <p:spPr bwMode="auto">
          <a:xfrm>
            <a:off x="229191" y="4170160"/>
            <a:ext cx="2056809" cy="20428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Souls of Black Folk"/>
          <p:cNvPicPr/>
          <p:nvPr/>
        </p:nvPicPr>
        <p:blipFill>
          <a:blip r:embed="rId5">
            <a:extLst>
              <a:ext uri="{28A0092B-C50C-407E-A947-70E740481C1C}">
                <a14:useLocalDpi xmlns:a14="http://schemas.microsoft.com/office/drawing/2010/main" val="0"/>
              </a:ext>
            </a:extLst>
          </a:blip>
          <a:srcRect/>
          <a:stretch>
            <a:fillRect/>
          </a:stretch>
        </p:blipFill>
        <p:spPr bwMode="auto">
          <a:xfrm>
            <a:off x="6719685" y="290985"/>
            <a:ext cx="2336166" cy="2430075"/>
          </a:xfrm>
          <a:prstGeom prst="rect">
            <a:avLst/>
          </a:prstGeom>
          <a:noFill/>
          <a:ln>
            <a:noFill/>
          </a:ln>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2461495" y="959767"/>
            <a:ext cx="2130170" cy="2007568"/>
          </a:xfrm>
          <a:prstGeom prst="rect">
            <a:avLst/>
          </a:prstGeom>
          <a:noFill/>
          <a:ln>
            <a:noFill/>
          </a:ln>
        </p:spPr>
      </p:pic>
      <p:pic>
        <p:nvPicPr>
          <p:cNvPr id="2" name="Picture 1"/>
          <p:cNvPicPr>
            <a:picLocks noChangeAspect="1"/>
          </p:cNvPicPr>
          <p:nvPr/>
        </p:nvPicPr>
        <p:blipFill>
          <a:blip r:embed="rId7"/>
          <a:stretch>
            <a:fillRect/>
          </a:stretch>
        </p:blipFill>
        <p:spPr>
          <a:xfrm>
            <a:off x="2566273" y="4170160"/>
            <a:ext cx="2269849" cy="2472304"/>
          </a:xfrm>
          <a:prstGeom prst="rect">
            <a:avLst/>
          </a:prstGeom>
        </p:spPr>
      </p:pic>
      <p:pic>
        <p:nvPicPr>
          <p:cNvPr id="3" name="Picture 2"/>
          <p:cNvPicPr>
            <a:picLocks noChangeAspect="1"/>
          </p:cNvPicPr>
          <p:nvPr/>
        </p:nvPicPr>
        <p:blipFill>
          <a:blip r:embed="rId8"/>
          <a:stretch>
            <a:fillRect/>
          </a:stretch>
        </p:blipFill>
        <p:spPr>
          <a:xfrm>
            <a:off x="6719685" y="3336667"/>
            <a:ext cx="2336166" cy="3502962"/>
          </a:xfrm>
          <a:prstGeom prst="rect">
            <a:avLst/>
          </a:prstGeom>
        </p:spPr>
      </p:pic>
      <p:sp>
        <p:nvSpPr>
          <p:cNvPr id="8" name="Rectangle 7"/>
          <p:cNvSpPr/>
          <p:nvPr/>
        </p:nvSpPr>
        <p:spPr>
          <a:xfrm>
            <a:off x="2286000" y="2967335"/>
            <a:ext cx="4572000" cy="369332"/>
          </a:xfrm>
          <a:prstGeom prst="rect">
            <a:avLst/>
          </a:prstGeom>
        </p:spPr>
        <p:txBody>
          <a:bodyPr>
            <a:spAutoFit/>
          </a:bodyPr>
          <a:lstStyle/>
          <a:p>
            <a:endParaRPr lang="en-US" dirty="0"/>
          </a:p>
        </p:txBody>
      </p:sp>
      <p:pic>
        <p:nvPicPr>
          <p:cNvPr id="9" name="Picture 8"/>
          <p:cNvPicPr>
            <a:picLocks noChangeAspect="1"/>
          </p:cNvPicPr>
          <p:nvPr/>
        </p:nvPicPr>
        <p:blipFill>
          <a:blip r:embed="rId9"/>
          <a:stretch>
            <a:fillRect/>
          </a:stretch>
        </p:blipFill>
        <p:spPr>
          <a:xfrm>
            <a:off x="4637165" y="959767"/>
            <a:ext cx="1992643" cy="2988965"/>
          </a:xfrm>
          <a:prstGeom prst="rect">
            <a:avLst/>
          </a:prstGeom>
        </p:spPr>
      </p:pic>
      <p:sp>
        <p:nvSpPr>
          <p:cNvPr id="10" name="Rectangle 9"/>
          <p:cNvSpPr/>
          <p:nvPr/>
        </p:nvSpPr>
        <p:spPr>
          <a:xfrm>
            <a:off x="2286000" y="2828836"/>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41788602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xels-atc-comm-photo-305530.jpg"/>
          <p:cNvPicPr>
            <a:picLocks noChangeAspect="1"/>
          </p:cNvPicPr>
          <p:nvPr/>
        </p:nvPicPr>
        <p:blipFill rotWithShape="1">
          <a:blip r:embed="rId3">
            <a:extLst>
              <a:ext uri="{28A0092B-C50C-407E-A947-70E740481C1C}">
                <a14:useLocalDpi xmlns:a14="http://schemas.microsoft.com/office/drawing/2010/main" val="0"/>
              </a:ext>
            </a:extLst>
          </a:blip>
          <a:srcRect l="22755" t="41079" r="24828" b="8480"/>
          <a:stretch/>
        </p:blipFill>
        <p:spPr>
          <a:xfrm>
            <a:off x="1023634" y="0"/>
            <a:ext cx="7356863" cy="6284460"/>
          </a:xfrm>
          <a:prstGeom prst="rect">
            <a:avLst/>
          </a:prstGeom>
        </p:spPr>
      </p:pic>
      <p:sp>
        <p:nvSpPr>
          <p:cNvPr id="2" name="Title 1"/>
          <p:cNvSpPr>
            <a:spLocks noGrp="1"/>
          </p:cNvSpPr>
          <p:nvPr>
            <p:ph type="ctrTitle"/>
          </p:nvPr>
        </p:nvSpPr>
        <p:spPr>
          <a:xfrm>
            <a:off x="427952" y="4305782"/>
            <a:ext cx="8716048" cy="660142"/>
          </a:xfrm>
        </p:spPr>
        <p:txBody>
          <a:bodyPr>
            <a:noAutofit/>
          </a:bodyPr>
          <a:lstStyle/>
          <a:p>
            <a:r>
              <a:rPr lang="en-US" b="1" dirty="0">
                <a:solidFill>
                  <a:srgbClr val="FFFFFF"/>
                </a:solidFill>
              </a:rPr>
              <a:t>Intercultural Conversations to</a:t>
            </a:r>
            <a:br>
              <a:rPr lang="en-US" b="1" dirty="0">
                <a:solidFill>
                  <a:srgbClr val="FFFFFF"/>
                </a:solidFill>
              </a:rPr>
            </a:br>
            <a:r>
              <a:rPr lang="en-US" b="1" dirty="0">
                <a:solidFill>
                  <a:srgbClr val="FFFFFF"/>
                </a:solidFill>
              </a:rPr>
              <a:t> Impact Racism</a:t>
            </a:r>
          </a:p>
        </p:txBody>
      </p:sp>
      <p:sp>
        <p:nvSpPr>
          <p:cNvPr id="3" name="Subtitle 2"/>
          <p:cNvSpPr>
            <a:spLocks noGrp="1"/>
          </p:cNvSpPr>
          <p:nvPr>
            <p:ph type="subTitle" idx="1"/>
          </p:nvPr>
        </p:nvSpPr>
        <p:spPr>
          <a:xfrm>
            <a:off x="137311" y="5497774"/>
            <a:ext cx="9006690" cy="1367001"/>
          </a:xfrm>
        </p:spPr>
        <p:txBody>
          <a:bodyPr>
            <a:normAutofit lnSpcReduction="10000"/>
          </a:bodyPr>
          <a:lstStyle/>
          <a:p>
            <a:r>
              <a:rPr lang="en-US" sz="4000" b="1" dirty="0">
                <a:solidFill>
                  <a:srgbClr val="FFFFFF"/>
                </a:solidFill>
              </a:rPr>
              <a:t>Facilitated</a:t>
            </a:r>
            <a:r>
              <a:rPr lang="en-US" sz="4000" b="1" dirty="0"/>
              <a:t> </a:t>
            </a:r>
            <a:r>
              <a:rPr lang="en-US" sz="4000" b="1" dirty="0">
                <a:solidFill>
                  <a:srgbClr val="FFFFFF"/>
                </a:solidFill>
              </a:rPr>
              <a:t>by </a:t>
            </a:r>
          </a:p>
          <a:p>
            <a:r>
              <a:rPr lang="en-US" sz="4000" b="1" dirty="0"/>
              <a:t>David M. Boje and Oscar Edwards</a:t>
            </a:r>
          </a:p>
        </p:txBody>
      </p:sp>
      <p:sp>
        <p:nvSpPr>
          <p:cNvPr id="6" name="Rectangle 5"/>
          <p:cNvSpPr/>
          <p:nvPr/>
        </p:nvSpPr>
        <p:spPr>
          <a:xfrm>
            <a:off x="3089862" y="1568054"/>
            <a:ext cx="3791241" cy="1938992"/>
          </a:xfrm>
          <a:prstGeom prst="rect">
            <a:avLst/>
          </a:prstGeom>
        </p:spPr>
        <p:txBody>
          <a:bodyPr wrap="square">
            <a:spAutoFit/>
          </a:bodyPr>
          <a:lstStyle/>
          <a:p>
            <a:pPr algn="ctr"/>
            <a:r>
              <a:rPr lang="en-US" sz="6600" b="1" dirty="0">
                <a:solidFill>
                  <a:schemeClr val="bg1"/>
                </a:solidFill>
              </a:rPr>
              <a:t>True </a:t>
            </a:r>
            <a:endParaRPr lang="en-US" sz="4800" b="1" dirty="0">
              <a:solidFill>
                <a:schemeClr val="bg1"/>
              </a:solidFill>
            </a:endParaRPr>
          </a:p>
          <a:p>
            <a:pPr algn="ctr"/>
            <a:r>
              <a:rPr lang="en-US" sz="5400" b="1" dirty="0">
                <a:solidFill>
                  <a:schemeClr val="bg1"/>
                </a:solidFill>
              </a:rPr>
              <a:t>Storytelling </a:t>
            </a:r>
            <a:endParaRPr lang="en-US" sz="3600" dirty="0">
              <a:solidFill>
                <a:schemeClr val="bg1"/>
              </a:solidFill>
            </a:endParaRPr>
          </a:p>
        </p:txBody>
      </p:sp>
    </p:spTree>
    <p:extLst>
      <p:ext uri="{BB962C8B-B14F-4D97-AF65-F5344CB8AC3E}">
        <p14:creationId xmlns:p14="http://schemas.microsoft.com/office/powerpoint/2010/main" val="12276236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58054"/>
            <a:ext cx="9144000" cy="5999945"/>
          </a:xfrm>
          <a:prstGeom prst="rect">
            <a:avLst/>
          </a:prstGeom>
        </p:spPr>
      </p:pic>
      <p:sp>
        <p:nvSpPr>
          <p:cNvPr id="5" name="Title 4"/>
          <p:cNvSpPr>
            <a:spLocks noGrp="1"/>
          </p:cNvSpPr>
          <p:nvPr>
            <p:ph type="title"/>
          </p:nvPr>
        </p:nvSpPr>
        <p:spPr>
          <a:xfrm>
            <a:off x="457200" y="34383"/>
            <a:ext cx="8229600" cy="823671"/>
          </a:xfrm>
        </p:spPr>
        <p:txBody>
          <a:bodyPr/>
          <a:lstStyle/>
          <a:p>
            <a:r>
              <a:rPr lang="en-US" b="1" dirty="0"/>
              <a:t>BUILD YOUR LIBRARY</a:t>
            </a:r>
          </a:p>
        </p:txBody>
      </p:sp>
    </p:spTree>
    <p:extLst>
      <p:ext uri="{BB962C8B-B14F-4D97-AF65-F5344CB8AC3E}">
        <p14:creationId xmlns:p14="http://schemas.microsoft.com/office/powerpoint/2010/main" val="40569949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0"/>
          </a:xfrm>
        </p:spPr>
        <p:txBody>
          <a:bodyPr>
            <a:normAutofit fontScale="90000"/>
          </a:bodyPr>
          <a:lstStyle/>
          <a:p>
            <a:pPr marL="0" indent="0"/>
            <a:r>
              <a:rPr lang="en-US" sz="4000" b="1" dirty="0" smtClean="0">
                <a:solidFill>
                  <a:schemeClr val="tx2">
                    <a:lumMod val="60000"/>
                    <a:lumOff val="40000"/>
                  </a:schemeClr>
                </a:solidFill>
                <a:latin typeface="Arial Black"/>
                <a:cs typeface="Arial Black"/>
              </a:rPr>
              <a:t>Homework Videos </a:t>
            </a:r>
            <a:r>
              <a:rPr lang="en-US" sz="4000" b="1" dirty="0">
                <a:solidFill>
                  <a:schemeClr val="tx2">
                    <a:lumMod val="60000"/>
                    <a:lumOff val="40000"/>
                  </a:schemeClr>
                </a:solidFill>
                <a:latin typeface="Arial Black"/>
                <a:cs typeface="Arial Black"/>
              </a:rPr>
              <a:t/>
            </a:r>
            <a:br>
              <a:rPr lang="en-US" sz="4000" b="1" dirty="0">
                <a:solidFill>
                  <a:schemeClr val="tx2">
                    <a:lumMod val="60000"/>
                    <a:lumOff val="40000"/>
                  </a:schemeClr>
                </a:solidFill>
                <a:latin typeface="Arial Black"/>
                <a:cs typeface="Arial Black"/>
              </a:rPr>
            </a:br>
            <a:r>
              <a:rPr lang="en-US" sz="4000" b="1" dirty="0" smtClean="0">
                <a:solidFill>
                  <a:schemeClr val="tx2">
                    <a:lumMod val="60000"/>
                    <a:lumOff val="40000"/>
                  </a:schemeClr>
                </a:solidFill>
                <a:latin typeface="Arial Black"/>
                <a:cs typeface="Arial Black"/>
              </a:rPr>
              <a:t>Principle 3: What is the Plot?</a:t>
            </a:r>
            <a:r>
              <a:rPr lang="en-US" sz="3100" b="1" dirty="0" smtClean="0">
                <a:solidFill>
                  <a:schemeClr val="tx2">
                    <a:lumMod val="60000"/>
                    <a:lumOff val="40000"/>
                  </a:schemeClr>
                </a:solidFill>
                <a:latin typeface="Arial Black"/>
                <a:cs typeface="Arial Black"/>
              </a:rPr>
              <a:t/>
            </a:r>
            <a:br>
              <a:rPr lang="en-US" sz="3100" b="1" dirty="0" smtClean="0">
                <a:solidFill>
                  <a:schemeClr val="tx2">
                    <a:lumMod val="60000"/>
                    <a:lumOff val="40000"/>
                  </a:schemeClr>
                </a:solidFill>
                <a:latin typeface="Arial Black"/>
                <a:cs typeface="Arial Black"/>
              </a:rPr>
            </a:br>
            <a:r>
              <a:rPr lang="en-US" sz="3100" b="1" dirty="0">
                <a:solidFill>
                  <a:schemeClr val="tx2">
                    <a:lumMod val="60000"/>
                    <a:lumOff val="40000"/>
                  </a:schemeClr>
                </a:solidFill>
                <a:latin typeface="Arial Black"/>
                <a:cs typeface="Arial Black"/>
              </a:rPr>
              <a:t/>
            </a:r>
            <a:br>
              <a:rPr lang="en-US" sz="3100" b="1" dirty="0">
                <a:solidFill>
                  <a:schemeClr val="tx2">
                    <a:lumMod val="60000"/>
                    <a:lumOff val="40000"/>
                  </a:schemeClr>
                </a:solidFill>
                <a:latin typeface="Arial Black"/>
                <a:cs typeface="Arial Black"/>
              </a:rPr>
            </a:br>
            <a:r>
              <a:rPr lang="en-US" sz="3100" dirty="0">
                <a:hlinkClick r:id="rId2"/>
              </a:rPr>
              <a:t>What is Racial Capitalism and Why Does it Matter by Robin D. G. Kelley</a:t>
            </a:r>
            <a:r>
              <a:rPr lang="en-US" sz="3100" dirty="0"/>
              <a:t/>
            </a:r>
            <a:br>
              <a:rPr lang="en-US" sz="3100" dirty="0"/>
            </a:br>
            <a:r>
              <a:rPr lang="en-US" sz="3100" dirty="0"/>
              <a:t/>
            </a:r>
            <a:br>
              <a:rPr lang="en-US" sz="3100" dirty="0"/>
            </a:br>
            <a:r>
              <a:rPr lang="en-US" sz="3100" dirty="0">
                <a:hlinkClick r:id="rId3"/>
              </a:rPr>
              <a:t>Geographies of Racial Capitalism by Ruth Gilmore</a:t>
            </a:r>
            <a:r>
              <a:rPr lang="en-US" sz="3100" dirty="0"/>
              <a:t/>
            </a:r>
            <a:br>
              <a:rPr lang="en-US" sz="3100" dirty="0"/>
            </a:br>
            <a:r>
              <a:rPr lang="en-US" sz="3100" dirty="0"/>
              <a:t/>
            </a:r>
            <a:br>
              <a:rPr lang="en-US" sz="3100" dirty="0"/>
            </a:br>
            <a:r>
              <a:rPr lang="en-US" sz="3100" dirty="0">
                <a:hlinkClick r:id="rId4"/>
              </a:rPr>
              <a:t>How Capitalism Needed Racism to Operate by Boots Riley</a:t>
            </a:r>
            <a:r>
              <a:rPr lang="en-US" sz="3100" dirty="0"/>
              <a:t/>
            </a:r>
            <a:br>
              <a:rPr lang="en-US" sz="3100" dirty="0"/>
            </a:br>
            <a:r>
              <a:rPr lang="en-US" sz="3100" dirty="0"/>
              <a:t/>
            </a:r>
            <a:br>
              <a:rPr lang="en-US" sz="3100" dirty="0"/>
            </a:br>
            <a:r>
              <a:rPr lang="en-US" sz="3100" dirty="0">
                <a:hlinkClick r:id="rId5"/>
              </a:rPr>
              <a:t>Racial Capitalism Power and Resistance by Barbara Ransby</a:t>
            </a:r>
            <a:r>
              <a:rPr lang="en-US" sz="3100" dirty="0"/>
              <a:t/>
            </a:r>
            <a:br>
              <a:rPr lang="en-US" sz="3100" dirty="0"/>
            </a:br>
            <a:r>
              <a:rPr lang="en-US" sz="3100" dirty="0"/>
              <a:t/>
            </a:r>
            <a:br>
              <a:rPr lang="en-US" sz="3100" dirty="0"/>
            </a:br>
            <a:r>
              <a:rPr lang="en-US" sz="3100" dirty="0">
                <a:hlinkClick r:id="rId6"/>
              </a:rPr>
              <a:t>The Black Outdoors: Fred Moten &amp; Saidiya </a:t>
            </a:r>
            <a:r>
              <a:rPr lang="en-US" sz="3100" dirty="0" smtClean="0">
                <a:hlinkClick r:id="rId6"/>
              </a:rPr>
              <a:t>Hartman</a:t>
            </a:r>
            <a:endParaRPr lang="en-US" b="1" dirty="0">
              <a:solidFill>
                <a:schemeClr val="tx2">
                  <a:lumMod val="60000"/>
                  <a:lumOff val="40000"/>
                </a:schemeClr>
              </a:solidFill>
              <a:latin typeface="Arial Black"/>
              <a:cs typeface="Arial Black"/>
            </a:endParaRPr>
          </a:p>
        </p:txBody>
      </p:sp>
    </p:spTree>
    <p:extLst>
      <p:ext uri="{BB962C8B-B14F-4D97-AF65-F5344CB8AC3E}">
        <p14:creationId xmlns:p14="http://schemas.microsoft.com/office/powerpoint/2010/main" val="10368093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4"/>
          <p:cNvSpPr txBox="1"/>
          <p:nvPr/>
        </p:nvSpPr>
        <p:spPr>
          <a:xfrm>
            <a:off x="4797513" y="5542836"/>
            <a:ext cx="4042278" cy="1077218"/>
          </a:xfrm>
          <a:prstGeom prst="rect">
            <a:avLst/>
          </a:prstGeom>
          <a:noFill/>
        </p:spPr>
        <p:txBody>
          <a:bodyPr wrap="square" rtlCol="0">
            <a:spAutoFit/>
          </a:bodyPr>
          <a:lstStyle/>
          <a:p>
            <a:r>
              <a:rPr lang="da-DK" sz="3200" dirty="0"/>
              <a:t>True-</a:t>
            </a:r>
            <a:r>
              <a:rPr lang="da-DK" sz="3200" dirty="0" err="1"/>
              <a:t>storytelling.com</a:t>
            </a:r>
            <a:r>
              <a:rPr lang="da-DK" sz="3200" dirty="0"/>
              <a:t> </a:t>
            </a:r>
            <a:r>
              <a:rPr lang="da-DK" sz="3200" dirty="0" err="1"/>
              <a:t>Truestorytelling.blog</a:t>
            </a:r>
            <a:endParaRPr lang="da-DK" sz="3200" dirty="0"/>
          </a:p>
        </p:txBody>
      </p:sp>
      <p:pic>
        <p:nvPicPr>
          <p:cNvPr id="9" name="Picture 8" descr="True Storytelling Certificate with talking stick progr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564418"/>
            <a:ext cx="7710340" cy="4820085"/>
          </a:xfrm>
          <a:prstGeom prst="rect">
            <a:avLst/>
          </a:prstGeom>
        </p:spPr>
      </p:pic>
      <p:sp>
        <p:nvSpPr>
          <p:cNvPr id="6" name="Rectangle 5"/>
          <p:cNvSpPr/>
          <p:nvPr/>
        </p:nvSpPr>
        <p:spPr>
          <a:xfrm>
            <a:off x="66551" y="5021117"/>
            <a:ext cx="4572000" cy="1477328"/>
          </a:xfrm>
          <a:prstGeom prst="rect">
            <a:avLst/>
          </a:prstGeom>
        </p:spPr>
        <p:txBody>
          <a:bodyPr>
            <a:spAutoFit/>
          </a:bodyPr>
          <a:lstStyle/>
          <a:p>
            <a:endParaRPr lang="en-US" dirty="0"/>
          </a:p>
          <a:p>
            <a:r>
              <a:rPr lang="en-US" b="1" dirty="0">
                <a:solidFill>
                  <a:srgbClr val="000000"/>
                </a:solidFill>
              </a:rPr>
              <a:t>Jens Larsen </a:t>
            </a:r>
            <a:r>
              <a:rPr lang="en-US" b="1" dirty="0">
                <a:solidFill>
                  <a:srgbClr val="000000"/>
                </a:solidFill>
                <a:hlinkClick r:id="rId4"/>
              </a:rPr>
              <a:t>oldfriendsindustries@gmail.com</a:t>
            </a:r>
            <a:r>
              <a:rPr lang="en-US" b="1" dirty="0">
                <a:solidFill>
                  <a:srgbClr val="000000"/>
                </a:solidFill>
              </a:rPr>
              <a:t> ,</a:t>
            </a:r>
          </a:p>
          <a:p>
            <a:r>
              <a:rPr lang="en-US" b="1" dirty="0">
                <a:solidFill>
                  <a:srgbClr val="000000"/>
                </a:solidFill>
              </a:rPr>
              <a:t>David M. Boje </a:t>
            </a:r>
            <a:r>
              <a:rPr lang="en-US" b="1" dirty="0">
                <a:solidFill>
                  <a:srgbClr val="000000"/>
                </a:solidFill>
                <a:hlinkClick r:id="rId5"/>
              </a:rPr>
              <a:t>davidboje@gmail.com</a:t>
            </a:r>
            <a:r>
              <a:rPr lang="en-US" b="1" dirty="0">
                <a:solidFill>
                  <a:srgbClr val="000000"/>
                </a:solidFill>
              </a:rPr>
              <a:t> ,</a:t>
            </a:r>
          </a:p>
          <a:p>
            <a:r>
              <a:rPr lang="en-US" b="1" dirty="0">
                <a:solidFill>
                  <a:srgbClr val="000000"/>
                </a:solidFill>
              </a:rPr>
              <a:t>Grace Ann Rosile </a:t>
            </a:r>
            <a:r>
              <a:rPr lang="en-US" b="1" dirty="0">
                <a:solidFill>
                  <a:srgbClr val="000000"/>
                </a:solidFill>
                <a:hlinkClick r:id="rId6"/>
              </a:rPr>
              <a:t>garosile@nmsu.edu</a:t>
            </a:r>
            <a:r>
              <a:rPr lang="en-US" b="1" dirty="0">
                <a:solidFill>
                  <a:srgbClr val="000000"/>
                </a:solidFill>
              </a:rPr>
              <a:t> ,</a:t>
            </a:r>
          </a:p>
          <a:p>
            <a:r>
              <a:rPr lang="en-US" b="1" dirty="0">
                <a:solidFill>
                  <a:srgbClr val="000000"/>
                </a:solidFill>
              </a:rPr>
              <a:t>Lena Bruun </a:t>
            </a:r>
            <a:r>
              <a:rPr lang="en-US" b="1" dirty="0">
                <a:solidFill>
                  <a:srgbClr val="000000"/>
                </a:solidFill>
                <a:hlinkClick r:id="rId7"/>
              </a:rPr>
              <a:t>lenabruunjensen@gmail.com</a:t>
            </a:r>
            <a:r>
              <a:rPr lang="en-US" b="1" dirty="0">
                <a:solidFill>
                  <a:srgbClr val="000000"/>
                </a:solidFill>
              </a:rPr>
              <a:t>  </a:t>
            </a:r>
          </a:p>
        </p:txBody>
      </p:sp>
      <p:sp>
        <p:nvSpPr>
          <p:cNvPr id="11" name="TextBox 10"/>
          <p:cNvSpPr txBox="1"/>
          <p:nvPr/>
        </p:nvSpPr>
        <p:spPr>
          <a:xfrm>
            <a:off x="3746121" y="0"/>
            <a:ext cx="5397880" cy="1015663"/>
          </a:xfrm>
          <a:prstGeom prst="rect">
            <a:avLst/>
          </a:prstGeom>
          <a:noFill/>
        </p:spPr>
        <p:txBody>
          <a:bodyPr wrap="square" rtlCol="0">
            <a:spAutoFit/>
          </a:bodyPr>
          <a:lstStyle/>
          <a:p>
            <a:r>
              <a:rPr lang="en-US" sz="2000" b="1" dirty="0">
                <a:solidFill>
                  <a:srgbClr val="FF0000"/>
                </a:solidFill>
              </a:rPr>
              <a:t>Become a True Storyteller</a:t>
            </a:r>
          </a:p>
          <a:p>
            <a:r>
              <a:rPr lang="en-US" sz="2000" b="1" dirty="0">
                <a:solidFill>
                  <a:srgbClr val="FF0000"/>
                </a:solidFill>
              </a:rPr>
              <a:t>“It’s not about living a good life, but a true life</a:t>
            </a:r>
          </a:p>
          <a:p>
            <a:r>
              <a:rPr lang="en-US" sz="2000" b="1" dirty="0">
                <a:solidFill>
                  <a:srgbClr val="FF0000"/>
                </a:solidFill>
              </a:rPr>
              <a:t> [an ethical life]” </a:t>
            </a:r>
            <a:r>
              <a:rPr lang="mr-IN" sz="2000" b="1" dirty="0">
                <a:solidFill>
                  <a:srgbClr val="FF0000"/>
                </a:solidFill>
              </a:rPr>
              <a:t>–</a:t>
            </a:r>
            <a:r>
              <a:rPr lang="en-US" sz="2000" b="1" dirty="0">
                <a:solidFill>
                  <a:srgbClr val="FF0000"/>
                </a:solidFill>
              </a:rPr>
              <a:t> Kierkegaard </a:t>
            </a:r>
          </a:p>
        </p:txBody>
      </p:sp>
    </p:spTree>
    <p:extLst>
      <p:ext uri="{BB962C8B-B14F-4D97-AF65-F5344CB8AC3E}">
        <p14:creationId xmlns:p14="http://schemas.microsoft.com/office/powerpoint/2010/main" val="11277508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57700" cy="1325562"/>
          </a:xfrm>
        </p:spPr>
        <p:txBody>
          <a:bodyPr>
            <a:noAutofit/>
          </a:bodyPr>
          <a:lstStyle/>
          <a:p>
            <a:r>
              <a:rPr lang="en-US" sz="3200" dirty="0">
                <a:solidFill>
                  <a:srgbClr val="558ED5"/>
                </a:solidFill>
                <a:latin typeface="Arial Black"/>
                <a:cs typeface="Arial Black"/>
              </a:rPr>
              <a:t>Thank you </a:t>
            </a:r>
            <a:br>
              <a:rPr lang="en-US" sz="3200" dirty="0">
                <a:solidFill>
                  <a:srgbClr val="558ED5"/>
                </a:solidFill>
                <a:latin typeface="Arial Black"/>
                <a:cs typeface="Arial Black"/>
              </a:rPr>
            </a:br>
            <a:r>
              <a:rPr lang="en-US" sz="3200" dirty="0">
                <a:solidFill>
                  <a:srgbClr val="558ED5"/>
                </a:solidFill>
                <a:latin typeface="Arial Black"/>
                <a:cs typeface="Arial Black"/>
              </a:rPr>
              <a:t>More information on True Storytelling</a:t>
            </a:r>
          </a:p>
        </p:txBody>
      </p:sp>
      <p:sp>
        <p:nvSpPr>
          <p:cNvPr id="3" name="Content Placeholder 2"/>
          <p:cNvSpPr>
            <a:spLocks noGrp="1"/>
          </p:cNvSpPr>
          <p:nvPr>
            <p:ph idx="1"/>
          </p:nvPr>
        </p:nvSpPr>
        <p:spPr>
          <a:xfrm>
            <a:off x="0" y="2513057"/>
            <a:ext cx="5608761" cy="4078242"/>
          </a:xfrm>
        </p:spPr>
        <p:txBody>
          <a:bodyPr>
            <a:normAutofit/>
          </a:bodyPr>
          <a:lstStyle/>
          <a:p>
            <a:pPr marL="0" indent="0">
              <a:buNone/>
            </a:pPr>
            <a:r>
              <a:rPr lang="en-US" dirty="0">
                <a:hlinkClick r:id="rId3"/>
              </a:rPr>
              <a:t>https://true-storytelling.com</a:t>
            </a:r>
            <a:endParaRPr lang="en-US" dirty="0"/>
          </a:p>
          <a:p>
            <a:pPr marL="0" indent="0">
              <a:buNone/>
            </a:pPr>
            <a:r>
              <a:rPr lang="en-US" dirty="0">
                <a:hlinkClick r:id="rId4"/>
              </a:rPr>
              <a:t>https://truestorytelling.blog</a:t>
            </a:r>
            <a:r>
              <a:rPr lang="en-US" dirty="0"/>
              <a:t> </a:t>
            </a:r>
            <a:endParaRPr lang="en-US" dirty="0" smtClean="0"/>
          </a:p>
          <a:p>
            <a:pPr marL="0" indent="0">
              <a:buNone/>
            </a:pPr>
            <a:endParaRPr lang="en-US" dirty="0" smtClean="0"/>
          </a:p>
          <a:p>
            <a:pPr marL="0" indent="0">
              <a:buNone/>
            </a:pPr>
            <a:r>
              <a:rPr lang="en-US" dirty="0" smtClean="0"/>
              <a:t>David Boje </a:t>
            </a:r>
            <a:r>
              <a:rPr lang="en-US" dirty="0" smtClean="0">
                <a:hlinkClick r:id="rId5"/>
              </a:rPr>
              <a:t>davidboje@gmail.com</a:t>
            </a:r>
            <a:r>
              <a:rPr lang="en-US" dirty="0" smtClean="0"/>
              <a:t> </a:t>
            </a:r>
          </a:p>
          <a:p>
            <a:pPr marL="0" indent="0">
              <a:buNone/>
            </a:pPr>
            <a:r>
              <a:rPr lang="en-US" dirty="0"/>
              <a:t>Oscar Edwards </a:t>
            </a:r>
            <a:r>
              <a:rPr lang="en-US" dirty="0">
                <a:hlinkClick r:id="rId6"/>
              </a:rPr>
              <a:t>oscar@hgs-</a:t>
            </a:r>
            <a:r>
              <a:rPr lang="en-US" dirty="0" smtClean="0">
                <a:hlinkClick r:id="rId6"/>
              </a:rPr>
              <a:t>solutions.com</a:t>
            </a:r>
            <a:r>
              <a:rPr lang="en-US" dirty="0" smtClean="0"/>
              <a:t> </a:t>
            </a:r>
          </a:p>
          <a:p>
            <a:pPr marL="0" indent="0">
              <a:buNone/>
            </a:pPr>
            <a:endParaRPr lang="en-US" dirty="0"/>
          </a:p>
          <a:p>
            <a:pPr marL="0" indent="0">
              <a:buNone/>
            </a:pPr>
            <a:endParaRPr lang="en-US" dirty="0"/>
          </a:p>
        </p:txBody>
      </p:sp>
      <p:pic>
        <p:nvPicPr>
          <p:cNvPr id="4" name="Picture 3" descr="true storytelling book cov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4900" y="254000"/>
            <a:ext cx="4229100" cy="6337300"/>
          </a:xfrm>
          <a:prstGeom prst="rect">
            <a:avLst/>
          </a:prstGeom>
        </p:spPr>
      </p:pic>
    </p:spTree>
    <p:extLst>
      <p:ext uri="{BB962C8B-B14F-4D97-AF65-F5344CB8AC3E}">
        <p14:creationId xmlns:p14="http://schemas.microsoft.com/office/powerpoint/2010/main" val="1722160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09364" cy="875955"/>
          </a:xfrm>
        </p:spPr>
        <p:txBody>
          <a:bodyPr>
            <a:normAutofit fontScale="90000"/>
          </a:bodyPr>
          <a:lstStyle/>
          <a:p>
            <a:r>
              <a:rPr lang="en-US" dirty="0" smtClean="0">
                <a:solidFill>
                  <a:srgbClr val="558ED5"/>
                </a:solidFill>
                <a:latin typeface="Arial Black"/>
                <a:cs typeface="Arial Black"/>
              </a:rPr>
              <a:t>DEMO OF TALKING </a:t>
            </a:r>
            <a:r>
              <a:rPr lang="en-US" dirty="0" smtClean="0">
                <a:solidFill>
                  <a:srgbClr val="558ED5"/>
                </a:solidFill>
                <a:latin typeface="Arial Black"/>
                <a:cs typeface="Arial Black"/>
              </a:rPr>
              <a:t>STICK</a:t>
            </a:r>
            <a:endParaRPr lang="en-US" dirty="0"/>
          </a:p>
        </p:txBody>
      </p:sp>
      <p:pic>
        <p:nvPicPr>
          <p:cNvPr id="3" name="Picture 2" descr="talking stick.png"/>
          <p:cNvPicPr>
            <a:picLocks noChangeAspect="1"/>
          </p:cNvPicPr>
          <p:nvPr/>
        </p:nvPicPr>
        <p:blipFill rotWithShape="1">
          <a:blip r:embed="rId3">
            <a:extLst>
              <a:ext uri="{28A0092B-C50C-407E-A947-70E740481C1C}">
                <a14:useLocalDpi xmlns:a14="http://schemas.microsoft.com/office/drawing/2010/main" val="0"/>
              </a:ext>
            </a:extLst>
          </a:blip>
          <a:srcRect l="5491" t="8189" r="1748" b="41820"/>
          <a:stretch/>
        </p:blipFill>
        <p:spPr>
          <a:xfrm rot="5400000">
            <a:off x="5118602" y="2639722"/>
            <a:ext cx="6343600" cy="1449957"/>
          </a:xfrm>
          <a:prstGeom prst="rect">
            <a:avLst/>
          </a:prstGeom>
        </p:spPr>
      </p:pic>
      <p:sp>
        <p:nvSpPr>
          <p:cNvPr id="5" name="Content Placeholder 4"/>
          <p:cNvSpPr>
            <a:spLocks noGrp="1"/>
          </p:cNvSpPr>
          <p:nvPr>
            <p:ph idx="1"/>
          </p:nvPr>
        </p:nvSpPr>
        <p:spPr>
          <a:xfrm>
            <a:off x="-1" y="1094613"/>
            <a:ext cx="7415929" cy="441627"/>
          </a:xfrm>
        </p:spPr>
        <p:txBody>
          <a:bodyPr>
            <a:normAutofit fontScale="77500" lnSpcReduction="20000"/>
          </a:bodyPr>
          <a:lstStyle/>
          <a:p>
            <a:pPr marL="0" indent="0">
              <a:buNone/>
            </a:pPr>
            <a:r>
              <a:rPr lang="en-US" dirty="0">
                <a:hlinkClick r:id="rId4"/>
              </a:rPr>
              <a:t>Oscar’s </a:t>
            </a:r>
            <a:r>
              <a:rPr lang="en-US" dirty="0" smtClean="0">
                <a:hlinkClick r:id="rId4"/>
              </a:rPr>
              <a:t>Story </a:t>
            </a:r>
            <a:r>
              <a:rPr lang="en-US" dirty="0" smtClean="0"/>
              <a:t>&amp; David </a:t>
            </a:r>
            <a:r>
              <a:rPr lang="en-US" dirty="0"/>
              <a:t>on Why are we doing this </a:t>
            </a:r>
            <a:r>
              <a:rPr lang="en-US" dirty="0" smtClean="0"/>
              <a:t>seminar</a:t>
            </a:r>
            <a:endParaRPr lang="en-US" dirty="0"/>
          </a:p>
        </p:txBody>
      </p:sp>
      <p:pic>
        <p:nvPicPr>
          <p:cNvPr id="6" name="Picture 5"/>
          <p:cNvPicPr>
            <a:picLocks noChangeAspect="1"/>
          </p:cNvPicPr>
          <p:nvPr/>
        </p:nvPicPr>
        <p:blipFill>
          <a:blip r:embed="rId5"/>
          <a:stretch>
            <a:fillRect/>
          </a:stretch>
        </p:blipFill>
        <p:spPr>
          <a:xfrm>
            <a:off x="141179" y="1751910"/>
            <a:ext cx="2632496" cy="2274145"/>
          </a:xfrm>
          <a:prstGeom prst="rect">
            <a:avLst/>
          </a:prstGeom>
        </p:spPr>
      </p:pic>
      <p:pic>
        <p:nvPicPr>
          <p:cNvPr id="7" name="Picture 6"/>
          <p:cNvPicPr>
            <a:picLocks noChangeAspect="1"/>
          </p:cNvPicPr>
          <p:nvPr/>
        </p:nvPicPr>
        <p:blipFill>
          <a:blip r:embed="rId6"/>
          <a:stretch>
            <a:fillRect/>
          </a:stretch>
        </p:blipFill>
        <p:spPr>
          <a:xfrm>
            <a:off x="3947186" y="1751910"/>
            <a:ext cx="3162178" cy="2054845"/>
          </a:xfrm>
          <a:prstGeom prst="rect">
            <a:avLst/>
          </a:prstGeom>
        </p:spPr>
      </p:pic>
      <p:pic>
        <p:nvPicPr>
          <p:cNvPr id="8" name="Picture 7"/>
          <p:cNvPicPr>
            <a:picLocks noChangeAspect="1"/>
          </p:cNvPicPr>
          <p:nvPr/>
        </p:nvPicPr>
        <p:blipFill>
          <a:blip r:embed="rId7"/>
          <a:stretch>
            <a:fillRect/>
          </a:stretch>
        </p:blipFill>
        <p:spPr>
          <a:xfrm>
            <a:off x="141179" y="4395387"/>
            <a:ext cx="4467106" cy="2449025"/>
          </a:xfrm>
          <a:prstGeom prst="rect">
            <a:avLst/>
          </a:prstGeom>
        </p:spPr>
      </p:pic>
      <p:sp>
        <p:nvSpPr>
          <p:cNvPr id="9" name="TextBox 8"/>
          <p:cNvSpPr txBox="1"/>
          <p:nvPr/>
        </p:nvSpPr>
        <p:spPr>
          <a:xfrm>
            <a:off x="2773675" y="4026055"/>
            <a:ext cx="2656887" cy="369332"/>
          </a:xfrm>
          <a:prstGeom prst="rect">
            <a:avLst/>
          </a:prstGeom>
          <a:noFill/>
        </p:spPr>
        <p:txBody>
          <a:bodyPr wrap="square" rtlCol="0">
            <a:spAutoFit/>
          </a:bodyPr>
          <a:lstStyle/>
          <a:p>
            <a:r>
              <a:rPr lang="en-US" dirty="0" smtClean="0">
                <a:hlinkClick r:id="rId8"/>
              </a:rPr>
              <a:t>TIME LINE</a:t>
            </a:r>
            <a:endParaRPr lang="en-US" dirty="0"/>
          </a:p>
        </p:txBody>
      </p:sp>
      <p:pic>
        <p:nvPicPr>
          <p:cNvPr id="11" name="Picture 10" descr="la-me-nickerson-gardens-wall-vide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5323" y="4363470"/>
            <a:ext cx="3750477" cy="2480941"/>
          </a:xfrm>
          <a:prstGeom prst="rect">
            <a:avLst/>
          </a:prstGeom>
        </p:spPr>
      </p:pic>
    </p:spTree>
    <p:extLst>
      <p:ext uri="{BB962C8B-B14F-4D97-AF65-F5344CB8AC3E}">
        <p14:creationId xmlns:p14="http://schemas.microsoft.com/office/powerpoint/2010/main" val="2320339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39356"/>
          </a:xfrm>
        </p:spPr>
        <p:txBody>
          <a:bodyPr>
            <a:noAutofit/>
          </a:bodyPr>
          <a:lstStyle/>
          <a:p>
            <a:r>
              <a:rPr lang="en-US" dirty="0">
                <a:solidFill>
                  <a:srgbClr val="FF0000"/>
                </a:solidFill>
              </a:rPr>
              <a:t>Ground rules for ‘Safe Space’</a:t>
            </a:r>
          </a:p>
        </p:txBody>
      </p:sp>
      <p:sp>
        <p:nvSpPr>
          <p:cNvPr id="4" name="Content Placeholder 3"/>
          <p:cNvSpPr>
            <a:spLocks noGrp="1"/>
          </p:cNvSpPr>
          <p:nvPr>
            <p:ph idx="1"/>
          </p:nvPr>
        </p:nvSpPr>
        <p:spPr>
          <a:xfrm>
            <a:off x="508000" y="739356"/>
            <a:ext cx="8439329" cy="6118644"/>
          </a:xfrm>
        </p:spPr>
        <p:txBody>
          <a:bodyPr>
            <a:normAutofit fontScale="92500"/>
          </a:bodyPr>
          <a:lstStyle/>
          <a:p>
            <a:pPr marL="514350" indent="-514350">
              <a:buFont typeface="+mj-lt"/>
              <a:buAutoNum type="arabicPeriod"/>
            </a:pPr>
            <a:r>
              <a:rPr lang="en-US" b="1" dirty="0"/>
              <a:t>CONFIDENTIALITY</a:t>
            </a:r>
            <a:r>
              <a:rPr lang="en-US" dirty="0"/>
              <a:t>: Do not tell someone else’s story. No recording of any session by us or you.</a:t>
            </a:r>
          </a:p>
          <a:p>
            <a:pPr marL="514350" indent="-514350">
              <a:buFont typeface="+mj-lt"/>
              <a:buAutoNum type="arabicPeriod"/>
            </a:pPr>
            <a:r>
              <a:rPr lang="en-US" dirty="0"/>
              <a:t>Please do not give advice to others or use ‘should’ statements for self or others.</a:t>
            </a:r>
          </a:p>
          <a:p>
            <a:pPr marL="514350" indent="-514350">
              <a:buFont typeface="+mj-lt"/>
              <a:buAutoNum type="arabicPeriod"/>
            </a:pPr>
            <a:r>
              <a:rPr lang="en-US" dirty="0"/>
              <a:t>Speak more from the heart than from the head. </a:t>
            </a:r>
          </a:p>
          <a:p>
            <a:pPr marL="514350" indent="-514350">
              <a:buFont typeface="+mj-lt"/>
              <a:buAutoNum type="arabicPeriod"/>
            </a:pPr>
            <a:r>
              <a:rPr lang="en-US" dirty="0"/>
              <a:t>Laser in, be concise, and share only one story instead of several.</a:t>
            </a:r>
          </a:p>
          <a:p>
            <a:pPr marL="514350" indent="-514350">
              <a:buFont typeface="+mj-lt"/>
              <a:buAutoNum type="arabicPeriod"/>
            </a:pPr>
            <a:r>
              <a:rPr lang="en-US" dirty="0"/>
              <a:t>Please bring a notebook and pen/pencil to each session.</a:t>
            </a:r>
          </a:p>
          <a:p>
            <a:pPr marL="514350" indent="-514350">
              <a:buFont typeface="+mj-lt"/>
              <a:buAutoNum type="arabicPeriod"/>
            </a:pPr>
            <a:r>
              <a:rPr lang="en-US" dirty="0"/>
              <a:t>Please attend all four sessions. If you must miss one, contact us so we can schedule a session to catch you up before you return.</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40508833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47447"/>
          </a:xfrm>
        </p:spPr>
        <p:txBody>
          <a:bodyPr>
            <a:normAutofit/>
          </a:bodyPr>
          <a:lstStyle/>
          <a:p>
            <a:r>
              <a:rPr lang="en-US" sz="3200" dirty="0"/>
              <a:t>1</a:t>
            </a:r>
            <a:r>
              <a:rPr lang="en-US" sz="3200" baseline="30000" dirty="0"/>
              <a:t>st</a:t>
            </a:r>
            <a:r>
              <a:rPr lang="en-US" sz="3200" dirty="0"/>
              <a:t> True Storytelling Principle: </a:t>
            </a:r>
            <a:r>
              <a:rPr lang="en-US" sz="3200" b="1" dirty="0">
                <a:latin typeface="Arial Black"/>
                <a:cs typeface="Arial Black"/>
              </a:rPr>
              <a:t>TRUTH</a:t>
            </a:r>
            <a:r>
              <a:rPr lang="en-US" sz="3200" dirty="0"/>
              <a:t/>
            </a:r>
            <a:br>
              <a:rPr lang="en-US" sz="3200" dirty="0"/>
            </a:br>
            <a:r>
              <a:rPr lang="en-US" sz="3200" b="1" dirty="0"/>
              <a:t>You yourself must be true and prepare the energy and effort </a:t>
            </a:r>
            <a:r>
              <a:rPr lang="en-US" sz="3200" b="1" i="1" dirty="0">
                <a:solidFill>
                  <a:srgbClr val="FF6600"/>
                </a:solidFill>
              </a:rPr>
              <a:t>Impacting storytelling conversations</a:t>
            </a:r>
            <a:r>
              <a:rPr lang="en-US" sz="3200" b="1" dirty="0"/>
              <a:t>.</a:t>
            </a:r>
            <a:br>
              <a:rPr lang="en-US" sz="3200" b="1" dirty="0"/>
            </a:br>
            <a:endParaRPr lang="en-US" sz="3200" dirty="0"/>
          </a:p>
        </p:txBody>
      </p:sp>
      <p:sp>
        <p:nvSpPr>
          <p:cNvPr id="3" name="Content Placeholder 2"/>
          <p:cNvSpPr>
            <a:spLocks noGrp="1"/>
          </p:cNvSpPr>
          <p:nvPr>
            <p:ph idx="1"/>
          </p:nvPr>
        </p:nvSpPr>
        <p:spPr>
          <a:xfrm>
            <a:off x="226804" y="1768832"/>
            <a:ext cx="8917196" cy="4822710"/>
          </a:xfrm>
        </p:spPr>
        <p:txBody>
          <a:bodyPr>
            <a:normAutofit/>
          </a:bodyPr>
          <a:lstStyle/>
          <a:p>
            <a:pPr marL="0" indent="0">
              <a:buNone/>
            </a:pPr>
            <a:r>
              <a:rPr lang="en-US" sz="4000" dirty="0">
                <a:solidFill>
                  <a:srgbClr val="800000"/>
                </a:solidFill>
              </a:rPr>
              <a:t>3</a:t>
            </a:r>
            <a:r>
              <a:rPr lang="en-US" dirty="0">
                <a:solidFill>
                  <a:srgbClr val="800000"/>
                </a:solidFill>
              </a:rPr>
              <a:t> </a:t>
            </a:r>
            <a:r>
              <a:rPr lang="en-US" sz="3600" dirty="0"/>
              <a:t>Questions:</a:t>
            </a:r>
          </a:p>
          <a:p>
            <a:pPr>
              <a:buAutoNum type="arabicPeriod"/>
            </a:pPr>
            <a:r>
              <a:rPr lang="en-US" sz="4000" b="1" dirty="0"/>
              <a:t>Are you willing to explore your own beliefs?</a:t>
            </a:r>
          </a:p>
          <a:p>
            <a:pPr>
              <a:buAutoNum type="arabicPeriod"/>
            </a:pPr>
            <a:r>
              <a:rPr lang="en-US" sz="4000" b="1" dirty="0"/>
              <a:t>Will you share your beliefs with others in this workshop?</a:t>
            </a:r>
          </a:p>
          <a:p>
            <a:pPr>
              <a:buAutoNum type="arabicPeriod"/>
            </a:pPr>
            <a:r>
              <a:rPr lang="en-US" sz="4000" b="1" dirty="0"/>
              <a:t> Will you commit for 4 sessions? </a:t>
            </a:r>
            <a:endParaRPr lang="en-US" dirty="0"/>
          </a:p>
        </p:txBody>
      </p:sp>
      <p:sp>
        <p:nvSpPr>
          <p:cNvPr id="4" name="Slide Number Placeholder 3"/>
          <p:cNvSpPr>
            <a:spLocks noGrp="1"/>
          </p:cNvSpPr>
          <p:nvPr>
            <p:ph type="sldNum" sz="quarter" idx="12"/>
          </p:nvPr>
        </p:nvSpPr>
        <p:spPr>
          <a:xfrm>
            <a:off x="7841415" y="6341315"/>
            <a:ext cx="1051560" cy="365125"/>
          </a:xfrm>
        </p:spPr>
        <p:txBody>
          <a:bodyPr/>
          <a:lstStyle/>
          <a:p>
            <a:fld id="{D739C4FB-7D33-419B-8833-D1372BFD11C8}" type="slidenum">
              <a:rPr lang="en-US" smtClean="0"/>
              <a:t>5</a:t>
            </a:fld>
            <a:endParaRPr lang="en-US" dirty="0"/>
          </a:p>
        </p:txBody>
      </p:sp>
    </p:spTree>
    <p:extLst>
      <p:ext uri="{BB962C8B-B14F-4D97-AF65-F5344CB8AC3E}">
        <p14:creationId xmlns:p14="http://schemas.microsoft.com/office/powerpoint/2010/main" val="30696859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701BFC-7765-224C-9D69-EF2388EE9571}"/>
              </a:ext>
            </a:extLst>
          </p:cNvPr>
          <p:cNvSpPr>
            <a:spLocks noGrp="1"/>
          </p:cNvSpPr>
          <p:nvPr>
            <p:ph type="title"/>
          </p:nvPr>
        </p:nvSpPr>
        <p:spPr>
          <a:xfrm>
            <a:off x="132693" y="274637"/>
            <a:ext cx="7632673" cy="6446837"/>
          </a:xfrm>
        </p:spPr>
        <p:txBody>
          <a:bodyPr>
            <a:normAutofit fontScale="90000"/>
          </a:bodyPr>
          <a:lstStyle/>
          <a:p>
            <a:r>
              <a:rPr lang="en-US" dirty="0"/>
              <a:t/>
            </a:r>
            <a:br>
              <a:rPr lang="en-US" dirty="0"/>
            </a:br>
            <a:r>
              <a:rPr lang="en-US" sz="4000" dirty="0">
                <a:latin typeface="Arial Black"/>
                <a:cs typeface="Arial Black"/>
              </a:rPr>
              <a:t>True Storytelling Breakout #1</a:t>
            </a:r>
            <a:br>
              <a:rPr lang="en-US" sz="4000" dirty="0">
                <a:latin typeface="Arial Black"/>
                <a:cs typeface="Arial Black"/>
              </a:rPr>
            </a:br>
            <a:r>
              <a:rPr lang="en-US" sz="4000" dirty="0">
                <a:latin typeface="Arial Black"/>
                <a:cs typeface="Arial Black"/>
              </a:rPr>
              <a:t>P1: TRUTH</a:t>
            </a:r>
            <a:r>
              <a:rPr lang="en-US" sz="4000" dirty="0"/>
              <a:t/>
            </a:r>
            <a:br>
              <a:rPr lang="en-US" sz="4000" dirty="0"/>
            </a:br>
            <a:r>
              <a:rPr lang="en-US" sz="2400" dirty="0"/>
              <a:t> INSTRUCTIONS: </a:t>
            </a:r>
            <a:br>
              <a:rPr lang="en-US" sz="2400" dirty="0"/>
            </a:br>
            <a:r>
              <a:rPr lang="en-US" sz="2400" dirty="0"/>
              <a:t>Click the </a:t>
            </a:r>
            <a:r>
              <a:rPr lang="en-US" sz="2400" b="1" dirty="0"/>
              <a:t>LINK </a:t>
            </a:r>
            <a:r>
              <a:rPr lang="en-US" sz="2400" dirty="0"/>
              <a:t>to go to the breakout room.</a:t>
            </a:r>
            <a:br>
              <a:rPr lang="en-US" sz="2400" dirty="0"/>
            </a:br>
            <a:r>
              <a:rPr lang="en-US" sz="2400" dirty="0"/>
              <a:t>Your group will receive a question to answer. </a:t>
            </a:r>
            <a:br>
              <a:rPr lang="en-US" sz="2400" dirty="0"/>
            </a:br>
            <a:r>
              <a:rPr lang="en-US" sz="2400" dirty="0"/>
              <a:t>Choose a time keeper, choose the first person to answer, then </a:t>
            </a:r>
            <a:br>
              <a:rPr lang="en-US" sz="2400" dirty="0"/>
            </a:br>
            <a:r>
              <a:rPr lang="en-US" sz="2400" dirty="0"/>
              <a:t>start the first round of answering the question.</a:t>
            </a:r>
            <a:br>
              <a:rPr lang="en-US" sz="2400" dirty="0"/>
            </a:br>
            <a:r>
              <a:rPr lang="en-US" sz="2400" dirty="0"/>
              <a:t/>
            </a:r>
            <a:br>
              <a:rPr lang="en-US" sz="2400" dirty="0"/>
            </a:br>
            <a:r>
              <a:rPr lang="en-US" sz="2400" dirty="0"/>
              <a:t>Please use the Talking Stick method.</a:t>
            </a:r>
            <a:br>
              <a:rPr lang="en-US" sz="2400" dirty="0"/>
            </a:br>
            <a:r>
              <a:rPr lang="en-US" sz="2400" dirty="0"/>
              <a:t>The person with the stick has the authority to speak, &amp; everyone else listens. </a:t>
            </a:r>
            <a:br>
              <a:rPr lang="en-US" sz="2400" dirty="0"/>
            </a:br>
            <a:r>
              <a:rPr lang="en-US" sz="2400" dirty="0"/>
              <a:t> </a:t>
            </a:r>
            <a:br>
              <a:rPr lang="en-US" sz="2400" dirty="0"/>
            </a:br>
            <a:r>
              <a:rPr lang="en-US" sz="2400" dirty="0"/>
              <a:t>TOTAL time: 10 minutes for EVERYONE </a:t>
            </a:r>
            <a:br>
              <a:rPr lang="en-US" sz="2400" dirty="0"/>
            </a:br>
            <a:r>
              <a:rPr lang="en-US" sz="2400" dirty="0"/>
              <a:t/>
            </a:r>
            <a:br>
              <a:rPr lang="en-US" sz="2400" dirty="0"/>
            </a:br>
            <a:r>
              <a:rPr lang="en-US" sz="3100" dirty="0"/>
              <a:t>NO Q&amp;A, NO discussion, </a:t>
            </a:r>
            <a:br>
              <a:rPr lang="en-US" sz="3100" dirty="0"/>
            </a:br>
            <a:r>
              <a:rPr lang="en-US" sz="3100" dirty="0"/>
              <a:t>just a quick 1-2 min. or less per answer</a:t>
            </a:r>
            <a:br>
              <a:rPr lang="en-US" sz="3100" dirty="0"/>
            </a:br>
            <a:r>
              <a:rPr lang="en-US" sz="3100" dirty="0"/>
              <a:t>Laser in: 2 minutes per story</a:t>
            </a:r>
            <a:br>
              <a:rPr lang="en-US" sz="3100" dirty="0"/>
            </a:br>
            <a:r>
              <a:rPr lang="en-US" sz="4000" dirty="0"/>
              <a:t/>
            </a:r>
            <a:br>
              <a:rPr lang="en-US" sz="4000" dirty="0"/>
            </a:br>
            <a:endParaRPr lang="en-US" sz="4000" dirty="0"/>
          </a:p>
        </p:txBody>
      </p:sp>
      <p:sp>
        <p:nvSpPr>
          <p:cNvPr id="3" name="Slide Number Placeholder 2">
            <a:extLst>
              <a:ext uri="{FF2B5EF4-FFF2-40B4-BE49-F238E27FC236}">
                <a16:creationId xmlns="" xmlns:a16="http://schemas.microsoft.com/office/drawing/2014/main" id="{ACB2BAE6-56E5-B94D-BE3A-F43EFFF73ED5}"/>
              </a:ext>
            </a:extLst>
          </p:cNvPr>
          <p:cNvSpPr>
            <a:spLocks noGrp="1"/>
          </p:cNvSpPr>
          <p:nvPr>
            <p:ph type="sldNum" sz="quarter" idx="12"/>
          </p:nvPr>
        </p:nvSpPr>
        <p:spPr/>
        <p:txBody>
          <a:bodyPr/>
          <a:lstStyle/>
          <a:p>
            <a:fld id="{651FC063-5EA9-49AF-AFAF-D68C9E82B23B}" type="slidenum">
              <a:rPr lang="en-US" smtClean="0"/>
              <a:pPr/>
              <a:t>6</a:t>
            </a:fld>
            <a:endParaRPr lang="en-US"/>
          </a:p>
        </p:txBody>
      </p:sp>
      <p:pic>
        <p:nvPicPr>
          <p:cNvPr id="4" name="Picture 3" descr="talking stick.png"/>
          <p:cNvPicPr>
            <a:picLocks noChangeAspect="1"/>
          </p:cNvPicPr>
          <p:nvPr/>
        </p:nvPicPr>
        <p:blipFill rotWithShape="1">
          <a:blip r:embed="rId2">
            <a:extLst>
              <a:ext uri="{28A0092B-C50C-407E-A947-70E740481C1C}">
                <a14:useLocalDpi xmlns:a14="http://schemas.microsoft.com/office/drawing/2010/main" val="0"/>
              </a:ext>
            </a:extLst>
          </a:blip>
          <a:srcRect l="5491" t="8189" r="1748" b="41820"/>
          <a:stretch/>
        </p:blipFill>
        <p:spPr>
          <a:xfrm rot="5400000">
            <a:off x="5595006" y="3116127"/>
            <a:ext cx="5813126" cy="1027621"/>
          </a:xfrm>
          <a:prstGeom prst="rect">
            <a:avLst/>
          </a:prstGeom>
        </p:spPr>
      </p:pic>
    </p:spTree>
    <p:extLst>
      <p:ext uri="{BB962C8B-B14F-4D97-AF65-F5344CB8AC3E}">
        <p14:creationId xmlns:p14="http://schemas.microsoft.com/office/powerpoint/2010/main" val="27344892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1E5267-A111-A84D-BDDE-B1CD794886B3}"/>
              </a:ext>
            </a:extLst>
          </p:cNvPr>
          <p:cNvSpPr>
            <a:spLocks noGrp="1"/>
          </p:cNvSpPr>
          <p:nvPr>
            <p:ph type="title"/>
          </p:nvPr>
        </p:nvSpPr>
        <p:spPr>
          <a:xfrm>
            <a:off x="0" y="0"/>
            <a:ext cx="9144000" cy="6857999"/>
          </a:xfrm>
        </p:spPr>
        <p:txBody>
          <a:bodyPr>
            <a:normAutofit fontScale="90000"/>
          </a:bodyPr>
          <a:lstStyle/>
          <a:p>
            <a:r>
              <a:rPr lang="en-US" dirty="0"/>
              <a:t>Question Sent to Breakout by Host </a:t>
            </a:r>
            <a:br>
              <a:rPr lang="en-US" dirty="0"/>
            </a:br>
            <a:r>
              <a:rPr lang="en-US" dirty="0"/>
              <a:t/>
            </a:r>
            <a:br>
              <a:rPr lang="en-US" dirty="0"/>
            </a:br>
            <a:r>
              <a:rPr lang="en-US" dirty="0">
                <a:latin typeface="Arial Black"/>
                <a:cs typeface="Arial Black"/>
              </a:rPr>
              <a:t>QUESTION: Tell 1 story, a time when you let someone slide who was unaware of unconscious or implicit bias practice.</a:t>
            </a:r>
            <a:br>
              <a:rPr lang="en-US" dirty="0">
                <a:latin typeface="Arial Black"/>
                <a:cs typeface="Arial Black"/>
              </a:rPr>
            </a:br>
            <a:r>
              <a:rPr lang="en-US" dirty="0">
                <a:latin typeface="Arial Black"/>
                <a:cs typeface="Arial Black"/>
              </a:rPr>
              <a:t/>
            </a:r>
            <a:br>
              <a:rPr lang="en-US" dirty="0">
                <a:latin typeface="Arial Black"/>
                <a:cs typeface="Arial Black"/>
              </a:rPr>
            </a:br>
            <a:r>
              <a:rPr lang="en-US" sz="3200" dirty="0">
                <a:latin typeface="Arial Black"/>
                <a:cs typeface="Arial Black"/>
              </a:rPr>
              <a:t>HOLD your solutions(“Little Wow Moments”)</a:t>
            </a:r>
            <a:r>
              <a:rPr lang="en-US" dirty="0">
                <a:latin typeface="Arial Black"/>
                <a:cs typeface="Arial Black"/>
              </a:rPr>
              <a:t/>
            </a:r>
            <a:br>
              <a:rPr lang="en-US" dirty="0">
                <a:latin typeface="Arial Black"/>
                <a:cs typeface="Arial Black"/>
              </a:rPr>
            </a:br>
            <a:r>
              <a:rPr lang="en-US" dirty="0">
                <a:latin typeface="Arial Black"/>
                <a:cs typeface="Arial Black"/>
              </a:rPr>
              <a:t> for later when we “RESTORY” </a:t>
            </a:r>
            <a:br>
              <a:rPr lang="en-US" dirty="0">
                <a:latin typeface="Arial Black"/>
                <a:cs typeface="Arial Black"/>
              </a:rPr>
            </a:br>
            <a:endParaRPr lang="en-US" sz="3200" dirty="0">
              <a:latin typeface="Arial Black"/>
              <a:cs typeface="Arial Black"/>
            </a:endParaRPr>
          </a:p>
        </p:txBody>
      </p:sp>
      <p:sp>
        <p:nvSpPr>
          <p:cNvPr id="3" name="Slide Number Placeholder 2">
            <a:extLst>
              <a:ext uri="{FF2B5EF4-FFF2-40B4-BE49-F238E27FC236}">
                <a16:creationId xmlns="" xmlns:a16="http://schemas.microsoft.com/office/drawing/2014/main" id="{C273F587-49EF-354E-888E-591D26A1E8C9}"/>
              </a:ext>
            </a:extLst>
          </p:cNvPr>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35726829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6DB6B7-B00F-D64B-8D93-2F64C2E25FB2}"/>
              </a:ext>
            </a:extLst>
          </p:cNvPr>
          <p:cNvSpPr>
            <a:spLocks noGrp="1"/>
          </p:cNvSpPr>
          <p:nvPr>
            <p:ph type="title"/>
          </p:nvPr>
        </p:nvSpPr>
        <p:spPr>
          <a:xfrm>
            <a:off x="457200" y="274637"/>
            <a:ext cx="6681149" cy="6251815"/>
          </a:xfrm>
        </p:spPr>
        <p:txBody>
          <a:bodyPr>
            <a:normAutofit fontScale="90000"/>
          </a:bodyPr>
          <a:lstStyle/>
          <a:p>
            <a:r>
              <a:rPr lang="en-US" dirty="0"/>
              <a:t/>
            </a:r>
            <a:br>
              <a:rPr lang="en-US" dirty="0"/>
            </a:br>
            <a:r>
              <a:rPr lang="en-US" dirty="0"/>
              <a:t/>
            </a:r>
            <a:br>
              <a:rPr lang="en-US" dirty="0"/>
            </a:br>
            <a:r>
              <a:rPr lang="en-US" dirty="0"/>
              <a:t>Back from Breakout</a:t>
            </a:r>
            <a:br>
              <a:rPr lang="en-US" dirty="0"/>
            </a:br>
            <a:r>
              <a:rPr lang="en-US" dirty="0"/>
              <a:t>PLENARY DEBRIEF</a:t>
            </a:r>
            <a:br>
              <a:rPr lang="en-US" dirty="0"/>
            </a:br>
            <a:r>
              <a:rPr lang="en-US" dirty="0"/>
              <a:t/>
            </a:r>
            <a:br>
              <a:rPr lang="en-US" dirty="0"/>
            </a:br>
            <a:r>
              <a:rPr lang="en-US" dirty="0"/>
              <a:t>What </a:t>
            </a:r>
            <a:br>
              <a:rPr lang="en-US" dirty="0"/>
            </a:br>
            <a:r>
              <a:rPr lang="en-US" dirty="0"/>
              <a:t>PATTERNS </a:t>
            </a:r>
            <a:br>
              <a:rPr lang="en-US" dirty="0"/>
            </a:br>
            <a:r>
              <a:rPr lang="en-US" dirty="0"/>
              <a:t>do you see </a:t>
            </a:r>
            <a:br>
              <a:rPr lang="en-US" dirty="0"/>
            </a:br>
            <a:r>
              <a:rPr lang="en-US" dirty="0"/>
              <a:t>among the stories?</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Slide Number Placeholder 2">
            <a:extLst>
              <a:ext uri="{FF2B5EF4-FFF2-40B4-BE49-F238E27FC236}">
                <a16:creationId xmlns="" xmlns:a16="http://schemas.microsoft.com/office/drawing/2014/main" id="{AB29A9CB-4C79-0A43-A153-3DF2714CC6DF}"/>
              </a:ext>
            </a:extLst>
          </p:cNvPr>
          <p:cNvSpPr>
            <a:spLocks noGrp="1"/>
          </p:cNvSpPr>
          <p:nvPr>
            <p:ph type="sldNum" sz="quarter" idx="12"/>
          </p:nvPr>
        </p:nvSpPr>
        <p:spPr/>
        <p:txBody>
          <a:bodyPr/>
          <a:lstStyle/>
          <a:p>
            <a:fld id="{651FC063-5EA9-49AF-AFAF-D68C9E82B23B}" type="slidenum">
              <a:rPr lang="en-US" smtClean="0"/>
              <a:pPr/>
              <a:t>8</a:t>
            </a:fld>
            <a:endParaRPr lang="en-US"/>
          </a:p>
        </p:txBody>
      </p:sp>
    </p:spTree>
    <p:extLst>
      <p:ext uri="{BB962C8B-B14F-4D97-AF65-F5344CB8AC3E}">
        <p14:creationId xmlns:p14="http://schemas.microsoft.com/office/powerpoint/2010/main" val="41285181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384"/>
            <a:ext cx="8686800" cy="496092"/>
          </a:xfrm>
        </p:spPr>
        <p:txBody>
          <a:bodyPr>
            <a:normAutofit fontScale="90000"/>
          </a:bodyPr>
          <a:lstStyle/>
          <a:p>
            <a:r>
              <a:rPr lang="en-US" b="1" dirty="0">
                <a:solidFill>
                  <a:srgbClr val="FF6600"/>
                </a:solidFill>
              </a:rPr>
              <a:t>TOPICS over 4 </a:t>
            </a:r>
            <a:r>
              <a:rPr lang="en-US" b="1" dirty="0" smtClean="0">
                <a:solidFill>
                  <a:srgbClr val="FF6600"/>
                </a:solidFill>
              </a:rPr>
              <a:t>sessions</a:t>
            </a:r>
            <a:endParaRPr lang="en-US" b="1" dirty="0">
              <a:solidFill>
                <a:srgbClr val="FF6600"/>
              </a:solidFill>
            </a:endParaRPr>
          </a:p>
        </p:txBody>
      </p:sp>
      <p:sp>
        <p:nvSpPr>
          <p:cNvPr id="5" name="Content Placeholder 4"/>
          <p:cNvSpPr>
            <a:spLocks noGrp="1"/>
          </p:cNvSpPr>
          <p:nvPr>
            <p:ph idx="1"/>
          </p:nvPr>
        </p:nvSpPr>
        <p:spPr>
          <a:xfrm>
            <a:off x="128292" y="530476"/>
            <a:ext cx="9015708" cy="6190999"/>
          </a:xfrm>
        </p:spPr>
        <p:txBody>
          <a:bodyPr>
            <a:noAutofit/>
          </a:bodyPr>
          <a:lstStyle/>
          <a:p>
            <a:pPr marL="514350" indent="-514350">
              <a:buAutoNum type="arabicPeriod"/>
            </a:pPr>
            <a:r>
              <a:rPr lang="en-US" sz="2400" b="1" dirty="0"/>
              <a:t>P1: TRUTH </a:t>
            </a:r>
            <a:r>
              <a:rPr lang="en-US" sz="2400" dirty="0"/>
              <a:t>Help find Truth common values, common ground, in </a:t>
            </a:r>
            <a:r>
              <a:rPr lang="en-US" sz="2400" b="1" i="1" dirty="0"/>
              <a:t>‘Acts of Community’ </a:t>
            </a:r>
            <a:r>
              <a:rPr lang="en-US" sz="2400" dirty="0"/>
              <a:t>with awareness of our </a:t>
            </a:r>
            <a:r>
              <a:rPr lang="en-US" sz="2400" b="1" dirty="0"/>
              <a:t>own implicit biases</a:t>
            </a:r>
          </a:p>
          <a:p>
            <a:pPr marL="514350" indent="-514350">
              <a:buAutoNum type="arabicPeriod"/>
            </a:pPr>
            <a:r>
              <a:rPr lang="en-US" sz="2400" b="1" dirty="0"/>
              <a:t>P2: MAKING ROOM </a:t>
            </a:r>
            <a:r>
              <a:rPr lang="en-US" sz="2400" dirty="0"/>
              <a:t> Make Safe Space to discuss systemic racism </a:t>
            </a:r>
          </a:p>
          <a:p>
            <a:pPr marL="514350" indent="-514350">
              <a:buAutoNum type="arabicPeriod"/>
            </a:pPr>
            <a:r>
              <a:rPr lang="en-US" sz="2400" b="1" dirty="0"/>
              <a:t>P3: PLOT </a:t>
            </a:r>
            <a:r>
              <a:rPr lang="en-US" sz="2400" dirty="0"/>
              <a:t>Get everyone to the table); we’ve flat lined 40 years now (not translated into </a:t>
            </a:r>
            <a:r>
              <a:rPr lang="en-US" sz="2400" dirty="0" smtClean="0"/>
              <a:t>practice); </a:t>
            </a:r>
            <a:r>
              <a:rPr lang="en-US" sz="2400" dirty="0"/>
              <a:t>who are actors of community body (Nora King) and actors not of the community </a:t>
            </a:r>
          </a:p>
          <a:p>
            <a:pPr marL="514350" indent="-514350">
              <a:buFont typeface="Arial"/>
              <a:buAutoNum type="arabicPeriod"/>
            </a:pPr>
            <a:r>
              <a:rPr lang="en-US" sz="2400" b="1" dirty="0"/>
              <a:t>P4: TIMING </a:t>
            </a:r>
            <a:r>
              <a:rPr lang="en-US" sz="2400" dirty="0"/>
              <a:t>What is happening systemically, lessons not learned; one of the positive super powers of community is that members can give testimony about the truthfulness of </a:t>
            </a:r>
            <a:r>
              <a:rPr lang="en-US" sz="2400" dirty="0" smtClean="0"/>
              <a:t>the systemic issues</a:t>
            </a:r>
          </a:p>
          <a:p>
            <a:pPr marL="514350" indent="-514350">
              <a:buAutoNum type="arabicPeriod"/>
            </a:pPr>
            <a:r>
              <a:rPr lang="en-US" sz="2400" b="1" dirty="0" smtClean="0"/>
              <a:t>P5</a:t>
            </a:r>
            <a:r>
              <a:rPr lang="en-US" sz="2400" b="1" dirty="0"/>
              <a:t>: Helping (New) Stories </a:t>
            </a:r>
            <a:r>
              <a:rPr lang="en-US" sz="2400" dirty="0"/>
              <a:t>How to restory with little wow moments, into ‘new’ story of future?</a:t>
            </a:r>
            <a:endParaRPr lang="en-US" sz="2400" b="1" dirty="0"/>
          </a:p>
          <a:p>
            <a:pPr marL="514350" indent="-514350">
              <a:buAutoNum type="arabicPeriod"/>
            </a:pPr>
            <a:r>
              <a:rPr lang="en-US" sz="2400" b="1" dirty="0"/>
              <a:t>P6: STAGING </a:t>
            </a:r>
            <a:r>
              <a:rPr lang="en-US" sz="2400" dirty="0"/>
              <a:t>Ways to bring ‘new’ story to the table  (storyboarding a new future)</a:t>
            </a:r>
            <a:endParaRPr lang="en-US" sz="2400" b="1" dirty="0"/>
          </a:p>
          <a:p>
            <a:pPr marL="514350" indent="-514350">
              <a:buAutoNum type="arabicPeriod"/>
            </a:pPr>
            <a:r>
              <a:rPr lang="en-US" sz="2400" b="1" dirty="0"/>
              <a:t>P7: REFLECTION </a:t>
            </a:r>
            <a:r>
              <a:rPr lang="en-US" sz="2400" dirty="0"/>
              <a:t>Deepen the practice of ‘embodied reflection and valuing community to impact ‘new story’ in creating web of trust relationships by the 4</a:t>
            </a:r>
            <a:r>
              <a:rPr lang="en-US" sz="2400" baseline="30000" dirty="0"/>
              <a:t>th</a:t>
            </a:r>
            <a:r>
              <a:rPr lang="en-US" sz="2400" dirty="0"/>
              <a:t> session</a:t>
            </a:r>
          </a:p>
        </p:txBody>
      </p:sp>
      <p:sp>
        <p:nvSpPr>
          <p:cNvPr id="3" name="Slide Number Placeholder 2"/>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2327989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2949</TotalTime>
  <Words>2781</Words>
  <Application>Microsoft Macintosh PowerPoint</Application>
  <PresentationFormat>On-screen Show (4:3)</PresentationFormat>
  <Paragraphs>235</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Agenda for Session 1Principles 1&amp;2</vt:lpstr>
      <vt:lpstr>Intercultural Conversations to  Impact Racism</vt:lpstr>
      <vt:lpstr>DEMO OF TALKING STICK</vt:lpstr>
      <vt:lpstr>Ground rules for ‘Safe Space’</vt:lpstr>
      <vt:lpstr>1st True Storytelling Principle: TRUTH You yourself must be true and prepare the energy and effort Impacting storytelling conversations. </vt:lpstr>
      <vt:lpstr> True Storytelling Breakout #1 P1: TRUTH  INSTRUCTIONS:  Click the LINK to go to the breakout room. Your group will receive a question to answer.  Choose a time keeper, choose the first person to answer, then  start the first round of answering the question.  Please use the Talking Stick method. The person with the stick has the authority to speak, &amp; everyone else listens.    TOTAL time: 10 minutes for EVERYONE   NO Q&amp;A, NO discussion,  just a quick 1-2 min. or less per answer Laser in: 2 minutes per story  </vt:lpstr>
      <vt:lpstr>Question Sent to Breakout by Host   QUESTION: Tell 1 story, a time when you let someone slide who was unaware of unconscious or implicit bias practice.  HOLD your solutions(“Little Wow Moments”)  for later when we “RESTORY”  </vt:lpstr>
      <vt:lpstr>  Back from Breakout PLENARY DEBRIEF  What  PATTERNS  do you see  among the stories?    </vt:lpstr>
      <vt:lpstr>TOPICS over 4 sessions</vt:lpstr>
      <vt:lpstr>True Storytelling  – 7 Principles for Impacting Racism</vt:lpstr>
      <vt:lpstr>Learning Objectives for Principle #1: True Storytelling</vt:lpstr>
      <vt:lpstr>PowerPoint Presentation</vt:lpstr>
      <vt:lpstr>  TRUTH in Acts of Community https://www.youtube.com/watch?v=zcLnsnJ-ZsY  </vt:lpstr>
      <vt:lpstr>Learning Objectives for Principle #2: Making Room for other Stories</vt:lpstr>
      <vt:lpstr>BREAK OUT “Talking Stick” PROCESS  </vt:lpstr>
      <vt:lpstr>QUESTION for Breakout 2 </vt:lpstr>
      <vt:lpstr>Debrief</vt:lpstr>
      <vt:lpstr>Next session HOMEWORK</vt:lpstr>
      <vt:lpstr>BUILD YOUR LIBRARY</vt:lpstr>
      <vt:lpstr>BUILD YOUR LIBRARY</vt:lpstr>
      <vt:lpstr>Homework Videos  Principle 3: What is the Plot?  What is Racial Capitalism and Why Does it Matter by Robin D. G. Kelley  Geographies of Racial Capitalism by Ruth Gilmore  How Capitalism Needed Racism to Operate by Boots Riley  Racial Capitalism Power and Resistance by Barbara Ransby  The Black Outdoors: Fred Moten &amp; Saidiya Hartman</vt:lpstr>
      <vt:lpstr>PowerPoint Presentation</vt:lpstr>
      <vt:lpstr>Thank you  More information on True Storytelling</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Storytelling Solutions to Intercultural Racism</dc:title>
  <dc:creator>David Boje</dc:creator>
  <cp:lastModifiedBy>David Boje</cp:lastModifiedBy>
  <cp:revision>105</cp:revision>
  <cp:lastPrinted>2020-08-19T00:54:19Z</cp:lastPrinted>
  <dcterms:created xsi:type="dcterms:W3CDTF">2020-07-27T11:01:59Z</dcterms:created>
  <dcterms:modified xsi:type="dcterms:W3CDTF">2020-08-24T18:15:00Z</dcterms:modified>
</cp:coreProperties>
</file>