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84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2.png" ContentType="image/png"/>
  <Override PartName="/ppt/media/image30.jpeg" ContentType="image/jpeg"/>
  <Override PartName="/ppt/media/image7.jpeg" ContentType="image/jpeg"/>
  <Override PartName="/ppt/media/image23.jpeg" ContentType="image/jpeg"/>
  <Override PartName="/ppt/media/image1.tif" ContentType="image/tiff"/>
  <Override PartName="/ppt/media/image22.png" ContentType="image/png"/>
  <Override PartName="/ppt/media/image3.png" ContentType="image/png"/>
  <Override PartName="/ppt/media/image4.jpeg" ContentType="image/jpeg"/>
  <Override PartName="/ppt/media/image20.jpeg" ContentType="image/jpeg"/>
  <Override PartName="/ppt/media/image19.jpeg" ContentType="image/jpeg"/>
  <Override PartName="/ppt/media/image6.jpeg" ContentType="image/jpeg"/>
  <Override PartName="/ppt/media/image12.png" ContentType="image/png"/>
  <Override PartName="/ppt/media/image8.jpeg" ContentType="image/jpeg"/>
  <Override PartName="/ppt/media/image24.jpeg" ContentType="image/jpeg"/>
  <Override PartName="/ppt/media/image9.jpeg" ContentType="image/jpeg"/>
  <Override PartName="/ppt/media/image25.jpeg" ContentType="image/jpeg"/>
  <Override PartName="/ppt/media/image11.png" ContentType="image/png"/>
  <Override PartName="/ppt/media/image18.jpeg" ContentType="image/jpeg"/>
  <Override PartName="/ppt/media/image28.png" ContentType="image/png"/>
  <Override PartName="/ppt/media/image13.png" ContentType="image/png"/>
  <Override PartName="/ppt/media/image14.jpeg" ContentType="image/jpeg"/>
  <Override PartName="/ppt/media/image5.jpeg" ContentType="image/jpeg"/>
  <Override PartName="/ppt/media/image21.jpeg" ContentType="image/jpeg"/>
  <Override PartName="/ppt/media/image16.png" ContentType="image/png"/>
  <Override PartName="/ppt/media/image15.jpeg" ContentType="image/jpeg"/>
  <Override PartName="/ppt/media/image31.jpeg" ContentType="image/jpeg"/>
  <Override PartName="/ppt/media/image26.jpeg" ContentType="image/jpeg"/>
  <Override PartName="/ppt/media/image27.jpeg" ContentType="image/jpeg"/>
  <Override PartName="/ppt/media/image10.png" ContentType="image/png"/>
  <Override PartName="/ppt/media/image29.png" ContentType="image/png"/>
  <Override PartName="/ppt/media/image17.jpeg" ContentType="image/jpeg"/>
  <Override PartName="/ppt/notesSlides/_rels/notesSlide16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4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3C27435A-05E9-4E0D-9521-FB4B71E7767F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ldImg"/>
          </p:nvPr>
        </p:nvSpPr>
        <p:spPr>
          <a:xfrm>
            <a:off x="870120" y="1257480"/>
            <a:ext cx="6030000" cy="339156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3240" cy="39574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3120">
              <a:lnSpc>
                <a:spcPct val="100000"/>
              </a:lnSpc>
              <a:tabLst>
                <a:tab algn="l" pos="0"/>
              </a:tabLst>
            </a:pPr>
            <a:r>
              <a:rPr b="0" lang="da-DK" sz="2000" spc="-1" strike="noStrike">
                <a:latin typeface="Arial"/>
              </a:rPr>
              <a:t>Just go over this slide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69" name="CustomShape 3"/>
          <p:cNvSpPr/>
          <p:nvPr/>
        </p:nvSpPr>
        <p:spPr>
          <a:xfrm>
            <a:off x="4402080" y="9553680"/>
            <a:ext cx="3365280" cy="50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903E527-4A69-4CD0-9769-2727937BBFD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3560" cy="3771720"/>
          </a:xfrm>
          <a:prstGeom prst="rect">
            <a:avLst/>
          </a:prstGeom>
        </p:spPr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480" cy="4524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4399200" y="9555480"/>
            <a:ext cx="3371760" cy="50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3EC18B84-171D-4407-875E-FF62F8BE16F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2840" cy="3771000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480" cy="4524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4399200" y="9555480"/>
            <a:ext cx="3371760" cy="50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2B05BBD-0F17-4E9F-99D2-C0B3AB219D5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800" cy="308412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14D2173-CA8D-4132-8445-6100C1017288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sldImg"/>
          </p:nvPr>
        </p:nvSpPr>
        <p:spPr>
          <a:xfrm>
            <a:off x="534960" y="763560"/>
            <a:ext cx="6697440" cy="3768480"/>
          </a:xfrm>
          <a:prstGeom prst="rect">
            <a:avLst/>
          </a:prstGeom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470FEDC-B1B1-4721-ABEB-F0C33E7C0D2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3560" cy="377172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5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E91F5CA3-9158-41E6-BF88-4FBCAA29F6F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2120" cy="3769920"/>
          </a:xfrm>
          <a:prstGeom prst="rect">
            <a:avLst/>
          </a:prstGeom>
        </p:spPr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1241024-F918-408A-AA96-8296A217944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0" lang="da-DK" sz="4400" spc="-1" strike="noStrike">
                <a:solidFill>
                  <a:srgbClr val="000000"/>
                </a:solidFill>
                <a:latin typeface="Arial"/>
                <a:ea typeface="DejaVu Sans"/>
              </a:rPr>
              <a:t>Klik for at redigere titeltypografien i masteren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Rediger teksttypografien i masteren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Andet niveau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Tredje niveau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Fjerde niveau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Femte niveau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F72E7718-4FBA-4817-9D1F-AD06A35B0DEF}" type="datetime"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16-02-21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0102821A-F26F-467D-BCD4-64F550B99915}" type="slidenum"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tif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4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Rni--9m4H7Y" TargetMode="External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4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hyperlink" Target="https://www.youtube.com/watch?v=JrxXkyMB4vA" TargetMode="External"/><Relationship Id="rId4" Type="http://schemas.openxmlformats.org/officeDocument/2006/relationships/slideLayout" Target="../slideLayouts/slideLayout6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7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prezi.com/view/qjk1rSn71f0aDV1s8C3y/" TargetMode="External"/><Relationship Id="rId2" Type="http://schemas.openxmlformats.org/officeDocument/2006/relationships/hyperlink" Target="https://www.youtube.com/watch?v=Rni--9m4H7Y" TargetMode="External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hyperlink" Target="https://prezi.com/view/qjk1rSn71f0aDV1s8C3y/" TargetMode="Externa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prezi.com/view/qjk1rSn71f0aDV1s8C3y/" TargetMode="Externa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9290160" y="295560"/>
            <a:ext cx="625680" cy="76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BE1546BE-724F-45E4-9FD0-5156EB347CAE}" type="slidenum"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76" name="Billede 4" descr=""/>
          <p:cNvPicPr/>
          <p:nvPr/>
        </p:nvPicPr>
        <p:blipFill>
          <a:blip r:embed="rId1"/>
          <a:stretch/>
        </p:blipFill>
        <p:spPr>
          <a:xfrm>
            <a:off x="1715400" y="1080"/>
            <a:ext cx="9140760" cy="6854760"/>
          </a:xfrm>
          <a:prstGeom prst="rect">
            <a:avLst/>
          </a:prstGeom>
          <a:ln w="0">
            <a:noFill/>
          </a:ln>
        </p:spPr>
      </p:pic>
      <p:sp>
        <p:nvSpPr>
          <p:cNvPr id="277" name="CustomShape 2"/>
          <p:cNvSpPr/>
          <p:nvPr/>
        </p:nvSpPr>
        <p:spPr>
          <a:xfrm>
            <a:off x="6130440" y="294480"/>
            <a:ext cx="452052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Train-the-Trainers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Level II session 5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78" name="Picture 201" descr=""/>
          <p:cNvPicPr/>
          <p:nvPr/>
        </p:nvPicPr>
        <p:blipFill>
          <a:blip r:embed="rId2"/>
          <a:stretch/>
        </p:blipFill>
        <p:spPr>
          <a:xfrm>
            <a:off x="1715400" y="56160"/>
            <a:ext cx="8998200" cy="685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461160" y="1983960"/>
            <a:ext cx="8647560" cy="393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Heteroteles: To </a:t>
            </a:r>
            <a:r>
              <a:rPr b="1" lang="en-GB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be there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for the other one. 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Synkatathesis: To be </a:t>
            </a:r>
            <a:r>
              <a:rPr b="1" lang="en-GB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open and critical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at the same time. 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Lepsis: How being there with your </a:t>
            </a:r>
            <a:r>
              <a:rPr b="1" lang="en-GB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body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 creates</a:t>
            </a:r>
            <a:br/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answers and questions. 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Katafygé: The feeling for </a:t>
            </a:r>
            <a:r>
              <a:rPr b="1" lang="en-GB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dramaturgy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Prosoché: To </a:t>
            </a:r>
            <a:r>
              <a:rPr b="1" lang="en-GB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be aware </a:t>
            </a: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and the ability to surprise.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Ergon: The ability to finish and take </a:t>
            </a:r>
            <a:r>
              <a:rPr b="1" lang="en-GB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responsibility.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631800" y="726840"/>
            <a:ext cx="729216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000000"/>
                </a:solidFill>
                <a:latin typeface="Arial"/>
                <a:ea typeface="DejaVu Sans"/>
              </a:rPr>
              <a:t>How as a TS Guide to be in the event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000000"/>
                </a:solidFill>
                <a:latin typeface="Arial"/>
                <a:ea typeface="DejaVu Sans"/>
              </a:rPr>
              <a:t>Eventums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1014480" y="6093000"/>
            <a:ext cx="10285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Page 75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31" name="Picture 2" descr="ttps://trello-attachments.s3.amazonaws.com/5f7b7a139881997d5437a4e1/5fc93d08d9f5d9535c947036/77ab1a17c39"/>
          <p:cNvPicPr/>
          <p:nvPr/>
        </p:nvPicPr>
        <p:blipFill>
          <a:blip r:embed="rId1"/>
          <a:stretch/>
        </p:blipFill>
        <p:spPr>
          <a:xfrm>
            <a:off x="8915400" y="1633320"/>
            <a:ext cx="3276360" cy="3066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263880" y="1422360"/>
            <a:ext cx="7292160" cy="502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Which stories of your own would challenge the story you hear?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Which one would help them along? 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What are the dominant narratives and the counternarratives? 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What are the untold stories? 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What could become the ante-narratives – </a:t>
            </a:r>
            <a:br/>
            <a:r>
              <a:rPr b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bets on the  future and experiments? 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561240" y="471240"/>
            <a:ext cx="544212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000000"/>
                </a:solidFill>
                <a:latin typeface="Arial"/>
                <a:ea typeface="DejaVu Sans"/>
              </a:rPr>
              <a:t>Questions for the TS Guide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34" name="Picture 2" descr="ttps://trello-attachments.s3.amazonaws.com/5f7b7a139881997d5437a4e1/5fc93d08d9f5d9535c947036/f03fdbfb237"/>
          <p:cNvPicPr/>
          <p:nvPr/>
        </p:nvPicPr>
        <p:blipFill>
          <a:blip r:embed="rId1"/>
          <a:stretch/>
        </p:blipFill>
        <p:spPr>
          <a:xfrm>
            <a:off x="7429320" y="1422360"/>
            <a:ext cx="4470480" cy="433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609480" y="221040"/>
            <a:ext cx="10971000" cy="12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BIG PICTURE: Back to Past ‘Little Wow Moments” BECOMING ‘Back to the Future ‘Opportune Moments’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0" y="1604520"/>
            <a:ext cx="6629040" cy="525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1800" spc="-1" strike="noStrike">
              <a:latin typeface="Arial"/>
            </a:endParaRPr>
          </a:p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BEFORE-Heart (Find several ‘Little Wow Moments’ becoming ‘restorable’)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3200" spc="-1" strike="noStrike">
              <a:latin typeface="Arial"/>
            </a:endParaRPr>
          </a:p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BETS-Heart Back to Future (Helping Stories Along’ becoming ‘Opportune Moments’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337" name="Picture 321" descr=""/>
          <p:cNvPicPr/>
          <p:nvPr/>
        </p:nvPicPr>
        <p:blipFill>
          <a:blip r:embed="rId1"/>
          <a:stretch/>
        </p:blipFill>
        <p:spPr>
          <a:xfrm>
            <a:off x="6465960" y="1604520"/>
            <a:ext cx="5649480" cy="525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a5a5a5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277" descr=""/>
          <p:cNvPicPr/>
          <p:nvPr/>
        </p:nvPicPr>
        <p:blipFill>
          <a:blip r:embed="rId1"/>
          <a:stretch/>
        </p:blipFill>
        <p:spPr>
          <a:xfrm>
            <a:off x="1581120" y="1684080"/>
            <a:ext cx="8953200" cy="5172840"/>
          </a:xfrm>
          <a:prstGeom prst="rect">
            <a:avLst/>
          </a:prstGeom>
          <a:ln w="0">
            <a:noFill/>
          </a:ln>
        </p:spPr>
      </p:pic>
      <p:sp>
        <p:nvSpPr>
          <p:cNvPr id="339" name="CustomShape 1"/>
          <p:cNvSpPr/>
          <p:nvPr/>
        </p:nvSpPr>
        <p:spPr>
          <a:xfrm>
            <a:off x="0" y="0"/>
            <a:ext cx="12114720" cy="150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THE SPECIFIC 7 STEPS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P5: Helping Story Along links to ‘Little Wow Moments’ 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of Steps 4, 5, 6 of Embodied Restorying Process (ERP)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609480" y="0"/>
            <a:ext cx="10971720" cy="25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Video Demonstration of Principle 5: Helping Stories Along using Embodied Restorying Process </a:t>
            </a:r>
            <a:r>
              <a:rPr b="0" lang="en-US" sz="44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1"/>
              </a:rPr>
              <a:t>YouTube (4 Minutes 3:04 – 7:33)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41" name="Picture 331" descr=""/>
          <p:cNvPicPr/>
          <p:nvPr/>
        </p:nvPicPr>
        <p:blipFill>
          <a:blip r:embed="rId2"/>
          <a:stretch/>
        </p:blipFill>
        <p:spPr>
          <a:xfrm>
            <a:off x="3566160" y="2728080"/>
            <a:ext cx="4831200" cy="383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ladsholder til indhold 4" descr=""/>
          <p:cNvPicPr/>
          <p:nvPr/>
        </p:nvPicPr>
        <p:blipFill>
          <a:blip r:embed="rId1"/>
          <a:srcRect l="0" t="7056" r="0" b="8674"/>
          <a:stretch/>
        </p:blipFill>
        <p:spPr>
          <a:xfrm>
            <a:off x="-144720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1"/>
          <p:cNvSpPr/>
          <p:nvPr/>
        </p:nvSpPr>
        <p:spPr>
          <a:xfrm flipH="1">
            <a:off x="227160" y="1143000"/>
            <a:ext cx="7542360" cy="5856840"/>
          </a:xfrm>
          <a:custGeom>
            <a:avLst/>
            <a:gdLst/>
            <a:ahLst/>
            <a:rect l="l" t="t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2"/>
          <p:cNvSpPr/>
          <p:nvPr/>
        </p:nvSpPr>
        <p:spPr>
          <a:xfrm>
            <a:off x="709560" y="1914120"/>
            <a:ext cx="4201200" cy="13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 Light"/>
                <a:ea typeface="DejaVu Sans"/>
              </a:rPr>
              <a:t>Questions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45" name="Line 3"/>
          <p:cNvSpPr/>
          <p:nvPr/>
        </p:nvSpPr>
        <p:spPr>
          <a:xfrm>
            <a:off x="2286720" y="3336840"/>
            <a:ext cx="935640" cy="0"/>
          </a:xfrm>
          <a:prstGeom prst="line">
            <a:avLst/>
          </a:prstGeom>
          <a:ln cap="sq" w="25400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6" name="CustomShape 4"/>
          <p:cNvSpPr/>
          <p:nvPr/>
        </p:nvSpPr>
        <p:spPr>
          <a:xfrm>
            <a:off x="353160" y="678600"/>
            <a:ext cx="6372720" cy="585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858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Back to the Past: What are ‘Little Wow Moments’ of Restorying?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800" spc="-1" strike="noStrike">
              <a:latin typeface="Arial"/>
            </a:endParaRPr>
          </a:p>
          <a:p>
            <a:pPr marL="2858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How to Bring Little Wow Moments BACK TO THE FUTURE, Becoming ‘Opportune Moments’?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1440" y="185400"/>
            <a:ext cx="12189240" cy="462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a-DK" sz="3600" spc="-1" strike="noStrike">
                <a:solidFill>
                  <a:srgbClr val="000000"/>
                </a:solidFill>
                <a:latin typeface="Arial"/>
                <a:ea typeface="DejaVu Sans"/>
              </a:rPr>
              <a:t>5-10 min   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da-DK" sz="36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Verdana"/>
              </a:rPr>
              <a:t>DEMONSTRATION/FISHBOWL: How might you use material artifacts to energize an Embodied Restorying Process on Zoom?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</p:txBody>
      </p:sp>
      <p:pic>
        <p:nvPicPr>
          <p:cNvPr id="348" name="Picture 5_0" descr="talking stick image.jpg"/>
          <p:cNvPicPr/>
          <p:nvPr/>
        </p:nvPicPr>
        <p:blipFill>
          <a:blip r:embed="rId1"/>
          <a:stretch/>
        </p:blipFill>
        <p:spPr>
          <a:xfrm>
            <a:off x="10077120" y="3484800"/>
            <a:ext cx="1153440" cy="275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What is HorseSense?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And DEBRIEF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50" name="Picture 333" descr=""/>
          <p:cNvPicPr/>
          <p:nvPr/>
        </p:nvPicPr>
        <p:blipFill>
          <a:blip r:embed="rId1"/>
          <a:stretch/>
        </p:blipFill>
        <p:spPr>
          <a:xfrm>
            <a:off x="9222480" y="273600"/>
            <a:ext cx="2359080" cy="18684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334" descr=""/>
          <p:cNvPicPr/>
          <p:nvPr/>
        </p:nvPicPr>
        <p:blipFill>
          <a:blip r:embed="rId2"/>
          <a:stretch/>
        </p:blipFill>
        <p:spPr>
          <a:xfrm>
            <a:off x="4101840" y="1600200"/>
            <a:ext cx="3441600" cy="2581200"/>
          </a:xfrm>
          <a:prstGeom prst="rect">
            <a:avLst/>
          </a:prstGeom>
          <a:ln w="0">
            <a:noFill/>
          </a:ln>
        </p:spPr>
      </p:pic>
      <p:sp>
        <p:nvSpPr>
          <p:cNvPr id="352" name="CustomShape 2"/>
          <p:cNvSpPr/>
          <p:nvPr/>
        </p:nvSpPr>
        <p:spPr>
          <a:xfrm>
            <a:off x="1143000" y="4433760"/>
            <a:ext cx="10972080" cy="187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How Embodied Restorying Works with Horses and Veterans and their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Family System  </a:t>
            </a:r>
            <a:r>
              <a:rPr b="0" lang="en-US" sz="44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3"/>
              </a:rPr>
              <a:t>See Video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260" descr=""/>
          <p:cNvPicPr/>
          <p:nvPr/>
        </p:nvPicPr>
        <p:blipFill>
          <a:blip r:embed="rId1"/>
          <a:stretch/>
        </p:blipFill>
        <p:spPr>
          <a:xfrm>
            <a:off x="5486400" y="315000"/>
            <a:ext cx="6431760" cy="6083640"/>
          </a:xfrm>
          <a:prstGeom prst="rect">
            <a:avLst/>
          </a:prstGeom>
          <a:ln w="0">
            <a:noFill/>
          </a:ln>
        </p:spPr>
      </p:pic>
      <p:sp>
        <p:nvSpPr>
          <p:cNvPr id="354" name="CustomShape 1"/>
          <p:cNvSpPr/>
          <p:nvPr/>
        </p:nvSpPr>
        <p:spPr>
          <a:xfrm>
            <a:off x="685800" y="457200"/>
            <a:ext cx="4646880" cy="434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Next Week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P6: Staging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How it is Staging in-Between the Hearts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400" spc="-1" strike="noStrike">
              <a:latin typeface="Arial"/>
            </a:endParaRPr>
          </a:p>
        </p:txBody>
      </p:sp>
      <p:pic>
        <p:nvPicPr>
          <p:cNvPr id="355" name="Picture 351" descr=""/>
          <p:cNvPicPr/>
          <p:nvPr/>
        </p:nvPicPr>
        <p:blipFill>
          <a:blip r:embed="rId2"/>
          <a:stretch/>
        </p:blipFill>
        <p:spPr>
          <a:xfrm>
            <a:off x="1833120" y="4347720"/>
            <a:ext cx="2281320" cy="228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5248080" y="569520"/>
            <a:ext cx="4935240" cy="17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0" y="2586600"/>
            <a:ext cx="10054440" cy="426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 fontScale="83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HOMEWORK due in Week 6: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1"/>
              </a:rPr>
              <a:t> PREZI on Embodied Restorying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. 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Embodied Restorying Process </a:t>
            </a:r>
            <a:r>
              <a:rPr b="1" lang="en-US" sz="28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2"/>
              </a:rPr>
              <a:t>YouTube Homeless Veterans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Read Chapter 6, True Storytelling book, on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Principle 6: Staging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&amp; the in-BETWEEN 4 hearts processes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Question: How could you use Zoom to stage a Restorying Event?</a:t>
            </a:r>
            <a:br/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358" name="Picture 4_2" descr="ath Homework – Helpful or Harmful? - KP® Mathematics : KP® Mathematics"/>
          <p:cNvPicPr/>
          <p:nvPr/>
        </p:nvPicPr>
        <p:blipFill>
          <a:blip r:embed="rId3"/>
          <a:stretch/>
        </p:blipFill>
        <p:spPr>
          <a:xfrm>
            <a:off x="76680" y="0"/>
            <a:ext cx="2967840" cy="2288880"/>
          </a:xfrm>
          <a:prstGeom prst="rect">
            <a:avLst/>
          </a:prstGeom>
          <a:ln w="0">
            <a:noFill/>
          </a:ln>
        </p:spPr>
      </p:pic>
      <p:pic>
        <p:nvPicPr>
          <p:cNvPr id="359" name="Billede 8_6" descr=""/>
          <p:cNvPicPr/>
          <p:nvPr/>
        </p:nvPicPr>
        <p:blipFill>
          <a:blip r:embed="rId4"/>
          <a:stretch/>
        </p:blipFill>
        <p:spPr>
          <a:xfrm rot="672000">
            <a:off x="6558840" y="484200"/>
            <a:ext cx="2059560" cy="244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ef8f5"/>
            </a:gs>
            <a:gs pos="100000">
              <a:srgbClr val="f7c4a2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165600" y="159840"/>
            <a:ext cx="11876040" cy="258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PRE-SESSION WEEK #5 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Helping Stories Along &amp; BECOMING-Antenarrative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process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COFFEE in the LOBBY”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1245240" y="5563800"/>
            <a:ext cx="13971600" cy="349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81" name="Picture 298" descr=""/>
          <p:cNvPicPr/>
          <p:nvPr/>
        </p:nvPicPr>
        <p:blipFill>
          <a:blip r:embed="rId1"/>
          <a:stretch/>
        </p:blipFill>
        <p:spPr>
          <a:xfrm>
            <a:off x="2381400" y="2546280"/>
            <a:ext cx="7444440" cy="4151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120240" y="174600"/>
            <a:ext cx="11688480" cy="318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POST-SESSION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COFFEE in the LOBBY”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1245240" y="5563800"/>
            <a:ext cx="13971600" cy="349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62" name="Picture 6" descr=""/>
          <p:cNvPicPr/>
          <p:nvPr/>
        </p:nvPicPr>
        <p:blipFill>
          <a:blip r:embed="rId2"/>
          <a:stretch/>
        </p:blipFill>
        <p:spPr>
          <a:xfrm>
            <a:off x="2133720" y="1771560"/>
            <a:ext cx="7885800" cy="491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7981920" y="6356520"/>
            <a:ext cx="2052720" cy="36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27BC801-D502-4EFF-BF19-B9315AA636EF}" type="slidenum">
              <a:rPr b="0" lang="en-US" sz="900" spc="-1" strike="noStrike">
                <a:solidFill>
                  <a:srgbClr val="8b8b8b"/>
                </a:solidFill>
                <a:latin typeface="Calibri"/>
                <a:ea typeface="DejaVu Sans"/>
              </a:rPr>
              <a:t>&lt;number&gt;</a:t>
            </a:fld>
            <a:endParaRPr b="0" lang="en-US" sz="900" spc="-1" strike="noStrike">
              <a:latin typeface="Arial"/>
            </a:endParaRPr>
          </a:p>
        </p:txBody>
      </p:sp>
      <p:sp>
        <p:nvSpPr>
          <p:cNvPr id="364" name="CustomShape 2"/>
          <p:cNvSpPr/>
          <p:nvPr/>
        </p:nvSpPr>
        <p:spPr>
          <a:xfrm>
            <a:off x="398880" y="89280"/>
            <a:ext cx="7582680" cy="77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SCHEDULE for Session 5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8:45-9:00 Pre-session ”coffee:” Jim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9-9:05 Welcome; Check-in; and Agenda for the session Lena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9:05-9:10 Groundrules; homework;  Lena 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9:10-9:20 Nuts&amp;Bolts; Embodiment &amp; LWM; Connect Dots: GA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HOMEWORK due in Week 5: Continue reading the Boje Handout relevant sections, and see </a:t>
            </a:r>
            <a:r>
              <a:rPr b="0" lang="en-US" sz="16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1"/>
              </a:rPr>
              <a:t> PREZI on Embodied Restorying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.   (click on this link)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Read Chapter 5, True Storytelling book, on Principle 5: Helping story along &amp; the BETWEEN inter-section &amp; Restorying</a:t>
            </a:r>
            <a:br/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9:20-9:35 Principle 5 Helping Stories Along  Jens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9:35-9:50 Principle 5 Embodiment- BEING spacetime-David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9:50-9:55 Examples and lead-in to Sand Tray demo: Jens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9:55-10:10 Sand Tray Demo —David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10:10-10:20  Debrief – Lena (&amp; Jens?)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10:20- 10:25 Homework- Master Class on Wed; next concept: GA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10:25-10:30 Q&amp;A &amp; ”Connect the Dots” closing exercise 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10:30-10:45 POST-session informal discussion: Lena </a:t>
            </a:r>
            <a:endParaRPr b="0" lang="en-US" sz="2200" spc="-1" strike="noStrike">
              <a:latin typeface="Arial"/>
            </a:endParaRPr>
          </a:p>
          <a:p>
            <a:pPr marL="457560"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 marL="457560">
              <a:lnSpc>
                <a:spcPct val="100000"/>
              </a:lnSpc>
              <a:tabLst>
                <a:tab algn="l" pos="0"/>
              </a:tabLst>
            </a:pPr>
            <a:br/>
            <a:br/>
            <a:r>
              <a:rPr b="0" lang="da-D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marL="457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65" name="Picture 2_10" descr="OVID-19 – We're All in This Together – Haliburton, Kawartha, Pine R"/>
          <p:cNvPicPr/>
          <p:nvPr/>
        </p:nvPicPr>
        <p:blipFill>
          <a:blip r:embed="rId2"/>
          <a:stretch/>
        </p:blipFill>
        <p:spPr>
          <a:xfrm>
            <a:off x="7981920" y="2961000"/>
            <a:ext cx="4087080" cy="3755880"/>
          </a:xfrm>
          <a:prstGeom prst="rect">
            <a:avLst/>
          </a:prstGeom>
          <a:ln w="0">
            <a:noFill/>
          </a:ln>
        </p:spPr>
      </p:pic>
      <p:pic>
        <p:nvPicPr>
          <p:cNvPr id="366" name="Billede 9_1" descr=""/>
          <p:cNvPicPr/>
          <p:nvPr/>
        </p:nvPicPr>
        <p:blipFill>
          <a:blip r:embed="rId3"/>
          <a:stretch/>
        </p:blipFill>
        <p:spPr>
          <a:xfrm rot="672600">
            <a:off x="9108000" y="175320"/>
            <a:ext cx="1927440" cy="264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roup 1"/>
          <p:cNvGrpSpPr/>
          <p:nvPr/>
        </p:nvGrpSpPr>
        <p:grpSpPr>
          <a:xfrm>
            <a:off x="349560" y="154800"/>
            <a:ext cx="11139480" cy="2479320"/>
            <a:chOff x="349560" y="154800"/>
            <a:chExt cx="11139480" cy="2479320"/>
          </a:xfrm>
        </p:grpSpPr>
        <p:sp>
          <p:nvSpPr>
            <p:cNvPr id="283" name="CustomShape 2"/>
            <p:cNvSpPr/>
            <p:nvPr/>
          </p:nvSpPr>
          <p:spPr>
            <a:xfrm>
              <a:off x="11163240" y="154800"/>
              <a:ext cx="325800" cy="1739520"/>
            </a:xfrm>
            <a:custGeom>
              <a:avLst/>
              <a:gdLst/>
              <a:ah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CustomShape 3"/>
            <p:cNvSpPr/>
            <p:nvPr/>
          </p:nvSpPr>
          <p:spPr>
            <a:xfrm>
              <a:off x="349560" y="541440"/>
              <a:ext cx="706680" cy="2092680"/>
            </a:xfrm>
            <a:custGeom>
              <a:avLst/>
              <a:gdLst/>
              <a:ah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CustomShape 4"/>
            <p:cNvSpPr/>
            <p:nvPr/>
          </p:nvSpPr>
          <p:spPr>
            <a:xfrm>
              <a:off x="349560" y="356760"/>
              <a:ext cx="400320" cy="1702440"/>
            </a:xfrm>
            <a:custGeom>
              <a:avLst/>
              <a:gdLst/>
              <a:ah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5"/>
            <p:cNvSpPr/>
            <p:nvPr/>
          </p:nvSpPr>
          <p:spPr>
            <a:xfrm>
              <a:off x="584640" y="159840"/>
              <a:ext cx="165240" cy="1710360"/>
            </a:xfrm>
            <a:custGeom>
              <a:avLst/>
              <a:gdLst/>
              <a:ah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CustomShape 6"/>
            <p:cNvSpPr/>
            <p:nvPr/>
          </p:nvSpPr>
          <p:spPr>
            <a:xfrm>
              <a:off x="583920" y="154800"/>
              <a:ext cx="10905120" cy="15386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8" name="CustomShape 7"/>
          <p:cNvSpPr/>
          <p:nvPr/>
        </p:nvSpPr>
        <p:spPr>
          <a:xfrm>
            <a:off x="1117440" y="1979280"/>
            <a:ext cx="10271880" cy="461484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3000"/>
          </a:bodyPr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Last Week: </a:t>
            </a:r>
            <a:endParaRPr b="0" lang="en-US" sz="42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rinciple 4 Timing </a:t>
            </a:r>
            <a:endParaRPr b="0" lang="en-US" sz="4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&amp; Being Processes</a:t>
            </a:r>
            <a:endParaRPr b="0" lang="en-US" sz="4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42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This week: </a:t>
            </a:r>
            <a:endParaRPr b="0" lang="en-US" sz="42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5 Helping </a:t>
            </a:r>
            <a:endParaRPr b="0" lang="en-US" sz="42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&amp; Becoming Processes </a:t>
            </a:r>
            <a:endParaRPr b="0" lang="en-US" sz="4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42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and</a:t>
            </a:r>
            <a:endParaRPr b="0" lang="en-US" sz="42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Nuts and Bolts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289" name="CustomShape 8"/>
          <p:cNvSpPr/>
          <p:nvPr/>
        </p:nvSpPr>
        <p:spPr>
          <a:xfrm>
            <a:off x="2514600" y="685800"/>
            <a:ext cx="6809400" cy="47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25720"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Welcome and ROADMAP: Grace Ann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90" name="Picture 2" descr="just the principles on lighter shell"/>
          <p:cNvPicPr/>
          <p:nvPr/>
        </p:nvPicPr>
        <p:blipFill>
          <a:blip r:embed="rId1"/>
          <a:stretch/>
        </p:blipFill>
        <p:spPr>
          <a:xfrm>
            <a:off x="6095880" y="1932480"/>
            <a:ext cx="5297760" cy="461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2520" y="-89640"/>
            <a:ext cx="12186000" cy="685512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409680" y="1022400"/>
            <a:ext cx="706680" cy="2092680"/>
          </a:xfrm>
          <a:custGeom>
            <a:avLst/>
            <a:gdLst/>
            <a:ahLst/>
            <a:rect l="l" t="t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3"/>
          <p:cNvSpPr/>
          <p:nvPr/>
        </p:nvSpPr>
        <p:spPr>
          <a:xfrm>
            <a:off x="409680" y="837720"/>
            <a:ext cx="400320" cy="1702440"/>
          </a:xfrm>
          <a:custGeom>
            <a:avLst/>
            <a:gdLst/>
            <a:ahLst/>
            <a:rect l="l" t="t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4"/>
          <p:cNvSpPr/>
          <p:nvPr/>
        </p:nvSpPr>
        <p:spPr>
          <a:xfrm>
            <a:off x="644760" y="640800"/>
            <a:ext cx="165240" cy="1710360"/>
          </a:xfrm>
          <a:custGeom>
            <a:avLst/>
            <a:gdLst/>
            <a:ahLst/>
            <a:rect l="l" t="t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5"/>
          <p:cNvSpPr/>
          <p:nvPr/>
        </p:nvSpPr>
        <p:spPr>
          <a:xfrm>
            <a:off x="7348680" y="635760"/>
            <a:ext cx="325800" cy="1739520"/>
          </a:xfrm>
          <a:custGeom>
            <a:avLst/>
            <a:gdLst/>
            <a:ahLst/>
            <a:rect l="l" t="t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6"/>
          <p:cNvSpPr/>
          <p:nvPr/>
        </p:nvSpPr>
        <p:spPr>
          <a:xfrm>
            <a:off x="722160" y="262800"/>
            <a:ext cx="6702840" cy="15386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7"/>
          <p:cNvSpPr/>
          <p:nvPr/>
        </p:nvSpPr>
        <p:spPr>
          <a:xfrm>
            <a:off x="964800" y="804240"/>
            <a:ext cx="6088320" cy="12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4000" spc="-1" strike="noStrike">
                <a:solidFill>
                  <a:srgbClr val="feffff"/>
                </a:solidFill>
                <a:latin typeface="Calibri Light"/>
                <a:ea typeface="DejaVu Sans"/>
              </a:rPr>
              <a:t>STRUCTURE FOR TODAY: GA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98" name="CustomShape 8"/>
          <p:cNvSpPr/>
          <p:nvPr/>
        </p:nvSpPr>
        <p:spPr>
          <a:xfrm>
            <a:off x="811080" y="2082960"/>
            <a:ext cx="7674480" cy="43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3000"/>
          </a:bodyPr>
          <a:p>
            <a:pPr marL="432000" indent="-22572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 Check-in of Group Members; Roadmap: Lena  </a:t>
            </a:r>
            <a:endParaRPr b="0" lang="en-US" sz="2400" spc="-1" strike="noStrike">
              <a:latin typeface="Arial"/>
            </a:endParaRPr>
          </a:p>
          <a:p>
            <a:pPr marL="432000" indent="-22572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II Homework from Session 4: Lena</a:t>
            </a:r>
            <a:endParaRPr b="0" lang="en-US" sz="2400" spc="-1" strike="noStrike">
              <a:latin typeface="Arial"/>
            </a:endParaRPr>
          </a:p>
          <a:p>
            <a:pPr marL="432000" indent="-22572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III  Nuts &amp; Bolts: Demonstrating for Breakouts: Grace Ann</a:t>
            </a:r>
            <a:endParaRPr b="0" lang="en-US" sz="2400" spc="-1" strike="noStrike">
              <a:latin typeface="Arial"/>
            </a:endParaRPr>
          </a:p>
          <a:p>
            <a:pPr marL="432000" indent="-22572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IV Introduce Principle 5 Helping &amp; Guiding: Jens </a:t>
            </a:r>
            <a:endParaRPr b="0" lang="en-US" sz="2400" spc="-1" strike="noStrike">
              <a:latin typeface="Arial"/>
            </a:endParaRPr>
          </a:p>
          <a:p>
            <a:pPr marL="432000" indent="-22572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 ReStorying:  David</a:t>
            </a:r>
            <a:endParaRPr b="0" lang="en-US" sz="2400" spc="-1" strike="noStrike">
              <a:latin typeface="Arial"/>
            </a:endParaRPr>
          </a:p>
          <a:p>
            <a:pPr marL="432000" indent="-22572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 Breakout: David </a:t>
            </a:r>
            <a:endParaRPr b="0" lang="en-US" sz="2400" spc="-1" strike="noStrike">
              <a:latin typeface="Arial"/>
            </a:endParaRPr>
          </a:p>
          <a:p>
            <a:pPr marL="432000" indent="-22572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 Debrief: Lena</a:t>
            </a:r>
            <a:endParaRPr b="0" lang="en-US" sz="2400" spc="-1" strike="noStrike">
              <a:latin typeface="Arial"/>
            </a:endParaRPr>
          </a:p>
          <a:p>
            <a:pPr marL="432000" indent="-22572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VIII Homework &amp; Masters Class: David</a:t>
            </a:r>
            <a:endParaRPr b="0" lang="en-US" sz="2400" spc="-1" strike="noStrike">
              <a:latin typeface="Arial"/>
            </a:endParaRPr>
          </a:p>
          <a:p>
            <a:pPr marL="432000" indent="-22572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IX Post-Discussion “Lobby,” Q&amp;A: Jim   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850"/>
              </a:spcBef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299" name="Billede 2_0" descr="Graphical user interface, website&#10;&#10;Description automatically generated"/>
          <p:cNvPicPr/>
          <p:nvPr/>
        </p:nvPicPr>
        <p:blipFill>
          <a:blip r:embed="rId1"/>
          <a:stretch/>
        </p:blipFill>
        <p:spPr>
          <a:xfrm>
            <a:off x="8793000" y="633960"/>
            <a:ext cx="1803960" cy="27036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_17" descr="ow to Use Conversational Storytelling Interviews for Your Dissertation: "/>
          <p:cNvPicPr/>
          <p:nvPr/>
        </p:nvPicPr>
        <p:blipFill>
          <a:blip r:embed="rId2"/>
          <a:stretch/>
        </p:blipFill>
        <p:spPr>
          <a:xfrm>
            <a:off x="8796960" y="3511440"/>
            <a:ext cx="1793160" cy="275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2472120" y="160920"/>
            <a:ext cx="4935960" cy="172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473400" y="529920"/>
            <a:ext cx="11547000" cy="616428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Lena – Last Session’s Homework: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Boje Handout 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1"/>
              </a:rPr>
              <a:t> PREZI on Embodied Restorying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.  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(click link); Chapter 5, True Storytelling book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Today’s Topic is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Principle 5: Helping story along 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&amp; BECOMINGS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Little Wow Moments &amp; Opportune Moments meet in Restorying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303" name="Picture 4_2" descr="ath Homework – Helpful or Harmful? - KP® Mathematics : KP® Mathematics"/>
          <p:cNvPicPr/>
          <p:nvPr/>
        </p:nvPicPr>
        <p:blipFill>
          <a:blip r:embed="rId2"/>
          <a:stretch/>
        </p:blipFill>
        <p:spPr>
          <a:xfrm>
            <a:off x="796320" y="529920"/>
            <a:ext cx="2018160" cy="1245600"/>
          </a:xfrm>
          <a:prstGeom prst="rect">
            <a:avLst/>
          </a:prstGeom>
          <a:ln w="0">
            <a:noFill/>
          </a:ln>
        </p:spPr>
      </p:pic>
      <p:pic>
        <p:nvPicPr>
          <p:cNvPr id="304" name="Billede 8_6" descr=""/>
          <p:cNvPicPr/>
          <p:nvPr/>
        </p:nvPicPr>
        <p:blipFill>
          <a:blip r:embed="rId3"/>
          <a:stretch/>
        </p:blipFill>
        <p:spPr>
          <a:xfrm rot="671400">
            <a:off x="9229680" y="330840"/>
            <a:ext cx="2329200" cy="359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0" y="0"/>
            <a:ext cx="12186000" cy="685512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06" name="Group 2"/>
          <p:cNvGrpSpPr/>
          <p:nvPr/>
        </p:nvGrpSpPr>
        <p:grpSpPr>
          <a:xfrm>
            <a:off x="387000" y="638280"/>
            <a:ext cx="11139480" cy="2479320"/>
            <a:chOff x="387000" y="638280"/>
            <a:chExt cx="11139480" cy="2479320"/>
          </a:xfrm>
        </p:grpSpPr>
        <p:sp>
          <p:nvSpPr>
            <p:cNvPr id="307" name="CustomShape 3"/>
            <p:cNvSpPr/>
            <p:nvPr/>
          </p:nvSpPr>
          <p:spPr>
            <a:xfrm>
              <a:off x="11200680" y="638280"/>
              <a:ext cx="325800" cy="1739520"/>
            </a:xfrm>
            <a:custGeom>
              <a:avLst/>
              <a:gdLst/>
              <a:ah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CustomShape 4"/>
            <p:cNvSpPr/>
            <p:nvPr/>
          </p:nvSpPr>
          <p:spPr>
            <a:xfrm>
              <a:off x="387000" y="1024920"/>
              <a:ext cx="706680" cy="2092680"/>
            </a:xfrm>
            <a:custGeom>
              <a:avLst/>
              <a:gdLst/>
              <a:ah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CustomShape 5"/>
            <p:cNvSpPr/>
            <p:nvPr/>
          </p:nvSpPr>
          <p:spPr>
            <a:xfrm>
              <a:off x="387000" y="840240"/>
              <a:ext cx="400320" cy="1702440"/>
            </a:xfrm>
            <a:custGeom>
              <a:avLst/>
              <a:gdLst/>
              <a:ah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CustomShape 6"/>
            <p:cNvSpPr/>
            <p:nvPr/>
          </p:nvSpPr>
          <p:spPr>
            <a:xfrm>
              <a:off x="622080" y="643320"/>
              <a:ext cx="165240" cy="1710360"/>
            </a:xfrm>
            <a:custGeom>
              <a:avLst/>
              <a:gdLst/>
              <a:ah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CustomShape 7"/>
            <p:cNvSpPr/>
            <p:nvPr/>
          </p:nvSpPr>
          <p:spPr>
            <a:xfrm>
              <a:off x="621360" y="638280"/>
              <a:ext cx="10905120" cy="15386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12" name="CustomShape 8"/>
          <p:cNvSpPr/>
          <p:nvPr/>
        </p:nvSpPr>
        <p:spPr>
          <a:xfrm>
            <a:off x="1047240" y="543960"/>
            <a:ext cx="10303560" cy="15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b="0" lang="en-US" sz="4000" spc="-1" strike="noStrike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b="0" lang="en-US" sz="4000" spc="-1" strike="noStrike">
                <a:solidFill>
                  <a:srgbClr val="ffffff"/>
                </a:solidFill>
                <a:latin typeface="Calibri Light"/>
                <a:ea typeface="DejaVu Sans"/>
              </a:rPr>
              <a:t>Lena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13" name="CustomShape 9"/>
          <p:cNvSpPr/>
          <p:nvPr/>
        </p:nvSpPr>
        <p:spPr>
          <a:xfrm>
            <a:off x="1119240" y="2301120"/>
            <a:ext cx="10407240" cy="39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5144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bring a notebook and pen/pencil to each session.</a:t>
            </a:r>
            <a:endParaRPr b="0" lang="en-US" sz="2400" spc="-1" strike="noStrike">
              <a:latin typeface="Arial"/>
            </a:endParaRPr>
          </a:p>
          <a:p>
            <a:pPr marL="5144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Use the “Gallery View” so you can see each other while viewing Powerpoint.</a:t>
            </a:r>
            <a:endParaRPr b="0" lang="en-US" sz="2400" spc="-1" strike="noStrike">
              <a:latin typeface="Arial"/>
            </a:endParaRPr>
          </a:p>
          <a:p>
            <a:pPr marL="5144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do not give advice to others or use ‘should’ statements for self or others.</a:t>
            </a:r>
            <a:endParaRPr b="0" lang="en-US" sz="2400" spc="-1" strike="noStrike">
              <a:latin typeface="Arial"/>
            </a:endParaRPr>
          </a:p>
          <a:p>
            <a:pPr marL="5144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Speak more from the heart than from the head </a:t>
            </a:r>
            <a:endParaRPr b="0" lang="en-US" sz="2400" spc="-1" strike="noStrike">
              <a:latin typeface="Arial"/>
            </a:endParaRPr>
          </a:p>
          <a:p>
            <a:pPr marL="5144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Laser in, be concise, and share only one story instead of several.</a:t>
            </a:r>
            <a:endParaRPr b="0" lang="en-US" sz="2400" spc="-1" strike="noStrike">
              <a:latin typeface="Arial"/>
            </a:endParaRPr>
          </a:p>
          <a:p>
            <a:pPr marL="5144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CONFIDENTIALITY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: Do not tell someone else’s story. Please DO NOT record any session of the presenters or the participants.</a:t>
            </a:r>
            <a:endParaRPr b="0" lang="en-US" sz="2400" spc="-1" strike="noStrike">
              <a:latin typeface="Arial"/>
            </a:endParaRPr>
          </a:p>
          <a:p>
            <a:pPr marL="5144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use Chat ONLY when asked to do so. Avoid “side talk.”</a:t>
            </a:r>
            <a:endParaRPr b="0" lang="en-US" sz="2400" spc="-1" strike="noStrike">
              <a:latin typeface="Arial"/>
            </a:endParaRPr>
          </a:p>
          <a:p>
            <a:pPr marL="51444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attend all sessions. If you must miss one, contact us so we can help you to catch up before you return.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14" name="Picture 235" descr=""/>
          <p:cNvPicPr/>
          <p:nvPr/>
        </p:nvPicPr>
        <p:blipFill>
          <a:blip r:embed="rId1"/>
          <a:stretch/>
        </p:blipFill>
        <p:spPr>
          <a:xfrm>
            <a:off x="2743200" y="914400"/>
            <a:ext cx="2713320" cy="114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0" y="0"/>
            <a:ext cx="5612040" cy="6855120"/>
          </a:xfrm>
          <a:prstGeom prst="rect">
            <a:avLst/>
          </a:prstGeom>
          <a:gradFill rotWithShape="0">
            <a:gsLst>
              <a:gs pos="0">
                <a:srgbClr val="4472c4">
                  <a:alpha val="82352"/>
                </a:srgbClr>
              </a:gs>
              <a:gs pos="100000">
                <a:srgbClr val="4472c4">
                  <a:alpha val="60000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6" name="Picture 130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17" name="CustomShape 2"/>
          <p:cNvSpPr/>
          <p:nvPr/>
        </p:nvSpPr>
        <p:spPr>
          <a:xfrm>
            <a:off x="0" y="738720"/>
            <a:ext cx="4997520" cy="5398200"/>
          </a:xfrm>
          <a:custGeom>
            <a:avLst/>
            <a:gdLst/>
            <a:ahLst/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8" name="Picture 2" descr="Free object clipart graphics. Needle, capscrews, nut, bricks, glue, clothes  peg, bucket, comb, candle, vase, dress, bulb, handbag images and pictures."/>
          <p:cNvPicPr/>
          <p:nvPr/>
        </p:nvPicPr>
        <p:blipFill>
          <a:blip r:embed="rId2"/>
          <a:srcRect l="1740" t="0" r="12262" b="0"/>
          <a:stretch/>
        </p:blipFill>
        <p:spPr>
          <a:xfrm>
            <a:off x="0" y="907200"/>
            <a:ext cx="4835160" cy="506088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3"/>
          <p:cNvSpPr/>
          <p:nvPr/>
        </p:nvSpPr>
        <p:spPr>
          <a:xfrm>
            <a:off x="4836240" y="380880"/>
            <a:ext cx="7353000" cy="567720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2000"/>
          </a:bodyPr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Session 5 TRAINING NUTS and BOLTS: Grace Ann</a:t>
            </a:r>
            <a:endParaRPr b="0" lang="en-US" sz="89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89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LAST WEEK: Keeping Time Schedules/ How to interrupt</a:t>
            </a:r>
            <a:endParaRPr b="0" lang="en-US" sz="89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89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89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THIS WEEK: DEBRIEF and CONNECTING THE DOTS</a:t>
            </a:r>
            <a:endParaRPr b="0" lang="en-US" sz="8900" spc="-1" strike="noStrike">
              <a:latin typeface="Arial"/>
            </a:endParaRPr>
          </a:p>
          <a:p>
            <a:pPr lvl="1" marL="6732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Embodied Restorying </a:t>
            </a:r>
            <a:endParaRPr b="0" lang="en-US" sz="8900" spc="-1" strike="noStrike">
              <a:latin typeface="Arial"/>
            </a:endParaRPr>
          </a:p>
          <a:p>
            <a:pPr lvl="2" marL="11304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PERMISSION, and Power of Self-authorship</a:t>
            </a:r>
            <a:endParaRPr b="0" lang="en-US" sz="8900" spc="-1" strike="noStrike">
              <a:latin typeface="Arial"/>
            </a:endParaRPr>
          </a:p>
          <a:p>
            <a:pPr lvl="2" marL="11304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Use Physical Objects and Quasi-Objects</a:t>
            </a:r>
            <a:endParaRPr b="0" lang="en-US" sz="8900" spc="-1" strike="noStrike">
              <a:latin typeface="Arial"/>
            </a:endParaRPr>
          </a:p>
          <a:p>
            <a:pPr lvl="2" marL="11304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Use Action, be EMBODIED, MOVE </a:t>
            </a:r>
            <a:endParaRPr b="0" lang="en-US" sz="8900" spc="-1" strike="noStrike">
              <a:latin typeface="Arial"/>
            </a:endParaRPr>
          </a:p>
          <a:p>
            <a:pPr lvl="2" marL="11304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Use Grounding (earth, water)</a:t>
            </a:r>
            <a:endParaRPr b="0" lang="en-US" sz="89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SciFi Company Case of ReStorying; Cheating Case </a:t>
            </a:r>
            <a:endParaRPr b="0" lang="en-US" sz="8900" spc="-1" strike="noStrike">
              <a:latin typeface="Arial"/>
            </a:endParaRPr>
          </a:p>
          <a:p>
            <a:pPr marL="903600">
              <a:lnSpc>
                <a:spcPct val="90000"/>
              </a:lnSpc>
              <a:spcAft>
                <a:spcPts val="601"/>
              </a:spcAft>
            </a:pPr>
            <a:r>
              <a:rPr b="0" lang="en-US" sz="8900" spc="-1" strike="noStrike">
                <a:solidFill>
                  <a:srgbClr val="000000"/>
                </a:solidFill>
                <a:latin typeface="Arial"/>
                <a:ea typeface="DejaVu Sans"/>
              </a:rPr>
              <a:t>-Personal Restorying</a:t>
            </a:r>
            <a:endParaRPr b="0" lang="en-US" sz="89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-Organizational Restorying</a:t>
            </a:r>
            <a:endParaRPr b="0" lang="en-US" sz="89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89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en-US" sz="89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89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8900" spc="-1" strike="noStrike">
              <a:latin typeface="Arial"/>
            </a:endParaRPr>
          </a:p>
          <a:p>
            <a:pPr marL="216000" indent="-22572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8900" spc="-1" strike="noStrike">
              <a:latin typeface="Arial"/>
            </a:endParaRPr>
          </a:p>
          <a:p>
            <a:pPr marL="685800">
              <a:lnSpc>
                <a:spcPct val="90000"/>
              </a:lnSpc>
              <a:spcAft>
                <a:spcPts val="601"/>
              </a:spcAft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8900" spc="-1" strike="noStrike">
              <a:latin typeface="Arial"/>
            </a:endParaRPr>
          </a:p>
          <a:p>
            <a:pPr marL="685800">
              <a:lnSpc>
                <a:spcPct val="90000"/>
              </a:lnSpc>
              <a:spcAft>
                <a:spcPts val="601"/>
              </a:spcAft>
            </a:pPr>
            <a:endParaRPr b="0" lang="en-US" sz="8900" spc="-1" strike="noStrike">
              <a:latin typeface="Arial"/>
            </a:endParaRPr>
          </a:p>
          <a:p>
            <a:pPr marL="459000">
              <a:lnSpc>
                <a:spcPct val="90000"/>
              </a:lnSpc>
              <a:spcAft>
                <a:spcPts val="601"/>
              </a:spcAft>
            </a:pPr>
            <a:r>
              <a:rPr b="0" lang="en-US" sz="89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8900" spc="-1" strike="noStrike">
              <a:latin typeface="Arial"/>
            </a:endParaRPr>
          </a:p>
          <a:p>
            <a:pPr marL="685800">
              <a:lnSpc>
                <a:spcPct val="90000"/>
              </a:lnSpc>
              <a:spcAft>
                <a:spcPts val="601"/>
              </a:spcAft>
            </a:pPr>
            <a:endParaRPr b="0" lang="en-US" sz="8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 flipH="1">
            <a:off x="-720" y="998280"/>
            <a:ext cx="6016680" cy="5859360"/>
          </a:xfrm>
          <a:custGeom>
            <a:avLst/>
            <a:gdLst/>
            <a:ahLst/>
            <a:rect l="l" t="t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TextShape 2"/>
          <p:cNvSpPr txBox="1"/>
          <p:nvPr/>
        </p:nvSpPr>
        <p:spPr>
          <a:xfrm>
            <a:off x="458280" y="1969560"/>
            <a:ext cx="3915360" cy="1342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Principle 5 </a:t>
            </a: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HELPING</a:t>
            </a:r>
            <a:br/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Line 3"/>
          <p:cNvSpPr/>
          <p:nvPr/>
        </p:nvSpPr>
        <p:spPr>
          <a:xfrm>
            <a:off x="2286720" y="3336840"/>
            <a:ext cx="935640" cy="0"/>
          </a:xfrm>
          <a:prstGeom prst="line">
            <a:avLst/>
          </a:prstGeom>
          <a:ln cap="sq" w="25400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TextShape 4"/>
          <p:cNvSpPr txBox="1"/>
          <p:nvPr/>
        </p:nvSpPr>
        <p:spPr>
          <a:xfrm>
            <a:off x="458280" y="2944800"/>
            <a:ext cx="3701880" cy="261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You must be able to help stories on their way and be open to experiment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4" name="Picture 2" descr="ttps://trello-attachments.s3.amazonaws.com/5f7b7a139881997d5437a4e1/5fc93d08d9f5d9535c947036/82d70eb89ee"/>
          <p:cNvPicPr/>
          <p:nvPr/>
        </p:nvPicPr>
        <p:blipFill>
          <a:blip r:embed="rId1"/>
          <a:stretch/>
        </p:blipFill>
        <p:spPr>
          <a:xfrm>
            <a:off x="4556160" y="0"/>
            <a:ext cx="76791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4" descr="ttps://trello-attachments.s3.amazonaws.com/5f7b7a139881997d5437a4e1/5fc93d08d9f5d9535c947036/2208aa09f44"/>
          <p:cNvPicPr/>
          <p:nvPr/>
        </p:nvPicPr>
        <p:blipFill>
          <a:blip r:embed="rId1"/>
          <a:stretch/>
        </p:blipFill>
        <p:spPr>
          <a:xfrm>
            <a:off x="499680" y="1855800"/>
            <a:ext cx="4858920" cy="3978720"/>
          </a:xfrm>
          <a:prstGeom prst="rect">
            <a:avLst/>
          </a:prstGeom>
          <a:ln w="0">
            <a:noFill/>
          </a:ln>
        </p:spPr>
      </p:pic>
      <p:pic>
        <p:nvPicPr>
          <p:cNvPr id="326" name="Billede 4" descr=""/>
          <p:cNvPicPr/>
          <p:nvPr/>
        </p:nvPicPr>
        <p:blipFill>
          <a:blip r:embed="rId2"/>
          <a:stretch/>
        </p:blipFill>
        <p:spPr>
          <a:xfrm>
            <a:off x="5901120" y="1855800"/>
            <a:ext cx="5967720" cy="3978720"/>
          </a:xfrm>
          <a:prstGeom prst="rect">
            <a:avLst/>
          </a:prstGeom>
          <a:ln w="0">
            <a:noFill/>
          </a:ln>
        </p:spPr>
      </p:pic>
      <p:sp>
        <p:nvSpPr>
          <p:cNvPr id="327" name="CustomShape 1"/>
          <p:cNvSpPr/>
          <p:nvPr/>
        </p:nvSpPr>
        <p:spPr>
          <a:xfrm>
            <a:off x="2367720" y="604440"/>
            <a:ext cx="72874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3600" spc="-1" strike="noStrike">
                <a:solidFill>
                  <a:srgbClr val="000000"/>
                </a:solidFill>
                <a:latin typeface="Arial"/>
                <a:ea typeface="DejaVu Sans"/>
              </a:rPr>
              <a:t>TS Guide </a:t>
            </a:r>
            <a:r>
              <a:rPr b="1" lang="da-DK" sz="3600" spc="-1" strike="noStrike">
                <a:solidFill>
                  <a:srgbClr val="000000"/>
                </a:solidFill>
                <a:latin typeface="Arial"/>
                <a:ea typeface="DejaVu Sans"/>
              </a:rPr>
              <a:t>– Projects or Coaching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10437</TotalTime>
  <Application>LibreOffice/7.0.1.2$MacOSX_X86_64 LibreOffice_project/7cbcfc562f6eb6708b5ff7d7397325de9e764452</Application>
  <Words>982</Words>
  <Paragraphs>191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2021-02-01T20:30:01Z</dcterms:created>
  <dc:creator>Grace Ann Rosile</dc:creator>
  <dc:description/>
  <dc:language>en-US</dc:language>
  <cp:lastModifiedBy/>
  <cp:lastPrinted>2021-02-09T04:29:51Z</cp:lastPrinted>
  <dcterms:modified xsi:type="dcterms:W3CDTF">2021-02-16T11:11:57Z</dcterms:modified>
  <cp:revision>55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7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21</vt:i4>
  </property>
</Properties>
</file>