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84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1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1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8.png" ContentType="image/png"/>
  <Override PartName="/ppt/media/image11.jpeg" ContentType="image/jpeg"/>
  <Override PartName="/ppt/media/image2.png" ContentType="image/png"/>
  <Override PartName="/ppt/media/image7.jpeg" ContentType="image/jpeg"/>
  <Override PartName="/ppt/media/image23.jpeg" ContentType="image/jpeg"/>
  <Override PartName="/ppt/media/image1.tif" ContentType="image/tiff"/>
  <Override PartName="/ppt/media/image3.png" ContentType="image/png"/>
  <Override PartName="/ppt/media/image4.jpeg" ContentType="image/jpeg"/>
  <Override PartName="/ppt/media/image20.jpeg" ContentType="image/jpeg"/>
  <Override PartName="/ppt/media/image19.jpeg" ContentType="image/jpeg"/>
  <Override PartName="/ppt/media/image10.jpeg" ContentType="image/jpeg"/>
  <Override PartName="/ppt/media/image6.jpeg" ContentType="image/jpeg"/>
  <Override PartName="/ppt/media/image22.jpeg" ContentType="image/jpeg"/>
  <Override PartName="/ppt/media/image9.png" ContentType="image/png"/>
  <Override PartName="/ppt/media/image24.png" ContentType="image/png"/>
  <Override PartName="/ppt/media/image12.jpeg" ContentType="image/jpeg"/>
  <Override PartName="/ppt/media/image14.jpeg" ContentType="image/jpeg"/>
  <Override PartName="/ppt/media/image16.png" ContentType="image/png"/>
  <Override PartName="/ppt/media/image21.jpeg" ContentType="image/jpeg"/>
  <Override PartName="/ppt/media/image5.jpeg" ContentType="image/jpeg"/>
  <Override PartName="/ppt/media/image18.jpeg" ContentType="image/jpeg"/>
  <Override PartName="/ppt/media/image25.png" ContentType="image/png"/>
  <Override PartName="/ppt/media/image17.jpeg" ContentType="image/jpeg"/>
  <Override PartName="/ppt/media/image28.jpeg" ContentType="image/jpeg"/>
  <Override PartName="/ppt/media/image15.jpeg" ContentType="image/jpeg"/>
  <Override PartName="/ppt/media/image30.png" ContentType="image/png"/>
  <Override PartName="/ppt/media/image26.jpeg" ContentType="image/jpeg"/>
  <Override PartName="/ppt/media/image31.jpeg" ContentType="image/jpeg"/>
  <Override PartName="/ppt/media/image13.jpeg" ContentType="image/jpeg"/>
  <Override PartName="/ppt/media/image29.png" ContentType="image/png"/>
  <Override PartName="/ppt/media/image27.jpeg" ContentType="image/jpeg"/>
  <Override PartName="/ppt/media/image32.jpeg" ContentType="image/jpeg"/>
  <Override PartName="/ppt/notesSlides/_rels/notesSlide25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9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62E0579-60C3-4685-A500-77C99AE2DB6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ldImg"/>
          </p:nvPr>
        </p:nvSpPr>
        <p:spPr>
          <a:xfrm>
            <a:off x="870120" y="1257480"/>
            <a:ext cx="6030720" cy="3392280"/>
          </a:xfrm>
          <a:prstGeom prst="rect">
            <a:avLst/>
          </a:prstGeom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3960" cy="395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3840">
              <a:lnSpc>
                <a:spcPct val="100000"/>
              </a:lnSpc>
              <a:tabLst>
                <a:tab algn="l" pos="0"/>
              </a:tabLst>
            </a:pPr>
            <a:r>
              <a:rPr b="0" lang="da-DK" sz="2000" spc="-1" strike="noStrike">
                <a:latin typeface="Arial"/>
              </a:rPr>
              <a:t>Just go over this slide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4402080" y="9553680"/>
            <a:ext cx="3366000" cy="50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D997EDB-1C01-4746-B56C-2EE389D9B32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560" cy="3771720"/>
          </a:xfrm>
          <a:prstGeom prst="rect">
            <a:avLst/>
          </a:prstGeom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3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4D413C6-D61F-4114-A019-F9C296ACB43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2800" cy="3084120"/>
          </a:xfrm>
          <a:prstGeom prst="rect">
            <a:avLst/>
          </a:prstGeom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74F2FD0-4C3F-4FE5-A161-32D09625FD9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3560" cy="3771720"/>
          </a:xfrm>
          <a:prstGeom prst="rect">
            <a:avLst/>
          </a:prstGeom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4399200" y="9555480"/>
            <a:ext cx="3372480" cy="50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24D0463-4C32-4645-A9BD-954E49045FA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534960" y="763560"/>
            <a:ext cx="6697440" cy="3768480"/>
          </a:xfrm>
          <a:prstGeom prst="rect">
            <a:avLst/>
          </a:prstGeom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AF99455-E8AD-4020-AD1E-8B1B22C11E4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120" cy="3769920"/>
          </a:xfrm>
          <a:prstGeom prst="rect">
            <a:avLst/>
          </a:prstGeom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4892A8B-BD2B-4A83-82E3-F1EBC069DE6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a-DK" sz="4400" spc="-1" strike="noStrike">
                <a:solidFill>
                  <a:srgbClr val="000000"/>
                </a:solidFill>
                <a:latin typeface="Arial"/>
                <a:ea typeface="DejaVu Sans"/>
              </a:rPr>
              <a:t>Klik for at redigere titeltypografien i masteren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Rediger teksttypografien i masteren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Andet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Tredje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Fjerde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800" spc="-1" strike="noStrike">
                <a:solidFill>
                  <a:srgbClr val="000000"/>
                </a:solidFill>
                <a:latin typeface="Arial"/>
                <a:ea typeface="DejaVu Sans"/>
              </a:rPr>
              <a:t>Femte niveau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992C5AE9-A119-47EA-AA85-1D5543BB73BC}" type="datetime"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09-02-21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D6958D22-904D-4062-9F26-945D5EE7CA27}" type="slidenum"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5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hyperlink" Target="https://prezi.com/p/zstcnveq8a1g/?present=1" TargetMode="External"/><Relationship Id="rId3" Type="http://schemas.openxmlformats.org/officeDocument/2006/relationships/slideLayout" Target="../slideLayouts/slideLayout5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5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6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7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prezi.com/view/qjk1rSn71f0aDV1s8C3y/" TargetMode="Externa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9290160" y="295560"/>
            <a:ext cx="626400" cy="76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99F259E1-0EE9-4DA5-B536-249050C9A0D0}" type="slidenum"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76" name="Billede 4" descr=""/>
          <p:cNvPicPr/>
          <p:nvPr/>
        </p:nvPicPr>
        <p:blipFill>
          <a:blip r:embed="rId1"/>
          <a:stretch/>
        </p:blipFill>
        <p:spPr>
          <a:xfrm>
            <a:off x="1715400" y="1080"/>
            <a:ext cx="9141480" cy="685548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6130440" y="294480"/>
            <a:ext cx="452124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Train-the-Trainers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Level II session 4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78" name="Picture 201" descr=""/>
          <p:cNvPicPr/>
          <p:nvPr/>
        </p:nvPicPr>
        <p:blipFill>
          <a:blip r:embed="rId2"/>
          <a:stretch/>
        </p:blipFill>
        <p:spPr>
          <a:xfrm>
            <a:off x="1715400" y="56160"/>
            <a:ext cx="899892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Billede 1" descr=""/>
          <p:cNvPicPr/>
          <p:nvPr/>
        </p:nvPicPr>
        <p:blipFill>
          <a:blip r:embed="rId1"/>
          <a:srcRect l="9694" t="0" r="29978" b="9089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179640" y="477000"/>
            <a:ext cx="4023000" cy="437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DejaVu Sans"/>
              </a:rPr>
              <a:t>”</a:t>
            </a: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DejaVu Sans"/>
              </a:rPr>
              <a:t>Timing 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DejaVu Sans"/>
              </a:rPr>
              <a:t>is everything 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DejaVu Sans"/>
              </a:rPr>
              <a:t>in connection with 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DejaVu Sans"/>
              </a:rPr>
              <a:t>your credibility.”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Former Danish Police Chief, </a:t>
            </a:r>
            <a:br/>
            <a:r>
              <a:rPr b="0" i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Jens Henrik Højbjerg, Page 75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8842320" y="1481400"/>
            <a:ext cx="2925720" cy="246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56000"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700" spc="-1" strike="noStrike">
                <a:solidFill>
                  <a:srgbClr val="000000"/>
                </a:solidFill>
                <a:latin typeface="Arial"/>
                <a:ea typeface="DejaVu Sans"/>
              </a:rPr>
              <a:t>New narrative</a:t>
            </a:r>
            <a:endParaRPr b="0" lang="en-US" sz="37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700" spc="-1" strike="noStrike">
                <a:solidFill>
                  <a:srgbClr val="000000"/>
                </a:solidFill>
                <a:latin typeface="Arial"/>
                <a:ea typeface="DejaVu Sans"/>
              </a:rPr>
              <a:t>New time and being</a:t>
            </a:r>
            <a:endParaRPr b="0" lang="en-US" sz="37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700" spc="-1" strike="noStrike">
                <a:solidFill>
                  <a:srgbClr val="000000"/>
                </a:solidFill>
                <a:latin typeface="Arial"/>
                <a:ea typeface="DejaVu Sans"/>
              </a:rPr>
              <a:t>New product?</a:t>
            </a:r>
            <a:endParaRPr b="0" lang="en-US" sz="37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Page 67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327" name="Billede 4" descr=""/>
          <p:cNvPicPr/>
          <p:nvPr/>
        </p:nvPicPr>
        <p:blipFill>
          <a:blip r:embed="rId1"/>
          <a:srcRect l="346" t="0" r="2677" b="0"/>
          <a:stretch/>
        </p:blipFill>
        <p:spPr>
          <a:xfrm>
            <a:off x="921960" y="465120"/>
            <a:ext cx="7761600" cy="534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6094080" y="477000"/>
            <a:ext cx="4977720" cy="61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8000"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As a Trainer ask: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Pladsholder til indhold 7" descr=""/>
          <p:cNvPicPr/>
          <p:nvPr/>
        </p:nvPicPr>
        <p:blipFill>
          <a:blip r:embed="rId1"/>
          <a:srcRect l="0" t="2140" r="0" b="0"/>
          <a:stretch/>
        </p:blipFill>
        <p:spPr>
          <a:xfrm>
            <a:off x="0" y="907200"/>
            <a:ext cx="4837680" cy="5063400"/>
          </a:xfrm>
          <a:prstGeom prst="rect">
            <a:avLst/>
          </a:prstGeom>
          <a:ln w="0"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4432680" y="1093320"/>
            <a:ext cx="7612920" cy="57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What is timing and why is it important?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What has defined our timing until now in the short and long run?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How does it unfold in different times and cultures?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What would be the right timing in the future?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What is your first step and what is the next step if you want to implement this strategy?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How can you know it’s the right timing and how can we create the courage to take risks?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000" spc="-1" strike="noStrike">
              <a:latin typeface="Arial"/>
            </a:endParaRPr>
          </a:p>
          <a:p>
            <a:pPr lvl="1" marL="91440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DejaVu Sans"/>
              </a:rPr>
              <a:t>How does Principle 4 support the other principles?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274320" y="367560"/>
            <a:ext cx="3192120" cy="92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a-DK" sz="2400" spc="-1" strike="noStrike">
                <a:solidFill>
                  <a:srgbClr val="000000"/>
                </a:solidFill>
                <a:latin typeface="Arial"/>
                <a:ea typeface="DejaVu Sans"/>
              </a:rPr>
              <a:t>Timing &amp; BEING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4320" y="1451160"/>
            <a:ext cx="3884040" cy="50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Chronological 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Clock timing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Cycle time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Just In Time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Seasons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Kiros – opportune Moments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Chronotopes of SpaceTime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Primordial spacetimemattering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333" name="Picture 255" descr=""/>
          <p:cNvPicPr/>
          <p:nvPr/>
        </p:nvPicPr>
        <p:blipFill>
          <a:blip r:embed="rId1"/>
          <a:stretch/>
        </p:blipFill>
        <p:spPr>
          <a:xfrm>
            <a:off x="4191120" y="71280"/>
            <a:ext cx="8000280" cy="4500000"/>
          </a:xfrm>
          <a:prstGeom prst="rect">
            <a:avLst/>
          </a:prstGeom>
          <a:ln w="0">
            <a:noFill/>
          </a:ln>
        </p:spPr>
      </p:pic>
      <p:sp>
        <p:nvSpPr>
          <p:cNvPr id="334" name="CustomShape 3"/>
          <p:cNvSpPr/>
          <p:nvPr/>
        </p:nvSpPr>
        <p:spPr>
          <a:xfrm>
            <a:off x="4158720" y="5645520"/>
            <a:ext cx="7758720" cy="41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Stakeholders have quite different conceptions of Timing...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4603320" y="4741920"/>
            <a:ext cx="6827400" cy="86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Examples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336" name="Picture 258" descr=""/>
          <p:cNvPicPr/>
          <p:nvPr/>
        </p:nvPicPr>
        <p:blipFill>
          <a:blip r:embed="rId1"/>
          <a:stretch/>
        </p:blipFill>
        <p:spPr>
          <a:xfrm>
            <a:off x="4572000" y="653400"/>
            <a:ext cx="7314480" cy="548496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2"/>
          <p:cNvSpPr/>
          <p:nvPr/>
        </p:nvSpPr>
        <p:spPr>
          <a:xfrm>
            <a:off x="380880" y="1188000"/>
            <a:ext cx="3733200" cy="384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How To Guide Dialogism at cross-section of CHRONOS &amp; KAIROS?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0" y="-15120"/>
            <a:ext cx="12169800" cy="6873120"/>
          </a:xfrm>
          <a:prstGeom prst="rect">
            <a:avLst/>
          </a:prstGeom>
          <a:ln w="0">
            <a:noFill/>
          </a:ln>
        </p:spPr>
      </p:pic>
      <p:sp>
        <p:nvSpPr>
          <p:cNvPr id="339" name="TextShape 1"/>
          <p:cNvSpPr txBox="1"/>
          <p:nvPr/>
        </p:nvSpPr>
        <p:spPr>
          <a:xfrm>
            <a:off x="228600" y="6172200"/>
            <a:ext cx="2743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  <a:hlinkClick r:id="rId2"/>
              </a:rPr>
              <a:t>CLICK HERE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icture 260" descr=""/>
          <p:cNvPicPr/>
          <p:nvPr/>
        </p:nvPicPr>
        <p:blipFill>
          <a:blip r:embed="rId1"/>
          <a:stretch/>
        </p:blipFill>
        <p:spPr>
          <a:xfrm>
            <a:off x="5486400" y="315000"/>
            <a:ext cx="6432480" cy="6084360"/>
          </a:xfrm>
          <a:prstGeom prst="rect">
            <a:avLst/>
          </a:prstGeom>
          <a:ln w="0">
            <a:noFill/>
          </a:ln>
        </p:spPr>
      </p:pic>
      <p:sp>
        <p:nvSpPr>
          <p:cNvPr id="341" name="CustomShape 1"/>
          <p:cNvSpPr/>
          <p:nvPr/>
        </p:nvSpPr>
        <p:spPr>
          <a:xfrm>
            <a:off x="685800" y="457200"/>
            <a:ext cx="4647600" cy="612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Dialogisms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are the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Cross-Section </a:t>
            </a:r>
            <a:endParaRPr b="0" lang="en-U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of BEING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262" descr=""/>
          <p:cNvPicPr/>
          <p:nvPr/>
        </p:nvPicPr>
        <p:blipFill>
          <a:blip r:embed="rId1"/>
          <a:stretch/>
        </p:blipFill>
        <p:spPr>
          <a:xfrm>
            <a:off x="7211520" y="2057400"/>
            <a:ext cx="4903560" cy="456876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1"/>
          <p:cNvSpPr/>
          <p:nvPr/>
        </p:nvSpPr>
        <p:spPr>
          <a:xfrm>
            <a:off x="609480" y="221040"/>
            <a:ext cx="10971720" cy="12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What is the Cross-Section of Chronos &amp; Kairos timing (P4) with BEING?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44" name="CustomShape 2"/>
          <p:cNvSpPr/>
          <p:nvPr/>
        </p:nvSpPr>
        <p:spPr>
          <a:xfrm>
            <a:off x="0" y="1604520"/>
            <a:ext cx="7543080" cy="525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2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BENEATH-Heart (Eventing defies language of worded-event)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BEFORE-Heart (Event was never, just change of eventing)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BETS-Heart (What is anticipated, eventing?)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BEYOND-Heart (Embodied reflection of oneness)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BEING is uncovering the 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eventing of eventing 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ladsholder til indhold 4" descr=""/>
          <p:cNvPicPr/>
          <p:nvPr/>
        </p:nvPicPr>
        <p:blipFill>
          <a:blip r:embed="rId1"/>
          <a:srcRect l="0" t="7056" r="0" b="8674"/>
          <a:stretch/>
        </p:blipFill>
        <p:spPr>
          <a:xfrm>
            <a:off x="-144720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1"/>
          <p:cNvSpPr/>
          <p:nvPr/>
        </p:nvSpPr>
        <p:spPr>
          <a:xfrm flipH="1">
            <a:off x="227880" y="1143000"/>
            <a:ext cx="7543080" cy="585756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2"/>
          <p:cNvSpPr/>
          <p:nvPr/>
        </p:nvSpPr>
        <p:spPr>
          <a:xfrm>
            <a:off x="709560" y="1914120"/>
            <a:ext cx="4201920" cy="134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  <a:ea typeface="DejaVu Sans"/>
              </a:rPr>
              <a:t>Questions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48" name="Line 3"/>
          <p:cNvSpPr/>
          <p:nvPr/>
        </p:nvSpPr>
        <p:spPr>
          <a:xfrm>
            <a:off x="2286720" y="3336840"/>
            <a:ext cx="935640" cy="0"/>
          </a:xfrm>
          <a:prstGeom prst="line">
            <a:avLst/>
          </a:prstGeom>
          <a:ln cap="sq" w="2540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CustomShape 4"/>
          <p:cNvSpPr/>
          <p:nvPr/>
        </p:nvSpPr>
        <p:spPr>
          <a:xfrm>
            <a:off x="353160" y="678600"/>
            <a:ext cx="6373440" cy="585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858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What kinds of timing in the situation-eventing? </a:t>
            </a:r>
            <a:endParaRPr b="0" lang="en-US" sz="2800" spc="-1" strike="noStrike">
              <a:latin typeface="Arial"/>
            </a:endParaRPr>
          </a:p>
          <a:p>
            <a:pPr lvl="1" marL="7430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Clock time, and opportune timing</a:t>
            </a:r>
            <a:endParaRPr b="0" lang="en-US" sz="2800" spc="-1" strike="noStrike">
              <a:latin typeface="Arial"/>
            </a:endParaRPr>
          </a:p>
          <a:p>
            <a:pPr marL="2858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What does a Guide do to move participants from debating to</a:t>
            </a:r>
            <a:endParaRPr b="0" lang="en-US" sz="2800" spc="-1" strike="noStrike">
              <a:latin typeface="Arial"/>
            </a:endParaRPr>
          </a:p>
          <a:p>
            <a:pPr marL="59040">
              <a:lnSpc>
                <a:spcPct val="90000"/>
              </a:lnSpc>
              <a:spcAft>
                <a:spcPts val="601"/>
              </a:spcAf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BEING- dialogic ?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1440" y="185400"/>
            <a:ext cx="12189960" cy="778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a-DK" sz="3600" spc="-1" strike="noStrike">
                <a:solidFill>
                  <a:srgbClr val="000000"/>
                </a:solidFill>
                <a:latin typeface="Arial"/>
                <a:ea typeface="DejaVu Sans"/>
              </a:rPr>
              <a:t>15 min total, 10 min BREAKOUT  – David &amp; Jens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min Jens: </a:t>
            </a: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CEOs had lost their timing (stuck in clocktime), to SWITCH,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Jens said ‘This is not the end of the project… run next 6 years’ (selling ‘new’ project)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GA: Cheese metaphor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(What is the ’Eventing of Eventing’ of Timing &amp; BEING?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silent written prep for answers to questions below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10 minutes; groups of 3/4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3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QUESTION: In your work, when your stakeholders are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3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Stuck in Chronos (=clock time), 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3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How can you Guide them to Kairos (=opportune moments)?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Any extra time: Please keep Repeating 1-minute each person rounds, until time is up.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51" name="Picture 5_0" descr="talking stick image.jpg"/>
          <p:cNvPicPr/>
          <p:nvPr/>
        </p:nvPicPr>
        <p:blipFill>
          <a:blip r:embed="rId1"/>
          <a:stretch/>
        </p:blipFill>
        <p:spPr>
          <a:xfrm>
            <a:off x="10732320" y="380160"/>
            <a:ext cx="1154160" cy="275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109440" y="159120"/>
            <a:ext cx="11876760" cy="23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PRE-SESSION WEEK #4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Timing and BETS Antenarrative process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1245240" y="5563800"/>
            <a:ext cx="1397232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81" name="Picture 298" descr=""/>
          <p:cNvPicPr/>
          <p:nvPr/>
        </p:nvPicPr>
        <p:blipFill>
          <a:blip r:embed="rId1"/>
          <a:stretch/>
        </p:blipFill>
        <p:spPr>
          <a:xfrm>
            <a:off x="2381400" y="2546280"/>
            <a:ext cx="7445160" cy="415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 flipH="1">
            <a:off x="-2160" y="0"/>
            <a:ext cx="6419520" cy="685584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4472c4">
                  <a:alpha val="60000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3" name="Picture 20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54" name="CustomShape 2"/>
          <p:cNvSpPr/>
          <p:nvPr/>
        </p:nvSpPr>
        <p:spPr>
          <a:xfrm flipH="1">
            <a:off x="-2160" y="581040"/>
            <a:ext cx="5462640" cy="6274800"/>
          </a:xfrm>
          <a:custGeom>
            <a:avLst/>
            <a:gdLst/>
            <a:ahLst/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abc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5" name="Graphic 6" descr="Playbook"/>
          <p:cNvPicPr/>
          <p:nvPr/>
        </p:nvPicPr>
        <p:blipFill>
          <a:blip r:embed="rId2"/>
          <a:stretch/>
        </p:blipFill>
        <p:spPr>
          <a:xfrm>
            <a:off x="338400" y="1819800"/>
            <a:ext cx="4140000" cy="4140000"/>
          </a:xfrm>
          <a:prstGeom prst="rect">
            <a:avLst/>
          </a:prstGeom>
          <a:ln w="0">
            <a:noFill/>
          </a:ln>
        </p:spPr>
      </p:pic>
      <p:sp>
        <p:nvSpPr>
          <p:cNvPr id="356" name="CustomShape 3"/>
          <p:cNvSpPr/>
          <p:nvPr/>
        </p:nvSpPr>
        <p:spPr>
          <a:xfrm>
            <a:off x="6621120" y="2421720"/>
            <a:ext cx="5230440" cy="33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7000"/>
          </a:bodyPr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Debrief, Q&amp;A: Jens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How did you Guide your stakeholders out of Stuckness in CHRONOS, into Kairos and BEING of eventing?</a:t>
            </a:r>
            <a:endParaRPr b="0" lang="en-US" sz="3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i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SOLID ENDING is Timing!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/>
            </a:gs>
            <a:gs pos="100000">
              <a:srgbClr val="a5a5a5"/>
            </a:gs>
          </a:gsLst>
          <a:path path="circle">
            <a:fillToRect l="50000" t="0" r="50000" b="10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icture 277" descr=""/>
          <p:cNvPicPr/>
          <p:nvPr/>
        </p:nvPicPr>
        <p:blipFill>
          <a:blip r:embed="rId1"/>
          <a:stretch/>
        </p:blipFill>
        <p:spPr>
          <a:xfrm>
            <a:off x="1581120" y="1684080"/>
            <a:ext cx="8953920" cy="5173560"/>
          </a:xfrm>
          <a:prstGeom prst="rect">
            <a:avLst/>
          </a:prstGeom>
          <a:ln w="0">
            <a:noFill/>
          </a:ln>
        </p:spPr>
      </p:pic>
      <p:sp>
        <p:nvSpPr>
          <p:cNvPr id="358" name="CustomShape 1"/>
          <p:cNvSpPr/>
          <p:nvPr/>
        </p:nvSpPr>
        <p:spPr>
          <a:xfrm>
            <a:off x="0" y="0"/>
            <a:ext cx="12115440" cy="15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For next week: GA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P5: Helping Story Along links to ‘Little Wow Moments’ 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of Steps 4, 5, 6 of Embodied Restorying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5248080" y="569520"/>
            <a:ext cx="4935960" cy="172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0" y="2586600"/>
            <a:ext cx="10055160" cy="42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HOMEWORK due in Week 5: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Continue reading the Boje Handout relevant sections, and see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 u="sng">
                <a:solidFill>
                  <a:srgbClr val="0563c1"/>
                </a:solidFill>
                <a:uFillTx/>
                <a:latin typeface="Arial"/>
                <a:ea typeface="DejaVu Sans"/>
                <a:hlinkClick r:id="rId1"/>
              </a:rPr>
              <a:t> PREZI on Embodied Restorying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  (click on this link)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Read Chapter 5, True Storytelling book, on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5: Helping story along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&amp; the BETWEEN inter-section &amp; Restorying</a:t>
            </a:r>
            <a:br/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361" name="Picture 4_2" descr="ath Homework – Helpful or Harmful? - KP® Mathematics : KP® Mathematics"/>
          <p:cNvPicPr/>
          <p:nvPr/>
        </p:nvPicPr>
        <p:blipFill>
          <a:blip r:embed="rId2"/>
          <a:stretch/>
        </p:blipFill>
        <p:spPr>
          <a:xfrm>
            <a:off x="76680" y="0"/>
            <a:ext cx="2968560" cy="2289600"/>
          </a:xfrm>
          <a:prstGeom prst="rect">
            <a:avLst/>
          </a:prstGeom>
          <a:ln w="0">
            <a:noFill/>
          </a:ln>
        </p:spPr>
      </p:pic>
      <p:pic>
        <p:nvPicPr>
          <p:cNvPr id="362" name="Billede 8_6" descr=""/>
          <p:cNvPicPr/>
          <p:nvPr/>
        </p:nvPicPr>
        <p:blipFill>
          <a:blip r:embed="rId3"/>
          <a:stretch/>
        </p:blipFill>
        <p:spPr>
          <a:xfrm rot="672000">
            <a:off x="6559200" y="484200"/>
            <a:ext cx="2060280" cy="244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What is our Solid Ending?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NOW is the LOBBY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Joke – Grace Ann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Take Away: We now see how timing fits with opportune moments</a:t>
            </a:r>
            <a:endParaRPr b="0" lang="en-US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The Closing of the Session… (Timing) clocktime running out…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20240" y="174600"/>
            <a:ext cx="11689200" cy="31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POST-SESSION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1245240" y="5563800"/>
            <a:ext cx="13972320" cy="34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67" name="Picture 6" descr=""/>
          <p:cNvPicPr/>
          <p:nvPr/>
        </p:nvPicPr>
        <p:blipFill>
          <a:blip r:embed="rId2"/>
          <a:stretch/>
        </p:blipFill>
        <p:spPr>
          <a:xfrm>
            <a:off x="2133720" y="1771560"/>
            <a:ext cx="7886520" cy="491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7981920" y="6356520"/>
            <a:ext cx="2053440" cy="36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8E37640-34A1-4758-A905-92C8ECEC7081}" type="slidenum">
              <a:rPr b="0" lang="en-US" sz="900" spc="-1" strike="noStrike">
                <a:solidFill>
                  <a:srgbClr val="8b8b8b"/>
                </a:solidFill>
                <a:latin typeface="Calibri"/>
                <a:ea typeface="DejaVu Sans"/>
              </a:rPr>
              <a:t>&lt;number&gt;</a:t>
            </a:fld>
            <a:endParaRPr b="0" lang="en-US" sz="9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398880" y="89280"/>
            <a:ext cx="7910280" cy="670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SCHEDULE for Session 3 (Grace Ann)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8:45-9:00 Pre-session ”coffee”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9-9:05 Welcome; Check-in; and Agenda for the session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9:05-9:10 Groundrules; word/phrase of homework; coaching;  GA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9:10-9:20 Nuts&amp;Bolts; Intros and Endings; Jokes/Triggers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9:20-9:35 Lena: Principle 4 Timing LENA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9:35-9:50 David: Principle 4 Process- BEING  spacetime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9:50-9:55 Lena &amp; Jens examples and lead-in to breakout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9:55-10:10. Breakout—Jens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10:10-10:20  Debrief – Jens and ALL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10:20- 10:25 Homework- transition to next concept: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10:25-10:30 Q&amp;A   JENS and ALL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10:30-10:45 POST-session informal discussion</a:t>
            </a: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br/>
            <a:br/>
            <a:r>
              <a:rPr b="0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70" name="Picture 2_10" descr="OVID-19 – We're All in This Together – Haliburton, Kawartha, Pine R"/>
          <p:cNvPicPr/>
          <p:nvPr/>
        </p:nvPicPr>
        <p:blipFill>
          <a:blip r:embed="rId1"/>
          <a:stretch/>
        </p:blipFill>
        <p:spPr>
          <a:xfrm>
            <a:off x="7198920" y="2758320"/>
            <a:ext cx="4087800" cy="3756600"/>
          </a:xfrm>
          <a:prstGeom prst="rect">
            <a:avLst/>
          </a:prstGeom>
          <a:ln w="0">
            <a:noFill/>
          </a:ln>
        </p:spPr>
      </p:pic>
      <p:pic>
        <p:nvPicPr>
          <p:cNvPr id="371" name="Billede 9_1" descr=""/>
          <p:cNvPicPr/>
          <p:nvPr/>
        </p:nvPicPr>
        <p:blipFill>
          <a:blip r:embed="rId2"/>
          <a:stretch/>
        </p:blipFill>
        <p:spPr>
          <a:xfrm rot="672600">
            <a:off x="9526680" y="216720"/>
            <a:ext cx="1548360" cy="221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roup 1"/>
          <p:cNvGrpSpPr/>
          <p:nvPr/>
        </p:nvGrpSpPr>
        <p:grpSpPr>
          <a:xfrm>
            <a:off x="349560" y="154800"/>
            <a:ext cx="11140200" cy="2480040"/>
            <a:chOff x="349560" y="154800"/>
            <a:chExt cx="11140200" cy="2480040"/>
          </a:xfrm>
        </p:grpSpPr>
        <p:sp>
          <p:nvSpPr>
            <p:cNvPr id="283" name="CustomShape 2"/>
            <p:cNvSpPr/>
            <p:nvPr/>
          </p:nvSpPr>
          <p:spPr>
            <a:xfrm>
              <a:off x="11163240" y="154800"/>
              <a:ext cx="326520" cy="174024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4" name="CustomShape 3"/>
            <p:cNvSpPr/>
            <p:nvPr/>
          </p:nvSpPr>
          <p:spPr>
            <a:xfrm>
              <a:off x="349560" y="541440"/>
              <a:ext cx="707400" cy="209340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5" name="CustomShape 4"/>
            <p:cNvSpPr/>
            <p:nvPr/>
          </p:nvSpPr>
          <p:spPr>
            <a:xfrm>
              <a:off x="349560" y="356760"/>
              <a:ext cx="401040" cy="170316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5"/>
            <p:cNvSpPr/>
            <p:nvPr/>
          </p:nvSpPr>
          <p:spPr>
            <a:xfrm>
              <a:off x="584640" y="159840"/>
              <a:ext cx="165960" cy="171108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7" name="CustomShape 6"/>
            <p:cNvSpPr/>
            <p:nvPr/>
          </p:nvSpPr>
          <p:spPr>
            <a:xfrm>
              <a:off x="583920" y="154800"/>
              <a:ext cx="10905840" cy="15393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8" name="CustomShape 7"/>
          <p:cNvSpPr/>
          <p:nvPr/>
        </p:nvSpPr>
        <p:spPr>
          <a:xfrm>
            <a:off x="1117440" y="1979280"/>
            <a:ext cx="10272600" cy="461556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3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</a:t>
            </a: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3 Plots</a:t>
            </a: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Bets on future Process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</a:t>
            </a: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4 Timing </a:t>
            </a: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&amp; Being Processes </a:t>
            </a:r>
            <a:endParaRPr b="0" lang="en-US" sz="42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and</a:t>
            </a:r>
            <a:endParaRPr b="0" lang="en-US" sz="42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4200" spc="-1" strike="noStrike">
                <a:solidFill>
                  <a:srgbClr val="000000"/>
                </a:solidFill>
                <a:latin typeface="Calibri"/>
                <a:ea typeface="DejaVu Sans"/>
              </a:rPr>
              <a:t>Nuts and Bolts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289" name="CustomShape 8"/>
          <p:cNvSpPr/>
          <p:nvPr/>
        </p:nvSpPr>
        <p:spPr>
          <a:xfrm>
            <a:off x="2514600" y="685800"/>
            <a:ext cx="6810120" cy="47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26440"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Welcome and ROADMAP: Grace Ann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90" name="Picture 2" descr="just the principles on lighter shell"/>
          <p:cNvPicPr/>
          <p:nvPr/>
        </p:nvPicPr>
        <p:blipFill>
          <a:blip r:embed="rId1"/>
          <a:stretch/>
        </p:blipFill>
        <p:spPr>
          <a:xfrm>
            <a:off x="6095880" y="1932480"/>
            <a:ext cx="5298480" cy="461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2520" y="-89640"/>
            <a:ext cx="12186720" cy="685584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2"/>
          <p:cNvSpPr/>
          <p:nvPr/>
        </p:nvSpPr>
        <p:spPr>
          <a:xfrm>
            <a:off x="409680" y="1022400"/>
            <a:ext cx="707400" cy="2093400"/>
          </a:xfrm>
          <a:custGeom>
            <a:avLst/>
            <a:gdLst/>
            <a:ahLst/>
            <a:rect l="l" t="t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3"/>
          <p:cNvSpPr/>
          <p:nvPr/>
        </p:nvSpPr>
        <p:spPr>
          <a:xfrm>
            <a:off x="409680" y="837720"/>
            <a:ext cx="401040" cy="1703160"/>
          </a:xfrm>
          <a:custGeom>
            <a:avLst/>
            <a:gdLst/>
            <a:ahLst/>
            <a:rect l="l" t="t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4"/>
          <p:cNvSpPr/>
          <p:nvPr/>
        </p:nvSpPr>
        <p:spPr>
          <a:xfrm>
            <a:off x="644760" y="640800"/>
            <a:ext cx="165960" cy="1711080"/>
          </a:xfrm>
          <a:custGeom>
            <a:avLst/>
            <a:gdLst/>
            <a:ahLst/>
            <a:rect l="l" t="t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"/>
          <p:cNvSpPr/>
          <p:nvPr/>
        </p:nvSpPr>
        <p:spPr>
          <a:xfrm>
            <a:off x="7348680" y="635760"/>
            <a:ext cx="326520" cy="1740240"/>
          </a:xfrm>
          <a:custGeom>
            <a:avLst/>
            <a:gdLst/>
            <a:ahLst/>
            <a:rect l="l" t="t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6"/>
          <p:cNvSpPr/>
          <p:nvPr/>
        </p:nvSpPr>
        <p:spPr>
          <a:xfrm>
            <a:off x="722160" y="262800"/>
            <a:ext cx="6703560" cy="1539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7"/>
          <p:cNvSpPr/>
          <p:nvPr/>
        </p:nvSpPr>
        <p:spPr>
          <a:xfrm>
            <a:off x="964800" y="804240"/>
            <a:ext cx="6089040" cy="12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effff"/>
                </a:solidFill>
                <a:latin typeface="Calibri Light"/>
                <a:ea typeface="DejaVu Sans"/>
              </a:rPr>
              <a:t>STRUCTURE FOR TODAY: GA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98" name="CustomShape 8"/>
          <p:cNvSpPr/>
          <p:nvPr/>
        </p:nvSpPr>
        <p:spPr>
          <a:xfrm>
            <a:off x="811080" y="2082960"/>
            <a:ext cx="7675200" cy="436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3000"/>
          </a:bodyPr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 Check-in of Group Members; Roadmap: GraceAnn  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 Nuts &amp; Bolts Open &amp; Close: Grace Ann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III Homework from Session 3: Jens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Introduce Principle 4 Timing: Lena 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 Antenarratives BEING 4 Hearts, Q&amp;A:  David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 Examples Timing &amp; BEING: Jens 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 Breakout, Debrief: Jens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Homework: Grace Ann</a:t>
            </a:r>
            <a:endParaRPr b="0" lang="en-US" sz="2400" spc="-1" strike="noStrike">
              <a:latin typeface="Arial"/>
            </a:endParaRPr>
          </a:p>
          <a:p>
            <a:pPr marL="432000" indent="-22644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PART IX Post-Discussion “Lobby,” Q&amp;A: Jim  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50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299" name="Billede 2_0" descr="Graphical user interface, website&#10;&#10;Description automatically generated"/>
          <p:cNvPicPr/>
          <p:nvPr/>
        </p:nvPicPr>
        <p:blipFill>
          <a:blip r:embed="rId1"/>
          <a:stretch/>
        </p:blipFill>
        <p:spPr>
          <a:xfrm>
            <a:off x="8793000" y="633960"/>
            <a:ext cx="1804680" cy="27043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_17" descr="ow to Use Conversational Storytelling Interviews for Your Dissertation: "/>
          <p:cNvPicPr/>
          <p:nvPr/>
        </p:nvPicPr>
        <p:blipFill>
          <a:blip r:embed="rId2"/>
          <a:stretch/>
        </p:blipFill>
        <p:spPr>
          <a:xfrm>
            <a:off x="8796960" y="3511440"/>
            <a:ext cx="1793880" cy="275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12186720" cy="685584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02" name="Group 2"/>
          <p:cNvGrpSpPr/>
          <p:nvPr/>
        </p:nvGrpSpPr>
        <p:grpSpPr>
          <a:xfrm>
            <a:off x="409680" y="635760"/>
            <a:ext cx="11140200" cy="2480040"/>
            <a:chOff x="409680" y="635760"/>
            <a:chExt cx="11140200" cy="2480040"/>
          </a:xfrm>
        </p:grpSpPr>
        <p:sp>
          <p:nvSpPr>
            <p:cNvPr id="303" name="CustomShape 3"/>
            <p:cNvSpPr/>
            <p:nvPr/>
          </p:nvSpPr>
          <p:spPr>
            <a:xfrm>
              <a:off x="11223360" y="635760"/>
              <a:ext cx="326520" cy="174024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4" name="CustomShape 4"/>
            <p:cNvSpPr/>
            <p:nvPr/>
          </p:nvSpPr>
          <p:spPr>
            <a:xfrm>
              <a:off x="409680" y="1022400"/>
              <a:ext cx="707400" cy="209340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5" name="CustomShape 5"/>
            <p:cNvSpPr/>
            <p:nvPr/>
          </p:nvSpPr>
          <p:spPr>
            <a:xfrm>
              <a:off x="409680" y="837720"/>
              <a:ext cx="401040" cy="170316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6" name="CustomShape 6"/>
            <p:cNvSpPr/>
            <p:nvPr/>
          </p:nvSpPr>
          <p:spPr>
            <a:xfrm>
              <a:off x="644760" y="640800"/>
              <a:ext cx="165960" cy="171108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07" name="CustomShape 7"/>
            <p:cNvSpPr/>
            <p:nvPr/>
          </p:nvSpPr>
          <p:spPr>
            <a:xfrm>
              <a:off x="644040" y="635760"/>
              <a:ext cx="10905840" cy="15393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08" name="CustomShape 8"/>
          <p:cNvSpPr/>
          <p:nvPr/>
        </p:nvSpPr>
        <p:spPr>
          <a:xfrm>
            <a:off x="1047240" y="543960"/>
            <a:ext cx="10304280" cy="15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Jens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09" name="CustomShape 9"/>
          <p:cNvSpPr/>
          <p:nvPr/>
        </p:nvSpPr>
        <p:spPr>
          <a:xfrm>
            <a:off x="1119240" y="2301120"/>
            <a:ext cx="10407960" cy="391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b="0" lang="en-US" sz="2400" spc="-1" strike="noStrike">
              <a:latin typeface="Arial"/>
            </a:endParaRPr>
          </a:p>
          <a:p>
            <a:pPr marL="51444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10" name="Picture 235" descr=""/>
          <p:cNvPicPr/>
          <p:nvPr/>
        </p:nvPicPr>
        <p:blipFill>
          <a:blip r:embed="rId1"/>
          <a:stretch/>
        </p:blipFill>
        <p:spPr>
          <a:xfrm>
            <a:off x="2743200" y="914400"/>
            <a:ext cx="2714040" cy="11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0" y="0"/>
            <a:ext cx="5612760" cy="685584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4472c4">
                  <a:alpha val="60000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2" name="Picture 130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0" y="738720"/>
            <a:ext cx="4998240" cy="5398920"/>
          </a:xfrm>
          <a:custGeom>
            <a:avLst/>
            <a:gdLst/>
            <a:ahLst/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4" name="Picture 2" descr="Free object clipart graphics. Needle, capscrews, nut, bricks, glue, clothes  peg, bucket, comb, candle, vase, dress, bulb, handbag images and pictures."/>
          <p:cNvPicPr/>
          <p:nvPr/>
        </p:nvPicPr>
        <p:blipFill>
          <a:blip r:embed="rId2"/>
          <a:srcRect l="1740" t="0" r="12262" b="0"/>
          <a:stretch/>
        </p:blipFill>
        <p:spPr>
          <a:xfrm>
            <a:off x="0" y="907200"/>
            <a:ext cx="4835880" cy="5061600"/>
          </a:xfrm>
          <a:prstGeom prst="rect">
            <a:avLst/>
          </a:prstGeom>
          <a:ln w="0"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4836240" y="380880"/>
            <a:ext cx="7353720" cy="567792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26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Session 4 TRAINING NUTS and BOLTS: Grace Ann</a:t>
            </a:r>
            <a:endParaRPr b="0" lang="en-US" sz="31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Keeping Time Schedules/ How to interrupt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-When to interrupt, when not to interrupt</a:t>
            </a:r>
            <a:endParaRPr b="0" lang="en-US" sz="3100" spc="-1" strike="noStrike">
              <a:latin typeface="Arial"/>
            </a:endParaRPr>
          </a:p>
          <a:p>
            <a:pPr marL="903600">
              <a:lnSpc>
                <a:spcPct val="90000"/>
              </a:lnSpc>
              <a:spcAft>
                <a:spcPts val="601"/>
              </a:spcAft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-Mechanical Assistance</a:t>
            </a:r>
            <a:endParaRPr b="0" lang="en-US" sz="3100" spc="-1" strike="noStrike">
              <a:latin typeface="Arial"/>
            </a:endParaRPr>
          </a:p>
          <a:p>
            <a:pPr marL="903600">
              <a:lnSpc>
                <a:spcPct val="90000"/>
              </a:lnSpc>
              <a:spcAft>
                <a:spcPts val="601"/>
              </a:spcAft>
            </a:pPr>
            <a:r>
              <a:rPr b="0" lang="en-US" sz="3100" spc="-1" strike="noStrike">
                <a:solidFill>
                  <a:srgbClr val="000000"/>
                </a:solidFill>
                <a:latin typeface="Arial"/>
                <a:ea typeface="DejaVu Sans"/>
              </a:rPr>
              <a:t>-Silent Reflection Time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31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OPENING &amp; CLOSING;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TIMING and SEQUENCING your CONTENT </a:t>
            </a:r>
            <a:endParaRPr b="0" lang="en-US" sz="3100" spc="-1" strike="noStrike">
              <a:latin typeface="Arial"/>
            </a:endParaRPr>
          </a:p>
          <a:p>
            <a:pPr marL="903600">
              <a:lnSpc>
                <a:spcPct val="90000"/>
              </a:lnSpc>
              <a:spcAft>
                <a:spcPts val="601"/>
              </a:spcAft>
            </a:pPr>
            <a:r>
              <a:rPr b="0" lang="en-US" sz="3100" spc="-1" strike="noStrike">
                <a:solidFill>
                  <a:srgbClr val="000000"/>
                </a:solidFill>
                <a:latin typeface="Arial"/>
                <a:ea typeface="DejaVu Sans"/>
              </a:rPr>
              <a:t>-Check-in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-General to specific? Concepts before doing?</a:t>
            </a:r>
            <a:endParaRPr b="0" lang="en-US" sz="31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31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Arial"/>
                <a:ea typeface="DejaVu Sans"/>
              </a:rPr>
              <a:t>-Roadmaps and Checklists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-Modeling before break-outs: Your examples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-Sitting In/Observer roles</a:t>
            </a:r>
            <a:endParaRPr b="0" lang="en-US" sz="3100" spc="-1" strike="noStrike">
              <a:latin typeface="Arial"/>
            </a:endParaRPr>
          </a:p>
          <a:p>
            <a:pPr marL="216000" indent="-2264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-Debriefing: roles, assignments/questions</a:t>
            </a:r>
            <a:endParaRPr b="0" lang="en-US" sz="31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31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100" spc="-1" strike="noStrike">
              <a:latin typeface="Arial"/>
            </a:endParaRPr>
          </a:p>
          <a:p>
            <a:pPr marL="459000">
              <a:lnSpc>
                <a:spcPct val="90000"/>
              </a:lnSpc>
              <a:spcAft>
                <a:spcPts val="601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24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2472120" y="160920"/>
            <a:ext cx="4936680" cy="17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473400" y="529920"/>
            <a:ext cx="11547720" cy="616500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Jens – Last Session’s Homework: Plots &amp; Bets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Storyboard Plot, &amp; Bets on the future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Antenarrative Structures: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Linear, Cyclical, Spiral, Rhizomatic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Today’s Topic is Principle 4: Timing &amp; the Eventing of BEING Process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You Must Have Timing</a:t>
            </a:r>
            <a:r>
              <a:rPr b="0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(spacetimemattering of BEING)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Everyone is selling-timing, all the time” (long-term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short-term)”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deep time, surface time, opportune timing” 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318" name="Picture 4_2" descr="ath Homework – Helpful or Harmful? - KP® Mathematics : KP® Mathematics"/>
          <p:cNvPicPr/>
          <p:nvPr/>
        </p:nvPicPr>
        <p:blipFill>
          <a:blip r:embed="rId1"/>
          <a:stretch/>
        </p:blipFill>
        <p:spPr>
          <a:xfrm>
            <a:off x="796320" y="529920"/>
            <a:ext cx="2018880" cy="1246320"/>
          </a:xfrm>
          <a:prstGeom prst="rect">
            <a:avLst/>
          </a:prstGeom>
          <a:ln w="0">
            <a:noFill/>
          </a:ln>
        </p:spPr>
      </p:pic>
      <p:pic>
        <p:nvPicPr>
          <p:cNvPr id="319" name="Billede 8_6" descr=""/>
          <p:cNvPicPr/>
          <p:nvPr/>
        </p:nvPicPr>
        <p:blipFill>
          <a:blip r:embed="rId2"/>
          <a:stretch/>
        </p:blipFill>
        <p:spPr>
          <a:xfrm rot="671400">
            <a:off x="9230400" y="331200"/>
            <a:ext cx="2329920" cy="359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276120" y="5981760"/>
            <a:ext cx="11639160" cy="103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4: TIMING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You must create timing with BEING-eventing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i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 spacetimemattering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Billede 3" descr=""/>
          <p:cNvPicPr/>
          <p:nvPr/>
        </p:nvPicPr>
        <p:blipFill>
          <a:blip r:embed="rId1"/>
          <a:srcRect l="0" t="10082" r="0" b="5652"/>
          <a:stretch/>
        </p:blipFill>
        <p:spPr>
          <a:xfrm>
            <a:off x="1676880" y="655920"/>
            <a:ext cx="10514880" cy="6037200"/>
          </a:xfrm>
          <a:prstGeom prst="rect">
            <a:avLst/>
          </a:prstGeom>
          <a:ln w="0">
            <a:noFill/>
          </a:ln>
        </p:spPr>
      </p:pic>
      <p:sp>
        <p:nvSpPr>
          <p:cNvPr id="322" name="TextShape 1"/>
          <p:cNvSpPr txBox="1"/>
          <p:nvPr/>
        </p:nvSpPr>
        <p:spPr>
          <a:xfrm>
            <a:off x="709560" y="655920"/>
            <a:ext cx="4203720" cy="1888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4 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TIMING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525600" y="1192680"/>
            <a:ext cx="4592520" cy="4844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You must create timing with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BEING-eventing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</TotalTime>
  <Application>LibreOffice/7.0.1.2$MacOSX_X86_64 LibreOffice_project/7cbcfc562f6eb6708b5ff7d7397325de9e764452</Application>
  <Words>1169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2021-02-01T20:30:01Z</dcterms:created>
  <dc:creator>Grace Ann Rosile</dc:creator>
  <dc:description/>
  <dc:language>en-US</dc:language>
  <cp:lastModifiedBy/>
  <cp:lastPrinted>2021-02-09T04:29:51Z</cp:lastPrinted>
  <dcterms:modified xsi:type="dcterms:W3CDTF">2021-02-09T07:29:02Z</dcterms:modified>
  <cp:revision>38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