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_rels/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presentation.xml" ContentType="application/vnd.openxmlformats-officedocument.presentationml.presentation.main+xml"/>
  <Override PartName="/ppt/slideLayouts/slideLayout1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_rels/slideLayout56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_rels/slide17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14.xml.rels" ContentType="application/vnd.openxmlformats-package.relationships+xml"/>
  <Override PartName="/ppt/slides/_rels/slide22.xml.rels" ContentType="application/vnd.openxmlformats-package.relationships+xml"/>
  <Override PartName="/ppt/slides/_rels/slide11.xml.rels" ContentType="application/vnd.openxmlformats-package.relationships+xml"/>
  <Override PartName="/ppt/slides/_rels/slide18.xml.rels" ContentType="application/vnd.openxmlformats-package.relationships+xml"/>
  <Override PartName="/ppt/slides/_rels/slide26.xml.rels" ContentType="application/vnd.openxmlformats-package.relationships+xml"/>
  <Override PartName="/ppt/slides/_rels/slide8.xml.rels" ContentType="application/vnd.openxmlformats-package.relationships+xml"/>
  <Override PartName="/ppt/slides/_rels/slide1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6.xml.rels" ContentType="application/vnd.openxmlformats-package.relationships+xml"/>
  <Override PartName="/ppt/slides/_rels/slide21.xml.rels" ContentType="application/vnd.openxmlformats-package.relationships+xml"/>
  <Override PartName="/ppt/slides/_rels/slide20.xml.rels" ContentType="application/vnd.openxmlformats-package.relationships+xml"/>
  <Override PartName="/ppt/slides/_rels/slide5.xml.rels" ContentType="application/vnd.openxmlformats-package.relationships+xml"/>
  <Override PartName="/ppt/slides/_rels/slide27.xml.rels" ContentType="application/vnd.openxmlformats-package.relationships+xml"/>
  <Override PartName="/ppt/slides/_rels/slide13.xml.rels" ContentType="application/vnd.openxmlformats-package.relationships+xml"/>
  <Override PartName="/ppt/slides/_rels/slide19.xml.rels" ContentType="application/vnd.openxmlformats-package.relationships+xml"/>
  <Override PartName="/ppt/slides/_rels/slide12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24.xml.rels" ContentType="application/vnd.openxmlformats-package.relationships+xml"/>
  <Override PartName="/ppt/slides/_rels/slide3.xml.rels" ContentType="application/vnd.openxmlformats-package.relationships+xml"/>
  <Override PartName="/ppt/slides/_rels/slide25.xml.rels" ContentType="application/vnd.openxmlformats-package.relationships+xml"/>
  <Override PartName="/ppt/slides/_rels/slide9.xml.rels" ContentType="application/vnd.openxmlformats-package.relationships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25.xml" ContentType="application/vnd.openxmlformats-officedocument.presentationml.slide+xml"/>
  <Override PartName="/ppt/slides/slide4.xml" ContentType="application/vnd.openxmlformats-officedocument.presentationml.slide+xml"/>
  <Override PartName="/ppt/slides/slide26.xml" ContentType="application/vnd.openxmlformats-officedocument.presentationml.slide+xml"/>
  <Override PartName="/ppt/slides/slide5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6.xml" ContentType="application/vnd.openxmlformats-officedocument.presentationml.slide+xml"/>
  <Override PartName="/ppt/slides/slide20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23.xml" ContentType="application/vnd.openxmlformats-officedocument.presentationml.slide+xml"/>
  <Override PartName="/ppt/slides/slide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_rels/presentation.xml.rels" ContentType="application/vnd.openxmlformats-package.relationships+xml"/>
  <Override PartName="/ppt/media/image5.jpeg" ContentType="image/jpeg"/>
  <Override PartName="/ppt/media/image48.png" ContentType="image/png"/>
  <Override PartName="/ppt/media/image2.png" ContentType="image/png"/>
  <Override PartName="/ppt/media/image37.png" ContentType="image/png"/>
  <Override PartName="/ppt/media/image22.png" ContentType="image/png"/>
  <Override PartName="/ppt/media/image29.jpeg" ContentType="image/jpeg"/>
  <Override PartName="/ppt/media/image3.png" ContentType="image/png"/>
  <Override PartName="/ppt/media/image30.jpeg" ContentType="image/jpeg"/>
  <Override PartName="/ppt/media/image4.png" ContentType="image/png"/>
  <Override PartName="/ppt/media/image39.jpeg" ContentType="image/jpeg"/>
  <Override PartName="/ppt/media/image6.jpeg" ContentType="image/jpeg"/>
  <Override PartName="/ppt/media/image12.png" ContentType="image/png"/>
  <Override PartName="/ppt/media/image8.jpeg" ContentType="image/jpeg"/>
  <Override PartName="/ppt/media/image24.jpeg" ContentType="image/jpeg"/>
  <Override PartName="/ppt/media/image17.png" ContentType="image/png"/>
  <Override PartName="/ppt/media/image9.jpeg" ContentType="image/jpeg"/>
  <Override PartName="/ppt/media/image25.jpeg" ContentType="image/jpeg"/>
  <Override PartName="/ppt/media/image10.jpeg" ContentType="image/jpeg"/>
  <Override PartName="/ppt/media/image28.png" ContentType="image/png"/>
  <Override PartName="/ppt/media/image35.jpeg" ContentType="image/jpeg"/>
  <Override PartName="/ppt/media/image13.jpeg" ContentType="image/jpeg"/>
  <Override PartName="/ppt/media/image11.png" ContentType="image/png"/>
  <Override PartName="/ppt/media/image15.png" ContentType="image/png"/>
  <Override PartName="/ppt/media/image7.jpeg" ContentType="image/jpeg"/>
  <Override PartName="/ppt/media/image23.jpeg" ContentType="image/jpeg"/>
  <Override PartName="/ppt/media/image21.png" ContentType="image/png"/>
  <Override PartName="/ppt/media/image1.tif" ContentType="image/tiff"/>
  <Override PartName="/ppt/media/image43.png" ContentType="image/png"/>
  <Override PartName="/ppt/media/image16.jpeg" ContentType="image/jpeg"/>
  <Override PartName="/ppt/media/image41.png" ContentType="image/png"/>
  <Override PartName="/ppt/media/image19.png" ContentType="image/png"/>
  <Override PartName="/ppt/media/image45.png" ContentType="image/png"/>
  <Override PartName="/ppt/media/image26.jpeg" ContentType="image/jpeg"/>
  <Override PartName="/ppt/media/image18.jpeg" ContentType="image/jpeg"/>
  <Override PartName="/ppt/media/image31.jpeg" ContentType="image/jpeg"/>
  <Override PartName="/ppt/media/image47.png" ContentType="image/png"/>
  <Override PartName="/ppt/media/image32.jpeg" ContentType="image/jpeg"/>
  <Override PartName="/ppt/media/image34.jpeg" ContentType="image/jpeg"/>
  <Override PartName="/ppt/media/image33.jpeg" ContentType="image/jpeg"/>
  <Override PartName="/ppt/media/image51.jpeg" ContentType="image/jpeg"/>
  <Override PartName="/ppt/media/image38.jpeg" ContentType="image/jpeg"/>
  <Override PartName="/ppt/media/image14.jpeg" ContentType="image/jpeg"/>
  <Override PartName="/ppt/media/image44.png" ContentType="image/png"/>
  <Override PartName="/ppt/media/image40.jpeg" ContentType="image/jpeg"/>
  <Override PartName="/ppt/media/image46.png" ContentType="image/png"/>
  <Override PartName="/ppt/media/image36.png" ContentType="image/png"/>
  <Override PartName="/ppt/media/image27.png" ContentType="image/png"/>
  <Override PartName="/ppt/media/image42.png" ContentType="image/png"/>
  <Override PartName="/ppt/media/image20.jpeg" ContentType="image/jpeg"/>
  <Override PartName="/ppt/media/image50.jpeg" ContentType="image/jpeg"/>
  <Override PartName="/ppt/media/image49.png" ContentType="image/png"/>
  <Override PartName="/ppt/notesSlides/_rels/notesSlide5.xml.rels" ContentType="application/vnd.openxmlformats-package.relationships+xml"/>
  <Override PartName="/ppt/notesSlides/_rels/notesSlide28.xml.rels" ContentType="application/vnd.openxmlformats-package.relationships+xml"/>
  <Override PartName="/ppt/notesSlides/_rels/notesSlide14.xml.rels" ContentType="application/vnd.openxmlformats-package.relationships+xml"/>
  <Override PartName="/ppt/notesSlides/_rels/notesSlide11.xml.rels" ContentType="application/vnd.openxmlformats-package.relationships+xml"/>
  <Override PartName="/ppt/notesSlides/_rels/notesSlide27.xml.rels" ContentType="application/vnd.openxmlformats-package.relationships+xml"/>
  <Override PartName="/ppt/notesSlides/_rels/notesSlide2.xml.rels" ContentType="application/vnd.openxmlformats-package.relationships+xml"/>
  <Override PartName="/ppt/notesSlides/_rels/notesSlide1.xml.rels" ContentType="application/vnd.openxmlformats-package.relationships+xml"/>
  <Override PartName="/ppt/notesSlides/notesSlide1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7.xml" ContentType="application/vnd.openxmlformats-officedocument.presentationml.notes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</p:sldIdLst>
  <p:sldSz cx="12192000" cy="6858000"/>
  <p:notesSz cx="6858000" cy="91440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sldImg"/>
          </p:nvPr>
        </p:nvSpPr>
        <p:spPr>
          <a:xfrm>
            <a:off x="533520" y="764280"/>
            <a:ext cx="670464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move the slide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2000" spc="-1" strike="noStrike">
                <a:latin typeface="Arial"/>
              </a:rPr>
              <a:t>Click to edit the notes format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19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US" sz="1400" spc="-1" strike="noStrike">
                <a:latin typeface="Times New Roman"/>
              </a:rPr>
              <a:t>&lt;header&gt;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93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US" sz="1400" spc="-1" strike="noStrike">
                <a:latin typeface="Times New Roman"/>
              </a:rPr>
              <a:t>&lt;date/time&gt;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94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US" sz="1400" spc="-1" strike="noStrike">
                <a:latin typeface="Times New Roman"/>
              </a:rPr>
              <a:t>&lt;footer&gt;</a:t>
            </a:r>
            <a:endParaRPr b="0" lang="en-US" sz="1400" spc="-1" strike="noStrike">
              <a:latin typeface="Times New Roman"/>
            </a:endParaRPr>
          </a:p>
        </p:txBody>
      </p:sp>
      <p:sp>
        <p:nvSpPr>
          <p:cNvPr id="195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956DD7D7-6FA5-4F68-8A97-0E73188BD807}" type="slidenum">
              <a:rPr b="0" lang="en-US" sz="1400" spc="-1" strike="noStrike">
                <a:latin typeface="Times New Roman"/>
              </a:rPr>
              <a:t>&lt;number&gt;</a:t>
            </a:fld>
            <a:endParaRPr b="0" lang="en-US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
</Relationships>
</file>

<file path=ppt/notesSlides/_rels/notesSlide11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
</Relationships>
</file>

<file path=ppt/notesSlides/_rels/notesSlide14.xml.rels><?xml version="1.0" encoding="UTF-8"?>
<Relationships xmlns="http://schemas.openxmlformats.org/package/2006/relationships"><Relationship Id="rId1" Type="http://schemas.openxmlformats.org/officeDocument/2006/relationships/slide" Target="../slides/slide14.xml"/><Relationship Id="rId2" Type="http://schemas.openxmlformats.org/officeDocument/2006/relationships/notesMaster" Target="../notesMasters/notesMaster1.xml"/>
</Relationships>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
</Relationships>
</file>

<file path=ppt/notesSlides/_rels/notesSlide27.xml.rels><?xml version="1.0" encoding="UTF-8"?>
<Relationships xmlns="http://schemas.openxmlformats.org/package/2006/relationships"><Relationship Id="rId1" Type="http://schemas.openxmlformats.org/officeDocument/2006/relationships/slide" Target="../slides/slide27.xml"/><Relationship Id="rId2" Type="http://schemas.openxmlformats.org/officeDocument/2006/relationships/notesMaster" Target="../notesMasters/notesMaster1.xml"/>
</Relationships>
</file>

<file path=ppt/notesSlides/_rels/notesSlide28.xml.rels><?xml version="1.0" encoding="UTF-8"?>
<Relationships xmlns="http://schemas.openxmlformats.org/package/2006/relationships"><Relationship Id="rId1" Type="http://schemas.openxmlformats.org/officeDocument/2006/relationships/slide" Target="../slides/slide28.xml"/><Relationship Id="rId2" Type="http://schemas.openxmlformats.org/officeDocument/2006/relationships/notesMaster" Target="../notesMasters/notesMaster1.xml"/>
</Relationships>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
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sldImg"/>
          </p:nvPr>
        </p:nvSpPr>
        <p:spPr>
          <a:xfrm>
            <a:off x="870120" y="1257480"/>
            <a:ext cx="6031080" cy="3392640"/>
          </a:xfrm>
          <a:prstGeom prst="rect">
            <a:avLst/>
          </a:prstGeom>
        </p:spPr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777960" y="4840200"/>
            <a:ext cx="6214680" cy="3958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da-DK" sz="2000" spc="-1" strike="noStrike">
                <a:latin typeface="Arial"/>
              </a:rPr>
              <a:t>Just go over this slide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30" name="CustomShape 3"/>
          <p:cNvSpPr/>
          <p:nvPr/>
        </p:nvSpPr>
        <p:spPr>
          <a:xfrm>
            <a:off x="4402080" y="9553680"/>
            <a:ext cx="3366720" cy="502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E0E6787-05BB-49A1-8B0E-6CF11BA60A53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24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440" cy="3427560"/>
          </a:xfrm>
          <a:prstGeom prst="rect">
            <a:avLst/>
          </a:prstGeom>
        </p:spPr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In change people grasp for a narrative plot with clear why. A Punctum helps this. </a:t>
            </a:r>
            <a:endParaRPr b="0" lang="en-US" sz="20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en-US" sz="2000" spc="-1" strike="noStrike">
                <a:latin typeface="Arial"/>
              </a:rPr>
              <a:t>Lars Bo H. presentation in Aalborg May 19 2018 spoke of the WHY in plot.</a:t>
            </a:r>
            <a:endParaRPr b="0" lang="en-US" sz="2000" spc="-1" strike="noStrike">
              <a:latin typeface="Arial"/>
            </a:endParaRPr>
          </a:p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339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4BAE81ED-5066-4DBB-8A74-37984D906AF4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440" cy="3427560"/>
          </a:xfrm>
          <a:prstGeom prst="rect">
            <a:avLst/>
          </a:prstGeom>
        </p:spPr>
      </p:sp>
      <p:sp>
        <p:nvSpPr>
          <p:cNvPr id="341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216000" indent="-214560">
              <a:lnSpc>
                <a:spcPct val="100000"/>
              </a:lnSpc>
              <a:tabLst>
                <a:tab algn="l" pos="0"/>
              </a:tabLst>
            </a:pPr>
            <a:r>
              <a:rPr b="0" lang="da-DK" sz="1200" spc="-1" strike="noStrike">
                <a:solidFill>
                  <a:srgbClr val="000000"/>
                </a:solidFill>
                <a:latin typeface="+mn-lt"/>
                <a:ea typeface="+mn-ea"/>
              </a:rPr>
              <a:t>Adapted from Bill Sharpe’s (2013) Three Horizons book</a:t>
            </a:r>
            <a:r>
              <a:rPr b="0" lang="en-US" sz="2000" spc="-1" strike="noStrike">
                <a:solidFill>
                  <a:srgbClr val="000000"/>
                </a:solidFill>
                <a:latin typeface="+mn-lt"/>
                <a:ea typeface="+mn-ea"/>
              </a:rPr>
              <a:t> </a:t>
            </a:r>
            <a:endParaRPr b="0" lang="en-US" sz="2000" spc="-1" strike="noStrike">
              <a:latin typeface="Arial"/>
            </a:endParaRPr>
          </a:p>
        </p:txBody>
      </p:sp>
      <p:sp>
        <p:nvSpPr>
          <p:cNvPr id="342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A4D90D08-FED2-434C-BF96-4C78B1752B18}" type="slidenum">
              <a:rPr b="0" lang="en-US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3520" cy="3083040"/>
          </a:xfrm>
          <a:prstGeom prst="rect">
            <a:avLst/>
          </a:prstGeom>
        </p:spPr>
      </p:sp>
      <p:sp>
        <p:nvSpPr>
          <p:cNvPr id="33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33" name="CustomShape 3"/>
          <p:cNvSpPr/>
          <p:nvPr/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D49081C2-417D-4DA4-8A78-81AF7FC6F6D6}" type="slidenum">
              <a:rPr b="0" lang="en-US" sz="12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sldImg"/>
          </p:nvPr>
        </p:nvSpPr>
        <p:spPr>
          <a:xfrm>
            <a:off x="380880" y="685800"/>
            <a:ext cx="6094440" cy="3427560"/>
          </a:xfrm>
          <a:prstGeom prst="rect">
            <a:avLst/>
          </a:prstGeom>
        </p:spPr>
      </p:sp>
      <p:sp>
        <p:nvSpPr>
          <p:cNvPr id="344" name="PlaceHolder 2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4600" cy="41130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45" name="CustomShape 3"/>
          <p:cNvSpPr/>
          <p:nvPr/>
        </p:nvSpPr>
        <p:spPr>
          <a:xfrm>
            <a:off x="3884760" y="8685360"/>
            <a:ext cx="29700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23C1678E-D945-4886-AA37-76AF9085751B}" type="slidenum">
              <a:rPr b="0" lang="en-NZ" sz="1200" spc="-1" strike="noStrike">
                <a:solidFill>
                  <a:srgbClr val="000000"/>
                </a:solidFill>
                <a:latin typeface="+mn-lt"/>
                <a:ea typeface="+mn-ea"/>
              </a:rPr>
              <a:t>&lt;number&gt;</a:t>
            </a:fld>
            <a:endParaRPr b="0" lang="en-US" sz="1200" spc="-1" strike="noStrike">
              <a:latin typeface="Arial"/>
            </a:endParaRPr>
          </a:p>
        </p:txBody>
      </p:sp>
    </p:spTree>
  </p:cSld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1040" cy="3768840"/>
          </a:xfrm>
          <a:prstGeom prst="rect">
            <a:avLst/>
          </a:prstGeom>
        </p:spPr>
      </p:sp>
      <p:sp>
        <p:nvSpPr>
          <p:cNvPr id="347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7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48" name="CustomShape 3"/>
          <p:cNvSpPr/>
          <p:nvPr/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C7B85075-529B-4884-A20D-88963313B60F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sldImg"/>
          </p:nvPr>
        </p:nvSpPr>
        <p:spPr>
          <a:xfrm>
            <a:off x="533520" y="763560"/>
            <a:ext cx="6702480" cy="3770640"/>
          </a:xfrm>
          <a:prstGeom prst="rect">
            <a:avLst/>
          </a:prstGeom>
        </p:spPr>
      </p:sp>
      <p:sp>
        <p:nvSpPr>
          <p:cNvPr id="33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US" sz="2000" spc="-1" strike="noStrike">
              <a:latin typeface="Arial"/>
            </a:endParaRPr>
          </a:p>
        </p:txBody>
      </p:sp>
      <p:sp>
        <p:nvSpPr>
          <p:cNvPr id="336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E7ADBC64-D59E-42A0-B2DA-513BDB633842}" type="slidenum">
              <a:rPr b="0" lang="en-US" sz="1400" spc="-1" strike="noStrike">
                <a:solidFill>
                  <a:srgbClr val="000000"/>
                </a:solidFill>
                <a:latin typeface="Times New Roman"/>
                <a:ea typeface="+mn-ea"/>
              </a:rPr>
              <a:t>&lt;number&gt;</a:t>
            </a:fld>
            <a:endParaRPr b="0" lang="en-US" sz="14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2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4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9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51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1800" spc="-1" strike="noStrike">
                <a:latin typeface="Arial"/>
              </a:rPr>
              <a:t>Click to edit the title text format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US" sz="4400" spc="-1" strike="noStrike">
                <a:latin typeface="Arial"/>
              </a:rPr>
              <a:t>Click to edit the title text format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200" spc="-1" strike="noStrike">
                <a:latin typeface="Arial"/>
              </a:rPr>
              <a:t>Click to edit the outline text format</a:t>
            </a:r>
            <a:endParaRPr b="0" lang="en-U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800" spc="-1" strike="noStrike">
                <a:latin typeface="Arial"/>
              </a:rPr>
              <a:t>Second Outline Level</a:t>
            </a:r>
            <a:endParaRPr b="0" lang="en-U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400" spc="-1" strike="noStrike">
                <a:latin typeface="Arial"/>
              </a:rPr>
              <a:t>Third Outline Level</a:t>
            </a:r>
            <a:endParaRPr b="0" lang="en-U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latin typeface="Arial"/>
              </a:rPr>
              <a:t>Fourth Outline Level</a:t>
            </a:r>
            <a:endParaRPr b="0" lang="en-U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Fifth Outline Level</a:t>
            </a:r>
            <a:endParaRPr b="0" lang="en-U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Sixth Outline Level</a:t>
            </a:r>
            <a:endParaRPr b="0" lang="en-U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latin typeface="Arial"/>
              </a:rPr>
              <a:t>Seventh Outline Level</a:t>
            </a:r>
            <a:endParaRPr b="0" lang="en-U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tif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image" Target="../media/image19.png"/><Relationship Id="rId4" Type="http://schemas.openxmlformats.org/officeDocument/2006/relationships/image" Target="../media/image20.jpeg"/><Relationship Id="rId5" Type="http://schemas.openxmlformats.org/officeDocument/2006/relationships/image" Target="../media/image21.png"/><Relationship Id="rId6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1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5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image" Target="../media/image28.png"/><Relationship Id="rId3" Type="http://schemas.openxmlformats.org/officeDocument/2006/relationships/slideLayout" Target="../slideLayouts/slideLayout1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29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37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31.jpeg"/><Relationship Id="rId2" Type="http://schemas.openxmlformats.org/officeDocument/2006/relationships/image" Target="../media/image32.jpeg"/><Relationship Id="rId3" Type="http://schemas.openxmlformats.org/officeDocument/2006/relationships/image" Target="../media/image33.jpeg"/><Relationship Id="rId4" Type="http://schemas.openxmlformats.org/officeDocument/2006/relationships/slideLayout" Target="../slideLayouts/slideLayout29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6.png"/><Relationship Id="rId2" Type="http://schemas.openxmlformats.org/officeDocument/2006/relationships/image" Target="../media/image37.png"/><Relationship Id="rId3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image" Target="../media/image39.jpeg"/><Relationship Id="rId3" Type="http://schemas.openxmlformats.org/officeDocument/2006/relationships/image" Target="../media/image40.jpeg"/><Relationship Id="rId4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hyperlink" Target="https://davidboje.com/truestorytelling/Session3%20FInal%20slides%201Feb2021.pptx" TargetMode="External"/><Relationship Id="rId2" Type="http://schemas.openxmlformats.org/officeDocument/2006/relationships/hyperlink" Target="https://davidboje.com/truestorytelling/6%20Eventums%20of%20Protreptic%20Guides%20of%20True%20storytelling%20antenarratives%20processes%20BOJE%20Jan%2026%202021.docx" TargetMode="External"/><Relationship Id="rId3" Type="http://schemas.openxmlformats.org/officeDocument/2006/relationships/slideLayout" Target="../slideLayouts/slideLayout49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hyperlink" Target="https://true-storytelling.com/" TargetMode="External"/><Relationship Id="rId2" Type="http://schemas.openxmlformats.org/officeDocument/2006/relationships/hyperlink" Target="https://true-storytelling.com/" TargetMode="External"/><Relationship Id="rId3" Type="http://schemas.openxmlformats.org/officeDocument/2006/relationships/hyperlink" Target="https://truestorytelling.blog" TargetMode="External"/><Relationship Id="rId4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slideLayout" Target="../slideLayouts/slideLayout1.xml"/><Relationship Id="rId7" Type="http://schemas.openxmlformats.org/officeDocument/2006/relationships/notesSlide" Target="../notesSlides/notesSlide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28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jpeg"/><Relationship Id="rId2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jpeg"/><Relationship Id="rId2" Type="http://schemas.openxmlformats.org/officeDocument/2006/relationships/image" Target="../media/image7.jpeg"/><Relationship Id="rId3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jpe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9.jpeg"/><Relationship Id="rId2" Type="http://schemas.openxmlformats.org/officeDocument/2006/relationships/image" Target="../media/image10.jpeg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image" Target="../media/image12.png"/><Relationship Id="rId3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png"/><Relationship Id="rId3" Type="http://schemas.openxmlformats.org/officeDocument/2006/relationships/image" Target="../media/image16.jpeg"/><Relationship Id="rId4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CustomShape 1"/>
          <p:cNvSpPr/>
          <p:nvPr/>
        </p:nvSpPr>
        <p:spPr>
          <a:xfrm>
            <a:off x="9290160" y="295560"/>
            <a:ext cx="627120" cy="76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fld id="{B8699E3C-2307-47FB-B07E-46CBCAEEF9B4}" type="slidenum"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&lt;number&gt;</a:t>
            </a:fld>
            <a:endParaRPr b="0" lang="en-US" sz="1800" spc="-1" strike="noStrike">
              <a:latin typeface="Arial"/>
            </a:endParaRPr>
          </a:p>
        </p:txBody>
      </p:sp>
      <p:pic>
        <p:nvPicPr>
          <p:cNvPr id="197" name="Billede 4" descr=""/>
          <p:cNvPicPr/>
          <p:nvPr/>
        </p:nvPicPr>
        <p:blipFill>
          <a:blip r:embed="rId1"/>
          <a:stretch/>
        </p:blipFill>
        <p:spPr>
          <a:xfrm>
            <a:off x="1715400" y="1080"/>
            <a:ext cx="9142200" cy="6856200"/>
          </a:xfrm>
          <a:prstGeom prst="rect">
            <a:avLst/>
          </a:prstGeom>
          <a:ln w="0">
            <a:noFill/>
          </a:ln>
        </p:spPr>
      </p:pic>
      <p:sp>
        <p:nvSpPr>
          <p:cNvPr id="198" name="CustomShape 2"/>
          <p:cNvSpPr/>
          <p:nvPr/>
        </p:nvSpPr>
        <p:spPr>
          <a:xfrm>
            <a:off x="6131520" y="294480"/>
            <a:ext cx="4520520" cy="15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TRUE STORYTELLING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 </a:t>
            </a: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Train-the-Trainers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           </a:t>
            </a:r>
            <a:r>
              <a:rPr b="1" lang="da-DK" sz="3200" spc="-1" strike="noStrike">
                <a:solidFill>
                  <a:srgbClr val="843c0b"/>
                </a:solidFill>
                <a:latin typeface="Arial"/>
                <a:ea typeface="DejaVu Sans"/>
              </a:rPr>
              <a:t>Level II</a:t>
            </a:r>
            <a:endParaRPr b="0" lang="en-US" sz="3200" spc="-1" strike="noStrike">
              <a:latin typeface="Arial"/>
            </a:endParaRPr>
          </a:p>
        </p:txBody>
      </p:sp>
      <p:pic>
        <p:nvPicPr>
          <p:cNvPr id="199" name="" descr=""/>
          <p:cNvPicPr/>
          <p:nvPr/>
        </p:nvPicPr>
        <p:blipFill>
          <a:blip r:embed="rId2"/>
          <a:stretch/>
        </p:blipFill>
        <p:spPr>
          <a:xfrm>
            <a:off x="1715400" y="56160"/>
            <a:ext cx="8999640" cy="6856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CustomShape 1"/>
          <p:cNvSpPr/>
          <p:nvPr/>
        </p:nvSpPr>
        <p:spPr>
          <a:xfrm>
            <a:off x="4603320" y="4741920"/>
            <a:ext cx="6828120" cy="86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lang="en-US" sz="4000" spc="-1" strike="noStrike">
                <a:solidFill>
                  <a:srgbClr val="ffffff"/>
                </a:solidFill>
                <a:latin typeface="Calibri Light"/>
                <a:ea typeface="DejaVu Sans"/>
              </a:rPr>
              <a:t>Examples</a:t>
            </a:r>
            <a:endParaRPr b="0" lang="en-US" sz="4000" spc="-1" strike="noStrike">
              <a:latin typeface="Arial"/>
            </a:endParaRPr>
          </a:p>
        </p:txBody>
      </p:sp>
      <p:pic>
        <p:nvPicPr>
          <p:cNvPr id="252" name="Pladsholder til indhold 19" descr=""/>
          <p:cNvPicPr/>
          <p:nvPr/>
        </p:nvPicPr>
        <p:blipFill>
          <a:blip r:embed="rId1"/>
          <a:srcRect l="7270" t="0" r="15921" b="0"/>
          <a:stretch/>
        </p:blipFill>
        <p:spPr>
          <a:xfrm>
            <a:off x="307800" y="321840"/>
            <a:ext cx="3791880" cy="4109760"/>
          </a:xfrm>
          <a:prstGeom prst="rect">
            <a:avLst/>
          </a:prstGeom>
          <a:ln w="0">
            <a:noFill/>
          </a:ln>
        </p:spPr>
      </p:pic>
      <p:pic>
        <p:nvPicPr>
          <p:cNvPr id="253" name="Picture 9" descr="Til Søren - vandtårn i NY.jpg"/>
          <p:cNvPicPr/>
          <p:nvPr/>
        </p:nvPicPr>
        <p:blipFill>
          <a:blip r:embed="rId2"/>
          <a:srcRect l="0" t="21998" r="0" b="7416"/>
          <a:stretch/>
        </p:blipFill>
        <p:spPr>
          <a:xfrm>
            <a:off x="4195080" y="321840"/>
            <a:ext cx="3796200" cy="2009160"/>
          </a:xfrm>
          <a:prstGeom prst="rect">
            <a:avLst/>
          </a:prstGeom>
          <a:ln w="0">
            <a:noFill/>
          </a:ln>
        </p:spPr>
      </p:pic>
      <p:pic>
        <p:nvPicPr>
          <p:cNvPr id="254" name="Billede 4" descr="Mettallica fans, Polfoto.bmp"/>
          <p:cNvPicPr/>
          <p:nvPr/>
        </p:nvPicPr>
        <p:blipFill>
          <a:blip r:embed="rId3"/>
          <a:srcRect l="0" t="0" r="0" b="22813"/>
          <a:stretch/>
        </p:blipFill>
        <p:spPr>
          <a:xfrm>
            <a:off x="4190040" y="2422080"/>
            <a:ext cx="3793320" cy="2012400"/>
          </a:xfrm>
          <a:prstGeom prst="rect">
            <a:avLst/>
          </a:prstGeom>
          <a:ln w="0">
            <a:noFill/>
          </a:ln>
        </p:spPr>
      </p:pic>
      <p:pic>
        <p:nvPicPr>
          <p:cNvPr id="255" name="Billede 4" descr=""/>
          <p:cNvPicPr/>
          <p:nvPr/>
        </p:nvPicPr>
        <p:blipFill>
          <a:blip r:embed="rId4"/>
          <a:srcRect l="11801" t="0" r="18913" b="0"/>
          <a:stretch/>
        </p:blipFill>
        <p:spPr>
          <a:xfrm>
            <a:off x="8086320" y="321840"/>
            <a:ext cx="3796560" cy="4109760"/>
          </a:xfrm>
          <a:prstGeom prst="rect">
            <a:avLst/>
          </a:prstGeom>
          <a:ln w="0">
            <a:noFill/>
          </a:ln>
        </p:spPr>
      </p:pic>
      <p:pic>
        <p:nvPicPr>
          <p:cNvPr id="256" name="Billede 10" descr=""/>
          <p:cNvPicPr/>
          <p:nvPr/>
        </p:nvPicPr>
        <p:blipFill>
          <a:blip r:embed="rId5"/>
          <a:srcRect l="33449" t="0" r="16063" b="0"/>
          <a:stretch/>
        </p:blipFill>
        <p:spPr>
          <a:xfrm>
            <a:off x="307800" y="4525560"/>
            <a:ext cx="3793320" cy="2009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0" y="274680"/>
            <a:ext cx="12190320" cy="134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78000"/>
          </a:bodyPr>
          <a:p>
            <a:pPr algn="ctr">
              <a:lnSpc>
                <a:spcPct val="100000"/>
              </a:lnSpc>
            </a:pPr>
            <a:r>
              <a:rPr b="0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Principle 3: 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You must create stories with a clear plot creating direction and help people prioritize</a:t>
            </a:r>
            <a:br/>
            <a:endParaRPr b="0" lang="en-US" sz="3200" spc="-1" strike="noStrike">
              <a:latin typeface="Arial"/>
            </a:endParaRPr>
          </a:p>
        </p:txBody>
      </p:sp>
      <p:sp>
        <p:nvSpPr>
          <p:cNvPr id="258" name="CustomShape 2"/>
          <p:cNvSpPr/>
          <p:nvPr/>
        </p:nvSpPr>
        <p:spPr>
          <a:xfrm>
            <a:off x="0" y="1905120"/>
            <a:ext cx="6672240" cy="4676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66000"/>
          </a:bodyPr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Calibri"/>
              <a:buAutoNum type="arabicPeriod"/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We are ready to plan new future that is a PATTERN BREAKER from Past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4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 marL="343080" indent="-34128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Calibri"/>
              <a:buAutoNum type="arabicPeriod"/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We want a good plot that is TRUE STORYTELLING</a:t>
            </a:r>
            <a:endParaRPr b="0" lang="en-US" sz="32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It has Beginning, Middle &amp; End to be Clear Direction</a:t>
            </a:r>
            <a:endParaRPr b="0" lang="en-US" sz="28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It tells WHY we are doing this</a:t>
            </a:r>
            <a:endParaRPr b="0" lang="en-US" sz="28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Best Plots have a TWIST, what Roland Barthes calls “PUNCTUM”</a:t>
            </a:r>
            <a:endParaRPr b="0" lang="en-US" sz="2800" spc="-1" strike="noStrike">
              <a:latin typeface="Arial"/>
            </a:endParaRPr>
          </a:p>
          <a:p>
            <a:pPr lvl="1" marL="743040" indent="-28404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&amp; the GAME being played “STUDIUM”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59" name="CustomShape 3"/>
          <p:cNvSpPr/>
          <p:nvPr/>
        </p:nvSpPr>
        <p:spPr>
          <a:xfrm>
            <a:off x="10789920" y="6341400"/>
            <a:ext cx="1400040" cy="363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0A4FB0F-E2C2-4450-B0E8-2B9C6B8B86A6}" type="slidenum">
              <a:rPr b="0" lang="en-US" sz="1200" spc="-1" strike="noStrike">
                <a:solidFill>
                  <a:srgbClr val="8b8b8b"/>
                </a:solidFill>
                <a:latin typeface="Calibri"/>
                <a:ea typeface="DejaVu Sans"/>
              </a:rPr>
              <a:t>11</a:t>
            </a:fld>
            <a:endParaRPr b="0" lang="en-US" sz="1200" spc="-1" strike="noStrike">
              <a:latin typeface="Arial"/>
            </a:endParaRPr>
          </a:p>
        </p:txBody>
      </p:sp>
      <p:pic>
        <p:nvPicPr>
          <p:cNvPr id="260" name="Picture 7_2" descr="punctum girl frisks soldier.png"/>
          <p:cNvPicPr/>
          <p:nvPr/>
        </p:nvPicPr>
        <p:blipFill>
          <a:blip r:embed="rId1"/>
          <a:stretch/>
        </p:blipFill>
        <p:spPr>
          <a:xfrm>
            <a:off x="6717960" y="1602720"/>
            <a:ext cx="5473440" cy="2511360"/>
          </a:xfrm>
          <a:prstGeom prst="rect">
            <a:avLst/>
          </a:prstGeom>
          <a:ln w="0">
            <a:noFill/>
          </a:ln>
        </p:spPr>
      </p:pic>
      <p:pic>
        <p:nvPicPr>
          <p:cNvPr id="261" name="Picture 5_3" descr="no-problem-can-be-solved-from-the-same-level-of-consciousness-that-created-it.jpg"/>
          <p:cNvPicPr/>
          <p:nvPr/>
        </p:nvPicPr>
        <p:blipFill>
          <a:blip r:embed="rId2"/>
          <a:stretch/>
        </p:blipFill>
        <p:spPr>
          <a:xfrm>
            <a:off x="6956640" y="4663440"/>
            <a:ext cx="5233320" cy="2192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" descr=""/>
          <p:cNvPicPr/>
          <p:nvPr/>
        </p:nvPicPr>
        <p:blipFill>
          <a:blip r:embed="rId1"/>
          <a:stretch/>
        </p:blipFill>
        <p:spPr>
          <a:xfrm>
            <a:off x="78840" y="228600"/>
            <a:ext cx="12112560" cy="6400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" descr=""/>
          <p:cNvPicPr/>
          <p:nvPr/>
        </p:nvPicPr>
        <p:blipFill>
          <a:blip r:embed="rId1"/>
          <a:stretch/>
        </p:blipFill>
        <p:spPr>
          <a:xfrm>
            <a:off x="2057400" y="0"/>
            <a:ext cx="8755200" cy="662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" descr=""/>
          <p:cNvPicPr/>
          <p:nvPr/>
        </p:nvPicPr>
        <p:blipFill>
          <a:blip r:embed="rId1"/>
          <a:stretch/>
        </p:blipFill>
        <p:spPr>
          <a:xfrm>
            <a:off x="228600" y="138600"/>
            <a:ext cx="11830320" cy="6593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Picture 84" descr=""/>
          <p:cNvPicPr/>
          <p:nvPr/>
        </p:nvPicPr>
        <p:blipFill>
          <a:blip r:embed="rId1"/>
          <a:stretch/>
        </p:blipFill>
        <p:spPr>
          <a:xfrm>
            <a:off x="228600" y="914400"/>
            <a:ext cx="5247000" cy="5867640"/>
          </a:xfrm>
          <a:prstGeom prst="rect">
            <a:avLst/>
          </a:prstGeom>
          <a:ln w="25200">
            <a:noFill/>
          </a:ln>
        </p:spPr>
      </p:pic>
      <p:sp>
        <p:nvSpPr>
          <p:cNvPr id="266" name="CustomShape 1"/>
          <p:cNvSpPr/>
          <p:nvPr/>
        </p:nvSpPr>
        <p:spPr>
          <a:xfrm>
            <a:off x="7315200" y="110880"/>
            <a:ext cx="388512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The ‘New’ 4 HEARTs Tool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67" name="CustomShape 2"/>
          <p:cNvSpPr/>
          <p:nvPr/>
        </p:nvSpPr>
        <p:spPr>
          <a:xfrm>
            <a:off x="914400" y="228600"/>
            <a:ext cx="3427920" cy="34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Old 1 Principle=1 Process Tool</a:t>
            </a:r>
            <a:endParaRPr b="0" lang="en-US" sz="1800" spc="-1" strike="noStrike">
              <a:latin typeface="Arial"/>
            </a:endParaRPr>
          </a:p>
        </p:txBody>
      </p:sp>
      <p:pic>
        <p:nvPicPr>
          <p:cNvPr id="268" name="" descr=""/>
          <p:cNvPicPr/>
          <p:nvPr/>
        </p:nvPicPr>
        <p:blipFill>
          <a:blip r:embed="rId2"/>
          <a:stretch/>
        </p:blipFill>
        <p:spPr>
          <a:xfrm>
            <a:off x="5715000" y="687600"/>
            <a:ext cx="6171120" cy="614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228600" y="133920"/>
            <a:ext cx="11657520" cy="1465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US" sz="2700" spc="-1" strike="noStrike">
                <a:solidFill>
                  <a:srgbClr val="ff6600"/>
                </a:solidFill>
                <a:latin typeface="Arial"/>
                <a:ea typeface="DejaVu Sans"/>
              </a:rPr>
              <a:t>The Story of Four PLOTS (P3) and their BETS on the Future – 4 Capitalisms Playing Chess with the World</a:t>
            </a:r>
            <a:endParaRPr b="0" lang="en-US" sz="27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n-US" sz="2700" spc="-1" strike="noStrike">
                <a:solidFill>
                  <a:srgbClr val="ff6600"/>
                </a:solidFill>
                <a:latin typeface="Arial"/>
                <a:ea typeface="DejaVu Sans"/>
              </a:rPr>
              <a:t>QUESTION: Is 4 Player Chess a linear GAME? Or Is it cycle of turn taking?</a:t>
            </a:r>
            <a:endParaRPr b="0" lang="en-US" sz="2700" spc="-1" strike="noStrike">
              <a:latin typeface="Arial"/>
            </a:endParaRPr>
          </a:p>
        </p:txBody>
      </p:sp>
      <p:pic>
        <p:nvPicPr>
          <p:cNvPr id="270" name="" descr=""/>
          <p:cNvPicPr/>
          <p:nvPr/>
        </p:nvPicPr>
        <p:blipFill>
          <a:blip r:embed="rId1"/>
          <a:stretch/>
        </p:blipFill>
        <p:spPr>
          <a:xfrm>
            <a:off x="2743200" y="1803600"/>
            <a:ext cx="5715000" cy="4996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" descr=""/>
          <p:cNvPicPr/>
          <p:nvPr/>
        </p:nvPicPr>
        <p:blipFill>
          <a:blip r:embed="rId1"/>
          <a:stretch/>
        </p:blipFill>
        <p:spPr>
          <a:xfrm>
            <a:off x="8458200" y="3657600"/>
            <a:ext cx="3660480" cy="3200400"/>
          </a:xfrm>
          <a:prstGeom prst="rect">
            <a:avLst/>
          </a:prstGeom>
          <a:ln w="0">
            <a:noFill/>
          </a:ln>
        </p:spPr>
      </p:pic>
      <p:sp>
        <p:nvSpPr>
          <p:cNvPr id="272" name="CustomShape 1"/>
          <p:cNvSpPr/>
          <p:nvPr/>
        </p:nvSpPr>
        <p:spPr>
          <a:xfrm>
            <a:off x="686160" y="-410760"/>
            <a:ext cx="10514160" cy="1324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There are 4 capitalism playing chess.  Each team places their bets and plots to win the center space, and capture opponents pieces.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73" name="CustomShape 2"/>
          <p:cNvSpPr/>
          <p:nvPr/>
        </p:nvSpPr>
        <p:spPr>
          <a:xfrm>
            <a:off x="228600" y="914400"/>
            <a:ext cx="11352240" cy="5713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11000"/>
          </a:bodyPr>
          <a:p>
            <a:pPr>
              <a:lnSpc>
                <a:spcPct val="100000"/>
              </a:lnSpc>
            </a:pPr>
            <a:r>
              <a:rPr b="0" lang="en-US" sz="24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 </a:t>
            </a:r>
            <a:r>
              <a:rPr b="0" lang="en-US" sz="4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Wolff ( 2020:iii-vi) says all 4 capitalisms try to solve the same problems: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1. Enterprises organized undemocratically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2. Unstable business cycles of boom &amp; bust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3. Inequality of wealth &amp; income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Each Capitalism BEFORE claims the Other capitalisms are the worst solutions (P2 Already There)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Each Capitalism is a Noun-character, with 6 Adjectives blaming the other guys, but none of them seem to work on the WHOLE SYSTEM (Studium), and therefore are not solving basic process problems creating the system problems. 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4800" spc="-1" strike="noStrike">
                <a:solidFill>
                  <a:srgbClr val="000000"/>
                </a:solidFill>
                <a:latin typeface="AppleSystemUIFont"/>
                <a:ea typeface="DejaVu Sans"/>
              </a:rPr>
              <a:t>A process is an action verb, the capitalisms are nouns, and instead of solving the 3 problems, each blames the other using these 6 adjectives.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1. racism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2. Unemployment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3. Sexism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4. Poverty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5. Inequality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6 Political corruption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DejaVu Sans"/>
              </a:rPr>
              <a:t>while Other Capitalisms, increase them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AppleSystemUIFontBold"/>
              </a:rPr>
              <a:t>POINT: its a Game of plotting with Noun and Adjectives of blame the 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en-US" sz="4800" spc="-1" strike="noStrike">
                <a:solidFill>
                  <a:srgbClr val="000000"/>
                </a:solidFill>
                <a:latin typeface="AppleSystemUIFontBold"/>
                <a:ea typeface="AppleSystemUIFontBold"/>
              </a:rPr>
              <a:t>other capitalisms, without the Verb (process).</a:t>
            </a: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4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" descr=""/>
          <p:cNvPicPr/>
          <p:nvPr/>
        </p:nvPicPr>
        <p:blipFill>
          <a:blip r:embed="rId1"/>
          <a:stretch/>
        </p:blipFill>
        <p:spPr>
          <a:xfrm>
            <a:off x="5583240" y="3308400"/>
            <a:ext cx="6608880" cy="3549600"/>
          </a:xfrm>
          <a:prstGeom prst="rect">
            <a:avLst/>
          </a:prstGeom>
          <a:ln w="0">
            <a:noFill/>
          </a:ln>
        </p:spPr>
      </p:pic>
      <p:sp>
        <p:nvSpPr>
          <p:cNvPr id="275" name="CustomShape 1"/>
          <p:cNvSpPr/>
          <p:nvPr/>
        </p:nvSpPr>
        <p:spPr>
          <a:xfrm>
            <a:off x="3886200" y="457200"/>
            <a:ext cx="2056320" cy="2136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CYCLE of 4 Player Chess plotting &amp; bets, is already a spiral because the pattern of the WHOLE is shifting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Turn by turn 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76" name="CustomShape 2"/>
          <p:cNvSpPr/>
          <p:nvPr/>
        </p:nvSpPr>
        <p:spPr>
          <a:xfrm>
            <a:off x="228600" y="3845160"/>
            <a:ext cx="5028120" cy="2904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The spiraling game of plotting and bets on the future shifts again, into the Rhizome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Which is quite UNSTABLE SITUATION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Arial"/>
                <a:ea typeface="DejaVu Sans"/>
              </a:rPr>
              <a:t>POINT: Know which STORYTELLING GAME is being played, as you guide a WHOLE SYSTEM CHANGE, and some BETS ON THE FUTURE can get made that give Peace &amp; Well-Being  cWholeness a chance to evolve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277" name="CustomShape 3"/>
          <p:cNvSpPr/>
          <p:nvPr/>
        </p:nvSpPr>
        <p:spPr>
          <a:xfrm>
            <a:off x="3886200" y="0"/>
            <a:ext cx="2056320" cy="456120"/>
          </a:xfrm>
          <a:custGeom>
            <a:avLst/>
            <a:gdLst/>
            <a:ahLst/>
            <a:rect l="l" t="t" r="r" b="b"/>
            <a:pathLst>
              <a:path w="5716" h="1272">
                <a:moveTo>
                  <a:pt x="0" y="317"/>
                </a:moveTo>
                <a:lnTo>
                  <a:pt x="4287" y="317"/>
                </a:lnTo>
                <a:lnTo>
                  <a:pt x="4287" y="0"/>
                </a:lnTo>
                <a:lnTo>
                  <a:pt x="5715" y="635"/>
                </a:lnTo>
                <a:lnTo>
                  <a:pt x="4287" y="1271"/>
                </a:lnTo>
                <a:lnTo>
                  <a:pt x="4287" y="953"/>
                </a:lnTo>
                <a:lnTo>
                  <a:pt x="0" y="953"/>
                </a:lnTo>
                <a:lnTo>
                  <a:pt x="0" y="317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8" name="CustomShape 4"/>
          <p:cNvSpPr/>
          <p:nvPr/>
        </p:nvSpPr>
        <p:spPr>
          <a:xfrm rot="18670200">
            <a:off x="5106240" y="2336400"/>
            <a:ext cx="1538640" cy="1676160"/>
          </a:xfrm>
          <a:custGeom>
            <a:avLst/>
            <a:gdLst/>
            <a:ahLst/>
            <a:rect l="l" t="t" r="r" b="b"/>
            <a:pathLst>
              <a:path w="4813" h="3483">
                <a:moveTo>
                  <a:pt x="1585" y="2327"/>
                </a:moveTo>
                <a:lnTo>
                  <a:pt x="1587" y="2269"/>
                </a:lnTo>
                <a:lnTo>
                  <a:pt x="1593" y="2209"/>
                </a:lnTo>
                <a:lnTo>
                  <a:pt x="1601" y="2152"/>
                </a:lnTo>
                <a:lnTo>
                  <a:pt x="1611" y="2092"/>
                </a:lnTo>
                <a:lnTo>
                  <a:pt x="1625" y="2035"/>
                </a:lnTo>
                <a:lnTo>
                  <a:pt x="1640" y="1979"/>
                </a:lnTo>
                <a:lnTo>
                  <a:pt x="1660" y="1923"/>
                </a:lnTo>
                <a:lnTo>
                  <a:pt x="1679" y="1867"/>
                </a:lnTo>
                <a:lnTo>
                  <a:pt x="1703" y="1814"/>
                </a:lnTo>
                <a:lnTo>
                  <a:pt x="1730" y="1761"/>
                </a:lnTo>
                <a:lnTo>
                  <a:pt x="1757" y="1710"/>
                </a:lnTo>
                <a:lnTo>
                  <a:pt x="1788" y="1660"/>
                </a:lnTo>
                <a:lnTo>
                  <a:pt x="1820" y="1612"/>
                </a:lnTo>
                <a:lnTo>
                  <a:pt x="1855" y="1565"/>
                </a:lnTo>
                <a:lnTo>
                  <a:pt x="1892" y="1521"/>
                </a:lnTo>
                <a:lnTo>
                  <a:pt x="1931" y="1479"/>
                </a:lnTo>
                <a:lnTo>
                  <a:pt x="1971" y="1439"/>
                </a:lnTo>
                <a:lnTo>
                  <a:pt x="2013" y="1401"/>
                </a:lnTo>
                <a:lnTo>
                  <a:pt x="2057" y="1365"/>
                </a:lnTo>
                <a:lnTo>
                  <a:pt x="2103" y="1332"/>
                </a:lnTo>
                <a:lnTo>
                  <a:pt x="2149" y="1301"/>
                </a:lnTo>
                <a:lnTo>
                  <a:pt x="2197" y="1273"/>
                </a:lnTo>
                <a:lnTo>
                  <a:pt x="2247" y="1247"/>
                </a:lnTo>
                <a:lnTo>
                  <a:pt x="2298" y="1224"/>
                </a:lnTo>
                <a:lnTo>
                  <a:pt x="2349" y="1204"/>
                </a:lnTo>
                <a:lnTo>
                  <a:pt x="2402" y="1187"/>
                </a:lnTo>
                <a:lnTo>
                  <a:pt x="2454" y="1172"/>
                </a:lnTo>
                <a:lnTo>
                  <a:pt x="2508" y="1160"/>
                </a:lnTo>
                <a:lnTo>
                  <a:pt x="2562" y="1151"/>
                </a:lnTo>
                <a:lnTo>
                  <a:pt x="2616" y="1145"/>
                </a:lnTo>
                <a:lnTo>
                  <a:pt x="2670" y="1143"/>
                </a:lnTo>
                <a:lnTo>
                  <a:pt x="2724" y="1143"/>
                </a:lnTo>
                <a:lnTo>
                  <a:pt x="2778" y="1146"/>
                </a:lnTo>
                <a:lnTo>
                  <a:pt x="2832" y="1152"/>
                </a:lnTo>
                <a:lnTo>
                  <a:pt x="2886" y="1161"/>
                </a:lnTo>
                <a:lnTo>
                  <a:pt x="2939" y="1173"/>
                </a:lnTo>
                <a:lnTo>
                  <a:pt x="2991" y="1187"/>
                </a:lnTo>
                <a:lnTo>
                  <a:pt x="3043" y="1206"/>
                </a:lnTo>
                <a:lnTo>
                  <a:pt x="3094" y="1225"/>
                </a:lnTo>
                <a:lnTo>
                  <a:pt x="3143" y="1248"/>
                </a:lnTo>
                <a:lnTo>
                  <a:pt x="3192" y="1274"/>
                </a:lnTo>
                <a:lnTo>
                  <a:pt x="3239" y="1303"/>
                </a:lnTo>
                <a:lnTo>
                  <a:pt x="3285" y="1333"/>
                </a:lnTo>
                <a:lnTo>
                  <a:pt x="3329" y="1367"/>
                </a:lnTo>
                <a:lnTo>
                  <a:pt x="3371" y="1402"/>
                </a:lnTo>
                <a:lnTo>
                  <a:pt x="3413" y="1440"/>
                </a:lnTo>
                <a:lnTo>
                  <a:pt x="3450" y="1481"/>
                </a:lnTo>
                <a:lnTo>
                  <a:pt x="3488" y="1522"/>
                </a:lnTo>
                <a:lnTo>
                  <a:pt x="3523" y="1568"/>
                </a:lnTo>
                <a:lnTo>
                  <a:pt x="3556" y="1614"/>
                </a:lnTo>
                <a:lnTo>
                  <a:pt x="3588" y="1662"/>
                </a:lnTo>
                <a:lnTo>
                  <a:pt x="3615" y="1712"/>
                </a:lnTo>
                <a:lnTo>
                  <a:pt x="3641" y="1763"/>
                </a:lnTo>
                <a:lnTo>
                  <a:pt x="3665" y="1816"/>
                </a:lnTo>
                <a:lnTo>
                  <a:pt x="3687" y="1870"/>
                </a:lnTo>
                <a:lnTo>
                  <a:pt x="3705" y="1925"/>
                </a:lnTo>
                <a:lnTo>
                  <a:pt x="3723" y="1981"/>
                </a:lnTo>
                <a:lnTo>
                  <a:pt x="3735" y="2038"/>
                </a:lnTo>
                <a:lnTo>
                  <a:pt x="3746" y="2095"/>
                </a:lnTo>
                <a:lnTo>
                  <a:pt x="3755" y="2155"/>
                </a:lnTo>
                <a:lnTo>
                  <a:pt x="3761" y="2212"/>
                </a:lnTo>
                <a:lnTo>
                  <a:pt x="3763" y="2271"/>
                </a:lnTo>
                <a:lnTo>
                  <a:pt x="3763" y="2330"/>
                </a:lnTo>
                <a:lnTo>
                  <a:pt x="4812" y="2333"/>
                </a:lnTo>
                <a:lnTo>
                  <a:pt x="4812" y="2215"/>
                </a:lnTo>
                <a:lnTo>
                  <a:pt x="4805" y="2097"/>
                </a:lnTo>
                <a:lnTo>
                  <a:pt x="4794" y="1979"/>
                </a:lnTo>
                <a:lnTo>
                  <a:pt x="4777" y="1864"/>
                </a:lnTo>
                <a:lnTo>
                  <a:pt x="4755" y="1749"/>
                </a:lnTo>
                <a:lnTo>
                  <a:pt x="4728" y="1634"/>
                </a:lnTo>
                <a:lnTo>
                  <a:pt x="4695" y="1523"/>
                </a:lnTo>
                <a:lnTo>
                  <a:pt x="4658" y="1413"/>
                </a:lnTo>
                <a:lnTo>
                  <a:pt x="4613" y="1306"/>
                </a:lnTo>
                <a:lnTo>
                  <a:pt x="4565" y="1201"/>
                </a:lnTo>
                <a:lnTo>
                  <a:pt x="4512" y="1100"/>
                </a:lnTo>
                <a:lnTo>
                  <a:pt x="4455" y="1001"/>
                </a:lnTo>
                <a:lnTo>
                  <a:pt x="4392" y="906"/>
                </a:lnTo>
                <a:lnTo>
                  <a:pt x="4326" y="814"/>
                </a:lnTo>
                <a:lnTo>
                  <a:pt x="4254" y="727"/>
                </a:lnTo>
                <a:lnTo>
                  <a:pt x="4180" y="642"/>
                </a:lnTo>
                <a:lnTo>
                  <a:pt x="4101" y="563"/>
                </a:lnTo>
                <a:lnTo>
                  <a:pt x="4018" y="489"/>
                </a:lnTo>
                <a:lnTo>
                  <a:pt x="3932" y="419"/>
                </a:lnTo>
                <a:lnTo>
                  <a:pt x="3843" y="354"/>
                </a:lnTo>
                <a:lnTo>
                  <a:pt x="3751" y="295"/>
                </a:lnTo>
                <a:lnTo>
                  <a:pt x="3656" y="239"/>
                </a:lnTo>
                <a:lnTo>
                  <a:pt x="3559" y="190"/>
                </a:lnTo>
                <a:lnTo>
                  <a:pt x="3459" y="146"/>
                </a:lnTo>
                <a:lnTo>
                  <a:pt x="3357" y="108"/>
                </a:lnTo>
                <a:lnTo>
                  <a:pt x="3254" y="75"/>
                </a:lnTo>
                <a:lnTo>
                  <a:pt x="3148" y="48"/>
                </a:lnTo>
                <a:lnTo>
                  <a:pt x="3042" y="27"/>
                </a:lnTo>
                <a:lnTo>
                  <a:pt x="2935" y="12"/>
                </a:lnTo>
                <a:lnTo>
                  <a:pt x="2826" y="3"/>
                </a:lnTo>
                <a:lnTo>
                  <a:pt x="2719" y="0"/>
                </a:lnTo>
                <a:lnTo>
                  <a:pt x="2611" y="2"/>
                </a:lnTo>
                <a:lnTo>
                  <a:pt x="2502" y="12"/>
                </a:lnTo>
                <a:lnTo>
                  <a:pt x="2394" y="27"/>
                </a:lnTo>
                <a:lnTo>
                  <a:pt x="2287" y="48"/>
                </a:lnTo>
                <a:lnTo>
                  <a:pt x="2181" y="73"/>
                </a:lnTo>
                <a:lnTo>
                  <a:pt x="2076" y="106"/>
                </a:lnTo>
                <a:lnTo>
                  <a:pt x="1972" y="144"/>
                </a:lnTo>
                <a:lnTo>
                  <a:pt x="1872" y="188"/>
                </a:lnTo>
                <a:lnTo>
                  <a:pt x="1772" y="236"/>
                </a:lnTo>
                <a:lnTo>
                  <a:pt x="1675" y="292"/>
                </a:lnTo>
                <a:lnTo>
                  <a:pt x="1580" y="352"/>
                </a:lnTo>
                <a:lnTo>
                  <a:pt x="1488" y="416"/>
                </a:lnTo>
                <a:lnTo>
                  <a:pt x="1400" y="485"/>
                </a:lnTo>
                <a:lnTo>
                  <a:pt x="1315" y="560"/>
                </a:lnTo>
                <a:lnTo>
                  <a:pt x="1233" y="639"/>
                </a:lnTo>
                <a:lnTo>
                  <a:pt x="1155" y="723"/>
                </a:lnTo>
                <a:lnTo>
                  <a:pt x="1080" y="809"/>
                </a:lnTo>
                <a:lnTo>
                  <a:pt x="1010" y="902"/>
                </a:lnTo>
                <a:lnTo>
                  <a:pt x="943" y="996"/>
                </a:lnTo>
                <a:lnTo>
                  <a:pt x="883" y="1096"/>
                </a:lnTo>
                <a:lnTo>
                  <a:pt x="825" y="1197"/>
                </a:lnTo>
                <a:lnTo>
                  <a:pt x="773" y="1302"/>
                </a:lnTo>
                <a:lnTo>
                  <a:pt x="725" y="1408"/>
                </a:lnTo>
                <a:lnTo>
                  <a:pt x="683" y="1518"/>
                </a:lnTo>
                <a:lnTo>
                  <a:pt x="646" y="1629"/>
                </a:lnTo>
                <a:lnTo>
                  <a:pt x="614" y="1743"/>
                </a:lnTo>
                <a:lnTo>
                  <a:pt x="587" y="1858"/>
                </a:lnTo>
                <a:lnTo>
                  <a:pt x="566" y="1974"/>
                </a:lnTo>
                <a:lnTo>
                  <a:pt x="550" y="2091"/>
                </a:lnTo>
                <a:lnTo>
                  <a:pt x="539" y="2209"/>
                </a:lnTo>
                <a:lnTo>
                  <a:pt x="534" y="2327"/>
                </a:lnTo>
                <a:lnTo>
                  <a:pt x="0" y="2326"/>
                </a:lnTo>
                <a:lnTo>
                  <a:pt x="1036" y="3482"/>
                </a:lnTo>
                <a:lnTo>
                  <a:pt x="2119" y="2329"/>
                </a:lnTo>
                <a:lnTo>
                  <a:pt x="1585" y="2327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279" name="CustomShape 5"/>
          <p:cNvSpPr/>
          <p:nvPr/>
        </p:nvSpPr>
        <p:spPr>
          <a:xfrm>
            <a:off x="4114800" y="4114800"/>
            <a:ext cx="1141920" cy="227520"/>
          </a:xfrm>
          <a:custGeom>
            <a:avLst/>
            <a:gdLst/>
            <a:ahLst/>
            <a:rect l="l" t="t" r="r" b="b"/>
            <a:pathLst>
              <a:path w="3177" h="637">
                <a:moveTo>
                  <a:pt x="0" y="159"/>
                </a:moveTo>
                <a:lnTo>
                  <a:pt x="2382" y="159"/>
                </a:lnTo>
                <a:lnTo>
                  <a:pt x="2382" y="0"/>
                </a:lnTo>
                <a:lnTo>
                  <a:pt x="3176" y="318"/>
                </a:lnTo>
                <a:lnTo>
                  <a:pt x="2382" y="636"/>
                </a:lnTo>
                <a:lnTo>
                  <a:pt x="2382" y="477"/>
                </a:lnTo>
                <a:lnTo>
                  <a:pt x="0" y="477"/>
                </a:lnTo>
                <a:lnTo>
                  <a:pt x="0" y="159"/>
                </a:lnTo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80" name="" descr=""/>
          <p:cNvPicPr/>
          <p:nvPr/>
        </p:nvPicPr>
        <p:blipFill>
          <a:blip r:embed="rId2"/>
          <a:stretch/>
        </p:blipFill>
        <p:spPr>
          <a:xfrm>
            <a:off x="6172200" y="17280"/>
            <a:ext cx="6019920" cy="3363480"/>
          </a:xfrm>
          <a:prstGeom prst="rect">
            <a:avLst/>
          </a:prstGeom>
          <a:ln w="0">
            <a:noFill/>
          </a:ln>
        </p:spPr>
      </p:pic>
      <p:pic>
        <p:nvPicPr>
          <p:cNvPr id="281" name="" descr=""/>
          <p:cNvPicPr/>
          <p:nvPr/>
        </p:nvPicPr>
        <p:blipFill>
          <a:blip r:embed="rId3"/>
          <a:stretch/>
        </p:blipFill>
        <p:spPr>
          <a:xfrm>
            <a:off x="87840" y="108000"/>
            <a:ext cx="3798360" cy="3321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Pladsholder til indhold 4" descr=""/>
          <p:cNvPicPr/>
          <p:nvPr/>
        </p:nvPicPr>
        <p:blipFill>
          <a:blip r:embed="rId1"/>
          <a:srcRect l="0" t="7056" r="0" b="8674"/>
          <a:stretch/>
        </p:blipFill>
        <p:spPr>
          <a:xfrm>
            <a:off x="-1447200" y="0"/>
            <a:ext cx="12190680" cy="6856560"/>
          </a:xfrm>
          <a:prstGeom prst="rect">
            <a:avLst/>
          </a:prstGeom>
          <a:ln w="0">
            <a:noFill/>
          </a:ln>
        </p:spPr>
      </p:pic>
      <p:sp>
        <p:nvSpPr>
          <p:cNvPr id="283" name="CustomShape 1"/>
          <p:cNvSpPr/>
          <p:nvPr/>
        </p:nvSpPr>
        <p:spPr>
          <a:xfrm flipH="1">
            <a:off x="-1800" y="998280"/>
            <a:ext cx="7543800" cy="5858280"/>
          </a:xfrm>
          <a:custGeom>
            <a:avLst/>
            <a:gdLst/>
            <a:ahLst/>
            <a:rect l="l" t="t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4" name="CustomShape 2"/>
          <p:cNvSpPr/>
          <p:nvPr/>
        </p:nvSpPr>
        <p:spPr>
          <a:xfrm>
            <a:off x="709560" y="1914120"/>
            <a:ext cx="4202640" cy="1341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Calibri Light"/>
                <a:ea typeface="DejaVu Sans"/>
              </a:rPr>
              <a:t>Questions</a:t>
            </a:r>
            <a:endParaRPr b="0" lang="en-US" sz="3600" spc="-1" strike="noStrike">
              <a:latin typeface="Arial"/>
            </a:endParaRPr>
          </a:p>
        </p:txBody>
      </p:sp>
      <p:sp>
        <p:nvSpPr>
          <p:cNvPr id="285" name="Line 3"/>
          <p:cNvSpPr/>
          <p:nvPr/>
        </p:nvSpPr>
        <p:spPr>
          <a:xfrm>
            <a:off x="2286720" y="3336840"/>
            <a:ext cx="935640" cy="0"/>
          </a:xfrm>
          <a:prstGeom prst="line">
            <a:avLst/>
          </a:prstGeom>
          <a:ln cap="sq" w="25400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6" name="CustomShape 4"/>
          <p:cNvSpPr/>
          <p:nvPr/>
        </p:nvSpPr>
        <p:spPr>
          <a:xfrm>
            <a:off x="259200" y="784800"/>
            <a:ext cx="6015600" cy="585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57240"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2858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What is the beginning of the story? Are there any challenges and dreams that motivate the story?</a:t>
            </a:r>
            <a:endParaRPr b="0" lang="en-US" sz="2000" spc="-1" strike="noStrike">
              <a:latin typeface="Arial"/>
            </a:endParaRPr>
          </a:p>
          <a:p>
            <a:pPr marL="2858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Which event did change the story?</a:t>
            </a:r>
            <a:endParaRPr b="0" lang="en-US" sz="2000" spc="-1" strike="noStrike">
              <a:latin typeface="Arial"/>
            </a:endParaRPr>
          </a:p>
          <a:p>
            <a:pPr marL="2858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Who is involved? People, resources, nature</a:t>
            </a:r>
            <a:endParaRPr b="0" lang="en-US" sz="2000" spc="-1" strike="noStrike">
              <a:latin typeface="Arial"/>
            </a:endParaRPr>
          </a:p>
          <a:p>
            <a:pPr marL="2858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Which plot could create ownership? Does it light the glow?</a:t>
            </a:r>
            <a:endParaRPr b="0" lang="en-US" sz="2000" spc="-1" strike="noStrike">
              <a:latin typeface="Arial"/>
            </a:endParaRPr>
          </a:p>
          <a:p>
            <a:pPr marL="2858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How do we create a new story with a plot which breaks with the old one?</a:t>
            </a:r>
            <a:endParaRPr b="0" lang="en-US" sz="2000" spc="-1" strike="noStrike">
              <a:latin typeface="Arial"/>
            </a:endParaRPr>
          </a:p>
          <a:p>
            <a:pPr marL="2858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What is CLEAR direction to take for PLOT and BETS?</a:t>
            </a: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ef8f5"/>
            </a:gs>
            <a:gs pos="100000">
              <a:srgbClr val="f7c4a2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CustomShape 1"/>
          <p:cNvSpPr/>
          <p:nvPr/>
        </p:nvSpPr>
        <p:spPr>
          <a:xfrm>
            <a:off x="109440" y="242640"/>
            <a:ext cx="8576280" cy="3596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18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True Storytelling Institute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PRE-SESSION WEEK #3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Plotting” &amp; BETS Antenarrative process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COFFEE in the LOBBY”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201" name="CustomShape 2"/>
          <p:cNvSpPr/>
          <p:nvPr/>
        </p:nvSpPr>
        <p:spPr>
          <a:xfrm>
            <a:off x="1245240" y="5563800"/>
            <a:ext cx="13973040" cy="349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202" name="Picture 368" descr=""/>
          <p:cNvPicPr/>
          <p:nvPr/>
        </p:nvPicPr>
        <p:blipFill>
          <a:blip r:embed="rId1"/>
          <a:stretch/>
        </p:blipFill>
        <p:spPr>
          <a:xfrm>
            <a:off x="8622360" y="242640"/>
            <a:ext cx="3492360" cy="262188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298" descr=""/>
          <p:cNvPicPr/>
          <p:nvPr/>
        </p:nvPicPr>
        <p:blipFill>
          <a:blip r:embed="rId2"/>
          <a:stretch/>
        </p:blipFill>
        <p:spPr>
          <a:xfrm>
            <a:off x="1704960" y="3005280"/>
            <a:ext cx="6766920" cy="3851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-2743200" y="-228600"/>
            <a:ext cx="12190680" cy="6288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da-DK" sz="3600" spc="-1" strike="noStrike">
                <a:solidFill>
                  <a:srgbClr val="000000"/>
                </a:solidFill>
                <a:latin typeface="Arial"/>
                <a:ea typeface="DejaVu Sans"/>
              </a:rPr>
              <a:t>INTRO TO BREAKOUT ROOM - David</a:t>
            </a:r>
            <a:endParaRPr b="0" lang="en-US" sz="36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15 minutes total in 2 groups of 4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2 min Lena </a:t>
            </a:r>
            <a:r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explains/demonstrates questions (What is a linear plot, or a cycle of moves?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What is a spiral plot? How is the world already a Rhizome of instability with no center?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2 min </a:t>
            </a:r>
            <a:r>
              <a:rPr b="0" lang="da-DK" sz="1800" spc="-1" strike="noStrike">
                <a:solidFill>
                  <a:srgbClr val="000000"/>
                </a:solidFill>
                <a:latin typeface="Arial"/>
                <a:ea typeface="DejaVu Sans"/>
              </a:rPr>
              <a:t>silent written prep for answers to questions below: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1800" spc="-1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BREAKOUT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da-DK" sz="1800" spc="-1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2 min. per person; Total 10 minutes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1800" spc="-1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  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da-DK" sz="2000" spc="-1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Verdana"/>
              </a:rPr>
              <a:t>QUESTION: When were you STUCK in a plot, and what kind is it (include BETS of stakeholders)?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r>
              <a:rPr b="1" lang="da-DK" sz="2000" spc="-1" strike="noStrike">
                <a:solidFill>
                  <a:srgbClr val="000000"/>
                </a:solidFill>
                <a:highlight>
                  <a:srgbClr val="ffff00"/>
                </a:highlight>
                <a:latin typeface="Calibri"/>
                <a:ea typeface="Verdana"/>
              </a:rPr>
              <a:t>How could you as a GUIDE reshape a linear plot or cycle-myth to a spiral understanding of plotting and betting?</a:t>
            </a:r>
            <a:br/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561"/>
              </a:spcBef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da-DK" sz="1800" spc="-1" strike="noStrike">
                <a:solidFill>
                  <a:srgbClr val="000000"/>
                </a:solidFill>
                <a:highlight>
                  <a:srgbClr val="ffff00"/>
                </a:highlight>
                <a:latin typeface="Arial"/>
                <a:ea typeface="Verdana"/>
              </a:rPr>
              <a:t>Any extra time: Repeat 2-minute rounds until time is up.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288" name="Picture 5_0" descr="talking stick image.jpg"/>
          <p:cNvPicPr/>
          <p:nvPr/>
        </p:nvPicPr>
        <p:blipFill>
          <a:blip r:embed="rId1"/>
          <a:stretch/>
        </p:blipFill>
        <p:spPr>
          <a:xfrm>
            <a:off x="10515600" y="380160"/>
            <a:ext cx="1154880" cy="2755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CustomShape 1"/>
          <p:cNvSpPr/>
          <p:nvPr/>
        </p:nvSpPr>
        <p:spPr>
          <a:xfrm flipH="1">
            <a:off x="-1440" y="0"/>
            <a:ext cx="6420240" cy="6856560"/>
          </a:xfrm>
          <a:prstGeom prst="rect">
            <a:avLst/>
          </a:prstGeom>
          <a:gradFill rotWithShape="0">
            <a:gsLst>
              <a:gs pos="0">
                <a:srgbClr val="4472c4">
                  <a:alpha val="82352"/>
                </a:srgbClr>
              </a:gs>
              <a:gs pos="100000">
                <a:srgbClr val="4472c4">
                  <a:alpha val="60000"/>
                </a:srgbClr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0" name="Picture 20" descr=""/>
          <p:cNvPicPr/>
          <p:nvPr/>
        </p:nvPicPr>
        <p:blipFill>
          <a:blip r:embed="rId1"/>
          <a:stretch/>
        </p:blipFill>
        <p:spPr>
          <a:xfrm>
            <a:off x="0" y="0"/>
            <a:ext cx="12190680" cy="6856560"/>
          </a:xfrm>
          <a:prstGeom prst="rect">
            <a:avLst/>
          </a:prstGeom>
          <a:ln w="0">
            <a:noFill/>
          </a:ln>
        </p:spPr>
      </p:pic>
      <p:sp>
        <p:nvSpPr>
          <p:cNvPr id="291" name="CustomShape 2"/>
          <p:cNvSpPr/>
          <p:nvPr/>
        </p:nvSpPr>
        <p:spPr>
          <a:xfrm flipH="1">
            <a:off x="-1440" y="581040"/>
            <a:ext cx="5463360" cy="6275520"/>
          </a:xfrm>
          <a:custGeom>
            <a:avLst/>
            <a:gdLst/>
            <a:ahLst/>
            <a:rect l="l" t="t" r="r" b="b"/>
            <a:pathLst>
              <a:path w="5464879" h="6276841">
                <a:moveTo>
                  <a:pt x="3299930" y="0"/>
                </a:moveTo>
                <a:cubicBezTo>
                  <a:pt x="4097274" y="0"/>
                  <a:pt x="4828569" y="282789"/>
                  <a:pt x="5398992" y="753544"/>
                </a:cubicBezTo>
                <a:lnTo>
                  <a:pt x="5464879" y="813426"/>
                </a:lnTo>
                <a:lnTo>
                  <a:pt x="5464879" y="5786434"/>
                </a:lnTo>
                <a:lnTo>
                  <a:pt x="5398992" y="5846317"/>
                </a:lnTo>
                <a:cubicBezTo>
                  <a:pt x="5236014" y="5980818"/>
                  <a:pt x="5059904" y="6099975"/>
                  <a:pt x="4872873" y="6201577"/>
                </a:cubicBezTo>
                <a:lnTo>
                  <a:pt x="4716632" y="6276841"/>
                </a:lnTo>
                <a:lnTo>
                  <a:pt x="1883227" y="6276841"/>
                </a:lnTo>
                <a:lnTo>
                  <a:pt x="1726987" y="6201577"/>
                </a:lnTo>
                <a:cubicBezTo>
                  <a:pt x="698316" y="5642769"/>
                  <a:pt x="0" y="4552900"/>
                  <a:pt x="0" y="3299930"/>
                </a:cubicBezTo>
                <a:cubicBezTo>
                  <a:pt x="0" y="1477429"/>
                  <a:pt x="1477429" y="0"/>
                  <a:pt x="3299930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abc0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92" name="Graphic 6" descr="Playbook"/>
          <p:cNvPicPr/>
          <p:nvPr/>
        </p:nvPicPr>
        <p:blipFill>
          <a:blip r:embed="rId2"/>
          <a:stretch/>
        </p:blipFill>
        <p:spPr>
          <a:xfrm>
            <a:off x="338400" y="1819800"/>
            <a:ext cx="4140720" cy="4140720"/>
          </a:xfrm>
          <a:prstGeom prst="rect">
            <a:avLst/>
          </a:prstGeom>
          <a:ln w="0">
            <a:noFill/>
          </a:ln>
        </p:spPr>
      </p:pic>
      <p:sp>
        <p:nvSpPr>
          <p:cNvPr id="293" name="CustomShape 3"/>
          <p:cNvSpPr/>
          <p:nvPr/>
        </p:nvSpPr>
        <p:spPr>
          <a:xfrm>
            <a:off x="6621120" y="2421720"/>
            <a:ext cx="5231160" cy="3351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Debrief, Q&amp;A: Jens 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How did we change our “stuck” linear and cyclical problem storylines </a:t>
            </a:r>
            <a:endParaRPr b="0" lang="en-US" sz="1800" spc="-1" strike="noStrike">
              <a:latin typeface="Arial"/>
            </a:endParaRPr>
          </a:p>
          <a:p>
            <a:pPr lvl="1" marL="4572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into upsurging spirals of improvement? </a:t>
            </a:r>
            <a:endParaRPr b="0" lang="en-US" sz="1800" spc="-1" strike="noStrike">
              <a:latin typeface="Arial"/>
            </a:endParaRPr>
          </a:p>
          <a:p>
            <a:pPr lvl="1" marL="4572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Into different places in our story network?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How can we be a guide to help change problem plots for our clients?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5248080" y="569520"/>
            <a:ext cx="4936680" cy="1720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295" name="CustomShape 2"/>
          <p:cNvSpPr/>
          <p:nvPr/>
        </p:nvSpPr>
        <p:spPr>
          <a:xfrm>
            <a:off x="0" y="2586600"/>
            <a:ext cx="10055880" cy="426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HOMEWORK due in Week 4: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Read the Boje Handout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Read Chapter 4, True Storytelling book, on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Principle 4: Timing and the BEING process</a:t>
            </a:r>
            <a:br/>
            <a:br/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Reflect: What did you learn as a Trainee?</a:t>
            </a: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What did you learn as a Trainer?</a:t>
            </a: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What questions do you have now?</a:t>
            </a: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 marL="45360"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</p:txBody>
      </p:sp>
      <p:pic>
        <p:nvPicPr>
          <p:cNvPr id="296" name="Picture 4_2" descr="ath Homework – Helpful or Harmful? - KP® Mathematics : KP® Mathematics"/>
          <p:cNvPicPr/>
          <p:nvPr/>
        </p:nvPicPr>
        <p:blipFill>
          <a:blip r:embed="rId1"/>
          <a:stretch/>
        </p:blipFill>
        <p:spPr>
          <a:xfrm>
            <a:off x="76680" y="0"/>
            <a:ext cx="2969280" cy="2290320"/>
          </a:xfrm>
          <a:prstGeom prst="rect">
            <a:avLst/>
          </a:prstGeom>
          <a:ln w="0">
            <a:noFill/>
          </a:ln>
        </p:spPr>
      </p:pic>
      <p:pic>
        <p:nvPicPr>
          <p:cNvPr id="297" name="Billede 8_6" descr=""/>
          <p:cNvPicPr/>
          <p:nvPr/>
        </p:nvPicPr>
        <p:blipFill>
          <a:blip r:embed="rId2"/>
          <a:stretch/>
        </p:blipFill>
        <p:spPr>
          <a:xfrm rot="672000">
            <a:off x="6559920" y="484200"/>
            <a:ext cx="2061000" cy="2442240"/>
          </a:xfrm>
          <a:prstGeom prst="rect">
            <a:avLst/>
          </a:prstGeom>
          <a:ln w="0">
            <a:noFill/>
          </a:ln>
        </p:spPr>
      </p:pic>
      <p:pic>
        <p:nvPicPr>
          <p:cNvPr id="298" name="Billede 2" descr=""/>
          <p:cNvPicPr/>
          <p:nvPr/>
        </p:nvPicPr>
        <p:blipFill>
          <a:blip r:embed="rId3"/>
          <a:stretch/>
        </p:blipFill>
        <p:spPr>
          <a:xfrm flipH="1">
            <a:off x="8841960" y="4505760"/>
            <a:ext cx="3350160" cy="2232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CustomShape 1"/>
          <p:cNvSpPr/>
          <p:nvPr/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HOMEWORK</a:t>
            </a:r>
            <a:endParaRPr b="0" lang="en-US" sz="1800" spc="-1" strike="noStrike">
              <a:latin typeface="Arial"/>
            </a:endParaRPr>
          </a:p>
        </p:txBody>
      </p:sp>
      <p:sp>
        <p:nvSpPr>
          <p:cNvPr id="300" name="CustomShape 2"/>
          <p:cNvSpPr/>
          <p:nvPr/>
        </p:nvSpPr>
        <p:spPr>
          <a:xfrm>
            <a:off x="609480" y="1143000"/>
            <a:ext cx="10971360" cy="228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 u="sng">
                <a:solidFill>
                  <a:srgbClr val="0563c1"/>
                </a:solidFill>
                <a:uFillTx/>
                <a:latin typeface="Calibri"/>
                <a:ea typeface="DejaVu Sans"/>
                <a:hlinkClick r:id="rId1"/>
              </a:rPr>
              <a:t>CLICK here to download slides from today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1417"/>
              </a:spcBef>
            </a:pPr>
            <a:endParaRPr b="0" lang="en-US" sz="2800" spc="-1" strike="noStrike">
              <a:latin typeface="Arial"/>
            </a:endParaRPr>
          </a:p>
          <a:p>
            <a:pPr marL="432000" indent="-32292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 u="sng">
                <a:solidFill>
                  <a:srgbClr val="0563c1"/>
                </a:solidFill>
                <a:uFillTx/>
                <a:latin typeface="Calibri"/>
                <a:ea typeface="DejaVu Sans"/>
                <a:hlinkClick r:id="rId2"/>
              </a:rPr>
              <a:t>CLICK here to download the handout study for your Homework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47880" y="3200400"/>
            <a:ext cx="12295440" cy="3567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0" y="0"/>
            <a:ext cx="12190680" cy="6856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CustomShape 2"/>
          <p:cNvSpPr/>
          <p:nvPr/>
        </p:nvSpPr>
        <p:spPr>
          <a:xfrm>
            <a:off x="199440" y="554040"/>
            <a:ext cx="5740920" cy="5740920"/>
          </a:xfrm>
          <a:prstGeom prst="ellipse">
            <a:avLst/>
          </a:prstGeom>
          <a:gradFill rotWithShape="0">
            <a:gsLst>
              <a:gs pos="0">
                <a:srgbClr val="4472c4"/>
              </a:gs>
              <a:gs pos="100000">
                <a:srgbClr val="ed7d31"/>
              </a:gs>
            </a:gsLst>
            <a:lin ang="27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4" name="CustomShape 3"/>
          <p:cNvSpPr/>
          <p:nvPr/>
        </p:nvSpPr>
        <p:spPr>
          <a:xfrm>
            <a:off x="1123560" y="374400"/>
            <a:ext cx="169920" cy="169920"/>
          </a:xfrm>
          <a:custGeom>
            <a:avLst/>
            <a:gdLst/>
            <a:ahLst/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5" name="CustomShape 4"/>
          <p:cNvSpPr/>
          <p:nvPr/>
        </p:nvSpPr>
        <p:spPr>
          <a:xfrm>
            <a:off x="550080" y="1084680"/>
            <a:ext cx="156240" cy="156240"/>
          </a:xfrm>
          <a:custGeom>
            <a:avLst/>
            <a:gdLst/>
            <a:ahLst/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6" name="CustomShape 5"/>
          <p:cNvSpPr/>
          <p:nvPr/>
        </p:nvSpPr>
        <p:spPr>
          <a:xfrm>
            <a:off x="6297120" y="518400"/>
            <a:ext cx="4770000" cy="5836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marL="360" indent="-227160">
              <a:lnSpc>
                <a:spcPct val="9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u="sng">
                <a:solidFill>
                  <a:srgbClr val="0563c1">
                    <a:alpha val="80000"/>
                  </a:srgbClr>
                </a:solidFill>
                <a:uFillTx/>
                <a:latin typeface="Calibri"/>
                <a:ea typeface="DejaVu Sans"/>
                <a:hlinkClick r:id="rId1"/>
              </a:rPr>
              <a:t>More Information at:</a:t>
            </a:r>
            <a:endParaRPr b="0" lang="en-US" sz="2000" spc="-1" strike="noStrike">
              <a:latin typeface="Arial"/>
            </a:endParaRPr>
          </a:p>
          <a:p>
            <a:pPr marL="343080" indent="-227160">
              <a:lnSpc>
                <a:spcPct val="9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u="sng">
                <a:solidFill>
                  <a:srgbClr val="0563c1">
                    <a:alpha val="80000"/>
                  </a:srgbClr>
                </a:solidFill>
                <a:uFillTx/>
                <a:latin typeface="Calibri"/>
                <a:ea typeface="DejaVu Sans"/>
                <a:hlinkClick r:id="rId2"/>
              </a:rPr>
              <a:t>https://true-storytelling.com</a:t>
            </a:r>
            <a:endParaRPr b="0" lang="en-US" sz="2000" spc="-1" strike="noStrike">
              <a:latin typeface="Arial"/>
            </a:endParaRPr>
          </a:p>
          <a:p>
            <a:pPr marL="343080" indent="-227160">
              <a:lnSpc>
                <a:spcPct val="9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 u="sng">
                <a:solidFill>
                  <a:srgbClr val="0563c1">
                    <a:alpha val="80000"/>
                  </a:srgbClr>
                </a:solidFill>
                <a:uFillTx/>
                <a:latin typeface="Calibri"/>
                <a:ea typeface="DejaVu Sans"/>
                <a:hlinkClick r:id="rId3"/>
              </a:rPr>
              <a:t>https://truestorytelling.blog</a:t>
            </a:r>
            <a:r>
              <a:rPr b="0" lang="en-US" sz="2000" spc="-1" strike="noStrike">
                <a:solidFill>
                  <a:srgbClr val="000000">
                    <a:alpha val="80000"/>
                  </a:srgbClr>
                </a:solidFill>
                <a:latin typeface="Calibri"/>
                <a:ea typeface="DejaVu Sans"/>
              </a:rPr>
              <a:t>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641"/>
              </a:spcBef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641"/>
              </a:spcBef>
            </a:pPr>
            <a:endParaRPr b="0" lang="en-US" sz="2000" spc="-1" strike="noStrike">
              <a:latin typeface="Arial"/>
            </a:endParaRPr>
          </a:p>
          <a:p>
            <a:pPr marL="343080" indent="-22716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>
                    <a:alpha val="80000"/>
                  </a:srgbClr>
                </a:solidFill>
                <a:latin typeface="Calibri"/>
                <a:ea typeface="DejaVu Sans"/>
              </a:rPr>
              <a:t>REMEMBER--PERSONAL COACHING </a:t>
            </a:r>
            <a:endParaRPr b="0" lang="en-US" sz="2000" spc="-1" strike="noStrike">
              <a:latin typeface="Arial"/>
            </a:endParaRPr>
          </a:p>
          <a:p>
            <a:pPr marL="343080" indent="-22716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>
                    <a:alpha val="80000"/>
                  </a:srgbClr>
                </a:solidFill>
                <a:latin typeface="Calibri"/>
                <a:ea typeface="DejaVu Sans"/>
              </a:rPr>
              <a:t>	</a:t>
            </a:r>
            <a:r>
              <a:rPr b="0" lang="en-US" sz="2000" spc="-1" strike="noStrike">
                <a:solidFill>
                  <a:srgbClr val="000000">
                    <a:alpha val="80000"/>
                  </a:srgbClr>
                </a:solidFill>
                <a:latin typeface="Calibri"/>
                <a:ea typeface="DejaVu Sans"/>
              </a:rPr>
              <a:t>available to YOU from US:</a:t>
            </a:r>
            <a:endParaRPr b="0" lang="en-US" sz="2000" spc="-1" strike="noStrike">
              <a:latin typeface="Arial"/>
            </a:endParaRPr>
          </a:p>
          <a:p>
            <a:pPr marL="343080" indent="-22716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>
                    <a:alpha val="80000"/>
                  </a:srgbClr>
                </a:solidFill>
                <a:latin typeface="Calibri"/>
                <a:ea typeface="DejaVu Sans"/>
              </a:rPr>
              <a:t>TSI will reach out to you to set appointments.</a:t>
            </a:r>
            <a:endParaRPr b="0" lang="en-US" sz="2000" spc="-1" strike="noStrike">
              <a:latin typeface="Arial"/>
            </a:endParaRPr>
          </a:p>
          <a:p>
            <a:pPr marL="343080" indent="-22716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>
                    <a:alpha val="80000"/>
                  </a:srgbClr>
                </a:solidFill>
                <a:latin typeface="Calibri"/>
                <a:ea typeface="DejaVu Sans"/>
              </a:rPr>
              <a:t>TSI Trainer Program Coaching Sessions include </a:t>
            </a:r>
            <a:endParaRPr b="0" lang="en-US" sz="2000" spc="-1" strike="noStrike">
              <a:latin typeface="Arial"/>
            </a:endParaRPr>
          </a:p>
          <a:p>
            <a:pPr marL="343080" indent="-22716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>
                    <a:alpha val="80000"/>
                  </a:srgbClr>
                </a:solidFill>
                <a:latin typeface="Calibri"/>
                <a:ea typeface="DejaVu Sans"/>
              </a:rPr>
              <a:t>2 one-hour sessions. 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 marL="343080" indent="-22716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>
                    <a:alpha val="80000"/>
                  </a:srgbClr>
                </a:solidFill>
                <a:latin typeface="Calibri"/>
                <a:ea typeface="DejaVu Sans"/>
              </a:rPr>
              <a:t>Coach           Trainer </a:t>
            </a:r>
            <a:endParaRPr b="0" lang="en-US" sz="2000" spc="-1" strike="noStrike">
              <a:latin typeface="Arial"/>
            </a:endParaRPr>
          </a:p>
          <a:p>
            <a:pPr marL="343080" indent="-22716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>
                    <a:alpha val="80000"/>
                  </a:srgbClr>
                </a:solidFill>
                <a:latin typeface="Calibri"/>
                <a:ea typeface="DejaVu Sans"/>
              </a:rPr>
              <a:t>David            Karin </a:t>
            </a:r>
            <a:endParaRPr b="0" lang="en-US" sz="2000" spc="-1" strike="noStrike">
              <a:latin typeface="Arial"/>
            </a:endParaRPr>
          </a:p>
          <a:p>
            <a:pPr marL="343080" indent="-22716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>
                    <a:alpha val="80000"/>
                  </a:srgbClr>
                </a:solidFill>
                <a:latin typeface="Calibri"/>
                <a:ea typeface="DejaVu Sans"/>
              </a:rPr>
              <a:t>Grace Ann   Anne-Marie </a:t>
            </a:r>
            <a:endParaRPr b="0" lang="en-US" sz="2000" spc="-1" strike="noStrike">
              <a:latin typeface="Arial"/>
            </a:endParaRPr>
          </a:p>
          <a:p>
            <a:pPr marL="343080" indent="-22716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>
                    <a:alpha val="80000"/>
                  </a:srgbClr>
                </a:solidFill>
                <a:latin typeface="Calibri"/>
                <a:ea typeface="DejaVu Sans"/>
              </a:rPr>
              <a:t>Jens              Ken and Duncan </a:t>
            </a:r>
            <a:endParaRPr b="0" lang="en-US" sz="2000" spc="-1" strike="noStrike">
              <a:latin typeface="Arial"/>
            </a:endParaRPr>
          </a:p>
          <a:p>
            <a:pPr marL="343080" indent="-22716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2000" spc="-1" strike="noStrike">
                <a:solidFill>
                  <a:srgbClr val="000000">
                    <a:alpha val="80000"/>
                  </a:srgbClr>
                </a:solidFill>
                <a:latin typeface="Calibri"/>
                <a:ea typeface="DejaVu Sans"/>
              </a:rPr>
              <a:t>Lena             Ben and Jim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</a:pPr>
            <a:endParaRPr b="0" lang="en-US" sz="2000" spc="-1" strike="noStrike">
              <a:latin typeface="Arial"/>
            </a:endParaRPr>
          </a:p>
        </p:txBody>
      </p:sp>
      <p:sp>
        <p:nvSpPr>
          <p:cNvPr id="307" name="CustomShape 6"/>
          <p:cNvSpPr/>
          <p:nvPr/>
        </p:nvSpPr>
        <p:spPr>
          <a:xfrm>
            <a:off x="5436720" y="5751720"/>
            <a:ext cx="110880" cy="110880"/>
          </a:xfrm>
          <a:custGeom>
            <a:avLst/>
            <a:gdLst/>
            <a:ahLst/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08" name="Line 7"/>
          <p:cNvSpPr/>
          <p:nvPr/>
        </p:nvSpPr>
        <p:spPr>
          <a:xfrm>
            <a:off x="11585880" y="3610080"/>
            <a:ext cx="0" cy="3238920"/>
          </a:xfrm>
          <a:prstGeom prst="line">
            <a:avLst/>
          </a:prstGeom>
          <a:ln cap="sq" w="25400">
            <a:solidFill>
              <a:srgbClr val="3f6ec2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tile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CustomShape 1"/>
          <p:cNvSpPr/>
          <p:nvPr/>
        </p:nvSpPr>
        <p:spPr>
          <a:xfrm>
            <a:off x="3722040" y="174600"/>
            <a:ext cx="8088120" cy="349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True Storytelling Institute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POST-SESSION 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0" lang="en-US" sz="3600" spc="-1" strike="noStrike">
                <a:solidFill>
                  <a:srgbClr val="000000"/>
                </a:solidFill>
                <a:latin typeface="Arial"/>
                <a:ea typeface="DejaVu Sans"/>
              </a:rPr>
              <a:t>COFFEE in the LOBBY”</a:t>
            </a: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endParaRPr b="0" lang="en-US" sz="3600" spc="-1" strike="noStrike">
              <a:latin typeface="Arial"/>
            </a:endParaRPr>
          </a:p>
          <a:p>
            <a:pPr algn="ctr">
              <a:lnSpc>
                <a:spcPct val="90000"/>
              </a:lnSpc>
            </a:pPr>
            <a:r>
              <a:rPr b="0" lang="en-US" sz="4400" spc="-1" strike="noStrike">
                <a:solidFill>
                  <a:srgbClr val="000000"/>
                </a:solidFill>
                <a:latin typeface="Arial"/>
                <a:ea typeface="DejaVu Sans"/>
              </a:rPr>
              <a:t>     </a:t>
            </a:r>
            <a:endParaRPr b="0" lang="en-US" sz="4400" spc="-1" strike="noStrike">
              <a:latin typeface="Arial"/>
            </a:endParaRPr>
          </a:p>
        </p:txBody>
      </p:sp>
      <p:sp>
        <p:nvSpPr>
          <p:cNvPr id="310" name="CustomShape 2"/>
          <p:cNvSpPr/>
          <p:nvPr/>
        </p:nvSpPr>
        <p:spPr>
          <a:xfrm>
            <a:off x="1245240" y="5563800"/>
            <a:ext cx="13973040" cy="3492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311" name="Picture 368" descr=""/>
          <p:cNvPicPr/>
          <p:nvPr/>
        </p:nvPicPr>
        <p:blipFill>
          <a:blip r:embed="rId2"/>
          <a:stretch/>
        </p:blipFill>
        <p:spPr>
          <a:xfrm>
            <a:off x="380160" y="604800"/>
            <a:ext cx="3078720" cy="2672640"/>
          </a:xfrm>
          <a:prstGeom prst="rect">
            <a:avLst/>
          </a:prstGeom>
          <a:ln w="0">
            <a:noFill/>
          </a:ln>
        </p:spPr>
      </p:pic>
      <p:pic>
        <p:nvPicPr>
          <p:cNvPr id="312" name="Picture 6" descr=""/>
          <p:cNvPicPr/>
          <p:nvPr/>
        </p:nvPicPr>
        <p:blipFill>
          <a:blip r:embed="rId3"/>
          <a:stretch/>
        </p:blipFill>
        <p:spPr>
          <a:xfrm>
            <a:off x="3984120" y="1914480"/>
            <a:ext cx="8088120" cy="4942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" descr=""/>
          <p:cNvPicPr/>
          <p:nvPr/>
        </p:nvPicPr>
        <p:blipFill>
          <a:blip r:embed="rId1"/>
          <a:stretch/>
        </p:blipFill>
        <p:spPr>
          <a:xfrm>
            <a:off x="248040" y="457200"/>
            <a:ext cx="11689560" cy="5943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4" name="Picture 3_0" descr=""/>
          <p:cNvPicPr/>
          <p:nvPr/>
        </p:nvPicPr>
        <p:blipFill>
          <a:blip r:embed="rId1"/>
          <a:stretch/>
        </p:blipFill>
        <p:spPr>
          <a:xfrm>
            <a:off x="3701520" y="1106280"/>
            <a:ext cx="2969640" cy="3078000"/>
          </a:xfrm>
          <a:prstGeom prst="rect">
            <a:avLst/>
          </a:prstGeom>
          <a:ln w="0">
            <a:noFill/>
          </a:ln>
        </p:spPr>
      </p:pic>
      <p:sp>
        <p:nvSpPr>
          <p:cNvPr id="315" name="CustomShape 1"/>
          <p:cNvSpPr/>
          <p:nvPr/>
        </p:nvSpPr>
        <p:spPr>
          <a:xfrm>
            <a:off x="3023640" y="2150640"/>
            <a:ext cx="1569960" cy="912600"/>
          </a:xfrm>
          <a:prstGeom prst="rect">
            <a:avLst/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f9f3dd"/>
                </a:solidFill>
                <a:latin typeface="Calibri"/>
                <a:ea typeface="DejaVu Sans"/>
              </a:rPr>
              <a:t>2011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316" name="Picture 5_2" descr=""/>
          <p:cNvPicPr/>
          <p:nvPr/>
        </p:nvPicPr>
        <p:blipFill>
          <a:blip r:embed="rId2"/>
          <a:stretch/>
        </p:blipFill>
        <p:spPr>
          <a:xfrm>
            <a:off x="6828840" y="949680"/>
            <a:ext cx="2577960" cy="3234600"/>
          </a:xfrm>
          <a:prstGeom prst="rect">
            <a:avLst/>
          </a:prstGeom>
          <a:ln w="0">
            <a:noFill/>
          </a:ln>
        </p:spPr>
      </p:pic>
      <p:sp>
        <p:nvSpPr>
          <p:cNvPr id="317" name="CustomShape 2"/>
          <p:cNvSpPr/>
          <p:nvPr/>
        </p:nvSpPr>
        <p:spPr>
          <a:xfrm>
            <a:off x="6184440" y="1722960"/>
            <a:ext cx="1569960" cy="912600"/>
          </a:xfrm>
          <a:prstGeom prst="rect">
            <a:avLst/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f9f3dd"/>
                </a:solidFill>
                <a:latin typeface="Calibri"/>
                <a:ea typeface="DejaVu Sans"/>
              </a:rPr>
              <a:t>2016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318" name="Picture 8_1" descr=""/>
          <p:cNvPicPr/>
          <p:nvPr/>
        </p:nvPicPr>
        <p:blipFill>
          <a:blip r:embed="rId3"/>
          <a:stretch/>
        </p:blipFill>
        <p:spPr>
          <a:xfrm>
            <a:off x="1295280" y="3416760"/>
            <a:ext cx="2862720" cy="3554280"/>
          </a:xfrm>
          <a:prstGeom prst="rect">
            <a:avLst/>
          </a:prstGeom>
          <a:ln w="0">
            <a:noFill/>
          </a:ln>
        </p:spPr>
      </p:pic>
      <p:sp>
        <p:nvSpPr>
          <p:cNvPr id="319" name="CustomShape 3"/>
          <p:cNvSpPr/>
          <p:nvPr/>
        </p:nvSpPr>
        <p:spPr>
          <a:xfrm>
            <a:off x="81720" y="4580640"/>
            <a:ext cx="1569960" cy="912600"/>
          </a:xfrm>
          <a:prstGeom prst="rect">
            <a:avLst/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f9f3dd"/>
                </a:solidFill>
                <a:latin typeface="Calibri"/>
                <a:ea typeface="DejaVu Sans"/>
              </a:rPr>
              <a:t>2001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320" name="Picture 9_1" descr=""/>
          <p:cNvPicPr/>
          <p:nvPr/>
        </p:nvPicPr>
        <p:blipFill>
          <a:blip r:embed="rId4"/>
          <a:stretch/>
        </p:blipFill>
        <p:spPr>
          <a:xfrm>
            <a:off x="9432000" y="101520"/>
            <a:ext cx="2757960" cy="3054600"/>
          </a:xfrm>
          <a:prstGeom prst="rect">
            <a:avLst/>
          </a:prstGeom>
          <a:ln w="0">
            <a:noFill/>
          </a:ln>
        </p:spPr>
      </p:pic>
      <p:sp>
        <p:nvSpPr>
          <p:cNvPr id="321" name="CustomShape 4"/>
          <p:cNvSpPr/>
          <p:nvPr/>
        </p:nvSpPr>
        <p:spPr>
          <a:xfrm>
            <a:off x="7586280" y="136080"/>
            <a:ext cx="1569960" cy="912600"/>
          </a:xfrm>
          <a:prstGeom prst="rect">
            <a:avLst/>
          </a:prstGeom>
          <a:ln>
            <a:rou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/>
        </p:style>
        <p:txBody>
          <a:bodyPr wrap="none"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en-US" sz="5400" spc="-1" strike="noStrike">
                <a:solidFill>
                  <a:srgbClr val="f9f3dd"/>
                </a:solidFill>
                <a:latin typeface="Calibri"/>
                <a:ea typeface="DejaVu Sans"/>
              </a:rPr>
              <a:t>2019</a:t>
            </a:r>
            <a:endParaRPr b="0" lang="en-US" sz="5400" spc="-1" strike="noStrike">
              <a:latin typeface="Arial"/>
            </a:endParaRPr>
          </a:p>
        </p:txBody>
      </p:sp>
      <p:pic>
        <p:nvPicPr>
          <p:cNvPr id="322" name="Picture 10_1" descr="Screen Shot 2019-02-21 at 6.04.28 AM.png"/>
          <p:cNvPicPr/>
          <p:nvPr/>
        </p:nvPicPr>
        <p:blipFill>
          <a:blip r:embed="rId5"/>
          <a:stretch/>
        </p:blipFill>
        <p:spPr>
          <a:xfrm>
            <a:off x="7313760" y="3830760"/>
            <a:ext cx="2626200" cy="3025440"/>
          </a:xfrm>
          <a:prstGeom prst="rect">
            <a:avLst/>
          </a:prstGeom>
          <a:ln w="0">
            <a:noFill/>
          </a:ln>
        </p:spPr>
      </p:pic>
      <p:sp>
        <p:nvSpPr>
          <p:cNvPr id="323" name="CustomShape 5"/>
          <p:cNvSpPr/>
          <p:nvPr/>
        </p:nvSpPr>
        <p:spPr>
          <a:xfrm>
            <a:off x="887760" y="156960"/>
            <a:ext cx="642348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en-US" sz="3600" spc="-1" strike="noStrike">
                <a:solidFill>
                  <a:srgbClr val="ff0000"/>
                </a:solidFill>
                <a:latin typeface="Calibri"/>
                <a:ea typeface="DejaVu Sans"/>
              </a:rPr>
              <a:t>Antenarrative Books:</a:t>
            </a:r>
            <a:endParaRPr b="0" lang="en-US" sz="3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CustomShape 1"/>
          <p:cNvSpPr/>
          <p:nvPr/>
        </p:nvSpPr>
        <p:spPr>
          <a:xfrm>
            <a:off x="7981920" y="6356520"/>
            <a:ext cx="2054160" cy="361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r">
              <a:lnSpc>
                <a:spcPct val="100000"/>
              </a:lnSpc>
            </a:pPr>
            <a:fld id="{9CA3DB8B-1669-41D8-9BAC-B96B1107C3AC}" type="slidenum">
              <a:rPr b="0" lang="en-US" sz="900" spc="-1" strike="noStrike">
                <a:solidFill>
                  <a:srgbClr val="8b8b8b"/>
                </a:solidFill>
                <a:latin typeface="Calibri"/>
                <a:ea typeface="DejaVu Sans"/>
              </a:rPr>
              <a:t>24</a:t>
            </a:fld>
            <a:endParaRPr b="0" lang="en-US" sz="900" spc="-1" strike="noStrike">
              <a:latin typeface="Arial"/>
            </a:endParaRPr>
          </a:p>
        </p:txBody>
      </p:sp>
      <p:sp>
        <p:nvSpPr>
          <p:cNvPr id="325" name="CustomShape 2"/>
          <p:cNvSpPr/>
          <p:nvPr/>
        </p:nvSpPr>
        <p:spPr>
          <a:xfrm>
            <a:off x="398880" y="89280"/>
            <a:ext cx="7911000" cy="7037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1" lang="da-D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SCHEDULE for Session 3 (Grace Ann)</a:t>
            </a: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8:45-9:00 Pre-session ”coffee”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9-9:05 Welcome; Check-in; and Agenda for the session JENS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9:05-9:10 Groundrules; word/phrase of homework to be used later JENS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9:10-9:25 Nuts&amp;Bolts; chat for feedback. GA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9:25-9:35 Lena: Principle 3 Plots LENA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9:35-9:50 David: Principle 3 Process- BETS on the Future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9:50-9:55 Lena/Jens examples and lead-in to breakout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9:55-10:10. Breakout—LENA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10:10-10:20  Debrief – LENA and ALL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10:20- 10:25 Homework- transition to next concept: JENS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10:25-10:30 Q&amp;A   JENS and ALL</a:t>
            </a:r>
            <a:endParaRPr b="0" lang="en-US" sz="22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da-DK" sz="2200" spc="-1" strike="noStrike">
                <a:solidFill>
                  <a:srgbClr val="000000"/>
                </a:solidFill>
                <a:latin typeface="Calibri"/>
                <a:ea typeface="DejaVu Sans"/>
              </a:rPr>
              <a:t>10:30-10:45 POST-session informal discussion</a:t>
            </a:r>
            <a:endParaRPr b="0" lang="en-US" sz="2200" spc="-1" strike="noStrike">
              <a:latin typeface="Arial"/>
            </a:endParaRPr>
          </a:p>
          <a:p>
            <a:pPr marL="457560">
              <a:lnSpc>
                <a:spcPct val="100000"/>
              </a:lnSpc>
            </a:pPr>
            <a:endParaRPr b="0" lang="en-US" sz="2200" spc="-1" strike="noStrike">
              <a:latin typeface="Arial"/>
            </a:endParaRPr>
          </a:p>
          <a:p>
            <a:pPr marL="457560">
              <a:lnSpc>
                <a:spcPct val="100000"/>
              </a:lnSpc>
            </a:pPr>
            <a:br/>
            <a:br/>
            <a:r>
              <a:rPr b="0" lang="da-DK" sz="18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b="0" lang="en-US" sz="1800" spc="-1" strike="noStrike">
              <a:latin typeface="Arial"/>
            </a:endParaRPr>
          </a:p>
          <a:p>
            <a:pPr marL="457560">
              <a:lnSpc>
                <a:spcPct val="100000"/>
              </a:lnSpc>
            </a:pPr>
            <a:endParaRPr b="0" lang="en-US" sz="1800" spc="-1" strike="noStrike">
              <a:latin typeface="Arial"/>
            </a:endParaRPr>
          </a:p>
        </p:txBody>
      </p:sp>
      <p:pic>
        <p:nvPicPr>
          <p:cNvPr id="326" name="Picture 2_10" descr="OVID-19 – We're All in This Together – Haliburton, Kawartha, Pine R"/>
          <p:cNvPicPr/>
          <p:nvPr/>
        </p:nvPicPr>
        <p:blipFill>
          <a:blip r:embed="rId1"/>
          <a:stretch/>
        </p:blipFill>
        <p:spPr>
          <a:xfrm>
            <a:off x="7198920" y="2758320"/>
            <a:ext cx="4088520" cy="3757320"/>
          </a:xfrm>
          <a:prstGeom prst="rect">
            <a:avLst/>
          </a:prstGeom>
          <a:ln w="0">
            <a:noFill/>
          </a:ln>
        </p:spPr>
      </p:pic>
      <p:pic>
        <p:nvPicPr>
          <p:cNvPr id="327" name="Billede 9_1" descr=""/>
          <p:cNvPicPr/>
          <p:nvPr/>
        </p:nvPicPr>
        <p:blipFill>
          <a:blip r:embed="rId2"/>
          <a:stretch/>
        </p:blipFill>
        <p:spPr>
          <a:xfrm rot="672600">
            <a:off x="9527400" y="217440"/>
            <a:ext cx="1549080" cy="22125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CustomShape 1"/>
          <p:cNvSpPr/>
          <p:nvPr/>
        </p:nvSpPr>
        <p:spPr>
          <a:xfrm>
            <a:off x="0" y="0"/>
            <a:ext cx="12187440" cy="685656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05" name="Group 2"/>
          <p:cNvGrpSpPr/>
          <p:nvPr/>
        </p:nvGrpSpPr>
        <p:grpSpPr>
          <a:xfrm>
            <a:off x="409680" y="635760"/>
            <a:ext cx="11140920" cy="2480760"/>
            <a:chOff x="409680" y="635760"/>
            <a:chExt cx="11140920" cy="2480760"/>
          </a:xfrm>
        </p:grpSpPr>
        <p:sp>
          <p:nvSpPr>
            <p:cNvPr id="206" name="CustomShape 3"/>
            <p:cNvSpPr/>
            <p:nvPr/>
          </p:nvSpPr>
          <p:spPr>
            <a:xfrm>
              <a:off x="11223360" y="635760"/>
              <a:ext cx="327240" cy="1740960"/>
            </a:xfrm>
            <a:custGeom>
              <a:avLst/>
              <a:gdLst/>
              <a:ah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7" name="CustomShape 4"/>
            <p:cNvSpPr/>
            <p:nvPr/>
          </p:nvSpPr>
          <p:spPr>
            <a:xfrm>
              <a:off x="409680" y="1022400"/>
              <a:ext cx="708120" cy="2094120"/>
            </a:xfrm>
            <a:custGeom>
              <a:avLst/>
              <a:gdLst/>
              <a:ah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8" name="CustomShape 5"/>
            <p:cNvSpPr/>
            <p:nvPr/>
          </p:nvSpPr>
          <p:spPr>
            <a:xfrm>
              <a:off x="409680" y="837720"/>
              <a:ext cx="401760" cy="1703880"/>
            </a:xfrm>
            <a:custGeom>
              <a:avLst/>
              <a:gdLst/>
              <a:ah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09" name="CustomShape 6"/>
            <p:cNvSpPr/>
            <p:nvPr/>
          </p:nvSpPr>
          <p:spPr>
            <a:xfrm>
              <a:off x="644760" y="640800"/>
              <a:ext cx="166680" cy="1711800"/>
            </a:xfrm>
            <a:custGeom>
              <a:avLst/>
              <a:gdLst/>
              <a:ah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10" name="CustomShape 7"/>
            <p:cNvSpPr/>
            <p:nvPr/>
          </p:nvSpPr>
          <p:spPr>
            <a:xfrm>
              <a:off x="644040" y="635760"/>
              <a:ext cx="10906560" cy="154008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11" name="CustomShape 8"/>
          <p:cNvSpPr/>
          <p:nvPr/>
        </p:nvSpPr>
        <p:spPr>
          <a:xfrm>
            <a:off x="1424880" y="2494440"/>
            <a:ext cx="4052160" cy="356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70000"/>
          </a:bodyPr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18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Last Week: </a:t>
            </a:r>
            <a:endParaRPr b="0" lang="en-US" sz="28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Principle 2 Making Room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28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This week: </a:t>
            </a:r>
            <a:endParaRPr b="0" lang="en-US" sz="28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Principle 3 Plot &amp; Bets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28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and</a:t>
            </a:r>
            <a:endParaRPr b="0" lang="en-US" sz="28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800" spc="-1" strike="noStrike">
                <a:solidFill>
                  <a:srgbClr val="000000"/>
                </a:solidFill>
                <a:latin typeface="Calibri"/>
                <a:ea typeface="DejaVu Sans"/>
              </a:rPr>
              <a:t>Nuts and Bolts</a:t>
            </a:r>
            <a:endParaRPr b="0" lang="en-US" sz="2800" spc="-1" strike="noStrike">
              <a:latin typeface="Arial"/>
            </a:endParaRPr>
          </a:p>
        </p:txBody>
      </p:sp>
      <p:pic>
        <p:nvPicPr>
          <p:cNvPr id="212" name="Picture 5" descr=""/>
          <p:cNvPicPr/>
          <p:nvPr/>
        </p:nvPicPr>
        <p:blipFill>
          <a:blip r:embed="rId1"/>
          <a:srcRect l="7345" t="0" r="2" b="3"/>
          <a:stretch/>
        </p:blipFill>
        <p:spPr>
          <a:xfrm>
            <a:off x="6098760" y="2492280"/>
            <a:ext cx="4800960" cy="3561840"/>
          </a:xfrm>
          <a:prstGeom prst="rect">
            <a:avLst/>
          </a:prstGeom>
          <a:ln w="0">
            <a:noFill/>
          </a:ln>
        </p:spPr>
      </p:pic>
      <p:sp>
        <p:nvSpPr>
          <p:cNvPr id="213" name="CustomShape 9"/>
          <p:cNvSpPr/>
          <p:nvPr/>
        </p:nvSpPr>
        <p:spPr>
          <a:xfrm>
            <a:off x="2123280" y="926280"/>
            <a:ext cx="6810840" cy="473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216000" indent="-227160" algn="ctr">
              <a:lnSpc>
                <a:spcPct val="90000"/>
              </a:lnSpc>
              <a:spcAft>
                <a:spcPts val="601"/>
              </a:spcAft>
              <a:buClr>
                <a:srgbClr val="ffffff"/>
              </a:buClr>
              <a:buFont typeface="Arial"/>
              <a:buChar char="•"/>
            </a:pPr>
            <a:r>
              <a:rPr b="0" lang="en-US" sz="2800" spc="-1" strike="noStrike">
                <a:solidFill>
                  <a:srgbClr val="ffffff"/>
                </a:solidFill>
                <a:latin typeface="Calibri"/>
                <a:ea typeface="DejaVu Sans"/>
              </a:rPr>
              <a:t>Welcome and ROADMAP: Jens</a:t>
            </a:r>
            <a:endParaRPr b="0" lang="en-US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1440" y="0"/>
            <a:ext cx="12187440" cy="685656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5" name="CustomShape 2"/>
          <p:cNvSpPr/>
          <p:nvPr/>
        </p:nvSpPr>
        <p:spPr>
          <a:xfrm>
            <a:off x="409680" y="1022400"/>
            <a:ext cx="708120" cy="2094120"/>
          </a:xfrm>
          <a:custGeom>
            <a:avLst/>
            <a:gdLst/>
            <a:ahLst/>
            <a:rect l="l" t="t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6" name="CustomShape 3"/>
          <p:cNvSpPr/>
          <p:nvPr/>
        </p:nvSpPr>
        <p:spPr>
          <a:xfrm>
            <a:off x="409680" y="837720"/>
            <a:ext cx="401760" cy="1703880"/>
          </a:xfrm>
          <a:custGeom>
            <a:avLst/>
            <a:gdLst/>
            <a:ahLst/>
            <a:rect l="l" t="t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7" name="CustomShape 4"/>
          <p:cNvSpPr/>
          <p:nvPr/>
        </p:nvSpPr>
        <p:spPr>
          <a:xfrm>
            <a:off x="644760" y="640800"/>
            <a:ext cx="166680" cy="1711800"/>
          </a:xfrm>
          <a:custGeom>
            <a:avLst/>
            <a:gdLst/>
            <a:ahLst/>
            <a:rect l="l" t="t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8" name="CustomShape 5"/>
          <p:cNvSpPr/>
          <p:nvPr/>
        </p:nvSpPr>
        <p:spPr>
          <a:xfrm>
            <a:off x="7348680" y="635760"/>
            <a:ext cx="327240" cy="1740960"/>
          </a:xfrm>
          <a:custGeom>
            <a:avLst/>
            <a:gdLst/>
            <a:ahLst/>
            <a:rect l="l" t="t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19" name="CustomShape 6"/>
          <p:cNvSpPr/>
          <p:nvPr/>
        </p:nvSpPr>
        <p:spPr>
          <a:xfrm>
            <a:off x="644040" y="635760"/>
            <a:ext cx="7031520" cy="15400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0" name="CustomShape 7"/>
          <p:cNvSpPr/>
          <p:nvPr/>
        </p:nvSpPr>
        <p:spPr>
          <a:xfrm>
            <a:off x="964800" y="804240"/>
            <a:ext cx="6089760" cy="12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  <a:spcAft>
                <a:spcPts val="601"/>
              </a:spcAft>
            </a:pPr>
            <a:r>
              <a:rPr b="0" lang="en-US" sz="4000" spc="-1" strike="noStrike">
                <a:solidFill>
                  <a:srgbClr val="feffff"/>
                </a:solidFill>
                <a:latin typeface="Calibri Light"/>
                <a:ea typeface="DejaVu Sans"/>
              </a:rPr>
              <a:t>STRUCTURE FOR TODAY: Jens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21" name="CustomShape 8"/>
          <p:cNvSpPr/>
          <p:nvPr/>
        </p:nvSpPr>
        <p:spPr>
          <a:xfrm>
            <a:off x="952560" y="2494440"/>
            <a:ext cx="7031520" cy="39506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432000" indent="-22716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PART I Check-in of Group Members; Roadmap:  Jens  </a:t>
            </a:r>
            <a:endParaRPr b="0" lang="en-US" sz="2000" spc="-1" strike="noStrike">
              <a:latin typeface="Arial"/>
            </a:endParaRPr>
          </a:p>
          <a:p>
            <a:pPr marL="432000" indent="-22716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PART II Nuts and Bolts of Training: Grace Ann</a:t>
            </a:r>
            <a:endParaRPr b="0" lang="en-US" sz="2000" spc="-1" strike="noStrike">
              <a:latin typeface="Arial"/>
            </a:endParaRPr>
          </a:p>
          <a:p>
            <a:pPr marL="432000" indent="-22716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PART III Introduce Principle 3 Plots: Lena </a:t>
            </a:r>
            <a:endParaRPr b="0" lang="en-US" sz="2000" spc="-1" strike="noStrike">
              <a:latin typeface="Arial"/>
            </a:endParaRPr>
          </a:p>
          <a:p>
            <a:pPr marL="432000" indent="-22716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PART IV Antenarratives of Principle 3 Bets, Q&amp;A:  David</a:t>
            </a:r>
            <a:endParaRPr b="0" lang="en-US" sz="2000" spc="-1" strike="noStrike">
              <a:latin typeface="Arial"/>
            </a:endParaRPr>
          </a:p>
          <a:p>
            <a:pPr marL="432000" indent="-22716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PART V More Principle 3 Plots: Lena  </a:t>
            </a:r>
            <a:endParaRPr b="0" lang="en-US" sz="2000" spc="-1" strike="noStrike">
              <a:latin typeface="Arial"/>
            </a:endParaRPr>
          </a:p>
          <a:p>
            <a:pPr marL="432000" indent="-22716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PART VI Breakout, Debrief: Lena</a:t>
            </a:r>
            <a:endParaRPr b="0" lang="en-US" sz="2000" spc="-1" strike="noStrike">
              <a:latin typeface="Arial"/>
            </a:endParaRPr>
          </a:p>
          <a:p>
            <a:pPr marL="432000" indent="-22716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PART VII Homework: Jens</a:t>
            </a:r>
            <a:endParaRPr b="0" lang="en-US" sz="2000" spc="-1" strike="noStrike">
              <a:latin typeface="Arial"/>
            </a:endParaRPr>
          </a:p>
          <a:p>
            <a:pPr marL="432000" indent="-22716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Arial"/>
              <a:buChar char="•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PART VIII Post-Discussion, Q&amp;A: Jim    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850"/>
              </a:spcBef>
            </a:pPr>
            <a:endParaRPr b="0" lang="en-US" sz="2000" spc="-1" strike="noStrike">
              <a:latin typeface="Arial"/>
            </a:endParaRPr>
          </a:p>
        </p:txBody>
      </p:sp>
      <p:pic>
        <p:nvPicPr>
          <p:cNvPr id="222" name="Billede 2_0" descr="Graphical user interface, website&#10;&#10;Description automatically generated"/>
          <p:cNvPicPr/>
          <p:nvPr/>
        </p:nvPicPr>
        <p:blipFill>
          <a:blip r:embed="rId1"/>
          <a:stretch/>
        </p:blipFill>
        <p:spPr>
          <a:xfrm>
            <a:off x="8793000" y="633960"/>
            <a:ext cx="1805400" cy="2705040"/>
          </a:xfrm>
          <a:prstGeom prst="rect">
            <a:avLst/>
          </a:prstGeom>
          <a:ln w="0">
            <a:noFill/>
          </a:ln>
        </p:spPr>
      </p:pic>
      <p:pic>
        <p:nvPicPr>
          <p:cNvPr id="223" name="Picture 2_17" descr="ow to Use Conversational Storytelling Interviews for Your Dissertation: "/>
          <p:cNvPicPr/>
          <p:nvPr/>
        </p:nvPicPr>
        <p:blipFill>
          <a:blip r:embed="rId2"/>
          <a:stretch/>
        </p:blipFill>
        <p:spPr>
          <a:xfrm>
            <a:off x="8796960" y="3511440"/>
            <a:ext cx="1794600" cy="2756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gradFill rotWithShape="0">
          <a:gsLst>
            <a:gs pos="0">
              <a:srgbClr val="f6f8fc"/>
            </a:gs>
            <a:gs pos="100000">
              <a:srgbClr val="abc0e4"/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0" y="0"/>
            <a:ext cx="12187440" cy="685656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25" name="Group 2"/>
          <p:cNvGrpSpPr/>
          <p:nvPr/>
        </p:nvGrpSpPr>
        <p:grpSpPr>
          <a:xfrm>
            <a:off x="409680" y="635760"/>
            <a:ext cx="11140920" cy="2480760"/>
            <a:chOff x="409680" y="635760"/>
            <a:chExt cx="11140920" cy="2480760"/>
          </a:xfrm>
        </p:grpSpPr>
        <p:sp>
          <p:nvSpPr>
            <p:cNvPr id="226" name="CustomShape 3"/>
            <p:cNvSpPr/>
            <p:nvPr/>
          </p:nvSpPr>
          <p:spPr>
            <a:xfrm>
              <a:off x="11223360" y="635760"/>
              <a:ext cx="327240" cy="1740960"/>
            </a:xfrm>
            <a:custGeom>
              <a:avLst/>
              <a:gdLst/>
              <a:ahLst/>
              <a:rect l="l" t="t" r="r" b="b"/>
              <a:pathLst>
                <a:path w="207" h="1114">
                  <a:moveTo>
                    <a:pt x="207" y="987"/>
                  </a:moveTo>
                  <a:lnTo>
                    <a:pt x="0" y="1114"/>
                  </a:lnTo>
                  <a:lnTo>
                    <a:pt x="0" y="127"/>
                  </a:lnTo>
                  <a:lnTo>
                    <a:pt x="207" y="0"/>
                  </a:lnTo>
                  <a:lnTo>
                    <a:pt x="207" y="987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7" name="CustomShape 4"/>
            <p:cNvSpPr/>
            <p:nvPr/>
          </p:nvSpPr>
          <p:spPr>
            <a:xfrm>
              <a:off x="409680" y="1022400"/>
              <a:ext cx="708120" cy="2094120"/>
            </a:xfrm>
            <a:custGeom>
              <a:avLst/>
              <a:gdLst/>
              <a:ahLst/>
              <a:rect l="l" t="t" r="r" b="b"/>
              <a:pathLst>
                <a:path w="447" h="1363">
                  <a:moveTo>
                    <a:pt x="447" y="1363"/>
                  </a:moveTo>
                  <a:lnTo>
                    <a:pt x="0" y="987"/>
                  </a:lnTo>
                  <a:lnTo>
                    <a:pt x="0" y="0"/>
                  </a:lnTo>
                  <a:lnTo>
                    <a:pt x="447" y="376"/>
                  </a:lnTo>
                  <a:lnTo>
                    <a:pt x="447" y="136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8" name="CustomShape 5"/>
            <p:cNvSpPr/>
            <p:nvPr/>
          </p:nvSpPr>
          <p:spPr>
            <a:xfrm>
              <a:off x="409680" y="837720"/>
              <a:ext cx="401760" cy="1703880"/>
            </a:xfrm>
            <a:custGeom>
              <a:avLst/>
              <a:gdLst/>
              <a:ahLst/>
              <a:rect l="l" t="t" r="r" b="b"/>
              <a:pathLst>
                <a:path w="254" h="1109">
                  <a:moveTo>
                    <a:pt x="254" y="987"/>
                  </a:moveTo>
                  <a:lnTo>
                    <a:pt x="0" y="1109"/>
                  </a:lnTo>
                  <a:lnTo>
                    <a:pt x="0" y="119"/>
                  </a:lnTo>
                  <a:lnTo>
                    <a:pt x="254" y="0"/>
                  </a:lnTo>
                  <a:lnTo>
                    <a:pt x="254" y="98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29" name="CustomShape 6"/>
            <p:cNvSpPr/>
            <p:nvPr/>
          </p:nvSpPr>
          <p:spPr>
            <a:xfrm>
              <a:off x="644760" y="640800"/>
              <a:ext cx="166680" cy="1711800"/>
            </a:xfrm>
            <a:custGeom>
              <a:avLst/>
              <a:gdLst/>
              <a:ahLst/>
              <a:rect l="l" t="t" r="r" b="b"/>
              <a:pathLst>
                <a:path w="106" h="1114">
                  <a:moveTo>
                    <a:pt x="106" y="1114"/>
                  </a:moveTo>
                  <a:lnTo>
                    <a:pt x="0" y="1005"/>
                  </a:lnTo>
                  <a:lnTo>
                    <a:pt x="0" y="0"/>
                  </a:lnTo>
                  <a:lnTo>
                    <a:pt x="106" y="110"/>
                  </a:lnTo>
                  <a:lnTo>
                    <a:pt x="106" y="111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0" name="CustomShape 7"/>
            <p:cNvSpPr/>
            <p:nvPr/>
          </p:nvSpPr>
          <p:spPr>
            <a:xfrm>
              <a:off x="644040" y="635760"/>
              <a:ext cx="10906560" cy="1540080"/>
            </a:xfrm>
            <a:prstGeom prst="rect">
              <a:avLst/>
            </a:prstGeom>
            <a:solidFill>
              <a:schemeClr val="accent1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31" name="CustomShape 8"/>
          <p:cNvSpPr/>
          <p:nvPr/>
        </p:nvSpPr>
        <p:spPr>
          <a:xfrm>
            <a:off x="1047240" y="543960"/>
            <a:ext cx="10305000" cy="1540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 algn="ctr">
              <a:lnSpc>
                <a:spcPct val="90000"/>
              </a:lnSpc>
              <a:spcAft>
                <a:spcPts val="601"/>
              </a:spcAft>
            </a:pPr>
            <a:r>
              <a:rPr b="0" lang="en-US" sz="4000" spc="-1" strike="noStrike">
                <a:solidFill>
                  <a:srgbClr val="ffffff"/>
                </a:solidFill>
                <a:latin typeface="Calibri Light"/>
                <a:ea typeface="DejaVu Sans"/>
              </a:rPr>
              <a:t> </a:t>
            </a:r>
            <a:r>
              <a:rPr b="0" lang="en-US" sz="4000" spc="-1" strike="noStrike">
                <a:solidFill>
                  <a:srgbClr val="ffffff"/>
                </a:solidFill>
                <a:latin typeface="Calibri Light"/>
                <a:ea typeface="DejaVu Sans"/>
              </a:rPr>
              <a:t>Jens</a:t>
            </a:r>
            <a:endParaRPr b="0" lang="en-US" sz="4000" spc="-1" strike="noStrike">
              <a:latin typeface="Arial"/>
            </a:endParaRPr>
          </a:p>
        </p:txBody>
      </p:sp>
      <p:sp>
        <p:nvSpPr>
          <p:cNvPr id="232" name="CustomShape 9"/>
          <p:cNvSpPr/>
          <p:nvPr/>
        </p:nvSpPr>
        <p:spPr>
          <a:xfrm>
            <a:off x="1119240" y="2301120"/>
            <a:ext cx="10408680" cy="3919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marL="5144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bring a notebook and pen/pencil to each session.</a:t>
            </a:r>
            <a:endParaRPr b="0" lang="en-US" sz="2400" spc="-1" strike="noStrike">
              <a:latin typeface="Arial"/>
            </a:endParaRPr>
          </a:p>
          <a:p>
            <a:pPr marL="5144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Use the “Gallery View” so you can see each other while viewing Powerpoint.</a:t>
            </a:r>
            <a:endParaRPr b="0" lang="en-US" sz="2400" spc="-1" strike="noStrike">
              <a:latin typeface="Arial"/>
            </a:endParaRPr>
          </a:p>
          <a:p>
            <a:pPr marL="5144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do not give advice to others or use ‘should’ statements for self or others.</a:t>
            </a:r>
            <a:endParaRPr b="0" lang="en-US" sz="2400" spc="-1" strike="noStrike">
              <a:latin typeface="Arial"/>
            </a:endParaRPr>
          </a:p>
          <a:p>
            <a:pPr marL="5144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Speak more from the heart than from the head </a:t>
            </a:r>
            <a:endParaRPr b="0" lang="en-US" sz="2400" spc="-1" strike="noStrike">
              <a:latin typeface="Arial"/>
            </a:endParaRPr>
          </a:p>
          <a:p>
            <a:pPr marL="5144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Laser in, be concise, and share only one story instead of several.</a:t>
            </a:r>
            <a:endParaRPr b="0" lang="en-US" sz="2400" spc="-1" strike="noStrike">
              <a:latin typeface="Arial"/>
            </a:endParaRPr>
          </a:p>
          <a:p>
            <a:pPr marL="5144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1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CONFIDENTIALITY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: Do not tell someone else’s story. Please DO NOT record any session of the presenters or the participants.</a:t>
            </a:r>
            <a:endParaRPr b="0" lang="en-US" sz="2400" spc="-1" strike="noStrike">
              <a:latin typeface="Arial"/>
            </a:endParaRPr>
          </a:p>
          <a:p>
            <a:pPr marL="5144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use Chat ONLY when asked to do so. Avoid “side talk.”</a:t>
            </a:r>
            <a:endParaRPr b="0" lang="en-US" sz="2400" spc="-1" strike="noStrike">
              <a:latin typeface="Arial"/>
            </a:endParaRPr>
          </a:p>
          <a:p>
            <a:pPr marL="51444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Please attend all sessions. If you must miss one, contact us so we can help you to catch up before you return.</a:t>
            </a:r>
            <a:endParaRPr b="0" lang="en-US" sz="2400" spc="-1" strike="noStrike">
              <a:latin typeface="Arial"/>
            </a:endParaRPr>
          </a:p>
        </p:txBody>
      </p:sp>
      <p:pic>
        <p:nvPicPr>
          <p:cNvPr id="233" name="" descr=""/>
          <p:cNvPicPr/>
          <p:nvPr/>
        </p:nvPicPr>
        <p:blipFill>
          <a:blip r:embed="rId1"/>
          <a:stretch/>
        </p:blipFill>
        <p:spPr>
          <a:xfrm>
            <a:off x="2743200" y="914400"/>
            <a:ext cx="2714760" cy="114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2472120" y="160920"/>
            <a:ext cx="4937400" cy="1721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 anchor="b">
            <a:normAutofit/>
          </a:bodyPr>
          <a:p>
            <a:pPr>
              <a:lnSpc>
                <a:spcPct val="90000"/>
              </a:lnSpc>
            </a:pPr>
            <a:br/>
            <a:br/>
            <a:br/>
            <a:br/>
            <a:br/>
            <a:endParaRPr b="0" lang="en-US" sz="1800" spc="-1" strike="noStrike">
              <a:latin typeface="Arial"/>
            </a:endParaRPr>
          </a:p>
        </p:txBody>
      </p:sp>
      <p:sp>
        <p:nvSpPr>
          <p:cNvPr id="235" name="CustomShape 2"/>
          <p:cNvSpPr/>
          <p:nvPr/>
        </p:nvSpPr>
        <p:spPr>
          <a:xfrm>
            <a:off x="473400" y="529920"/>
            <a:ext cx="11548440" cy="616572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68760" rIns="68760" tIns="34200" bIns="34200">
            <a:normAutofit fontScale="91000"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1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Jens – Last Session’s Homework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32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Last Week’s Homework: Storyboard</a:t>
            </a:r>
            <a:endParaRPr b="0" lang="en-US" sz="3200" spc="-1" strike="noStrike">
              <a:latin typeface="Arial"/>
            </a:endParaRPr>
          </a:p>
          <a:p>
            <a:pPr marL="216000" indent="-168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What did you learn?</a:t>
            </a:r>
            <a:endParaRPr b="0" lang="en-US" sz="3200" spc="-1" strike="noStrike">
              <a:latin typeface="Arial"/>
            </a:endParaRPr>
          </a:p>
          <a:p>
            <a:pPr marL="216000" indent="-1688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Arial"/>
                <a:ea typeface="DejaVu Sans"/>
              </a:rPr>
              <a:t>How can you use storyboard as a trainer?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3200" spc="-1" strike="noStrike">
                <a:solidFill>
                  <a:srgbClr val="000000"/>
                </a:solidFill>
                <a:latin typeface="Calibri"/>
                <a:ea typeface="DejaVu Sans"/>
              </a:rPr>
              <a:t>Principle 3: Plots and the BETS Process</a:t>
            </a:r>
            <a:endParaRPr b="0" lang="en-US" sz="32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“</a:t>
            </a: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You must create stories with a clear plot, creating direction and helping people prioritize.”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1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BETS are made by people and organizations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  <a:tabLst>
                <a:tab algn="l" pos="0"/>
              </a:tabLst>
            </a:pPr>
            <a:r>
              <a:rPr b="0" lang="en-US" sz="2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800" spc="-1" strike="noStrike">
              <a:latin typeface="Arial"/>
            </a:endParaRPr>
          </a:p>
        </p:txBody>
      </p:sp>
      <p:pic>
        <p:nvPicPr>
          <p:cNvPr id="236" name="Picture 4_2" descr="ath Homework – Helpful or Harmful? - KP® Mathematics : KP® Mathematics"/>
          <p:cNvPicPr/>
          <p:nvPr/>
        </p:nvPicPr>
        <p:blipFill>
          <a:blip r:embed="rId1"/>
          <a:stretch/>
        </p:blipFill>
        <p:spPr>
          <a:xfrm>
            <a:off x="796320" y="529920"/>
            <a:ext cx="2019600" cy="1247040"/>
          </a:xfrm>
          <a:prstGeom prst="rect">
            <a:avLst/>
          </a:prstGeom>
          <a:ln w="0">
            <a:noFill/>
          </a:ln>
        </p:spPr>
      </p:pic>
      <p:pic>
        <p:nvPicPr>
          <p:cNvPr id="237" name="Billede 8_6" descr=""/>
          <p:cNvPicPr/>
          <p:nvPr/>
        </p:nvPicPr>
        <p:blipFill>
          <a:blip r:embed="rId2"/>
          <a:stretch/>
        </p:blipFill>
        <p:spPr>
          <a:xfrm rot="671400">
            <a:off x="9910080" y="225360"/>
            <a:ext cx="1046520" cy="16128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0" y="0"/>
            <a:ext cx="5613480" cy="6856560"/>
          </a:xfrm>
          <a:prstGeom prst="rect">
            <a:avLst/>
          </a:prstGeom>
          <a:gradFill rotWithShape="0">
            <a:gsLst>
              <a:gs pos="0">
                <a:srgbClr val="4472c4">
                  <a:alpha val="82352"/>
                </a:srgbClr>
              </a:gs>
              <a:gs pos="100000">
                <a:srgbClr val="4472c4">
                  <a:alpha val="60000"/>
                </a:srgbClr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39" name="Picture 130" descr=""/>
          <p:cNvPicPr/>
          <p:nvPr/>
        </p:nvPicPr>
        <p:blipFill>
          <a:blip r:embed="rId1"/>
          <a:stretch/>
        </p:blipFill>
        <p:spPr>
          <a:xfrm>
            <a:off x="0" y="0"/>
            <a:ext cx="12190680" cy="6856560"/>
          </a:xfrm>
          <a:prstGeom prst="rect">
            <a:avLst/>
          </a:prstGeom>
          <a:ln w="0">
            <a:noFill/>
          </a:ln>
        </p:spPr>
      </p:pic>
      <p:sp>
        <p:nvSpPr>
          <p:cNvPr id="240" name="CustomShape 2"/>
          <p:cNvSpPr/>
          <p:nvPr/>
        </p:nvSpPr>
        <p:spPr>
          <a:xfrm>
            <a:off x="0" y="738720"/>
            <a:ext cx="4998960" cy="5399640"/>
          </a:xfrm>
          <a:custGeom>
            <a:avLst/>
            <a:gdLst/>
            <a:ahLst/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1" name="Picture 2" descr="Free object clipart graphics. Needle, capscrews, nut, bricks, glue, clothes  peg, bucket, comb, candle, vase, dress, bulb, handbag images and pictures."/>
          <p:cNvPicPr/>
          <p:nvPr/>
        </p:nvPicPr>
        <p:blipFill>
          <a:blip r:embed="rId2"/>
          <a:srcRect l="1740" t="0" r="12262" b="0"/>
          <a:stretch/>
        </p:blipFill>
        <p:spPr>
          <a:xfrm>
            <a:off x="0" y="907200"/>
            <a:ext cx="4836600" cy="5062320"/>
          </a:xfrm>
          <a:prstGeom prst="rect">
            <a:avLst/>
          </a:prstGeom>
          <a:ln w="0">
            <a:noFill/>
          </a:ln>
        </p:spPr>
      </p:pic>
      <p:sp>
        <p:nvSpPr>
          <p:cNvPr id="242" name="CustomShape 3"/>
          <p:cNvSpPr/>
          <p:nvPr/>
        </p:nvSpPr>
        <p:spPr>
          <a:xfrm>
            <a:off x="5000400" y="380880"/>
            <a:ext cx="7190280" cy="5678640"/>
          </a:xfrm>
          <a:prstGeom prst="rect">
            <a:avLst/>
          </a:prstGeom>
          <a:gradFill rotWithShape="0">
            <a:gsLst>
              <a:gs pos="0">
                <a:srgbClr val="f6f8fc"/>
              </a:gs>
              <a:gs pos="100000">
                <a:srgbClr val="abc0e4"/>
              </a:gs>
            </a:gsLst>
            <a:lin ang="5400000"/>
          </a:gra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 fontScale="86000"/>
          </a:bodyPr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Session 3 TRAINING NUTS and BOLTS: Grace Ann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24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LAST WEEK: Break-out Groups</a:t>
            </a:r>
            <a:endParaRPr b="0" lang="en-US" sz="24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-Last week’s post session</a:t>
            </a:r>
            <a:endParaRPr b="0" lang="en-US" sz="24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-Alternative Introductions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Aft>
                <a:spcPts val="601"/>
              </a:spcAft>
            </a:pPr>
            <a:endParaRPr b="0" lang="en-US" sz="24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THIS WEEK: MORE on Break-out Groups </a:t>
            </a:r>
            <a:endParaRPr b="0" lang="en-US" sz="24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-Activity: You are in charge</a:t>
            </a:r>
            <a:endParaRPr b="0" lang="en-US" sz="24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-Instructions: numbers, turns, timing, question(s)</a:t>
            </a:r>
            <a:endParaRPr b="0" lang="en-US" sz="24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-Modeling: do’s and don’ts</a:t>
            </a:r>
            <a:endParaRPr b="0" lang="en-US" sz="24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-Sitting In/Observer roles: silence or their words</a:t>
            </a:r>
            <a:endParaRPr b="0" lang="en-US" sz="2400" spc="-1" strike="noStrike">
              <a:latin typeface="Arial"/>
            </a:endParaRPr>
          </a:p>
          <a:p>
            <a:pPr marL="2160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-Debriefing: emotions, results, frameworks</a:t>
            </a:r>
            <a:endParaRPr b="0" lang="en-US" sz="2400" spc="-1" strike="noStrike">
              <a:latin typeface="Arial"/>
            </a:endParaRPr>
          </a:p>
          <a:p>
            <a:pPr marL="685800">
              <a:lnSpc>
                <a:spcPct val="90000"/>
              </a:lnSpc>
              <a:spcAft>
                <a:spcPts val="601"/>
              </a:spcAf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-Homework applications of concepts</a:t>
            </a:r>
            <a:endParaRPr b="0" lang="en-US" sz="2400" spc="-1" strike="noStrike">
              <a:latin typeface="Arial"/>
            </a:endParaRPr>
          </a:p>
          <a:p>
            <a:pPr marL="6858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-Privacy</a:t>
            </a:r>
            <a:endParaRPr b="0" lang="en-US" sz="2400" spc="-1" strike="noStrike">
              <a:latin typeface="Arial"/>
            </a:endParaRPr>
          </a:p>
          <a:p>
            <a:pPr marL="685800" indent="-227160">
              <a:lnSpc>
                <a:spcPct val="90000"/>
              </a:lnSpc>
              <a:spcAft>
                <a:spcPts val="601"/>
              </a:spcAft>
              <a:buClr>
                <a:srgbClr val="000000"/>
              </a:buClr>
              <a:buFont typeface="Arial"/>
              <a:buChar char="•"/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	</a:t>
            </a:r>
            <a:endParaRPr b="0" lang="en-US" sz="2400" spc="-1" strike="noStrike">
              <a:latin typeface="Arial"/>
            </a:endParaRPr>
          </a:p>
          <a:p>
            <a:pPr marL="685800">
              <a:lnSpc>
                <a:spcPct val="90000"/>
              </a:lnSpc>
              <a:spcAft>
                <a:spcPts val="601"/>
              </a:spcAft>
            </a:pP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Pladsholder til indhold 4" descr=""/>
          <p:cNvPicPr/>
          <p:nvPr/>
        </p:nvPicPr>
        <p:blipFill>
          <a:blip r:embed="rId1"/>
          <a:srcRect l="21338" t="0" r="-1" b="-1"/>
          <a:stretch/>
        </p:blipFill>
        <p:spPr>
          <a:xfrm>
            <a:off x="4110120" y="0"/>
            <a:ext cx="8080560" cy="6856560"/>
          </a:xfrm>
          <a:prstGeom prst="rect">
            <a:avLst/>
          </a:prstGeom>
          <a:ln w="0">
            <a:noFill/>
          </a:ln>
        </p:spPr>
      </p:pic>
      <p:sp>
        <p:nvSpPr>
          <p:cNvPr id="244" name="CustomShape 1"/>
          <p:cNvSpPr/>
          <p:nvPr/>
        </p:nvSpPr>
        <p:spPr>
          <a:xfrm>
            <a:off x="478080" y="1122480"/>
            <a:ext cx="4021920" cy="199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rmAutofit/>
          </a:bodyPr>
          <a:p>
            <a:pPr>
              <a:lnSpc>
                <a:spcPct val="90000"/>
              </a:lnSpc>
            </a:pPr>
            <a:r>
              <a:rPr b="0" lang="en-US" sz="4800" spc="-1" strike="noStrike">
                <a:solidFill>
                  <a:srgbClr val="000000"/>
                </a:solidFill>
                <a:latin typeface="Calibri Light"/>
                <a:ea typeface="DejaVu Sans"/>
              </a:rPr>
              <a:t>Principle 3  </a:t>
            </a:r>
            <a:r>
              <a:rPr b="1" lang="en-US" sz="4800" spc="-1" strike="noStrike">
                <a:solidFill>
                  <a:srgbClr val="000000"/>
                </a:solidFill>
                <a:latin typeface="Calibri Light"/>
                <a:ea typeface="DejaVu Sans"/>
              </a:rPr>
              <a:t>PLOT</a:t>
            </a:r>
            <a:endParaRPr b="0" lang="en-US" sz="4800" spc="-1" strike="noStrike">
              <a:latin typeface="Arial"/>
            </a:endParaRPr>
          </a:p>
        </p:txBody>
      </p:sp>
      <p:sp>
        <p:nvSpPr>
          <p:cNvPr id="245" name="CustomShape 2"/>
          <p:cNvSpPr/>
          <p:nvPr/>
        </p:nvSpPr>
        <p:spPr>
          <a:xfrm>
            <a:off x="478080" y="3291840"/>
            <a:ext cx="3931920" cy="2298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You must create stories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with a clear plot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creating direction </a:t>
            </a:r>
            <a:endParaRPr b="0" lang="en-US" sz="24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r>
              <a:rPr b="0" lang="en-US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and helping people prioritize</a:t>
            </a:r>
            <a:endParaRPr b="0" lang="en-US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Billede 10" descr=""/>
          <p:cNvPicPr/>
          <p:nvPr/>
        </p:nvPicPr>
        <p:blipFill>
          <a:blip r:embed="rId1"/>
          <a:srcRect l="36734" t="0" r="16445" b="-1"/>
          <a:stretch/>
        </p:blipFill>
        <p:spPr>
          <a:xfrm>
            <a:off x="7680960" y="0"/>
            <a:ext cx="4509720" cy="6856560"/>
          </a:xfrm>
          <a:prstGeom prst="rect">
            <a:avLst/>
          </a:prstGeom>
          <a:ln w="0">
            <a:noFill/>
          </a:ln>
        </p:spPr>
      </p:pic>
      <p:pic>
        <p:nvPicPr>
          <p:cNvPr id="247" name="Billede 8" descr=""/>
          <p:cNvPicPr/>
          <p:nvPr/>
        </p:nvPicPr>
        <p:blipFill>
          <a:blip r:embed="rId2"/>
          <a:srcRect l="0" t="8462" r="0" b="4787"/>
          <a:stretch/>
        </p:blipFill>
        <p:spPr>
          <a:xfrm>
            <a:off x="3642480" y="0"/>
            <a:ext cx="4806360" cy="3400200"/>
          </a:xfrm>
          <a:prstGeom prst="rect">
            <a:avLst/>
          </a:prstGeom>
          <a:ln w="0">
            <a:noFill/>
          </a:ln>
        </p:spPr>
      </p:pic>
      <p:pic>
        <p:nvPicPr>
          <p:cNvPr id="248" name="Billede 4" descr=""/>
          <p:cNvPicPr/>
          <p:nvPr/>
        </p:nvPicPr>
        <p:blipFill>
          <a:blip r:embed="rId3"/>
          <a:srcRect l="3345" t="0" r="0" b="0"/>
          <a:stretch/>
        </p:blipFill>
        <p:spPr>
          <a:xfrm>
            <a:off x="3524760" y="3483720"/>
            <a:ext cx="4924080" cy="3400200"/>
          </a:xfrm>
          <a:prstGeom prst="rect">
            <a:avLst/>
          </a:prstGeom>
          <a:ln w="0">
            <a:noFill/>
          </a:ln>
        </p:spPr>
      </p:pic>
      <p:sp>
        <p:nvSpPr>
          <p:cNvPr id="249" name="CustomShape 1"/>
          <p:cNvSpPr/>
          <p:nvPr/>
        </p:nvSpPr>
        <p:spPr>
          <a:xfrm>
            <a:off x="448200" y="365760"/>
            <a:ext cx="3192840" cy="1644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90000"/>
              </a:lnSpc>
            </a:pPr>
            <a:r>
              <a:rPr b="0" lang="da-DK" sz="2800" spc="-1" strike="noStrike">
                <a:solidFill>
                  <a:srgbClr val="000000"/>
                </a:solidFill>
                <a:latin typeface="Calibri Light"/>
                <a:ea typeface="DejaVu Sans"/>
              </a:rPr>
              <a:t>A </a:t>
            </a:r>
            <a:br/>
            <a:r>
              <a:rPr b="0" lang="da-DK" sz="2800" spc="-1" strike="noStrike">
                <a:solidFill>
                  <a:srgbClr val="000000"/>
                </a:solidFill>
                <a:latin typeface="Calibri Light"/>
                <a:ea typeface="DejaVu Sans"/>
              </a:rPr>
              <a:t>GOOD PLOT </a:t>
            </a:r>
            <a:br/>
            <a:r>
              <a:rPr b="0" lang="da-DK" sz="2800" spc="-1" strike="noStrike">
                <a:solidFill>
                  <a:srgbClr val="000000"/>
                </a:solidFill>
                <a:latin typeface="Calibri Light"/>
                <a:ea typeface="DejaVu Sans"/>
              </a:rPr>
              <a:t>SHOULD:</a:t>
            </a:r>
            <a:endParaRPr b="0" lang="en-US" sz="2800" spc="-1" strike="noStrike">
              <a:latin typeface="Arial"/>
            </a:endParaRPr>
          </a:p>
        </p:txBody>
      </p:sp>
      <p:sp>
        <p:nvSpPr>
          <p:cNvPr id="250" name="CustomShape 2"/>
          <p:cNvSpPr/>
          <p:nvPr/>
        </p:nvSpPr>
        <p:spPr>
          <a:xfrm>
            <a:off x="274320" y="2011320"/>
            <a:ext cx="3884760" cy="447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Create STRATEGIC DIRECTION</a:t>
            </a:r>
            <a:endParaRPr b="0" lang="en-US" sz="20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Embrace different stories</a:t>
            </a:r>
            <a:endParaRPr b="0" lang="en-US" sz="20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INVOLVE PEOPLE in finding the little wow moments already present in the future. </a:t>
            </a:r>
            <a:endParaRPr b="0" lang="en-US" sz="20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Light THE GLOW, create commitment</a:t>
            </a:r>
            <a:endParaRPr b="0" lang="en-US" sz="20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Answer The big WHY; WHAT GAME DO WE PLAY?</a:t>
            </a:r>
            <a:endParaRPr b="0" lang="en-US" sz="20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Use HEART language</a:t>
            </a:r>
            <a:endParaRPr b="0" lang="en-US" sz="2000" spc="-1" strike="noStrike">
              <a:latin typeface="Arial"/>
            </a:endParaRPr>
          </a:p>
          <a:p>
            <a:pPr marL="228600" indent="-22716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da-DK" sz="2000" spc="-1" strike="noStrike">
                <a:solidFill>
                  <a:srgbClr val="000000"/>
                </a:solidFill>
                <a:latin typeface="Calibri"/>
                <a:ea typeface="DejaVu Sans"/>
              </a:rPr>
              <a:t>Provide bets on the future</a:t>
            </a: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tabLst>
                <a:tab algn="l" pos="0"/>
              </a:tabLst>
            </a:pPr>
            <a:endParaRPr b="0" lang="en-US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</TotalTime>
  <Application>LibreOffice/7.0.1.2$MacOSX_X86_64 LibreOffice_project/7cbcfc562f6eb6708b5ff7d7397325de9e764452</Application>
  <Words>1363</Words>
  <Paragraphs>238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2021-02-01T20:30:01Z</dcterms:created>
  <dc:creator>Grace Ann Rosile</dc:creator>
  <dc:description/>
  <dc:language>en-US</dc:language>
  <cp:lastModifiedBy/>
  <dcterms:modified xsi:type="dcterms:W3CDTF">2021-02-21T09:58:25Z</dcterms:modified>
  <cp:revision>17</cp:revision>
  <dc:subject/>
  <dc:title>PowerPoint Presentation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8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25</vt:i4>
  </property>
</Properties>
</file>