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700" r:id="rId3"/>
    <p:sldMasterId id="2147483713" r:id="rId4"/>
  </p:sldMasterIdLst>
  <p:notesMasterIdLst>
    <p:notesMasterId r:id="rId25"/>
  </p:notesMasterIdLst>
  <p:sldIdLst>
    <p:sldId id="256" r:id="rId5"/>
    <p:sldId id="257" r:id="rId6"/>
    <p:sldId id="258" r:id="rId7"/>
    <p:sldId id="261" r:id="rId8"/>
    <p:sldId id="259" r:id="rId9"/>
    <p:sldId id="286" r:id="rId10"/>
    <p:sldId id="287" r:id="rId11"/>
    <p:sldId id="263" r:id="rId12"/>
    <p:sldId id="288" r:id="rId13"/>
    <p:sldId id="281" r:id="rId14"/>
    <p:sldId id="269" r:id="rId15"/>
    <p:sldId id="284" r:id="rId16"/>
    <p:sldId id="285" r:id="rId17"/>
    <p:sldId id="273" r:id="rId18"/>
    <p:sldId id="283" r:id="rId19"/>
    <p:sldId id="270" r:id="rId20"/>
    <p:sldId id="271" r:id="rId21"/>
    <p:sldId id="282" r:id="rId22"/>
    <p:sldId id="275"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21"/>
    <p:restoredTop sz="83513"/>
  </p:normalViewPr>
  <p:slideViewPr>
    <p:cSldViewPr snapToGrid="0" snapToObjects="1">
      <p:cViewPr varScale="1">
        <p:scale>
          <a:sx n="56" d="100"/>
          <a:sy n="56" d="100"/>
        </p:scale>
        <p:origin x="216"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4"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305"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306"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307"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308"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309"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4FDEC281-887B-4F39-9538-716F1778A965}"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ationalacademyofkinesiology.org/what-is-kinesiolog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869950" y="1257300"/>
            <a:ext cx="6029325" cy="3390900"/>
          </a:xfrm>
          <a:prstGeom prst="rect">
            <a:avLst/>
          </a:prstGeom>
        </p:spPr>
      </p:sp>
      <p:sp>
        <p:nvSpPr>
          <p:cNvPr id="415" name="PlaceHolder 2"/>
          <p:cNvSpPr>
            <a:spLocks noGrp="1"/>
          </p:cNvSpPr>
          <p:nvPr>
            <p:ph type="body"/>
          </p:nvPr>
        </p:nvSpPr>
        <p:spPr>
          <a:xfrm>
            <a:off x="777960" y="4840200"/>
            <a:ext cx="6212160" cy="3956400"/>
          </a:xfrm>
          <a:prstGeom prst="rect">
            <a:avLst/>
          </a:prstGeom>
        </p:spPr>
        <p:txBody>
          <a:bodyPr lIns="0" tIns="0" rIns="0" bIns="0">
            <a:noAutofit/>
          </a:bodyPr>
          <a:lstStyle/>
          <a:p>
            <a:pPr marL="216000" indent="-21204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4402080" y="9553680"/>
            <a:ext cx="3364200" cy="500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1C2248C-A528-4E7E-A9A0-EE20F8492ACD}" type="slidenum">
              <a:rPr lang="en-US" sz="1200" b="0" strike="noStrike" spc="-1">
                <a:solidFill>
                  <a:srgbClr val="000000"/>
                </a:solidFill>
                <a:latin typeface="+mn-lt"/>
                <a:ea typeface="+mn-ea"/>
              </a:rPr>
              <a:t>1</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Be practiced repetition of embodied actions, we perfect performance-in-action habits</a:t>
            </a:r>
          </a:p>
          <a:p>
            <a:endParaRPr lang="en-US" dirty="0"/>
          </a:p>
          <a:p>
            <a:r>
              <a:rPr lang="en-US" dirty="0"/>
              <a:t>In the experiments, see </a:t>
            </a:r>
            <a:r>
              <a:rPr lang="en-US" dirty="0" err="1"/>
              <a:t>Russon</a:t>
            </a:r>
            <a:r>
              <a:rPr lang="en-US" dirty="0"/>
              <a:t> (1993: 293) “Just as between two spatial areas the boundary is at one and the same time the end of one area and the beginning of the next, the point of bodily contact is no more subject than object… All there is is the body, and it is the living process of self-differentiation in which indeterminate horizons of expectation are projected, along which paths determinateness emerges.”   </a:t>
            </a:r>
          </a:p>
          <a:p>
            <a:endParaRPr lang="en-US" dirty="0"/>
          </a:p>
          <a:p>
            <a:r>
              <a:rPr lang="en-US" dirty="0"/>
              <a:t>“The body is thus the point where I touch the world, where I intervene, and, equally, where the world touches me” (Reynolds, 2004: 295). We are each bodies already involved in touching nature and being touched by the world (its primordial elements: air, water, fire, earth).  All we have to do is overcome the dualism of body-nature separation, and see it’s illusion by embodying situatedness.  We are already making contact with the living story webs of life we indwell. Living things have embodied situated agency (Reynolds, 2004).  We can be aware of our embodied nature relations and move from ego-centric to we-centric care and understanding attunements. This is a radical shift in our sensemaking (Weick, 1995) to an antenarrative process embeddedness that is pre-reflective embodiment.  Body-Nature cannot continue to be a dualism if we hope to achieve sustainability. </a:t>
            </a:r>
          </a:p>
          <a:p>
            <a:endParaRPr lang="en-US" dirty="0"/>
          </a:p>
          <a:p>
            <a:r>
              <a:rPr lang="en-US" dirty="0"/>
              <a:t>The experiments from Merleau-Ponty’s writings are described in Reynolds (2004). I summarize them here.</a:t>
            </a:r>
          </a:p>
          <a:p>
            <a:endParaRPr lang="en-US" dirty="0"/>
          </a:p>
          <a:p>
            <a:r>
              <a:rPr lang="en-US" dirty="0"/>
              <a:t>What is Embodied</a:t>
            </a:r>
            <a:r>
              <a:rPr lang="en-US" baseline="0" dirty="0"/>
              <a:t>-Nature-Reflecting</a:t>
            </a:r>
          </a:p>
          <a:p>
            <a:r>
              <a:rPr lang="en-US" dirty="0"/>
              <a:t>?</a:t>
            </a:r>
          </a:p>
          <a:p>
            <a:r>
              <a:rPr lang="en-US" dirty="0"/>
              <a:t>it's about attunements. Attunements is an existential approach to ‘care’ and ‘understanding’ and making (true storytelling) assertions).  The word attunement is used by Heidegger, and developed into Embodied Nature-Reflection by French philosopher Merleau-Ponty in his final three lectures</a:t>
            </a:r>
          </a:p>
          <a:p>
            <a:endParaRPr lang="en-US" dirty="0"/>
          </a:p>
          <a:p>
            <a:r>
              <a:rPr lang="en-US" dirty="0"/>
              <a:t>A multispecies storytelling (Haraway, 2018) dissolves our egos.  The radical desires a ’True Storytelling’ one deeper than mainstream offers, one with less self-deception, more </a:t>
            </a:r>
            <a:r>
              <a:rPr lang="en-US" dirty="0" err="1"/>
              <a:t>ecospiritual</a:t>
            </a:r>
            <a:r>
              <a:rPr lang="en-US" dirty="0"/>
              <a:t> wisdom, and “overcoming the forgetfulness of our death-bound nature” (Fisher, 2012: 81).</a:t>
            </a:r>
          </a:p>
          <a:p>
            <a:endParaRPr lang="en-US" dirty="0"/>
          </a:p>
          <a:p>
            <a:r>
              <a:rPr lang="en-US" dirty="0"/>
              <a:t>It gets back to IWOK and WWOK Reflecting-Nature.  WWOK perpetuates a nature-estranged way of storytelling that </a:t>
            </a:r>
            <a:r>
              <a:rPr lang="en-US" dirty="0" err="1"/>
              <a:t>deanimates</a:t>
            </a:r>
            <a:r>
              <a:rPr lang="en-US" dirty="0"/>
              <a:t> nature, what Carolyn Merchant (1980) says signals the ‘death of nature.’</a:t>
            </a:r>
          </a:p>
          <a:p>
            <a:endParaRPr lang="en-US" dirty="0"/>
          </a:p>
          <a:p>
            <a:r>
              <a:rPr lang="en-US" dirty="0"/>
              <a:t>In Living Storytelling (Kaylynn </a:t>
            </a:r>
            <a:r>
              <a:rPr lang="en-US" dirty="0" err="1"/>
              <a:t>TwoTress</a:t>
            </a:r>
            <a:r>
              <a:rPr lang="en-US" dirty="0"/>
              <a:t>) ‘all things have place, time, and mind or a mind-like quality’ (p. 87) and to WOOK that is just </a:t>
            </a:r>
            <a:r>
              <a:rPr lang="en-US" i="1" dirty="0"/>
              <a:t>animism — </a:t>
            </a:r>
            <a:r>
              <a:rPr lang="en-US" dirty="0"/>
              <a:t>attributing spirit/soul to animals, plants, rocks, mountains, rivers, and so on). But to </a:t>
            </a:r>
            <a:r>
              <a:rPr lang="en-US" dirty="0" err="1"/>
              <a:t>Cajete</a:t>
            </a:r>
            <a:r>
              <a:rPr lang="en-US" dirty="0"/>
              <a:t> animism is part of Native Science (2000).  Maurice Merleau-Ponty is an exception, as a non-dualistic philosopher. In IWOK Gregory </a:t>
            </a:r>
            <a:r>
              <a:rPr lang="en-US" dirty="0" err="1"/>
              <a:t>Cajete</a:t>
            </a:r>
            <a:r>
              <a:rPr lang="en-US" dirty="0"/>
              <a:t> (2000) has an animistic reading of the world that is without apology. </a:t>
            </a:r>
          </a:p>
          <a:p>
            <a:endParaRPr lang="en-US" dirty="0"/>
          </a:p>
          <a:p>
            <a:r>
              <a:rPr lang="en-US" dirty="0"/>
              <a:t>In  IWOK plants are spirit-filled. </a:t>
            </a:r>
          </a:p>
          <a:p>
            <a:r>
              <a:rPr lang="en-US" dirty="0"/>
              <a:t>Contrast it with TS Eliot’s poem Little </a:t>
            </a:r>
            <a:r>
              <a:rPr lang="en-US" dirty="0" err="1"/>
              <a:t>Gidding</a:t>
            </a:r>
            <a:r>
              <a:rPr lang="en-US" dirty="0"/>
              <a:t>. </a:t>
            </a:r>
          </a:p>
          <a:p>
            <a:endParaRPr lang="en-US" dirty="0"/>
          </a:p>
          <a:p>
            <a:r>
              <a:rPr lang="en-US" dirty="0"/>
              <a:t>“Plants ‘know; what their place in Nature is, but do we?” (Gagliano, 2013: 2). In her book she has experiments how seeds are cared for by trees, through microbial/fungi strands passing carbon, water, and nutrients from not just mother </a:t>
            </a:r>
            <a:r>
              <a:rPr lang="en-US" dirty="0" err="1"/>
              <a:t>treet</a:t>
            </a:r>
            <a:r>
              <a:rPr lang="en-US" dirty="0"/>
              <a:t>, but other trees in the canopy to the seedling, and actually monitoring if the seedling needs more or less, in carious conditions. </a:t>
            </a:r>
          </a:p>
          <a:p>
            <a:endParaRPr lang="en-US" dirty="0"/>
          </a:p>
          <a:p>
            <a:r>
              <a:rPr lang="en-US" dirty="0"/>
              <a:t>There is a parallel to Merleau-Ponty (Phenomenology of Perception): p, 72: "the body, by withdrawing from the objective world, will carry with it the intentional threads linking it to its surrounding and finally reveal to us the perceiving subject as the perceived world."</a:t>
            </a:r>
          </a:p>
          <a:p>
            <a:endParaRPr lang="en-US" dirty="0"/>
          </a:p>
          <a:p>
            <a:r>
              <a:rPr lang="en-US" b="1" dirty="0"/>
              <a:t>REFERENCES</a:t>
            </a:r>
          </a:p>
          <a:p>
            <a:r>
              <a:rPr lang="en-US" sz="1200" kern="1200" dirty="0">
                <a:solidFill>
                  <a:schemeClr val="tx1"/>
                </a:solidFill>
                <a:effectLst/>
                <a:latin typeface="+mn-lt"/>
                <a:ea typeface="+mn-ea"/>
                <a:cs typeface="+mn-cs"/>
              </a:rPr>
              <a:t>Merleau-Ponty, M. (1964). </a:t>
            </a:r>
            <a:r>
              <a:rPr lang="en-US" sz="1200" i="1" kern="1200" dirty="0">
                <a:solidFill>
                  <a:schemeClr val="tx1"/>
                </a:solidFill>
                <a:effectLst/>
                <a:latin typeface="+mn-lt"/>
                <a:ea typeface="+mn-ea"/>
                <a:cs typeface="+mn-cs"/>
              </a:rPr>
              <a:t>Signs</a:t>
            </a:r>
            <a:r>
              <a:rPr lang="en-US" sz="1200" kern="1200" dirty="0">
                <a:solidFill>
                  <a:schemeClr val="tx1"/>
                </a:solidFill>
                <a:effectLst/>
                <a:latin typeface="+mn-lt"/>
                <a:ea typeface="+mn-ea"/>
                <a:cs typeface="+mn-cs"/>
              </a:rPr>
              <a:t>. Transl. ed R. C. McCleary. Evanston, IL: Northwestern University Press.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Merleau-Ponty, M. (1969). </a:t>
            </a:r>
            <a:r>
              <a:rPr lang="en-US" dirty="0"/>
              <a:t>The Visible and the Invisible, trans. Alphonso </a:t>
            </a:r>
            <a:r>
              <a:rPr lang="en-US" dirty="0" err="1"/>
              <a:t>Lingis</a:t>
            </a:r>
            <a:r>
              <a:rPr lang="en-US" dirty="0"/>
              <a:t> (Evanston: Northwestern University Press. https://</a:t>
            </a:r>
            <a:r>
              <a:rPr lang="en-US" dirty="0" err="1"/>
              <a:t>monoskop.org</a:t>
            </a:r>
            <a:r>
              <a:rPr lang="en-US" dirty="0"/>
              <a:t>/images/8/80/Merleau_Ponty_Maurice_The_Visible_and_the_Invisible_1968.pdf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Merleau-Ponty, M. (2012). </a:t>
            </a:r>
            <a:r>
              <a:rPr lang="en-US" sz="1200" i="1" kern="1200" dirty="0">
                <a:solidFill>
                  <a:schemeClr val="tx1"/>
                </a:solidFill>
                <a:effectLst/>
                <a:latin typeface="+mn-lt"/>
                <a:ea typeface="+mn-ea"/>
                <a:cs typeface="+mn-cs"/>
              </a:rPr>
              <a:t>The Phenomenology of Perception</a:t>
            </a:r>
            <a:r>
              <a:rPr lang="en-US" sz="1200" kern="1200" dirty="0">
                <a:solidFill>
                  <a:schemeClr val="tx1"/>
                </a:solidFill>
                <a:effectLst/>
                <a:latin typeface="+mn-lt"/>
                <a:ea typeface="+mn-ea"/>
                <a:cs typeface="+mn-cs"/>
              </a:rPr>
              <a:t>. Transl. ed D. A. </a:t>
            </a:r>
            <a:r>
              <a:rPr lang="en-US" sz="1200" kern="1200" dirty="0" err="1">
                <a:solidFill>
                  <a:schemeClr val="tx1"/>
                </a:solidFill>
                <a:effectLst/>
                <a:latin typeface="+mn-lt"/>
                <a:ea typeface="+mn-ea"/>
                <a:cs typeface="+mn-cs"/>
              </a:rPr>
              <a:t>Landes</a:t>
            </a:r>
            <a:r>
              <a:rPr lang="en-US" sz="1200" kern="1200" dirty="0">
                <a:solidFill>
                  <a:schemeClr val="tx1"/>
                </a:solidFill>
                <a:effectLst/>
                <a:latin typeface="+mn-lt"/>
                <a:ea typeface="+mn-ea"/>
                <a:cs typeface="+mn-cs"/>
              </a:rPr>
              <a:t>. London; New York: Routledge. https://</a:t>
            </a:r>
            <a:r>
              <a:rPr lang="en-US" sz="1200" kern="1200" dirty="0" err="1">
                <a:solidFill>
                  <a:schemeClr val="tx1"/>
                </a:solidFill>
                <a:effectLst/>
                <a:latin typeface="+mn-lt"/>
                <a:ea typeface="+mn-ea"/>
                <a:cs typeface="+mn-cs"/>
              </a:rPr>
              <a:t>voidnetwork.gr</a:t>
            </a:r>
            <a:r>
              <a:rPr lang="en-US" sz="1200" kern="1200" dirty="0">
                <a:solidFill>
                  <a:schemeClr val="tx1"/>
                </a:solidFill>
                <a:effectLst/>
                <a:latin typeface="+mn-lt"/>
                <a:ea typeface="+mn-ea"/>
                <a:cs typeface="+mn-cs"/>
              </a:rPr>
              <a:t>/wp-content/uploads/2016/09/Phenomenology-of-Perception-by-Maurice-</a:t>
            </a:r>
            <a:r>
              <a:rPr lang="en-US" sz="1200" kern="1200" dirty="0" err="1">
                <a:solidFill>
                  <a:schemeClr val="tx1"/>
                </a:solidFill>
                <a:effectLst/>
                <a:latin typeface="+mn-lt"/>
                <a:ea typeface="+mn-ea"/>
                <a:cs typeface="+mn-cs"/>
              </a:rPr>
              <a:t>Merleau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Ponty.pdf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Reynolds, J. (2004). </a:t>
            </a:r>
            <a:r>
              <a:rPr lang="en-US" sz="1200" i="1" kern="1200" dirty="0">
                <a:solidFill>
                  <a:schemeClr val="tx1"/>
                </a:solidFill>
                <a:effectLst/>
                <a:latin typeface="+mn-lt"/>
                <a:ea typeface="+mn-ea"/>
                <a:cs typeface="+mn-cs"/>
              </a:rPr>
              <a:t>Merleau-Ponty and Derrida: intertwining embodiment and alterity</a:t>
            </a:r>
            <a:r>
              <a:rPr lang="en-US" sz="1200" kern="1200" dirty="0">
                <a:solidFill>
                  <a:schemeClr val="tx1"/>
                </a:solidFill>
                <a:effectLst/>
                <a:latin typeface="+mn-lt"/>
                <a:ea typeface="+mn-ea"/>
                <a:cs typeface="+mn-cs"/>
              </a:rPr>
              <a:t> (No. 32). Ohio University Press.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Russon</a:t>
            </a:r>
            <a:r>
              <a:rPr lang="en-US" sz="1200" kern="1200" dirty="0">
                <a:solidFill>
                  <a:schemeClr val="tx1"/>
                </a:solidFill>
                <a:effectLst/>
                <a:latin typeface="+mn-lt"/>
                <a:ea typeface="+mn-ea"/>
                <a:cs typeface="+mn-cs"/>
              </a:rPr>
              <a:t>, J. (1994). Embodiment and responsibility: Merleau-Ponty and the ontology of nature. </a:t>
            </a:r>
            <a:r>
              <a:rPr lang="en-US" sz="1200" i="1" kern="1200" dirty="0">
                <a:solidFill>
                  <a:schemeClr val="tx1"/>
                </a:solidFill>
                <a:effectLst/>
                <a:latin typeface="+mn-lt"/>
                <a:ea typeface="+mn-ea"/>
                <a:cs typeface="+mn-cs"/>
              </a:rPr>
              <a:t>Man and World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27</a:t>
            </a:r>
            <a:r>
              <a:rPr lang="en-US" sz="1200" kern="1200" dirty="0">
                <a:solidFill>
                  <a:schemeClr val="tx1"/>
                </a:solidFill>
                <a:effectLst/>
                <a:latin typeface="+mn-lt"/>
                <a:ea typeface="+mn-ea"/>
                <a:cs typeface="+mn-cs"/>
              </a:rPr>
              <a:t>(3), 291-308. </a:t>
            </a:r>
            <a:endParaRPr lang="en-US" dirty="0"/>
          </a:p>
        </p:txBody>
      </p:sp>
      <p:sp>
        <p:nvSpPr>
          <p:cNvPr id="4" name="Slide Number Placeholder 3"/>
          <p:cNvSpPr>
            <a:spLocks noGrp="1"/>
          </p:cNvSpPr>
          <p:nvPr>
            <p:ph type="sldNum"/>
          </p:nvPr>
        </p:nvSpPr>
        <p:spPr/>
        <p:txBody>
          <a:bodyPr/>
          <a:lstStyle/>
          <a:p>
            <a:pPr algn="r"/>
            <a:fld id="{4FDEC281-887B-4F39-9538-716F1778A965}" type="slidenum">
              <a:rPr lang="en-US" sz="1400" b="0" strike="noStrike" spc="-1" smtClean="0">
                <a:latin typeface="Times New Roman"/>
              </a:rPr>
              <a:t>15</a:t>
            </a:fld>
            <a:endParaRPr lang="en-US" sz="1400" b="0" strike="noStrike" spc="-1">
              <a:latin typeface="Times New Roman"/>
            </a:endParaRPr>
          </a:p>
        </p:txBody>
      </p:sp>
    </p:spTree>
    <p:extLst>
      <p:ext uri="{BB962C8B-B14F-4D97-AF65-F5344CB8AC3E}">
        <p14:creationId xmlns:p14="http://schemas.microsoft.com/office/powerpoint/2010/main" val="2804757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 What is the bodily grounding of True Storytelling?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Embodied</a:t>
            </a:r>
            <a:r>
              <a:rPr lang="en-US" baseline="0" dirty="0"/>
              <a:t> Attunement comes from existential philosophy of Merleau-Ponty, who late in life worked on the problem of Nature and our Embodied Reflection getting beyond representation, into what we call grounding, in the vibrant matter (Jane Bennett, 2008), how our body quantum vibrations have what Merleau-Ponty calls CONNEXION, what quantum storytelling calls vibrant mattering energy waves, and that is what we do in attunement.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Chiasm</a:t>
            </a:r>
            <a:r>
              <a:rPr lang="en-US" sz="1200" kern="1200" dirty="0">
                <a:solidFill>
                  <a:schemeClr val="tx1"/>
                </a:solidFill>
                <a:effectLst/>
                <a:latin typeface="+mn-lt"/>
                <a:ea typeface="+mn-ea"/>
                <a:cs typeface="+mn-cs"/>
              </a:rPr>
              <a:t>, instead of the For the Other: that means that there is not only a me-other rivalry, but a co-functioning. We function as one unique body” (Merleau-Ponty, 1969:  160).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sz="1200" kern="1200" dirty="0">
                <a:solidFill>
                  <a:schemeClr val="tx1"/>
                </a:solidFill>
                <a:effectLst/>
                <a:latin typeface="+mn-lt"/>
                <a:ea typeface="+mn-ea"/>
                <a:cs typeface="+mn-cs"/>
              </a:rPr>
              <a:t>In True Storytelling we move from the ego-centric, to the we-centric (&amp; eco-centric), from the egoistic-BENEATH-Heart to the BEYOND-Heart of embodiment, as we are uncovering all around BEING-there, we dwell </a:t>
            </a:r>
            <a:r>
              <a:rPr lang="en-US" sz="1200" kern="1200" dirty="0" err="1">
                <a:solidFill>
                  <a:schemeClr val="tx1"/>
                </a:solidFill>
                <a:effectLst/>
                <a:latin typeface="+mn-lt"/>
                <a:ea typeface="+mn-ea"/>
                <a:cs typeface="+mn-cs"/>
              </a:rPr>
              <a:t>in-BETWEEN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dirty="0"/>
              <a:t>self-reflective egos capable of self-conscious rationality and moral existence is only understandable in terms of the unreflective and intersubjective habits of cultural behavior and communication which are situated in this dynamic of embodied emergence” (Reynolds, 2004: p. 295).  </a:t>
            </a:r>
            <a:endParaRPr lang="en-US" sz="1200" kern="1200" dirty="0">
              <a:solidFill>
                <a:schemeClr val="tx1"/>
              </a:solidFill>
              <a:effectLst/>
              <a:latin typeface="+mn-lt"/>
              <a:ea typeface="+mn-ea"/>
              <a:cs typeface="+mn-cs"/>
            </a:endParaRPr>
          </a:p>
          <a:p>
            <a:endParaRPr lang="en-US" dirty="0"/>
          </a:p>
          <a:p>
            <a:r>
              <a:rPr lang="en-US" dirty="0"/>
              <a:t>The Self is first and foremost, body, therefore not a mind-body separation of duality (Reynolds, 2004). True Storytelling brings embodied reflection and pre-reflective entanglement to our conscious awareness so we make good, just, true, and beautiful decisions.</a:t>
            </a:r>
          </a:p>
          <a:p>
            <a:endParaRPr lang="en-US" dirty="0"/>
          </a:p>
          <a:p>
            <a:r>
              <a:rPr lang="en-US" dirty="0"/>
              <a:t>See article by </a:t>
            </a:r>
            <a:r>
              <a:rPr lang="en-US" dirty="0" err="1"/>
              <a:t>Boje</a:t>
            </a:r>
            <a:r>
              <a:rPr lang="en-US" dirty="0"/>
              <a:t> and Rosile on intersubjectivity of humans and dogs. </a:t>
            </a:r>
          </a:p>
          <a:p>
            <a:r>
              <a:rPr lang="en-US" sz="1200" b="0" i="0" kern="1200" dirty="0" err="1">
                <a:solidFill>
                  <a:schemeClr val="tx1"/>
                </a:solidFill>
                <a:effectLst/>
                <a:latin typeface="+mn-lt"/>
                <a:ea typeface="+mn-ea"/>
                <a:cs typeface="+mn-cs"/>
              </a:rPr>
              <a:t>Boje</a:t>
            </a:r>
            <a:r>
              <a:rPr lang="en-US" sz="1200" b="0" i="0" kern="1200" dirty="0">
                <a:solidFill>
                  <a:schemeClr val="tx1"/>
                </a:solidFill>
                <a:effectLst/>
                <a:latin typeface="+mn-lt"/>
                <a:ea typeface="+mn-ea"/>
                <a:cs typeface="+mn-cs"/>
              </a:rPr>
              <a:t>, D. M., &amp; Rosile, G. A. (2019). Conversational storytelling research methods: cats, dogs, and humans in pet capitalism. </a:t>
            </a:r>
            <a:r>
              <a:rPr lang="en-US" sz="1200" b="0" i="1" kern="1200" dirty="0">
                <a:solidFill>
                  <a:schemeClr val="tx1"/>
                </a:solidFill>
                <a:effectLst/>
                <a:latin typeface="+mn-lt"/>
                <a:ea typeface="+mn-ea"/>
                <a:cs typeface="+mn-cs"/>
              </a:rPr>
              <a:t>Communication Research and Practice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(4), 309-326. Also in the conversational storytelling book (2020) and in chapter 7 of True Storytelling book</a:t>
            </a:r>
            <a:endParaRPr lang="en-US" dirty="0"/>
          </a:p>
        </p:txBody>
      </p:sp>
      <p:sp>
        <p:nvSpPr>
          <p:cNvPr id="4" name="Slide Number Placeholder 3"/>
          <p:cNvSpPr>
            <a:spLocks noGrp="1"/>
          </p:cNvSpPr>
          <p:nvPr>
            <p:ph type="sldNum"/>
          </p:nvPr>
        </p:nvSpPr>
        <p:spPr/>
        <p:txBody>
          <a:bodyPr/>
          <a:lstStyle/>
          <a:p>
            <a:pPr algn="r"/>
            <a:fld id="{4FDEC281-887B-4F39-9538-716F1778A965}"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1064774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4FDEC281-887B-4F39-9538-716F1778A965}"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404273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noRot="1" noChangeAspect="1"/>
          </p:cNvSpPr>
          <p:nvPr>
            <p:ph type="sldImg"/>
          </p:nvPr>
        </p:nvSpPr>
        <p:spPr>
          <a:xfrm>
            <a:off x="534988" y="763588"/>
            <a:ext cx="6696075" cy="3767137"/>
          </a:xfrm>
          <a:prstGeom prst="rect">
            <a:avLst/>
          </a:prstGeom>
        </p:spPr>
      </p:sp>
      <p:sp>
        <p:nvSpPr>
          <p:cNvPr id="439"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en-US" sz="2000" b="0" strike="noStrike" spc="-1">
              <a:latin typeface="Arial"/>
            </a:endParaRPr>
          </a:p>
        </p:txBody>
      </p:sp>
      <p:sp>
        <p:nvSpPr>
          <p:cNvPr id="440"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8422C86-A8AB-4135-B697-F5D7667FB06D}" type="slidenum">
              <a:rPr lang="en-US" sz="1400" b="0" strike="noStrike" spc="-1">
                <a:solidFill>
                  <a:srgbClr val="000000"/>
                </a:solidFill>
                <a:latin typeface="Times New Roman"/>
                <a:ea typeface="+mn-ea"/>
              </a:rPr>
              <a:t>20</a:t>
            </a:fld>
            <a:endParaRPr lang="en-US" sz="14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685800" y="1143000"/>
            <a:ext cx="5481638" cy="3082925"/>
          </a:xfrm>
          <a:prstGeom prst="rect">
            <a:avLst/>
          </a:prstGeom>
        </p:spPr>
      </p:sp>
      <p:sp>
        <p:nvSpPr>
          <p:cNvPr id="418"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en-US" sz="2000" b="0" strike="noStrike" spc="-1">
              <a:latin typeface="Arial"/>
            </a:endParaRPr>
          </a:p>
        </p:txBody>
      </p:sp>
      <p:sp>
        <p:nvSpPr>
          <p:cNvPr id="419"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9BEBE6B-1C68-4236-A106-F59DF610CE98}" type="slidenum">
              <a:rPr lang="en-US" sz="1200" b="0" strike="noStrike" spc="-1">
                <a:solidFill>
                  <a:srgbClr val="000000"/>
                </a:solidFill>
                <a:latin typeface="Times New Roman"/>
                <a:ea typeface="+mn-ea"/>
              </a:rPr>
              <a:t>2</a:t>
            </a:fld>
            <a:endParaRPr lang="en-US"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noRot="1" noChangeAspect="1"/>
          </p:cNvSpPr>
          <p:nvPr>
            <p:ph type="sldImg"/>
          </p:nvPr>
        </p:nvSpPr>
        <p:spPr>
          <a:xfrm>
            <a:off x="533400" y="763588"/>
            <a:ext cx="6700838" cy="3768725"/>
          </a:xfrm>
          <a:prstGeom prst="rect">
            <a:avLst/>
          </a:prstGeom>
        </p:spPr>
      </p:sp>
      <p:sp>
        <p:nvSpPr>
          <p:cNvPr id="424" name="PlaceHolder 2"/>
          <p:cNvSpPr>
            <a:spLocks noGrp="1"/>
          </p:cNvSpPr>
          <p:nvPr>
            <p:ph type="body"/>
          </p:nvPr>
        </p:nvSpPr>
        <p:spPr>
          <a:xfrm>
            <a:off x="685800" y="4400640"/>
            <a:ext cx="5482440" cy="3596400"/>
          </a:xfrm>
          <a:prstGeom prst="rect">
            <a:avLst/>
          </a:prstGeom>
        </p:spPr>
        <p:txBody>
          <a:bodyPr lIns="0" tIns="0" rIns="0" bIns="0">
            <a:noAutofit/>
          </a:bodyPr>
          <a:lstStyle/>
          <a:p>
            <a:endParaRPr lang="en-US" sz="2000" b="0" strike="noStrike" spc="-1">
              <a:latin typeface="Arial"/>
            </a:endParaRPr>
          </a:p>
        </p:txBody>
      </p:sp>
      <p:sp>
        <p:nvSpPr>
          <p:cNvPr id="425" name="CustomShape 3"/>
          <p:cNvSpPr/>
          <p:nvPr/>
        </p:nvSpPr>
        <p:spPr>
          <a:xfrm>
            <a:off x="3884760" y="8685360"/>
            <a:ext cx="296784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3140760-668B-423C-ACE6-D7CB20C4AA61}" type="slidenum">
              <a:rPr lang="en-US" sz="1400" b="0" strike="noStrike" spc="-1">
                <a:solidFill>
                  <a:srgbClr val="000000"/>
                </a:solidFill>
                <a:latin typeface="Times New Roman"/>
                <a:ea typeface="+mn-ea"/>
              </a:rPr>
              <a:t>4</a:t>
            </a:fld>
            <a:endParaRPr lang="en-US" sz="14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533400" y="763588"/>
            <a:ext cx="6702425" cy="3770312"/>
          </a:xfrm>
          <a:prstGeom prst="rect">
            <a:avLst/>
          </a:prstGeom>
        </p:spPr>
      </p:sp>
      <p:sp>
        <p:nvSpPr>
          <p:cNvPr id="421" name="PlaceHolder 2"/>
          <p:cNvSpPr>
            <a:spLocks noGrp="1"/>
          </p:cNvSpPr>
          <p:nvPr>
            <p:ph type="body"/>
          </p:nvPr>
        </p:nvSpPr>
        <p:spPr>
          <a:xfrm>
            <a:off x="777240" y="4777560"/>
            <a:ext cx="6216120" cy="4524480"/>
          </a:xfrm>
          <a:prstGeom prst="rect">
            <a:avLst/>
          </a:prstGeom>
        </p:spPr>
        <p:txBody>
          <a:bodyPr lIns="0" tIns="0" rIns="0" bIns="0">
            <a:noAutofit/>
          </a:bodyPr>
          <a:lstStyle/>
          <a:p>
            <a:endParaRPr lang="en-US" sz="2000" b="0" strike="noStrike" spc="-1">
              <a:latin typeface="Arial"/>
            </a:endParaRPr>
          </a:p>
        </p:txBody>
      </p:sp>
      <p:sp>
        <p:nvSpPr>
          <p:cNvPr id="422" name="CustomShape 3"/>
          <p:cNvSpPr/>
          <p:nvPr/>
        </p:nvSpPr>
        <p:spPr>
          <a:xfrm>
            <a:off x="4399200" y="9555480"/>
            <a:ext cx="3371400" cy="50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E29FD1EB-57D4-4077-AFFD-D306326D8A51}" type="slidenum">
              <a:rPr lang="en-US" sz="1400" b="0" strike="noStrike" spc="-1">
                <a:solidFill>
                  <a:srgbClr val="000000"/>
                </a:solidFill>
                <a:latin typeface="Times New Roman"/>
                <a:ea typeface="+mn-ea"/>
              </a:rPr>
              <a:t>5</a:t>
            </a:fld>
            <a:endParaRPr lang="en-US" sz="14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4FDEC281-887B-4F39-9538-716F1778A965}" type="slidenum">
              <a:rPr lang="en-US" sz="1400" b="0" strike="noStrike" spc="-1" smtClean="0">
                <a:latin typeface="Times New Roman"/>
              </a:rPr>
              <a:t>6</a:t>
            </a:fld>
            <a:endParaRPr lang="en-US" sz="1400" b="0" strike="noStrike" spc="-1">
              <a:latin typeface="Times New Roman"/>
            </a:endParaRPr>
          </a:p>
        </p:txBody>
      </p:sp>
    </p:spTree>
    <p:extLst>
      <p:ext uri="{BB962C8B-B14F-4D97-AF65-F5344CB8AC3E}">
        <p14:creationId xmlns:p14="http://schemas.microsoft.com/office/powerpoint/2010/main" val="343510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PlaceHolder 1"/>
          <p:cNvSpPr>
            <a:spLocks noGrp="1" noRot="1" noChangeAspect="1"/>
          </p:cNvSpPr>
          <p:nvPr>
            <p:ph type="sldImg"/>
          </p:nvPr>
        </p:nvSpPr>
        <p:spPr>
          <a:xfrm>
            <a:off x="685800" y="1143000"/>
            <a:ext cx="5486400" cy="3086100"/>
          </a:xfrm>
          <a:prstGeom prst="rect">
            <a:avLst/>
          </a:prstGeom>
        </p:spPr>
      </p:sp>
      <p:sp>
        <p:nvSpPr>
          <p:cNvPr id="427"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da-DK" sz="2000" b="0" strike="noStrike" spc="-1">
                <a:latin typeface="Arial"/>
              </a:rPr>
              <a:t>Helping stories along, be open to experiment – local community, future audience, on the road nationally exhibitions, network internationally exhibition</a:t>
            </a:r>
            <a:br/>
            <a:endParaRPr lang="en-US" sz="2000" b="0" strike="noStrike" spc="-1">
              <a:latin typeface="Arial"/>
            </a:endParaRPr>
          </a:p>
        </p:txBody>
      </p:sp>
      <p:sp>
        <p:nvSpPr>
          <p:cNvPr id="428" name="CustomShape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4C9FE11-5B7E-426F-AB03-2CEAD349BA3C}" type="slidenum">
              <a:rPr lang="da-DK" sz="1200" b="0" strike="noStrike" spc="-1">
                <a:latin typeface="Times New Roman"/>
              </a:rPr>
              <a:t>8</a:t>
            </a:fld>
            <a:endParaRPr lang="en-US"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Story:  I have been dong muscle-testing daily since I met Grace Ann Rosile. We use it with horses, and to get pre-reflective embodiment answers to yes/no questions. It is how I attune to space, the subject of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Masters Class.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QUESTION: What is Space? </a:t>
            </a:r>
          </a:p>
          <a:p>
            <a:r>
              <a:rPr lang="en-US" sz="1200" kern="1200" dirty="0">
                <a:solidFill>
                  <a:schemeClr val="tx1"/>
                </a:solidFill>
                <a:effectLst/>
                <a:latin typeface="+mn-lt"/>
                <a:ea typeface="+mn-ea"/>
                <a:cs typeface="+mn-cs"/>
              </a:rPr>
              <a:t>“</a:t>
            </a:r>
            <a:r>
              <a:rPr lang="en-US" dirty="0"/>
              <a:t>Space is not the setting (real or logical) in which things are arranged, but the means whereby the position of things becomes possible. This means that instead of imagining it as a sort of ether in which all things float, or conceiving it abstractly as a characteristic that they have in common, we must think of it as the universal power enabling them to be connected” (Merleau-Ponty, 2012: 284). https://</a:t>
            </a:r>
            <a:r>
              <a:rPr lang="en-US" dirty="0" err="1"/>
              <a:t>voidnetwork.gr</a:t>
            </a:r>
            <a:r>
              <a:rPr lang="en-US" dirty="0"/>
              <a:t>/wp-content/uploads/2016/09/Phenomenology-of-Perception-by-Maurice-</a:t>
            </a:r>
            <a:r>
              <a:rPr lang="en-US" dirty="0" err="1"/>
              <a:t>Merleau</a:t>
            </a:r>
            <a:r>
              <a:rPr lang="en-US" dirty="0"/>
              <a:t>-</a:t>
            </a:r>
            <a:r>
              <a:rPr lang="en-US" dirty="0" err="1"/>
              <a:t>Ponty.pdf</a:t>
            </a:r>
            <a:r>
              <a:rPr lang="en-US" dirty="0"/>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trace out our spatial relations to understand sustainability.  A reflection on “</a:t>
            </a:r>
            <a:r>
              <a:rPr lang="en-US" dirty="0"/>
              <a:t>space as the indivisible system governing the acts of unification performed by a constituting mind” (Merleau-Ponty, 2004: 284). </a:t>
            </a:r>
          </a:p>
          <a:p>
            <a:endParaRPr lang="en-US" sz="1200" kern="1200" dirty="0">
              <a:solidFill>
                <a:schemeClr val="tx1"/>
              </a:solidFill>
              <a:effectLst/>
              <a:latin typeface="+mn-lt"/>
              <a:ea typeface="+mn-ea"/>
              <a:cs typeface="+mn-cs"/>
            </a:endParaRPr>
          </a:p>
          <a:p>
            <a:r>
              <a:rPr lang="en-US" sz="1200" b="1" i="1" u="sng" kern="1200" dirty="0">
                <a:solidFill>
                  <a:schemeClr val="tx1"/>
                </a:solidFill>
                <a:effectLst/>
                <a:latin typeface="+mn-lt"/>
                <a:ea typeface="+mn-ea"/>
                <a:cs typeface="+mn-cs"/>
              </a:rPr>
              <a:t>In True Storytelling, space-attunement is very practical. </a:t>
            </a:r>
            <a:r>
              <a:rPr lang="en-US" sz="1200" kern="1200" dirty="0">
                <a:solidFill>
                  <a:schemeClr val="tx1"/>
                </a:solidFill>
                <a:effectLst/>
                <a:latin typeface="+mn-lt"/>
                <a:ea typeface="+mn-ea"/>
                <a:cs typeface="+mn-cs"/>
              </a:rPr>
              <a:t>“</a:t>
            </a:r>
            <a:r>
              <a:rPr lang="en-US" dirty="0"/>
              <a:t>What counts for the orientation of the spectacle is not my body as it in fact is, as a thing in objective space, but as a system of possible actions, a virtual body with its phenomenal ‘place’ defined by its task and situation. My body is wherever there is something to be done” (Merleau-Ponty, 2004: 291).  We inhabit the virtual-spectacle that the Nature of things in their visual, auditory, tactile fields (spaces) already pre-constituted. Welcome to antenarrative processes.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body is an ensemble of entanglements and relationships to our environment, already-there, constituted, shifting, unfolding, and changing, in-action, in circuits of existence of our habits of Being-in-the-world of place already-there. </a:t>
            </a:r>
          </a:p>
          <a:p>
            <a:endParaRPr lang="en-US" sz="1200" kern="1200" dirty="0">
              <a:solidFill>
                <a:schemeClr val="tx1"/>
              </a:solidFill>
              <a:effectLst/>
              <a:latin typeface="+mn-lt"/>
              <a:ea typeface="+mn-ea"/>
              <a:cs typeface="+mn-cs"/>
            </a:endParaRPr>
          </a:p>
          <a:p>
            <a:r>
              <a:rPr lang="en-US" dirty="0"/>
              <a:t>Nature be always already (</a:t>
            </a:r>
            <a:r>
              <a:rPr lang="en-US" dirty="0" err="1"/>
              <a:t>forestructuring</a:t>
            </a:r>
            <a:r>
              <a:rPr lang="en-US" dirty="0"/>
              <a:t> BETWEEN) implicated in human projects (in </a:t>
            </a:r>
            <a:r>
              <a:rPr lang="en-US" dirty="0" err="1"/>
              <a:t>spacetimemattering</a:t>
            </a:r>
            <a:r>
              <a:rPr lang="en-US" dirty="0"/>
              <a:t>), and of human projects as already implicated/entangled in nature (BEYOND in our attunements). Nature is therefore already part of True </a:t>
            </a:r>
            <a:r>
              <a:rPr lang="en-US" dirty="0" err="1"/>
              <a:t>Storyteling</a:t>
            </a:r>
            <a:r>
              <a:rPr lang="en-US" dirty="0"/>
              <a:t>.  We are already embedded in-Nature, entwined in ontology of Nature.  We are already embedded in attunement-Nature.  That is the very definition of quantum storytelling, to attune to vibrant energy mattering. </a:t>
            </a:r>
          </a:p>
          <a:p>
            <a:endParaRPr lang="en-US" dirty="0"/>
          </a:p>
          <a:p>
            <a:r>
              <a:rPr lang="en-US" dirty="0"/>
              <a:t>Unlike the 5 senses of sensemaking of the rational/empirical/intellectual/cognitive BENEATH-Heart, we are entangled already in the BEYOND-Heart of Nature. This is why IWOK is a very different attunement than WWOK.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Background: Merleau-Ponty argues for a Phenomenology of Perception book draws on biophysical responses are pre-reflective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Word attunement (aka Mood) comes from Martin Heidegger’s Being and Time book</a:t>
            </a:r>
          </a:p>
          <a:p>
            <a:r>
              <a:rPr lang="en-US" sz="1200" kern="1200" dirty="0">
                <a:solidFill>
                  <a:schemeClr val="tx1"/>
                </a:solidFill>
                <a:effectLst/>
                <a:latin typeface="+mn-lt"/>
                <a:ea typeface="+mn-ea"/>
                <a:cs typeface="+mn-cs"/>
              </a:rPr>
              <a:t>Merleau-Ponty has a pre-reflective embodied reflection, whereas Heidegger’s 10 attunements are to our entanglements and uncoverings of Being-in-the-world</a:t>
            </a:r>
          </a:p>
          <a:p>
            <a:r>
              <a:rPr lang="en-US" sz="1200" kern="1200" dirty="0">
                <a:solidFill>
                  <a:schemeClr val="tx1"/>
                </a:solidFill>
                <a:effectLst/>
                <a:latin typeface="+mn-lt"/>
                <a:ea typeface="+mn-ea"/>
                <a:cs typeface="+mn-cs"/>
              </a:rPr>
              <a:t>Attunement to the quantum field energies of our existence is through the body, our embodiment Nature</a:t>
            </a:r>
          </a:p>
          <a:p>
            <a:r>
              <a:rPr lang="en-US" sz="1200" kern="1200" dirty="0">
                <a:solidFill>
                  <a:schemeClr val="tx1"/>
                </a:solidFill>
                <a:effectLst/>
                <a:latin typeface="+mn-lt"/>
                <a:ea typeface="+mn-ea"/>
                <a:cs typeface="+mn-cs"/>
              </a:rPr>
              <a:t>Muscle-testing energy work is a good example</a:t>
            </a:r>
          </a:p>
          <a:p>
            <a:r>
              <a:rPr lang="en-US" sz="1200" b="0" i="0" kern="1200" dirty="0">
                <a:solidFill>
                  <a:schemeClr val="tx1"/>
                </a:solidFill>
                <a:effectLst/>
                <a:latin typeface="+mn-lt"/>
                <a:ea typeface="+mn-ea"/>
                <a:cs typeface="+mn-cs"/>
              </a:rPr>
              <a:t>Muscle testing is a holistic technique derived from the field of </a:t>
            </a:r>
            <a:r>
              <a:rPr lang="en-US" sz="1200" b="0" i="0" u="none" strike="noStrike" kern="1200" dirty="0">
                <a:solidFill>
                  <a:schemeClr val="tx1"/>
                </a:solidFill>
                <a:effectLst/>
                <a:latin typeface="+mn-lt"/>
                <a:ea typeface="+mn-ea"/>
                <a:cs typeface="+mn-cs"/>
                <a:hlinkClick r:id="rId3"/>
              </a:rPr>
              <a:t>Kinesiology</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more see </a:t>
            </a:r>
            <a:r>
              <a:rPr lang="en-US" sz="1200" b="0" i="0" u="none" strike="noStrike" kern="1200" dirty="0">
                <a:solidFill>
                  <a:schemeClr val="tx1"/>
                </a:solidFill>
                <a:effectLst/>
                <a:latin typeface="+mn-lt"/>
                <a:ea typeface="+mn-ea"/>
                <a:cs typeface="+mn-cs"/>
                <a:sym typeface="Wingdings" pitchFamily="2" charset="2"/>
              </a:rPr>
              <a:t> https://</a:t>
            </a:r>
            <a:r>
              <a:rPr lang="en-US" sz="1200" b="0" i="0" u="none" strike="noStrike" kern="1200" dirty="0" err="1">
                <a:solidFill>
                  <a:schemeClr val="tx1"/>
                </a:solidFill>
                <a:effectLst/>
                <a:latin typeface="+mn-lt"/>
                <a:ea typeface="+mn-ea"/>
                <a:cs typeface="+mn-cs"/>
                <a:sym typeface="Wingdings" pitchFamily="2" charset="2"/>
              </a:rPr>
              <a:t>discoverhealing.com</a:t>
            </a:r>
            <a:r>
              <a:rPr lang="en-US" sz="1200" b="0" i="0" u="none" strike="noStrike" kern="1200" dirty="0">
                <a:solidFill>
                  <a:schemeClr val="tx1"/>
                </a:solidFill>
                <a:effectLst/>
                <a:latin typeface="+mn-lt"/>
                <a:ea typeface="+mn-ea"/>
                <a:cs typeface="+mn-cs"/>
                <a:sym typeface="Wingdings" pitchFamily="2" charset="2"/>
              </a:rPr>
              <a:t>/muscle-testing-energy-healing/ </a:t>
            </a:r>
          </a:p>
          <a:p>
            <a:endParaRPr lang="en-US" sz="1200" b="0" i="0" u="none" strike="noStrike" kern="1200" dirty="0">
              <a:solidFill>
                <a:schemeClr val="tx1"/>
              </a:solidFill>
              <a:effectLst/>
              <a:latin typeface="+mn-lt"/>
              <a:ea typeface="+mn-ea"/>
              <a:cs typeface="+mn-cs"/>
              <a:sym typeface="Wingdings" pitchFamily="2" charset="2"/>
            </a:endParaRPr>
          </a:p>
          <a:p>
            <a:r>
              <a:rPr lang="en-US" sz="1200" b="0" i="0" u="none" strike="noStrike" kern="1200" dirty="0">
                <a:solidFill>
                  <a:schemeClr val="tx1"/>
                </a:solidFill>
                <a:effectLst/>
                <a:latin typeface="+mn-lt"/>
                <a:ea typeface="+mn-ea"/>
                <a:cs typeface="+mn-cs"/>
                <a:sym typeface="Wingdings" pitchFamily="2" charset="2"/>
              </a:rPr>
              <a:t>e.g. Straight Arm Muscle-Test</a:t>
            </a:r>
          </a:p>
          <a:p>
            <a:r>
              <a:rPr lang="en-US" sz="1200" b="0" i="0" kern="1200" dirty="0">
                <a:solidFill>
                  <a:schemeClr val="tx1"/>
                </a:solidFill>
                <a:effectLst/>
                <a:latin typeface="+mn-lt"/>
                <a:ea typeface="+mn-ea"/>
                <a:cs typeface="+mn-cs"/>
              </a:rPr>
              <a:t>Hold your arm straight out in front of your body and ask yourself a question like “should I drink this cup of coffee?” or “would this supplement be advantageous to my body?” If your arm feels a bit weaker when you ask a question like this, the answer is ‘no’, whereas a strong, stable arm represents a positive, ‘yes’ answer.</a:t>
            </a:r>
          </a:p>
          <a:p>
            <a:endParaRPr lang="en-US" sz="1200" b="0" i="0" u="none" strike="noStrike" kern="1200" dirty="0">
              <a:solidFill>
                <a:schemeClr val="tx1"/>
              </a:solidFill>
              <a:effectLst/>
              <a:latin typeface="+mn-lt"/>
              <a:ea typeface="+mn-ea"/>
              <a:cs typeface="+mn-cs"/>
              <a:sym typeface="Wingdings" pitchFamily="2" charset="2"/>
            </a:endParaRPr>
          </a:p>
          <a:p>
            <a:r>
              <a:rPr lang="en-US" sz="1200" b="0" i="0" u="none" strike="noStrike" kern="1200" dirty="0">
                <a:solidFill>
                  <a:schemeClr val="tx1"/>
                </a:solidFill>
                <a:effectLst/>
                <a:latin typeface="+mn-lt"/>
                <a:ea typeface="+mn-ea"/>
                <a:cs typeface="+mn-cs"/>
                <a:sym typeface="Wingdings" pitchFamily="2" charset="2"/>
              </a:rPr>
              <a:t>e.g. Whole Body Stress Muscle-Test</a:t>
            </a:r>
          </a:p>
          <a:p>
            <a:r>
              <a:rPr lang="en-US" sz="1200" b="0" i="0" kern="1200" dirty="0">
                <a:solidFill>
                  <a:schemeClr val="tx1"/>
                </a:solidFill>
                <a:effectLst/>
                <a:latin typeface="+mn-lt"/>
                <a:ea typeface="+mn-ea"/>
                <a:cs typeface="+mn-cs"/>
              </a:rPr>
              <a:t>Before you pour your third cup of coffee or bite into that apple, hold the cup or fruit in your hand. Be hyper aware of how your body responds; if you subtly sway forward, this indicates a ‘yes’ or strong response. If your body subtly sways backward, however, this indicates a ‘no’ or negative response and signals that your particular item won’t benefit you.</a:t>
            </a:r>
          </a:p>
          <a:p>
            <a:br>
              <a:rPr lang="en-US" dirty="0"/>
            </a:br>
            <a:r>
              <a:rPr lang="en-US" sz="1200" b="0" i="0" kern="1200" dirty="0">
                <a:solidFill>
                  <a:schemeClr val="tx1"/>
                </a:solidFill>
                <a:effectLst/>
                <a:latin typeface="+mn-lt"/>
                <a:ea typeface="+mn-ea"/>
                <a:cs typeface="+mn-cs"/>
              </a:rPr>
              <a:t>Take a deep breath, let it out, and try to relax your body completely. Then ask yourself a yes or no question, and see how embodiment answers.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10 Tips for Self-test Muscle Testing https://</a:t>
            </a:r>
            <a:r>
              <a:rPr lang="en-US" sz="1200" b="0" i="0" kern="1200" dirty="0" err="1">
                <a:solidFill>
                  <a:schemeClr val="tx1"/>
                </a:solidFill>
                <a:effectLst/>
                <a:latin typeface="+mn-lt"/>
                <a:ea typeface="+mn-ea"/>
                <a:cs typeface="+mn-cs"/>
              </a:rPr>
              <a:t>www.youtube.com</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watch?v</a:t>
            </a:r>
            <a:r>
              <a:rPr lang="en-US" sz="1200" b="0" i="0" kern="1200" dirty="0">
                <a:solidFill>
                  <a:schemeClr val="tx1"/>
                </a:solidFill>
                <a:effectLst/>
                <a:latin typeface="+mn-lt"/>
                <a:ea typeface="+mn-ea"/>
                <a:cs typeface="+mn-cs"/>
              </a:rPr>
              <a:t>=fw3rd6PEpFQ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attune constantly and never have complete attunement spatially. “</a:t>
            </a:r>
            <a:r>
              <a:rPr lang="en-US" dirty="0"/>
              <a:t>The primordial level is on the horizon of all our perceptions, but it is a horizon which cannot in principle ever be reached and thematized in our express perception” (Merleau-Ponty, 2004: 295).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4 Hearts of True Storytelling is </a:t>
            </a:r>
            <a:r>
              <a:rPr lang="en-US" sz="1200" kern="1200" dirty="0" err="1">
                <a:solidFill>
                  <a:schemeClr val="tx1"/>
                </a:solidFill>
                <a:effectLst/>
                <a:latin typeface="+mn-lt"/>
                <a:ea typeface="+mn-ea"/>
                <a:cs typeface="+mn-cs"/>
              </a:rPr>
              <a:t>spatialzing</a:t>
            </a:r>
            <a:r>
              <a:rPr lang="en-US" sz="1200" kern="1200" dirty="0">
                <a:solidFill>
                  <a:schemeClr val="tx1"/>
                </a:solidFill>
                <a:effectLst/>
                <a:latin typeface="+mn-lt"/>
                <a:ea typeface="+mn-ea"/>
                <a:cs typeface="+mn-cs"/>
              </a:rPr>
              <a:t>, as well as temporalizing. You can discern it in this quote: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dirty="0"/>
              <a:t>There is, therefore, another subject beneath me, for whom a world exists before I am here, and who marks out my place in it. This captive or natural spirit is my body, not that momentary body which is the instrument of my personal choices and which fastens upon this or that world, but the system of anonymous ‘functions’ which draw every particular focus into a general project. Nor does this blind adherence to the world, this prejudice in </a:t>
            </a:r>
            <a:r>
              <a:rPr lang="en-US" dirty="0" err="1"/>
              <a:t>favour</a:t>
            </a:r>
            <a:r>
              <a:rPr lang="en-US" dirty="0"/>
              <a:t> of being, occur only at the beginning of my life. It endows every subsequent perception, of space with its meaning, and it is resumed at every instant” (IBID. p. 296).</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p:nvPr>
        </p:nvSpPr>
        <p:spPr/>
        <p:txBody>
          <a:bodyPr/>
          <a:lstStyle/>
          <a:p>
            <a:pPr algn="r"/>
            <a:fld id="{4FDEC281-887B-4F39-9538-716F1778A965}" type="slidenum">
              <a:rPr lang="en-US" sz="1400" b="0" strike="noStrike" spc="-1" smtClean="0">
                <a:latin typeface="Times New Roman"/>
              </a:rPr>
              <a:t>12</a:t>
            </a:fld>
            <a:endParaRPr lang="en-US" sz="1400" b="0" strike="noStrike" spc="-1">
              <a:latin typeface="Times New Roman"/>
            </a:endParaRPr>
          </a:p>
        </p:txBody>
      </p:sp>
    </p:spTree>
    <p:extLst>
      <p:ext uri="{BB962C8B-B14F-4D97-AF65-F5344CB8AC3E}">
        <p14:creationId xmlns:p14="http://schemas.microsoft.com/office/powerpoint/2010/main" val="1386572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 slide from the Foundation Module of TSI</a:t>
            </a:r>
          </a:p>
          <a:p>
            <a:endParaRPr lang="en-US" dirty="0"/>
          </a:p>
          <a:p>
            <a:r>
              <a:rPr lang="en-US" dirty="0"/>
              <a:t>The</a:t>
            </a:r>
            <a:r>
              <a:rPr lang="en-US" baseline="0" dirty="0"/>
              <a:t> attunements comes from Martin Heidegger’s Being and Time. </a:t>
            </a:r>
          </a:p>
          <a:p>
            <a:endParaRPr lang="en-US" baseline="0" dirty="0"/>
          </a:p>
          <a:p>
            <a:r>
              <a:rPr lang="en-US" baseline="0" dirty="0"/>
              <a:t>Truth, Morality, Integrity, Ethics, Love</a:t>
            </a:r>
          </a:p>
          <a:p>
            <a:endParaRPr lang="en-US" baseline="0" dirty="0"/>
          </a:p>
          <a:p>
            <a:r>
              <a:rPr lang="en-US" baseline="0" dirty="0"/>
              <a:t>How do we live an Embodied Life of True Storytelling Attunement? Moving into Care and Understanding and not being suspended in Fear, anxiety, and Ambiguity. </a:t>
            </a:r>
            <a:endParaRPr lang="en-US" dirty="0"/>
          </a:p>
        </p:txBody>
      </p:sp>
      <p:sp>
        <p:nvSpPr>
          <p:cNvPr id="4" name="Slide Number Placeholder 3"/>
          <p:cNvSpPr>
            <a:spLocks noGrp="1"/>
          </p:cNvSpPr>
          <p:nvPr>
            <p:ph type="sldNum" sz="quarter" idx="10"/>
          </p:nvPr>
        </p:nvSpPr>
        <p:spPr/>
        <p:txBody>
          <a:bodyPr/>
          <a:lstStyle/>
          <a:p>
            <a:fld id="{A20F51BB-1FA7-B54F-8539-B3354E0A216D}" type="slidenum">
              <a:rPr lang="en-US" smtClean="0"/>
              <a:t>13</a:t>
            </a:fld>
            <a:endParaRPr lang="en-US"/>
          </a:p>
        </p:txBody>
      </p:sp>
    </p:spTree>
    <p:extLst>
      <p:ext uri="{BB962C8B-B14F-4D97-AF65-F5344CB8AC3E}">
        <p14:creationId xmlns:p14="http://schemas.microsoft.com/office/powerpoint/2010/main" val="1007097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Week end at summer house in Denmark to be in Tune, David </a:t>
            </a:r>
            <a:r>
              <a:rPr lang="mr-IN" dirty="0"/>
              <a:t>–</a:t>
            </a:r>
            <a:r>
              <a:rPr lang="en-US" dirty="0"/>
              <a:t> walks to the Ephemeral</a:t>
            </a:r>
            <a:r>
              <a:rPr lang="en-US" baseline="0" dirty="0"/>
              <a:t> Pond while caring for desert trash, etc.</a:t>
            </a:r>
          </a:p>
          <a:p>
            <a:r>
              <a:rPr lang="en-US" baseline="0" dirty="0"/>
              <a:t>Where is the body? (Merleau-Ponty) connect attunements via the body, to know how out of tune, out of balance Mind-Body-Nature </a:t>
            </a:r>
            <a:r>
              <a:rPr lang="mr-IN" baseline="0" dirty="0"/>
              <a:t>–</a:t>
            </a:r>
            <a:r>
              <a:rPr lang="en-US" baseline="0" dirty="0"/>
              <a:t> when out of balance you can feel it </a:t>
            </a:r>
            <a:r>
              <a:rPr lang="mr-IN" baseline="0" dirty="0"/>
              <a:t>–</a:t>
            </a:r>
            <a:r>
              <a:rPr lang="en-US" baseline="0" dirty="0"/>
              <a:t> It’s Only Business.. IWOK its Harmony, in balance with nature </a:t>
            </a:r>
            <a:r>
              <a:rPr lang="mr-IN" baseline="0" dirty="0"/>
              <a:t>–</a:t>
            </a:r>
            <a:r>
              <a:rPr lang="en-US" baseline="0" dirty="0"/>
              <a:t> In it you know it, you see and hear the wind flowing through the Hackberry, Sumac, and Mesquite trees</a:t>
            </a:r>
            <a:endParaRPr lang="en-US" dirty="0"/>
          </a:p>
        </p:txBody>
      </p:sp>
      <p:sp>
        <p:nvSpPr>
          <p:cNvPr id="4" name="Slide Number Placeholder 3"/>
          <p:cNvSpPr>
            <a:spLocks noGrp="1"/>
          </p:cNvSpPr>
          <p:nvPr>
            <p:ph type="sldNum" sz="quarter" idx="10"/>
          </p:nvPr>
        </p:nvSpPr>
        <p:spPr/>
        <p:txBody>
          <a:bodyPr/>
          <a:lstStyle/>
          <a:p>
            <a:fld id="{07B6526E-CE3C-7646-BAEF-8C64996962DD}" type="slidenum">
              <a:rPr lang="en-US" smtClean="0"/>
              <a:t>14</a:t>
            </a:fld>
            <a:endParaRPr lang="en-US" dirty="0"/>
          </a:p>
        </p:txBody>
      </p:sp>
    </p:spTree>
    <p:extLst>
      <p:ext uri="{BB962C8B-B14F-4D97-AF65-F5344CB8AC3E}">
        <p14:creationId xmlns:p14="http://schemas.microsoft.com/office/powerpoint/2010/main" val="4012843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5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5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5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6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6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6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6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6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7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7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7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7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8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8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8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8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8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8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8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9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9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9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9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0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20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0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0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1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1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1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1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22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2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2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22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22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22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22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5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600"/>
            <a:ext cx="10972080" cy="1144440"/>
          </a:xfrm>
          <a:prstGeom prst="rect">
            <a:avLst/>
          </a:prstGeom>
        </p:spPr>
        <p:txBody>
          <a:bodyPr lIns="0" tIns="0" rIns="0" bIns="0" anchor="ctr">
            <a:noAutofit/>
          </a:bodyPr>
          <a:lstStyle/>
          <a:p>
            <a:pPr algn="ctr"/>
            <a:r>
              <a:rPr lang="en-US" sz="1800" b="0" strike="noStrike" spc="-1">
                <a:latin typeface="Arial"/>
              </a:rPr>
              <a:t>Click to edit the title text format</a:t>
            </a:r>
          </a:p>
        </p:txBody>
      </p:sp>
      <p:sp>
        <p:nvSpPr>
          <p:cNvPr id="191"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Kw-_Ew5bVx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9290160" y="295560"/>
            <a:ext cx="624600" cy="76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86402FF2-74DB-43E8-ADC7-8E90892A22F2}" type="slidenum">
              <a:rPr lang="en-US" sz="1800" b="0" strike="noStrike" spc="-1">
                <a:solidFill>
                  <a:srgbClr val="000000"/>
                </a:solidFill>
                <a:latin typeface="Arial"/>
                <a:ea typeface="DejaVu Sans"/>
              </a:rPr>
              <a:t>1</a:t>
            </a:fld>
            <a:endParaRPr lang="en-US" sz="1800" b="0" strike="noStrike" spc="-1">
              <a:latin typeface="Arial"/>
            </a:endParaRPr>
          </a:p>
        </p:txBody>
      </p:sp>
      <p:pic>
        <p:nvPicPr>
          <p:cNvPr id="311" name="Billede 4"/>
          <p:cNvPicPr/>
          <p:nvPr/>
        </p:nvPicPr>
        <p:blipFill>
          <a:blip r:embed="rId3"/>
          <a:stretch/>
        </p:blipFill>
        <p:spPr>
          <a:xfrm>
            <a:off x="1715400" y="1080"/>
            <a:ext cx="9139680" cy="6853680"/>
          </a:xfrm>
          <a:prstGeom prst="rect">
            <a:avLst/>
          </a:prstGeom>
          <a:ln w="0">
            <a:noFill/>
          </a:ln>
        </p:spPr>
      </p:pic>
      <p:sp>
        <p:nvSpPr>
          <p:cNvPr id="312" name="CustomShape 2"/>
          <p:cNvSpPr/>
          <p:nvPr/>
        </p:nvSpPr>
        <p:spPr>
          <a:xfrm>
            <a:off x="6130440" y="294480"/>
            <a:ext cx="4555519" cy="156820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3200" b="1" strike="noStrike" spc="-1" dirty="0">
                <a:solidFill>
                  <a:srgbClr val="843C0B"/>
                </a:solidFill>
                <a:latin typeface="Arial"/>
                <a:ea typeface="DejaVu Sans"/>
              </a:rPr>
              <a:t>TRUE STORYTELLING</a:t>
            </a:r>
            <a:endParaRPr lang="en-US" sz="3200" b="0" strike="noStrike" spc="-1" dirty="0">
              <a:latin typeface="Arial"/>
            </a:endParaRPr>
          </a:p>
          <a:p>
            <a:pPr>
              <a:lnSpc>
                <a:spcPct val="100000"/>
              </a:lnSpc>
            </a:pPr>
            <a:r>
              <a:rPr lang="da-DK" sz="3200" b="1" strike="noStrike" spc="-1" dirty="0">
                <a:solidFill>
                  <a:srgbClr val="843C0B"/>
                </a:solidFill>
                <a:latin typeface="Arial"/>
                <a:ea typeface="DejaVu Sans"/>
              </a:rPr>
              <a:t> Train-the-</a:t>
            </a:r>
            <a:r>
              <a:rPr lang="da-DK" sz="3200" b="1" strike="noStrike" spc="-1" dirty="0" err="1">
                <a:solidFill>
                  <a:srgbClr val="843C0B"/>
                </a:solidFill>
                <a:latin typeface="Arial"/>
                <a:ea typeface="DejaVu Sans"/>
              </a:rPr>
              <a:t>Trainers</a:t>
            </a:r>
            <a:endParaRPr lang="en-US" sz="3200" b="0" strike="noStrike" spc="-1" dirty="0">
              <a:latin typeface="Arial"/>
            </a:endParaRPr>
          </a:p>
          <a:p>
            <a:pPr>
              <a:lnSpc>
                <a:spcPct val="100000"/>
              </a:lnSpc>
            </a:pPr>
            <a:r>
              <a:rPr lang="da-DK" sz="3200" b="1" strike="noStrike" spc="-1" dirty="0">
                <a:solidFill>
                  <a:srgbClr val="843C0B"/>
                </a:solidFill>
                <a:latin typeface="Arial"/>
                <a:ea typeface="DejaVu Sans"/>
              </a:rPr>
              <a:t>  Level II session 7</a:t>
            </a:r>
            <a:endParaRPr lang="en-US" sz="3200" b="0" strike="noStrike" spc="-1" dirty="0">
              <a:latin typeface="Arial"/>
            </a:endParaRPr>
          </a:p>
        </p:txBody>
      </p:sp>
      <p:pic>
        <p:nvPicPr>
          <p:cNvPr id="313" name="Picture 201"/>
          <p:cNvPicPr/>
          <p:nvPr/>
        </p:nvPicPr>
        <p:blipFill>
          <a:blip r:embed="rId4"/>
          <a:stretch/>
        </p:blipFill>
        <p:spPr>
          <a:xfrm>
            <a:off x="1786680" y="-126708"/>
            <a:ext cx="8997120" cy="685404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Picture 2" descr="tockholm Sweden Skyline - Plakat i høj kvalitet - Photowall"/>
          <p:cNvPicPr/>
          <p:nvPr/>
        </p:nvPicPr>
        <p:blipFill>
          <a:blip r:embed="rId2"/>
          <a:stretch/>
        </p:blipFill>
        <p:spPr>
          <a:xfrm>
            <a:off x="2314920" y="857160"/>
            <a:ext cx="7493040" cy="4992840"/>
          </a:xfrm>
          <a:prstGeom prst="rect">
            <a:avLst/>
          </a:prstGeom>
          <a:ln w="0">
            <a:noFill/>
          </a:ln>
        </p:spPr>
      </p:pic>
      <p:sp>
        <p:nvSpPr>
          <p:cNvPr id="431" name="CustomShape 1"/>
          <p:cNvSpPr/>
          <p:nvPr/>
        </p:nvSpPr>
        <p:spPr>
          <a:xfrm>
            <a:off x="4452349" y="1254960"/>
            <a:ext cx="3873025" cy="92187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a-DK" sz="2700" b="1" spc="-1" dirty="0">
                <a:solidFill>
                  <a:srgbClr val="000000"/>
                </a:solidFill>
                <a:latin typeface="Arial"/>
                <a:ea typeface="DejaVu Sans"/>
              </a:rPr>
              <a:t>ABSTRACT/GENERAL</a:t>
            </a:r>
            <a:endParaRPr lang="en-US" sz="2700" spc="-1" dirty="0">
              <a:latin typeface="Arial"/>
            </a:endParaRPr>
          </a:p>
          <a:p>
            <a:pPr algn="ctr">
              <a:lnSpc>
                <a:spcPct val="100000"/>
              </a:lnSpc>
            </a:pPr>
            <a:r>
              <a:rPr lang="da-DK" sz="2700" b="1" spc="-1" dirty="0" err="1">
                <a:solidFill>
                  <a:srgbClr val="000000"/>
                </a:solidFill>
                <a:latin typeface="Arial"/>
                <a:ea typeface="DejaVu Sans"/>
              </a:rPr>
              <a:t>Concepts</a:t>
            </a:r>
            <a:r>
              <a:rPr lang="da-DK" sz="2700" b="1" spc="-1" dirty="0">
                <a:solidFill>
                  <a:srgbClr val="000000"/>
                </a:solidFill>
                <a:latin typeface="Arial"/>
                <a:ea typeface="DejaVu Sans"/>
              </a:rPr>
              <a:t>/</a:t>
            </a:r>
            <a:r>
              <a:rPr lang="da-DK" sz="2700" b="1" spc="-1" dirty="0" err="1">
                <a:solidFill>
                  <a:srgbClr val="000000"/>
                </a:solidFill>
                <a:latin typeface="Arial"/>
                <a:ea typeface="DejaVu Sans"/>
              </a:rPr>
              <a:t>values</a:t>
            </a:r>
            <a:endParaRPr lang="en-US" sz="2700" spc="-1" dirty="0">
              <a:latin typeface="Arial"/>
            </a:endParaRPr>
          </a:p>
        </p:txBody>
      </p:sp>
      <p:sp>
        <p:nvSpPr>
          <p:cNvPr id="432" name="CustomShape 2"/>
          <p:cNvSpPr/>
          <p:nvPr/>
        </p:nvSpPr>
        <p:spPr>
          <a:xfrm>
            <a:off x="3265354" y="4729681"/>
            <a:ext cx="5591829" cy="87570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a-DK" sz="2700" b="1" spc="-1" dirty="0">
                <a:solidFill>
                  <a:srgbClr val="000000"/>
                </a:solidFill>
                <a:latin typeface="Arial"/>
                <a:ea typeface="DejaVu Sans"/>
              </a:rPr>
              <a:t>CONCRETE</a:t>
            </a:r>
            <a:endParaRPr lang="en-US" sz="2700" spc="-1" dirty="0">
              <a:latin typeface="Arial"/>
            </a:endParaRPr>
          </a:p>
          <a:p>
            <a:pPr algn="ctr">
              <a:lnSpc>
                <a:spcPct val="100000"/>
              </a:lnSpc>
            </a:pPr>
            <a:r>
              <a:rPr lang="da-DK" sz="2400" b="1" spc="-1" dirty="0" err="1">
                <a:solidFill>
                  <a:srgbClr val="000000"/>
                </a:solidFill>
                <a:latin typeface="Arial"/>
                <a:ea typeface="DejaVu Sans"/>
              </a:rPr>
              <a:t>Storytelling</a:t>
            </a:r>
            <a:r>
              <a:rPr lang="da-DK" sz="2400" b="1" spc="-1" dirty="0">
                <a:solidFill>
                  <a:srgbClr val="000000"/>
                </a:solidFill>
                <a:latin typeface="Arial"/>
                <a:ea typeface="DejaVu Sans"/>
              </a:rPr>
              <a:t> </a:t>
            </a:r>
            <a:r>
              <a:rPr lang="mr-IN" sz="2400" b="1" spc="-1" dirty="0">
                <a:solidFill>
                  <a:srgbClr val="000000"/>
                </a:solidFill>
                <a:latin typeface="Arial"/>
                <a:ea typeface="DejaVu Sans"/>
              </a:rPr>
              <a:t>–</a:t>
            </a:r>
            <a:r>
              <a:rPr lang="da-DK" sz="2400" b="1" spc="-1" dirty="0">
                <a:solidFill>
                  <a:srgbClr val="000000"/>
                </a:solidFill>
                <a:latin typeface="Arial"/>
                <a:ea typeface="DejaVu Sans"/>
              </a:rPr>
              <a:t> </a:t>
            </a:r>
            <a:r>
              <a:rPr lang="da-DK" sz="2400" b="1" spc="-1" dirty="0" err="1">
                <a:solidFill>
                  <a:srgbClr val="000000"/>
                </a:solidFill>
                <a:latin typeface="Arial"/>
                <a:ea typeface="DejaVu Sans"/>
              </a:rPr>
              <a:t>personal</a:t>
            </a:r>
            <a:r>
              <a:rPr lang="da-DK" sz="2400" b="1" spc="-1" dirty="0">
                <a:solidFill>
                  <a:srgbClr val="000000"/>
                </a:solidFill>
                <a:latin typeface="Arial"/>
                <a:ea typeface="DejaVu Sans"/>
              </a:rPr>
              <a:t> - </a:t>
            </a:r>
            <a:r>
              <a:rPr lang="da-DK" sz="2400" b="1" spc="-1" dirty="0" err="1">
                <a:solidFill>
                  <a:srgbClr val="000000"/>
                </a:solidFill>
                <a:latin typeface="Arial"/>
                <a:ea typeface="DejaVu Sans"/>
              </a:rPr>
              <a:t>organization</a:t>
            </a:r>
            <a:endParaRPr lang="en-US" sz="2400" spc="-1" dirty="0">
              <a:latin typeface="Arial"/>
            </a:endParaRPr>
          </a:p>
        </p:txBody>
      </p:sp>
      <p:sp>
        <p:nvSpPr>
          <p:cNvPr id="2" name="Pil op 1"/>
          <p:cNvSpPr/>
          <p:nvPr/>
        </p:nvSpPr>
        <p:spPr>
          <a:xfrm>
            <a:off x="8349178" y="216792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l op 6"/>
          <p:cNvSpPr/>
          <p:nvPr/>
        </p:nvSpPr>
        <p:spPr>
          <a:xfrm>
            <a:off x="3724063" y="216792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58759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87" name="CustomShape 1"/>
          <p:cNvSpPr/>
          <p:nvPr/>
        </p:nvSpPr>
        <p:spPr>
          <a:xfrm>
            <a:off x="263880" y="1422360"/>
            <a:ext cx="7291080" cy="41888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1640">
              <a:lnSpc>
                <a:spcPct val="150000"/>
              </a:lnSpc>
              <a:buClr>
                <a:srgbClr val="000000"/>
              </a:buClr>
              <a:buFont typeface="Arial"/>
              <a:buChar char="•"/>
            </a:pPr>
            <a:r>
              <a:rPr lang="en-GB" sz="2000" b="1" strike="noStrike" spc="-1" dirty="0">
                <a:solidFill>
                  <a:srgbClr val="000000"/>
                </a:solidFill>
                <a:latin typeface="Arial"/>
                <a:ea typeface="DejaVu Sans"/>
              </a:rPr>
              <a:t>What is the true story now compared to the past (rehistoricizing)?</a:t>
            </a:r>
            <a:endParaRPr lang="en-US" sz="2000" b="0" strike="noStrike" spc="-1" dirty="0">
              <a:latin typeface="Arial"/>
            </a:endParaRPr>
          </a:p>
          <a:p>
            <a:pPr marL="343080" indent="-341640">
              <a:lnSpc>
                <a:spcPct val="150000"/>
              </a:lnSpc>
              <a:buClr>
                <a:srgbClr val="000000"/>
              </a:buClr>
              <a:buFont typeface="Arial"/>
              <a:buChar char="•"/>
            </a:pPr>
            <a:r>
              <a:rPr lang="en-GB" sz="2000" b="1" strike="noStrike" spc="-1" dirty="0">
                <a:solidFill>
                  <a:srgbClr val="000000"/>
                </a:solidFill>
                <a:latin typeface="Arial"/>
                <a:ea typeface="DejaVu Sans"/>
              </a:rPr>
              <a:t>How do the smaller stories fit into the bigger picture &amp; what concepts/values illustrate stories (abstracting)?</a:t>
            </a:r>
            <a:endParaRPr lang="en-US" sz="2000" b="0" strike="noStrike" spc="-1" dirty="0">
              <a:latin typeface="Arial"/>
            </a:endParaRPr>
          </a:p>
          <a:p>
            <a:pPr marL="343080" indent="-341640">
              <a:lnSpc>
                <a:spcPct val="150000"/>
              </a:lnSpc>
              <a:buClr>
                <a:srgbClr val="000000"/>
              </a:buClr>
              <a:buFont typeface="Arial"/>
              <a:buChar char="•"/>
            </a:pPr>
            <a:r>
              <a:rPr lang="en-GB" sz="2000" b="1" strike="noStrike" spc="-1" dirty="0">
                <a:solidFill>
                  <a:srgbClr val="000000"/>
                </a:solidFill>
                <a:latin typeface="Arial"/>
                <a:ea typeface="DejaVu Sans"/>
              </a:rPr>
              <a:t>Do you need to add or change anything (futuring)?</a:t>
            </a:r>
            <a:endParaRPr lang="en-US" sz="2000" b="0" strike="noStrike" spc="-1" dirty="0">
              <a:latin typeface="Arial"/>
            </a:endParaRPr>
          </a:p>
          <a:p>
            <a:pPr marL="343080" indent="-341640">
              <a:lnSpc>
                <a:spcPct val="150000"/>
              </a:lnSpc>
              <a:buClr>
                <a:srgbClr val="000000"/>
              </a:buClr>
              <a:buFont typeface="Arial"/>
              <a:buChar char="•"/>
            </a:pPr>
            <a:r>
              <a:rPr lang="en-GB" sz="2000" b="1" strike="noStrike" spc="-1" dirty="0">
                <a:solidFill>
                  <a:srgbClr val="000000"/>
                </a:solidFill>
                <a:latin typeface="Arial"/>
                <a:ea typeface="DejaVu Sans"/>
              </a:rPr>
              <a:t>Have you recognized any side benefits  which are important to share in stories (grounding)? </a:t>
            </a:r>
            <a:endParaRPr lang="en-US" sz="2000" b="0" strike="noStrike" spc="-1" dirty="0">
              <a:latin typeface="Arial"/>
            </a:endParaRPr>
          </a:p>
          <a:p>
            <a:pPr marL="343080" indent="-341640">
              <a:lnSpc>
                <a:spcPct val="150000"/>
              </a:lnSpc>
              <a:buClr>
                <a:srgbClr val="000000"/>
              </a:buClr>
              <a:buFont typeface="Arial"/>
              <a:buChar char="•"/>
            </a:pPr>
            <a:r>
              <a:rPr lang="en-GB" sz="2000" b="1" strike="noStrike" spc="-1" dirty="0">
                <a:solidFill>
                  <a:srgbClr val="000000"/>
                </a:solidFill>
                <a:latin typeface="Arial"/>
                <a:ea typeface="DejaVu Sans"/>
              </a:rPr>
              <a:t>Reflect on values &amp; concepts inspired from 7 principles?</a:t>
            </a:r>
            <a:endParaRPr lang="en-US" sz="2000" b="0" strike="noStrike" spc="-1" dirty="0">
              <a:latin typeface="Arial"/>
            </a:endParaRPr>
          </a:p>
          <a:p>
            <a:pPr marL="285840" indent="-284400">
              <a:lnSpc>
                <a:spcPct val="150000"/>
              </a:lnSpc>
              <a:tabLst>
                <a:tab pos="0" algn="l"/>
              </a:tabLst>
            </a:pPr>
            <a:endParaRPr lang="en-US" sz="2000" b="0" strike="noStrike" spc="-1" dirty="0">
              <a:latin typeface="Arial"/>
            </a:endParaRPr>
          </a:p>
        </p:txBody>
      </p:sp>
      <p:sp>
        <p:nvSpPr>
          <p:cNvPr id="388" name="CustomShape 2"/>
          <p:cNvSpPr/>
          <p:nvPr/>
        </p:nvSpPr>
        <p:spPr>
          <a:xfrm>
            <a:off x="561240" y="471240"/>
            <a:ext cx="544212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3200" b="1" strike="noStrike" spc="-1">
                <a:solidFill>
                  <a:srgbClr val="000000"/>
                </a:solidFill>
                <a:latin typeface="Arial"/>
                <a:ea typeface="DejaVu Sans"/>
              </a:rPr>
              <a:t>Questions for the TS Guide</a:t>
            </a:r>
            <a:endParaRPr lang="en-US" sz="3200" b="0" strike="noStrike" spc="-1">
              <a:latin typeface="Arial"/>
            </a:endParaRPr>
          </a:p>
        </p:txBody>
      </p:sp>
      <p:pic>
        <p:nvPicPr>
          <p:cNvPr id="389" name="Picture 2" descr="ttps://trello-attachments.s3.amazonaws.com/5f7b7a139881997d5437a4e1/5fc93d08d9f5d9535c947036/f03fdbfb237"/>
          <p:cNvPicPr/>
          <p:nvPr/>
        </p:nvPicPr>
        <p:blipFill>
          <a:blip r:embed="rId2"/>
          <a:stretch/>
        </p:blipFill>
        <p:spPr>
          <a:xfrm>
            <a:off x="7722000" y="1143000"/>
            <a:ext cx="4469400" cy="432936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1714500"/>
            <a:ext cx="9144000" cy="5143500"/>
          </a:xfrm>
          <a:prstGeom prst="rect">
            <a:avLst/>
          </a:prstGeom>
        </p:spPr>
      </p:pic>
      <p:sp>
        <p:nvSpPr>
          <p:cNvPr id="5" name="Title 4">
            <a:extLst>
              <a:ext uri="{FF2B5EF4-FFF2-40B4-BE49-F238E27FC236}">
                <a16:creationId xmlns:a16="http://schemas.microsoft.com/office/drawing/2014/main" id="{89046FD6-E772-334C-9FCA-3F00F6A8E24A}"/>
              </a:ext>
            </a:extLst>
          </p:cNvPr>
          <p:cNvSpPr>
            <a:spLocks noGrp="1"/>
          </p:cNvSpPr>
          <p:nvPr>
            <p:ph type="title"/>
          </p:nvPr>
        </p:nvSpPr>
        <p:spPr>
          <a:xfrm>
            <a:off x="195943" y="273600"/>
            <a:ext cx="11996057" cy="1144800"/>
          </a:xfrm>
        </p:spPr>
        <p:txBody>
          <a:bodyPr/>
          <a:lstStyle/>
          <a:p>
            <a:r>
              <a:rPr lang="en-US" dirty="0"/>
              <a:t>The BEYOND process of Body-ATTUNEMENT</a:t>
            </a:r>
          </a:p>
        </p:txBody>
      </p:sp>
    </p:spTree>
    <p:extLst>
      <p:ext uri="{BB962C8B-B14F-4D97-AF65-F5344CB8AC3E}">
        <p14:creationId xmlns:p14="http://schemas.microsoft.com/office/powerpoint/2010/main" val="95338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7-09 at 7.42.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51922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9316" y="-30962"/>
            <a:ext cx="11356867" cy="997096"/>
          </a:xfrm>
        </p:spPr>
        <p:txBody>
          <a:bodyPr>
            <a:noAutofit/>
          </a:bodyPr>
          <a:lstStyle/>
          <a:p>
            <a:r>
              <a:rPr lang="en-US" sz="2800" b="1" dirty="0">
                <a:solidFill>
                  <a:srgbClr val="C0504D"/>
                </a:solidFill>
              </a:rPr>
              <a:t>Preparing for EMBODIED-NATURE- REFLECTION on our </a:t>
            </a:r>
            <a:br>
              <a:rPr lang="en-US" sz="2800" b="1" dirty="0">
                <a:solidFill>
                  <a:srgbClr val="C0504D"/>
                </a:solidFill>
              </a:rPr>
            </a:br>
            <a:r>
              <a:rPr lang="en-US" sz="2800" b="1" dirty="0">
                <a:solidFill>
                  <a:srgbClr val="C0504D"/>
                </a:solidFill>
              </a:rPr>
              <a:t>True Storytelling Attunements Compass</a:t>
            </a:r>
          </a:p>
        </p:txBody>
      </p:sp>
      <p:cxnSp>
        <p:nvCxnSpPr>
          <p:cNvPr id="6" name="Straight Connector 5"/>
          <p:cNvCxnSpPr/>
          <p:nvPr/>
        </p:nvCxnSpPr>
        <p:spPr>
          <a:xfrm flipH="1" flipV="1">
            <a:off x="6092446" y="966134"/>
            <a:ext cx="1" cy="5803116"/>
          </a:xfrm>
          <a:prstGeom prst="line">
            <a:avLst/>
          </a:prstGeom>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263155" y="966134"/>
            <a:ext cx="5497568" cy="5355312"/>
          </a:xfrm>
          <a:prstGeom prst="rect">
            <a:avLst/>
          </a:prstGeom>
          <a:noFill/>
        </p:spPr>
        <p:txBody>
          <a:bodyPr wrap="square" rtlCol="0">
            <a:spAutoFit/>
          </a:bodyPr>
          <a:lstStyle/>
          <a:p>
            <a:r>
              <a:rPr lang="en-US" sz="1600" b="1" dirty="0"/>
              <a:t>Care </a:t>
            </a:r>
            <a:r>
              <a:rPr lang="mr-IN" sz="1600" b="1" dirty="0"/>
              <a:t>–</a:t>
            </a:r>
            <a:r>
              <a:rPr lang="en-US" sz="1600" b="1" dirty="0"/>
              <a:t> How are you caring for Self, Others, Nature?</a:t>
            </a:r>
          </a:p>
          <a:p>
            <a:endParaRPr lang="en-US" sz="1600" b="1" dirty="0"/>
          </a:p>
          <a:p>
            <a:r>
              <a:rPr lang="en-US" sz="1600" b="1" dirty="0"/>
              <a:t>Language &amp; Discourse of Nature </a:t>
            </a:r>
            <a:r>
              <a:rPr lang="mr-IN" sz="1600" b="1" dirty="0"/>
              <a:t>–</a:t>
            </a:r>
            <a:r>
              <a:rPr lang="en-US" sz="1600" b="1" dirty="0"/>
              <a:t> What Polarizing Discourses are you Attuning to, or Not?</a:t>
            </a:r>
          </a:p>
          <a:p>
            <a:endParaRPr lang="en-US" sz="1600" b="1" dirty="0"/>
          </a:p>
          <a:p>
            <a:r>
              <a:rPr lang="en-US" sz="1600" b="1" dirty="0"/>
              <a:t>What is your attunement to Nature, Economic down spiral, etc.</a:t>
            </a:r>
            <a:br>
              <a:rPr lang="en-US" sz="1600" b="1" dirty="0"/>
            </a:br>
            <a:endParaRPr lang="en-US" sz="1600" b="1" dirty="0"/>
          </a:p>
          <a:p>
            <a:r>
              <a:rPr lang="en-US" sz="1600" b="1" dirty="0"/>
              <a:t>How do you attune to Fear, Anxiety, &amp; Ambiguity of the global Nature- situation?</a:t>
            </a:r>
          </a:p>
          <a:p>
            <a:endParaRPr lang="en-US" sz="1600" b="1" dirty="0"/>
          </a:p>
          <a:p>
            <a:r>
              <a:rPr lang="en-US" sz="1600" b="1" dirty="0"/>
              <a:t>What do you do about Idle Nature-Talk of Social Media?</a:t>
            </a:r>
          </a:p>
          <a:p>
            <a:endParaRPr lang="en-US" sz="1600" b="1" dirty="0"/>
          </a:p>
          <a:p>
            <a:r>
              <a:rPr lang="en-US" sz="1600" b="1" dirty="0"/>
              <a:t>When does Nature-Curiosity go too far?</a:t>
            </a:r>
          </a:p>
          <a:p>
            <a:endParaRPr lang="en-US" sz="1600" b="1" dirty="0"/>
          </a:p>
          <a:p>
            <a:r>
              <a:rPr lang="en-US" sz="1600" b="1" dirty="0"/>
              <a:t>How do you enter a Nature-Place of Understanding and Assertion?</a:t>
            </a:r>
          </a:p>
          <a:p>
            <a:endParaRPr lang="en-US" b="1" dirty="0"/>
          </a:p>
          <a:p>
            <a:r>
              <a:rPr lang="en-US" b="1" dirty="0"/>
              <a:t>Where does your TRUE STORYTELLING COMPASS point in your Ethical-Nature Life?</a:t>
            </a:r>
          </a:p>
        </p:txBody>
      </p:sp>
      <p:pic>
        <p:nvPicPr>
          <p:cNvPr id="9" name="Picture 8" descr="Screen Shot 2020-07-09 at 7.42.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727" y="1200789"/>
            <a:ext cx="5829292" cy="5397429"/>
          </a:xfrm>
          <a:prstGeom prst="rect">
            <a:avLst/>
          </a:prstGeom>
        </p:spPr>
      </p:pic>
    </p:spTree>
    <p:extLst>
      <p:ext uri="{BB962C8B-B14F-4D97-AF65-F5344CB8AC3E}">
        <p14:creationId xmlns:p14="http://schemas.microsoft.com/office/powerpoint/2010/main" val="1490520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9AE6-45AA-E64B-9B48-7394468FC72E}"/>
              </a:ext>
            </a:extLst>
          </p:cNvPr>
          <p:cNvSpPr>
            <a:spLocks noGrp="1"/>
          </p:cNvSpPr>
          <p:nvPr>
            <p:ph type="title"/>
          </p:nvPr>
        </p:nvSpPr>
        <p:spPr>
          <a:xfrm>
            <a:off x="609480" y="273600"/>
            <a:ext cx="10972440" cy="580839"/>
          </a:xfrm>
        </p:spPr>
        <p:txBody>
          <a:bodyPr/>
          <a:lstStyle/>
          <a:p>
            <a:r>
              <a:rPr lang="en-US" dirty="0"/>
              <a:t>Examples of Pre-Reflective Embodiment</a:t>
            </a:r>
          </a:p>
        </p:txBody>
      </p:sp>
      <p:sp>
        <p:nvSpPr>
          <p:cNvPr id="3" name="Subtitle 2">
            <a:extLst>
              <a:ext uri="{FF2B5EF4-FFF2-40B4-BE49-F238E27FC236}">
                <a16:creationId xmlns:a16="http://schemas.microsoft.com/office/drawing/2014/main" id="{88014F5E-680E-1B49-9A22-53AC6A7F4D54}"/>
              </a:ext>
            </a:extLst>
          </p:cNvPr>
          <p:cNvSpPr>
            <a:spLocks noGrp="1"/>
          </p:cNvSpPr>
          <p:nvPr>
            <p:ph type="subTitle"/>
          </p:nvPr>
        </p:nvSpPr>
        <p:spPr>
          <a:xfrm>
            <a:off x="284813" y="1439056"/>
            <a:ext cx="11797259" cy="5418944"/>
          </a:xfrm>
        </p:spPr>
        <p:txBody>
          <a:bodyPr/>
          <a:lstStyle/>
          <a:p>
            <a:pPr marL="0" indent="0">
              <a:buNone/>
            </a:pPr>
            <a:r>
              <a:rPr lang="en-US" sz="2560" b="1" spc="-1" dirty="0">
                <a:solidFill>
                  <a:srgbClr val="000000"/>
                </a:solidFill>
              </a:rPr>
              <a:t>When REFLECTION is pre-reflective embodied performance. </a:t>
            </a:r>
          </a:p>
          <a:p>
            <a:pPr marL="0" indent="0">
              <a:buNone/>
            </a:pPr>
            <a:r>
              <a:rPr lang="en-US" sz="2560" b="1" spc="-1" dirty="0">
                <a:solidFill>
                  <a:srgbClr val="000000"/>
                </a:solidFill>
              </a:rPr>
              <a:t>E.G. Steering a car into a parking place without reflection, movements are habitual in ‘Embodied Intelligence’</a:t>
            </a:r>
          </a:p>
          <a:p>
            <a:pPr marL="0" indent="0">
              <a:buNone/>
            </a:pPr>
            <a:r>
              <a:rPr lang="en-US" sz="2560" b="1" spc="-1" dirty="0">
                <a:solidFill>
                  <a:srgbClr val="000000"/>
                </a:solidFill>
              </a:rPr>
              <a:t>E.G. Learning to swing a golf club without hooking or slicing</a:t>
            </a:r>
          </a:p>
          <a:p>
            <a:pPr marL="0" indent="0">
              <a:buNone/>
            </a:pPr>
            <a:r>
              <a:rPr lang="en-US" sz="2560" b="1" spc="-1" dirty="0">
                <a:solidFill>
                  <a:srgbClr val="000000"/>
                </a:solidFill>
              </a:rPr>
              <a:t>E.G. Abduction – the Beyond of intuition that has no empiric or intellectual mooring</a:t>
            </a:r>
          </a:p>
          <a:p>
            <a:pPr marL="0" indent="0">
              <a:buNone/>
            </a:pPr>
            <a:endParaRPr lang="en-US" sz="2560" b="1" spc="-1" dirty="0">
              <a:solidFill>
                <a:srgbClr val="000000"/>
              </a:solidFill>
            </a:endParaRPr>
          </a:p>
          <a:p>
            <a:pPr marL="0" indent="0">
              <a:buNone/>
            </a:pPr>
            <a:r>
              <a:rPr lang="en-US" sz="2560" b="1" spc="-1" dirty="0">
                <a:solidFill>
                  <a:srgbClr val="000000"/>
                </a:solidFill>
              </a:rPr>
              <a:t>Experiment 1: Hold pen in right hand, then extend forefinger of left hand to touch the hand holding the pen.</a:t>
            </a:r>
          </a:p>
          <a:p>
            <a:pPr marL="0" indent="0">
              <a:buNone/>
            </a:pPr>
            <a:r>
              <a:rPr lang="en-US" sz="2560" b="1" spc="-1" dirty="0">
                <a:solidFill>
                  <a:srgbClr val="000000"/>
                </a:solidFill>
              </a:rPr>
              <a:t>Point: overcome duality of object (hand) and subject (hand) in embodiment</a:t>
            </a:r>
          </a:p>
          <a:p>
            <a:pPr marL="0" indent="0">
              <a:buNone/>
            </a:pPr>
            <a:endParaRPr lang="en-US" sz="2560" b="1" spc="-1" dirty="0">
              <a:solidFill>
                <a:srgbClr val="000000"/>
              </a:solidFill>
            </a:endParaRPr>
          </a:p>
          <a:p>
            <a:pPr marL="0" indent="0">
              <a:buNone/>
            </a:pPr>
            <a:r>
              <a:rPr lang="en-US" sz="2560" b="1" spc="-1" dirty="0">
                <a:solidFill>
                  <a:srgbClr val="000000"/>
                </a:solidFill>
              </a:rPr>
              <a:t>Experiment 2: Press hands together at fingertips, left touching right, then right touching left (repeat). The reflexivity of touching</a:t>
            </a:r>
            <a:endParaRPr lang="en-US" sz="2560" b="1" spc="-1" dirty="0"/>
          </a:p>
          <a:p>
            <a:pPr marL="0" indent="0">
              <a:buNone/>
            </a:pPr>
            <a:endParaRPr lang="en-US" sz="2560" dirty="0"/>
          </a:p>
        </p:txBody>
      </p:sp>
    </p:spTree>
    <p:extLst>
      <p:ext uri="{BB962C8B-B14F-4D97-AF65-F5344CB8AC3E}">
        <p14:creationId xmlns:p14="http://schemas.microsoft.com/office/powerpoint/2010/main" val="1955334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390" name="CustomShape 1"/>
          <p:cNvSpPr/>
          <p:nvPr/>
        </p:nvSpPr>
        <p:spPr>
          <a:xfrm>
            <a:off x="209862" y="221040"/>
            <a:ext cx="11905578" cy="79829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3600" b="1" i="1" strike="noStrike" spc="-1" dirty="0">
                <a:solidFill>
                  <a:srgbClr val="000000"/>
                </a:solidFill>
                <a:latin typeface="Arial"/>
                <a:ea typeface="DejaVu Sans"/>
              </a:rPr>
              <a:t>BIG PICTURE: Pre-Reflective Embodiment→ BEYOND</a:t>
            </a:r>
            <a:endParaRPr lang="en-US" sz="3600" b="0" strike="noStrike" spc="-1" dirty="0">
              <a:latin typeface="Arial"/>
            </a:endParaRPr>
          </a:p>
        </p:txBody>
      </p:sp>
      <p:sp>
        <p:nvSpPr>
          <p:cNvPr id="391" name="CustomShape 2"/>
          <p:cNvSpPr/>
          <p:nvPr/>
        </p:nvSpPr>
        <p:spPr>
          <a:xfrm>
            <a:off x="14760" y="1142999"/>
            <a:ext cx="6627960" cy="5426829"/>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92500" lnSpcReduction="20000"/>
          </a:bodyPr>
          <a:lstStyle/>
          <a:p>
            <a:pPr>
              <a:lnSpc>
                <a:spcPct val="100000"/>
              </a:lnSpc>
              <a:spcBef>
                <a:spcPts val="1417"/>
              </a:spcBef>
            </a:pPr>
            <a:endParaRPr lang="en-US" sz="1800" b="0" strike="noStrike" spc="-1" dirty="0">
              <a:latin typeface="Arial"/>
            </a:endParaRPr>
          </a:p>
          <a:p>
            <a:pPr marL="432000" indent="-321480">
              <a:lnSpc>
                <a:spcPct val="100000"/>
              </a:lnSpc>
              <a:spcBef>
                <a:spcPts val="1417"/>
              </a:spcBef>
              <a:buClr>
                <a:srgbClr val="000000"/>
              </a:buClr>
              <a:buSzPct val="45000"/>
              <a:buFont typeface="Wingdings" charset="2"/>
              <a:buChar char=""/>
            </a:pPr>
            <a:r>
              <a:rPr lang="en-US" sz="3200" b="0" strike="noStrike" spc="-1" dirty="0">
                <a:solidFill>
                  <a:srgbClr val="000000"/>
                </a:solidFill>
                <a:latin typeface="Arial"/>
                <a:ea typeface="DejaVu Sans"/>
              </a:rPr>
              <a:t>6</a:t>
            </a:r>
            <a:r>
              <a:rPr lang="en-US" sz="3200" b="0" strike="noStrike" spc="-1" baseline="30000" dirty="0">
                <a:solidFill>
                  <a:srgbClr val="000000"/>
                </a:solidFill>
                <a:latin typeface="Arial"/>
                <a:ea typeface="DejaVu Sans"/>
              </a:rPr>
              <a:t>th</a:t>
            </a:r>
            <a:r>
              <a:rPr lang="en-US" sz="3200" b="0" strike="noStrike" spc="-1" dirty="0">
                <a:solidFill>
                  <a:srgbClr val="000000"/>
                </a:solidFill>
                <a:latin typeface="Arial"/>
                <a:ea typeface="DejaVu Sans"/>
              </a:rPr>
              <a:t> Sense of Pre-Reflective Embodiment </a:t>
            </a:r>
            <a:endParaRPr lang="en-US" sz="3200" b="0" strike="noStrike" spc="-1" dirty="0">
              <a:latin typeface="Arial"/>
            </a:endParaRPr>
          </a:p>
          <a:p>
            <a:pPr marL="432000" indent="-321480">
              <a:lnSpc>
                <a:spcPct val="100000"/>
              </a:lnSpc>
              <a:spcBef>
                <a:spcPts val="1417"/>
              </a:spcBef>
              <a:buClr>
                <a:srgbClr val="000000"/>
              </a:buClr>
              <a:buSzPct val="45000"/>
              <a:buFont typeface="Wingdings" charset="2"/>
              <a:buChar char=""/>
            </a:pPr>
            <a:r>
              <a:rPr lang="en-US" sz="3200" b="0" strike="noStrike" spc="-1" dirty="0">
                <a:solidFill>
                  <a:srgbClr val="000000"/>
                </a:solidFill>
                <a:latin typeface="Arial"/>
                <a:ea typeface="DejaVu Sans"/>
              </a:rPr>
              <a:t>Reflective-Grounding in potentiality of ‘We-Centric’</a:t>
            </a:r>
            <a:endParaRPr lang="en-US" sz="3200" b="0" strike="noStrike" spc="-1" dirty="0">
              <a:latin typeface="Arial"/>
            </a:endParaRPr>
          </a:p>
          <a:p>
            <a:pPr marL="432000" indent="-321480">
              <a:lnSpc>
                <a:spcPct val="100000"/>
              </a:lnSpc>
              <a:spcBef>
                <a:spcPts val="1417"/>
              </a:spcBef>
              <a:buClr>
                <a:srgbClr val="000000"/>
              </a:buClr>
              <a:buSzPct val="45000"/>
              <a:buFont typeface="Wingdings" charset="2"/>
              <a:buChar char=""/>
            </a:pPr>
            <a:r>
              <a:rPr lang="en-US" sz="3200" b="0" strike="noStrike" spc="-1" dirty="0">
                <a:solidFill>
                  <a:srgbClr val="000000"/>
                </a:solidFill>
                <a:latin typeface="Arial"/>
                <a:ea typeface="DejaVu Sans"/>
              </a:rPr>
              <a:t>The Onto-Story of BEING is not the ‘Now’ presentment</a:t>
            </a:r>
          </a:p>
          <a:p>
            <a:pPr marL="432000" indent="-321480">
              <a:lnSpc>
                <a:spcPct val="100000"/>
              </a:lnSpc>
              <a:spcBef>
                <a:spcPts val="1417"/>
              </a:spcBef>
              <a:buClr>
                <a:srgbClr val="000000"/>
              </a:buClr>
              <a:buSzPct val="45000"/>
              <a:buFont typeface="Wingdings" charset="2"/>
              <a:buChar char=""/>
            </a:pPr>
            <a:r>
              <a:rPr lang="en-US" sz="3200" b="0" strike="noStrike" spc="-1" dirty="0">
                <a:solidFill>
                  <a:srgbClr val="000000"/>
                </a:solidFill>
                <a:latin typeface="Arial"/>
                <a:ea typeface="DejaVu Sans"/>
              </a:rPr>
              <a:t>Onto-Story </a:t>
            </a:r>
            <a:r>
              <a:rPr lang="en-US" sz="3200" spc="-1" dirty="0">
                <a:solidFill>
                  <a:srgbClr val="000000"/>
                </a:solidFill>
                <a:latin typeface="Arial"/>
                <a:ea typeface="DejaVu Sans"/>
              </a:rPr>
              <a:t>by</a:t>
            </a:r>
            <a:r>
              <a:rPr lang="en-US" sz="3200" b="0" strike="noStrike" spc="-1" dirty="0">
                <a:solidFill>
                  <a:srgbClr val="000000"/>
                </a:solidFill>
                <a:latin typeface="Arial"/>
                <a:ea typeface="DejaVu Sans"/>
              </a:rPr>
              <a:t> uncovering all 4 </a:t>
            </a:r>
            <a:r>
              <a:rPr lang="en-US" sz="3200" spc="-1" dirty="0">
                <a:solidFill>
                  <a:srgbClr val="000000"/>
                </a:solidFill>
                <a:latin typeface="Calibri"/>
              </a:rPr>
              <a:t>♥  </a:t>
            </a:r>
            <a:r>
              <a:rPr lang="en-US" sz="3200" spc="-1" dirty="0" err="1">
                <a:solidFill>
                  <a:srgbClr val="000000"/>
                </a:solidFill>
                <a:latin typeface="Arial"/>
                <a:ea typeface="DejaVu Sans"/>
              </a:rPr>
              <a:t>S</a:t>
            </a:r>
            <a:r>
              <a:rPr lang="en-US" sz="3200" b="0" strike="noStrike" spc="-1" dirty="0" err="1">
                <a:solidFill>
                  <a:srgbClr val="000000"/>
                </a:solidFill>
                <a:latin typeface="Arial"/>
                <a:ea typeface="DejaVu Sans"/>
              </a:rPr>
              <a:t>paceTimeMattering</a:t>
            </a:r>
            <a:r>
              <a:rPr lang="en-US" sz="3200" b="0" strike="noStrike" spc="-1" dirty="0">
                <a:solidFill>
                  <a:srgbClr val="000000"/>
                </a:solidFill>
                <a:latin typeface="Arial"/>
                <a:ea typeface="DejaVu Sans"/>
              </a:rPr>
              <a:t> </a:t>
            </a:r>
          </a:p>
          <a:p>
            <a:pPr marL="432000" indent="-321480">
              <a:lnSpc>
                <a:spcPct val="100000"/>
              </a:lnSpc>
              <a:spcBef>
                <a:spcPts val="1417"/>
              </a:spcBef>
              <a:buClr>
                <a:srgbClr val="000000"/>
              </a:buClr>
              <a:buSzPct val="45000"/>
              <a:buFont typeface="Wingdings" charset="2"/>
              <a:buChar char=""/>
            </a:pPr>
            <a:r>
              <a:rPr lang="en-US" sz="3200" spc="-1" dirty="0">
                <a:solidFill>
                  <a:srgbClr val="000000"/>
                </a:solidFill>
                <a:latin typeface="Arial"/>
              </a:rPr>
              <a:t> </a:t>
            </a:r>
            <a:r>
              <a:rPr lang="en-US" sz="3200" spc="-1" dirty="0">
                <a:solidFill>
                  <a:srgbClr val="000000"/>
                </a:solidFill>
                <a:latin typeface="Calibri"/>
              </a:rPr>
              <a:t>♥ of Embodiment Arc of ♥-Retrospection meets Pre-Reflective BEYOND-♥</a:t>
            </a:r>
            <a:r>
              <a:rPr lang="en-US" sz="3200" spc="-1" dirty="0">
                <a:solidFill>
                  <a:srgbClr val="000000"/>
                </a:solidFill>
                <a:latin typeface="Arial"/>
              </a:rPr>
              <a:t> </a:t>
            </a:r>
            <a:endParaRPr lang="en-US" sz="3200" b="0" strike="noStrike" spc="-1" dirty="0">
              <a:latin typeface="Arial"/>
            </a:endParaRPr>
          </a:p>
        </p:txBody>
      </p:sp>
      <p:pic>
        <p:nvPicPr>
          <p:cNvPr id="392" name="Picture 391"/>
          <p:cNvPicPr/>
          <p:nvPr/>
        </p:nvPicPr>
        <p:blipFill>
          <a:blip r:embed="rId3"/>
          <a:stretch/>
        </p:blipFill>
        <p:spPr>
          <a:xfrm>
            <a:off x="6642721" y="1019331"/>
            <a:ext cx="5472720" cy="5426829"/>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CustomShape 1"/>
          <p:cNvSpPr/>
          <p:nvPr/>
        </p:nvSpPr>
        <p:spPr>
          <a:xfrm>
            <a:off x="717422" y="1875692"/>
            <a:ext cx="2940178" cy="2638831"/>
          </a:xfrm>
          <a:prstGeom prst="rect">
            <a:avLst/>
          </a:prstGeom>
          <a:noFill/>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gn="ctr">
              <a:lnSpc>
                <a:spcPct val="90000"/>
              </a:lnSpc>
              <a:spcBef>
                <a:spcPct val="0"/>
              </a:spcBef>
              <a:spcAft>
                <a:spcPts val="600"/>
              </a:spcAft>
            </a:pPr>
            <a:r>
              <a:rPr lang="en-US" sz="2300" b="0" strike="noStrike" kern="1200" spc="-1" dirty="0">
                <a:solidFill>
                  <a:srgbClr val="FFFFFF"/>
                </a:solidFill>
                <a:latin typeface="+mj-lt"/>
                <a:ea typeface="+mj-ea"/>
                <a:cs typeface="+mj-cs"/>
              </a:rPr>
              <a:t>BEYOND is Pre-Reflective </a:t>
            </a:r>
          </a:p>
          <a:p>
            <a:pPr algn="ctr">
              <a:lnSpc>
                <a:spcPct val="90000"/>
              </a:lnSpc>
              <a:spcBef>
                <a:spcPct val="0"/>
              </a:spcBef>
              <a:spcAft>
                <a:spcPts val="600"/>
              </a:spcAft>
            </a:pPr>
            <a:r>
              <a:rPr lang="en-US" sz="2300" spc="-1" dirty="0">
                <a:solidFill>
                  <a:srgbClr val="FFFFFF"/>
                </a:solidFill>
                <a:latin typeface="+mj-lt"/>
                <a:ea typeface="+mj-ea"/>
                <a:cs typeface="+mj-cs"/>
              </a:rPr>
              <a:t>Aka – Abduction</a:t>
            </a:r>
          </a:p>
          <a:p>
            <a:pPr algn="ctr">
              <a:lnSpc>
                <a:spcPct val="90000"/>
              </a:lnSpc>
              <a:spcBef>
                <a:spcPct val="0"/>
              </a:spcBef>
              <a:spcAft>
                <a:spcPts val="600"/>
              </a:spcAft>
            </a:pPr>
            <a:r>
              <a:rPr lang="en-US" sz="2300" b="0" strike="noStrike" kern="1200" spc="-1" dirty="0">
                <a:solidFill>
                  <a:srgbClr val="FFFFFF"/>
                </a:solidFill>
                <a:latin typeface="+mj-lt"/>
                <a:ea typeface="+mj-ea"/>
                <a:cs typeface="+mj-cs"/>
              </a:rPr>
              <a:t>Aka – 6</a:t>
            </a:r>
            <a:r>
              <a:rPr lang="en-US" sz="2300" b="0" strike="noStrike" kern="1200" spc="-1" baseline="30000" dirty="0">
                <a:solidFill>
                  <a:srgbClr val="FFFFFF"/>
                </a:solidFill>
                <a:latin typeface="+mj-lt"/>
                <a:ea typeface="+mj-ea"/>
                <a:cs typeface="+mj-cs"/>
              </a:rPr>
              <a:t>th</a:t>
            </a:r>
            <a:r>
              <a:rPr lang="en-US" sz="2300" b="0" strike="noStrike" kern="1200" spc="-1" dirty="0">
                <a:solidFill>
                  <a:srgbClr val="FFFFFF"/>
                </a:solidFill>
                <a:latin typeface="+mj-lt"/>
                <a:ea typeface="+mj-ea"/>
                <a:cs typeface="+mj-cs"/>
              </a:rPr>
              <a:t> Sense</a:t>
            </a:r>
          </a:p>
          <a:p>
            <a:pPr algn="ctr">
              <a:lnSpc>
                <a:spcPct val="90000"/>
              </a:lnSpc>
              <a:spcBef>
                <a:spcPct val="0"/>
              </a:spcBef>
              <a:spcAft>
                <a:spcPts val="600"/>
              </a:spcAft>
            </a:pPr>
            <a:r>
              <a:rPr lang="en-US" sz="2300" spc="-1" dirty="0">
                <a:solidFill>
                  <a:srgbClr val="FFFFFF"/>
                </a:solidFill>
                <a:latin typeface="+mj-lt"/>
                <a:ea typeface="+mj-ea"/>
                <a:cs typeface="+mj-cs"/>
              </a:rPr>
              <a:t>Aka - Body Sense</a:t>
            </a:r>
            <a:endParaRPr lang="en-US" sz="2300" b="0" strike="noStrike" kern="1200" spc="-1" dirty="0">
              <a:solidFill>
                <a:srgbClr val="FFFFFF"/>
              </a:solidFill>
              <a:latin typeface="+mj-lt"/>
              <a:ea typeface="+mj-ea"/>
              <a:cs typeface="+mj-cs"/>
            </a:endParaRPr>
          </a:p>
        </p:txBody>
      </p:sp>
      <p:pic>
        <p:nvPicPr>
          <p:cNvPr id="3" name="Picture 2" descr="Diagram&#10;&#10;Description automatically generated">
            <a:extLst>
              <a:ext uri="{FF2B5EF4-FFF2-40B4-BE49-F238E27FC236}">
                <a16:creationId xmlns:a16="http://schemas.microsoft.com/office/drawing/2014/main" id="{FCC35EE5-1F11-BE4D-BCAE-A99AAB13D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317" y="211016"/>
            <a:ext cx="6531795" cy="651546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74AEC4B2-6209-6C41-88AD-777FF2A40DAC}"/>
              </a:ext>
            </a:extLst>
          </p:cNvPr>
          <p:cNvSpPr/>
          <p:nvPr/>
        </p:nvSpPr>
        <p:spPr>
          <a:xfrm>
            <a:off x="6096000" y="518400"/>
            <a:ext cx="5325973" cy="5837949"/>
          </a:xfrm>
          <a:prstGeom prst="rect">
            <a:avLst/>
          </a:prstGeom>
        </p:spPr>
        <p:txBody>
          <a:bodyPr vert="horz" lIns="91440" tIns="45720" rIns="91440" bIns="45720" rtlCol="0" anchor="ctr">
            <a:noAutofit/>
          </a:bodyPr>
          <a:lstStyle/>
          <a:p>
            <a:pPr>
              <a:lnSpc>
                <a:spcPct val="90000"/>
              </a:lnSpc>
              <a:spcAft>
                <a:spcPts val="600"/>
              </a:spcAft>
            </a:pPr>
            <a:r>
              <a:rPr lang="en-US" dirty="0">
                <a:solidFill>
                  <a:schemeClr val="tx1">
                    <a:alpha val="80000"/>
                  </a:schemeClr>
                </a:solidFill>
              </a:rPr>
              <a:t>Embodied Performances</a:t>
            </a:r>
          </a:p>
          <a:p>
            <a:pPr>
              <a:lnSpc>
                <a:spcPct val="90000"/>
              </a:lnSpc>
              <a:spcAft>
                <a:spcPts val="600"/>
              </a:spcAft>
            </a:pPr>
            <a:r>
              <a:rPr lang="en-US" dirty="0">
                <a:latin typeface="Calibri" panose="020F0502020204030204" pitchFamily="34" charset="0"/>
                <a:cs typeface="Calibri" panose="020F0502020204030204" pitchFamily="34" charset="0"/>
              </a:rPr>
              <a:t>3-min presentations</a:t>
            </a:r>
            <a:endParaRPr lang="en-US" dirty="0">
              <a:solidFill>
                <a:schemeClr val="tx1">
                  <a:alpha val="80000"/>
                </a:schemeClr>
              </a:solidFill>
            </a:endParaRPr>
          </a:p>
        </p:txBody>
      </p:sp>
      <p:sp>
        <p:nvSpPr>
          <p:cNvPr id="1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953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9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407" name="CustomShape 1"/>
          <p:cNvSpPr/>
          <p:nvPr/>
        </p:nvSpPr>
        <p:spPr>
          <a:xfrm>
            <a:off x="5310558" y="518400"/>
            <a:ext cx="6881437" cy="5837949"/>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gn="ctr">
              <a:lnSpc>
                <a:spcPct val="90000"/>
              </a:lnSpc>
              <a:spcAft>
                <a:spcPts val="600"/>
              </a:spcAft>
            </a:pPr>
            <a:r>
              <a:rPr lang="en-US" sz="2400" b="0" strike="noStrike" spc="-1" dirty="0">
                <a:solidFill>
                  <a:schemeClr val="tx1">
                    <a:alpha val="80000"/>
                  </a:schemeClr>
                </a:solidFill>
              </a:rPr>
              <a:t>GRADUATION</a:t>
            </a:r>
          </a:p>
          <a:p>
            <a:pPr indent="-228600">
              <a:lnSpc>
                <a:spcPct val="90000"/>
              </a:lnSpc>
              <a:spcAft>
                <a:spcPts val="600"/>
              </a:spcAft>
              <a:buFont typeface="Arial" panose="020B0604020202020204" pitchFamily="34" charset="0"/>
              <a:buChar char="•"/>
            </a:pPr>
            <a:endParaRPr lang="en-US" sz="2400" spc="-1" dirty="0">
              <a:solidFill>
                <a:schemeClr val="tx1">
                  <a:alpha val="80000"/>
                </a:schemeClr>
              </a:solidFill>
            </a:endParaRPr>
          </a:p>
          <a:p>
            <a:pPr>
              <a:lnSpc>
                <a:spcPct val="90000"/>
              </a:lnSpc>
              <a:spcAft>
                <a:spcPts val="600"/>
              </a:spcAft>
            </a:pPr>
            <a:r>
              <a:rPr lang="en-US" sz="2400" b="0" strike="noStrike" spc="-1" dirty="0">
                <a:solidFill>
                  <a:schemeClr val="tx1">
                    <a:alpha val="80000"/>
                  </a:schemeClr>
                </a:solidFill>
              </a:rPr>
              <a:t>True Storytelling Institute</a:t>
            </a:r>
          </a:p>
          <a:p>
            <a:pPr>
              <a:lnSpc>
                <a:spcPct val="90000"/>
              </a:lnSpc>
              <a:spcAft>
                <a:spcPts val="600"/>
              </a:spcAft>
            </a:pPr>
            <a:r>
              <a:rPr lang="en-US" sz="2400" b="0" strike="noStrike" spc="-1" dirty="0">
                <a:solidFill>
                  <a:schemeClr val="tx1">
                    <a:alpha val="80000"/>
                  </a:schemeClr>
                </a:solidFill>
              </a:rPr>
              <a:t>	POST-SESSION </a:t>
            </a:r>
            <a:r>
              <a:rPr lang="en-US" sz="2400" spc="-1" dirty="0">
                <a:solidFill>
                  <a:schemeClr val="tx1">
                    <a:alpha val="80000"/>
                  </a:schemeClr>
                </a:solidFill>
              </a:rPr>
              <a:t>GRADUATION</a:t>
            </a:r>
          </a:p>
          <a:p>
            <a:pPr indent="-228600">
              <a:lnSpc>
                <a:spcPct val="90000"/>
              </a:lnSpc>
              <a:spcAft>
                <a:spcPts val="600"/>
              </a:spcAft>
              <a:buFont typeface="Arial" panose="020B0604020202020204" pitchFamily="34" charset="0"/>
              <a:buChar char="•"/>
            </a:pPr>
            <a:endParaRPr lang="en-US" sz="2400" b="0" strike="noStrike" spc="-1"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2400" b="0" strike="noStrike" spc="-1" dirty="0">
              <a:solidFill>
                <a:schemeClr val="tx1">
                  <a:alpha val="80000"/>
                </a:schemeClr>
              </a:solidFill>
            </a:endParaRPr>
          </a:p>
          <a:p>
            <a:pPr>
              <a:lnSpc>
                <a:spcPct val="90000"/>
              </a:lnSpc>
              <a:spcAft>
                <a:spcPts val="600"/>
              </a:spcAft>
            </a:pPr>
            <a:endParaRPr lang="en-US" sz="2400" spc="-1" dirty="0">
              <a:solidFill>
                <a:schemeClr val="tx1">
                  <a:alpha val="80000"/>
                </a:schemeClr>
              </a:solidFill>
            </a:endParaRPr>
          </a:p>
          <a:p>
            <a:pPr>
              <a:lnSpc>
                <a:spcPct val="90000"/>
              </a:lnSpc>
              <a:spcAft>
                <a:spcPts val="600"/>
              </a:spcAft>
            </a:pPr>
            <a:endParaRPr lang="en-US" sz="2400" spc="-1" dirty="0">
              <a:solidFill>
                <a:schemeClr val="tx1">
                  <a:alpha val="80000"/>
                </a:schemeClr>
              </a:solidFill>
            </a:endParaRPr>
          </a:p>
          <a:p>
            <a:pPr>
              <a:lnSpc>
                <a:spcPct val="90000"/>
              </a:lnSpc>
              <a:spcAft>
                <a:spcPts val="600"/>
              </a:spcAft>
            </a:pPr>
            <a:endParaRPr lang="en-US" sz="2400" spc="-1" dirty="0">
              <a:solidFill>
                <a:schemeClr val="tx1">
                  <a:alpha val="80000"/>
                </a:schemeClr>
              </a:solidFill>
            </a:endParaRPr>
          </a:p>
          <a:p>
            <a:pPr>
              <a:lnSpc>
                <a:spcPct val="90000"/>
              </a:lnSpc>
              <a:spcAft>
                <a:spcPts val="600"/>
              </a:spcAft>
            </a:pPr>
            <a:endParaRPr lang="en-US" sz="2400" spc="-1" dirty="0">
              <a:solidFill>
                <a:schemeClr val="tx1">
                  <a:alpha val="80000"/>
                </a:schemeClr>
              </a:solidFill>
            </a:endParaRPr>
          </a:p>
          <a:p>
            <a:pPr>
              <a:lnSpc>
                <a:spcPct val="90000"/>
              </a:lnSpc>
              <a:spcAft>
                <a:spcPts val="600"/>
              </a:spcAft>
            </a:pPr>
            <a:endParaRPr lang="en-US" sz="2400" spc="-1" dirty="0">
              <a:solidFill>
                <a:schemeClr val="tx1">
                  <a:alpha val="80000"/>
                </a:schemeClr>
              </a:solidFill>
            </a:endParaRPr>
          </a:p>
          <a:p>
            <a:pPr>
              <a:lnSpc>
                <a:spcPct val="90000"/>
              </a:lnSpc>
              <a:spcAft>
                <a:spcPts val="600"/>
              </a:spcAft>
            </a:pPr>
            <a:endParaRPr lang="en-US" sz="2400" spc="-1" dirty="0">
              <a:solidFill>
                <a:schemeClr val="tx1">
                  <a:alpha val="80000"/>
                </a:schemeClr>
              </a:solidFill>
            </a:endParaRPr>
          </a:p>
          <a:p>
            <a:pPr>
              <a:lnSpc>
                <a:spcPct val="90000"/>
              </a:lnSpc>
              <a:spcAft>
                <a:spcPts val="600"/>
              </a:spcAft>
            </a:pPr>
            <a:r>
              <a:rPr lang="en-US" sz="2000" spc="-1" dirty="0">
                <a:solidFill>
                  <a:schemeClr val="tx1">
                    <a:alpha val="80000"/>
                  </a:schemeClr>
                </a:solidFill>
                <a:hlinkClick r:id="rId3"/>
              </a:rPr>
              <a:t>https://www.youtube.com/watch?v=Kw-_Ew5bVxs</a:t>
            </a:r>
            <a:r>
              <a:rPr lang="en-US" sz="2000" spc="-1" dirty="0">
                <a:solidFill>
                  <a:schemeClr val="tx1">
                    <a:alpha val="80000"/>
                  </a:schemeClr>
                </a:solidFill>
              </a:rPr>
              <a:t> </a:t>
            </a:r>
            <a:endParaRPr lang="en-US" sz="2000" b="0" strike="noStrike" spc="-1" dirty="0">
              <a:solidFill>
                <a:schemeClr val="tx1">
                  <a:alpha val="80000"/>
                </a:schemeClr>
              </a:solidFill>
            </a:endParaRPr>
          </a:p>
          <a:p>
            <a:pPr>
              <a:lnSpc>
                <a:spcPct val="90000"/>
              </a:lnSpc>
              <a:spcAft>
                <a:spcPts val="600"/>
              </a:spcAft>
            </a:pPr>
            <a:r>
              <a:rPr lang="en-US" sz="2400" b="0" strike="noStrike" spc="-1" dirty="0">
                <a:solidFill>
                  <a:schemeClr val="tx1">
                    <a:alpha val="80000"/>
                  </a:schemeClr>
                </a:solidFill>
              </a:rPr>
              <a:t>     </a:t>
            </a:r>
          </a:p>
        </p:txBody>
      </p:sp>
      <p:sp>
        <p:nvSpPr>
          <p:cNvPr id="10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03" name="Straight Connector 10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08" name="CustomShape 2"/>
          <p:cNvSpPr/>
          <p:nvPr/>
        </p:nvSpPr>
        <p:spPr>
          <a:xfrm>
            <a:off x="1245240" y="5563800"/>
            <a:ext cx="13970520" cy="3489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b="0" strike="noStrike" spc="-1">
              <a:latin typeface="Arial"/>
            </a:endParaRPr>
          </a:p>
          <a:p>
            <a:pPr>
              <a:lnSpc>
                <a:spcPct val="90000"/>
              </a:lnSpc>
              <a:spcBef>
                <a:spcPts val="1001"/>
              </a:spcBef>
            </a:pPr>
            <a:endParaRPr lang="en-US" b="0" strike="noStrike" spc="-1">
              <a:latin typeface="Arial"/>
            </a:endParaRPr>
          </a:p>
          <a:p>
            <a:pPr>
              <a:lnSpc>
                <a:spcPct val="90000"/>
              </a:lnSpc>
              <a:spcBef>
                <a:spcPts val="1001"/>
              </a:spcBef>
            </a:pPr>
            <a:endParaRPr lang="en-US" b="0" strike="noStrike" spc="-1">
              <a:latin typeface="Arial"/>
            </a:endParaRPr>
          </a:p>
          <a:p>
            <a:pPr>
              <a:lnSpc>
                <a:spcPct val="90000"/>
              </a:lnSpc>
              <a:spcBef>
                <a:spcPts val="1001"/>
              </a:spcBef>
            </a:pPr>
            <a:endParaRPr lang="en-US"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14" name="CustomShape 1"/>
          <p:cNvSpPr/>
          <p:nvPr/>
        </p:nvSpPr>
        <p:spPr>
          <a:xfrm>
            <a:off x="165600" y="159840"/>
            <a:ext cx="11874960" cy="25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r>
              <a:rPr lang="en-US" sz="3200" b="0" strike="noStrike" spc="-1" dirty="0">
                <a:solidFill>
                  <a:srgbClr val="000000"/>
                </a:solidFill>
                <a:latin typeface="Arial"/>
                <a:ea typeface="DejaVu Sans"/>
              </a:rPr>
              <a:t>True Storytelling Institute</a:t>
            </a:r>
            <a:endParaRPr lang="en-US" sz="3200" b="0" strike="noStrike" spc="-1" dirty="0">
              <a:latin typeface="Arial"/>
            </a:endParaRPr>
          </a:p>
          <a:p>
            <a:pPr algn="ctr">
              <a:lnSpc>
                <a:spcPct val="90000"/>
              </a:lnSpc>
            </a:pPr>
            <a:r>
              <a:rPr lang="en-US" sz="3200" b="0" strike="noStrike" spc="-1" dirty="0">
                <a:solidFill>
                  <a:srgbClr val="000000"/>
                </a:solidFill>
                <a:latin typeface="Arial"/>
                <a:ea typeface="DejaVu Sans"/>
              </a:rPr>
              <a:t>PRE-SESSION WEEK #7 </a:t>
            </a:r>
            <a:endParaRPr lang="en-US" sz="3200" b="0" strike="noStrike" spc="-1" dirty="0">
              <a:latin typeface="Arial"/>
            </a:endParaRPr>
          </a:p>
          <a:p>
            <a:pPr algn="ctr">
              <a:lnSpc>
                <a:spcPct val="90000"/>
              </a:lnSpc>
            </a:pPr>
            <a:r>
              <a:rPr lang="en-US" sz="3200" b="0" strike="noStrike" spc="-1" dirty="0">
                <a:solidFill>
                  <a:srgbClr val="000000"/>
                </a:solidFill>
                <a:latin typeface="Arial"/>
                <a:ea typeface="DejaVu Sans"/>
              </a:rPr>
              <a:t>“[Embodied] Reflecting &amp; BEYOND-</a:t>
            </a:r>
            <a:r>
              <a:rPr lang="en-US" sz="3200" b="0" strike="noStrike" spc="-1" dirty="0" err="1">
                <a:solidFill>
                  <a:srgbClr val="000000"/>
                </a:solidFill>
                <a:latin typeface="Arial"/>
                <a:ea typeface="DejaVu Sans"/>
              </a:rPr>
              <a:t>Antenarrative</a:t>
            </a:r>
            <a:r>
              <a:rPr lang="en-US" sz="3200" b="0" strike="noStrike" spc="-1" dirty="0">
                <a:solidFill>
                  <a:srgbClr val="000000"/>
                </a:solidFill>
                <a:latin typeface="Arial"/>
                <a:ea typeface="DejaVu Sans"/>
              </a:rPr>
              <a:t> </a:t>
            </a:r>
            <a:r>
              <a:rPr lang="en-US" sz="3600" b="0" strike="noStrike" spc="-1" dirty="0">
                <a:solidFill>
                  <a:srgbClr val="000000"/>
                </a:solidFill>
                <a:latin typeface="Arial"/>
                <a:ea typeface="DejaVu Sans"/>
              </a:rPr>
              <a:t>process” </a:t>
            </a:r>
            <a:endParaRPr lang="en-US" sz="3600" b="0" strike="noStrike" spc="-1" dirty="0">
              <a:latin typeface="Arial"/>
            </a:endParaRPr>
          </a:p>
          <a:p>
            <a:pPr algn="ctr">
              <a:lnSpc>
                <a:spcPct val="90000"/>
              </a:lnSpc>
            </a:pPr>
            <a:r>
              <a:rPr lang="en-US" sz="3600" b="0" strike="noStrike" spc="-1" dirty="0">
                <a:solidFill>
                  <a:srgbClr val="000000"/>
                </a:solidFill>
                <a:latin typeface="Arial"/>
                <a:ea typeface="DejaVu Sans"/>
              </a:rPr>
              <a:t>COFFEE in the LOBBY</a:t>
            </a:r>
            <a:endParaRPr lang="en-US" sz="3600" b="0" strike="noStrike" spc="-1" dirty="0">
              <a:latin typeface="Arial"/>
            </a:endParaRPr>
          </a:p>
          <a:p>
            <a:pPr algn="ctr">
              <a:lnSpc>
                <a:spcPct val="90000"/>
              </a:lnSpc>
            </a:pPr>
            <a:endParaRPr lang="en-US" sz="3600" b="0" strike="noStrike" spc="-1" dirty="0">
              <a:latin typeface="Arial"/>
            </a:endParaRPr>
          </a:p>
          <a:p>
            <a:pPr algn="ctr">
              <a:lnSpc>
                <a:spcPct val="90000"/>
              </a:lnSpc>
            </a:pPr>
            <a:endParaRPr lang="en-US" sz="3600" b="0" strike="noStrike" spc="-1" dirty="0">
              <a:latin typeface="Arial"/>
            </a:endParaRPr>
          </a:p>
          <a:p>
            <a:pPr>
              <a:lnSpc>
                <a:spcPct val="90000"/>
              </a:lnSpc>
            </a:pPr>
            <a:endParaRPr lang="en-US" sz="3600" b="0" strike="noStrike" spc="-1" dirty="0">
              <a:latin typeface="Arial"/>
            </a:endParaRPr>
          </a:p>
          <a:p>
            <a:pPr>
              <a:lnSpc>
                <a:spcPct val="90000"/>
              </a:lnSpc>
            </a:pPr>
            <a:endParaRPr lang="en-US" sz="3600" b="0" strike="noStrike" spc="-1" dirty="0">
              <a:latin typeface="Arial"/>
            </a:endParaRPr>
          </a:p>
          <a:p>
            <a:pPr>
              <a:lnSpc>
                <a:spcPct val="90000"/>
              </a:lnSpc>
            </a:pPr>
            <a:r>
              <a:rPr lang="en-US" sz="4400" b="0" strike="noStrike" spc="-1" dirty="0">
                <a:solidFill>
                  <a:srgbClr val="000000"/>
                </a:solidFill>
                <a:latin typeface="Arial"/>
                <a:ea typeface="DejaVu Sans"/>
              </a:rPr>
              <a:t>     </a:t>
            </a:r>
            <a:endParaRPr lang="en-US" sz="4400" b="0" strike="noStrike" spc="-1" dirty="0">
              <a:latin typeface="Arial"/>
            </a:endParaRPr>
          </a:p>
        </p:txBody>
      </p:sp>
      <p:sp>
        <p:nvSpPr>
          <p:cNvPr id="315" name="CustomShape 2"/>
          <p:cNvSpPr/>
          <p:nvPr/>
        </p:nvSpPr>
        <p:spPr>
          <a:xfrm>
            <a:off x="1245240" y="5563800"/>
            <a:ext cx="13970520" cy="3489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p:txBody>
      </p:sp>
      <p:pic>
        <p:nvPicPr>
          <p:cNvPr id="316" name="Picture 298"/>
          <p:cNvPicPr/>
          <p:nvPr/>
        </p:nvPicPr>
        <p:blipFill>
          <a:blip r:embed="rId3"/>
          <a:stretch/>
        </p:blipFill>
        <p:spPr>
          <a:xfrm>
            <a:off x="2381400" y="2546280"/>
            <a:ext cx="7443360" cy="415044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410" name="CustomShape 1"/>
          <p:cNvSpPr/>
          <p:nvPr/>
        </p:nvSpPr>
        <p:spPr>
          <a:xfrm>
            <a:off x="7981920" y="6356520"/>
            <a:ext cx="2051640" cy="35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CEA8D4E-D071-493B-9174-C966C27E235D}" type="slidenum">
              <a:rPr lang="en-US" sz="900" b="0" strike="noStrike" spc="-1">
                <a:solidFill>
                  <a:srgbClr val="8B8B8B"/>
                </a:solidFill>
                <a:latin typeface="Calibri"/>
                <a:ea typeface="DejaVu Sans"/>
              </a:rPr>
              <a:t>20</a:t>
            </a:fld>
            <a:endParaRPr lang="en-US" sz="900" b="0" strike="noStrike" spc="-1">
              <a:latin typeface="Arial"/>
            </a:endParaRPr>
          </a:p>
        </p:txBody>
      </p:sp>
      <p:sp>
        <p:nvSpPr>
          <p:cNvPr id="411" name="CustomShape 2"/>
          <p:cNvSpPr/>
          <p:nvPr/>
        </p:nvSpPr>
        <p:spPr>
          <a:xfrm>
            <a:off x="369277" y="89282"/>
            <a:ext cx="7350369" cy="751957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a-DK" sz="1800" b="1" strike="noStrike" spc="-1" dirty="0">
                <a:solidFill>
                  <a:srgbClr val="000000"/>
                </a:solidFill>
                <a:latin typeface="Calibri"/>
                <a:ea typeface="DejaVu Sans"/>
              </a:rPr>
              <a:t>SCHEDULE for Session 7</a:t>
            </a: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r>
              <a:rPr lang="da-DK" sz="2200" b="0" strike="noStrike" spc="-1" dirty="0">
                <a:solidFill>
                  <a:srgbClr val="000000"/>
                </a:solidFill>
                <a:latin typeface="Calibri"/>
                <a:ea typeface="DejaVu Sans"/>
              </a:rPr>
              <a:t>8:45-9:00 </a:t>
            </a:r>
            <a:r>
              <a:rPr lang="da-DK" sz="2200" b="0" strike="noStrike" spc="-1" dirty="0" err="1">
                <a:solidFill>
                  <a:srgbClr val="000000"/>
                </a:solidFill>
                <a:latin typeface="Calibri"/>
                <a:ea typeface="DejaVu Sans"/>
              </a:rPr>
              <a:t>Pre</a:t>
            </a:r>
            <a:r>
              <a:rPr lang="da-DK" sz="2200" b="0" strike="noStrike" spc="-1" dirty="0">
                <a:solidFill>
                  <a:srgbClr val="000000"/>
                </a:solidFill>
                <a:latin typeface="Calibri"/>
                <a:ea typeface="DejaVu Sans"/>
              </a:rPr>
              <a:t>-session ”</a:t>
            </a:r>
            <a:r>
              <a:rPr lang="da-DK" sz="2200" b="0" strike="noStrike" spc="-1" dirty="0" err="1">
                <a:solidFill>
                  <a:srgbClr val="000000"/>
                </a:solidFill>
                <a:latin typeface="Calibri"/>
                <a:ea typeface="DejaVu Sans"/>
              </a:rPr>
              <a:t>coffee</a:t>
            </a:r>
            <a:r>
              <a:rPr lang="da-DK" sz="2200" b="0" strike="noStrike" spc="-1" dirty="0">
                <a:solidFill>
                  <a:srgbClr val="000000"/>
                </a:solidFill>
                <a:latin typeface="Calibri"/>
                <a:ea typeface="DejaVu Sans"/>
              </a:rPr>
              <a:t>:” </a:t>
            </a:r>
            <a:r>
              <a:rPr lang="da-DK" sz="2200" spc="-1" dirty="0">
                <a:solidFill>
                  <a:srgbClr val="000000"/>
                </a:solidFill>
                <a:latin typeface="Calibri"/>
                <a:ea typeface="DejaVu Sans"/>
              </a:rPr>
              <a:t>Lena</a:t>
            </a:r>
            <a:endParaRPr lang="en-US" sz="2200" b="0" strike="noStrike" spc="-1" dirty="0">
              <a:latin typeface="Arial"/>
            </a:endParaRPr>
          </a:p>
          <a:p>
            <a:pPr>
              <a:lnSpc>
                <a:spcPct val="100000"/>
              </a:lnSpc>
            </a:pPr>
            <a:r>
              <a:rPr lang="da-DK" sz="2200" b="0" strike="noStrike" spc="-1" dirty="0">
                <a:solidFill>
                  <a:srgbClr val="000000"/>
                </a:solidFill>
                <a:latin typeface="Calibri"/>
                <a:ea typeface="DejaVu Sans"/>
              </a:rPr>
              <a:t>9-9:05 </a:t>
            </a:r>
            <a:r>
              <a:rPr lang="da-DK" sz="2200" b="0" strike="noStrike" spc="-1" dirty="0" err="1">
                <a:solidFill>
                  <a:srgbClr val="000000"/>
                </a:solidFill>
                <a:latin typeface="Calibri"/>
                <a:ea typeface="DejaVu Sans"/>
              </a:rPr>
              <a:t>Welcome</a:t>
            </a:r>
            <a:r>
              <a:rPr lang="da-DK" sz="2200" b="0" strike="noStrike" spc="-1" dirty="0">
                <a:solidFill>
                  <a:srgbClr val="000000"/>
                </a:solidFill>
                <a:latin typeface="Calibri"/>
                <a:ea typeface="DejaVu Sans"/>
              </a:rPr>
              <a:t>; Check-in and Agenda for the session Lena</a:t>
            </a:r>
            <a:endParaRPr lang="en-US" sz="2200" b="0" strike="noStrike" spc="-1" dirty="0">
              <a:latin typeface="Arial"/>
            </a:endParaRPr>
          </a:p>
          <a:p>
            <a:pPr>
              <a:lnSpc>
                <a:spcPct val="100000"/>
              </a:lnSpc>
            </a:pPr>
            <a:r>
              <a:rPr lang="da-DK" sz="2200" b="0" strike="noStrike" spc="-1" dirty="0">
                <a:solidFill>
                  <a:srgbClr val="000000"/>
                </a:solidFill>
                <a:latin typeface="Calibri"/>
                <a:ea typeface="DejaVu Sans"/>
              </a:rPr>
              <a:t>9:05-9:10 </a:t>
            </a:r>
            <a:r>
              <a:rPr lang="da-DK" sz="2200" b="0" strike="noStrike" spc="-1" dirty="0" err="1">
                <a:solidFill>
                  <a:srgbClr val="000000"/>
                </a:solidFill>
                <a:latin typeface="Calibri"/>
                <a:ea typeface="DejaVu Sans"/>
              </a:rPr>
              <a:t>Groundrules</a:t>
            </a:r>
            <a:r>
              <a:rPr lang="da-DK" sz="2200" b="0" strike="noStrike" spc="-1" dirty="0">
                <a:solidFill>
                  <a:srgbClr val="000000"/>
                </a:solidFill>
                <a:latin typeface="Calibri"/>
                <a:ea typeface="DejaVu Sans"/>
              </a:rPr>
              <a:t>; (</a:t>
            </a:r>
            <a:r>
              <a:rPr lang="da-DK" sz="2200" b="0" strike="noStrike" spc="-1" dirty="0" err="1">
                <a:solidFill>
                  <a:srgbClr val="000000"/>
                </a:solidFill>
                <a:latin typeface="Calibri"/>
                <a:ea typeface="DejaVu Sans"/>
              </a:rPr>
              <a:t>homework</a:t>
            </a:r>
            <a:r>
              <a:rPr lang="da-DK" sz="2200" b="0" strike="noStrike" spc="-1" dirty="0">
                <a:solidFill>
                  <a:srgbClr val="000000"/>
                </a:solidFill>
                <a:latin typeface="Calibri"/>
                <a:ea typeface="DejaVu Sans"/>
              </a:rPr>
              <a:t> at the end);  </a:t>
            </a:r>
            <a:r>
              <a:rPr lang="da-DK" sz="2200" b="0" strike="noStrike" spc="-1" dirty="0" err="1">
                <a:solidFill>
                  <a:srgbClr val="000000"/>
                </a:solidFill>
                <a:latin typeface="Calibri"/>
                <a:ea typeface="DejaVu Sans"/>
              </a:rPr>
              <a:t>GraceAnn</a:t>
            </a:r>
            <a:endParaRPr lang="en-US" sz="2200" b="0" strike="noStrike" spc="-1" dirty="0">
              <a:latin typeface="Arial"/>
            </a:endParaRPr>
          </a:p>
          <a:p>
            <a:pPr>
              <a:lnSpc>
                <a:spcPct val="100000"/>
              </a:lnSpc>
            </a:pPr>
            <a:r>
              <a:rPr lang="da-DK" sz="2200" b="0" strike="noStrike" spc="-1" dirty="0">
                <a:solidFill>
                  <a:srgbClr val="000000"/>
                </a:solidFill>
                <a:latin typeface="Calibri"/>
                <a:ea typeface="DejaVu Sans"/>
              </a:rPr>
              <a:t>9:10-9:20 </a:t>
            </a:r>
            <a:r>
              <a:rPr lang="da-DK" sz="2200" b="0" strike="noStrike" spc="-1" dirty="0" err="1">
                <a:solidFill>
                  <a:srgbClr val="000000"/>
                </a:solidFill>
                <a:latin typeface="Calibri"/>
                <a:ea typeface="DejaVu Sans"/>
              </a:rPr>
              <a:t>Nuts&amp;Bolts</a:t>
            </a:r>
            <a:r>
              <a:rPr lang="da-DK" sz="2200" spc="-1" dirty="0">
                <a:solidFill>
                  <a:srgbClr val="000000"/>
                </a:solidFill>
                <a:latin typeface="Calibri"/>
                <a:ea typeface="DejaVu Sans"/>
              </a:rPr>
              <a:t> of </a:t>
            </a:r>
            <a:r>
              <a:rPr lang="da-DK" sz="2200" spc="-1" dirty="0" err="1">
                <a:solidFill>
                  <a:srgbClr val="000000"/>
                </a:solidFill>
                <a:latin typeface="Calibri"/>
                <a:ea typeface="DejaVu Sans"/>
              </a:rPr>
              <a:t>Embodied</a:t>
            </a:r>
            <a:r>
              <a:rPr lang="da-DK" sz="2200" spc="-1" dirty="0">
                <a:solidFill>
                  <a:srgbClr val="000000"/>
                </a:solidFill>
                <a:latin typeface="Calibri"/>
                <a:ea typeface="DejaVu Sans"/>
              </a:rPr>
              <a:t> </a:t>
            </a:r>
            <a:r>
              <a:rPr lang="da-DK" sz="2200" spc="-1" dirty="0" err="1">
                <a:solidFill>
                  <a:srgbClr val="000000"/>
                </a:solidFill>
                <a:latin typeface="Calibri"/>
                <a:ea typeface="DejaVu Sans"/>
              </a:rPr>
              <a:t>Reflection</a:t>
            </a:r>
            <a:r>
              <a:rPr lang="da-DK" sz="2200" b="0" strike="noStrike" spc="-1" dirty="0">
                <a:solidFill>
                  <a:srgbClr val="000000"/>
                </a:solidFill>
                <a:latin typeface="Calibri"/>
                <a:ea typeface="DejaVu Sans"/>
              </a:rPr>
              <a:t>: GA</a:t>
            </a:r>
            <a:endParaRPr lang="en-US" sz="2200" b="0" strike="noStrike" spc="-1" dirty="0">
              <a:latin typeface="Arial"/>
            </a:endParaRPr>
          </a:p>
          <a:p>
            <a:pPr>
              <a:lnSpc>
                <a:spcPct val="90000"/>
              </a:lnSpc>
              <a:spcBef>
                <a:spcPts val="1001"/>
              </a:spcBef>
              <a:tabLst>
                <a:tab pos="0" algn="l"/>
              </a:tabLst>
            </a:pPr>
            <a:endParaRPr lang="en-US" sz="16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9:20-9:35 </a:t>
            </a:r>
            <a:r>
              <a:rPr lang="da-DK" sz="2200" b="0" strike="noStrike" spc="-1" dirty="0" err="1">
                <a:solidFill>
                  <a:srgbClr val="000000"/>
                </a:solidFill>
                <a:latin typeface="Calibri"/>
                <a:ea typeface="DejaVu Sans"/>
              </a:rPr>
              <a:t>Principle</a:t>
            </a:r>
            <a:r>
              <a:rPr lang="da-DK" sz="2200" b="0" strike="noStrike" spc="-1" dirty="0">
                <a:solidFill>
                  <a:srgbClr val="000000"/>
                </a:solidFill>
                <a:latin typeface="Calibri"/>
                <a:ea typeface="DejaVu Sans"/>
              </a:rPr>
              <a:t> 7 </a:t>
            </a:r>
            <a:r>
              <a:rPr lang="da-DK" sz="2200" b="0" strike="noStrike" spc="-1" dirty="0" err="1">
                <a:solidFill>
                  <a:srgbClr val="000000"/>
                </a:solidFill>
                <a:latin typeface="Calibri"/>
                <a:ea typeface="DejaVu Sans"/>
              </a:rPr>
              <a:t>Embodied</a:t>
            </a:r>
            <a:r>
              <a:rPr lang="da-DK" sz="2200" b="0" strike="noStrike" spc="-1" dirty="0">
                <a:solidFill>
                  <a:srgbClr val="000000"/>
                </a:solidFill>
                <a:latin typeface="Calibri"/>
                <a:ea typeface="DejaVu Sans"/>
              </a:rPr>
              <a:t> </a:t>
            </a:r>
            <a:r>
              <a:rPr lang="da-DK" sz="2200" b="0" strike="noStrike" spc="-1" dirty="0" err="1">
                <a:solidFill>
                  <a:srgbClr val="000000"/>
                </a:solidFill>
                <a:latin typeface="Calibri"/>
                <a:ea typeface="DejaVu Sans"/>
              </a:rPr>
              <a:t>Reflection</a:t>
            </a:r>
            <a:r>
              <a:rPr lang="da-DK" sz="2200" b="0" strike="noStrike" spc="-1" dirty="0">
                <a:solidFill>
                  <a:srgbClr val="000000"/>
                </a:solidFill>
                <a:latin typeface="Calibri"/>
                <a:ea typeface="DejaVu Sans"/>
              </a:rPr>
              <a:t> : Jens</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9:35-9:50 </a:t>
            </a:r>
            <a:r>
              <a:rPr lang="da-DK" sz="2200" b="0" strike="noStrike" spc="-1" dirty="0" err="1">
                <a:solidFill>
                  <a:srgbClr val="000000"/>
                </a:solidFill>
                <a:latin typeface="Calibri"/>
                <a:ea typeface="DejaVu Sans"/>
              </a:rPr>
              <a:t>Principle</a:t>
            </a:r>
            <a:r>
              <a:rPr lang="da-DK" sz="2200" b="0" strike="noStrike" spc="-1" dirty="0">
                <a:solidFill>
                  <a:srgbClr val="000000"/>
                </a:solidFill>
                <a:latin typeface="Calibri"/>
                <a:ea typeface="DejaVu Sans"/>
              </a:rPr>
              <a:t> </a:t>
            </a:r>
            <a:r>
              <a:rPr lang="da-DK" sz="2200" spc="-1" dirty="0">
                <a:solidFill>
                  <a:srgbClr val="000000"/>
                </a:solidFill>
                <a:latin typeface="Calibri"/>
                <a:ea typeface="DejaVu Sans"/>
              </a:rPr>
              <a:t>7 </a:t>
            </a:r>
            <a:r>
              <a:rPr lang="da-DK" sz="2200" spc="-1" dirty="0" err="1">
                <a:solidFill>
                  <a:srgbClr val="000000"/>
                </a:solidFill>
                <a:latin typeface="Calibri"/>
                <a:ea typeface="DejaVu Sans"/>
              </a:rPr>
              <a:t>Embodied</a:t>
            </a:r>
            <a:r>
              <a:rPr lang="da-DK" sz="2200" spc="-1" dirty="0">
                <a:solidFill>
                  <a:srgbClr val="000000"/>
                </a:solidFill>
                <a:latin typeface="Calibri"/>
                <a:ea typeface="DejaVu Sans"/>
              </a:rPr>
              <a:t> </a:t>
            </a:r>
            <a:r>
              <a:rPr lang="da-DK" sz="2200" spc="-1" dirty="0" err="1">
                <a:solidFill>
                  <a:srgbClr val="000000"/>
                </a:solidFill>
                <a:latin typeface="Calibri"/>
                <a:ea typeface="DejaVu Sans"/>
              </a:rPr>
              <a:t>Reflection</a:t>
            </a:r>
            <a:r>
              <a:rPr lang="da-DK" sz="2200" spc="-1" dirty="0">
                <a:solidFill>
                  <a:srgbClr val="000000"/>
                </a:solidFill>
                <a:latin typeface="Calibri"/>
                <a:ea typeface="DejaVu Sans"/>
              </a:rPr>
              <a:t>:</a:t>
            </a:r>
            <a:r>
              <a:rPr lang="da-DK" sz="2200" b="0" strike="noStrike" spc="-1" dirty="0">
                <a:solidFill>
                  <a:srgbClr val="000000"/>
                </a:solidFill>
                <a:latin typeface="Calibri"/>
                <a:ea typeface="DejaVu Sans"/>
              </a:rPr>
              <a:t> David</a:t>
            </a:r>
            <a:endParaRPr lang="en-US" sz="2200" b="0" strike="noStrike" spc="-1" dirty="0">
              <a:latin typeface="Arial"/>
            </a:endParaRPr>
          </a:p>
          <a:p>
            <a:pPr>
              <a:lnSpc>
                <a:spcPct val="100000"/>
              </a:lnSpc>
              <a:tabLst>
                <a:tab pos="0" algn="l"/>
              </a:tabLst>
            </a:pPr>
            <a:r>
              <a:rPr lang="da-DK" sz="2200" spc="-1" dirty="0">
                <a:solidFill>
                  <a:srgbClr val="000000"/>
                </a:solidFill>
                <a:latin typeface="Calibri"/>
                <a:ea typeface="DejaVu Sans"/>
              </a:rPr>
              <a:t>9:50-9:55 Set Up for Videos and Feedback </a:t>
            </a:r>
            <a:r>
              <a:rPr lang="da-DK" sz="2200" spc="-1" dirty="0" err="1">
                <a:solidFill>
                  <a:srgbClr val="000000"/>
                </a:solidFill>
                <a:latin typeface="Calibri"/>
                <a:ea typeface="DejaVu Sans"/>
              </a:rPr>
              <a:t>Instructions</a:t>
            </a:r>
            <a:r>
              <a:rPr lang="da-DK" sz="2200" spc="-1" dirty="0">
                <a:solidFill>
                  <a:srgbClr val="000000"/>
                </a:solidFill>
                <a:latin typeface="Calibri"/>
                <a:ea typeface="DejaVu Sans"/>
              </a:rPr>
              <a:t>: </a:t>
            </a:r>
          </a:p>
          <a:p>
            <a:pPr>
              <a:lnSpc>
                <a:spcPct val="100000"/>
              </a:lnSpc>
              <a:tabLst>
                <a:tab pos="0" algn="l"/>
              </a:tabLst>
            </a:pPr>
            <a:r>
              <a:rPr lang="da-DK" sz="2200" spc="-1" dirty="0">
                <a:solidFill>
                  <a:srgbClr val="000000"/>
                </a:solidFill>
                <a:latin typeface="Calibri"/>
                <a:ea typeface="DejaVu Sans"/>
              </a:rPr>
              <a:t>		3 min </a:t>
            </a:r>
            <a:r>
              <a:rPr lang="da-DK" sz="2200" spc="-1" dirty="0" err="1">
                <a:solidFill>
                  <a:srgbClr val="000000"/>
                </a:solidFill>
                <a:latin typeface="Calibri"/>
                <a:ea typeface="DejaVu Sans"/>
              </a:rPr>
              <a:t>each</a:t>
            </a:r>
            <a:r>
              <a:rPr lang="da-DK" sz="2200" spc="-1" dirty="0">
                <a:solidFill>
                  <a:srgbClr val="000000"/>
                </a:solidFill>
                <a:latin typeface="Calibri"/>
                <a:ea typeface="DejaVu Sans"/>
              </a:rPr>
              <a:t> video</a:t>
            </a:r>
          </a:p>
          <a:p>
            <a:pPr>
              <a:lnSpc>
                <a:spcPct val="100000"/>
              </a:lnSpc>
              <a:tabLst>
                <a:tab pos="0" algn="l"/>
              </a:tabLst>
            </a:pPr>
            <a:r>
              <a:rPr lang="da-DK" sz="2200" spc="-1" dirty="0">
                <a:solidFill>
                  <a:srgbClr val="000000"/>
                </a:solidFill>
                <a:latin typeface="Calibri"/>
                <a:ea typeface="DejaVu Sans"/>
              </a:rPr>
              <a:t>		+ 1 min feedback via CHAT and live</a:t>
            </a:r>
          </a:p>
          <a:p>
            <a:pPr>
              <a:lnSpc>
                <a:spcPct val="100000"/>
              </a:lnSpc>
              <a:tabLst>
                <a:tab pos="0" algn="l"/>
              </a:tabLst>
            </a:pPr>
            <a:r>
              <a:rPr lang="da-DK" sz="2200" b="0" strike="noStrike" spc="-1" dirty="0">
                <a:solidFill>
                  <a:srgbClr val="000000"/>
                </a:solidFill>
                <a:latin typeface="Calibri"/>
                <a:ea typeface="DejaVu Sans"/>
              </a:rPr>
              <a:t>		+ 1 min transition to </a:t>
            </a:r>
            <a:r>
              <a:rPr lang="da-DK" sz="2200" b="0" strike="noStrike" spc="-1" dirty="0" err="1">
                <a:solidFill>
                  <a:srgbClr val="000000"/>
                </a:solidFill>
                <a:latin typeface="Calibri"/>
                <a:ea typeface="DejaVu Sans"/>
              </a:rPr>
              <a:t>next</a:t>
            </a:r>
            <a:r>
              <a:rPr lang="da-DK" sz="2200" b="0" strike="noStrike" spc="-1" dirty="0">
                <a:solidFill>
                  <a:srgbClr val="000000"/>
                </a:solidFill>
                <a:latin typeface="Calibri"/>
                <a:ea typeface="DejaVu Sans"/>
              </a:rPr>
              <a:t> s</a:t>
            </a:r>
            <a:r>
              <a:rPr lang="da-DK" sz="2200" spc="-1" dirty="0">
                <a:solidFill>
                  <a:srgbClr val="000000"/>
                </a:solidFill>
                <a:latin typeface="Calibri"/>
                <a:ea typeface="DejaVu Sans"/>
              </a:rPr>
              <a:t>peaker</a:t>
            </a:r>
            <a:r>
              <a:rPr lang="da-DK" sz="2200" b="0" strike="noStrike" spc="-1" dirty="0">
                <a:solidFill>
                  <a:srgbClr val="000000"/>
                </a:solidFill>
                <a:latin typeface="Calibri"/>
                <a:ea typeface="DejaVu Sans"/>
              </a:rPr>
              <a:t> </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9:55-10:00  Transition to VIDEOS</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10:00-10:30  VIDEOS plus feedback (6 5-min </a:t>
            </a:r>
            <a:r>
              <a:rPr lang="da-DK" sz="2200" b="0" strike="noStrike" spc="-1" dirty="0" err="1">
                <a:solidFill>
                  <a:srgbClr val="000000"/>
                </a:solidFill>
                <a:latin typeface="Calibri"/>
                <a:ea typeface="DejaVu Sans"/>
              </a:rPr>
              <a:t>rounds</a:t>
            </a:r>
            <a:r>
              <a:rPr lang="da-DK" sz="2200" b="0" strike="noStrike" spc="-1" dirty="0">
                <a:solidFill>
                  <a:srgbClr val="000000"/>
                </a:solidFill>
                <a:latin typeface="Calibri"/>
                <a:ea typeface="DejaVu Sans"/>
              </a:rPr>
              <a:t>)</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10:30-10:45  GRADUATION!  And NEXT STEPS</a:t>
            </a:r>
          </a:p>
          <a:p>
            <a:pPr>
              <a:lnSpc>
                <a:spcPct val="100000"/>
              </a:lnSpc>
              <a:tabLst>
                <a:tab pos="0" algn="l"/>
              </a:tabLst>
            </a:pPr>
            <a:endParaRPr lang="en-US" sz="2200" b="0" strike="noStrike" spc="-1" dirty="0">
              <a:latin typeface="Arial"/>
            </a:endParaRPr>
          </a:p>
          <a:p>
            <a:pPr>
              <a:lnSpc>
                <a:spcPct val="100000"/>
              </a:lnSpc>
              <a:tabLst>
                <a:tab pos="0" algn="l"/>
              </a:tabLst>
            </a:pPr>
            <a:endParaRPr lang="en-US" sz="2200" b="0" strike="noStrike" spc="-1" dirty="0">
              <a:latin typeface="Arial"/>
            </a:endParaRPr>
          </a:p>
          <a:p>
            <a:pPr marL="457560">
              <a:lnSpc>
                <a:spcPct val="100000"/>
              </a:lnSpc>
              <a:tabLst>
                <a:tab pos="0" algn="l"/>
              </a:tabLst>
            </a:pPr>
            <a:endParaRPr lang="en-US" sz="2200" b="0" strike="noStrike" spc="-1" dirty="0">
              <a:latin typeface="Arial"/>
            </a:endParaRPr>
          </a:p>
          <a:p>
            <a:pPr marL="457560">
              <a:lnSpc>
                <a:spcPct val="100000"/>
              </a:lnSpc>
              <a:tabLst>
                <a:tab pos="0" algn="l"/>
              </a:tabLst>
            </a:pPr>
            <a:br>
              <a:rPr dirty="0"/>
            </a:br>
            <a:br>
              <a:rPr dirty="0"/>
            </a:br>
            <a:r>
              <a:rPr lang="da-DK" sz="1800" b="0" strike="noStrike" spc="-1" dirty="0">
                <a:solidFill>
                  <a:srgbClr val="000000"/>
                </a:solidFill>
                <a:latin typeface="Calibri"/>
                <a:ea typeface="DejaVu Sans"/>
              </a:rPr>
              <a:t> </a:t>
            </a:r>
            <a:endParaRPr lang="en-US" sz="1800" b="0" strike="noStrike" spc="-1" dirty="0">
              <a:latin typeface="Arial"/>
            </a:endParaRPr>
          </a:p>
          <a:p>
            <a:pPr marL="457560">
              <a:lnSpc>
                <a:spcPct val="100000"/>
              </a:lnSpc>
              <a:tabLst>
                <a:tab pos="0" algn="l"/>
              </a:tabLst>
            </a:pPr>
            <a:endParaRPr lang="en-US" sz="1800" b="0" strike="noStrike" spc="-1" dirty="0">
              <a:latin typeface="Arial"/>
            </a:endParaRPr>
          </a:p>
        </p:txBody>
      </p:sp>
      <p:pic>
        <p:nvPicPr>
          <p:cNvPr id="412" name="Picture 2_10" descr="OVID-19 – We're All in This Together – Haliburton, Kawartha, Pine R"/>
          <p:cNvPicPr/>
          <p:nvPr/>
        </p:nvPicPr>
        <p:blipFill>
          <a:blip r:embed="rId3"/>
          <a:stretch/>
        </p:blipFill>
        <p:spPr>
          <a:xfrm>
            <a:off x="7981920" y="2961000"/>
            <a:ext cx="4086000" cy="3754800"/>
          </a:xfrm>
          <a:prstGeom prst="rect">
            <a:avLst/>
          </a:prstGeom>
          <a:ln w="0">
            <a:noFill/>
          </a:ln>
        </p:spPr>
      </p:pic>
      <p:pic>
        <p:nvPicPr>
          <p:cNvPr id="413" name="Billede 9_1"/>
          <p:cNvPicPr/>
          <p:nvPr/>
        </p:nvPicPr>
        <p:blipFill>
          <a:blip r:embed="rId4"/>
          <a:stretch/>
        </p:blipFill>
        <p:spPr>
          <a:xfrm rot="672600">
            <a:off x="9106920" y="175320"/>
            <a:ext cx="1926360" cy="264096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grpSp>
        <p:nvGrpSpPr>
          <p:cNvPr id="317" name="Group 1"/>
          <p:cNvGrpSpPr/>
          <p:nvPr/>
        </p:nvGrpSpPr>
        <p:grpSpPr>
          <a:xfrm>
            <a:off x="349560" y="154800"/>
            <a:ext cx="11138400" cy="2478240"/>
            <a:chOff x="349560" y="154800"/>
            <a:chExt cx="11138400" cy="2478240"/>
          </a:xfrm>
        </p:grpSpPr>
        <p:sp>
          <p:nvSpPr>
            <p:cNvPr id="318" name="CustomShape 2"/>
            <p:cNvSpPr/>
            <p:nvPr/>
          </p:nvSpPr>
          <p:spPr>
            <a:xfrm>
              <a:off x="11163240" y="154800"/>
              <a:ext cx="324720" cy="173844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19" name="CustomShape 3"/>
            <p:cNvSpPr/>
            <p:nvPr/>
          </p:nvSpPr>
          <p:spPr>
            <a:xfrm>
              <a:off x="349560" y="541440"/>
              <a:ext cx="705600" cy="209160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20" name="CustomShape 4"/>
            <p:cNvSpPr/>
            <p:nvPr/>
          </p:nvSpPr>
          <p:spPr>
            <a:xfrm>
              <a:off x="349560" y="356760"/>
              <a:ext cx="399240" cy="170136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21" name="CustomShape 5"/>
            <p:cNvSpPr/>
            <p:nvPr/>
          </p:nvSpPr>
          <p:spPr>
            <a:xfrm>
              <a:off x="584640" y="159840"/>
              <a:ext cx="164160" cy="170928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22" name="CustomShape 6"/>
            <p:cNvSpPr/>
            <p:nvPr/>
          </p:nvSpPr>
          <p:spPr>
            <a:xfrm>
              <a:off x="583920" y="154800"/>
              <a:ext cx="10904040" cy="153756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23" name="CustomShape 7"/>
          <p:cNvSpPr/>
          <p:nvPr/>
        </p:nvSpPr>
        <p:spPr>
          <a:xfrm>
            <a:off x="1117440" y="1979280"/>
            <a:ext cx="10270800" cy="4613760"/>
          </a:xfrm>
          <a:prstGeom prst="rect">
            <a:avLst/>
          </a:prstGeom>
          <a:gradFill rotWithShape="0">
            <a:gsLst>
              <a:gs pos="0">
                <a:srgbClr val="F6F8FC"/>
              </a:gs>
              <a:gs pos="100000">
                <a:srgbClr val="ABC0E4"/>
              </a:gs>
            </a:gsLst>
            <a:lin ang="5400000"/>
          </a:gradFill>
          <a:ln w="0">
            <a:noFill/>
          </a:ln>
        </p:spPr>
        <p:style>
          <a:lnRef idx="0">
            <a:scrgbClr r="0" g="0" b="0"/>
          </a:lnRef>
          <a:fillRef idx="0">
            <a:scrgbClr r="0" g="0" b="0"/>
          </a:fillRef>
          <a:effectRef idx="0">
            <a:scrgbClr r="0" g="0" b="0"/>
          </a:effectRef>
          <a:fontRef idx="minor"/>
        </p:style>
        <p:txBody>
          <a:bodyPr lIns="90000" tIns="45000" rIns="90000" bIns="45000">
            <a:normAutofit fontScale="83000" lnSpcReduction="20000"/>
          </a:bodyPr>
          <a:lstStyle/>
          <a:p>
            <a:pPr>
              <a:lnSpc>
                <a:spcPct val="90000"/>
              </a:lnSpc>
              <a:spcAft>
                <a:spcPts val="601"/>
              </a:spcAft>
            </a:pPr>
            <a:endParaRPr lang="en-US" sz="1800" b="0" strike="noStrike" spc="-1" dirty="0">
              <a:latin typeface="Arial"/>
            </a:endParaRPr>
          </a:p>
          <a:p>
            <a:pPr marL="216000" indent="-224640">
              <a:lnSpc>
                <a:spcPct val="90000"/>
              </a:lnSpc>
              <a:spcAft>
                <a:spcPts val="601"/>
              </a:spcAft>
              <a:buClr>
                <a:srgbClr val="000000"/>
              </a:buClr>
              <a:buFont typeface="Arial"/>
              <a:buChar char="•"/>
            </a:pPr>
            <a:r>
              <a:rPr lang="en-US" sz="4200" b="0" strike="noStrike" spc="-1" dirty="0">
                <a:solidFill>
                  <a:srgbClr val="000000"/>
                </a:solidFill>
                <a:latin typeface="Calibri"/>
                <a:ea typeface="DejaVu Sans"/>
              </a:rPr>
              <a:t>Last Week: </a:t>
            </a:r>
            <a:endParaRPr lang="en-US" sz="4200" b="0" strike="noStrike" spc="-1" dirty="0">
              <a:latin typeface="Arial"/>
            </a:endParaRPr>
          </a:p>
          <a:p>
            <a:pPr>
              <a:lnSpc>
                <a:spcPct val="90000"/>
              </a:lnSpc>
              <a:spcAft>
                <a:spcPts val="601"/>
              </a:spcAft>
              <a:buClr>
                <a:srgbClr val="000000"/>
              </a:buClr>
            </a:pPr>
            <a:r>
              <a:rPr lang="en-US" sz="4200" b="1" spc="-1" dirty="0">
                <a:solidFill>
                  <a:srgbClr val="000000"/>
                </a:solidFill>
                <a:latin typeface="Calibri"/>
              </a:rPr>
              <a:t>Principle 6 Staging</a:t>
            </a:r>
            <a:endParaRPr lang="en-US" sz="4200" spc="-1" dirty="0"/>
          </a:p>
          <a:p>
            <a:pPr>
              <a:lnSpc>
                <a:spcPct val="90000"/>
              </a:lnSpc>
              <a:spcAft>
                <a:spcPts val="601"/>
              </a:spcAft>
            </a:pPr>
            <a:r>
              <a:rPr lang="en-US" sz="4200" b="1" spc="-1" dirty="0">
                <a:solidFill>
                  <a:srgbClr val="000000"/>
                </a:solidFill>
                <a:latin typeface="Calibri"/>
              </a:rPr>
              <a:t>&amp; Between ♥’</a:t>
            </a:r>
            <a:r>
              <a:rPr lang="en-US" sz="4200" spc="-1" dirty="0">
                <a:solidFill>
                  <a:srgbClr val="000000"/>
                </a:solidFill>
              </a:rPr>
              <a:t>s</a:t>
            </a:r>
            <a:endParaRPr lang="en-US" sz="4200" spc="-1" dirty="0"/>
          </a:p>
          <a:p>
            <a:pPr>
              <a:lnSpc>
                <a:spcPct val="90000"/>
              </a:lnSpc>
              <a:spcAft>
                <a:spcPts val="601"/>
              </a:spcAft>
            </a:pPr>
            <a:endParaRPr lang="en-US" sz="4200" b="0" strike="noStrike" spc="-1" dirty="0">
              <a:latin typeface="Arial"/>
            </a:endParaRPr>
          </a:p>
          <a:p>
            <a:pPr marL="216000" indent="-224640">
              <a:lnSpc>
                <a:spcPct val="90000"/>
              </a:lnSpc>
              <a:spcAft>
                <a:spcPts val="601"/>
              </a:spcAft>
              <a:buClr>
                <a:srgbClr val="000000"/>
              </a:buClr>
              <a:buFont typeface="Arial"/>
              <a:buChar char="•"/>
            </a:pPr>
            <a:r>
              <a:rPr lang="en-US" sz="4200" b="0" strike="noStrike" spc="-1" dirty="0">
                <a:solidFill>
                  <a:srgbClr val="000000"/>
                </a:solidFill>
                <a:latin typeface="Calibri"/>
                <a:ea typeface="DejaVu Sans"/>
              </a:rPr>
              <a:t>This week: </a:t>
            </a:r>
            <a:endParaRPr lang="en-US" sz="4200" b="0" strike="noStrike" spc="-1" dirty="0">
              <a:latin typeface="Arial"/>
            </a:endParaRPr>
          </a:p>
          <a:p>
            <a:pPr>
              <a:lnSpc>
                <a:spcPct val="90000"/>
              </a:lnSpc>
              <a:spcAft>
                <a:spcPts val="601"/>
              </a:spcAft>
            </a:pPr>
            <a:r>
              <a:rPr lang="en-US" sz="4200" b="0" strike="noStrike" spc="-1" dirty="0">
                <a:latin typeface="Arial"/>
              </a:rPr>
              <a:t>Principle 7 Reflection &amp;</a:t>
            </a:r>
          </a:p>
          <a:p>
            <a:pPr>
              <a:lnSpc>
                <a:spcPct val="90000"/>
              </a:lnSpc>
              <a:spcAft>
                <a:spcPts val="601"/>
              </a:spcAft>
            </a:pPr>
            <a:r>
              <a:rPr lang="en-US" sz="4200" b="0" strike="noStrike" spc="-1" dirty="0">
                <a:latin typeface="Arial"/>
              </a:rPr>
              <a:t>BEYOND</a:t>
            </a:r>
          </a:p>
          <a:p>
            <a:pPr>
              <a:lnSpc>
                <a:spcPct val="90000"/>
              </a:lnSpc>
              <a:spcAft>
                <a:spcPts val="601"/>
              </a:spcAft>
              <a:buClr>
                <a:srgbClr val="000000"/>
              </a:buClr>
            </a:pPr>
            <a:r>
              <a:rPr lang="en-US" sz="4200" b="0" strike="noStrike" spc="-1" dirty="0">
                <a:solidFill>
                  <a:srgbClr val="000000"/>
                </a:solidFill>
                <a:latin typeface="Calibri"/>
                <a:ea typeface="DejaVu Sans"/>
              </a:rPr>
              <a:t>and</a:t>
            </a:r>
            <a:endParaRPr lang="en-US" sz="4200" b="0" strike="noStrike" spc="-1" dirty="0">
              <a:latin typeface="Arial"/>
            </a:endParaRPr>
          </a:p>
          <a:p>
            <a:pPr marL="216000" indent="-224640">
              <a:lnSpc>
                <a:spcPct val="90000"/>
              </a:lnSpc>
              <a:spcAft>
                <a:spcPts val="601"/>
              </a:spcAft>
              <a:buClr>
                <a:srgbClr val="000000"/>
              </a:buClr>
              <a:buFont typeface="Arial"/>
              <a:buChar char="•"/>
            </a:pPr>
            <a:r>
              <a:rPr lang="en-US" sz="4200" b="1" strike="noStrike" spc="-1" dirty="0">
                <a:solidFill>
                  <a:srgbClr val="000000"/>
                </a:solidFill>
                <a:latin typeface="Calibri"/>
                <a:ea typeface="DejaVu Sans"/>
              </a:rPr>
              <a:t>Nuts and Bolts</a:t>
            </a:r>
            <a:endParaRPr lang="en-US" sz="4200" b="0" strike="noStrike" spc="-1" dirty="0">
              <a:latin typeface="Arial"/>
            </a:endParaRPr>
          </a:p>
        </p:txBody>
      </p:sp>
      <p:sp>
        <p:nvSpPr>
          <p:cNvPr id="324" name="CustomShape 8"/>
          <p:cNvSpPr/>
          <p:nvPr/>
        </p:nvSpPr>
        <p:spPr>
          <a:xfrm>
            <a:off x="2514600" y="685800"/>
            <a:ext cx="6808320" cy="4786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16000" indent="-224640" algn="ctr">
              <a:lnSpc>
                <a:spcPct val="90000"/>
              </a:lnSpc>
              <a:spcAft>
                <a:spcPts val="601"/>
              </a:spcAft>
              <a:buClr>
                <a:srgbClr val="FFFFFF"/>
              </a:buClr>
              <a:buFont typeface="Arial"/>
              <a:buChar char="•"/>
            </a:pPr>
            <a:r>
              <a:rPr lang="en-US" sz="2800" b="0" strike="noStrike" spc="-1" dirty="0">
                <a:solidFill>
                  <a:srgbClr val="FFFFFF"/>
                </a:solidFill>
                <a:latin typeface="Calibri"/>
                <a:ea typeface="DejaVu Sans"/>
              </a:rPr>
              <a:t>Welcome and ROADMAP: </a:t>
            </a:r>
            <a:r>
              <a:rPr lang="en-US" sz="2800" spc="-1" dirty="0">
                <a:solidFill>
                  <a:srgbClr val="FFFFFF"/>
                </a:solidFill>
                <a:latin typeface="Calibri"/>
                <a:ea typeface="DejaVu Sans"/>
              </a:rPr>
              <a:t>Jens</a:t>
            </a:r>
            <a:endParaRPr lang="en-US" sz="2800" b="0" strike="noStrike" spc="-1" dirty="0">
              <a:latin typeface="Arial"/>
            </a:endParaRPr>
          </a:p>
        </p:txBody>
      </p:sp>
      <p:pic>
        <p:nvPicPr>
          <p:cNvPr id="325" name="Picture 2" descr="just the principles on lighter shell"/>
          <p:cNvPicPr/>
          <p:nvPr/>
        </p:nvPicPr>
        <p:blipFill>
          <a:blip r:embed="rId2"/>
          <a:stretch/>
        </p:blipFill>
        <p:spPr>
          <a:xfrm>
            <a:off x="6095880" y="1932480"/>
            <a:ext cx="5296680" cy="461376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340" name="CustomShape 1"/>
          <p:cNvSpPr/>
          <p:nvPr/>
        </p:nvSpPr>
        <p:spPr>
          <a:xfrm>
            <a:off x="0" y="0"/>
            <a:ext cx="12184920" cy="6854040"/>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sp>
      <p:grpSp>
        <p:nvGrpSpPr>
          <p:cNvPr id="341" name="Group 2"/>
          <p:cNvGrpSpPr/>
          <p:nvPr/>
        </p:nvGrpSpPr>
        <p:grpSpPr>
          <a:xfrm>
            <a:off x="387000" y="638280"/>
            <a:ext cx="11138400" cy="2478240"/>
            <a:chOff x="387000" y="638280"/>
            <a:chExt cx="11138400" cy="2478240"/>
          </a:xfrm>
        </p:grpSpPr>
        <p:sp>
          <p:nvSpPr>
            <p:cNvPr id="342" name="CustomShape 3"/>
            <p:cNvSpPr/>
            <p:nvPr/>
          </p:nvSpPr>
          <p:spPr>
            <a:xfrm>
              <a:off x="11200680" y="638280"/>
              <a:ext cx="324720" cy="173844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3" name="CustomShape 4"/>
            <p:cNvSpPr/>
            <p:nvPr/>
          </p:nvSpPr>
          <p:spPr>
            <a:xfrm>
              <a:off x="387000" y="1024920"/>
              <a:ext cx="705600" cy="209160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4" name="CustomShape 5"/>
            <p:cNvSpPr/>
            <p:nvPr/>
          </p:nvSpPr>
          <p:spPr>
            <a:xfrm>
              <a:off x="387000" y="840240"/>
              <a:ext cx="399240" cy="170136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45" name="CustomShape 6"/>
            <p:cNvSpPr/>
            <p:nvPr/>
          </p:nvSpPr>
          <p:spPr>
            <a:xfrm>
              <a:off x="622080" y="643320"/>
              <a:ext cx="164160" cy="170928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6" name="CustomShape 7"/>
            <p:cNvSpPr/>
            <p:nvPr/>
          </p:nvSpPr>
          <p:spPr>
            <a:xfrm>
              <a:off x="621360" y="638280"/>
              <a:ext cx="10904040" cy="153756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47" name="CustomShape 8"/>
          <p:cNvSpPr/>
          <p:nvPr/>
        </p:nvSpPr>
        <p:spPr>
          <a:xfrm>
            <a:off x="1047240" y="543960"/>
            <a:ext cx="10302480" cy="153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spcAft>
                <a:spcPts val="601"/>
              </a:spcAft>
            </a:pPr>
            <a:r>
              <a:rPr lang="en-US" sz="4000" b="0" strike="noStrike" spc="-1" dirty="0">
                <a:solidFill>
                  <a:srgbClr val="FFFFFF"/>
                </a:solidFill>
                <a:latin typeface="Calibri Light"/>
                <a:ea typeface="DejaVu Sans"/>
              </a:rPr>
              <a:t>           </a:t>
            </a:r>
            <a:r>
              <a:rPr lang="en-US" sz="4000" spc="-1" dirty="0">
                <a:solidFill>
                  <a:srgbClr val="FFFFFF"/>
                </a:solidFill>
                <a:latin typeface="Calibri Light"/>
                <a:ea typeface="DejaVu Sans"/>
              </a:rPr>
              <a:t>Grace Ann  </a:t>
            </a:r>
            <a:endParaRPr lang="en-US" sz="4000" b="0" strike="noStrike" spc="-1" dirty="0">
              <a:latin typeface="Arial"/>
            </a:endParaRPr>
          </a:p>
        </p:txBody>
      </p:sp>
      <p:sp>
        <p:nvSpPr>
          <p:cNvPr id="348" name="CustomShape 9"/>
          <p:cNvSpPr/>
          <p:nvPr/>
        </p:nvSpPr>
        <p:spPr>
          <a:xfrm>
            <a:off x="1119240" y="2301120"/>
            <a:ext cx="10406160" cy="391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Please bring a notebook and pen/pencil to each session.</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Use the “Gallery View” so you can see each other while viewing Powerpoint.</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Please do not give advice to others or use ‘should’ statements for self or others.</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Speak more from the heart than from the head </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Laser in, be concise, and share only one story instead of several.</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1" strike="noStrike" spc="-1">
                <a:solidFill>
                  <a:srgbClr val="000000"/>
                </a:solidFill>
                <a:latin typeface="Calibri"/>
                <a:ea typeface="DejaVu Sans"/>
              </a:rPr>
              <a:t>CONFIDENTIALITY</a:t>
            </a:r>
            <a:r>
              <a:rPr lang="en-US" sz="2400" b="0" strike="noStrike" spc="-1">
                <a:solidFill>
                  <a:srgbClr val="000000"/>
                </a:solidFill>
                <a:latin typeface="Calibri"/>
                <a:ea typeface="DejaVu Sans"/>
              </a:rPr>
              <a:t>: Do not tell someone else’s story. Please DO NOT record any session of the presenters or the participants.</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Please use Chat ONLY when asked to do so. Avoid “side talk.”</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Please attend all sessions. If you must miss one, contact us so we can help you to catch up before you return.</a:t>
            </a:r>
            <a:endParaRPr lang="en-US" sz="2400" b="0" strike="noStrike" spc="-1">
              <a:latin typeface="Arial"/>
            </a:endParaRPr>
          </a:p>
        </p:txBody>
      </p:sp>
      <p:pic>
        <p:nvPicPr>
          <p:cNvPr id="349" name="Picture 235"/>
          <p:cNvPicPr/>
          <p:nvPr/>
        </p:nvPicPr>
        <p:blipFill>
          <a:blip r:embed="rId3"/>
          <a:stretch/>
        </p:blipFill>
        <p:spPr>
          <a:xfrm>
            <a:off x="2743200" y="914400"/>
            <a:ext cx="2712240" cy="113940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326" name="CustomShape 1"/>
          <p:cNvSpPr/>
          <p:nvPr/>
        </p:nvSpPr>
        <p:spPr>
          <a:xfrm>
            <a:off x="3540" y="-90540"/>
            <a:ext cx="12184920" cy="6854040"/>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sp>
      <p:sp>
        <p:nvSpPr>
          <p:cNvPr id="327" name="CustomShape 2"/>
          <p:cNvSpPr/>
          <p:nvPr/>
        </p:nvSpPr>
        <p:spPr>
          <a:xfrm>
            <a:off x="409680" y="1022400"/>
            <a:ext cx="705600" cy="209160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28" name="CustomShape 3"/>
          <p:cNvSpPr/>
          <p:nvPr/>
        </p:nvSpPr>
        <p:spPr>
          <a:xfrm>
            <a:off x="409680" y="837720"/>
            <a:ext cx="399240" cy="170136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29" name="CustomShape 4"/>
          <p:cNvSpPr/>
          <p:nvPr/>
        </p:nvSpPr>
        <p:spPr>
          <a:xfrm>
            <a:off x="644760" y="640800"/>
            <a:ext cx="164160" cy="170928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0" name="CustomShape 5"/>
          <p:cNvSpPr/>
          <p:nvPr/>
        </p:nvSpPr>
        <p:spPr>
          <a:xfrm>
            <a:off x="8108640" y="626220"/>
            <a:ext cx="324720" cy="173844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1" name="CustomShape 6"/>
          <p:cNvSpPr/>
          <p:nvPr/>
        </p:nvSpPr>
        <p:spPr>
          <a:xfrm>
            <a:off x="660300" y="126817"/>
            <a:ext cx="7386480" cy="153756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332" name="CustomShape 7"/>
          <p:cNvSpPr/>
          <p:nvPr/>
        </p:nvSpPr>
        <p:spPr>
          <a:xfrm>
            <a:off x="964800" y="126817"/>
            <a:ext cx="6236640" cy="187946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Aft>
                <a:spcPts val="601"/>
              </a:spcAft>
            </a:pPr>
            <a:r>
              <a:rPr lang="en-US" sz="4000" b="0" strike="noStrike" spc="-1" dirty="0">
                <a:solidFill>
                  <a:srgbClr val="FEFFFF"/>
                </a:solidFill>
                <a:latin typeface="Calibri Light"/>
                <a:ea typeface="DejaVu Sans"/>
              </a:rPr>
              <a:t>Roadmap and</a:t>
            </a:r>
          </a:p>
          <a:p>
            <a:pPr>
              <a:lnSpc>
                <a:spcPct val="90000"/>
              </a:lnSpc>
              <a:spcAft>
                <a:spcPts val="601"/>
              </a:spcAft>
            </a:pPr>
            <a:r>
              <a:rPr lang="en-US" sz="4000" spc="-1" dirty="0">
                <a:solidFill>
                  <a:srgbClr val="FEFFFF"/>
                </a:solidFill>
                <a:latin typeface="Calibri Light"/>
                <a:ea typeface="DejaVu Sans"/>
              </a:rPr>
              <a:t>STRUCTURE</a:t>
            </a:r>
            <a:r>
              <a:rPr lang="en-US" sz="4000" b="0" strike="noStrike" spc="-1" dirty="0">
                <a:solidFill>
                  <a:srgbClr val="FEFFFF"/>
                </a:solidFill>
                <a:latin typeface="Calibri Light"/>
                <a:ea typeface="DejaVu Sans"/>
              </a:rPr>
              <a:t> FOR TODAY: </a:t>
            </a:r>
            <a:r>
              <a:rPr lang="en-US" sz="4000" spc="-1" dirty="0">
                <a:solidFill>
                  <a:srgbClr val="FEFFFF"/>
                </a:solidFill>
                <a:latin typeface="Calibri Light"/>
                <a:ea typeface="DejaVu Sans"/>
              </a:rPr>
              <a:t>Lena</a:t>
            </a:r>
            <a:endParaRPr lang="en-US" sz="4000" b="0" strike="noStrike" spc="-1" dirty="0">
              <a:latin typeface="Arial"/>
            </a:endParaRPr>
          </a:p>
        </p:txBody>
      </p:sp>
      <p:sp>
        <p:nvSpPr>
          <p:cNvPr id="333" name="CustomShape 8"/>
          <p:cNvSpPr/>
          <p:nvPr/>
        </p:nvSpPr>
        <p:spPr>
          <a:xfrm>
            <a:off x="811080" y="2082960"/>
            <a:ext cx="7673400" cy="435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8000"/>
          </a:bodyPr>
          <a:lstStyle/>
          <a:p>
            <a:pPr marL="432000" indent="-224640">
              <a:lnSpc>
                <a:spcPct val="90000"/>
              </a:lnSpc>
              <a:spcBef>
                <a:spcPts val="1417"/>
              </a:spcBef>
              <a:buClr>
                <a:srgbClr val="000000"/>
              </a:buClr>
              <a:buSzPct val="45000"/>
              <a:buFont typeface="Arial"/>
              <a:buChar char="•"/>
            </a:pPr>
            <a:endParaRPr lang="en-US" sz="2400" b="0" strike="noStrike" spc="-1" dirty="0">
              <a:solidFill>
                <a:srgbClr val="000000"/>
              </a:solidFill>
              <a:latin typeface="Calibri"/>
              <a:ea typeface="DejaVu Sans"/>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I Check-in of Group Members; Roadmap: Lena  </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II  </a:t>
            </a:r>
            <a:r>
              <a:rPr lang="en-US" sz="2400" b="0" strike="noStrike" spc="-1" dirty="0" err="1">
                <a:solidFill>
                  <a:srgbClr val="000000"/>
                </a:solidFill>
                <a:latin typeface="Calibri"/>
                <a:ea typeface="DejaVu Sans"/>
              </a:rPr>
              <a:t>Groundrules</a:t>
            </a:r>
            <a:r>
              <a:rPr lang="en-US" sz="2400" b="0" strike="noStrike" spc="-1" dirty="0">
                <a:solidFill>
                  <a:srgbClr val="000000"/>
                </a:solidFill>
                <a:latin typeface="Calibri"/>
                <a:ea typeface="DejaVu Sans"/>
              </a:rPr>
              <a:t> &amp; Nuts &amp; Bolts</a:t>
            </a:r>
            <a:r>
              <a:rPr lang="en-US" sz="2400" spc="-1" dirty="0">
                <a:solidFill>
                  <a:srgbClr val="000000"/>
                </a:solidFill>
                <a:latin typeface="Calibri"/>
                <a:ea typeface="DejaVu Sans"/>
              </a:rPr>
              <a:t>: </a:t>
            </a:r>
            <a:r>
              <a:rPr lang="en-US" sz="2400" b="0" strike="noStrike" spc="-1" dirty="0">
                <a:solidFill>
                  <a:srgbClr val="000000"/>
                </a:solidFill>
                <a:latin typeface="Calibri"/>
                <a:ea typeface="DejaVu Sans"/>
              </a:rPr>
              <a:t>Grace Ann</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III Introduce Principle 7 Reflecting &amp; Guiding: Jens </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IV Pre-Reflective BEYOND-♥  David</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V </a:t>
            </a:r>
            <a:r>
              <a:rPr lang="en-US" sz="2400" spc="-1" dirty="0">
                <a:solidFill>
                  <a:srgbClr val="000000"/>
                </a:solidFill>
                <a:latin typeface="Calibri"/>
                <a:ea typeface="DejaVu Sans"/>
              </a:rPr>
              <a:t>Your 3-minute films (carrying over into “Lobby”)</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VI  </a:t>
            </a:r>
            <a:r>
              <a:rPr lang="en-US" sz="2400" spc="-1" dirty="0">
                <a:solidFill>
                  <a:srgbClr val="000000"/>
                </a:solidFill>
                <a:latin typeface="Calibri"/>
                <a:ea typeface="DejaVu Sans"/>
              </a:rPr>
              <a:t>GRADUATION!</a:t>
            </a:r>
            <a:r>
              <a:rPr lang="en-US" sz="2400" b="0" strike="noStrike" spc="-1" dirty="0">
                <a:solidFill>
                  <a:srgbClr val="000000"/>
                </a:solidFill>
                <a:latin typeface="Calibri"/>
                <a:ea typeface="DejaVu Sans"/>
              </a:rPr>
              <a:t>    And NEXT STEPS</a:t>
            </a:r>
            <a:endParaRPr lang="en-US" sz="2400" b="0" strike="noStrike" spc="-1" dirty="0">
              <a:latin typeface="Arial"/>
            </a:endParaRPr>
          </a:p>
          <a:p>
            <a:pPr>
              <a:lnSpc>
                <a:spcPct val="90000"/>
              </a:lnSpc>
              <a:spcBef>
                <a:spcPts val="850"/>
              </a:spcBef>
            </a:pPr>
            <a:endParaRPr lang="en-US" sz="2400" b="0" strike="noStrike" spc="-1" dirty="0">
              <a:latin typeface="Arial"/>
            </a:endParaRPr>
          </a:p>
        </p:txBody>
      </p:sp>
      <p:pic>
        <p:nvPicPr>
          <p:cNvPr id="334" name="Billede 2_0" descr="Graphical user interface, website&#10;&#10;Description automatically generated"/>
          <p:cNvPicPr/>
          <p:nvPr/>
        </p:nvPicPr>
        <p:blipFill>
          <a:blip r:embed="rId3"/>
          <a:stretch/>
        </p:blipFill>
        <p:spPr>
          <a:xfrm>
            <a:off x="8793000" y="633960"/>
            <a:ext cx="1802880" cy="2702520"/>
          </a:xfrm>
          <a:prstGeom prst="rect">
            <a:avLst/>
          </a:prstGeom>
          <a:ln w="0">
            <a:noFill/>
          </a:ln>
        </p:spPr>
      </p:pic>
      <p:pic>
        <p:nvPicPr>
          <p:cNvPr id="335" name="Picture 2_17" descr="ow to Use Conversational Storytelling Interviews for Your Dissertation: "/>
          <p:cNvPicPr/>
          <p:nvPr/>
        </p:nvPicPr>
        <p:blipFill>
          <a:blip r:embed="rId4"/>
          <a:stretch/>
        </p:blipFill>
        <p:spPr>
          <a:xfrm>
            <a:off x="8796960" y="3511440"/>
            <a:ext cx="1792080" cy="275364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36"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7"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4" name="TextBox 3">
            <a:extLst>
              <a:ext uri="{FF2B5EF4-FFF2-40B4-BE49-F238E27FC236}">
                <a16:creationId xmlns:a16="http://schemas.microsoft.com/office/drawing/2014/main" id="{FE4BE684-C0B4-DB41-8814-A32E5CE869C6}"/>
              </a:ext>
            </a:extLst>
          </p:cNvPr>
          <p:cNvSpPr txBox="1"/>
          <p:nvPr/>
        </p:nvSpPr>
        <p:spPr>
          <a:xfrm>
            <a:off x="885826" y="2286000"/>
            <a:ext cx="4980854" cy="3844800"/>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endParaRPr lang="en-US" sz="2400" b="1" dirty="0">
              <a:solidFill>
                <a:schemeClr val="tx1">
                  <a:alpha val="60000"/>
                </a:schemeClr>
              </a:solidFill>
            </a:endParaRPr>
          </a:p>
          <a:p>
            <a:pPr indent="-228600">
              <a:lnSpc>
                <a:spcPct val="90000"/>
              </a:lnSpc>
              <a:spcAft>
                <a:spcPts val="600"/>
              </a:spcAft>
              <a:buFont typeface="Arial" panose="020B0604020202020204" pitchFamily="34" charset="0"/>
              <a:buChar char="•"/>
            </a:pPr>
            <a:r>
              <a:rPr lang="en-US" sz="2400" b="1" dirty="0">
                <a:solidFill>
                  <a:schemeClr val="tx1">
                    <a:alpha val="60000"/>
                  </a:schemeClr>
                </a:solidFill>
              </a:rPr>
              <a:t>Introspection/</a:t>
            </a:r>
            <a:r>
              <a:rPr lang="en-US" sz="2400" dirty="0">
                <a:solidFill>
                  <a:schemeClr val="tx1">
                    <a:alpha val="60000"/>
                  </a:schemeClr>
                </a:solidFill>
              </a:rPr>
              <a:t>Self-Reflection 	Internal/External </a:t>
            </a:r>
            <a:r>
              <a:rPr lang="en-US" sz="2400" b="1" dirty="0">
                <a:solidFill>
                  <a:schemeClr val="tx1">
                    <a:alpha val="60000"/>
                  </a:schemeClr>
                </a:solidFill>
              </a:rPr>
              <a:t>Attribution </a:t>
            </a:r>
          </a:p>
          <a:p>
            <a:pPr indent="-228600">
              <a:lnSpc>
                <a:spcPct val="90000"/>
              </a:lnSpc>
              <a:spcAft>
                <a:spcPts val="600"/>
              </a:spcAft>
              <a:buFont typeface="Arial" panose="020B0604020202020204" pitchFamily="34" charset="0"/>
              <a:buChar char="•"/>
            </a:pPr>
            <a:endParaRPr lang="en-US" sz="2400" b="1" dirty="0">
              <a:solidFill>
                <a:schemeClr val="tx1">
                  <a:alpha val="60000"/>
                </a:schemeClr>
              </a:solidFill>
            </a:endParaRPr>
          </a:p>
          <a:p>
            <a:pPr indent="-228600">
              <a:lnSpc>
                <a:spcPct val="90000"/>
              </a:lnSpc>
              <a:spcAft>
                <a:spcPts val="600"/>
              </a:spcAft>
              <a:buFont typeface="Arial" panose="020B0604020202020204" pitchFamily="34" charset="0"/>
              <a:buChar char="•"/>
            </a:pPr>
            <a:r>
              <a:rPr lang="en-US" sz="2400" b="1" dirty="0">
                <a:solidFill>
                  <a:schemeClr val="tx1">
                    <a:alpha val="60000"/>
                  </a:schemeClr>
                </a:solidFill>
              </a:rPr>
              <a:t>Others: Johari Window</a:t>
            </a:r>
          </a:p>
          <a:p>
            <a:pPr lvl="1" indent="-228600">
              <a:lnSpc>
                <a:spcPct val="90000"/>
              </a:lnSpc>
              <a:spcAft>
                <a:spcPts val="600"/>
              </a:spcAft>
              <a:buFont typeface="Arial" panose="020B0604020202020204" pitchFamily="34" charset="0"/>
              <a:buChar char="•"/>
            </a:pPr>
            <a:r>
              <a:rPr lang="en-US" sz="2400" b="1" dirty="0">
                <a:solidFill>
                  <a:schemeClr val="tx1">
                    <a:alpha val="60000"/>
                  </a:schemeClr>
                </a:solidFill>
              </a:rPr>
              <a:t>Public, Hidden, Blind, Unknown</a:t>
            </a:r>
          </a:p>
          <a:p>
            <a:pPr indent="-228600">
              <a:lnSpc>
                <a:spcPct val="90000"/>
              </a:lnSpc>
              <a:spcAft>
                <a:spcPts val="600"/>
              </a:spcAft>
              <a:buFont typeface="Arial" panose="020B0604020202020204" pitchFamily="34" charset="0"/>
              <a:buChar char="•"/>
            </a:pPr>
            <a:endParaRPr lang="en-US" sz="2400" b="1" dirty="0">
              <a:solidFill>
                <a:schemeClr val="tx1">
                  <a:alpha val="60000"/>
                </a:schemeClr>
              </a:solidFill>
            </a:endParaRPr>
          </a:p>
          <a:p>
            <a:pPr indent="-228600">
              <a:lnSpc>
                <a:spcPct val="90000"/>
              </a:lnSpc>
              <a:spcAft>
                <a:spcPts val="600"/>
              </a:spcAft>
              <a:buFont typeface="Arial" panose="020B0604020202020204" pitchFamily="34" charset="0"/>
              <a:buChar char="•"/>
            </a:pPr>
            <a:r>
              <a:rPr lang="en-US" sz="2400" b="1" dirty="0">
                <a:solidFill>
                  <a:schemeClr val="tx1">
                    <a:alpha val="60000"/>
                  </a:schemeClr>
                </a:solidFill>
              </a:rPr>
              <a:t>Let a Horse Be Your Mirror</a:t>
            </a:r>
          </a:p>
          <a:p>
            <a:pPr indent="-228600">
              <a:lnSpc>
                <a:spcPct val="90000"/>
              </a:lnSpc>
              <a:spcAft>
                <a:spcPts val="600"/>
              </a:spcAft>
              <a:buFont typeface="Arial" panose="020B0604020202020204" pitchFamily="34" charset="0"/>
              <a:buChar char="•"/>
            </a:pPr>
            <a:endParaRPr lang="en-US" sz="2400" b="1" dirty="0">
              <a:solidFill>
                <a:schemeClr val="tx1">
                  <a:alpha val="60000"/>
                </a:schemeClr>
              </a:solidFill>
            </a:endParaRPr>
          </a:p>
          <a:p>
            <a:pPr indent="-228600">
              <a:lnSpc>
                <a:spcPct val="90000"/>
              </a:lnSpc>
              <a:spcAft>
                <a:spcPts val="600"/>
              </a:spcAft>
              <a:buFont typeface="Arial" panose="020B0604020202020204" pitchFamily="34" charset="0"/>
              <a:buChar char="•"/>
            </a:pPr>
            <a:r>
              <a:rPr lang="en-US" sz="2400" b="1" dirty="0">
                <a:solidFill>
                  <a:schemeClr val="tx1">
                    <a:alpha val="60000"/>
                  </a:schemeClr>
                </a:solidFill>
              </a:rPr>
              <a:t>Actual Mirror / Film</a:t>
            </a:r>
          </a:p>
          <a:p>
            <a:pPr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a:p>
            <a:pPr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a:p>
            <a:pPr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p:txBody>
      </p:sp>
      <p:pic>
        <p:nvPicPr>
          <p:cNvPr id="6" name="Picture 5">
            <a:extLst>
              <a:ext uri="{FF2B5EF4-FFF2-40B4-BE49-F238E27FC236}">
                <a16:creationId xmlns:a16="http://schemas.microsoft.com/office/drawing/2014/main" id="{8D7FB2A0-6A0A-984D-A428-EECAC927E3E6}"/>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5975028" y="1223193"/>
            <a:ext cx="5572564" cy="4411613"/>
          </a:xfrm>
          <a:prstGeom prst="rect">
            <a:avLst/>
          </a:prstGeom>
          <a:noFill/>
        </p:spPr>
      </p:pic>
      <p:sp>
        <p:nvSpPr>
          <p:cNvPr id="8" name="TextBox 7">
            <a:extLst>
              <a:ext uri="{FF2B5EF4-FFF2-40B4-BE49-F238E27FC236}">
                <a16:creationId xmlns:a16="http://schemas.microsoft.com/office/drawing/2014/main" id="{4599F6E7-6CB3-6344-AC33-DB17037A365A}"/>
              </a:ext>
            </a:extLst>
          </p:cNvPr>
          <p:cNvSpPr txBox="1"/>
          <p:nvPr/>
        </p:nvSpPr>
        <p:spPr>
          <a:xfrm>
            <a:off x="634419" y="801968"/>
            <a:ext cx="4980854" cy="1243417"/>
          </a:xfrm>
          <a:prstGeom prst="rect">
            <a:avLst/>
          </a:prstGeom>
          <a:noFill/>
        </p:spPr>
        <p:txBody>
          <a:bodyPr wrap="square" rtlCol="0">
            <a:spAutoFit/>
          </a:bodyPr>
          <a:lstStyle/>
          <a:p>
            <a:pPr indent="-228600">
              <a:lnSpc>
                <a:spcPct val="90000"/>
              </a:lnSpc>
              <a:spcAft>
                <a:spcPts val="600"/>
              </a:spcAft>
              <a:buFont typeface="Arial" panose="020B0604020202020204" pitchFamily="34" charset="0"/>
              <a:buChar char="•"/>
            </a:pPr>
            <a:r>
              <a:rPr lang="en-US" sz="2400" b="1" dirty="0"/>
              <a:t>NUTS and BOLTS Session 7</a:t>
            </a:r>
          </a:p>
          <a:p>
            <a:pPr indent="-228600">
              <a:lnSpc>
                <a:spcPct val="90000"/>
              </a:lnSpc>
              <a:spcAft>
                <a:spcPts val="600"/>
              </a:spcAft>
              <a:buFont typeface="Arial" panose="020B0604020202020204" pitchFamily="34" charset="0"/>
              <a:buChar char="•"/>
            </a:pPr>
            <a:endParaRPr lang="en-US" sz="2400" b="1" dirty="0"/>
          </a:p>
          <a:p>
            <a:pPr indent="-228600">
              <a:lnSpc>
                <a:spcPct val="90000"/>
              </a:lnSpc>
              <a:spcAft>
                <a:spcPts val="600"/>
              </a:spcAft>
              <a:buFont typeface="Arial" panose="020B0604020202020204" pitchFamily="34" charset="0"/>
              <a:buChar char="•"/>
            </a:pPr>
            <a:r>
              <a:rPr lang="en-US" sz="2400" b="1" dirty="0"/>
              <a:t>Reflection:  WHICH Mirror?</a:t>
            </a:r>
          </a:p>
        </p:txBody>
      </p:sp>
    </p:spTree>
    <p:extLst>
      <p:ext uri="{BB962C8B-B14F-4D97-AF65-F5344CB8AC3E}">
        <p14:creationId xmlns:p14="http://schemas.microsoft.com/office/powerpoint/2010/main" val="4030121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139DFBB-C995-A648-9D8C-7FAD4FDB638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100" kern="1200" dirty="0">
                <a:solidFill>
                  <a:schemeClr val="tx1"/>
                </a:solidFill>
                <a:latin typeface="+mj-lt"/>
                <a:ea typeface="+mj-ea"/>
                <a:cs typeface="+mj-cs"/>
              </a:rPr>
              <a:t>REFLECTION</a:t>
            </a:r>
            <a:br>
              <a:rPr lang="en-US" sz="4100" kern="1200" dirty="0">
                <a:solidFill>
                  <a:schemeClr val="tx1"/>
                </a:solidFill>
                <a:latin typeface="+mj-lt"/>
                <a:ea typeface="+mj-ea"/>
                <a:cs typeface="+mj-cs"/>
              </a:rPr>
            </a:br>
            <a:br>
              <a:rPr lang="en-US" sz="4100" kern="1200" dirty="0">
                <a:solidFill>
                  <a:schemeClr val="tx1"/>
                </a:solidFill>
                <a:latin typeface="+mj-lt"/>
                <a:ea typeface="+mj-ea"/>
                <a:cs typeface="+mj-cs"/>
              </a:rPr>
            </a:br>
            <a:br>
              <a:rPr lang="en-US" sz="4100" kern="1200" dirty="0">
                <a:solidFill>
                  <a:schemeClr val="tx1"/>
                </a:solidFill>
                <a:latin typeface="+mj-lt"/>
                <a:ea typeface="+mj-ea"/>
                <a:cs typeface="+mj-cs"/>
              </a:rPr>
            </a:br>
            <a:endParaRPr lang="en-US" sz="41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887508B0-60FB-7D4D-AB67-A0557BC6101F}"/>
              </a:ext>
            </a:extLst>
          </p:cNvPr>
          <p:cNvSpPr>
            <a:spLocks noGrp="1"/>
          </p:cNvSpPr>
          <p:nvPr>
            <p:ph type="subTitle"/>
          </p:nvPr>
        </p:nvSpPr>
        <p:spPr>
          <a:xfrm>
            <a:off x="638882" y="4631161"/>
            <a:ext cx="3571810" cy="1559327"/>
          </a:xfrm>
        </p:spPr>
        <p:txBody>
          <a:bodyPr vert="horz" lIns="91440" tIns="45720" rIns="91440" bIns="45720" rtlCol="0">
            <a:normAutofit/>
          </a:bodyPr>
          <a:lstStyle/>
          <a:p>
            <a:pPr>
              <a:spcBef>
                <a:spcPts val="1000"/>
              </a:spcBef>
            </a:pPr>
            <a:endParaRPr lang="en-US" sz="2400" kern="1200" dirty="0">
              <a:solidFill>
                <a:schemeClr val="tx1"/>
              </a:solidFill>
              <a:latin typeface="+mn-lt"/>
              <a:ea typeface="+mn-ea"/>
              <a:cs typeface="+mn-cs"/>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226510-3EA4-4C44-861E-286B43F35610}"/>
              </a:ext>
            </a:extLst>
          </p:cNvPr>
          <p:cNvPicPr/>
          <p:nvPr/>
        </p:nvPicPr>
        <p:blipFill>
          <a:blip r:embed="rId2" cstate="print"/>
          <a:stretch>
            <a:fillRect/>
          </a:stretch>
        </p:blipFill>
        <p:spPr bwMode="auto">
          <a:xfrm>
            <a:off x="4654296" y="1074542"/>
            <a:ext cx="7214616" cy="4681484"/>
          </a:xfrm>
          <a:prstGeom prst="rect">
            <a:avLst/>
          </a:prstGeom>
          <a:noFill/>
        </p:spPr>
      </p:pic>
    </p:spTree>
    <p:extLst>
      <p:ext uri="{BB962C8B-B14F-4D97-AF65-F5344CB8AC3E}">
        <p14:creationId xmlns:p14="http://schemas.microsoft.com/office/powerpoint/2010/main" val="232274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5" name="CustomShape 1"/>
          <p:cNvSpPr/>
          <p:nvPr/>
        </p:nvSpPr>
        <p:spPr>
          <a:xfrm>
            <a:off x="0" y="0"/>
            <a:ext cx="1219140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56" name="Pladsholder til indhold 5_1"/>
          <p:cNvPicPr/>
          <p:nvPr/>
        </p:nvPicPr>
        <p:blipFill>
          <a:blip r:embed="rId3"/>
          <a:stretch/>
        </p:blipFill>
        <p:spPr>
          <a:xfrm>
            <a:off x="4883040" y="0"/>
            <a:ext cx="7308360" cy="3364200"/>
          </a:xfrm>
          <a:prstGeom prst="rect">
            <a:avLst/>
          </a:prstGeom>
          <a:ln w="0">
            <a:noFill/>
          </a:ln>
        </p:spPr>
      </p:pic>
      <p:pic>
        <p:nvPicPr>
          <p:cNvPr id="357" name="Pladsholder til indhold 6_1"/>
          <p:cNvPicPr/>
          <p:nvPr/>
        </p:nvPicPr>
        <p:blipFill>
          <a:blip r:embed="rId4"/>
          <a:stretch/>
        </p:blipFill>
        <p:spPr>
          <a:xfrm>
            <a:off x="4883040" y="3493080"/>
            <a:ext cx="7308360" cy="3364200"/>
          </a:xfrm>
          <a:prstGeom prst="rect">
            <a:avLst/>
          </a:prstGeom>
          <a:ln w="0">
            <a:noFill/>
          </a:ln>
        </p:spPr>
      </p:pic>
      <p:sp>
        <p:nvSpPr>
          <p:cNvPr id="358" name="CustomShape 2"/>
          <p:cNvSpPr/>
          <p:nvPr/>
        </p:nvSpPr>
        <p:spPr>
          <a:xfrm>
            <a:off x="0" y="0"/>
            <a:ext cx="6095160" cy="6857280"/>
          </a:xfrm>
          <a:custGeom>
            <a:avLst/>
            <a:gdLst/>
            <a:ahLst/>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bg1"/>
          </a:solidFill>
          <a:ln w="9525">
            <a:solidFill>
              <a:srgbClr val="EFEFEF"/>
            </a:solidFill>
          </a:ln>
          <a:effectLst>
            <a:outerShdw blurRad="50800" dist="3816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p:style>
      </p:sp>
      <p:sp>
        <p:nvSpPr>
          <p:cNvPr id="359" name="CustomShape 3"/>
          <p:cNvSpPr/>
          <p:nvPr/>
        </p:nvSpPr>
        <p:spPr>
          <a:xfrm>
            <a:off x="0" y="0"/>
            <a:ext cx="6086520" cy="6857280"/>
          </a:xfrm>
          <a:custGeom>
            <a:avLst/>
            <a:gdLst/>
            <a:ahLst/>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p:style>
      </p:sp>
      <p:sp>
        <p:nvSpPr>
          <p:cNvPr id="360" name="CustomShape 4"/>
          <p:cNvSpPr/>
          <p:nvPr/>
        </p:nvSpPr>
        <p:spPr>
          <a:xfrm>
            <a:off x="438840" y="1524600"/>
            <a:ext cx="5018400" cy="2773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en-US" sz="3400" b="1" strike="noStrike" spc="-1" dirty="0">
                <a:solidFill>
                  <a:srgbClr val="000000"/>
                </a:solidFill>
                <a:latin typeface="Calibri Light"/>
              </a:rPr>
              <a:t>Principle 7</a:t>
            </a:r>
            <a:br>
              <a:rPr dirty="0"/>
            </a:br>
            <a:r>
              <a:rPr lang="en-US" sz="3400" b="0" strike="noStrike" spc="-1" dirty="0">
                <a:solidFill>
                  <a:srgbClr val="000000"/>
                </a:solidFill>
                <a:latin typeface="Calibri Light"/>
              </a:rPr>
              <a:t>You must reflect on the stories &amp; how they create value</a:t>
            </a:r>
            <a:endParaRPr lang="en-US" sz="3400" b="0" strike="noStrike" spc="-1" dirty="0">
              <a:latin typeface="Arial"/>
            </a:endParaRPr>
          </a:p>
        </p:txBody>
      </p:sp>
      <p:sp>
        <p:nvSpPr>
          <p:cNvPr id="361" name="CustomShape 5"/>
          <p:cNvSpPr/>
          <p:nvPr/>
        </p:nvSpPr>
        <p:spPr>
          <a:xfrm rot="5400000">
            <a:off x="768600" y="345960"/>
            <a:ext cx="145440" cy="703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362" name="CustomShape 6"/>
          <p:cNvSpPr/>
          <p:nvPr/>
        </p:nvSpPr>
        <p:spPr>
          <a:xfrm>
            <a:off x="489240" y="4461120"/>
            <a:ext cx="5018400" cy="17640"/>
          </a:xfrm>
          <a:prstGeom prst="rect">
            <a:avLst/>
          </a:prstGeom>
          <a:solidFill>
            <a:srgbClr val="D5D5D5"/>
          </a:solidFill>
          <a:ln w="3175">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0"/>
            <a:ext cx="9143999" cy="6858000"/>
          </a:xfrm>
          <a:prstGeom prst="rect">
            <a:avLst/>
          </a:prstGeom>
        </p:spPr>
      </p:pic>
      <p:sp>
        <p:nvSpPr>
          <p:cNvPr id="5" name="CustomShape 3"/>
          <p:cNvSpPr/>
          <p:nvPr/>
        </p:nvSpPr>
        <p:spPr>
          <a:xfrm>
            <a:off x="5007378" y="301973"/>
            <a:ext cx="3798902" cy="73721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da-DK" sz="2400" b="1" spc="-1" dirty="0" err="1">
                <a:solidFill>
                  <a:srgbClr val="000000"/>
                </a:solidFill>
                <a:latin typeface="Verdana"/>
                <a:ea typeface="Verdana"/>
              </a:rPr>
              <a:t>Mountain</a:t>
            </a:r>
            <a:r>
              <a:rPr lang="da-DK" sz="2400" b="1" spc="-1" dirty="0">
                <a:solidFill>
                  <a:srgbClr val="000000"/>
                </a:solidFill>
                <a:latin typeface="Verdana"/>
                <a:ea typeface="Verdana"/>
              </a:rPr>
              <a:t> </a:t>
            </a:r>
            <a:r>
              <a:rPr lang="da-DK" sz="2400" b="1" spc="-1" dirty="0" err="1">
                <a:solidFill>
                  <a:srgbClr val="000000"/>
                </a:solidFill>
                <a:latin typeface="Verdana"/>
                <a:ea typeface="Verdana"/>
              </a:rPr>
              <a:t>Leadership</a:t>
            </a:r>
            <a:endParaRPr lang="da-DK" sz="2400" b="1" spc="-1" dirty="0">
              <a:solidFill>
                <a:srgbClr val="000000"/>
              </a:solidFill>
              <a:latin typeface="Verdana"/>
              <a:ea typeface="Verdana"/>
            </a:endParaRPr>
          </a:p>
          <a:p>
            <a:pPr algn="ctr">
              <a:lnSpc>
                <a:spcPct val="100000"/>
              </a:lnSpc>
            </a:pPr>
            <a:r>
              <a:rPr lang="da-DK" b="1" spc="-1" dirty="0" err="1">
                <a:solidFill>
                  <a:srgbClr val="000000"/>
                </a:solidFill>
                <a:latin typeface="Verdana"/>
                <a:ea typeface="Verdana"/>
              </a:rPr>
              <a:t>Protreptic</a:t>
            </a:r>
            <a:r>
              <a:rPr lang="da-DK" b="1" spc="-1" dirty="0">
                <a:solidFill>
                  <a:srgbClr val="000000"/>
                </a:solidFill>
                <a:latin typeface="Verdana"/>
                <a:ea typeface="Verdana"/>
              </a:rPr>
              <a:t> </a:t>
            </a:r>
            <a:r>
              <a:rPr lang="da-DK" b="1" spc="-1" dirty="0" err="1">
                <a:solidFill>
                  <a:srgbClr val="000000"/>
                </a:solidFill>
                <a:latin typeface="Verdana"/>
                <a:ea typeface="Verdana"/>
              </a:rPr>
              <a:t>reflection</a:t>
            </a:r>
            <a:endParaRPr lang="en-US" b="1" spc="-1" dirty="0">
              <a:latin typeface="Arial"/>
            </a:endParaRPr>
          </a:p>
        </p:txBody>
      </p:sp>
    </p:spTree>
    <p:extLst>
      <p:ext uri="{BB962C8B-B14F-4D97-AF65-F5344CB8AC3E}">
        <p14:creationId xmlns:p14="http://schemas.microsoft.com/office/powerpoint/2010/main" val="1029218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3152</Words>
  <Application>Microsoft Macintosh PowerPoint</Application>
  <PresentationFormat>Widescreen</PresentationFormat>
  <Paragraphs>267</Paragraphs>
  <Slides>20</Slides>
  <Notes>13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Arial</vt:lpstr>
      <vt:lpstr>Calibri</vt:lpstr>
      <vt:lpstr>Calibri Light</vt:lpstr>
      <vt:lpstr>Symbol</vt:lpstr>
      <vt:lpstr>Times New Roman</vt:lpstr>
      <vt:lpstr>Verdana</vt:lpstr>
      <vt:lpstr>Wingdings</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REFLECTION   </vt:lpstr>
      <vt:lpstr>PowerPoint Presentation</vt:lpstr>
      <vt:lpstr>PowerPoint Presentation</vt:lpstr>
      <vt:lpstr>PowerPoint Presentation</vt:lpstr>
      <vt:lpstr>PowerPoint Presentation</vt:lpstr>
      <vt:lpstr>The BEYOND process of Body-ATTUNEMENT</vt:lpstr>
      <vt:lpstr>PowerPoint Presentation</vt:lpstr>
      <vt:lpstr>Preparing for EMBODIED-NATURE- REFLECTION on our  True Storytelling Attunements Compass</vt:lpstr>
      <vt:lpstr>Examples of Pre-Reflective Embodiment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Ann Rosile</dc:creator>
  <cp:lastModifiedBy>David Boje</cp:lastModifiedBy>
  <cp:revision>10</cp:revision>
  <dcterms:created xsi:type="dcterms:W3CDTF">2021-03-01T00:40:39Z</dcterms:created>
  <dcterms:modified xsi:type="dcterms:W3CDTF">2021-03-01T16:33:13Z</dcterms:modified>
</cp:coreProperties>
</file>