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7" r:id="rId2"/>
  </p:sldMasterIdLst>
  <p:notesMasterIdLst>
    <p:notesMasterId r:id="rId27"/>
  </p:notesMasterIdLst>
  <p:sldIdLst>
    <p:sldId id="257" r:id="rId3"/>
    <p:sldId id="256" r:id="rId4"/>
    <p:sldId id="259" r:id="rId5"/>
    <p:sldId id="314" r:id="rId6"/>
    <p:sldId id="260" r:id="rId7"/>
    <p:sldId id="262" r:id="rId8"/>
    <p:sldId id="316" r:id="rId9"/>
    <p:sldId id="313" r:id="rId10"/>
    <p:sldId id="275" r:id="rId11"/>
    <p:sldId id="263" r:id="rId12"/>
    <p:sldId id="264" r:id="rId13"/>
    <p:sldId id="267" r:id="rId14"/>
    <p:sldId id="485" r:id="rId15"/>
    <p:sldId id="305" r:id="rId16"/>
    <p:sldId id="285" r:id="rId17"/>
    <p:sldId id="487" r:id="rId18"/>
    <p:sldId id="308" r:id="rId19"/>
    <p:sldId id="486" r:id="rId20"/>
    <p:sldId id="489" r:id="rId21"/>
    <p:sldId id="276" r:id="rId22"/>
    <p:sldId id="279" r:id="rId23"/>
    <p:sldId id="281" r:id="rId24"/>
    <p:sldId id="300" r:id="rId25"/>
    <p:sldId id="29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955"/>
    <p:restoredTop sz="94655"/>
  </p:normalViewPr>
  <p:slideViewPr>
    <p:cSldViewPr snapToGrid="0" snapToObjects="1">
      <p:cViewPr varScale="1">
        <p:scale>
          <a:sx n="94" d="100"/>
          <a:sy n="94" d="100"/>
        </p:scale>
        <p:origin x="10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1"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US" sz="1800" b="0" strike="noStrike" spc="-1">
                <a:solidFill>
                  <a:srgbClr val="000000"/>
                </a:solidFill>
                <a:latin typeface="Arial"/>
              </a:rPr>
              <a:t>Click to move the slide</a:t>
            </a:r>
          </a:p>
        </p:txBody>
      </p:sp>
      <p:sp>
        <p:nvSpPr>
          <p:cNvPr id="312"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640" b="0" strike="noStrike" spc="-1">
                <a:latin typeface="Arial"/>
              </a:rPr>
              <a:t>Click to edit the notes format</a:t>
            </a:r>
          </a:p>
        </p:txBody>
      </p:sp>
      <p:sp>
        <p:nvSpPr>
          <p:cNvPr id="313"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314"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315"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316"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F6F49CB4-CA3B-4DA6-8A1A-986C451ABB6A}"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4U70RsDxwvg?t=43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1371600" y="1143000"/>
            <a:ext cx="4110038" cy="3082925"/>
          </a:xfrm>
          <a:prstGeom prst="rect">
            <a:avLst/>
          </a:prstGeom>
        </p:spPr>
      </p:sp>
      <p:sp>
        <p:nvSpPr>
          <p:cNvPr id="418" name="PlaceHolder 2"/>
          <p:cNvSpPr>
            <a:spLocks noGrp="1"/>
          </p:cNvSpPr>
          <p:nvPr>
            <p:ph type="body"/>
          </p:nvPr>
        </p:nvSpPr>
        <p:spPr>
          <a:xfrm>
            <a:off x="685800" y="4400640"/>
            <a:ext cx="5481000" cy="3594960"/>
          </a:xfrm>
          <a:prstGeom prst="rect">
            <a:avLst/>
          </a:prstGeom>
        </p:spPr>
        <p:txBody>
          <a:bodyPr lIns="0" tIns="0" rIns="0" bIns="0">
            <a:noAutofit/>
          </a:bodyPr>
          <a:lstStyle/>
          <a:p>
            <a:endParaRPr lang="en-US" sz="2640" b="0" strike="noStrike" spc="-1">
              <a:latin typeface="Arial"/>
            </a:endParaRPr>
          </a:p>
        </p:txBody>
      </p:sp>
      <p:sp>
        <p:nvSpPr>
          <p:cNvPr id="419" name="CustomShape 3"/>
          <p:cNvSpPr/>
          <p:nvPr/>
        </p:nvSpPr>
        <p:spPr>
          <a:xfrm>
            <a:off x="3884760" y="8685360"/>
            <a:ext cx="2966400" cy="45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36962A9-2B63-49AA-A494-0BD8440EB41A}" type="slidenum">
              <a:rPr lang="en-US" sz="1200" b="0" strike="noStrike" spc="-1">
                <a:solidFill>
                  <a:srgbClr val="000000"/>
                </a:solidFill>
                <a:latin typeface="Times New Roman"/>
                <a:ea typeface="+mn-ea"/>
              </a:rPr>
              <a:t>1</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a:p>
            <a:r>
              <a:rPr lang="en-US" dirty="0"/>
              <a:t>Boje</a:t>
            </a:r>
            <a:r>
              <a:rPr lang="en-US" dirty="0">
                <a:sym typeface="Wingdings" pitchFamily="2" charset="2"/>
              </a:rPr>
              <a:t> For 2 thousand years Plotting has reduced story events. To Beginning, Middle, End simplifications, fossilizing a few events to stand in representation for lots of untold stories (events left out of the dominant plot).  Plots fossilize, and become difficult to change.  Dominant BME plots are linear, and while they do give a direction, it can be the wrong one, and the situation of Being goes unnoticed.  Fossilized Plots carry a necessity of fulfillment, even when they are wrong, or tragic, or </a:t>
            </a:r>
            <a:r>
              <a:rPr lang="en-US" dirty="0" err="1">
                <a:sym typeface="Wingdings" pitchFamily="2" charset="2"/>
              </a:rPr>
              <a:t>explotative</a:t>
            </a:r>
            <a:r>
              <a:rPr lang="en-US" dirty="0">
                <a:sym typeface="Wingdings" pitchFamily="2" charset="2"/>
              </a:rPr>
              <a:t>.</a:t>
            </a:r>
            <a:endParaRPr lang="en-US" dirty="0"/>
          </a:p>
          <a:p>
            <a:r>
              <a:rPr lang="en-US" dirty="0"/>
              <a:t>Source Wikipedia – public domain rules apply https://</a:t>
            </a:r>
            <a:r>
              <a:rPr lang="en-US" dirty="0" err="1"/>
              <a:t>en.wikipedia.org</a:t>
            </a:r>
            <a:r>
              <a:rPr lang="en-US" dirty="0"/>
              <a:t>/wiki/Plot_(narrative)#/media/File:Plot_v._</a:t>
            </a:r>
            <a:r>
              <a:rPr lang="en-US" dirty="0" err="1"/>
              <a:t>story_en.png</a:t>
            </a:r>
            <a:r>
              <a:rPr lang="en-US" dirty="0"/>
              <a:t> </a:t>
            </a:r>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14</a:t>
            </a:fld>
            <a:endParaRPr lang="en-US" sz="1400" b="0" strike="noStrike" spc="-1">
              <a:latin typeface="Times New Roman"/>
            </a:endParaRPr>
          </a:p>
        </p:txBody>
      </p:sp>
    </p:spTree>
    <p:extLst>
      <p:ext uri="{BB962C8B-B14F-4D97-AF65-F5344CB8AC3E}">
        <p14:creationId xmlns:p14="http://schemas.microsoft.com/office/powerpoint/2010/main" val="1311068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pPr indent="-228600">
              <a:lnSpc>
                <a:spcPct val="90000"/>
              </a:lnSpc>
              <a:spcBef>
                <a:spcPts val="799"/>
              </a:spcBef>
              <a:buFont typeface="Arial" panose="020B0604020202020204" pitchFamily="34" charset="0"/>
              <a:buChar char="•"/>
              <a:tabLst>
                <a:tab pos="0" algn="l"/>
              </a:tabLst>
            </a:pPr>
            <a:r>
              <a:rPr lang="en-US" sz="1200" b="0" strike="noStrike" spc="-1" dirty="0">
                <a:solidFill>
                  <a:srgbClr val="FEFFFF"/>
                </a:solidFill>
              </a:rPr>
              <a:t>3 Questions:</a:t>
            </a:r>
          </a:p>
          <a:p>
            <a:pPr indent="-228600">
              <a:lnSpc>
                <a:spcPct val="90000"/>
              </a:lnSpc>
              <a:spcBef>
                <a:spcPts val="799"/>
              </a:spcBef>
              <a:buFont typeface="Arial" panose="020B0604020202020204" pitchFamily="34" charset="0"/>
              <a:buChar char="•"/>
              <a:tabLst>
                <a:tab pos="0" algn="l"/>
              </a:tabLst>
            </a:pPr>
            <a:endParaRPr lang="en-US" sz="1200" b="0" strike="noStrike" spc="-1" dirty="0">
              <a:solidFill>
                <a:srgbClr val="FEFFFF"/>
              </a:solidFill>
            </a:endParaRPr>
          </a:p>
          <a:p>
            <a:pPr marL="343080" indent="-228600">
              <a:lnSpc>
                <a:spcPct val="90000"/>
              </a:lnSpc>
              <a:spcBef>
                <a:spcPts val="799"/>
              </a:spcBef>
              <a:buClr>
                <a:srgbClr val="000000"/>
              </a:buClr>
              <a:buFont typeface="Arial" panose="020B0604020202020204" pitchFamily="34" charset="0"/>
              <a:buChar char="•"/>
              <a:tabLst>
                <a:tab pos="0" algn="l"/>
              </a:tabLst>
            </a:pPr>
            <a:r>
              <a:rPr lang="en-US" sz="1200" b="1" strike="noStrike" spc="-1" dirty="0">
                <a:solidFill>
                  <a:srgbClr val="FEFFFF"/>
                </a:solidFill>
              </a:rPr>
              <a:t>Did you check it out?</a:t>
            </a:r>
            <a:endParaRPr lang="en-US" sz="1200" b="0" strike="noStrike" spc="-1" dirty="0">
              <a:solidFill>
                <a:srgbClr val="FEFFFF"/>
              </a:solidFill>
            </a:endParaRPr>
          </a:p>
          <a:p>
            <a:pPr marL="343080" indent="-228600">
              <a:lnSpc>
                <a:spcPct val="90000"/>
              </a:lnSpc>
              <a:spcBef>
                <a:spcPts val="799"/>
              </a:spcBef>
              <a:buClr>
                <a:srgbClr val="000000"/>
              </a:buClr>
              <a:buFont typeface="Arial" panose="020B0604020202020204" pitchFamily="34" charset="0"/>
              <a:buChar char="•"/>
              <a:tabLst>
                <a:tab pos="0" algn="l"/>
              </a:tabLst>
            </a:pPr>
            <a:endParaRPr lang="en-US" sz="1200" b="1" strike="noStrike" spc="-1" dirty="0">
              <a:solidFill>
                <a:srgbClr val="FEFFFF"/>
              </a:solidFill>
            </a:endParaRPr>
          </a:p>
          <a:p>
            <a:pPr marL="343080" indent="-228600">
              <a:lnSpc>
                <a:spcPct val="90000"/>
              </a:lnSpc>
              <a:spcBef>
                <a:spcPts val="799"/>
              </a:spcBef>
              <a:buClr>
                <a:srgbClr val="000000"/>
              </a:buClr>
              <a:buFont typeface="Arial" panose="020B0604020202020204" pitchFamily="34" charset="0"/>
              <a:buChar char="•"/>
              <a:tabLst>
                <a:tab pos="0" algn="l"/>
              </a:tabLst>
            </a:pPr>
            <a:r>
              <a:rPr lang="en-US" sz="1200" b="1" strike="noStrike" spc="-1" dirty="0">
                <a:solidFill>
                  <a:srgbClr val="FEFFFF"/>
                </a:solidFill>
              </a:rPr>
              <a:t>Do you believe in it?</a:t>
            </a:r>
            <a:endParaRPr lang="en-US" sz="1200" b="0" strike="noStrike" spc="-1" dirty="0">
              <a:solidFill>
                <a:srgbClr val="FEFFFF"/>
              </a:solidFill>
            </a:endParaRPr>
          </a:p>
          <a:p>
            <a:pPr marL="343080" indent="-228600">
              <a:lnSpc>
                <a:spcPct val="90000"/>
              </a:lnSpc>
              <a:spcBef>
                <a:spcPts val="799"/>
              </a:spcBef>
              <a:buClr>
                <a:srgbClr val="000000"/>
              </a:buClr>
              <a:buFont typeface="Arial" panose="020B0604020202020204" pitchFamily="34" charset="0"/>
              <a:buChar char="•"/>
              <a:tabLst>
                <a:tab pos="0" algn="l"/>
              </a:tabLst>
            </a:pPr>
            <a:endParaRPr lang="en-US" sz="1200" b="1" strike="noStrike" spc="-1" dirty="0">
              <a:solidFill>
                <a:srgbClr val="FEFFFF"/>
              </a:solidFill>
            </a:endParaRPr>
          </a:p>
          <a:p>
            <a:pPr marL="343080" indent="-228600">
              <a:lnSpc>
                <a:spcPct val="90000"/>
              </a:lnSpc>
              <a:spcBef>
                <a:spcPts val="799"/>
              </a:spcBef>
              <a:buClr>
                <a:srgbClr val="000000"/>
              </a:buClr>
              <a:buFont typeface="Arial" panose="020B0604020202020204" pitchFamily="34" charset="0"/>
              <a:buChar char="•"/>
              <a:tabLst>
                <a:tab pos="0" algn="l"/>
              </a:tabLst>
            </a:pPr>
            <a:r>
              <a:rPr lang="en-US" sz="1200" b="1" strike="noStrike" spc="-1" dirty="0">
                <a:solidFill>
                  <a:srgbClr val="FEFFFF"/>
                </a:solidFill>
              </a:rPr>
              <a:t>Can you sustain (get energized &amp; not burn out) in long future?</a:t>
            </a:r>
            <a:endParaRPr lang="en-US" sz="1200" b="0" strike="noStrike" spc="-1" dirty="0">
              <a:solidFill>
                <a:srgbClr val="FEFFFF"/>
              </a:solidFill>
            </a:endParaRPr>
          </a:p>
          <a:p>
            <a:pPr indent="-228600">
              <a:lnSpc>
                <a:spcPct val="90000"/>
              </a:lnSpc>
              <a:spcBef>
                <a:spcPts val="641"/>
              </a:spcBef>
              <a:buFont typeface="Arial" panose="020B0604020202020204" pitchFamily="34" charset="0"/>
              <a:buChar char="•"/>
              <a:tabLst>
                <a:tab pos="0" algn="l"/>
              </a:tabLst>
            </a:pPr>
            <a:endParaRPr lang="en-US" sz="1200" b="0" strike="noStrike" spc="-1" dirty="0">
              <a:solidFill>
                <a:srgbClr val="FEFFFF"/>
              </a:solidFill>
            </a:endParaRPr>
          </a:p>
          <a:p>
            <a:pPr>
              <a:lnSpc>
                <a:spcPct val="90000"/>
              </a:lnSpc>
              <a:spcBef>
                <a:spcPct val="0"/>
              </a:spcBef>
              <a:spcAft>
                <a:spcPts val="600"/>
              </a:spcAft>
            </a:pPr>
            <a:endParaRPr lang="en-US" sz="1200" b="0" strike="noStrike" kern="1200" spc="-1" dirty="0">
              <a:solidFill>
                <a:srgbClr val="FFFFFF"/>
              </a:solidFill>
              <a:latin typeface="+mn-lt"/>
              <a:ea typeface="+mn-ea"/>
              <a:cs typeface="+mn-cs"/>
            </a:endParaRPr>
          </a:p>
          <a:p>
            <a:pPr>
              <a:lnSpc>
                <a:spcPct val="90000"/>
              </a:lnSpc>
              <a:spcBef>
                <a:spcPct val="0"/>
              </a:spcBef>
              <a:spcAft>
                <a:spcPts val="600"/>
              </a:spcAft>
            </a:pPr>
            <a:r>
              <a:rPr lang="en-US" sz="1200" b="0" strike="noStrike" kern="1200" spc="-1" dirty="0">
                <a:solidFill>
                  <a:srgbClr val="FFFFFF"/>
                </a:solidFill>
                <a:latin typeface="+mn-lt"/>
                <a:ea typeface="+mn-ea"/>
                <a:cs typeface="+mn-cs"/>
              </a:rPr>
              <a:t>1</a:t>
            </a:r>
            <a:r>
              <a:rPr lang="en-US" sz="1200" b="0" strike="noStrike" kern="1200" spc="-1" baseline="30000" dirty="0">
                <a:solidFill>
                  <a:srgbClr val="FFFFFF"/>
                </a:solidFill>
                <a:latin typeface="+mn-lt"/>
                <a:ea typeface="+mn-ea"/>
                <a:cs typeface="+mn-cs"/>
              </a:rPr>
              <a:t>st</a:t>
            </a:r>
            <a:r>
              <a:rPr lang="en-US" sz="1200" b="0" strike="noStrike" kern="1200" spc="-1" dirty="0">
                <a:solidFill>
                  <a:srgbClr val="FFFFFF"/>
                </a:solidFill>
                <a:latin typeface="+mn-lt"/>
                <a:ea typeface="+mn-ea"/>
                <a:cs typeface="+mn-cs"/>
              </a:rPr>
              <a:t> True Storytelling Principle: </a:t>
            </a:r>
          </a:p>
          <a:p>
            <a:pPr>
              <a:lnSpc>
                <a:spcPct val="90000"/>
              </a:lnSpc>
              <a:spcBef>
                <a:spcPct val="0"/>
              </a:spcBef>
              <a:spcAft>
                <a:spcPts val="600"/>
              </a:spcAft>
            </a:pPr>
            <a:r>
              <a:rPr lang="en-US" sz="1200" b="1" strike="noStrike" kern="1200" spc="-1" dirty="0">
                <a:solidFill>
                  <a:srgbClr val="FFFFFF"/>
                </a:solidFill>
                <a:latin typeface="+mn-lt"/>
                <a:ea typeface="+mn-ea"/>
                <a:cs typeface="+mn-cs"/>
              </a:rPr>
              <a:t>You yourself must be true and prepare the energy and effort for a sustainable future.</a:t>
            </a:r>
            <a:br>
              <a:rPr lang="en-US" sz="1200" kern="1200" dirty="0">
                <a:solidFill>
                  <a:srgbClr val="FFFFFF"/>
                </a:solidFill>
                <a:latin typeface="+mn-lt"/>
                <a:ea typeface="+mn-ea"/>
                <a:cs typeface="+mn-cs"/>
              </a:rPr>
            </a:br>
            <a:endParaRPr lang="en-US" sz="1200" b="0" strike="noStrike" kern="1200" spc="-1" dirty="0">
              <a:solidFill>
                <a:srgbClr val="FFFFFF"/>
              </a:solidFill>
              <a:latin typeface="+mn-lt"/>
              <a:ea typeface="+mn-ea"/>
              <a:cs typeface="+mn-cs"/>
            </a:endParaRPr>
          </a:p>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15</a:t>
            </a:fld>
            <a:endParaRPr lang="en-US" sz="1400" b="0" strike="noStrike" spc="-1">
              <a:latin typeface="Times New Roman"/>
            </a:endParaRPr>
          </a:p>
        </p:txBody>
      </p:sp>
    </p:spTree>
    <p:extLst>
      <p:ext uri="{BB962C8B-B14F-4D97-AF65-F5344CB8AC3E}">
        <p14:creationId xmlns:p14="http://schemas.microsoft.com/office/powerpoint/2010/main" val="3456976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748877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1371600" y="1143000"/>
            <a:ext cx="4110038" cy="3082925"/>
          </a:xfrm>
          <a:prstGeom prst="rect">
            <a:avLst/>
          </a:prstGeom>
        </p:spPr>
      </p:sp>
      <p:sp>
        <p:nvSpPr>
          <p:cNvPr id="436" name="PlaceHolder 2"/>
          <p:cNvSpPr>
            <a:spLocks noGrp="1"/>
          </p:cNvSpPr>
          <p:nvPr>
            <p:ph type="body"/>
          </p:nvPr>
        </p:nvSpPr>
        <p:spPr>
          <a:xfrm>
            <a:off x="685800" y="4400640"/>
            <a:ext cx="5481000" cy="3594960"/>
          </a:xfrm>
          <a:prstGeom prst="rect">
            <a:avLst/>
          </a:prstGeom>
        </p:spPr>
        <p:txBody>
          <a:bodyPr lIns="0" tIns="0" rIns="0" bIns="0">
            <a:noAutofit/>
          </a:bodyPr>
          <a:lstStyle/>
          <a:p>
            <a:endParaRPr lang="en-US" sz="2640" b="0" strike="noStrike" spc="-1">
              <a:latin typeface="Arial"/>
            </a:endParaRPr>
          </a:p>
        </p:txBody>
      </p:sp>
      <p:sp>
        <p:nvSpPr>
          <p:cNvPr id="437" name="CustomShape 3"/>
          <p:cNvSpPr/>
          <p:nvPr/>
        </p:nvSpPr>
        <p:spPr>
          <a:xfrm>
            <a:off x="3884760" y="8685360"/>
            <a:ext cx="2966400" cy="45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5F809F7-D4EA-42F0-A3D7-6EB028EDD02F}" type="slidenum">
              <a:rPr lang="en-US" sz="1200" b="0" strike="noStrike" spc="-1">
                <a:solidFill>
                  <a:srgbClr val="000000"/>
                </a:solidFill>
                <a:latin typeface="Times New Roman"/>
                <a:ea typeface="+mn-ea"/>
              </a:rPr>
              <a:t>22</a:t>
            </a:fld>
            <a:endParaRPr lang="en-US" sz="12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1624013" y="1257300"/>
            <a:ext cx="4521200" cy="3390900"/>
          </a:xfrm>
          <a:prstGeom prst="rect">
            <a:avLst/>
          </a:prstGeom>
        </p:spPr>
      </p:sp>
      <p:sp>
        <p:nvSpPr>
          <p:cNvPr id="415" name="PlaceHolder 2"/>
          <p:cNvSpPr>
            <a:spLocks noGrp="1"/>
          </p:cNvSpPr>
          <p:nvPr>
            <p:ph type="body"/>
          </p:nvPr>
        </p:nvSpPr>
        <p:spPr>
          <a:xfrm>
            <a:off x="777960" y="4840200"/>
            <a:ext cx="6211800" cy="3956040"/>
          </a:xfrm>
          <a:prstGeom prst="rect">
            <a:avLst/>
          </a:prstGeom>
        </p:spPr>
        <p:txBody>
          <a:bodyPr lIns="0" tIns="0" rIns="0" bIns="0">
            <a:noAutofit/>
          </a:bodyPr>
          <a:lstStyle/>
          <a:p>
            <a:pPr marL="216000" indent="-21168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4402080" y="9553680"/>
            <a:ext cx="3363840" cy="50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537AB56-4B8A-482F-AC0B-8A6F5B0E0AF4}" type="slidenum">
              <a:rPr lang="en-US" sz="1200" b="0" strike="noStrike" spc="-1">
                <a:solidFill>
                  <a:srgbClr val="000000"/>
                </a:solidFill>
                <a:latin typeface="+mn-lt"/>
                <a:ea typeface="+mn-ea"/>
              </a:rPr>
              <a:t>23</a:t>
            </a:fld>
            <a:endParaRPr lang="en-US" sz="1200" b="0" strike="noStrike" spc="-1">
              <a:latin typeface="Arial"/>
            </a:endParaRPr>
          </a:p>
        </p:txBody>
      </p:sp>
    </p:spTree>
    <p:extLst>
      <p:ext uri="{BB962C8B-B14F-4D97-AF65-F5344CB8AC3E}">
        <p14:creationId xmlns:p14="http://schemas.microsoft.com/office/powerpoint/2010/main" val="172959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24</a:t>
            </a:fld>
            <a:endParaRPr lang="en-US" sz="1400" b="0" strike="noStrike" spc="-1">
              <a:latin typeface="Times New Roman"/>
            </a:endParaRPr>
          </a:p>
        </p:txBody>
      </p:sp>
    </p:spTree>
    <p:extLst>
      <p:ext uri="{BB962C8B-B14F-4D97-AF65-F5344CB8AC3E}">
        <p14:creationId xmlns:p14="http://schemas.microsoft.com/office/powerpoint/2010/main" val="52131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1624013" y="1257300"/>
            <a:ext cx="4521200" cy="3390900"/>
          </a:xfrm>
          <a:prstGeom prst="rect">
            <a:avLst/>
          </a:prstGeom>
        </p:spPr>
      </p:sp>
      <p:sp>
        <p:nvSpPr>
          <p:cNvPr id="415" name="PlaceHolder 2"/>
          <p:cNvSpPr>
            <a:spLocks noGrp="1"/>
          </p:cNvSpPr>
          <p:nvPr>
            <p:ph type="body"/>
          </p:nvPr>
        </p:nvSpPr>
        <p:spPr>
          <a:xfrm>
            <a:off x="777960" y="4840200"/>
            <a:ext cx="6211800" cy="3956040"/>
          </a:xfrm>
          <a:prstGeom prst="rect">
            <a:avLst/>
          </a:prstGeom>
        </p:spPr>
        <p:txBody>
          <a:bodyPr lIns="0" tIns="0" rIns="0" bIns="0">
            <a:noAutofit/>
          </a:bodyPr>
          <a:lstStyle/>
          <a:p>
            <a:pPr marL="216000" indent="-21168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4402080" y="9553680"/>
            <a:ext cx="3363840" cy="50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537AB56-4B8A-482F-AC0B-8A6F5B0E0AF4}" type="slidenum">
              <a:rPr lang="en-US" sz="1200" b="0" strike="noStrike" spc="-1">
                <a:solidFill>
                  <a:srgbClr val="000000"/>
                </a:solidFill>
                <a:latin typeface="+mn-lt"/>
                <a:ea typeface="+mn-ea"/>
              </a:rPr>
              <a:t>2</a:t>
            </a:fld>
            <a:endParaRPr lang="en-US"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3</a:t>
            </a:fld>
            <a:endParaRPr lang="en-US" sz="1400" b="0" strike="noStrike" spc="-1">
              <a:latin typeface="Times New Roman"/>
            </a:endParaRPr>
          </a:p>
        </p:txBody>
      </p:sp>
    </p:spTree>
    <p:extLst>
      <p:ext uri="{BB962C8B-B14F-4D97-AF65-F5344CB8AC3E}">
        <p14:creationId xmlns:p14="http://schemas.microsoft.com/office/powerpoint/2010/main" val="368202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1371600" y="763588"/>
            <a:ext cx="5026025" cy="3770312"/>
          </a:xfrm>
          <a:prstGeom prst="rect">
            <a:avLst/>
          </a:prstGeom>
        </p:spPr>
      </p:sp>
      <p:sp>
        <p:nvSpPr>
          <p:cNvPr id="421" name="PlaceHolder 2"/>
          <p:cNvSpPr>
            <a:spLocks noGrp="1"/>
          </p:cNvSpPr>
          <p:nvPr>
            <p:ph type="body"/>
          </p:nvPr>
        </p:nvSpPr>
        <p:spPr>
          <a:xfrm>
            <a:off x="777240" y="4777560"/>
            <a:ext cx="6216120" cy="4524480"/>
          </a:xfrm>
          <a:prstGeom prst="rect">
            <a:avLst/>
          </a:prstGeom>
        </p:spPr>
        <p:txBody>
          <a:bodyPr lIns="0" tIns="0" rIns="0" bIns="0">
            <a:noAutofit/>
          </a:bodyPr>
          <a:lstStyle/>
          <a:p>
            <a:endParaRPr lang="en-US" sz="2000" b="0" strike="noStrike" spc="-1" dirty="0">
              <a:latin typeface="Arial"/>
            </a:endParaRPr>
          </a:p>
        </p:txBody>
      </p:sp>
      <p:sp>
        <p:nvSpPr>
          <p:cNvPr id="422" name="CustomShape 3"/>
          <p:cNvSpPr/>
          <p:nvPr/>
        </p:nvSpPr>
        <p:spPr>
          <a:xfrm>
            <a:off x="4399200" y="9555480"/>
            <a:ext cx="3371400" cy="50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E29FD1EB-57D4-4077-AFFD-D306326D8A51}" type="slidenum">
              <a:rPr lang="en-US" sz="1400" b="0" strike="noStrike" spc="-1">
                <a:solidFill>
                  <a:srgbClr val="000000"/>
                </a:solidFill>
                <a:latin typeface="Times New Roman"/>
                <a:ea typeface="+mn-ea"/>
              </a:rPr>
              <a:t>4</a:t>
            </a:fld>
            <a:endParaRPr lang="en-US" sz="1400" b="0" strike="noStrike" spc="-1">
              <a:latin typeface="Arial"/>
            </a:endParaRPr>
          </a:p>
        </p:txBody>
      </p:sp>
    </p:spTree>
    <p:extLst>
      <p:ext uri="{BB962C8B-B14F-4D97-AF65-F5344CB8AC3E}">
        <p14:creationId xmlns:p14="http://schemas.microsoft.com/office/powerpoint/2010/main" val="91589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1371600" y="763588"/>
            <a:ext cx="5024438" cy="3768725"/>
          </a:xfrm>
          <a:prstGeom prst="rect">
            <a:avLst/>
          </a:prstGeom>
        </p:spPr>
      </p:sp>
      <p:sp>
        <p:nvSpPr>
          <p:cNvPr id="421" name="PlaceHolder 2"/>
          <p:cNvSpPr>
            <a:spLocks noGrp="1"/>
          </p:cNvSpPr>
          <p:nvPr>
            <p:ph type="body"/>
          </p:nvPr>
        </p:nvSpPr>
        <p:spPr>
          <a:xfrm>
            <a:off x="685800" y="4400640"/>
            <a:ext cx="5482080" cy="3596040"/>
          </a:xfrm>
          <a:prstGeom prst="rect">
            <a:avLst/>
          </a:prstGeom>
        </p:spPr>
        <p:txBody>
          <a:bodyPr lIns="0" tIns="0" rIns="0" bIns="0">
            <a:noAutofit/>
          </a:bodyPr>
          <a:lstStyle/>
          <a:p>
            <a:endParaRPr lang="en-US" sz="2640" b="0" strike="noStrike" spc="-1" dirty="0">
              <a:latin typeface="Arial"/>
            </a:endParaRPr>
          </a:p>
        </p:txBody>
      </p:sp>
      <p:sp>
        <p:nvSpPr>
          <p:cNvPr id="422" name="CustomShape 3"/>
          <p:cNvSpPr/>
          <p:nvPr/>
        </p:nvSpPr>
        <p:spPr>
          <a:xfrm>
            <a:off x="3884760" y="8685360"/>
            <a:ext cx="296748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4FDC7A2-1F57-4FB0-82F3-153BBC82DDF0}" type="slidenum">
              <a:rPr lang="en-US" sz="1400" b="0" strike="noStrike" spc="-1">
                <a:solidFill>
                  <a:srgbClr val="000000"/>
                </a:solidFill>
                <a:latin typeface="Times New Roman"/>
                <a:ea typeface="+mn-ea"/>
              </a:rPr>
              <a:t>5</a:t>
            </a:fld>
            <a:endParaRPr lang="en-US" sz="14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3150390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8</a:t>
            </a:fld>
            <a:endParaRPr lang="en-US" sz="1400" b="0" strike="noStrike" spc="-1">
              <a:latin typeface="Times New Roman"/>
            </a:endParaRPr>
          </a:p>
        </p:txBody>
      </p:sp>
    </p:spTree>
    <p:extLst>
      <p:ext uri="{BB962C8B-B14F-4D97-AF65-F5344CB8AC3E}">
        <p14:creationId xmlns:p14="http://schemas.microsoft.com/office/powerpoint/2010/main" val="906832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noRot="1" noChangeAspect="1"/>
          </p:cNvSpPr>
          <p:nvPr>
            <p:ph type="sldImg"/>
          </p:nvPr>
        </p:nvSpPr>
        <p:spPr>
          <a:xfrm>
            <a:off x="1143000" y="685800"/>
            <a:ext cx="4572000" cy="3429000"/>
          </a:xfrm>
          <a:prstGeom prst="rect">
            <a:avLst/>
          </a:prstGeom>
        </p:spPr>
      </p:sp>
      <p:sp>
        <p:nvSpPr>
          <p:cNvPr id="430" name="PlaceHolder 2"/>
          <p:cNvSpPr>
            <a:spLocks noGrp="1"/>
          </p:cNvSpPr>
          <p:nvPr>
            <p:ph type="body"/>
          </p:nvPr>
        </p:nvSpPr>
        <p:spPr>
          <a:xfrm>
            <a:off x="685800" y="4343400"/>
            <a:ext cx="5486040" cy="4114440"/>
          </a:xfrm>
          <a:prstGeom prst="rect">
            <a:avLst/>
          </a:prstGeom>
        </p:spPr>
        <p:txBody>
          <a:bodyPr>
            <a:noAutofit/>
          </a:bodyPr>
          <a:lstStyle/>
          <a:p>
            <a:pPr algn="ctr">
              <a:lnSpc>
                <a:spcPct val="90000"/>
              </a:lnSpc>
              <a:spcAft>
                <a:spcPts val="600"/>
              </a:spcAft>
            </a:pPr>
            <a:r>
              <a:rPr lang="en-US" sz="2000" b="1" strike="noStrike" spc="-1" dirty="0">
                <a:solidFill>
                  <a:srgbClr val="FEFFFF"/>
                </a:solidFill>
              </a:rPr>
              <a:t>Now </a:t>
            </a:r>
          </a:p>
          <a:p>
            <a:pPr algn="ctr">
              <a:lnSpc>
                <a:spcPct val="90000"/>
              </a:lnSpc>
              <a:spcAft>
                <a:spcPts val="600"/>
              </a:spcAft>
            </a:pPr>
            <a:r>
              <a:rPr lang="en-US" sz="2000" b="1" strike="noStrike" spc="-1" dirty="0">
                <a:solidFill>
                  <a:srgbClr val="FEFFFF"/>
                </a:solidFill>
              </a:rPr>
              <a:t>we go deeper into </a:t>
            </a:r>
          </a:p>
          <a:p>
            <a:pPr algn="ctr">
              <a:lnSpc>
                <a:spcPct val="90000"/>
              </a:lnSpc>
              <a:spcAft>
                <a:spcPts val="600"/>
              </a:spcAft>
            </a:pPr>
            <a:r>
              <a:rPr lang="en-US" sz="2000" b="1" strike="noStrike" spc="-1" dirty="0">
                <a:solidFill>
                  <a:srgbClr val="FEFFFF"/>
                </a:solidFill>
              </a:rPr>
              <a:t>what it means to facilitate and coach PRINCIPLES With PROCESSES, </a:t>
            </a:r>
          </a:p>
          <a:p>
            <a:pPr algn="ctr">
              <a:lnSpc>
                <a:spcPct val="90000"/>
              </a:lnSpc>
              <a:spcAft>
                <a:spcPts val="600"/>
              </a:spcAft>
            </a:pPr>
            <a:r>
              <a:rPr lang="en-US" sz="2000" b="1" strike="noStrike" spc="-1" dirty="0">
                <a:solidFill>
                  <a:srgbClr val="FEFFFF"/>
                </a:solidFill>
              </a:rPr>
              <a:t>for </a:t>
            </a:r>
          </a:p>
          <a:p>
            <a:pPr algn="ctr">
              <a:lnSpc>
                <a:spcPct val="90000"/>
              </a:lnSpc>
              <a:spcAft>
                <a:spcPts val="600"/>
              </a:spcAft>
            </a:pPr>
            <a:r>
              <a:rPr lang="en-US" sz="2000" b="1" strike="noStrike" spc="-1" dirty="0">
                <a:solidFill>
                  <a:srgbClr val="FEFFFF"/>
                </a:solidFill>
              </a:rPr>
              <a:t>an ethical life</a:t>
            </a:r>
            <a:endParaRPr lang="en-US" sz="2000" b="0" strike="noStrike" spc="-1" dirty="0">
              <a:solidFill>
                <a:srgbClr val="FEFFFF"/>
              </a:solidFill>
            </a:endParaRPr>
          </a:p>
          <a:p>
            <a:pPr marL="216000" indent="-216000">
              <a:lnSpc>
                <a:spcPct val="100000"/>
              </a:lnSpc>
            </a:pPr>
            <a:r>
              <a:rPr lang="en-US" sz="2000" b="0" strike="noStrike" spc="-1" dirty="0">
                <a:latin typeface="Arial"/>
              </a:rPr>
              <a:t>Diane Dredge suggested Bus Tour with all the stakeholders on board on Tues May 8 2018 at Aalborg, at conference held there on storytelling</a:t>
            </a:r>
          </a:p>
          <a:p>
            <a:pPr marL="216000" indent="-216000">
              <a:lnSpc>
                <a:spcPct val="100000"/>
              </a:lnSpc>
            </a:pPr>
            <a:r>
              <a:rPr lang="en-US" sz="2000" b="0" strike="noStrike" spc="-1" dirty="0">
                <a:latin typeface="Arial"/>
              </a:rPr>
              <a:t>How to tell a motivating &amp; inspiring story? </a:t>
            </a:r>
            <a:r>
              <a:rPr lang="en-US" sz="2000" b="1" strike="noStrike" spc="-1" dirty="0">
                <a:latin typeface="Arial"/>
              </a:rPr>
              <a:t>MOST ENGAGING STORY WAITING TO BE TOLD IS YOURS</a:t>
            </a:r>
            <a:r>
              <a:rPr lang="en-US" sz="2000" b="0" strike="noStrike" spc="-1" dirty="0">
                <a:latin typeface="Arial"/>
              </a:rPr>
              <a:t>! </a:t>
            </a:r>
            <a:r>
              <a:rPr lang="en-US" sz="2000" b="1" i="1" u="sng" strike="noStrike" spc="-1" dirty="0">
                <a:uFillTx/>
                <a:latin typeface="Arial"/>
              </a:rPr>
              <a:t>I was so </a:t>
            </a:r>
            <a:r>
              <a:rPr lang="en-US" sz="2000" b="0" strike="noStrike" spc="-1" dirty="0">
                <a:latin typeface="Arial"/>
              </a:rPr>
              <a:t>shocked, surprised, stupid, suspicious (HOW DID YOU FEEL?)</a:t>
            </a:r>
          </a:p>
          <a:p>
            <a:pPr marL="216000" indent="-216000">
              <a:lnSpc>
                <a:spcPct val="100000"/>
              </a:lnSpc>
            </a:pPr>
            <a:r>
              <a:rPr lang="en-US" sz="2000" b="0" strike="noStrike" spc="-1" dirty="0">
                <a:latin typeface="Arial"/>
              </a:rPr>
              <a:t>What is ENGAGING &amp; EMOTIVE-language? – when audience is ENERGIZED (look to body language) – </a:t>
            </a:r>
            <a:r>
              <a:rPr lang="en-US" sz="2000" b="1" strike="noStrike" spc="-1" dirty="0">
                <a:latin typeface="Arial"/>
              </a:rPr>
              <a:t>START WITH CONTEXT (PAINT THE VIVID  SCENE)</a:t>
            </a:r>
            <a:r>
              <a:rPr lang="en-US" sz="2000" b="0" strike="noStrike" spc="-1" dirty="0">
                <a:latin typeface="Arial"/>
              </a:rPr>
              <a:t> e.g. in my driving through woods, icy roads, snowing, on mountain road ADD DIALOGUE</a:t>
            </a:r>
          </a:p>
          <a:p>
            <a:pPr marL="216000" indent="-216000">
              <a:lnSpc>
                <a:spcPct val="100000"/>
              </a:lnSpc>
            </a:pPr>
            <a:r>
              <a:rPr lang="en-US" sz="2000" b="1" strike="noStrike" spc="-1" dirty="0">
                <a:latin typeface="Arial"/>
              </a:rPr>
              <a:t>A PROBLEM, an OBSTACLE to OVERCOME</a:t>
            </a:r>
            <a:r>
              <a:rPr lang="en-US" sz="2000" b="0" strike="noStrike" spc="-1" dirty="0">
                <a:latin typeface="Arial"/>
              </a:rPr>
              <a:t>: E.g. When I was first person in family ever to go to college?  SET UP FOR THE TIMING POINT (THE ARC is SET) </a:t>
            </a:r>
            <a:r>
              <a:rPr lang="en-US" sz="2000" b="1" i="1" strike="noStrike" spc="-1" dirty="0">
                <a:latin typeface="Arial"/>
              </a:rPr>
              <a:t>THEN SURPRISING </a:t>
            </a:r>
            <a:r>
              <a:rPr lang="en-US" sz="2000" b="1" i="1" u="sng" strike="noStrike" spc="-1" dirty="0">
                <a:uFillTx/>
                <a:latin typeface="Arial"/>
              </a:rPr>
              <a:t>TURNING POINT</a:t>
            </a:r>
            <a:r>
              <a:rPr lang="en-US" sz="2000" b="1" strike="noStrike" spc="-1" dirty="0">
                <a:latin typeface="Arial"/>
              </a:rPr>
              <a:t> </a:t>
            </a:r>
            <a:r>
              <a:rPr lang="en-US" sz="2000" b="1" strike="noStrike" spc="-1" dirty="0" err="1">
                <a:latin typeface="Arial"/>
              </a:rPr>
              <a:t>seeYouTube</a:t>
            </a:r>
            <a:r>
              <a:rPr lang="en-US" sz="2000" b="1" strike="noStrike" spc="-1" dirty="0">
                <a:latin typeface="Arial"/>
              </a:rPr>
              <a:t>: </a:t>
            </a:r>
            <a:r>
              <a:rPr lang="en-US" sz="2000" b="1" u="sng" strike="noStrike" spc="-1" dirty="0">
                <a:solidFill>
                  <a:srgbClr val="000000"/>
                </a:solidFill>
                <a:uFillTx/>
                <a:latin typeface="Arial"/>
                <a:hlinkClick r:id="rId3"/>
              </a:rPr>
              <a:t>Jim Carey</a:t>
            </a:r>
            <a:endParaRPr lang="en-US" sz="2000" b="0" strike="noStrike" spc="-1" dirty="0">
              <a:latin typeface="Arial"/>
            </a:endParaRPr>
          </a:p>
          <a:p>
            <a:pPr marL="216000" indent="-216000">
              <a:lnSpc>
                <a:spcPct val="100000"/>
              </a:lnSpc>
            </a:pPr>
            <a:r>
              <a:rPr lang="en-US" sz="2000" b="1" strike="noStrike" spc="-1" dirty="0">
                <a:solidFill>
                  <a:srgbClr val="000000"/>
                </a:solidFill>
                <a:latin typeface="Arial"/>
              </a:rPr>
              <a:t>A proud moment when  MORAL OF STORY </a:t>
            </a:r>
            <a:r>
              <a:rPr lang="en-US" sz="2000" b="1" strike="noStrike" spc="-1" dirty="0">
                <a:solidFill>
                  <a:srgbClr val="000000"/>
                </a:solidFill>
                <a:latin typeface="Wingdings"/>
              </a:rPr>
              <a:t></a:t>
            </a:r>
            <a:r>
              <a:rPr lang="en-US" sz="2000" b="1" strike="noStrike" spc="-1" dirty="0">
                <a:solidFill>
                  <a:srgbClr val="000000"/>
                </a:solidFill>
                <a:latin typeface="Times New Roman"/>
              </a:rPr>
              <a:t>YOU inspired others</a:t>
            </a:r>
            <a:r>
              <a:rPr lang="en-US" sz="2000" b="0" strike="noStrike" spc="-1" dirty="0">
                <a:solidFill>
                  <a:srgbClr val="000000"/>
                </a:solidFill>
                <a:latin typeface="Times New Roman"/>
              </a:rPr>
              <a:t>? THE </a:t>
            </a:r>
            <a:r>
              <a:rPr lang="en-US" sz="2000" b="1" strike="noStrike" spc="-1" dirty="0">
                <a:solidFill>
                  <a:srgbClr val="000000"/>
                </a:solidFill>
                <a:latin typeface="Times New Roman"/>
              </a:rPr>
              <a:t>RESOLUTION</a:t>
            </a:r>
            <a:r>
              <a:rPr lang="en-US" sz="2000" b="0" strike="noStrike" spc="-1" dirty="0">
                <a:solidFill>
                  <a:srgbClr val="000000"/>
                </a:solidFill>
                <a:latin typeface="Times New Roman"/>
              </a:rPr>
              <a:t> E.g. When Bo Kimble died, the team used my motto to move forward</a:t>
            </a:r>
            <a:endParaRPr lang="en-US" sz="2000" b="0" strike="noStrike" spc="-1" dirty="0">
              <a:latin typeface="Arial"/>
            </a:endParaRPr>
          </a:p>
          <a:p>
            <a:pPr marL="216000" indent="-216000">
              <a:lnSpc>
                <a:spcPct val="100000"/>
              </a:lnSpc>
            </a:pPr>
            <a:endParaRPr lang="en-US" sz="2000" b="0" strike="noStrike" spc="-1" dirty="0">
              <a:latin typeface="Arial"/>
            </a:endParaRPr>
          </a:p>
        </p:txBody>
      </p:sp>
      <p:sp>
        <p:nvSpPr>
          <p:cNvPr id="431" name="TextShape 3"/>
          <p:cNvSpPr txBox="1"/>
          <p:nvPr/>
        </p:nvSpPr>
        <p:spPr>
          <a:xfrm>
            <a:off x="3884760" y="8685360"/>
            <a:ext cx="2971440" cy="456840"/>
          </a:xfrm>
          <a:prstGeom prst="rect">
            <a:avLst/>
          </a:prstGeom>
          <a:noFill/>
          <a:ln w="0">
            <a:noFill/>
          </a:ln>
        </p:spPr>
        <p:txBody>
          <a:bodyPr anchor="b">
            <a:noAutofit/>
          </a:bodyPr>
          <a:lstStyle/>
          <a:p>
            <a:pPr algn="r">
              <a:lnSpc>
                <a:spcPct val="100000"/>
              </a:lnSpc>
            </a:pPr>
            <a:fld id="{C18905E8-8A05-4FA1-BCD9-E5641486A727}" type="slidenum">
              <a:rPr lang="en-US" sz="1200" b="0" strike="noStrike" spc="-1">
                <a:solidFill>
                  <a:srgbClr val="000000"/>
                </a:solidFill>
                <a:latin typeface="+mn-lt"/>
                <a:ea typeface="+mn-ea"/>
              </a:rPr>
              <a:t>9</a:t>
            </a:fld>
            <a:endParaRPr lang="en-US" sz="1200" b="0" strike="noStrike" spc="-1">
              <a:latin typeface="Times New Roman"/>
            </a:endParaRPr>
          </a:p>
        </p:txBody>
      </p:sp>
    </p:spTree>
    <p:extLst>
      <p:ext uri="{BB962C8B-B14F-4D97-AF65-F5344CB8AC3E}">
        <p14:creationId xmlns:p14="http://schemas.microsoft.com/office/powerpoint/2010/main" val="1591791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10</a:t>
            </a:fld>
            <a:endParaRPr lang="en-US" sz="1400" b="0" strike="noStrike" spc="-1">
              <a:latin typeface="Times New Roman"/>
            </a:endParaRPr>
          </a:p>
        </p:txBody>
      </p:sp>
    </p:spTree>
    <p:extLst>
      <p:ext uri="{BB962C8B-B14F-4D97-AF65-F5344CB8AC3E}">
        <p14:creationId xmlns:p14="http://schemas.microsoft.com/office/powerpoint/2010/main" val="102339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2"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3"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8"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0"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6" name="PlaceHolder 2"/>
          <p:cNvSpPr>
            <a:spLocks noGrp="1"/>
          </p:cNvSpPr>
          <p:nvPr>
            <p:ph type="subTitle"/>
          </p:nvPr>
        </p:nvSpPr>
        <p:spPr>
          <a:xfrm>
            <a:off x="457200" y="1600200"/>
            <a:ext cx="8229240" cy="45255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8"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1"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5"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6"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37"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9"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0"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1"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43"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5"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47"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48"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0"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2"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3"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5"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6"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7"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8"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59"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0"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C3F878-F5E8-489B-AC8A-64F2A7E22C28}" type="datetimeFigureOut">
              <a:rPr lang="en-US" smtClean="0"/>
              <a:pPr/>
              <a:t>3/16/21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820546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6"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Click to edit Master text styles</a:t>
            </a:r>
          </a:p>
          <a:p>
            <a:pPr marL="743040" lvl="1" indent="-285480">
              <a:lnSpc>
                <a:spcPct val="100000"/>
              </a:lnSpc>
              <a:spcBef>
                <a:spcPts val="561"/>
              </a:spcBef>
              <a:buClr>
                <a:srgbClr val="000000"/>
              </a:buClr>
              <a:buFont typeface="Arial"/>
              <a:buChar char="–"/>
            </a:pPr>
            <a:r>
              <a:rPr lang="en-US" sz="2800" b="0" strike="noStrike" spc="-1">
                <a:solidFill>
                  <a:srgbClr val="000000"/>
                </a:solidFill>
                <a:latin typeface="Calibri"/>
              </a:rPr>
              <a:t>Second level</a:t>
            </a:r>
          </a:p>
          <a:p>
            <a:pPr marL="1143000" lvl="2" indent="-228240">
              <a:lnSpc>
                <a:spcPct val="100000"/>
              </a:lnSpc>
              <a:spcBef>
                <a:spcPts val="479"/>
              </a:spcBef>
              <a:buClr>
                <a:srgbClr val="000000"/>
              </a:buClr>
              <a:buFont typeface="Arial"/>
              <a:buChar char="•"/>
            </a:pPr>
            <a:r>
              <a:rPr lang="en-US" sz="2400" b="0" strike="noStrike" spc="-1">
                <a:solidFill>
                  <a:srgbClr val="000000"/>
                </a:solidFill>
                <a:latin typeface="Calibri"/>
              </a:rPr>
              <a:t>Third level</a:t>
            </a:r>
          </a:p>
          <a:p>
            <a:pPr marL="1600200" lvl="3" indent="-228240">
              <a:lnSpc>
                <a:spcPct val="100000"/>
              </a:lnSpc>
              <a:spcBef>
                <a:spcPts val="400"/>
              </a:spcBef>
              <a:buClr>
                <a:srgbClr val="000000"/>
              </a:buClr>
              <a:buFont typeface="Arial"/>
              <a:buChar char="–"/>
            </a:pPr>
            <a:r>
              <a:rPr lang="en-US" sz="2000" b="0" strike="noStrike" spc="-1">
                <a:solidFill>
                  <a:srgbClr val="000000"/>
                </a:solidFill>
                <a:latin typeface="Calibri"/>
              </a:rPr>
              <a:t>Fourth level</a:t>
            </a:r>
          </a:p>
          <a:p>
            <a:pPr marL="2057400" lvl="4" indent="-228240">
              <a:lnSpc>
                <a:spcPct val="100000"/>
              </a:lnSpc>
              <a:spcBef>
                <a:spcPts val="400"/>
              </a:spcBef>
              <a:buClr>
                <a:srgbClr val="000000"/>
              </a:buClr>
              <a:buFont typeface="Arial"/>
              <a:buChar char="»"/>
            </a:pPr>
            <a:r>
              <a:rPr lang="en-US" sz="2000" b="0" strike="noStrike" spc="-1">
                <a:solidFill>
                  <a:srgbClr val="000000"/>
                </a:solidFill>
                <a:latin typeface="Calibri"/>
              </a:rPr>
              <a:t>Fifth level</a:t>
            </a:r>
          </a:p>
        </p:txBody>
      </p:sp>
      <p:sp>
        <p:nvSpPr>
          <p:cNvPr id="2" name="PlaceHolder 3"/>
          <p:cNvSpPr>
            <a:spLocks noGrp="1"/>
          </p:cNvSpPr>
          <p:nvPr>
            <p:ph type="dt"/>
          </p:nvPr>
        </p:nvSpPr>
        <p:spPr>
          <a:xfrm>
            <a:off x="457200" y="6356520"/>
            <a:ext cx="2133360" cy="364680"/>
          </a:xfrm>
          <a:prstGeom prst="rect">
            <a:avLst/>
          </a:prstGeom>
        </p:spPr>
        <p:txBody>
          <a:bodyPr anchor="ctr">
            <a:noAutofit/>
          </a:bodyPr>
          <a:lstStyle/>
          <a:p>
            <a:pPr>
              <a:lnSpc>
                <a:spcPct val="100000"/>
              </a:lnSpc>
            </a:pPr>
            <a:fld id="{B92ABBB2-0F19-4550-A205-F029EE395284}" type="datetime1">
              <a:rPr lang="en-US" sz="1200" b="0" strike="noStrike" spc="-1">
                <a:solidFill>
                  <a:srgbClr val="8B8B8B"/>
                </a:solidFill>
                <a:latin typeface="Calibri"/>
              </a:rPr>
              <a:t>3/16/21</a:t>
            </a:fld>
            <a:endParaRPr lang="en-US" sz="1200" b="0" strike="noStrike" spc="-1">
              <a:latin typeface="Times New Roman"/>
            </a:endParaRPr>
          </a:p>
        </p:txBody>
      </p:sp>
      <p:sp>
        <p:nvSpPr>
          <p:cNvPr id="3" name="PlaceHolder 4"/>
          <p:cNvSpPr>
            <a:spLocks noGrp="1"/>
          </p:cNvSpPr>
          <p:nvPr>
            <p:ph type="ftr"/>
          </p:nvPr>
        </p:nvSpPr>
        <p:spPr>
          <a:xfrm>
            <a:off x="3124080" y="6356520"/>
            <a:ext cx="2895120" cy="364680"/>
          </a:xfrm>
          <a:prstGeom prst="rect">
            <a:avLst/>
          </a:prstGeom>
        </p:spPr>
        <p:txBody>
          <a:bodyPr anchor="ctr">
            <a:noAutofit/>
          </a:bodyPr>
          <a:lstStyle/>
          <a:p>
            <a:endParaRPr lang="en-US" sz="2400" b="0" strike="noStrike" spc="-1">
              <a:latin typeface="Times New Roman"/>
            </a:endParaRPr>
          </a:p>
        </p:txBody>
      </p:sp>
      <p:sp>
        <p:nvSpPr>
          <p:cNvPr id="4" name="PlaceHolder 5"/>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C3EC01E0-25DC-4458-83B6-FA64F74648D7}" type="slidenum">
              <a:rPr lang="en-US" sz="1200" b="0" strike="noStrike" spc="-1">
                <a:solidFill>
                  <a:srgbClr val="8B8B8B"/>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456840" y="273600"/>
            <a:ext cx="8229240" cy="11448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124" name="PlaceHolder 2"/>
          <p:cNvSpPr>
            <a:spLocks noGrp="1"/>
          </p:cNvSpPr>
          <p:nvPr>
            <p:ph type="body"/>
          </p:nvPr>
        </p:nvSpPr>
        <p:spPr>
          <a:xfrm>
            <a:off x="45684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F8F5"/>
            </a:gs>
            <a:gs pos="100000">
              <a:srgbClr val="F7C4A2"/>
            </a:gs>
          </a:gsLst>
          <a:lin ang="5400000"/>
        </a:gradFill>
        <a:effectLst/>
      </p:bgPr>
    </p:bg>
    <p:spTree>
      <p:nvGrpSpPr>
        <p:cNvPr id="1" name=""/>
        <p:cNvGrpSpPr/>
        <p:nvPr/>
      </p:nvGrpSpPr>
      <p:grpSpPr>
        <a:xfrm>
          <a:off x="0" y="0"/>
          <a:ext cx="0" cy="0"/>
          <a:chOff x="0" y="0"/>
          <a:chExt cx="0" cy="0"/>
        </a:xfrm>
      </p:grpSpPr>
      <p:sp>
        <p:nvSpPr>
          <p:cNvPr id="321" name="CustomShape 1"/>
          <p:cNvSpPr/>
          <p:nvPr/>
        </p:nvSpPr>
        <p:spPr>
          <a:xfrm>
            <a:off x="123840" y="175337"/>
            <a:ext cx="9144146" cy="258336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r>
              <a:rPr lang="en-US" sz="3200" b="0" strike="noStrike" spc="-1" dirty="0">
                <a:solidFill>
                  <a:srgbClr val="000000"/>
                </a:solidFill>
                <a:latin typeface="Arial"/>
                <a:ea typeface="DejaVu Sans"/>
              </a:rPr>
              <a:t>JENS WELCOME to True Storytelling Institute</a:t>
            </a:r>
            <a:endParaRPr lang="en-US" sz="3200" b="0" strike="noStrike" spc="-1" dirty="0">
              <a:latin typeface="Arial"/>
            </a:endParaRPr>
          </a:p>
          <a:p>
            <a:pPr algn="ctr">
              <a:lnSpc>
                <a:spcPct val="90000"/>
              </a:lnSpc>
            </a:pPr>
            <a:r>
              <a:rPr lang="en-US" sz="3200" b="0" strike="noStrike" spc="-1" dirty="0">
                <a:solidFill>
                  <a:srgbClr val="000000"/>
                </a:solidFill>
                <a:latin typeface="Arial"/>
                <a:ea typeface="DejaVu Sans"/>
              </a:rPr>
              <a:t>WEEK 2 Principles 3 &amp; </a:t>
            </a:r>
            <a:r>
              <a:rPr lang="en-US" sz="3200" spc="-1" dirty="0">
                <a:solidFill>
                  <a:srgbClr val="000000"/>
                </a:solidFill>
                <a:latin typeface="Arial"/>
                <a:ea typeface="DejaVu Sans"/>
              </a:rPr>
              <a:t>4</a:t>
            </a:r>
            <a:r>
              <a:rPr lang="en-US" sz="3200" b="0" strike="noStrike" spc="-1" dirty="0">
                <a:solidFill>
                  <a:srgbClr val="000000"/>
                </a:solidFill>
                <a:latin typeface="Arial"/>
                <a:ea typeface="DejaVu Sans"/>
              </a:rPr>
              <a:t> </a:t>
            </a:r>
            <a:endParaRPr lang="en-US" sz="3600" b="0" strike="noStrike" spc="-1" dirty="0">
              <a:latin typeface="Arial"/>
            </a:endParaRPr>
          </a:p>
          <a:p>
            <a:pPr algn="ctr">
              <a:lnSpc>
                <a:spcPct val="90000"/>
              </a:lnSpc>
            </a:pPr>
            <a:r>
              <a:rPr lang="en-US" sz="3600" b="0" strike="noStrike" spc="-1" dirty="0">
                <a:solidFill>
                  <a:srgbClr val="000000"/>
                </a:solidFill>
                <a:latin typeface="Arial"/>
                <a:ea typeface="DejaVu Sans"/>
              </a:rPr>
              <a:t>COFFEE in the LOBBY </a:t>
            </a:r>
          </a:p>
          <a:p>
            <a:pPr algn="ctr">
              <a:lnSpc>
                <a:spcPct val="90000"/>
              </a:lnSpc>
            </a:pPr>
            <a:r>
              <a:rPr lang="en-US" sz="3600" spc="-1" dirty="0">
                <a:solidFill>
                  <a:srgbClr val="000000"/>
                </a:solidFill>
              </a:rPr>
              <a:t>8:45-9:00 AM Pacific </a:t>
            </a:r>
          </a:p>
          <a:p>
            <a:pPr algn="ctr">
              <a:lnSpc>
                <a:spcPct val="90000"/>
              </a:lnSpc>
            </a:pPr>
            <a:endParaRPr lang="en-US" sz="3600" b="0" strike="noStrike" spc="-1" dirty="0">
              <a:latin typeface="Arial"/>
            </a:endParaRPr>
          </a:p>
          <a:p>
            <a:pPr algn="ctr">
              <a:lnSpc>
                <a:spcPct val="90000"/>
              </a:lnSpc>
            </a:pPr>
            <a:endParaRPr lang="en-US" sz="3600" b="0" strike="noStrike" spc="-1" dirty="0">
              <a:latin typeface="Arial"/>
            </a:endParaRPr>
          </a:p>
          <a:p>
            <a:pPr>
              <a:lnSpc>
                <a:spcPct val="90000"/>
              </a:lnSpc>
            </a:pPr>
            <a:endParaRPr lang="en-US" sz="3600" b="0" strike="noStrike" spc="-1" dirty="0">
              <a:latin typeface="Arial"/>
            </a:endParaRPr>
          </a:p>
          <a:p>
            <a:pPr>
              <a:lnSpc>
                <a:spcPct val="90000"/>
              </a:lnSpc>
            </a:pPr>
            <a:endParaRPr lang="en-US" sz="3600" b="0" strike="noStrike" spc="-1" dirty="0">
              <a:latin typeface="Arial"/>
            </a:endParaRPr>
          </a:p>
          <a:p>
            <a:pPr>
              <a:lnSpc>
                <a:spcPct val="90000"/>
              </a:lnSpc>
            </a:pPr>
            <a:r>
              <a:rPr lang="en-US" sz="4400" b="0" strike="noStrike" spc="-1" dirty="0">
                <a:solidFill>
                  <a:srgbClr val="000000"/>
                </a:solidFill>
                <a:latin typeface="Arial"/>
                <a:ea typeface="DejaVu Sans"/>
              </a:rPr>
              <a:t>     </a:t>
            </a:r>
            <a:endParaRPr lang="en-US" sz="4400" b="0" strike="noStrike" spc="-1" dirty="0">
              <a:latin typeface="Arial"/>
            </a:endParaRPr>
          </a:p>
        </p:txBody>
      </p:sp>
      <p:sp>
        <p:nvSpPr>
          <p:cNvPr id="322" name="CustomShape 2"/>
          <p:cNvSpPr/>
          <p:nvPr/>
        </p:nvSpPr>
        <p:spPr>
          <a:xfrm>
            <a:off x="933840" y="5563800"/>
            <a:ext cx="10477440" cy="34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p:txBody>
      </p:sp>
      <p:pic>
        <p:nvPicPr>
          <p:cNvPr id="323" name="Picture 298_1"/>
          <p:cNvPicPr/>
          <p:nvPr/>
        </p:nvPicPr>
        <p:blipFill>
          <a:blip r:embed="rId3"/>
          <a:stretch/>
        </p:blipFill>
        <p:spPr>
          <a:xfrm>
            <a:off x="1115878" y="2200759"/>
            <a:ext cx="6819254" cy="4495601"/>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ladsholder til indhold 4"/>
          <p:cNvPicPr/>
          <p:nvPr/>
        </p:nvPicPr>
        <p:blipFill>
          <a:blip r:embed="rId3"/>
          <a:srcRect l="21338" r="-1" b="-1"/>
          <a:stretch/>
        </p:blipFill>
        <p:spPr>
          <a:xfrm>
            <a:off x="4757737" y="857250"/>
            <a:ext cx="4385273" cy="2785590"/>
          </a:xfrm>
          <a:prstGeom prst="rect">
            <a:avLst/>
          </a:prstGeom>
          <a:ln w="0">
            <a:noFill/>
          </a:ln>
        </p:spPr>
      </p:pic>
      <p:sp>
        <p:nvSpPr>
          <p:cNvPr id="244" name="CustomShape 1"/>
          <p:cNvSpPr/>
          <p:nvPr/>
        </p:nvSpPr>
        <p:spPr>
          <a:xfrm>
            <a:off x="291060" y="881010"/>
            <a:ext cx="3016440" cy="149580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b">
            <a:normAutofit/>
          </a:bodyPr>
          <a:lstStyle/>
          <a:p>
            <a:pPr>
              <a:lnSpc>
                <a:spcPct val="90000"/>
              </a:lnSpc>
            </a:pPr>
            <a:r>
              <a:rPr lang="en-US" sz="3600" spc="-1" dirty="0">
                <a:solidFill>
                  <a:srgbClr val="000000"/>
                </a:solidFill>
                <a:latin typeface="Calibri Light"/>
                <a:ea typeface="DejaVu Sans"/>
              </a:rPr>
              <a:t>Principle 3  </a:t>
            </a:r>
            <a:r>
              <a:rPr lang="en-US" sz="3600" b="1" spc="-1" dirty="0">
                <a:solidFill>
                  <a:srgbClr val="000000"/>
                </a:solidFill>
                <a:latin typeface="Calibri Light"/>
                <a:ea typeface="DejaVu Sans"/>
              </a:rPr>
              <a:t>PLOT</a:t>
            </a:r>
            <a:endParaRPr lang="en-US" sz="3600" spc="-1" dirty="0">
              <a:latin typeface="Arial"/>
            </a:endParaRPr>
          </a:p>
        </p:txBody>
      </p:sp>
      <p:sp>
        <p:nvSpPr>
          <p:cNvPr id="245" name="CustomShape 2"/>
          <p:cNvSpPr/>
          <p:nvPr/>
        </p:nvSpPr>
        <p:spPr>
          <a:xfrm>
            <a:off x="291060" y="2286714"/>
            <a:ext cx="2948940" cy="172422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ormAutofit/>
          </a:bodyPr>
          <a:lstStyle/>
          <a:p>
            <a:pPr>
              <a:lnSpc>
                <a:spcPct val="90000"/>
              </a:lnSpc>
              <a:spcBef>
                <a:spcPts val="751"/>
              </a:spcBef>
              <a:tabLst>
                <a:tab pos="0" algn="l"/>
              </a:tabLst>
            </a:pPr>
            <a:r>
              <a:rPr lang="en-US" spc="-1" dirty="0">
                <a:solidFill>
                  <a:srgbClr val="000000"/>
                </a:solidFill>
                <a:latin typeface="Calibri"/>
                <a:ea typeface="DejaVu Sans"/>
              </a:rPr>
              <a:t>You must create stories </a:t>
            </a:r>
            <a:endParaRPr lang="en-US" spc="-1" dirty="0">
              <a:latin typeface="Arial"/>
            </a:endParaRPr>
          </a:p>
          <a:p>
            <a:pPr>
              <a:lnSpc>
                <a:spcPct val="90000"/>
              </a:lnSpc>
              <a:spcBef>
                <a:spcPts val="751"/>
              </a:spcBef>
              <a:tabLst>
                <a:tab pos="0" algn="l"/>
              </a:tabLst>
            </a:pPr>
            <a:r>
              <a:rPr lang="en-US" spc="-1" dirty="0">
                <a:solidFill>
                  <a:srgbClr val="000000"/>
                </a:solidFill>
                <a:latin typeface="Calibri"/>
                <a:ea typeface="DejaVu Sans"/>
              </a:rPr>
              <a:t>with a clear plot </a:t>
            </a:r>
            <a:endParaRPr lang="en-US" spc="-1" dirty="0">
              <a:latin typeface="Arial"/>
            </a:endParaRPr>
          </a:p>
          <a:p>
            <a:pPr>
              <a:lnSpc>
                <a:spcPct val="90000"/>
              </a:lnSpc>
              <a:spcBef>
                <a:spcPts val="751"/>
              </a:spcBef>
              <a:tabLst>
                <a:tab pos="0" algn="l"/>
              </a:tabLst>
            </a:pPr>
            <a:r>
              <a:rPr lang="en-US" spc="-1" dirty="0">
                <a:solidFill>
                  <a:srgbClr val="000000"/>
                </a:solidFill>
                <a:latin typeface="Calibri"/>
                <a:ea typeface="DejaVu Sans"/>
              </a:rPr>
              <a:t>creating direction </a:t>
            </a:r>
            <a:endParaRPr lang="en-US" spc="-1" dirty="0">
              <a:latin typeface="Arial"/>
            </a:endParaRPr>
          </a:p>
          <a:p>
            <a:pPr>
              <a:lnSpc>
                <a:spcPct val="90000"/>
              </a:lnSpc>
              <a:spcBef>
                <a:spcPts val="751"/>
              </a:spcBef>
              <a:tabLst>
                <a:tab pos="0" algn="l"/>
              </a:tabLst>
            </a:pPr>
            <a:r>
              <a:rPr lang="en-US" spc="-1" dirty="0">
                <a:solidFill>
                  <a:srgbClr val="000000"/>
                </a:solidFill>
                <a:latin typeface="Calibri"/>
                <a:ea typeface="DejaVu Sans"/>
              </a:rPr>
              <a:t>and helping people prioritize</a:t>
            </a:r>
            <a:endParaRPr lang="en-US" spc="-1" dirty="0">
              <a:latin typeface="Arial"/>
            </a:endParaRPr>
          </a:p>
        </p:txBody>
      </p:sp>
      <p:sp>
        <p:nvSpPr>
          <p:cNvPr id="7" name="CustomShape 1"/>
          <p:cNvSpPr/>
          <p:nvPr/>
        </p:nvSpPr>
        <p:spPr>
          <a:xfrm>
            <a:off x="291060" y="3642840"/>
            <a:ext cx="3016440" cy="149580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b">
            <a:normAutofit/>
          </a:bodyPr>
          <a:lstStyle/>
          <a:p>
            <a:pPr>
              <a:lnSpc>
                <a:spcPct val="90000"/>
              </a:lnSpc>
            </a:pPr>
            <a:r>
              <a:rPr lang="en-US" sz="3600" spc="-1" dirty="0">
                <a:solidFill>
                  <a:srgbClr val="000000"/>
                </a:solidFill>
                <a:latin typeface="Calibri Light"/>
                <a:ea typeface="DejaVu Sans"/>
              </a:rPr>
              <a:t>Principle 4  </a:t>
            </a:r>
            <a:r>
              <a:rPr lang="en-US" sz="3600" b="1" spc="-1" dirty="0">
                <a:solidFill>
                  <a:srgbClr val="000000"/>
                </a:solidFill>
                <a:latin typeface="Calibri Light"/>
                <a:ea typeface="DejaVu Sans"/>
              </a:rPr>
              <a:t>TIMING</a:t>
            </a:r>
            <a:endParaRPr lang="en-US" sz="3000" spc="-1" dirty="0">
              <a:latin typeface="Arial"/>
            </a:endParaRPr>
          </a:p>
        </p:txBody>
      </p:sp>
      <p:sp>
        <p:nvSpPr>
          <p:cNvPr id="9" name="CustomShape 2"/>
          <p:cNvSpPr/>
          <p:nvPr/>
        </p:nvSpPr>
        <p:spPr>
          <a:xfrm>
            <a:off x="291060" y="5138640"/>
            <a:ext cx="2948940" cy="172422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ormAutofit/>
          </a:bodyPr>
          <a:lstStyle/>
          <a:p>
            <a:pPr>
              <a:lnSpc>
                <a:spcPct val="90000"/>
              </a:lnSpc>
              <a:spcBef>
                <a:spcPts val="751"/>
              </a:spcBef>
              <a:tabLst>
                <a:tab pos="0" algn="l"/>
              </a:tabLst>
            </a:pPr>
            <a:r>
              <a:rPr lang="en-US" spc="-1" dirty="0">
                <a:solidFill>
                  <a:srgbClr val="000000"/>
                </a:solidFill>
                <a:latin typeface="Calibri"/>
                <a:ea typeface="DejaVu Sans"/>
              </a:rPr>
              <a:t>You must create </a:t>
            </a:r>
            <a:r>
              <a:rPr lang="en-US" spc="-1">
                <a:solidFill>
                  <a:srgbClr val="000000"/>
                </a:solidFill>
                <a:latin typeface="Calibri"/>
                <a:ea typeface="DejaVu Sans"/>
              </a:rPr>
              <a:t>stories </a:t>
            </a:r>
            <a:endParaRPr lang="en-US" spc="-1" dirty="0">
              <a:latin typeface="Arial"/>
            </a:endParaRPr>
          </a:p>
        </p:txBody>
      </p:sp>
      <p:pic>
        <p:nvPicPr>
          <p:cNvPr id="11" name="Picture 2" descr="ttps://trello-attachments.s3.amazonaws.com/5f7b7a139881997d5437a4e1/5fc93d08d9f5d9535c947036/422d24d5d1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737" y="3582897"/>
            <a:ext cx="4385273" cy="2417853"/>
          </a:xfrm>
          <a:prstGeom prst="rect">
            <a:avLst/>
          </a:prstGeom>
          <a:noFill/>
          <a:extLst>
            <a:ext uri="{909E8E84-426E-40DD-AFC4-6F175D3DCCD1}">
              <a14:hiddenFill xmlns:a14="http://schemas.microsoft.com/office/drawing/2010/main">
                <a:solidFill>
                  <a:srgbClr val="FFFFFF"/>
                </a:solidFill>
              </a14:hiddenFill>
            </a:ext>
          </a:extLst>
        </p:spPr>
      </p:pic>
      <p:pic>
        <p:nvPicPr>
          <p:cNvPr id="12" name="Billed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285" y="4403717"/>
            <a:ext cx="2722958" cy="2074636"/>
          </a:xfrm>
          <a:prstGeom prst="rect">
            <a:avLst/>
          </a:prstGeom>
        </p:spPr>
      </p:pic>
    </p:spTree>
    <p:extLst>
      <p:ext uri="{BB962C8B-B14F-4D97-AF65-F5344CB8AC3E}">
        <p14:creationId xmlns:p14="http://schemas.microsoft.com/office/powerpoint/2010/main" val="2588825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Billede 10"/>
          <p:cNvPicPr/>
          <p:nvPr/>
        </p:nvPicPr>
        <p:blipFill>
          <a:blip r:embed="rId2"/>
          <a:srcRect l="36734" r="16445" b="-1"/>
          <a:stretch/>
        </p:blipFill>
        <p:spPr>
          <a:xfrm>
            <a:off x="5760720" y="857250"/>
            <a:ext cx="3382290" cy="5142420"/>
          </a:xfrm>
          <a:prstGeom prst="rect">
            <a:avLst/>
          </a:prstGeom>
          <a:ln w="0">
            <a:noFill/>
          </a:ln>
        </p:spPr>
      </p:pic>
      <p:pic>
        <p:nvPicPr>
          <p:cNvPr id="247" name="Billede 8"/>
          <p:cNvPicPr/>
          <p:nvPr/>
        </p:nvPicPr>
        <p:blipFill>
          <a:blip r:embed="rId3"/>
          <a:srcRect t="8462" b="4787"/>
          <a:stretch/>
        </p:blipFill>
        <p:spPr>
          <a:xfrm>
            <a:off x="2731860" y="857250"/>
            <a:ext cx="3604770" cy="2550150"/>
          </a:xfrm>
          <a:prstGeom prst="rect">
            <a:avLst/>
          </a:prstGeom>
          <a:ln w="0">
            <a:noFill/>
          </a:ln>
        </p:spPr>
      </p:pic>
      <p:pic>
        <p:nvPicPr>
          <p:cNvPr id="248" name="Billede 4"/>
          <p:cNvPicPr/>
          <p:nvPr/>
        </p:nvPicPr>
        <p:blipFill>
          <a:blip r:embed="rId4"/>
          <a:srcRect l="3345"/>
          <a:stretch/>
        </p:blipFill>
        <p:spPr>
          <a:xfrm>
            <a:off x="2643570" y="3470040"/>
            <a:ext cx="3693060" cy="2550150"/>
          </a:xfrm>
          <a:prstGeom prst="rect">
            <a:avLst/>
          </a:prstGeom>
          <a:ln w="0">
            <a:noFill/>
          </a:ln>
        </p:spPr>
      </p:pic>
      <p:sp>
        <p:nvSpPr>
          <p:cNvPr id="249" name="CustomShape 1"/>
          <p:cNvSpPr/>
          <p:nvPr/>
        </p:nvSpPr>
        <p:spPr>
          <a:xfrm>
            <a:off x="336150" y="1131570"/>
            <a:ext cx="2394630" cy="123309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normAutofit/>
          </a:bodyPr>
          <a:lstStyle/>
          <a:p>
            <a:pPr>
              <a:lnSpc>
                <a:spcPct val="90000"/>
              </a:lnSpc>
            </a:pPr>
            <a:r>
              <a:rPr lang="da-DK" sz="2100" spc="-1">
                <a:solidFill>
                  <a:srgbClr val="000000"/>
                </a:solidFill>
                <a:latin typeface="Calibri Light"/>
                <a:ea typeface="DejaVu Sans"/>
              </a:rPr>
              <a:t>A </a:t>
            </a:r>
            <a:br>
              <a:rPr sz="1350"/>
            </a:br>
            <a:r>
              <a:rPr lang="da-DK" sz="2100" spc="-1">
                <a:solidFill>
                  <a:srgbClr val="000000"/>
                </a:solidFill>
                <a:latin typeface="Calibri Light"/>
                <a:ea typeface="DejaVu Sans"/>
              </a:rPr>
              <a:t>GOOD PLOT </a:t>
            </a:r>
            <a:br>
              <a:rPr sz="1350"/>
            </a:br>
            <a:r>
              <a:rPr lang="da-DK" sz="2100" spc="-1">
                <a:solidFill>
                  <a:srgbClr val="000000"/>
                </a:solidFill>
                <a:latin typeface="Calibri Light"/>
                <a:ea typeface="DejaVu Sans"/>
              </a:rPr>
              <a:t>SHOULD:</a:t>
            </a:r>
            <a:endParaRPr lang="en-US" sz="2100" spc="-1">
              <a:latin typeface="Arial"/>
            </a:endParaRPr>
          </a:p>
        </p:txBody>
      </p:sp>
      <p:sp>
        <p:nvSpPr>
          <p:cNvPr id="250" name="CustomShape 2"/>
          <p:cNvSpPr/>
          <p:nvPr/>
        </p:nvSpPr>
        <p:spPr>
          <a:xfrm>
            <a:off x="205741" y="2365740"/>
            <a:ext cx="2301716" cy="335961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ormAutofit/>
          </a:bodyPr>
          <a:lstStyle/>
          <a:p>
            <a:pPr marL="257175" indent="-257175">
              <a:lnSpc>
                <a:spcPct val="90000"/>
              </a:lnSpc>
              <a:spcBef>
                <a:spcPts val="751"/>
              </a:spcBef>
              <a:buFont typeface="Arial" charset="0"/>
              <a:buChar char="•"/>
              <a:tabLst>
                <a:tab pos="0" algn="l"/>
              </a:tabLst>
            </a:pPr>
            <a:r>
              <a:rPr lang="en-US" sz="1500" spc="-1" dirty="0">
                <a:latin typeface="Arial"/>
              </a:rPr>
              <a:t>Create a plot which have the the space for the people involve and help them to prioritize.</a:t>
            </a:r>
          </a:p>
          <a:p>
            <a:pPr marL="257175" indent="-257175">
              <a:lnSpc>
                <a:spcPct val="90000"/>
              </a:lnSpc>
              <a:spcBef>
                <a:spcPts val="751"/>
              </a:spcBef>
              <a:buFont typeface="Arial" charset="0"/>
              <a:buChar char="•"/>
              <a:tabLst>
                <a:tab pos="0" algn="l"/>
              </a:tabLst>
            </a:pPr>
            <a:endParaRPr lang="en-US" sz="1500" spc="-1" dirty="0">
              <a:latin typeface="Arial"/>
            </a:endParaRPr>
          </a:p>
          <a:p>
            <a:pPr marL="257175" indent="-257175">
              <a:lnSpc>
                <a:spcPct val="90000"/>
              </a:lnSpc>
              <a:spcBef>
                <a:spcPts val="751"/>
              </a:spcBef>
              <a:buFont typeface="Arial" charset="0"/>
              <a:buChar char="•"/>
              <a:tabLst>
                <a:tab pos="0" algn="l"/>
              </a:tabLst>
            </a:pPr>
            <a:r>
              <a:rPr lang="en-US" sz="1500" spc="-1" dirty="0">
                <a:latin typeface="Arial"/>
              </a:rPr>
              <a:t>Create a story with a plot which break with the old one.</a:t>
            </a:r>
          </a:p>
          <a:p>
            <a:pPr marL="257175" indent="-257175">
              <a:lnSpc>
                <a:spcPct val="90000"/>
              </a:lnSpc>
              <a:spcBef>
                <a:spcPts val="751"/>
              </a:spcBef>
              <a:buFont typeface="Arial" charset="0"/>
              <a:buChar char="•"/>
              <a:tabLst>
                <a:tab pos="0" algn="l"/>
              </a:tabLst>
            </a:pPr>
            <a:endParaRPr lang="en-US" sz="1500" spc="-1" dirty="0">
              <a:latin typeface="Arial"/>
            </a:endParaRPr>
          </a:p>
          <a:p>
            <a:pPr marL="257175" indent="-257175">
              <a:lnSpc>
                <a:spcPct val="90000"/>
              </a:lnSpc>
              <a:spcBef>
                <a:spcPts val="751"/>
              </a:spcBef>
              <a:buFont typeface="Arial" charset="0"/>
              <a:buChar char="•"/>
              <a:tabLst>
                <a:tab pos="0" algn="l"/>
              </a:tabLst>
            </a:pPr>
            <a:r>
              <a:rPr lang="en-US" sz="1500" spc="-1" dirty="0">
                <a:latin typeface="Arial"/>
              </a:rPr>
              <a:t>Create a simple plot</a:t>
            </a:r>
            <a:br>
              <a:rPr lang="en-US" sz="1500" spc="-1" dirty="0">
                <a:latin typeface="Arial"/>
              </a:rPr>
            </a:br>
            <a:r>
              <a:rPr lang="en-US" sz="1500" spc="-1" dirty="0">
                <a:latin typeface="Arial"/>
              </a:rPr>
              <a:t>although it is a complex story.</a:t>
            </a:r>
          </a:p>
          <a:p>
            <a:pPr>
              <a:lnSpc>
                <a:spcPct val="90000"/>
              </a:lnSpc>
              <a:spcBef>
                <a:spcPts val="751"/>
              </a:spcBef>
              <a:tabLst>
                <a:tab pos="0" algn="l"/>
              </a:tabLst>
            </a:pPr>
            <a:endParaRPr lang="en-US" sz="1500" spc="-1" dirty="0">
              <a:latin typeface="Arial"/>
            </a:endParaRPr>
          </a:p>
          <a:p>
            <a:pPr>
              <a:lnSpc>
                <a:spcPct val="90000"/>
              </a:lnSpc>
              <a:spcBef>
                <a:spcPts val="751"/>
              </a:spcBef>
              <a:tabLst>
                <a:tab pos="0" algn="l"/>
              </a:tabLst>
            </a:pPr>
            <a:endParaRPr lang="en-US" sz="1500" spc="-1" dirty="0">
              <a:latin typeface="Arial"/>
            </a:endParaRPr>
          </a:p>
        </p:txBody>
      </p:sp>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3029" y="4393002"/>
            <a:ext cx="2722958" cy="2074636"/>
          </a:xfrm>
          <a:prstGeom prst="rect">
            <a:avLst/>
          </a:prstGeom>
        </p:spPr>
      </p:pic>
      <p:sp>
        <p:nvSpPr>
          <p:cNvPr id="2" name="Tekstfelt 1"/>
          <p:cNvSpPr txBox="1"/>
          <p:nvPr/>
        </p:nvSpPr>
        <p:spPr>
          <a:xfrm>
            <a:off x="336151" y="5609933"/>
            <a:ext cx="2111475" cy="253916"/>
          </a:xfrm>
          <a:prstGeom prst="rect">
            <a:avLst/>
          </a:prstGeom>
          <a:noFill/>
        </p:spPr>
        <p:txBody>
          <a:bodyPr wrap="none" rtlCol="0">
            <a:spAutoFit/>
          </a:bodyPr>
          <a:lstStyle/>
          <a:p>
            <a:r>
              <a:rPr lang="da-DK" sz="1050" dirty="0"/>
              <a:t>Page 60,: True </a:t>
            </a:r>
            <a:r>
              <a:rPr lang="da-DK" sz="1050" dirty="0" err="1"/>
              <a:t>Storytelling</a:t>
            </a:r>
            <a:r>
              <a:rPr lang="da-DK" sz="1050" dirty="0"/>
              <a:t> book</a:t>
            </a:r>
          </a:p>
        </p:txBody>
      </p:sp>
    </p:spTree>
    <p:extLst>
      <p:ext uri="{BB962C8B-B14F-4D97-AF65-F5344CB8AC3E}">
        <p14:creationId xmlns:p14="http://schemas.microsoft.com/office/powerpoint/2010/main" val="929943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trello-attachments.s3.amazonaws.com/5f7b7a139881997d5437a4e1/5fc93d08d9f5d9535c947036/422d24d5d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421" y="841662"/>
            <a:ext cx="4135580" cy="2719780"/>
          </a:xfrm>
          <a:prstGeom prst="rect">
            <a:avLst/>
          </a:prstGeom>
          <a:noFill/>
          <a:extLst>
            <a:ext uri="{909E8E84-426E-40DD-AFC4-6F175D3DCCD1}">
              <a14:hiddenFill xmlns:a14="http://schemas.microsoft.com/office/drawing/2010/main">
                <a:solidFill>
                  <a:srgbClr val="FFFFFF"/>
                </a:solidFill>
              </a14:hiddenFill>
            </a:ext>
          </a:extLst>
        </p:spPr>
      </p:pic>
      <p:sp>
        <p:nvSpPr>
          <p:cNvPr id="9" name="CustomShape 1"/>
          <p:cNvSpPr/>
          <p:nvPr/>
        </p:nvSpPr>
        <p:spPr>
          <a:xfrm>
            <a:off x="340225" y="841661"/>
            <a:ext cx="3016440" cy="149580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b">
            <a:normAutofit/>
          </a:bodyPr>
          <a:lstStyle/>
          <a:p>
            <a:pPr>
              <a:lnSpc>
                <a:spcPct val="90000"/>
              </a:lnSpc>
            </a:pPr>
            <a:r>
              <a:rPr lang="en-US" sz="3600" spc="-1" dirty="0">
                <a:solidFill>
                  <a:srgbClr val="000000"/>
                </a:solidFill>
                <a:latin typeface="Calibri Light"/>
                <a:ea typeface="DejaVu Sans"/>
              </a:rPr>
              <a:t>CHRONOS</a:t>
            </a:r>
          </a:p>
          <a:p>
            <a:pPr>
              <a:lnSpc>
                <a:spcPct val="90000"/>
              </a:lnSpc>
            </a:pPr>
            <a:r>
              <a:rPr lang="en-US" sz="3600" b="1" spc="-1" dirty="0" err="1">
                <a:solidFill>
                  <a:srgbClr val="000000"/>
                </a:solidFill>
                <a:latin typeface="Calibri Light"/>
                <a:ea typeface="DejaVu Sans"/>
              </a:rPr>
              <a:t>Clocktime</a:t>
            </a:r>
            <a:endParaRPr lang="en-US" sz="3600" b="1" spc="-1" dirty="0">
              <a:latin typeface="Arial"/>
            </a:endParaRPr>
          </a:p>
        </p:txBody>
      </p:sp>
      <p:sp>
        <p:nvSpPr>
          <p:cNvPr id="10" name="CustomShape 1"/>
          <p:cNvSpPr/>
          <p:nvPr/>
        </p:nvSpPr>
        <p:spPr>
          <a:xfrm>
            <a:off x="340225" y="2595524"/>
            <a:ext cx="3016440" cy="149580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b">
            <a:normAutofit/>
          </a:bodyPr>
          <a:lstStyle/>
          <a:p>
            <a:pPr>
              <a:lnSpc>
                <a:spcPct val="90000"/>
              </a:lnSpc>
            </a:pPr>
            <a:r>
              <a:rPr lang="en-US" sz="3600" spc="-1" dirty="0">
                <a:solidFill>
                  <a:srgbClr val="000000"/>
                </a:solidFill>
                <a:latin typeface="Calibri Light"/>
                <a:ea typeface="DejaVu Sans"/>
              </a:rPr>
              <a:t>Kairos</a:t>
            </a:r>
          </a:p>
          <a:p>
            <a:pPr>
              <a:lnSpc>
                <a:spcPct val="90000"/>
              </a:lnSpc>
            </a:pPr>
            <a:r>
              <a:rPr lang="en-US" sz="3600" b="1" spc="-1" dirty="0" err="1">
                <a:solidFill>
                  <a:srgbClr val="000000"/>
                </a:solidFill>
                <a:latin typeface="Calibri Light"/>
                <a:ea typeface="DejaVu Sans"/>
              </a:rPr>
              <a:t>Clocktime</a:t>
            </a:r>
            <a:endParaRPr lang="en-US" sz="3600" b="1" spc="-1" dirty="0">
              <a:latin typeface="Arial"/>
            </a:endParaRPr>
          </a:p>
        </p:txBody>
      </p:sp>
      <p:pic>
        <p:nvPicPr>
          <p:cNvPr id="15" name="Picture 2" descr="illedresultat for quant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422" y="3519402"/>
            <a:ext cx="4135579" cy="2481348"/>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p:cNvSpPr txBox="1"/>
          <p:nvPr/>
        </p:nvSpPr>
        <p:spPr>
          <a:xfrm>
            <a:off x="340225" y="2214650"/>
            <a:ext cx="4323941" cy="784830"/>
          </a:xfrm>
          <a:prstGeom prst="rect">
            <a:avLst/>
          </a:prstGeom>
          <a:noFill/>
        </p:spPr>
        <p:txBody>
          <a:bodyPr wrap="none" rtlCol="0">
            <a:spAutoFit/>
          </a:bodyPr>
          <a:lstStyle/>
          <a:p>
            <a:pPr marL="214313" indent="-214313">
              <a:buFont typeface="Arial" charset="0"/>
              <a:buChar char="•"/>
            </a:pPr>
            <a:endParaRPr lang="da-DK" sz="1500" dirty="0"/>
          </a:p>
          <a:p>
            <a:pPr marL="214313" indent="-214313">
              <a:buFont typeface="Arial" charset="0"/>
              <a:buChar char="•"/>
            </a:pPr>
            <a:r>
              <a:rPr lang="da-DK" sz="1500" dirty="0" err="1"/>
              <a:t>What</a:t>
            </a:r>
            <a:r>
              <a:rPr lang="da-DK" sz="1500" dirty="0"/>
              <a:t> is the </a:t>
            </a:r>
            <a:r>
              <a:rPr lang="da-DK" sz="1500" dirty="0" err="1"/>
              <a:t>first</a:t>
            </a:r>
            <a:r>
              <a:rPr lang="da-DK" sz="1500" dirty="0"/>
              <a:t> step and </a:t>
            </a:r>
            <a:r>
              <a:rPr lang="da-DK" sz="1500" dirty="0" err="1"/>
              <a:t>what</a:t>
            </a:r>
            <a:r>
              <a:rPr lang="da-DK" sz="1500" dirty="0"/>
              <a:t> is the </a:t>
            </a:r>
            <a:r>
              <a:rPr lang="da-DK" sz="1500" dirty="0" err="1"/>
              <a:t>next</a:t>
            </a:r>
            <a:r>
              <a:rPr lang="da-DK" sz="1500" dirty="0"/>
              <a:t> step</a:t>
            </a:r>
            <a:br>
              <a:rPr lang="da-DK" sz="1500" dirty="0"/>
            </a:br>
            <a:r>
              <a:rPr lang="da-DK" sz="1500" dirty="0"/>
              <a:t>if </a:t>
            </a:r>
            <a:r>
              <a:rPr lang="da-DK" sz="1500" dirty="0" err="1"/>
              <a:t>we</a:t>
            </a:r>
            <a:r>
              <a:rPr lang="da-DK" sz="1500" dirty="0"/>
              <a:t> </a:t>
            </a:r>
            <a:r>
              <a:rPr lang="da-DK" sz="1500" dirty="0" err="1"/>
              <a:t>want</a:t>
            </a:r>
            <a:r>
              <a:rPr lang="da-DK" sz="1500" dirty="0"/>
              <a:t> to </a:t>
            </a:r>
            <a:r>
              <a:rPr lang="da-DK" sz="1500" dirty="0" err="1"/>
              <a:t>implement</a:t>
            </a:r>
            <a:r>
              <a:rPr lang="da-DK" sz="1500" dirty="0"/>
              <a:t> the </a:t>
            </a:r>
            <a:r>
              <a:rPr lang="da-DK" sz="1500" dirty="0" err="1"/>
              <a:t>strategy</a:t>
            </a:r>
            <a:r>
              <a:rPr lang="da-DK" sz="1500" dirty="0"/>
              <a:t>?</a:t>
            </a:r>
          </a:p>
        </p:txBody>
      </p:sp>
      <p:sp>
        <p:nvSpPr>
          <p:cNvPr id="8" name="Tekstfelt 7"/>
          <p:cNvSpPr txBox="1"/>
          <p:nvPr/>
        </p:nvSpPr>
        <p:spPr>
          <a:xfrm>
            <a:off x="214313" y="5732860"/>
            <a:ext cx="2547044" cy="276999"/>
          </a:xfrm>
          <a:prstGeom prst="rect">
            <a:avLst/>
          </a:prstGeom>
          <a:noFill/>
        </p:spPr>
        <p:txBody>
          <a:bodyPr wrap="none" rtlCol="0">
            <a:spAutoFit/>
          </a:bodyPr>
          <a:lstStyle/>
          <a:p>
            <a:r>
              <a:rPr lang="da-DK" sz="1200" dirty="0"/>
              <a:t>Page 70-71: True </a:t>
            </a:r>
            <a:r>
              <a:rPr lang="da-DK" sz="1200" dirty="0" err="1"/>
              <a:t>Storytelling</a:t>
            </a:r>
            <a:r>
              <a:rPr lang="da-DK" sz="1200" dirty="0"/>
              <a:t> book</a:t>
            </a:r>
          </a:p>
        </p:txBody>
      </p:sp>
      <p:sp>
        <p:nvSpPr>
          <p:cNvPr id="11" name="Tekstfelt 10"/>
          <p:cNvSpPr txBox="1"/>
          <p:nvPr/>
        </p:nvSpPr>
        <p:spPr>
          <a:xfrm>
            <a:off x="340225" y="4206079"/>
            <a:ext cx="4639732" cy="1015663"/>
          </a:xfrm>
          <a:prstGeom prst="rect">
            <a:avLst/>
          </a:prstGeom>
          <a:noFill/>
        </p:spPr>
        <p:txBody>
          <a:bodyPr wrap="none" rtlCol="0">
            <a:spAutoFit/>
          </a:bodyPr>
          <a:lstStyle/>
          <a:p>
            <a:pPr marL="214313" indent="-214313">
              <a:buFont typeface="Arial" charset="0"/>
              <a:buChar char="•"/>
            </a:pPr>
            <a:r>
              <a:rPr lang="da-DK" sz="1500" dirty="0" err="1"/>
              <a:t>What</a:t>
            </a:r>
            <a:r>
              <a:rPr lang="da-DK" sz="1500" dirty="0"/>
              <a:t> </a:t>
            </a:r>
            <a:r>
              <a:rPr lang="da-DK" sz="1500" dirty="0" err="1"/>
              <a:t>would</a:t>
            </a:r>
            <a:r>
              <a:rPr lang="da-DK" sz="1500" dirty="0"/>
              <a:t> </a:t>
            </a:r>
            <a:r>
              <a:rPr lang="da-DK" sz="1500" dirty="0" err="1"/>
              <a:t>be</a:t>
            </a:r>
            <a:r>
              <a:rPr lang="da-DK" sz="1500" dirty="0"/>
              <a:t> the right timing in the future?</a:t>
            </a:r>
          </a:p>
          <a:p>
            <a:pPr marL="214313" indent="-214313">
              <a:buFont typeface="Arial" charset="0"/>
              <a:buChar char="•"/>
            </a:pPr>
            <a:endParaRPr lang="da-DK" sz="1500" dirty="0"/>
          </a:p>
          <a:p>
            <a:pPr marL="214313" indent="-214313">
              <a:buFont typeface="Arial" charset="0"/>
              <a:buChar char="•"/>
            </a:pPr>
            <a:r>
              <a:rPr lang="da-DK" sz="1500" dirty="0"/>
              <a:t>How </a:t>
            </a:r>
            <a:r>
              <a:rPr lang="da-DK" sz="1500" dirty="0" err="1"/>
              <a:t>can</a:t>
            </a:r>
            <a:r>
              <a:rPr lang="da-DK" sz="1500" dirty="0"/>
              <a:t> </a:t>
            </a:r>
            <a:r>
              <a:rPr lang="da-DK" sz="1500" dirty="0" err="1"/>
              <a:t>you</a:t>
            </a:r>
            <a:r>
              <a:rPr lang="da-DK" sz="1500" dirty="0"/>
              <a:t> know it is the right timing </a:t>
            </a:r>
            <a:br>
              <a:rPr lang="da-DK" sz="1500" dirty="0"/>
            </a:br>
            <a:r>
              <a:rPr lang="da-DK" sz="1500" dirty="0"/>
              <a:t>and </a:t>
            </a:r>
            <a:r>
              <a:rPr lang="da-DK" sz="1500" dirty="0" err="1"/>
              <a:t>how</a:t>
            </a:r>
            <a:r>
              <a:rPr lang="da-DK" sz="1500" dirty="0"/>
              <a:t> </a:t>
            </a:r>
            <a:r>
              <a:rPr lang="da-DK" sz="1500" dirty="0" err="1"/>
              <a:t>can</a:t>
            </a:r>
            <a:r>
              <a:rPr lang="da-DK" sz="1500" dirty="0"/>
              <a:t> </a:t>
            </a:r>
            <a:r>
              <a:rPr lang="da-DK" sz="1500" dirty="0" err="1"/>
              <a:t>we</a:t>
            </a:r>
            <a:r>
              <a:rPr lang="da-DK" sz="1500" dirty="0"/>
              <a:t> </a:t>
            </a:r>
            <a:r>
              <a:rPr lang="da-DK" sz="1500" dirty="0" err="1"/>
              <a:t>create</a:t>
            </a:r>
            <a:r>
              <a:rPr lang="da-DK" sz="1500" dirty="0"/>
              <a:t> the courage to </a:t>
            </a:r>
            <a:r>
              <a:rPr lang="da-DK" sz="1500" dirty="0" err="1"/>
              <a:t>take</a:t>
            </a:r>
            <a:r>
              <a:rPr lang="da-DK" sz="1500" dirty="0"/>
              <a:t> </a:t>
            </a:r>
            <a:r>
              <a:rPr lang="da-DK" sz="1500" dirty="0" err="1"/>
              <a:t>risks</a:t>
            </a:r>
            <a:r>
              <a:rPr lang="da-DK" sz="1500" dirty="0"/>
              <a:t>?</a:t>
            </a:r>
          </a:p>
        </p:txBody>
      </p:sp>
    </p:spTree>
    <p:extLst>
      <p:ext uri="{BB962C8B-B14F-4D97-AF65-F5344CB8AC3E}">
        <p14:creationId xmlns:p14="http://schemas.microsoft.com/office/powerpoint/2010/main" val="2362093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9144000" cy="6771821"/>
          </a:xfrm>
          <a:prstGeom prst="rect">
            <a:avLst/>
          </a:prstGeom>
        </p:spPr>
      </p:pic>
    </p:spTree>
    <p:extLst>
      <p:ext uri="{BB962C8B-B14F-4D97-AF65-F5344CB8AC3E}">
        <p14:creationId xmlns:p14="http://schemas.microsoft.com/office/powerpoint/2010/main" val="3953451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4D0C0-489B-4A49-BC5B-EF19324DE568}"/>
              </a:ext>
            </a:extLst>
          </p:cNvPr>
          <p:cNvSpPr>
            <a:spLocks noGrp="1"/>
          </p:cNvSpPr>
          <p:nvPr>
            <p:ph type="ctrTitle"/>
          </p:nvPr>
        </p:nvSpPr>
        <p:spPr>
          <a:xfrm>
            <a:off x="271463" y="115888"/>
            <a:ext cx="8343900" cy="1470025"/>
          </a:xfrm>
        </p:spPr>
        <p:txBody>
          <a:bodyPr/>
          <a:lstStyle/>
          <a:p>
            <a:pPr algn="ctr"/>
            <a:r>
              <a:rPr lang="en-US" sz="3200" dirty="0"/>
              <a:t>On Difference of Narrative-Plot of Beginning, Middle, End; and Story-Events Left Out</a:t>
            </a:r>
          </a:p>
        </p:txBody>
      </p:sp>
      <p:pic>
        <p:nvPicPr>
          <p:cNvPr id="1026" name="Picture 2">
            <a:extLst>
              <a:ext uri="{FF2B5EF4-FFF2-40B4-BE49-F238E27FC236}">
                <a16:creationId xmlns:a16="http://schemas.microsoft.com/office/drawing/2014/main" id="{0F617775-1281-7D47-81D0-09D63F1E7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577766"/>
            <a:ext cx="6822281" cy="4962735"/>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2">
            <a:extLst>
              <a:ext uri="{FF2B5EF4-FFF2-40B4-BE49-F238E27FC236}">
                <a16:creationId xmlns:a16="http://schemas.microsoft.com/office/drawing/2014/main" id="{C3B9484F-9217-9040-BD7A-63D5C6823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320" y="4154702"/>
            <a:ext cx="5503274" cy="4192975"/>
          </a:xfrm>
          <a:prstGeom prst="rect">
            <a:avLst/>
          </a:prstGeom>
        </p:spPr>
      </p:pic>
    </p:spTree>
    <p:extLst>
      <p:ext uri="{BB962C8B-B14F-4D97-AF65-F5344CB8AC3E}">
        <p14:creationId xmlns:p14="http://schemas.microsoft.com/office/powerpoint/2010/main" val="2357933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1321246" y="183326"/>
            <a:ext cx="7397734" cy="892552"/>
          </a:xfrm>
          <a:prstGeom prst="rect">
            <a:avLst/>
          </a:prstGeom>
          <a:noFill/>
        </p:spPr>
        <p:txBody>
          <a:bodyPr wrap="square" rtlCol="0">
            <a:spAutoFit/>
          </a:bodyPr>
          <a:lstStyle/>
          <a:p>
            <a:pPr algn="ctr"/>
            <a:r>
              <a:rPr lang="da-DK" sz="2800" b="1" dirty="0">
                <a:solidFill>
                  <a:srgbClr val="FF0000"/>
                </a:solidFill>
              </a:rPr>
              <a:t>Principle 3, Plot</a:t>
            </a:r>
          </a:p>
          <a:p>
            <a:pPr algn="ctr"/>
            <a:r>
              <a:rPr lang="da-DK" sz="2400" b="1" dirty="0">
                <a:solidFill>
                  <a:srgbClr val="FF0000"/>
                </a:solidFill>
              </a:rPr>
              <a:t> </a:t>
            </a:r>
            <a:r>
              <a:rPr lang="mr-IN" sz="2400" b="1" dirty="0">
                <a:solidFill>
                  <a:srgbClr val="FF0000"/>
                </a:solidFill>
              </a:rPr>
              <a:t>–</a:t>
            </a:r>
            <a:r>
              <a:rPr lang="da-DK" sz="2400" b="1" dirty="0">
                <a:solidFill>
                  <a:srgbClr val="FF0000"/>
                </a:solidFill>
              </a:rPr>
              <a:t> </a:t>
            </a:r>
            <a:r>
              <a:rPr lang="da-DK" sz="2400" b="1" dirty="0" err="1">
                <a:solidFill>
                  <a:srgbClr val="FF0000"/>
                </a:solidFill>
              </a:rPr>
              <a:t>What</a:t>
            </a:r>
            <a:r>
              <a:rPr lang="da-DK" sz="2400" b="1" dirty="0">
                <a:solidFill>
                  <a:srgbClr val="FF0000"/>
                </a:solidFill>
              </a:rPr>
              <a:t> </a:t>
            </a:r>
            <a:r>
              <a:rPr lang="da-DK" sz="2400" b="1" dirty="0" err="1">
                <a:solidFill>
                  <a:srgbClr val="FF0000"/>
                </a:solidFill>
              </a:rPr>
              <a:t>are</a:t>
            </a:r>
            <a:r>
              <a:rPr lang="da-DK" sz="2400" b="1" dirty="0">
                <a:solidFill>
                  <a:srgbClr val="FF0000"/>
                </a:solidFill>
              </a:rPr>
              <a:t> </a:t>
            </a:r>
            <a:r>
              <a:rPr lang="da-DK" sz="2400" b="1" dirty="0" err="1">
                <a:solidFill>
                  <a:srgbClr val="FF0000"/>
                </a:solidFill>
              </a:rPr>
              <a:t>strategic</a:t>
            </a:r>
            <a:r>
              <a:rPr lang="da-DK" sz="2400" b="1" dirty="0">
                <a:solidFill>
                  <a:srgbClr val="FF0000"/>
                </a:solidFill>
              </a:rPr>
              <a:t> BETS on the FUTURE?</a:t>
            </a:r>
          </a:p>
        </p:txBody>
      </p:sp>
      <p:sp>
        <p:nvSpPr>
          <p:cNvPr id="5" name="Rectangle 4">
            <a:extLst>
              <a:ext uri="{FF2B5EF4-FFF2-40B4-BE49-F238E27FC236}">
                <a16:creationId xmlns:a16="http://schemas.microsoft.com/office/drawing/2014/main" id="{659596BD-0CC9-894A-B8D6-07CDE4723914}"/>
              </a:ext>
            </a:extLst>
          </p:cNvPr>
          <p:cNvSpPr/>
          <p:nvPr/>
        </p:nvSpPr>
        <p:spPr>
          <a:xfrm>
            <a:off x="150125" y="1574701"/>
            <a:ext cx="1982160" cy="5663089"/>
          </a:xfrm>
          <a:prstGeom prst="rect">
            <a:avLst/>
          </a:prstGeom>
        </p:spPr>
        <p:txBody>
          <a:bodyPr wrap="square">
            <a:spAutoFit/>
          </a:bodyPr>
          <a:lstStyle/>
          <a:p>
            <a:r>
              <a:rPr lang="da-DK" sz="3200" b="1" dirty="0">
                <a:solidFill>
                  <a:srgbClr val="FF0000"/>
                </a:solidFill>
              </a:rPr>
              <a:t>Principle 4 </a:t>
            </a:r>
            <a:r>
              <a:rPr lang="en-US" sz="2800" b="1" dirty="0">
                <a:solidFill>
                  <a:srgbClr val="FF0000"/>
                </a:solidFill>
              </a:rPr>
              <a:t>Timing</a:t>
            </a:r>
          </a:p>
          <a:p>
            <a:br>
              <a:rPr lang="en-US" sz="2800" b="1" dirty="0">
                <a:solidFill>
                  <a:srgbClr val="FF0000"/>
                </a:solidFill>
              </a:rPr>
            </a:br>
            <a:r>
              <a:rPr lang="en-US" b="1" dirty="0">
                <a:solidFill>
                  <a:srgbClr val="FF0000"/>
                </a:solidFill>
              </a:rPr>
              <a:t>Timing is part of the BEING of Space &amp; Time</a:t>
            </a:r>
          </a:p>
          <a:p>
            <a:endParaRPr lang="en-US" b="1" dirty="0">
              <a:solidFill>
                <a:srgbClr val="FF0000"/>
              </a:solidFill>
            </a:endParaRPr>
          </a:p>
          <a:p>
            <a:r>
              <a:rPr lang="en-US" b="1" dirty="0">
                <a:solidFill>
                  <a:srgbClr val="FF0000"/>
                </a:solidFill>
              </a:rPr>
              <a:t>There are types of timing, types of spaces</a:t>
            </a:r>
          </a:p>
          <a:p>
            <a:endParaRPr lang="en-US" b="1" dirty="0">
              <a:solidFill>
                <a:srgbClr val="FF0000"/>
              </a:solidFill>
            </a:endParaRPr>
          </a:p>
          <a:p>
            <a:r>
              <a:rPr lang="en-US" b="1" dirty="0">
                <a:solidFill>
                  <a:srgbClr val="FF0000"/>
                </a:solidFill>
              </a:rPr>
              <a:t>SPACETIME is inseparable  </a:t>
            </a:r>
          </a:p>
          <a:p>
            <a:r>
              <a:rPr lang="en-US" b="1" dirty="0">
                <a:solidFill>
                  <a:schemeClr val="bg1"/>
                </a:solidFill>
              </a:rPr>
              <a:t>respecting the stories already there</a:t>
            </a:r>
          </a:p>
          <a:p>
            <a:r>
              <a:rPr lang="en-US" b="1" dirty="0">
                <a:solidFill>
                  <a:schemeClr val="bg1"/>
                </a:solidFill>
              </a:rPr>
              <a:t>(BEFORE)</a:t>
            </a:r>
            <a:br>
              <a:rPr lang="da-DK" b="1" dirty="0"/>
            </a:br>
            <a:endParaRPr lang="da-DK" b="1" dirty="0"/>
          </a:p>
        </p:txBody>
      </p:sp>
      <p:pic>
        <p:nvPicPr>
          <p:cNvPr id="8" name="Picture 7" descr="Diagram&#10;&#10;Description automatically generated with medium confidence">
            <a:extLst>
              <a:ext uri="{FF2B5EF4-FFF2-40B4-BE49-F238E27FC236}">
                <a16:creationId xmlns:a16="http://schemas.microsoft.com/office/drawing/2014/main" id="{06171812-C0EF-9742-9F1B-192A28283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519" y="1087474"/>
            <a:ext cx="5759356" cy="5719430"/>
          </a:xfrm>
          <a:prstGeom prst="rect">
            <a:avLst/>
          </a:prstGeom>
        </p:spPr>
      </p:pic>
    </p:spTree>
    <p:extLst>
      <p:ext uri="{BB962C8B-B14F-4D97-AF65-F5344CB8AC3E}">
        <p14:creationId xmlns:p14="http://schemas.microsoft.com/office/powerpoint/2010/main" val="292540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AA585-03B4-1549-B25C-E2BE241D2487}"/>
              </a:ext>
            </a:extLst>
          </p:cNvPr>
          <p:cNvPicPr>
            <a:picLocks noChangeAspect="1"/>
          </p:cNvPicPr>
          <p:nvPr/>
        </p:nvPicPr>
        <p:blipFill>
          <a:blip r:embed="rId2"/>
          <a:stretch>
            <a:fillRect/>
          </a:stretch>
        </p:blipFill>
        <p:spPr>
          <a:xfrm>
            <a:off x="0" y="1352227"/>
            <a:ext cx="9144000" cy="4153546"/>
          </a:xfrm>
          <a:prstGeom prst="rect">
            <a:avLst/>
          </a:prstGeom>
        </p:spPr>
      </p:pic>
    </p:spTree>
    <p:extLst>
      <p:ext uri="{BB962C8B-B14F-4D97-AF65-F5344CB8AC3E}">
        <p14:creationId xmlns:p14="http://schemas.microsoft.com/office/powerpoint/2010/main" val="2494326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7DBE-5D55-F54C-998F-9D9765474E8F}"/>
              </a:ext>
            </a:extLst>
          </p:cNvPr>
          <p:cNvSpPr>
            <a:spLocks noGrp="1"/>
          </p:cNvSpPr>
          <p:nvPr>
            <p:ph type="title"/>
          </p:nvPr>
        </p:nvSpPr>
        <p:spPr>
          <a:xfrm>
            <a:off x="457200" y="274679"/>
            <a:ext cx="8686800" cy="1254083"/>
          </a:xfrm>
        </p:spPr>
        <p:txBody>
          <a:bodyPr/>
          <a:lstStyle/>
          <a:p>
            <a:pPr algn="ctr"/>
            <a:r>
              <a:rPr lang="en-US" sz="3600" dirty="0"/>
              <a:t>What is BEING of SpaceTimeMattering?</a:t>
            </a:r>
          </a:p>
        </p:txBody>
      </p:sp>
      <p:pic>
        <p:nvPicPr>
          <p:cNvPr id="5" name="Picture 4" descr="Diagram&#10;&#10;Description automatically generated">
            <a:extLst>
              <a:ext uri="{FF2B5EF4-FFF2-40B4-BE49-F238E27FC236}">
                <a16:creationId xmlns:a16="http://schemas.microsoft.com/office/drawing/2014/main" id="{694FCD6D-1923-6040-8A0A-708690BE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87" y="1884198"/>
            <a:ext cx="8201025" cy="4814795"/>
          </a:xfrm>
          <a:prstGeom prst="rect">
            <a:avLst/>
          </a:prstGeom>
        </p:spPr>
      </p:pic>
    </p:spTree>
    <p:extLst>
      <p:ext uri="{BB962C8B-B14F-4D97-AF65-F5344CB8AC3E}">
        <p14:creationId xmlns:p14="http://schemas.microsoft.com/office/powerpoint/2010/main" val="2386486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407A10-9B4A-1646-A3A8-C89C4E27A876}"/>
              </a:ext>
            </a:extLst>
          </p:cNvPr>
          <p:cNvPicPr>
            <a:picLocks noChangeAspect="1"/>
          </p:cNvPicPr>
          <p:nvPr/>
        </p:nvPicPr>
        <p:blipFill>
          <a:blip r:embed="rId2"/>
          <a:stretch>
            <a:fillRect/>
          </a:stretch>
        </p:blipFill>
        <p:spPr>
          <a:xfrm>
            <a:off x="0" y="1190874"/>
            <a:ext cx="9144000" cy="4476251"/>
          </a:xfrm>
          <a:prstGeom prst="rect">
            <a:avLst/>
          </a:prstGeom>
        </p:spPr>
      </p:pic>
    </p:spTree>
    <p:extLst>
      <p:ext uri="{BB962C8B-B14F-4D97-AF65-F5344CB8AC3E}">
        <p14:creationId xmlns:p14="http://schemas.microsoft.com/office/powerpoint/2010/main" val="184174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675D-70DE-864B-9BEE-60E5EEE6EB2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E12EC87-7AEC-0242-A3F3-F7E6119F4152}"/>
              </a:ext>
            </a:extLst>
          </p:cNvPr>
          <p:cNvPicPr>
            <a:picLocks noChangeAspect="1"/>
          </p:cNvPicPr>
          <p:nvPr/>
        </p:nvPicPr>
        <p:blipFill>
          <a:blip r:embed="rId2"/>
          <a:stretch>
            <a:fillRect/>
          </a:stretch>
        </p:blipFill>
        <p:spPr>
          <a:xfrm>
            <a:off x="0" y="850392"/>
            <a:ext cx="9144000" cy="5157216"/>
          </a:xfrm>
          <a:prstGeom prst="rect">
            <a:avLst/>
          </a:prstGeom>
        </p:spPr>
      </p:pic>
    </p:spTree>
    <p:extLst>
      <p:ext uri="{BB962C8B-B14F-4D97-AF65-F5344CB8AC3E}">
        <p14:creationId xmlns:p14="http://schemas.microsoft.com/office/powerpoint/2010/main" val="4139531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6967440" y="295560"/>
            <a:ext cx="468000" cy="76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CD13B5-0272-4B2A-9D9A-5D392E170E7B}" type="slidenum">
              <a:rPr lang="en-US" sz="1800" b="0" strike="noStrike" spc="-1">
                <a:solidFill>
                  <a:srgbClr val="000000"/>
                </a:solidFill>
                <a:latin typeface="Arial"/>
                <a:ea typeface="DejaVu Sans"/>
              </a:rPr>
              <a:t>2</a:t>
            </a:fld>
            <a:endParaRPr lang="en-US" sz="1800" b="0" strike="noStrike" spc="-1">
              <a:latin typeface="Arial"/>
            </a:endParaRPr>
          </a:p>
        </p:txBody>
      </p:sp>
      <p:pic>
        <p:nvPicPr>
          <p:cNvPr id="318" name="Billede 4_1"/>
          <p:cNvPicPr/>
          <p:nvPr/>
        </p:nvPicPr>
        <p:blipFill>
          <a:blip r:embed="rId3"/>
          <a:stretch/>
        </p:blipFill>
        <p:spPr>
          <a:xfrm>
            <a:off x="0" y="1080"/>
            <a:ext cx="9144000" cy="6853320"/>
          </a:xfrm>
          <a:prstGeom prst="rect">
            <a:avLst/>
          </a:prstGeom>
          <a:ln w="0">
            <a:noFill/>
          </a:ln>
        </p:spPr>
      </p:pic>
      <p:sp>
        <p:nvSpPr>
          <p:cNvPr id="319" name="CustomShape 2"/>
          <p:cNvSpPr/>
          <p:nvPr/>
        </p:nvSpPr>
        <p:spPr>
          <a:xfrm>
            <a:off x="4045680" y="294480"/>
            <a:ext cx="4555519" cy="156820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3200" b="1" strike="noStrike" spc="-1" dirty="0">
                <a:solidFill>
                  <a:srgbClr val="843C0B"/>
                </a:solidFill>
                <a:latin typeface="Arial"/>
                <a:ea typeface="DejaVu Sans"/>
              </a:rPr>
              <a:t>TRUE STORYTELLING</a:t>
            </a:r>
            <a:endParaRPr lang="en-US" sz="3200" b="0" strike="noStrike" spc="-1" dirty="0">
              <a:latin typeface="Arial"/>
            </a:endParaRPr>
          </a:p>
          <a:p>
            <a:pPr>
              <a:lnSpc>
                <a:spcPct val="100000"/>
              </a:lnSpc>
            </a:pPr>
            <a:r>
              <a:rPr lang="da-DK" sz="3200" b="1" strike="noStrike" spc="-1" dirty="0">
                <a:solidFill>
                  <a:srgbClr val="843C0B"/>
                </a:solidFill>
                <a:latin typeface="Arial"/>
                <a:ea typeface="DejaVu Sans"/>
              </a:rPr>
              <a:t> Foundations Ethics</a:t>
            </a:r>
            <a:endParaRPr lang="en-US" sz="3200" b="0" strike="noStrike" spc="-1" dirty="0">
              <a:latin typeface="Arial"/>
            </a:endParaRPr>
          </a:p>
          <a:p>
            <a:pPr>
              <a:lnSpc>
                <a:spcPct val="100000"/>
              </a:lnSpc>
            </a:pPr>
            <a:r>
              <a:rPr lang="da-DK" sz="3200" b="1" strike="noStrike" spc="-1" dirty="0">
                <a:solidFill>
                  <a:srgbClr val="843C0B"/>
                </a:solidFill>
                <a:latin typeface="Arial"/>
                <a:ea typeface="DejaVu Sans"/>
              </a:rPr>
              <a:t>  Level I session 2</a:t>
            </a:r>
            <a:endParaRPr lang="en-US" sz="3200" b="0" strike="noStrike" spc="-1" dirty="0">
              <a:latin typeface="Arial"/>
            </a:endParaRPr>
          </a:p>
        </p:txBody>
      </p:sp>
      <p:pic>
        <p:nvPicPr>
          <p:cNvPr id="320" name="Picture 201_1"/>
          <p:cNvPicPr/>
          <p:nvPr/>
        </p:nvPicPr>
        <p:blipFill>
          <a:blip r:embed="rId4"/>
          <a:stretch/>
        </p:blipFill>
        <p:spPr>
          <a:xfrm>
            <a:off x="-293740" y="-401193"/>
            <a:ext cx="9144000" cy="669924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Picture 277"/>
          <p:cNvPicPr/>
          <p:nvPr/>
        </p:nvPicPr>
        <p:blipFill>
          <a:blip r:embed="rId2"/>
          <a:stretch/>
        </p:blipFill>
        <p:spPr>
          <a:xfrm>
            <a:off x="904923" y="1806412"/>
            <a:ext cx="7532980" cy="4572590"/>
          </a:xfrm>
          <a:prstGeom prst="rect">
            <a:avLst/>
          </a:prstGeom>
          <a:ln w="0">
            <a:noFill/>
          </a:ln>
        </p:spPr>
      </p:pic>
      <p:sp>
        <p:nvSpPr>
          <p:cNvPr id="358" name="CustomShape 1"/>
          <p:cNvSpPr/>
          <p:nvPr/>
        </p:nvSpPr>
        <p:spPr>
          <a:xfrm>
            <a:off x="0" y="324988"/>
            <a:ext cx="9086580" cy="11323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2400" spc="-1" dirty="0">
                <a:solidFill>
                  <a:srgbClr val="000000"/>
                </a:solidFill>
                <a:latin typeface="Arial"/>
                <a:ea typeface="DejaVu Sans"/>
              </a:rPr>
              <a:t>Debrief: Process Consulting</a:t>
            </a:r>
            <a:endParaRPr lang="en-US" sz="2400" spc="-1" dirty="0">
              <a:latin typeface="Arial"/>
            </a:endParaRPr>
          </a:p>
          <a:p>
            <a:pPr algn="ctr">
              <a:lnSpc>
                <a:spcPct val="100000"/>
              </a:lnSpc>
            </a:pPr>
            <a:r>
              <a:rPr lang="en-US" sz="2400" spc="-1" dirty="0">
                <a:solidFill>
                  <a:srgbClr val="000000"/>
                </a:solidFill>
                <a:latin typeface="Arial"/>
                <a:ea typeface="DejaVu Sans"/>
              </a:rPr>
              <a:t>Getting Ready to Strategize</a:t>
            </a:r>
            <a:endParaRPr lang="en-US" sz="2400" spc="-1" dirty="0">
              <a:latin typeface="Arial"/>
            </a:endParaRPr>
          </a:p>
        </p:txBody>
      </p:sp>
    </p:spTree>
    <p:extLst>
      <p:ext uri="{BB962C8B-B14F-4D97-AF65-F5344CB8AC3E}">
        <p14:creationId xmlns:p14="http://schemas.microsoft.com/office/powerpoint/2010/main" val="1793524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02" name="TextShape 2"/>
          <p:cNvSpPr txBox="1"/>
          <p:nvPr/>
        </p:nvSpPr>
        <p:spPr>
          <a:xfrm>
            <a:off x="0" y="885239"/>
            <a:ext cx="9144000" cy="5972759"/>
          </a:xfrm>
          <a:prstGeom prst="rect">
            <a:avLst/>
          </a:prstGeom>
          <a:noFill/>
          <a:ln w="0">
            <a:noFill/>
          </a:ln>
        </p:spPr>
        <p:txBody>
          <a:bodyPr>
            <a:normAutofit fontScale="78000" lnSpcReduction="10000"/>
          </a:bodyPr>
          <a:lstStyle/>
          <a:p>
            <a:pPr marL="360">
              <a:lnSpc>
                <a:spcPct val="100000"/>
              </a:lnSpc>
              <a:spcBef>
                <a:spcPts val="641"/>
              </a:spcBef>
              <a:buClr>
                <a:srgbClr val="000000"/>
              </a:buClr>
            </a:pPr>
            <a:endParaRPr lang="en-US" sz="3200" b="0" strike="noStrike" spc="-1" dirty="0">
              <a:solidFill>
                <a:srgbClr val="000000"/>
              </a:solidFill>
              <a:latin typeface="Calibri"/>
            </a:endParaRPr>
          </a:p>
          <a:p>
            <a:pPr marL="360">
              <a:lnSpc>
                <a:spcPct val="100000"/>
              </a:lnSpc>
              <a:spcBef>
                <a:spcPts val="641"/>
              </a:spcBef>
              <a:buClr>
                <a:srgbClr val="000000"/>
              </a:buClr>
            </a:pPr>
            <a:endParaRPr lang="en-US" sz="3200" b="0" strike="noStrike" spc="-1" dirty="0">
              <a:solidFill>
                <a:srgbClr val="000000"/>
              </a:solidFill>
              <a:latin typeface="Calibri"/>
            </a:endParaRPr>
          </a:p>
          <a:p>
            <a:endParaRPr lang="en-US" sz="3200" b="1" dirty="0"/>
          </a:p>
          <a:p>
            <a:pPr marL="514350" indent="-514350">
              <a:buAutoNum type="arabicPeriod"/>
            </a:pPr>
            <a:r>
              <a:rPr lang="en-US" sz="3200" b="1" dirty="0"/>
              <a:t>Do a Storyboard (can use photos, draw, or use icons)</a:t>
            </a:r>
          </a:p>
          <a:p>
            <a:pPr marL="514350" indent="-514350">
              <a:buAutoNum type="arabicPeriod"/>
            </a:pPr>
            <a:r>
              <a:rPr lang="en-US" sz="3200" b="1" dirty="0"/>
              <a:t>Next Week, bring a material object that communicates an ethical Story you are trying to unfold in your life</a:t>
            </a:r>
          </a:p>
          <a:p>
            <a:pPr>
              <a:lnSpc>
                <a:spcPct val="100000"/>
              </a:lnSpc>
              <a:spcBef>
                <a:spcPts val="641"/>
              </a:spcBef>
              <a:tabLst>
                <a:tab pos="0" algn="l"/>
              </a:tabLst>
            </a:pPr>
            <a:r>
              <a:rPr lang="en-US" sz="3100" dirty="0"/>
              <a:t>READING for next week: Chapters 5 &amp; 6 in “True Storytelling”</a:t>
            </a:r>
          </a:p>
          <a:p>
            <a:pPr>
              <a:lnSpc>
                <a:spcPct val="100000"/>
              </a:lnSpc>
              <a:spcBef>
                <a:spcPts val="641"/>
              </a:spcBef>
              <a:tabLst>
                <a:tab pos="0" algn="l"/>
              </a:tabLst>
            </a:pPr>
            <a:r>
              <a:rPr lang="en-US" sz="3100" dirty="0"/>
              <a:t> </a:t>
            </a:r>
            <a:br>
              <a:rPr sz="3100" dirty="0"/>
            </a:br>
            <a:r>
              <a:rPr lang="en-US" sz="3100" b="0" strike="noStrike" spc="-1" dirty="0">
                <a:solidFill>
                  <a:srgbClr val="000000"/>
                </a:solidFill>
                <a:latin typeface="Calibri"/>
              </a:rPr>
              <a:t>FUTURE SESSIONS:</a:t>
            </a:r>
          </a:p>
          <a:p>
            <a:pPr marL="343080" indent="-342720">
              <a:lnSpc>
                <a:spcPct val="100000"/>
              </a:lnSpc>
              <a:spcBef>
                <a:spcPts val="641"/>
              </a:spcBef>
              <a:buClr>
                <a:srgbClr val="000000"/>
              </a:buClr>
              <a:buFont typeface="Arial"/>
              <a:buChar char="•"/>
              <a:tabLst>
                <a:tab pos="0" algn="l"/>
              </a:tabLst>
            </a:pPr>
            <a:r>
              <a:rPr lang="en-US" sz="3100" b="0" strike="noStrike" spc="-1" dirty="0">
                <a:solidFill>
                  <a:srgbClr val="000000"/>
                </a:solidFill>
                <a:latin typeface="Calibri"/>
              </a:rPr>
              <a:t>Session #3: Principle 5 Helping Stories Along (BECOMING PROCESS of Conversational </a:t>
            </a:r>
            <a:r>
              <a:rPr lang="en-US" sz="3100" spc="-1" dirty="0">
                <a:solidFill>
                  <a:srgbClr val="000000"/>
                </a:solidFill>
                <a:latin typeface="Calibri"/>
              </a:rPr>
              <a:t>Restorying</a:t>
            </a:r>
            <a:r>
              <a:rPr lang="en-US" sz="3100" b="0" strike="noStrike" spc="-1" dirty="0">
                <a:solidFill>
                  <a:srgbClr val="000000"/>
                </a:solidFill>
                <a:latin typeface="Calibri"/>
              </a:rPr>
              <a:t>) and Principle 6 Staging (Conveying your plot to your audience, by BETWEEN Process).</a:t>
            </a:r>
            <a:br>
              <a:rPr sz="3100" dirty="0"/>
            </a:br>
            <a:r>
              <a:rPr lang="en-US" sz="3100" b="0" strike="noStrike" spc="-1" dirty="0">
                <a:solidFill>
                  <a:srgbClr val="000000"/>
                </a:solidFill>
                <a:latin typeface="Calibri"/>
              </a:rPr>
              <a:t> </a:t>
            </a:r>
          </a:p>
          <a:p>
            <a:pPr marL="343080" indent="-342720">
              <a:lnSpc>
                <a:spcPct val="100000"/>
              </a:lnSpc>
              <a:spcBef>
                <a:spcPts val="641"/>
              </a:spcBef>
              <a:buClr>
                <a:srgbClr val="000000"/>
              </a:buClr>
              <a:buFont typeface="Arial"/>
              <a:buChar char="•"/>
              <a:tabLst>
                <a:tab pos="0" algn="l"/>
              </a:tabLst>
            </a:pPr>
            <a:r>
              <a:rPr lang="en-US" sz="3100" b="0" strike="noStrike" spc="-1" dirty="0">
                <a:solidFill>
                  <a:srgbClr val="000000"/>
                </a:solidFill>
                <a:latin typeface="Calibri"/>
              </a:rPr>
              <a:t>Session #4: Principle 7 Embodied Reflection (BEYOND of 6</a:t>
            </a:r>
            <a:r>
              <a:rPr lang="en-US" sz="3100" b="0" strike="noStrike" spc="-1" baseline="30000" dirty="0">
                <a:solidFill>
                  <a:srgbClr val="000000"/>
                </a:solidFill>
                <a:latin typeface="Calibri"/>
              </a:rPr>
              <a:t>th</a:t>
            </a:r>
            <a:r>
              <a:rPr lang="en-US" sz="3100" b="0" strike="noStrike" spc="-1" dirty="0">
                <a:solidFill>
                  <a:srgbClr val="000000"/>
                </a:solidFill>
                <a:latin typeface="Calibri"/>
              </a:rPr>
              <a:t> Sense Process: Aligning the head/heart dialogues with your embodied outer dialogues with others). </a:t>
            </a:r>
          </a:p>
          <a:p>
            <a:pPr>
              <a:lnSpc>
                <a:spcPct val="100000"/>
              </a:lnSpc>
              <a:spcBef>
                <a:spcPts val="641"/>
              </a:spcBef>
              <a:tabLst>
                <a:tab pos="0" algn="l"/>
              </a:tabLst>
            </a:pPr>
            <a:endParaRPr lang="en-US" sz="3200" b="0" strike="noStrike" spc="-1" dirty="0">
              <a:solidFill>
                <a:srgbClr val="000000"/>
              </a:solidFill>
              <a:latin typeface="Calibri"/>
            </a:endParaRPr>
          </a:p>
        </p:txBody>
      </p:sp>
      <p:sp>
        <p:nvSpPr>
          <p:cNvPr id="403" name="TextShape 3"/>
          <p:cNvSpPr txBox="1"/>
          <p:nvPr/>
        </p:nvSpPr>
        <p:spPr>
          <a:xfrm>
            <a:off x="6553080" y="6356520"/>
            <a:ext cx="2133360" cy="364680"/>
          </a:xfrm>
          <a:prstGeom prst="rect">
            <a:avLst/>
          </a:prstGeom>
          <a:noFill/>
          <a:ln w="0">
            <a:noFill/>
          </a:ln>
        </p:spPr>
        <p:txBody>
          <a:bodyPr anchor="ctr">
            <a:noAutofit/>
          </a:bodyPr>
          <a:lstStyle/>
          <a:p>
            <a:pPr algn="r">
              <a:lnSpc>
                <a:spcPct val="100000"/>
              </a:lnSpc>
            </a:pPr>
            <a:fld id="{CF9218BA-7889-43F0-939B-30DE1A9DB172}" type="slidenum">
              <a:rPr lang="en-US" sz="1200" b="0" strike="noStrike" spc="-1">
                <a:solidFill>
                  <a:srgbClr val="8B8B8B"/>
                </a:solidFill>
                <a:latin typeface="Calibri"/>
              </a:rPr>
              <a:t>21</a:t>
            </a:fld>
            <a:endParaRPr lang="en-US" sz="1200" b="0" strike="noStrike" spc="-1">
              <a:latin typeface="Times New Roman"/>
            </a:endParaRPr>
          </a:p>
        </p:txBody>
      </p:sp>
      <p:pic>
        <p:nvPicPr>
          <p:cNvPr id="6" name="Picture 4_2" descr="ath Homework – Helpful or Harmful? - KP® Mathematics : KP® Mathematics">
            <a:extLst>
              <a:ext uri="{FF2B5EF4-FFF2-40B4-BE49-F238E27FC236}">
                <a16:creationId xmlns:a16="http://schemas.microsoft.com/office/drawing/2014/main" id="{E83E1356-C3C9-4141-AA44-A2A8C73BB6BB}"/>
              </a:ext>
            </a:extLst>
          </p:cNvPr>
          <p:cNvPicPr/>
          <p:nvPr/>
        </p:nvPicPr>
        <p:blipFill>
          <a:blip r:embed="rId3"/>
          <a:stretch/>
        </p:blipFill>
        <p:spPr>
          <a:xfrm>
            <a:off x="1992086" y="-1"/>
            <a:ext cx="4560994" cy="1861457"/>
          </a:xfrm>
          <a:prstGeom prst="rect">
            <a:avLst/>
          </a:prstGeom>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F8F5"/>
            </a:gs>
            <a:gs pos="100000">
              <a:srgbClr val="F7C4A2"/>
            </a:gs>
          </a:gsLst>
          <a:lin ang="5400000"/>
        </a:gradFill>
        <a:effectLst/>
      </p:bgPr>
    </p:bg>
    <p:spTree>
      <p:nvGrpSpPr>
        <p:cNvPr id="1" name=""/>
        <p:cNvGrpSpPr/>
        <p:nvPr/>
      </p:nvGrpSpPr>
      <p:grpSpPr>
        <a:xfrm>
          <a:off x="0" y="0"/>
          <a:ext cx="0" cy="0"/>
          <a:chOff x="0" y="0"/>
          <a:chExt cx="0" cy="0"/>
        </a:xfrm>
      </p:grpSpPr>
      <p:sp>
        <p:nvSpPr>
          <p:cNvPr id="408" name="CustomShape 1"/>
          <p:cNvSpPr/>
          <p:nvPr/>
        </p:nvSpPr>
        <p:spPr>
          <a:xfrm>
            <a:off x="123840" y="159840"/>
            <a:ext cx="8906040" cy="258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r>
              <a:rPr lang="en-US" sz="3200" b="0" strike="noStrike" spc="-1">
                <a:solidFill>
                  <a:srgbClr val="000000"/>
                </a:solidFill>
                <a:latin typeface="Arial"/>
                <a:ea typeface="DejaVu Sans"/>
              </a:rPr>
              <a:t>True Storytelling Institute</a:t>
            </a:r>
            <a:endParaRPr lang="en-US" sz="3200" b="0" strike="noStrike" spc="-1">
              <a:latin typeface="Arial"/>
            </a:endParaRPr>
          </a:p>
          <a:p>
            <a:pPr algn="ctr">
              <a:lnSpc>
                <a:spcPct val="90000"/>
              </a:lnSpc>
            </a:pPr>
            <a:r>
              <a:rPr lang="en-US" sz="3200" b="0" strike="noStrike" spc="-1">
                <a:solidFill>
                  <a:srgbClr val="000000"/>
                </a:solidFill>
                <a:latin typeface="Arial"/>
                <a:ea typeface="DejaVu Sans"/>
              </a:rPr>
              <a:t>Check Out</a:t>
            </a:r>
            <a:endParaRPr lang="en-US" sz="3200" b="0" strike="noStrike" spc="-1">
              <a:latin typeface="Arial"/>
            </a:endParaRPr>
          </a:p>
          <a:p>
            <a:pPr algn="ctr">
              <a:lnSpc>
                <a:spcPct val="90000"/>
              </a:lnSpc>
            </a:pPr>
            <a:r>
              <a:rPr lang="en-US" sz="3600" b="0" strike="noStrike" spc="-1">
                <a:solidFill>
                  <a:srgbClr val="000000"/>
                </a:solidFill>
                <a:latin typeface="Arial"/>
                <a:ea typeface="DejaVu Sans"/>
              </a:rPr>
              <a:t>COFFEE in the LOBBY</a:t>
            </a:r>
            <a:endParaRPr lang="en-US" sz="3600" b="0" strike="noStrike" spc="-1">
              <a:latin typeface="Arial"/>
            </a:endParaRPr>
          </a:p>
          <a:p>
            <a:pPr algn="ctr">
              <a:lnSpc>
                <a:spcPct val="90000"/>
              </a:lnSpc>
            </a:pPr>
            <a:endParaRPr lang="en-US" sz="3600" b="0" strike="noStrike" spc="-1">
              <a:latin typeface="Arial"/>
            </a:endParaRPr>
          </a:p>
          <a:p>
            <a:pPr algn="ctr">
              <a:lnSpc>
                <a:spcPct val="90000"/>
              </a:lnSpc>
            </a:pPr>
            <a:endParaRPr lang="en-US" sz="3600" b="0" strike="noStrike" spc="-1">
              <a:latin typeface="Arial"/>
            </a:endParaRPr>
          </a:p>
          <a:p>
            <a:pPr>
              <a:lnSpc>
                <a:spcPct val="90000"/>
              </a:lnSpc>
            </a:pPr>
            <a:endParaRPr lang="en-US" sz="3600" b="0" strike="noStrike" spc="-1">
              <a:latin typeface="Arial"/>
            </a:endParaRPr>
          </a:p>
          <a:p>
            <a:pPr>
              <a:lnSpc>
                <a:spcPct val="90000"/>
              </a:lnSpc>
            </a:pPr>
            <a:endParaRPr lang="en-US" sz="3600" b="0" strike="noStrike" spc="-1">
              <a:latin typeface="Arial"/>
            </a:endParaRPr>
          </a:p>
          <a:p>
            <a:pPr>
              <a:lnSpc>
                <a:spcPct val="90000"/>
              </a:lnSpc>
            </a:pPr>
            <a:r>
              <a:rPr lang="en-US" sz="4400" b="0" strike="noStrike" spc="-1">
                <a:solidFill>
                  <a:srgbClr val="000000"/>
                </a:solidFill>
                <a:latin typeface="Arial"/>
                <a:ea typeface="DejaVu Sans"/>
              </a:rPr>
              <a:t>     </a:t>
            </a:r>
            <a:endParaRPr lang="en-US" sz="4400" b="0" strike="noStrike" spc="-1">
              <a:latin typeface="Arial"/>
            </a:endParaRPr>
          </a:p>
        </p:txBody>
      </p:sp>
      <p:sp>
        <p:nvSpPr>
          <p:cNvPr id="409" name="CustomShape 2"/>
          <p:cNvSpPr/>
          <p:nvPr/>
        </p:nvSpPr>
        <p:spPr>
          <a:xfrm>
            <a:off x="933840" y="5563800"/>
            <a:ext cx="10477440" cy="34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p:txBody>
      </p:sp>
      <p:pic>
        <p:nvPicPr>
          <p:cNvPr id="410" name="Picture 298_2"/>
          <p:cNvPicPr/>
          <p:nvPr/>
        </p:nvPicPr>
        <p:blipFill>
          <a:blip r:embed="rId3"/>
          <a:stretch/>
        </p:blipFill>
        <p:spPr>
          <a:xfrm>
            <a:off x="1785960" y="2546280"/>
            <a:ext cx="5582160" cy="415008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6967440" y="295560"/>
            <a:ext cx="468000" cy="76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CD13B5-0272-4B2A-9D9A-5D392E170E7B}" type="slidenum">
              <a:rPr lang="en-US" sz="1800" b="0" strike="noStrike" spc="-1">
                <a:solidFill>
                  <a:srgbClr val="000000"/>
                </a:solidFill>
                <a:latin typeface="Arial"/>
                <a:ea typeface="DejaVu Sans"/>
              </a:rPr>
              <a:t>23</a:t>
            </a:fld>
            <a:endParaRPr lang="en-US" sz="1800" b="0" strike="noStrike" spc="-1">
              <a:latin typeface="Arial"/>
            </a:endParaRPr>
          </a:p>
        </p:txBody>
      </p:sp>
      <p:pic>
        <p:nvPicPr>
          <p:cNvPr id="318" name="Billede 4_1"/>
          <p:cNvPicPr/>
          <p:nvPr/>
        </p:nvPicPr>
        <p:blipFill>
          <a:blip r:embed="rId3"/>
          <a:stretch/>
        </p:blipFill>
        <p:spPr>
          <a:xfrm>
            <a:off x="0" y="1080"/>
            <a:ext cx="9144000" cy="6853320"/>
          </a:xfrm>
          <a:prstGeom prst="rect">
            <a:avLst/>
          </a:prstGeom>
          <a:ln w="0">
            <a:noFill/>
          </a:ln>
        </p:spPr>
      </p:pic>
      <p:sp>
        <p:nvSpPr>
          <p:cNvPr id="319" name="CustomShape 2"/>
          <p:cNvSpPr/>
          <p:nvPr/>
        </p:nvSpPr>
        <p:spPr>
          <a:xfrm>
            <a:off x="4045680" y="294480"/>
            <a:ext cx="4555519" cy="156820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3200" b="1" strike="noStrike" spc="-1" dirty="0">
                <a:solidFill>
                  <a:srgbClr val="843C0B"/>
                </a:solidFill>
                <a:latin typeface="Arial"/>
                <a:ea typeface="DejaVu Sans"/>
              </a:rPr>
              <a:t>TRUE STORYTELLING</a:t>
            </a:r>
            <a:endParaRPr lang="en-US" sz="3200" b="0" strike="noStrike" spc="-1" dirty="0">
              <a:latin typeface="Arial"/>
            </a:endParaRPr>
          </a:p>
          <a:p>
            <a:pPr>
              <a:lnSpc>
                <a:spcPct val="100000"/>
              </a:lnSpc>
            </a:pPr>
            <a:r>
              <a:rPr lang="da-DK" sz="3200" b="1" strike="noStrike" spc="-1" dirty="0">
                <a:solidFill>
                  <a:srgbClr val="843C0B"/>
                </a:solidFill>
                <a:latin typeface="Arial"/>
                <a:ea typeface="DejaVu Sans"/>
              </a:rPr>
              <a:t> Foundations Ethics</a:t>
            </a:r>
            <a:endParaRPr lang="en-US" sz="3200" b="0" strike="noStrike" spc="-1" dirty="0">
              <a:latin typeface="Arial"/>
            </a:endParaRPr>
          </a:p>
          <a:p>
            <a:pPr>
              <a:lnSpc>
                <a:spcPct val="100000"/>
              </a:lnSpc>
            </a:pPr>
            <a:r>
              <a:rPr lang="da-DK" sz="3200" b="1" strike="noStrike" spc="-1" dirty="0">
                <a:solidFill>
                  <a:srgbClr val="843C0B"/>
                </a:solidFill>
                <a:latin typeface="Arial"/>
                <a:ea typeface="DejaVu Sans"/>
              </a:rPr>
              <a:t>  Level I session 2</a:t>
            </a:r>
            <a:endParaRPr lang="en-US" sz="3200" b="0" strike="noStrike" spc="-1" dirty="0">
              <a:latin typeface="Arial"/>
            </a:endParaRPr>
          </a:p>
        </p:txBody>
      </p:sp>
      <p:pic>
        <p:nvPicPr>
          <p:cNvPr id="320" name="Picture 201_1"/>
          <p:cNvPicPr/>
          <p:nvPr/>
        </p:nvPicPr>
        <p:blipFill>
          <a:blip r:embed="rId4"/>
          <a:stretch/>
        </p:blipFill>
        <p:spPr>
          <a:xfrm>
            <a:off x="0" y="0"/>
            <a:ext cx="9144000" cy="6699240"/>
          </a:xfrm>
          <a:prstGeom prst="rect">
            <a:avLst/>
          </a:prstGeom>
          <a:ln w="0">
            <a:noFill/>
          </a:ln>
        </p:spPr>
      </p:pic>
    </p:spTree>
    <p:extLst>
      <p:ext uri="{BB962C8B-B14F-4D97-AF65-F5344CB8AC3E}">
        <p14:creationId xmlns:p14="http://schemas.microsoft.com/office/powerpoint/2010/main" val="806472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35000">
              <a:srgbClr val="F7FAFD"/>
            </a:gs>
            <a:gs pos="100000">
              <a:srgbClr val="B5D2EC"/>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B8712-BF5A-7545-AF12-638BFD93E13D}"/>
              </a:ext>
            </a:extLst>
          </p:cNvPr>
          <p:cNvSpPr>
            <a:spLocks noGrp="1"/>
          </p:cNvSpPr>
          <p:nvPr>
            <p:ph type="title"/>
          </p:nvPr>
        </p:nvSpPr>
        <p:spPr>
          <a:xfrm>
            <a:off x="457200" y="274680"/>
            <a:ext cx="8229240" cy="1267517"/>
          </a:xfrm>
        </p:spPr>
        <p:txBody>
          <a:bodyPr/>
          <a:lstStyle/>
          <a:p>
            <a:pPr algn="ctr"/>
            <a:r>
              <a:rPr lang="en-US" dirty="0"/>
              <a:t>Grace Ann-</a:t>
            </a:r>
            <a:br>
              <a:rPr lang="en-US" dirty="0"/>
            </a:br>
            <a:r>
              <a:rPr lang="en-US" dirty="0"/>
              <a:t>Time Schedule for Today</a:t>
            </a:r>
          </a:p>
        </p:txBody>
      </p:sp>
      <p:sp>
        <p:nvSpPr>
          <p:cNvPr id="3" name="Subtitle 2">
            <a:extLst>
              <a:ext uri="{FF2B5EF4-FFF2-40B4-BE49-F238E27FC236}">
                <a16:creationId xmlns:a16="http://schemas.microsoft.com/office/drawing/2014/main" id="{735C4165-4768-CA4B-A511-FCA936A306CA}"/>
              </a:ext>
            </a:extLst>
          </p:cNvPr>
          <p:cNvSpPr>
            <a:spLocks noGrp="1"/>
          </p:cNvSpPr>
          <p:nvPr>
            <p:ph type="subTitle"/>
          </p:nvPr>
        </p:nvSpPr>
        <p:spPr>
          <a:xfrm>
            <a:off x="457200" y="1179443"/>
            <a:ext cx="8229240" cy="5403877"/>
          </a:xfrm>
        </p:spPr>
        <p:txBody>
          <a:bodyPr/>
          <a:lstStyle/>
          <a:p>
            <a:pPr fontAlgn="base"/>
            <a:endParaRPr lang="en-US" sz="1800" dirty="0"/>
          </a:p>
          <a:p>
            <a:pPr fontAlgn="base"/>
            <a:endParaRPr lang="en-US" sz="1800" dirty="0"/>
          </a:p>
          <a:p>
            <a:pPr fontAlgn="base"/>
            <a:endParaRPr lang="en-US" sz="1800" dirty="0"/>
          </a:p>
          <a:p>
            <a:r>
              <a:rPr lang="en-US" sz="1600" b="1" dirty="0"/>
              <a:t>TRUE STORYTELLING FOUNDATION MODULE Session #2  </a:t>
            </a:r>
            <a:endParaRPr lang="en-US" sz="1600" dirty="0"/>
          </a:p>
          <a:p>
            <a:r>
              <a:rPr lang="en-US" sz="1600" b="1" dirty="0"/>
              <a:t>(All times are Pacific time)</a:t>
            </a:r>
            <a:endParaRPr lang="en-US" sz="1600" dirty="0"/>
          </a:p>
          <a:p>
            <a:r>
              <a:rPr lang="en-US" sz="1600" b="1" dirty="0"/>
              <a:t>8:45am Pacific DOORS OPEN </a:t>
            </a:r>
            <a:r>
              <a:rPr lang="en-US" sz="1600" dirty="0"/>
              <a:t>(to zoom room);</a:t>
            </a:r>
          </a:p>
          <a:p>
            <a:r>
              <a:rPr lang="en-US" sz="1600" dirty="0"/>
              <a:t> Please arrive EARLY for a technology check and settling in.</a:t>
            </a:r>
          </a:p>
          <a:p>
            <a:r>
              <a:rPr lang="en-US" sz="1600" b="1" dirty="0"/>
              <a:t>8:50-9:00 </a:t>
            </a:r>
            <a:r>
              <a:rPr lang="en-US" sz="1600" dirty="0"/>
              <a:t>"</a:t>
            </a:r>
            <a:r>
              <a:rPr lang="en-US" sz="1600" b="1" dirty="0"/>
              <a:t>Presence" Activity—The Mountain Walk with Jens</a:t>
            </a:r>
            <a:endParaRPr lang="en-US" sz="1600" dirty="0"/>
          </a:p>
          <a:p>
            <a:r>
              <a:rPr lang="en-US" sz="1600" b="1" dirty="0"/>
              <a:t> </a:t>
            </a:r>
            <a:endParaRPr lang="en-US" sz="1600" dirty="0"/>
          </a:p>
          <a:p>
            <a:r>
              <a:rPr lang="en-US" sz="1600" b="1" dirty="0"/>
              <a:t>9:00-9:05am </a:t>
            </a:r>
            <a:r>
              <a:rPr lang="en-US" sz="1600" dirty="0"/>
              <a:t>Welcome </a:t>
            </a:r>
            <a:r>
              <a:rPr lang="en-US" sz="1600" b="1" dirty="0"/>
              <a:t>Grace Ann</a:t>
            </a:r>
            <a:endParaRPr lang="en-US" sz="1600" dirty="0"/>
          </a:p>
          <a:p>
            <a:r>
              <a:rPr lang="en-US" sz="1600" b="1" dirty="0"/>
              <a:t>9:05-9:10 </a:t>
            </a:r>
            <a:r>
              <a:rPr lang="en-US" sz="1600" dirty="0"/>
              <a:t>Roadmap; </a:t>
            </a:r>
            <a:r>
              <a:rPr lang="en-US" sz="1600" dirty="0" err="1"/>
              <a:t>Groundrules</a:t>
            </a:r>
            <a:r>
              <a:rPr lang="en-US" sz="1600" dirty="0"/>
              <a:t>  </a:t>
            </a:r>
            <a:r>
              <a:rPr lang="en-US" sz="1600" b="1" dirty="0"/>
              <a:t>Jens</a:t>
            </a:r>
            <a:endParaRPr lang="en-US" sz="1600" dirty="0"/>
          </a:p>
          <a:p>
            <a:r>
              <a:rPr lang="en-US" sz="1600" b="1" dirty="0"/>
              <a:t> </a:t>
            </a:r>
            <a:endParaRPr lang="en-US" sz="1600" dirty="0"/>
          </a:p>
          <a:p>
            <a:r>
              <a:rPr lang="en-US" sz="1600" b="1" dirty="0"/>
              <a:t>9:10-9:25 </a:t>
            </a:r>
            <a:r>
              <a:rPr lang="en-US" sz="1600" dirty="0"/>
              <a:t>Nuts &amp; Bolts: Use Your Stories </a:t>
            </a:r>
            <a:r>
              <a:rPr lang="en-US" sz="1600" b="1" dirty="0"/>
              <a:t>Grace Ann</a:t>
            </a:r>
            <a:endParaRPr lang="en-US" sz="1600" dirty="0"/>
          </a:p>
          <a:p>
            <a:r>
              <a:rPr lang="en-US" sz="1600" b="1" dirty="0"/>
              <a:t> </a:t>
            </a:r>
            <a:endParaRPr lang="en-US" sz="1600" dirty="0"/>
          </a:p>
          <a:p>
            <a:r>
              <a:rPr lang="en-US" sz="1600" b="1" dirty="0"/>
              <a:t>9:25-9:30 </a:t>
            </a:r>
            <a:r>
              <a:rPr lang="en-US" sz="1600" dirty="0"/>
              <a:t>Intro 2min silent prep</a:t>
            </a:r>
            <a:r>
              <a:rPr lang="en-US" sz="1600" b="1" dirty="0"/>
              <a:t>; </a:t>
            </a:r>
            <a:r>
              <a:rPr lang="en-US" sz="1600" dirty="0"/>
              <a:t>Last week’s homework</a:t>
            </a:r>
            <a:r>
              <a:rPr lang="en-US" sz="1600" b="1" dirty="0"/>
              <a:t> </a:t>
            </a:r>
            <a:endParaRPr lang="en-US" sz="1600" dirty="0"/>
          </a:p>
          <a:p>
            <a:r>
              <a:rPr lang="en-US" sz="1600" b="1" dirty="0"/>
              <a:t>9:30-9:35 BREAKOUT: 2 persons/group, 2 min/person</a:t>
            </a:r>
            <a:endParaRPr lang="en-US" sz="1600" dirty="0"/>
          </a:p>
          <a:p>
            <a:r>
              <a:rPr lang="en-US" sz="1600" b="1" dirty="0"/>
              <a:t>9:35-9:45 Debrief</a:t>
            </a:r>
            <a:endParaRPr lang="en-US" sz="1600" dirty="0"/>
          </a:p>
          <a:p>
            <a:r>
              <a:rPr lang="en-US" sz="1600" b="1" dirty="0"/>
              <a:t> </a:t>
            </a:r>
            <a:endParaRPr lang="en-US" sz="1600" dirty="0"/>
          </a:p>
          <a:p>
            <a:r>
              <a:rPr lang="en-US" sz="1600" b="1" dirty="0"/>
              <a:t>9:45-10:00 </a:t>
            </a:r>
            <a:r>
              <a:rPr lang="en-US" sz="1600" dirty="0"/>
              <a:t>Principles 3 &amp; 4 Introduction </a:t>
            </a:r>
            <a:r>
              <a:rPr lang="en-US" sz="1600" b="1" dirty="0"/>
              <a:t>Jens</a:t>
            </a:r>
            <a:endParaRPr lang="en-US" sz="1600" dirty="0"/>
          </a:p>
          <a:p>
            <a:r>
              <a:rPr lang="en-US" sz="1600" b="1" dirty="0"/>
              <a:t>10:00-10:15 </a:t>
            </a:r>
            <a:r>
              <a:rPr lang="en-US" sz="1600" dirty="0"/>
              <a:t>Go Deeper into Principles 3 &amp; 4  </a:t>
            </a:r>
            <a:r>
              <a:rPr lang="en-US" sz="1600" b="1" dirty="0"/>
              <a:t>David</a:t>
            </a:r>
            <a:endParaRPr lang="en-US" sz="1600" dirty="0"/>
          </a:p>
          <a:p>
            <a:r>
              <a:rPr lang="en-US" sz="1600" b="1" dirty="0"/>
              <a:t>10:15-10:20 </a:t>
            </a:r>
            <a:r>
              <a:rPr lang="en-US" sz="1600" dirty="0"/>
              <a:t>Storyboard Examples: </a:t>
            </a:r>
            <a:r>
              <a:rPr lang="en-US" sz="1600" b="1" dirty="0"/>
              <a:t>David &amp; Jens</a:t>
            </a:r>
            <a:endParaRPr lang="en-US" sz="1600" dirty="0"/>
          </a:p>
          <a:p>
            <a:r>
              <a:rPr lang="en-US" sz="1600" b="1" dirty="0"/>
              <a:t> </a:t>
            </a:r>
            <a:endParaRPr lang="en-US" sz="1600" dirty="0"/>
          </a:p>
          <a:p>
            <a:r>
              <a:rPr lang="en-US" sz="1600" b="1" dirty="0"/>
              <a:t>10:20-10:25 </a:t>
            </a:r>
            <a:r>
              <a:rPr lang="en-US" sz="1600" dirty="0"/>
              <a:t> Connect the Dots </a:t>
            </a:r>
            <a:r>
              <a:rPr lang="en-US" sz="1600" b="1" dirty="0"/>
              <a:t>Grace Ann, Jens, &amp; David </a:t>
            </a:r>
            <a:endParaRPr lang="en-US" sz="1600" dirty="0"/>
          </a:p>
          <a:p>
            <a:r>
              <a:rPr lang="en-US" sz="1600" b="1" dirty="0"/>
              <a:t>10:25-10:30 </a:t>
            </a:r>
            <a:r>
              <a:rPr lang="en-US" sz="1600" dirty="0"/>
              <a:t>Homework </a:t>
            </a:r>
            <a:r>
              <a:rPr lang="en-US" sz="1600" b="1" dirty="0"/>
              <a:t>David  </a:t>
            </a:r>
            <a:r>
              <a:rPr lang="en-US" sz="1600" dirty="0"/>
              <a:t>Walk the Mountain </a:t>
            </a:r>
            <a:r>
              <a:rPr lang="en-US" sz="1600" b="1" dirty="0"/>
              <a:t>Jens</a:t>
            </a:r>
            <a:endParaRPr lang="en-US" sz="1600" dirty="0"/>
          </a:p>
          <a:p>
            <a:r>
              <a:rPr lang="en-US" sz="1600" b="1" dirty="0"/>
              <a:t>10:30-10:45 Q&amp;A, </a:t>
            </a:r>
            <a:r>
              <a:rPr lang="en-US" sz="1600" dirty="0"/>
              <a:t>(optional) Walk the Mountain </a:t>
            </a:r>
            <a:r>
              <a:rPr lang="en-US" sz="1600" b="1" dirty="0"/>
              <a:t>Jens </a:t>
            </a:r>
            <a:endParaRPr lang="en-US" sz="1600" dirty="0"/>
          </a:p>
          <a:p>
            <a:br>
              <a:rPr lang="en-US" sz="1800" dirty="0"/>
            </a:br>
            <a:endParaRPr lang="en-US" sz="1800" dirty="0"/>
          </a:p>
        </p:txBody>
      </p:sp>
      <p:pic>
        <p:nvPicPr>
          <p:cNvPr id="4" name="Billede 2">
            <a:extLst>
              <a:ext uri="{FF2B5EF4-FFF2-40B4-BE49-F238E27FC236}">
                <a16:creationId xmlns:a16="http://schemas.microsoft.com/office/drawing/2014/main" id="{2192E1FD-26CA-7443-8EC2-695393B8A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763" y="4302821"/>
            <a:ext cx="4422501" cy="3369528"/>
          </a:xfrm>
          <a:prstGeom prst="rect">
            <a:avLst/>
          </a:prstGeom>
        </p:spPr>
      </p:pic>
    </p:spTree>
    <p:extLst>
      <p:ext uri="{BB962C8B-B14F-4D97-AF65-F5344CB8AC3E}">
        <p14:creationId xmlns:p14="http://schemas.microsoft.com/office/powerpoint/2010/main" val="3588516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grpSp>
        <p:nvGrpSpPr>
          <p:cNvPr id="331" name="Group 1"/>
          <p:cNvGrpSpPr/>
          <p:nvPr/>
        </p:nvGrpSpPr>
        <p:grpSpPr>
          <a:xfrm>
            <a:off x="166680" y="239215"/>
            <a:ext cx="8810640" cy="2477880"/>
            <a:chOff x="104760" y="154800"/>
            <a:chExt cx="8810640" cy="2477880"/>
          </a:xfrm>
        </p:grpSpPr>
        <p:sp>
          <p:nvSpPr>
            <p:cNvPr id="332" name="CustomShape 2"/>
            <p:cNvSpPr/>
            <p:nvPr/>
          </p:nvSpPr>
          <p:spPr>
            <a:xfrm>
              <a:off x="8658720" y="154800"/>
              <a:ext cx="25668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3" name="CustomShape 3"/>
            <p:cNvSpPr/>
            <p:nvPr/>
          </p:nvSpPr>
          <p:spPr>
            <a:xfrm>
              <a:off x="104760" y="541440"/>
              <a:ext cx="5576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4" name="CustomShape 4"/>
            <p:cNvSpPr/>
            <p:nvPr/>
          </p:nvSpPr>
          <p:spPr>
            <a:xfrm>
              <a:off x="104760" y="356760"/>
              <a:ext cx="3153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35" name="CustomShape 5"/>
            <p:cNvSpPr/>
            <p:nvPr/>
          </p:nvSpPr>
          <p:spPr>
            <a:xfrm>
              <a:off x="290520" y="159840"/>
              <a:ext cx="12960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6" name="CustomShape 6"/>
            <p:cNvSpPr/>
            <p:nvPr/>
          </p:nvSpPr>
          <p:spPr>
            <a:xfrm>
              <a:off x="290160" y="154800"/>
              <a:ext cx="862524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37" name="CustomShape 7"/>
          <p:cNvSpPr/>
          <p:nvPr/>
        </p:nvSpPr>
        <p:spPr>
          <a:xfrm>
            <a:off x="662399" y="1828799"/>
            <a:ext cx="3669317" cy="5029201"/>
          </a:xfrm>
          <a:prstGeom prst="rect">
            <a:avLst/>
          </a:prstGeom>
          <a:gradFill rotWithShape="0">
            <a:gsLst>
              <a:gs pos="0">
                <a:srgbClr val="F6F8FC"/>
              </a:gs>
              <a:gs pos="100000">
                <a:srgbClr val="ABC0E4"/>
              </a:gs>
            </a:gsLst>
            <a:lin ang="5400000"/>
          </a:grad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a:lnSpc>
                <a:spcPct val="90000"/>
              </a:lnSpc>
              <a:spcAft>
                <a:spcPts val="601"/>
              </a:spcAft>
              <a:buClr>
                <a:srgbClr val="000000"/>
              </a:buClr>
            </a:pPr>
            <a:r>
              <a:rPr lang="en-US" sz="7200" b="0" strike="noStrike" spc="-1" dirty="0">
                <a:solidFill>
                  <a:srgbClr val="000000"/>
                </a:solidFill>
                <a:latin typeface="Calibri"/>
                <a:ea typeface="DejaVu Sans"/>
              </a:rPr>
              <a:t>Week 2</a:t>
            </a:r>
            <a:r>
              <a:rPr lang="en-US" sz="3600" b="0" strike="noStrike" spc="-1" dirty="0">
                <a:solidFill>
                  <a:srgbClr val="000000"/>
                </a:solidFill>
                <a:latin typeface="Calibri"/>
                <a:ea typeface="DejaVu Sans"/>
              </a:rPr>
              <a:t>: </a:t>
            </a:r>
            <a:endParaRPr lang="en-US" sz="3600" b="0" strike="noStrike" spc="-1" dirty="0">
              <a:latin typeface="Arial"/>
            </a:endParaRPr>
          </a:p>
          <a:p>
            <a:pPr>
              <a:lnSpc>
                <a:spcPct val="150000"/>
              </a:lnSpc>
            </a:pPr>
            <a:r>
              <a:rPr lang="en-US" sz="7200" b="1" strike="noStrike" spc="-1" dirty="0">
                <a:solidFill>
                  <a:srgbClr val="000000"/>
                </a:solidFill>
                <a:latin typeface="Calibri"/>
                <a:ea typeface="DejaVu Sans"/>
              </a:rPr>
              <a:t>True Storytelling </a:t>
            </a:r>
            <a:r>
              <a:rPr lang="da-DK" sz="7200" b="1" strike="noStrike" spc="-1" dirty="0">
                <a:solidFill>
                  <a:srgbClr val="000000"/>
                </a:solidFill>
                <a:latin typeface="Calibri"/>
                <a:ea typeface="DejaVu Sans"/>
              </a:rPr>
              <a:t>7</a:t>
            </a:r>
            <a:r>
              <a:rPr lang="da-DK" sz="7200" b="1" dirty="0"/>
              <a:t> Principles:</a:t>
            </a:r>
            <a:endParaRPr lang="da-DK" sz="7200" dirty="0"/>
          </a:p>
          <a:p>
            <a:pPr>
              <a:lnSpc>
                <a:spcPct val="150000"/>
              </a:lnSpc>
            </a:pPr>
            <a:r>
              <a:rPr lang="da-DK" sz="7200" dirty="0"/>
              <a:t>LAST WEEK: </a:t>
            </a:r>
          </a:p>
          <a:p>
            <a:pPr>
              <a:lnSpc>
                <a:spcPct val="150000"/>
              </a:lnSpc>
            </a:pPr>
            <a:r>
              <a:rPr lang="da-DK" sz="7200" dirty="0"/>
              <a:t>     (1)</a:t>
            </a:r>
            <a:r>
              <a:rPr lang="da-DK" sz="7200" b="1" dirty="0" err="1"/>
              <a:t>Truth</a:t>
            </a:r>
            <a:r>
              <a:rPr lang="da-DK" sz="7200" b="1" dirty="0"/>
              <a:t> and  </a:t>
            </a:r>
            <a:r>
              <a:rPr lang="da-DK" sz="7200" dirty="0"/>
              <a:t>(2)</a:t>
            </a:r>
            <a:r>
              <a:rPr lang="da-DK" sz="7200" b="1" dirty="0"/>
              <a:t>Make </a:t>
            </a:r>
            <a:r>
              <a:rPr lang="da-DK" sz="7200" b="1" dirty="0" err="1"/>
              <a:t>room</a:t>
            </a:r>
            <a:endParaRPr lang="da-DK" sz="7200" dirty="0"/>
          </a:p>
          <a:p>
            <a:pPr>
              <a:lnSpc>
                <a:spcPct val="150000"/>
              </a:lnSpc>
            </a:pPr>
            <a:endParaRPr lang="da-DK" sz="7200" dirty="0">
              <a:solidFill>
                <a:srgbClr val="FF0000"/>
              </a:solidFill>
            </a:endParaRPr>
          </a:p>
          <a:p>
            <a:pPr>
              <a:lnSpc>
                <a:spcPct val="150000"/>
              </a:lnSpc>
            </a:pPr>
            <a:r>
              <a:rPr lang="da-DK" sz="7200" dirty="0">
                <a:solidFill>
                  <a:schemeClr val="accent2">
                    <a:lumMod val="75000"/>
                  </a:schemeClr>
                </a:solidFill>
              </a:rPr>
              <a:t>THIS WEEK:</a:t>
            </a:r>
          </a:p>
          <a:p>
            <a:pPr>
              <a:lnSpc>
                <a:spcPct val="150000"/>
              </a:lnSpc>
            </a:pPr>
            <a:r>
              <a:rPr lang="da-DK" sz="7200" dirty="0">
                <a:solidFill>
                  <a:schemeClr val="accent2">
                    <a:lumMod val="75000"/>
                  </a:schemeClr>
                </a:solidFill>
              </a:rPr>
              <a:t>(3)</a:t>
            </a:r>
            <a:r>
              <a:rPr lang="da-DK" sz="7200" b="1" dirty="0">
                <a:solidFill>
                  <a:schemeClr val="accent2">
                    <a:lumMod val="75000"/>
                  </a:schemeClr>
                </a:solidFill>
              </a:rPr>
              <a:t>Plot</a:t>
            </a:r>
            <a:r>
              <a:rPr lang="da-DK" sz="7200" dirty="0">
                <a:solidFill>
                  <a:schemeClr val="accent2">
                    <a:lumMod val="75000"/>
                  </a:schemeClr>
                </a:solidFill>
              </a:rPr>
              <a:t>: to </a:t>
            </a:r>
            <a:r>
              <a:rPr lang="da-DK" sz="7200" dirty="0" err="1">
                <a:solidFill>
                  <a:schemeClr val="accent2">
                    <a:lumMod val="75000"/>
                  </a:schemeClr>
                </a:solidFill>
              </a:rPr>
              <a:t>create</a:t>
            </a:r>
            <a:r>
              <a:rPr lang="da-DK" sz="7200" dirty="0">
                <a:solidFill>
                  <a:schemeClr val="accent2">
                    <a:lumMod val="75000"/>
                  </a:schemeClr>
                </a:solidFill>
              </a:rPr>
              <a:t> </a:t>
            </a:r>
            <a:r>
              <a:rPr lang="da-DK" sz="7200" dirty="0" err="1">
                <a:solidFill>
                  <a:schemeClr val="accent2">
                    <a:lumMod val="75000"/>
                  </a:schemeClr>
                </a:solidFill>
              </a:rPr>
              <a:t>direction</a:t>
            </a:r>
            <a:r>
              <a:rPr lang="da-DK" sz="7200" dirty="0">
                <a:solidFill>
                  <a:schemeClr val="accent2">
                    <a:lumMod val="75000"/>
                  </a:schemeClr>
                </a:solidFill>
              </a:rPr>
              <a:t> </a:t>
            </a:r>
          </a:p>
          <a:p>
            <a:pPr>
              <a:lnSpc>
                <a:spcPct val="150000"/>
              </a:lnSpc>
            </a:pPr>
            <a:r>
              <a:rPr lang="da-DK" sz="7200" dirty="0">
                <a:solidFill>
                  <a:schemeClr val="accent2">
                    <a:lumMod val="75000"/>
                  </a:schemeClr>
                </a:solidFill>
              </a:rPr>
              <a:t>      and </a:t>
            </a:r>
            <a:r>
              <a:rPr lang="da-DK" sz="7200" dirty="0" err="1">
                <a:solidFill>
                  <a:schemeClr val="accent2">
                    <a:lumMod val="75000"/>
                  </a:schemeClr>
                </a:solidFill>
              </a:rPr>
              <a:t>help</a:t>
            </a:r>
            <a:r>
              <a:rPr lang="da-DK" sz="7200" dirty="0">
                <a:solidFill>
                  <a:schemeClr val="accent2">
                    <a:lumMod val="75000"/>
                  </a:schemeClr>
                </a:solidFill>
              </a:rPr>
              <a:t> </a:t>
            </a:r>
            <a:r>
              <a:rPr lang="da-DK" sz="7200" dirty="0" err="1">
                <a:solidFill>
                  <a:schemeClr val="accent2">
                    <a:lumMod val="75000"/>
                  </a:schemeClr>
                </a:solidFill>
              </a:rPr>
              <a:t>people</a:t>
            </a:r>
            <a:r>
              <a:rPr lang="da-DK" sz="7200" dirty="0">
                <a:solidFill>
                  <a:schemeClr val="accent2">
                    <a:lumMod val="75000"/>
                  </a:schemeClr>
                </a:solidFill>
              </a:rPr>
              <a:t> </a:t>
            </a:r>
            <a:r>
              <a:rPr lang="da-DK" sz="7200" dirty="0" err="1">
                <a:solidFill>
                  <a:schemeClr val="accent2">
                    <a:lumMod val="75000"/>
                  </a:schemeClr>
                </a:solidFill>
              </a:rPr>
              <a:t>prioritize</a:t>
            </a:r>
            <a:endParaRPr lang="da-DK" sz="7200" dirty="0">
              <a:solidFill>
                <a:schemeClr val="accent2">
                  <a:lumMod val="75000"/>
                </a:schemeClr>
              </a:solidFill>
            </a:endParaRPr>
          </a:p>
          <a:p>
            <a:pPr>
              <a:lnSpc>
                <a:spcPct val="150000"/>
              </a:lnSpc>
            </a:pPr>
            <a:r>
              <a:rPr lang="da-DK" sz="7200" dirty="0">
                <a:solidFill>
                  <a:schemeClr val="accent2">
                    <a:lumMod val="75000"/>
                  </a:schemeClr>
                </a:solidFill>
              </a:rPr>
              <a:t>(4)</a:t>
            </a:r>
            <a:r>
              <a:rPr lang="da-DK" sz="7200" b="1" dirty="0">
                <a:solidFill>
                  <a:schemeClr val="accent2">
                    <a:lumMod val="75000"/>
                  </a:schemeClr>
                </a:solidFill>
              </a:rPr>
              <a:t>Timing</a:t>
            </a:r>
            <a:r>
              <a:rPr lang="da-DK" sz="7200" dirty="0">
                <a:solidFill>
                  <a:schemeClr val="accent2">
                    <a:lumMod val="75000"/>
                  </a:schemeClr>
                </a:solidFill>
              </a:rPr>
              <a:t>: </a:t>
            </a:r>
            <a:r>
              <a:rPr lang="da-DK" sz="7200" dirty="0" err="1">
                <a:solidFill>
                  <a:schemeClr val="accent2">
                    <a:lumMod val="75000"/>
                  </a:schemeClr>
                </a:solidFill>
              </a:rPr>
              <a:t>both</a:t>
            </a:r>
            <a:r>
              <a:rPr lang="da-DK" sz="7200" dirty="0">
                <a:solidFill>
                  <a:schemeClr val="accent2">
                    <a:lumMod val="75000"/>
                  </a:schemeClr>
                </a:solidFill>
              </a:rPr>
              <a:t> </a:t>
            </a:r>
            <a:r>
              <a:rPr lang="da-DK" sz="7200" dirty="0" err="1">
                <a:solidFill>
                  <a:schemeClr val="accent2">
                    <a:lumMod val="75000"/>
                  </a:schemeClr>
                </a:solidFill>
              </a:rPr>
              <a:t>Chronos</a:t>
            </a:r>
            <a:r>
              <a:rPr lang="da-DK" sz="7200" dirty="0">
                <a:solidFill>
                  <a:schemeClr val="accent2">
                    <a:lumMod val="75000"/>
                  </a:schemeClr>
                </a:solidFill>
              </a:rPr>
              <a:t> &amp; Kairos </a:t>
            </a:r>
          </a:p>
          <a:p>
            <a:pPr>
              <a:lnSpc>
                <a:spcPct val="150000"/>
              </a:lnSpc>
            </a:pPr>
            <a:r>
              <a:rPr lang="da-DK" sz="7200" dirty="0">
                <a:solidFill>
                  <a:srgbClr val="FF0000"/>
                </a:solidFill>
              </a:rPr>
              <a:t>   </a:t>
            </a:r>
            <a:endParaRPr lang="da-DK" sz="7200" dirty="0">
              <a:solidFill>
                <a:schemeClr val="tx1">
                  <a:lumMod val="95000"/>
                  <a:lumOff val="5000"/>
                </a:schemeClr>
              </a:solidFill>
            </a:endParaRPr>
          </a:p>
          <a:p>
            <a:pPr>
              <a:lnSpc>
                <a:spcPct val="150000"/>
              </a:lnSpc>
            </a:pPr>
            <a:r>
              <a:rPr lang="da-DK" sz="7200" dirty="0">
                <a:solidFill>
                  <a:schemeClr val="tx1">
                    <a:lumMod val="95000"/>
                    <a:lumOff val="5000"/>
                  </a:schemeClr>
                </a:solidFill>
              </a:rPr>
              <a:t>UPCOMING:</a:t>
            </a:r>
          </a:p>
          <a:p>
            <a:pPr>
              <a:lnSpc>
                <a:spcPct val="150000"/>
              </a:lnSpc>
            </a:pPr>
            <a:r>
              <a:rPr lang="da-DK" sz="7200" dirty="0"/>
              <a:t>(5) </a:t>
            </a:r>
            <a:r>
              <a:rPr lang="da-DK" sz="7200" b="1" dirty="0"/>
              <a:t>Help </a:t>
            </a:r>
            <a:r>
              <a:rPr lang="da-DK" sz="7200" b="1" dirty="0" err="1"/>
              <a:t>stories</a:t>
            </a:r>
            <a:r>
              <a:rPr lang="da-DK" sz="7200" b="1" dirty="0"/>
              <a:t> </a:t>
            </a:r>
            <a:r>
              <a:rPr lang="da-DK" sz="7200" b="1" dirty="0" err="1"/>
              <a:t>along</a:t>
            </a:r>
            <a:endParaRPr lang="da-DK" sz="7200" b="1" dirty="0"/>
          </a:p>
          <a:p>
            <a:pPr>
              <a:lnSpc>
                <a:spcPct val="150000"/>
              </a:lnSpc>
            </a:pPr>
            <a:r>
              <a:rPr lang="da-DK" sz="7200" dirty="0"/>
              <a:t>(6) </a:t>
            </a:r>
            <a:r>
              <a:rPr lang="da-DK" sz="7200" b="1" dirty="0" err="1"/>
              <a:t>Staging</a:t>
            </a:r>
            <a:endParaRPr lang="da-DK" sz="7200" b="1" dirty="0"/>
          </a:p>
          <a:p>
            <a:pPr>
              <a:lnSpc>
                <a:spcPct val="150000"/>
              </a:lnSpc>
            </a:pPr>
            <a:r>
              <a:rPr lang="da-DK" sz="7200" dirty="0"/>
              <a:t> (7) </a:t>
            </a:r>
            <a:r>
              <a:rPr lang="da-DK" sz="7200" b="1" dirty="0" err="1"/>
              <a:t>Reflection</a:t>
            </a:r>
            <a:endParaRPr lang="da-DK" sz="7200" dirty="0"/>
          </a:p>
          <a:p>
            <a:pPr>
              <a:lnSpc>
                <a:spcPct val="90000"/>
              </a:lnSpc>
              <a:spcAft>
                <a:spcPts val="601"/>
              </a:spcAft>
            </a:pPr>
            <a:endParaRPr lang="en-US" sz="2400" b="1" strike="noStrike" spc="-1" dirty="0">
              <a:solidFill>
                <a:srgbClr val="000000"/>
              </a:solidFill>
              <a:latin typeface="Calibri"/>
              <a:ea typeface="DejaVu Sans"/>
            </a:endParaRPr>
          </a:p>
        </p:txBody>
      </p:sp>
      <p:sp>
        <p:nvSpPr>
          <p:cNvPr id="338" name="CustomShape 8"/>
          <p:cNvSpPr/>
          <p:nvPr/>
        </p:nvSpPr>
        <p:spPr>
          <a:xfrm>
            <a:off x="1623049" y="497894"/>
            <a:ext cx="6343920" cy="4786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16000" indent="-224280" algn="ctr">
              <a:lnSpc>
                <a:spcPct val="90000"/>
              </a:lnSpc>
              <a:spcAft>
                <a:spcPts val="601"/>
              </a:spcAft>
              <a:buClr>
                <a:srgbClr val="FFFFFF"/>
              </a:buClr>
              <a:buFont typeface="Arial"/>
              <a:buChar char="•"/>
            </a:pPr>
            <a:r>
              <a:rPr lang="en-US" sz="2800" b="0" strike="noStrike" spc="-1" dirty="0">
                <a:solidFill>
                  <a:srgbClr val="FFFFFF"/>
                </a:solidFill>
                <a:latin typeface="Calibri"/>
                <a:ea typeface="DejaVu Sans"/>
              </a:rPr>
              <a:t>Welcome and ROADMAP: Jens</a:t>
            </a:r>
            <a:endParaRPr lang="en-US" sz="2800" b="0" strike="noStrike" spc="-1" dirty="0">
              <a:latin typeface="Arial"/>
            </a:endParaRPr>
          </a:p>
        </p:txBody>
      </p:sp>
      <p:pic>
        <p:nvPicPr>
          <p:cNvPr id="11" name="Picture 10" descr="Diagram&#10;&#10;Description automatically generated with medium confidence">
            <a:extLst>
              <a:ext uri="{FF2B5EF4-FFF2-40B4-BE49-F238E27FC236}">
                <a16:creationId xmlns:a16="http://schemas.microsoft.com/office/drawing/2014/main" id="{9E20420C-47B8-874E-AC04-12D39632B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354" y="1983080"/>
            <a:ext cx="4645604" cy="46133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CustomShape 1"/>
          <p:cNvSpPr/>
          <p:nvPr/>
        </p:nvSpPr>
        <p:spPr>
          <a:xfrm>
            <a:off x="2655" y="470881"/>
            <a:ext cx="9138690" cy="6259506"/>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sp>
      <p:sp>
        <p:nvSpPr>
          <p:cNvPr id="327" name="CustomShape 2"/>
          <p:cNvSpPr/>
          <p:nvPr/>
        </p:nvSpPr>
        <p:spPr>
          <a:xfrm>
            <a:off x="279856" y="1190970"/>
            <a:ext cx="529200" cy="156870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28" name="CustomShape 3"/>
          <p:cNvSpPr/>
          <p:nvPr/>
        </p:nvSpPr>
        <p:spPr>
          <a:xfrm>
            <a:off x="386522" y="874389"/>
            <a:ext cx="299430" cy="127602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29" name="CustomShape 4"/>
          <p:cNvSpPr/>
          <p:nvPr/>
        </p:nvSpPr>
        <p:spPr>
          <a:xfrm>
            <a:off x="546750" y="691740"/>
            <a:ext cx="123120" cy="128196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0" name="CustomShape 5"/>
          <p:cNvSpPr/>
          <p:nvPr/>
        </p:nvSpPr>
        <p:spPr>
          <a:xfrm>
            <a:off x="6113745" y="789345"/>
            <a:ext cx="243540" cy="130383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1" name="CustomShape 6"/>
          <p:cNvSpPr/>
          <p:nvPr/>
        </p:nvSpPr>
        <p:spPr>
          <a:xfrm>
            <a:off x="663390" y="470880"/>
            <a:ext cx="5444280" cy="115317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a:lstStyle/>
          <a:p>
            <a:endParaRPr lang="en-US" dirty="0"/>
          </a:p>
          <a:p>
            <a:pPr algn="ctr"/>
            <a:r>
              <a:rPr lang="en-US" sz="2400" dirty="0"/>
              <a:t>STRUCTURE for TODAY</a:t>
            </a:r>
          </a:p>
        </p:txBody>
      </p:sp>
      <p:sp>
        <p:nvSpPr>
          <p:cNvPr id="332" name="CustomShape 7"/>
          <p:cNvSpPr/>
          <p:nvPr/>
        </p:nvSpPr>
        <p:spPr>
          <a:xfrm>
            <a:off x="723600" y="359229"/>
            <a:ext cx="4677480" cy="2002731"/>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normAutofit/>
          </a:bodyPr>
          <a:lstStyle/>
          <a:p>
            <a:pPr>
              <a:lnSpc>
                <a:spcPct val="90000"/>
              </a:lnSpc>
              <a:spcAft>
                <a:spcPts val="451"/>
              </a:spcAft>
            </a:pPr>
            <a:endParaRPr lang="en-US" sz="3000" spc="-1" dirty="0">
              <a:latin typeface="Arial"/>
            </a:endParaRPr>
          </a:p>
        </p:txBody>
      </p:sp>
      <p:sp>
        <p:nvSpPr>
          <p:cNvPr id="333" name="CustomShape 8"/>
          <p:cNvSpPr/>
          <p:nvPr/>
        </p:nvSpPr>
        <p:spPr>
          <a:xfrm>
            <a:off x="608309" y="1717329"/>
            <a:ext cx="6168419" cy="3971841"/>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ormAutofit fontScale="75500" lnSpcReduction="20000"/>
          </a:bodyPr>
          <a:lstStyle/>
          <a:p>
            <a:pPr marL="324000" indent="-168480">
              <a:lnSpc>
                <a:spcPct val="90000"/>
              </a:lnSpc>
              <a:spcBef>
                <a:spcPts val="1063"/>
              </a:spcBef>
              <a:buClr>
                <a:srgbClr val="000000"/>
              </a:buClr>
              <a:buSzPct val="45000"/>
              <a:buFont typeface="Arial"/>
              <a:buChar char="•"/>
            </a:pPr>
            <a:endParaRPr lang="en-US" sz="2000" spc="-1" dirty="0">
              <a:solidFill>
                <a:srgbClr val="000000"/>
              </a:solidFill>
              <a:latin typeface="Calibri"/>
              <a:ea typeface="DejaVu Sans"/>
            </a:endParaRPr>
          </a:p>
          <a:p>
            <a:pPr marL="324000" indent="-168480">
              <a:lnSpc>
                <a:spcPct val="90000"/>
              </a:lnSpc>
              <a:spcBef>
                <a:spcPts val="1063"/>
              </a:spcBef>
              <a:buClr>
                <a:srgbClr val="000000"/>
              </a:buClr>
              <a:buSzPct val="45000"/>
              <a:buFont typeface="Arial"/>
              <a:buChar char="•"/>
            </a:pPr>
            <a:r>
              <a:rPr lang="en-US" sz="2900" spc="-1" dirty="0">
                <a:solidFill>
                  <a:srgbClr val="000000"/>
                </a:solidFill>
                <a:latin typeface="Calibri"/>
                <a:ea typeface="DejaVu Sans"/>
              </a:rPr>
              <a:t>PART I  Pre-Session Check-In &amp; Grounding </a:t>
            </a:r>
          </a:p>
          <a:p>
            <a:pPr marL="324000" indent="-168480">
              <a:lnSpc>
                <a:spcPct val="90000"/>
              </a:lnSpc>
              <a:spcBef>
                <a:spcPts val="1063"/>
              </a:spcBef>
              <a:buClr>
                <a:srgbClr val="000000"/>
              </a:buClr>
              <a:buSzPct val="45000"/>
              <a:buFont typeface="Arial"/>
              <a:buChar char="•"/>
            </a:pPr>
            <a:r>
              <a:rPr lang="en-US" sz="2900" spc="-1" dirty="0">
                <a:solidFill>
                  <a:srgbClr val="000000"/>
                </a:solidFill>
                <a:latin typeface="Calibri"/>
                <a:ea typeface="DejaVu Sans"/>
              </a:rPr>
              <a:t>Part II Welcome, Roadmap, </a:t>
            </a:r>
            <a:r>
              <a:rPr lang="en-US" sz="2900" spc="-1" dirty="0" err="1">
                <a:solidFill>
                  <a:srgbClr val="000000"/>
                </a:solidFill>
                <a:latin typeface="Calibri"/>
                <a:ea typeface="DejaVu Sans"/>
              </a:rPr>
              <a:t>Groundrules</a:t>
            </a:r>
            <a:r>
              <a:rPr lang="en-US" sz="2900" spc="-1" dirty="0">
                <a:solidFill>
                  <a:srgbClr val="000000"/>
                </a:solidFill>
                <a:latin typeface="Calibri"/>
                <a:ea typeface="DejaVu Sans"/>
              </a:rPr>
              <a:t>: Jens </a:t>
            </a:r>
            <a:endParaRPr lang="en-US" sz="2900" spc="-1" dirty="0">
              <a:latin typeface="Arial"/>
            </a:endParaRPr>
          </a:p>
          <a:p>
            <a:pPr marL="324000" indent="-168480">
              <a:lnSpc>
                <a:spcPct val="90000"/>
              </a:lnSpc>
              <a:spcBef>
                <a:spcPts val="1063"/>
              </a:spcBef>
              <a:buClr>
                <a:srgbClr val="000000"/>
              </a:buClr>
              <a:buSzPct val="45000"/>
              <a:buFont typeface="Arial"/>
              <a:buChar char="•"/>
            </a:pPr>
            <a:r>
              <a:rPr lang="en-US" sz="2900" spc="-1" dirty="0">
                <a:solidFill>
                  <a:srgbClr val="000000"/>
                </a:solidFill>
                <a:latin typeface="Calibri"/>
                <a:ea typeface="DejaVu Sans"/>
              </a:rPr>
              <a:t>Part III  Nuts &amp; Bolts; Homework: Grace Ann</a:t>
            </a:r>
            <a:endParaRPr lang="en-US" sz="2900" spc="-1" dirty="0">
              <a:latin typeface="Arial"/>
            </a:endParaRPr>
          </a:p>
          <a:p>
            <a:pPr marL="324000" indent="-168480">
              <a:lnSpc>
                <a:spcPct val="90000"/>
              </a:lnSpc>
              <a:spcBef>
                <a:spcPts val="1063"/>
              </a:spcBef>
              <a:buClr>
                <a:srgbClr val="000000"/>
              </a:buClr>
              <a:buSzPct val="45000"/>
              <a:buFont typeface="Arial"/>
              <a:buChar char="•"/>
            </a:pPr>
            <a:r>
              <a:rPr lang="en-US" sz="2900" spc="-1" dirty="0">
                <a:solidFill>
                  <a:srgbClr val="000000"/>
                </a:solidFill>
                <a:latin typeface="Calibri"/>
                <a:ea typeface="DejaVu Sans"/>
              </a:rPr>
              <a:t>PART IV  Homework BREAKOUT </a:t>
            </a:r>
          </a:p>
          <a:p>
            <a:pPr marL="324000" indent="-168480">
              <a:lnSpc>
                <a:spcPct val="90000"/>
              </a:lnSpc>
              <a:spcBef>
                <a:spcPts val="1063"/>
              </a:spcBef>
              <a:buClr>
                <a:srgbClr val="000000"/>
              </a:buClr>
              <a:buSzPct val="45000"/>
              <a:buFont typeface="Arial"/>
              <a:buChar char="•"/>
            </a:pPr>
            <a:r>
              <a:rPr lang="en-US" sz="2900" spc="-1" dirty="0">
                <a:solidFill>
                  <a:srgbClr val="000000"/>
                </a:solidFill>
                <a:latin typeface="Calibri"/>
                <a:ea typeface="DejaVu Sans"/>
              </a:rPr>
              <a:t>PART V Debrief </a:t>
            </a:r>
          </a:p>
          <a:p>
            <a:pPr marL="324000" indent="-168480">
              <a:lnSpc>
                <a:spcPct val="90000"/>
              </a:lnSpc>
              <a:spcBef>
                <a:spcPts val="1063"/>
              </a:spcBef>
              <a:buClr>
                <a:srgbClr val="000000"/>
              </a:buClr>
              <a:buSzPct val="45000"/>
              <a:buFont typeface="Arial"/>
              <a:buChar char="•"/>
            </a:pPr>
            <a:r>
              <a:rPr lang="en-US" sz="2900" spc="-1" dirty="0">
                <a:solidFill>
                  <a:srgbClr val="000000"/>
                </a:solidFill>
                <a:latin typeface="Calibri"/>
                <a:ea typeface="DejaVu Sans"/>
              </a:rPr>
              <a:t>PART VI Intro Principles 3 &amp; 4, Plot &amp; Timing: Jens </a:t>
            </a:r>
            <a:endParaRPr lang="en-US" sz="2900" spc="-1" dirty="0">
              <a:latin typeface="Arial"/>
            </a:endParaRPr>
          </a:p>
          <a:p>
            <a:pPr marL="324000" indent="-168480">
              <a:lnSpc>
                <a:spcPct val="90000"/>
              </a:lnSpc>
              <a:spcBef>
                <a:spcPts val="1063"/>
              </a:spcBef>
              <a:buClr>
                <a:srgbClr val="000000"/>
              </a:buClr>
              <a:buSzPct val="45000"/>
              <a:buFont typeface="Arial"/>
              <a:buChar char="•"/>
            </a:pPr>
            <a:r>
              <a:rPr lang="en-US" sz="2900" spc="-1" dirty="0">
                <a:solidFill>
                  <a:srgbClr val="000000"/>
                </a:solidFill>
                <a:latin typeface="Calibri"/>
                <a:ea typeface="DejaVu Sans"/>
              </a:rPr>
              <a:t>PART VII More Theory on Principles 3 &amp; 4: David </a:t>
            </a:r>
            <a:endParaRPr lang="en-US" sz="2900" spc="-1" dirty="0">
              <a:latin typeface="Arial"/>
            </a:endParaRPr>
          </a:p>
          <a:p>
            <a:pPr marL="324000" indent="-168480">
              <a:lnSpc>
                <a:spcPct val="90000"/>
              </a:lnSpc>
              <a:spcBef>
                <a:spcPts val="1063"/>
              </a:spcBef>
              <a:buClr>
                <a:srgbClr val="000000"/>
              </a:buClr>
              <a:buSzPct val="45000"/>
              <a:buFont typeface="Arial"/>
              <a:buChar char="•"/>
            </a:pPr>
            <a:r>
              <a:rPr lang="en-US" sz="2900" spc="-1" dirty="0">
                <a:solidFill>
                  <a:srgbClr val="000000"/>
                </a:solidFill>
                <a:latin typeface="Calibri"/>
                <a:ea typeface="DejaVu Sans"/>
              </a:rPr>
              <a:t>PART VIII  Storyboards &amp; Examples</a:t>
            </a:r>
            <a:endParaRPr lang="en-US" sz="2900" spc="-1" dirty="0">
              <a:latin typeface="Arial"/>
            </a:endParaRPr>
          </a:p>
          <a:p>
            <a:pPr marL="324000" indent="-168480">
              <a:lnSpc>
                <a:spcPct val="90000"/>
              </a:lnSpc>
              <a:spcBef>
                <a:spcPts val="1063"/>
              </a:spcBef>
              <a:buClr>
                <a:srgbClr val="000000"/>
              </a:buClr>
              <a:buSzPct val="45000"/>
              <a:buFont typeface="Arial"/>
              <a:buChar char="•"/>
            </a:pPr>
            <a:r>
              <a:rPr lang="en-US" sz="2900" spc="-1" dirty="0">
                <a:solidFill>
                  <a:srgbClr val="000000"/>
                </a:solidFill>
                <a:latin typeface="Calibri"/>
              </a:rPr>
              <a:t>Part IX Homework and Q&amp;A</a:t>
            </a:r>
            <a:endParaRPr lang="en-US" sz="2900" spc="-1" dirty="0">
              <a:latin typeface="Arial"/>
            </a:endParaRPr>
          </a:p>
          <a:p>
            <a:pPr>
              <a:lnSpc>
                <a:spcPct val="90000"/>
              </a:lnSpc>
              <a:spcBef>
                <a:spcPts val="638"/>
              </a:spcBef>
            </a:pPr>
            <a:endParaRPr lang="en-US" spc="-1" dirty="0">
              <a:latin typeface="Arial"/>
            </a:endParaRPr>
          </a:p>
        </p:txBody>
      </p:sp>
      <p:pic>
        <p:nvPicPr>
          <p:cNvPr id="334" name="Billede 2_0" descr="Graphical user interface, website&#10;&#10;Description automatically generated"/>
          <p:cNvPicPr/>
          <p:nvPr/>
        </p:nvPicPr>
        <p:blipFill>
          <a:blip r:embed="rId3"/>
          <a:stretch/>
        </p:blipFill>
        <p:spPr>
          <a:xfrm>
            <a:off x="6915915" y="1035245"/>
            <a:ext cx="1352160" cy="2026890"/>
          </a:xfrm>
          <a:prstGeom prst="rect">
            <a:avLst/>
          </a:prstGeom>
          <a:ln w="0">
            <a:noFill/>
          </a:ln>
        </p:spPr>
      </p:pic>
      <p:pic>
        <p:nvPicPr>
          <p:cNvPr id="335" name="Picture 2_17" descr="ow to Use Conversational Storytelling Interviews for Your Dissertation: "/>
          <p:cNvPicPr/>
          <p:nvPr/>
        </p:nvPicPr>
        <p:blipFill>
          <a:blip r:embed="rId4"/>
          <a:stretch/>
        </p:blipFill>
        <p:spPr>
          <a:xfrm>
            <a:off x="6969015" y="3429000"/>
            <a:ext cx="1344060" cy="2065230"/>
          </a:xfrm>
          <a:prstGeom prst="rect">
            <a:avLst/>
          </a:prstGeom>
          <a:ln w="0">
            <a:noFill/>
          </a:ln>
        </p:spPr>
      </p:pic>
      <p:pic>
        <p:nvPicPr>
          <p:cNvPr id="12" name="Billede 2">
            <a:extLst>
              <a:ext uri="{FF2B5EF4-FFF2-40B4-BE49-F238E27FC236}">
                <a16:creationId xmlns:a16="http://schemas.microsoft.com/office/drawing/2014/main" id="{58BB93C8-36A4-A440-8AB5-ADCCBB53F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1320" y="4154702"/>
            <a:ext cx="5503274" cy="4192975"/>
          </a:xfrm>
          <a:prstGeom prst="rect">
            <a:avLst/>
          </a:prstGeom>
        </p:spPr>
      </p:pic>
    </p:spTree>
    <p:extLst>
      <p:ext uri="{BB962C8B-B14F-4D97-AF65-F5344CB8AC3E}">
        <p14:creationId xmlns:p14="http://schemas.microsoft.com/office/powerpoint/2010/main" val="362030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340" name="CustomShape 1"/>
          <p:cNvSpPr/>
          <p:nvPr/>
        </p:nvSpPr>
        <p:spPr>
          <a:xfrm>
            <a:off x="0" y="126507"/>
            <a:ext cx="9138240" cy="6853680"/>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txBody>
          <a:bodyPr/>
          <a:lstStyle/>
          <a:p>
            <a:endParaRPr lang="en-US" dirty="0"/>
          </a:p>
        </p:txBody>
      </p:sp>
      <p:grpSp>
        <p:nvGrpSpPr>
          <p:cNvPr id="341" name="Group 2"/>
          <p:cNvGrpSpPr/>
          <p:nvPr/>
        </p:nvGrpSpPr>
        <p:grpSpPr>
          <a:xfrm>
            <a:off x="158039" y="126507"/>
            <a:ext cx="8353440" cy="2705272"/>
            <a:chOff x="290160" y="358020"/>
            <a:chExt cx="8353440" cy="2758140"/>
          </a:xfrm>
        </p:grpSpPr>
        <p:sp>
          <p:nvSpPr>
            <p:cNvPr id="342" name="CustomShape 3"/>
            <p:cNvSpPr/>
            <p:nvPr/>
          </p:nvSpPr>
          <p:spPr>
            <a:xfrm>
              <a:off x="8400240" y="638280"/>
              <a:ext cx="24336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3" name="CustomShape 4"/>
            <p:cNvSpPr/>
            <p:nvPr/>
          </p:nvSpPr>
          <p:spPr>
            <a:xfrm>
              <a:off x="290160" y="1024920"/>
              <a:ext cx="5288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4" name="CustomShape 5"/>
            <p:cNvSpPr/>
            <p:nvPr/>
          </p:nvSpPr>
          <p:spPr>
            <a:xfrm>
              <a:off x="290160" y="840240"/>
              <a:ext cx="2991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45" name="CustomShape 6"/>
            <p:cNvSpPr/>
            <p:nvPr/>
          </p:nvSpPr>
          <p:spPr>
            <a:xfrm>
              <a:off x="466200" y="643320"/>
              <a:ext cx="12312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6" name="CustomShape 7"/>
            <p:cNvSpPr/>
            <p:nvPr/>
          </p:nvSpPr>
          <p:spPr>
            <a:xfrm>
              <a:off x="439740" y="358020"/>
              <a:ext cx="817776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47" name="CustomShape 8"/>
          <p:cNvSpPr/>
          <p:nvPr/>
        </p:nvSpPr>
        <p:spPr>
          <a:xfrm>
            <a:off x="4007520" y="126507"/>
            <a:ext cx="4503959" cy="201950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spcAft>
                <a:spcPts val="601"/>
              </a:spcAft>
            </a:pPr>
            <a:endParaRPr lang="en-US" sz="4000" b="0" strike="noStrike" spc="-1" dirty="0">
              <a:latin typeface="Arial"/>
            </a:endParaRPr>
          </a:p>
        </p:txBody>
      </p:sp>
      <p:sp>
        <p:nvSpPr>
          <p:cNvPr id="348" name="CustomShape 9"/>
          <p:cNvSpPr/>
          <p:nvPr/>
        </p:nvSpPr>
        <p:spPr>
          <a:xfrm>
            <a:off x="465840" y="1639019"/>
            <a:ext cx="8221680" cy="512517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Please bring a notebook and pen/pencil to each session.</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Use the “Gallery View” so you can see each other while viewing PowerPoint.</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Please do not give advice to others or use ‘should’ statements for self or others.</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Speak more from the heart than from the head </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Laser in, be concise, and share only one story instead of several.</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1" strike="noStrike" spc="-1" dirty="0">
                <a:solidFill>
                  <a:srgbClr val="000000"/>
                </a:solidFill>
                <a:latin typeface="Calibri"/>
                <a:ea typeface="DejaVu Sans"/>
              </a:rPr>
              <a:t>CONFIDENTIALITY</a:t>
            </a:r>
            <a:r>
              <a:rPr lang="en-US" sz="2200" b="0" strike="noStrike" spc="-1" dirty="0">
                <a:solidFill>
                  <a:srgbClr val="000000"/>
                </a:solidFill>
                <a:latin typeface="Calibri"/>
                <a:ea typeface="DejaVu Sans"/>
              </a:rPr>
              <a:t>: Do not tell someone else’s story. Please DO NOT record any session of the presenters or the participants.</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Please use Chat ONLY when asked to do so. Avoid “side talk.”</a:t>
            </a:r>
            <a:endParaRPr lang="en-US" sz="2200" b="0" strike="noStrike" spc="-1" dirty="0">
              <a:latin typeface="Arial"/>
            </a:endParaRPr>
          </a:p>
          <a:p>
            <a:pPr marL="747360" indent="-457200">
              <a:lnSpc>
                <a:spcPct val="90000"/>
              </a:lnSpc>
              <a:spcAft>
                <a:spcPts val="601"/>
              </a:spcAft>
              <a:buClr>
                <a:srgbClr val="000000"/>
              </a:buClr>
              <a:buFont typeface="+mj-lt"/>
              <a:buAutoNum type="arabicPeriod"/>
            </a:pPr>
            <a:r>
              <a:rPr lang="en-US" sz="2200" b="0" strike="noStrike" spc="-1" dirty="0">
                <a:solidFill>
                  <a:srgbClr val="000000"/>
                </a:solidFill>
                <a:latin typeface="Calibri"/>
                <a:ea typeface="DejaVu Sans"/>
              </a:rPr>
              <a:t>Please attend all sessions. If you must miss one, contact us so we can help you to catch up before you return.</a:t>
            </a:r>
            <a:endParaRPr lang="en-US" sz="2200" b="0" strike="noStrike" spc="-1" dirty="0">
              <a:latin typeface="Arial"/>
            </a:endParaRPr>
          </a:p>
        </p:txBody>
      </p:sp>
      <p:pic>
        <p:nvPicPr>
          <p:cNvPr id="349" name="Picture 235_1"/>
          <p:cNvPicPr/>
          <p:nvPr/>
        </p:nvPicPr>
        <p:blipFill>
          <a:blip r:embed="rId3"/>
          <a:stretch/>
        </p:blipFill>
        <p:spPr>
          <a:xfrm>
            <a:off x="2947320" y="406172"/>
            <a:ext cx="2034000" cy="1139040"/>
          </a:xfrm>
          <a:prstGeom prst="rect">
            <a:avLst/>
          </a:prstGeom>
          <a:ln w="0">
            <a:noFill/>
          </a:ln>
        </p:spPr>
      </p:pic>
      <p:pic>
        <p:nvPicPr>
          <p:cNvPr id="12" name="Billede 2">
            <a:extLst>
              <a:ext uri="{FF2B5EF4-FFF2-40B4-BE49-F238E27FC236}">
                <a16:creationId xmlns:a16="http://schemas.microsoft.com/office/drawing/2014/main" id="{5DB077E3-BEC0-2B45-8EF1-ABE45109F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320" y="4154702"/>
            <a:ext cx="5503274" cy="41929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accent1">
                <a:lumMod val="5000"/>
                <a:lumOff val="95000"/>
              </a:schemeClr>
            </a:gs>
            <a:gs pos="73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07"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Rectangle 110">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53" name="TextShape 1"/>
          <p:cNvSpPr txBox="1"/>
          <p:nvPr/>
        </p:nvSpPr>
        <p:spPr>
          <a:xfrm>
            <a:off x="785460" y="759805"/>
            <a:ext cx="772989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0" strike="noStrike" spc="-1" dirty="0">
                <a:solidFill>
                  <a:srgbClr val="FFFFFF"/>
                </a:solidFill>
                <a:latin typeface="+mj-lt"/>
                <a:ea typeface="+mj-ea"/>
                <a:cs typeface="+mj-cs"/>
              </a:rPr>
              <a:t>Session 2 NUTS &amp; BOLTS  </a:t>
            </a:r>
            <a:r>
              <a:rPr lang="en-US" sz="2800" b="0" strike="noStrike" spc="-1" dirty="0">
                <a:solidFill>
                  <a:srgbClr val="FFFFFF"/>
                </a:solidFill>
                <a:latin typeface="+mj-lt"/>
                <a:ea typeface="+mj-ea"/>
                <a:cs typeface="+mj-cs"/>
              </a:rPr>
              <a:t>Grace Ann</a:t>
            </a:r>
          </a:p>
        </p:txBody>
      </p:sp>
      <p:sp>
        <p:nvSpPr>
          <p:cNvPr id="354" name="TextShape 2"/>
          <p:cNvSpPr txBox="1"/>
          <p:nvPr/>
        </p:nvSpPr>
        <p:spPr>
          <a:xfrm>
            <a:off x="307282" y="2494450"/>
            <a:ext cx="5938535" cy="4119710"/>
          </a:xfrm>
          <a:prstGeom prst="rect">
            <a:avLst/>
          </a:prstGeom>
        </p:spPr>
        <p:txBody>
          <a:bodyPr vert="horz" lIns="91440" tIns="45720" rIns="91440" bIns="45720" rtlCol="0">
            <a:normAutofit fontScale="25000" lnSpcReduction="20000"/>
          </a:bodyPr>
          <a:lstStyle/>
          <a:p>
            <a:pPr marL="432000" indent="-228600">
              <a:lnSpc>
                <a:spcPct val="90000"/>
              </a:lnSpc>
              <a:spcBef>
                <a:spcPts val="1417"/>
              </a:spcBef>
              <a:buClr>
                <a:srgbClr val="000000"/>
              </a:buClr>
              <a:buSzPct val="45000"/>
              <a:buFont typeface="Arial" panose="020B0604020202020204" pitchFamily="34" charset="0"/>
              <a:buChar char="•"/>
            </a:pPr>
            <a:endParaRPr lang="en-US" b="0" strike="noStrike" spc="-1" dirty="0"/>
          </a:p>
          <a:p>
            <a:pPr marL="203400">
              <a:lnSpc>
                <a:spcPct val="90000"/>
              </a:lnSpc>
              <a:spcBef>
                <a:spcPts val="1417"/>
              </a:spcBef>
              <a:buClr>
                <a:srgbClr val="000000"/>
              </a:buClr>
              <a:buSzPct val="45000"/>
            </a:pPr>
            <a:endParaRPr lang="en-US" sz="2400"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2400" b="0" strike="noStrike" spc="-1" dirty="0"/>
              <a:t> </a:t>
            </a:r>
          </a:p>
          <a:p>
            <a:pPr marL="432000" indent="-228600">
              <a:lnSpc>
                <a:spcPct val="90000"/>
              </a:lnSpc>
              <a:spcBef>
                <a:spcPts val="1417"/>
              </a:spcBef>
              <a:buClr>
                <a:srgbClr val="000000"/>
              </a:buClr>
              <a:buSzPct val="45000"/>
              <a:buFont typeface="Arial" panose="020B0604020202020204" pitchFamily="34" charset="0"/>
              <a:buChar char="•"/>
            </a:pPr>
            <a:r>
              <a:rPr lang="en-US" sz="8000" spc="-1" dirty="0"/>
              <a:t>1. Using a Story of your own: </a:t>
            </a:r>
          </a:p>
          <a:p>
            <a:pPr marL="889200" lvl="1" indent="-228600">
              <a:lnSpc>
                <a:spcPct val="90000"/>
              </a:lnSpc>
              <a:spcBef>
                <a:spcPts val="1417"/>
              </a:spcBef>
              <a:buClr>
                <a:srgbClr val="000000"/>
              </a:buClr>
              <a:buSzPct val="45000"/>
              <a:buFont typeface="Arial" panose="020B0604020202020204" pitchFamily="34" charset="0"/>
              <a:buChar char="•"/>
            </a:pPr>
            <a:r>
              <a:rPr lang="en-US" sz="8000" spc="-1" dirty="0"/>
              <a:t>The $800; David’s Becoming Vegetarian</a:t>
            </a:r>
          </a:p>
          <a:p>
            <a:pPr marL="889200" lvl="1" indent="-228600">
              <a:lnSpc>
                <a:spcPct val="90000"/>
              </a:lnSpc>
              <a:spcBef>
                <a:spcPts val="1417"/>
              </a:spcBef>
              <a:buClr>
                <a:srgbClr val="000000"/>
              </a:buClr>
              <a:buSzPct val="45000"/>
              <a:buFont typeface="Arial" panose="020B0604020202020204" pitchFamily="34" charset="0"/>
              <a:buChar char="•"/>
            </a:pPr>
            <a:r>
              <a:rPr lang="en-US" sz="8000" spc="-1" dirty="0"/>
              <a:t>SPACE-TIME-MATTERING</a:t>
            </a:r>
          </a:p>
          <a:p>
            <a:pPr marL="889200" lvl="1" indent="-228600">
              <a:lnSpc>
                <a:spcPct val="90000"/>
              </a:lnSpc>
              <a:spcBef>
                <a:spcPts val="1417"/>
              </a:spcBef>
              <a:buClr>
                <a:srgbClr val="000000"/>
              </a:buClr>
              <a:buSzPct val="45000"/>
              <a:buFont typeface="Arial" panose="020B0604020202020204" pitchFamily="34" charset="0"/>
              <a:buChar char="•"/>
            </a:pPr>
            <a:endParaRPr lang="en-US" sz="8000"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8000" b="0" strike="noStrike" spc="-1" dirty="0"/>
              <a:t>2. </a:t>
            </a:r>
            <a:r>
              <a:rPr lang="en-US" sz="8000" spc="-1" dirty="0"/>
              <a:t>Timing of the Story: Chronos &amp; Kairos</a:t>
            </a:r>
          </a:p>
          <a:p>
            <a:pPr marL="432000" indent="-228600">
              <a:lnSpc>
                <a:spcPct val="90000"/>
              </a:lnSpc>
              <a:spcBef>
                <a:spcPts val="1417"/>
              </a:spcBef>
              <a:buClr>
                <a:srgbClr val="000000"/>
              </a:buClr>
              <a:buSzPct val="45000"/>
              <a:buFont typeface="Arial" panose="020B0604020202020204" pitchFamily="34" charset="0"/>
              <a:buChar char="•"/>
            </a:pPr>
            <a:endParaRPr lang="en-US" sz="8000"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8000" spc="-1" dirty="0"/>
              <a:t>3. </a:t>
            </a:r>
            <a:r>
              <a:rPr lang="en-US" sz="8000" b="0" strike="noStrike" spc="-1" dirty="0"/>
              <a:t>Plot of the Story: Antenarrative Structures</a:t>
            </a:r>
            <a:endParaRPr lang="en-US" sz="8000" spc="-1" dirty="0"/>
          </a:p>
          <a:p>
            <a:pPr marL="889200" lvl="1" indent="-228600">
              <a:lnSpc>
                <a:spcPct val="90000"/>
              </a:lnSpc>
              <a:spcBef>
                <a:spcPts val="1417"/>
              </a:spcBef>
              <a:buClr>
                <a:srgbClr val="000000"/>
              </a:buClr>
              <a:buSzPct val="45000"/>
              <a:buFont typeface="Arial" panose="020B0604020202020204" pitchFamily="34" charset="0"/>
              <a:buChar char="•"/>
            </a:pPr>
            <a:r>
              <a:rPr lang="en-US" sz="8000" b="0" strike="noStrike" spc="-1" dirty="0"/>
              <a:t>Linear, Cyclical, Spiral, Rhizomatic</a:t>
            </a:r>
          </a:p>
          <a:p>
            <a:pPr marL="889200" lvl="1" indent="-228600">
              <a:lnSpc>
                <a:spcPct val="90000"/>
              </a:lnSpc>
              <a:spcBef>
                <a:spcPts val="1417"/>
              </a:spcBef>
              <a:buClr>
                <a:srgbClr val="000000"/>
              </a:buClr>
              <a:buSzPct val="45000"/>
              <a:buFont typeface="Arial" panose="020B0604020202020204" pitchFamily="34" charset="0"/>
              <a:buChar char="•"/>
            </a:pPr>
            <a:r>
              <a:rPr lang="en-US" sz="8000" b="0" strike="noStrike" spc="-1" dirty="0"/>
              <a:t>Comedy, Tragedy, Romance/Adventure</a:t>
            </a:r>
          </a:p>
          <a:p>
            <a:pPr marL="889200" lvl="1" indent="-228600">
              <a:lnSpc>
                <a:spcPct val="90000"/>
              </a:lnSpc>
              <a:spcBef>
                <a:spcPts val="1417"/>
              </a:spcBef>
              <a:buClr>
                <a:srgbClr val="000000"/>
              </a:buClr>
              <a:buSzPct val="45000"/>
              <a:buFont typeface="Arial" panose="020B0604020202020204" pitchFamily="34" charset="0"/>
              <a:buChar char="•"/>
            </a:pPr>
            <a:endParaRPr lang="en-US" sz="3400" b="0" strike="noStrike" spc="-1" dirty="0"/>
          </a:p>
          <a:p>
            <a:pPr marL="203400">
              <a:lnSpc>
                <a:spcPct val="90000"/>
              </a:lnSpc>
              <a:spcBef>
                <a:spcPts val="1417"/>
              </a:spcBef>
              <a:buClr>
                <a:srgbClr val="000000"/>
              </a:buClr>
              <a:buSzPct val="45000"/>
            </a:pPr>
            <a:r>
              <a:rPr lang="en-US" sz="2400" b="0" strike="noStrike" spc="-1" dirty="0"/>
              <a:t> </a:t>
            </a:r>
          </a:p>
          <a:p>
            <a:pPr marL="432000" indent="-228600">
              <a:lnSpc>
                <a:spcPct val="90000"/>
              </a:lnSpc>
              <a:spcBef>
                <a:spcPts val="1417"/>
              </a:spcBef>
              <a:buClr>
                <a:srgbClr val="000000"/>
              </a:buClr>
              <a:buSzPct val="45000"/>
              <a:buFont typeface="Arial" panose="020B0604020202020204" pitchFamily="34" charset="0"/>
              <a:buChar char="•"/>
            </a:pPr>
            <a:endParaRPr lang="en-US" sz="2400" b="0" strike="noStrike" spc="-1" dirty="0"/>
          </a:p>
          <a:p>
            <a:pPr marL="432000" indent="-228600">
              <a:lnSpc>
                <a:spcPct val="90000"/>
              </a:lnSpc>
              <a:spcBef>
                <a:spcPts val="1417"/>
              </a:spcBef>
              <a:buClr>
                <a:srgbClr val="000000"/>
              </a:buClr>
              <a:buSzPct val="45000"/>
              <a:buFont typeface="Arial" panose="020B0604020202020204" pitchFamily="34" charset="0"/>
              <a:buChar char="•"/>
            </a:pPr>
            <a:endParaRPr lang="en-US" b="0" strike="noStrike" spc="-1" dirty="0"/>
          </a:p>
        </p:txBody>
      </p:sp>
      <p:pic>
        <p:nvPicPr>
          <p:cNvPr id="355" name="Picture 2_5" descr="Free object clipart graphics. Needle, capscrews, nut, bricks, glue, clothes  peg, bucket, comb, candle, vase, dress, bulb, handbag images and pictures."/>
          <p:cNvPicPr/>
          <p:nvPr/>
        </p:nvPicPr>
        <p:blipFill rotWithShape="1">
          <a:blip r:embed="rId2"/>
          <a:srcRect r="9032" b="2"/>
          <a:stretch/>
        </p:blipFill>
        <p:spPr>
          <a:xfrm>
            <a:off x="6100651" y="2946889"/>
            <a:ext cx="2736067" cy="2358593"/>
          </a:xfrm>
          <a:prstGeom prst="rect">
            <a:avLst/>
          </a:prstGeom>
        </p:spPr>
      </p:pic>
      <p:pic>
        <p:nvPicPr>
          <p:cNvPr id="12" name="Billede 2">
            <a:extLst>
              <a:ext uri="{FF2B5EF4-FFF2-40B4-BE49-F238E27FC236}">
                <a16:creationId xmlns:a16="http://schemas.microsoft.com/office/drawing/2014/main" id="{EED064C2-DE5C-5044-B1C6-533E7EBAA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395" y="4217990"/>
            <a:ext cx="5261267" cy="400858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6000">
              <a:schemeClr val="accent1">
                <a:lumMod val="5000"/>
                <a:lumOff val="95000"/>
              </a:schemeClr>
            </a:gs>
            <a:gs pos="7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4_2" descr="ath Homework – Helpful or Harmful? - KP® Mathematics : KP® Mathematics">
            <a:extLst>
              <a:ext uri="{FF2B5EF4-FFF2-40B4-BE49-F238E27FC236}">
                <a16:creationId xmlns:a16="http://schemas.microsoft.com/office/drawing/2014/main" id="{E83E1356-C3C9-4141-AA44-A2A8C73BB6BB}"/>
              </a:ext>
            </a:extLst>
          </p:cNvPr>
          <p:cNvPicPr/>
          <p:nvPr/>
        </p:nvPicPr>
        <p:blipFill rotWithShape="1">
          <a:blip r:embed="rId3"/>
          <a:srcRect t="2427" b="31857"/>
          <a:stretch/>
        </p:blipFill>
        <p:spPr>
          <a:xfrm>
            <a:off x="5110843" y="837929"/>
            <a:ext cx="3690257" cy="123580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02" name="TextShape 2"/>
          <p:cNvSpPr txBox="1"/>
          <p:nvPr/>
        </p:nvSpPr>
        <p:spPr>
          <a:xfrm>
            <a:off x="734786" y="1045030"/>
            <a:ext cx="8262257" cy="5676172"/>
          </a:xfrm>
          <a:prstGeom prst="rect">
            <a:avLst/>
          </a:prstGeom>
        </p:spPr>
        <p:txBody>
          <a:bodyPr vert="horz" lIns="91440" tIns="45720" rIns="91440" bIns="45720" rtlCol="0" anchor="ctr">
            <a:normAutofit/>
          </a:bodyPr>
          <a:lstStyle/>
          <a:p>
            <a:pPr>
              <a:lnSpc>
                <a:spcPct val="90000"/>
              </a:lnSpc>
            </a:pPr>
            <a:r>
              <a:rPr lang="en-US" sz="2000" b="1" u="sng" spc="-1" dirty="0"/>
              <a:t>2 Min silent prep; </a:t>
            </a:r>
          </a:p>
          <a:p>
            <a:pPr>
              <a:lnSpc>
                <a:spcPct val="90000"/>
              </a:lnSpc>
            </a:pPr>
            <a:endParaRPr lang="en-US" sz="2000" b="1" u="sng" spc="-1" dirty="0"/>
          </a:p>
          <a:p>
            <a:pPr>
              <a:lnSpc>
                <a:spcPct val="90000"/>
              </a:lnSpc>
            </a:pPr>
            <a:r>
              <a:rPr lang="en-US" sz="2000" b="1" u="sng" spc="-1" dirty="0"/>
              <a:t>2 min TOTAL to Tell Story and Apply Principles</a:t>
            </a:r>
          </a:p>
          <a:p>
            <a:pPr>
              <a:lnSpc>
                <a:spcPct val="90000"/>
              </a:lnSpc>
            </a:pPr>
            <a:endParaRPr lang="en-US" sz="2000" b="1" u="sng" spc="-1" dirty="0"/>
          </a:p>
          <a:p>
            <a:pPr>
              <a:lnSpc>
                <a:spcPct val="90000"/>
              </a:lnSpc>
            </a:pPr>
            <a:r>
              <a:rPr lang="en-US" sz="2000" b="1" u="sng" spc="-1" dirty="0"/>
              <a:t>FIRST</a:t>
            </a:r>
            <a:r>
              <a:rPr lang="en-US" sz="2000" spc="-1" dirty="0"/>
              <a:t>: Briefly tell your h</a:t>
            </a:r>
            <a:r>
              <a:rPr lang="en-US" sz="2000" b="0" strike="noStrike" spc="-1" dirty="0"/>
              <a:t>omework story from Week 1 </a:t>
            </a:r>
            <a:r>
              <a:rPr lang="en-US" sz="2000" b="1" strike="noStrike" spc="-1" dirty="0"/>
              <a:t>(1 min)</a:t>
            </a:r>
            <a:r>
              <a:rPr lang="en-US" sz="2000" b="1" spc="-1" dirty="0"/>
              <a:t>, </a:t>
            </a:r>
            <a:endParaRPr lang="en-US" sz="2000" b="1" strike="noStrike" spc="-1" dirty="0"/>
          </a:p>
          <a:p>
            <a:pPr>
              <a:lnSpc>
                <a:spcPct val="90000"/>
              </a:lnSpc>
            </a:pPr>
            <a:r>
              <a:rPr lang="en-US" sz="2000" spc="-1" dirty="0"/>
              <a:t> (an organizational problem you are having now).</a:t>
            </a:r>
          </a:p>
          <a:p>
            <a:pPr>
              <a:lnSpc>
                <a:spcPct val="90000"/>
              </a:lnSpc>
            </a:pPr>
            <a:endParaRPr lang="en-US" sz="2000" spc="-1" dirty="0"/>
          </a:p>
          <a:p>
            <a:pPr>
              <a:lnSpc>
                <a:spcPct val="90000"/>
              </a:lnSpc>
            </a:pPr>
            <a:r>
              <a:rPr lang="en-US" sz="2000" b="1" u="sng" spc="-1" dirty="0"/>
              <a:t>SECOND:</a:t>
            </a:r>
            <a:r>
              <a:rPr lang="en-US" sz="2000" spc="-1" dirty="0"/>
              <a:t> </a:t>
            </a:r>
            <a:r>
              <a:rPr lang="en-US" sz="2000" b="1" u="sng" spc="-1" dirty="0"/>
              <a:t>APPLY</a:t>
            </a:r>
            <a:r>
              <a:rPr lang="en-US" sz="2000" spc="-1" dirty="0"/>
              <a:t>: (</a:t>
            </a:r>
            <a:r>
              <a:rPr lang="en-US" sz="2000" b="1" spc="-1" dirty="0"/>
              <a:t>1 min each person</a:t>
            </a:r>
            <a:r>
              <a:rPr lang="en-US" sz="2000" spc="-1" dirty="0"/>
              <a:t>) </a:t>
            </a:r>
          </a:p>
          <a:p>
            <a:pPr>
              <a:lnSpc>
                <a:spcPct val="90000"/>
              </a:lnSpc>
            </a:pPr>
            <a:endParaRPr lang="en-US" sz="2000" spc="-1" dirty="0"/>
          </a:p>
          <a:p>
            <a:pPr>
              <a:lnSpc>
                <a:spcPct val="90000"/>
              </a:lnSpc>
            </a:pPr>
            <a:r>
              <a:rPr lang="en-US" sz="2000" spc="-1" dirty="0"/>
              <a:t>Using your problem story apply Principles 3 &amp; 4, by identifying:</a:t>
            </a:r>
          </a:p>
          <a:p>
            <a:pPr>
              <a:lnSpc>
                <a:spcPct val="90000"/>
              </a:lnSpc>
            </a:pPr>
            <a:r>
              <a:rPr lang="en-US" sz="2000" spc="-1" dirty="0"/>
              <a:t> </a:t>
            </a:r>
          </a:p>
          <a:p>
            <a:pPr indent="-228600">
              <a:lnSpc>
                <a:spcPct val="90000"/>
              </a:lnSpc>
              <a:buFont typeface="Arial" panose="020B0604020202020204" pitchFamily="34" charset="0"/>
              <a:buChar char="•"/>
            </a:pPr>
            <a:r>
              <a:rPr lang="en-US" sz="2000" spc="-1" dirty="0"/>
              <a:t>1. MATERIAL OBJECTS (David = cafeteria line)</a:t>
            </a:r>
          </a:p>
          <a:p>
            <a:pPr indent="-228600">
              <a:lnSpc>
                <a:spcPct val="90000"/>
              </a:lnSpc>
              <a:buFont typeface="Arial" panose="020B0604020202020204" pitchFamily="34" charset="0"/>
              <a:buChar char="•"/>
            </a:pPr>
            <a:r>
              <a:rPr lang="en-US" sz="2000" spc="-1" dirty="0"/>
              <a:t>2. SPACE  (David = behind Grace Ann)</a:t>
            </a:r>
          </a:p>
          <a:p>
            <a:pPr indent="-228600">
              <a:lnSpc>
                <a:spcPct val="90000"/>
              </a:lnSpc>
              <a:buFont typeface="Arial" panose="020B0604020202020204" pitchFamily="34" charset="0"/>
              <a:buChar char="•"/>
            </a:pPr>
            <a:r>
              <a:rPr lang="en-US" sz="2000" spc="-1" dirty="0"/>
              <a:t>3. OPPORTUNE MOMENTS (David = speaks to GA)</a:t>
            </a:r>
          </a:p>
          <a:p>
            <a:pPr marL="514350" indent="-228600">
              <a:lnSpc>
                <a:spcPct val="90000"/>
              </a:lnSpc>
              <a:buFont typeface="Arial" panose="020B0604020202020204" pitchFamily="34" charset="0"/>
              <a:buChar char="•"/>
            </a:pPr>
            <a:endParaRPr lang="en-US" sz="2000" b="1" dirty="0"/>
          </a:p>
          <a:p>
            <a:pPr indent="-228600">
              <a:lnSpc>
                <a:spcPct val="90000"/>
              </a:lnSpc>
              <a:spcBef>
                <a:spcPts val="641"/>
              </a:spcBef>
              <a:buFont typeface="Arial" panose="020B0604020202020204" pitchFamily="34" charset="0"/>
              <a:buChar char="•"/>
              <a:tabLst>
                <a:tab pos="0" algn="l"/>
              </a:tabLst>
            </a:pPr>
            <a:r>
              <a:rPr lang="en-US" b="0" strike="noStrike" spc="-1" dirty="0"/>
              <a:t>REMEMBER: NO SOLUTIONS YET! That will happen next week.</a:t>
            </a:r>
          </a:p>
        </p:txBody>
      </p:sp>
      <p:sp>
        <p:nvSpPr>
          <p:cNvPr id="403" name="TextShape 3"/>
          <p:cNvSpPr txBox="1"/>
          <p:nvPr/>
        </p:nvSpPr>
        <p:spPr>
          <a:xfrm>
            <a:off x="6553080" y="6356520"/>
            <a:ext cx="2133360" cy="364680"/>
          </a:xfrm>
          <a:prstGeom prst="rect">
            <a:avLst/>
          </a:prstGeom>
          <a:noFill/>
          <a:ln w="0">
            <a:noFill/>
          </a:ln>
        </p:spPr>
        <p:txBody>
          <a:bodyPr anchor="ctr">
            <a:noAutofit/>
          </a:bodyPr>
          <a:lstStyle/>
          <a:p>
            <a:pPr algn="r">
              <a:spcAft>
                <a:spcPts val="600"/>
              </a:spcAft>
            </a:pPr>
            <a:fld id="{CF9218BA-7889-43F0-939B-30DE1A9DB172}" type="slidenum">
              <a:rPr lang="en-US" sz="1200" b="0" strike="noStrike" spc="-1" smtClean="0">
                <a:solidFill>
                  <a:srgbClr val="8B8B8B"/>
                </a:solidFill>
                <a:latin typeface="Calibri"/>
              </a:rPr>
              <a:pPr algn="r">
                <a:spcAft>
                  <a:spcPts val="600"/>
                </a:spcAft>
              </a:pPr>
              <a:t>7</a:t>
            </a:fld>
            <a:endParaRPr lang="en-US" sz="1200" b="0" strike="noStrike" spc="-1">
              <a:latin typeface="Times New Roman"/>
            </a:endParaRPr>
          </a:p>
        </p:txBody>
      </p:sp>
      <p:sp>
        <p:nvSpPr>
          <p:cNvPr id="2" name="TextBox 1">
            <a:extLst>
              <a:ext uri="{FF2B5EF4-FFF2-40B4-BE49-F238E27FC236}">
                <a16:creationId xmlns:a16="http://schemas.microsoft.com/office/drawing/2014/main" id="{AD2DDDE2-E5DC-BE40-B744-54F6AF4C065F}"/>
              </a:ext>
            </a:extLst>
          </p:cNvPr>
          <p:cNvSpPr txBox="1"/>
          <p:nvPr/>
        </p:nvSpPr>
        <p:spPr>
          <a:xfrm>
            <a:off x="342900" y="253154"/>
            <a:ext cx="6727371" cy="584775"/>
          </a:xfrm>
          <a:prstGeom prst="rect">
            <a:avLst/>
          </a:prstGeom>
          <a:noFill/>
        </p:spPr>
        <p:txBody>
          <a:bodyPr wrap="square" rtlCol="0">
            <a:spAutoFit/>
          </a:bodyPr>
          <a:lstStyle/>
          <a:p>
            <a:r>
              <a:rPr lang="en-US" sz="3200" b="1" u="sng" dirty="0"/>
              <a:t>BREAKOUT:</a:t>
            </a:r>
            <a:r>
              <a:rPr lang="en-US" sz="2800" b="1" dirty="0"/>
              <a:t> USE LAST WEEK’S</a:t>
            </a:r>
          </a:p>
        </p:txBody>
      </p:sp>
    </p:spTree>
    <p:extLst>
      <p:ext uri="{BB962C8B-B14F-4D97-AF65-F5344CB8AC3E}">
        <p14:creationId xmlns:p14="http://schemas.microsoft.com/office/powerpoint/2010/main" val="2307521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D845E81-E3C7-A145-810C-105F28197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239" y="4564434"/>
            <a:ext cx="3224761" cy="2293566"/>
          </a:xfrm>
          <a:prstGeom prst="rect">
            <a:avLst/>
          </a:prstGeom>
        </p:spPr>
      </p:pic>
      <p:sp>
        <p:nvSpPr>
          <p:cNvPr id="2" name="Title 1">
            <a:extLst>
              <a:ext uri="{FF2B5EF4-FFF2-40B4-BE49-F238E27FC236}">
                <a16:creationId xmlns:a16="http://schemas.microsoft.com/office/drawing/2014/main" id="{C516F300-7539-9A48-8756-9A0CA405A64E}"/>
              </a:ext>
            </a:extLst>
          </p:cNvPr>
          <p:cNvSpPr>
            <a:spLocks noGrp="1"/>
          </p:cNvSpPr>
          <p:nvPr>
            <p:ph type="title"/>
          </p:nvPr>
        </p:nvSpPr>
        <p:spPr/>
        <p:txBody>
          <a:bodyPr/>
          <a:lstStyle/>
          <a:p>
            <a:pPr algn="ctr"/>
            <a:r>
              <a:rPr lang="en-US" dirty="0"/>
              <a:t>4 Kinds of Plots</a:t>
            </a:r>
          </a:p>
        </p:txBody>
      </p:sp>
      <p:sp>
        <p:nvSpPr>
          <p:cNvPr id="3" name="Subtitle 2">
            <a:extLst>
              <a:ext uri="{FF2B5EF4-FFF2-40B4-BE49-F238E27FC236}">
                <a16:creationId xmlns:a16="http://schemas.microsoft.com/office/drawing/2014/main" id="{12E8F623-E9AA-7D4F-B429-E49EE39DA7CF}"/>
              </a:ext>
            </a:extLst>
          </p:cNvPr>
          <p:cNvSpPr>
            <a:spLocks noGrp="1"/>
          </p:cNvSpPr>
          <p:nvPr>
            <p:ph type="subTitle"/>
          </p:nvPr>
        </p:nvSpPr>
        <p:spPr>
          <a:xfrm>
            <a:off x="558650" y="1774507"/>
            <a:ext cx="5086350" cy="4525560"/>
          </a:xfrm>
        </p:spPr>
        <p:txBody>
          <a:bodyPr/>
          <a:lstStyle/>
          <a:p>
            <a:pPr marL="514350" indent="-514350">
              <a:buAutoNum type="arabicPeriod"/>
            </a:pPr>
            <a:r>
              <a:rPr lang="en-US" sz="3200" dirty="0"/>
              <a:t>Linear Beginning-Middle-End Plotting</a:t>
            </a:r>
          </a:p>
          <a:p>
            <a:endParaRPr lang="en-US" sz="3200" dirty="0"/>
          </a:p>
          <a:p>
            <a:pPr marL="0" indent="0">
              <a:buNone/>
            </a:pPr>
            <a:r>
              <a:rPr lang="en-US" sz="3200" dirty="0"/>
              <a:t>2. Cyclic repeating plots, exact same each time</a:t>
            </a:r>
          </a:p>
          <a:p>
            <a:pPr marL="0" indent="0">
              <a:buNone/>
            </a:pPr>
            <a:endParaRPr lang="en-US" sz="3200" dirty="0"/>
          </a:p>
          <a:p>
            <a:pPr marL="0" indent="0">
              <a:buNone/>
            </a:pPr>
            <a:r>
              <a:rPr lang="en-US" sz="3200" dirty="0"/>
              <a:t>3. Spiral improvements or down-spiral plots</a:t>
            </a:r>
          </a:p>
          <a:p>
            <a:pPr marL="0" indent="0">
              <a:buNone/>
            </a:pPr>
            <a:endParaRPr lang="en-US" sz="3200" dirty="0"/>
          </a:p>
          <a:p>
            <a:pPr marL="0" indent="0">
              <a:buNone/>
            </a:pPr>
            <a:r>
              <a:rPr lang="en-US" sz="3200" dirty="0"/>
              <a:t>4. Rhizomes that grow in all directions at once</a:t>
            </a:r>
          </a:p>
        </p:txBody>
      </p:sp>
      <p:pic>
        <p:nvPicPr>
          <p:cNvPr id="7" name="Picture 6" descr="A picture containing scissors, tool, weapon&#10;&#10;Description automatically generated">
            <a:extLst>
              <a:ext uri="{FF2B5EF4-FFF2-40B4-BE49-F238E27FC236}">
                <a16:creationId xmlns:a16="http://schemas.microsoft.com/office/drawing/2014/main" id="{A46DC153-DBCC-304F-B993-A824C5EAC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9624">
            <a:off x="5752381" y="3751293"/>
            <a:ext cx="1629325" cy="1086747"/>
          </a:xfrm>
          <a:prstGeom prst="rect">
            <a:avLst/>
          </a:prstGeom>
        </p:spPr>
      </p:pic>
      <p:sp>
        <p:nvSpPr>
          <p:cNvPr id="8" name="TextBox 7">
            <a:extLst>
              <a:ext uri="{FF2B5EF4-FFF2-40B4-BE49-F238E27FC236}">
                <a16:creationId xmlns:a16="http://schemas.microsoft.com/office/drawing/2014/main" id="{EE572BE1-658A-D247-BB8D-F1DBB8E73B90}"/>
              </a:ext>
            </a:extLst>
          </p:cNvPr>
          <p:cNvSpPr txBox="1"/>
          <p:nvPr/>
        </p:nvSpPr>
        <p:spPr>
          <a:xfrm>
            <a:off x="6159964" y="1493347"/>
            <a:ext cx="2743309" cy="800219"/>
          </a:xfrm>
          <a:prstGeom prst="rect">
            <a:avLst/>
          </a:prstGeom>
          <a:noFill/>
        </p:spPr>
        <p:txBody>
          <a:bodyPr wrap="square" rtlCol="0">
            <a:spAutoFit/>
          </a:bodyPr>
          <a:lstStyle/>
          <a:p>
            <a:r>
              <a:rPr lang="en-US" sz="2800" dirty="0"/>
              <a:t>B </a:t>
            </a:r>
            <a:r>
              <a:rPr lang="en-US" sz="2800" dirty="0">
                <a:sym typeface="Wingdings" pitchFamily="2" charset="2"/>
              </a:rPr>
              <a:t> M E</a:t>
            </a:r>
          </a:p>
          <a:p>
            <a:endParaRPr lang="en-US" dirty="0"/>
          </a:p>
        </p:txBody>
      </p:sp>
      <p:pic>
        <p:nvPicPr>
          <p:cNvPr id="12" name="Picture 11" descr="Diagram&#10;&#10;Description automatically generated">
            <a:extLst>
              <a:ext uri="{FF2B5EF4-FFF2-40B4-BE49-F238E27FC236}">
                <a16:creationId xmlns:a16="http://schemas.microsoft.com/office/drawing/2014/main" id="{36A72EA3-9577-6548-9B23-0829BD3EFC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239" y="1962576"/>
            <a:ext cx="2666111" cy="1725612"/>
          </a:xfrm>
          <a:prstGeom prst="rect">
            <a:avLst/>
          </a:prstGeom>
        </p:spPr>
      </p:pic>
    </p:spTree>
    <p:extLst>
      <p:ext uri="{BB962C8B-B14F-4D97-AF65-F5344CB8AC3E}">
        <p14:creationId xmlns:p14="http://schemas.microsoft.com/office/powerpoint/2010/main" val="787809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extShape 1"/>
          <p:cNvSpPr txBox="1"/>
          <p:nvPr/>
        </p:nvSpPr>
        <p:spPr>
          <a:xfrm>
            <a:off x="0" y="971282"/>
            <a:ext cx="2238126" cy="4542413"/>
          </a:xfrm>
          <a:prstGeom prst="rect">
            <a:avLst/>
          </a:prstGeom>
          <a:noFill/>
          <a:ln w="0">
            <a:noFill/>
          </a:ln>
        </p:spPr>
        <p:txBody>
          <a:bodyPr anchor="ctr">
            <a:normAutofit fontScale="61000" lnSpcReduction="20000"/>
          </a:bodyPr>
          <a:lstStyle/>
          <a:p>
            <a:pPr algn="ctr">
              <a:lnSpc>
                <a:spcPct val="100000"/>
              </a:lnSpc>
            </a:pPr>
            <a:r>
              <a:rPr lang="en-US" sz="2800" b="1" spc="-1" dirty="0">
                <a:solidFill>
                  <a:srgbClr val="000000"/>
                </a:solidFill>
                <a:latin typeface="Calibri"/>
              </a:rPr>
              <a:t>LAST WEEK</a:t>
            </a:r>
          </a:p>
          <a:p>
            <a:pPr algn="ctr">
              <a:lnSpc>
                <a:spcPct val="100000"/>
              </a:lnSpc>
            </a:pPr>
            <a:r>
              <a:rPr lang="en-US" sz="2800" b="1" spc="-1" dirty="0">
                <a:solidFill>
                  <a:srgbClr val="000000"/>
                </a:solidFill>
                <a:latin typeface="Calibri"/>
              </a:rPr>
              <a:t>REVIEW</a:t>
            </a:r>
          </a:p>
          <a:p>
            <a:pPr algn="ctr">
              <a:lnSpc>
                <a:spcPct val="100000"/>
              </a:lnSpc>
            </a:pPr>
            <a:endParaRPr lang="en-US" sz="2800" b="1" spc="-1" dirty="0">
              <a:solidFill>
                <a:srgbClr val="000000"/>
              </a:solidFill>
              <a:latin typeface="Calibri"/>
            </a:endParaRPr>
          </a:p>
          <a:p>
            <a:pPr algn="ctr">
              <a:lnSpc>
                <a:spcPct val="100000"/>
              </a:lnSpc>
            </a:pPr>
            <a:r>
              <a:rPr lang="en-US" sz="2800" b="1" spc="-1" dirty="0">
                <a:solidFill>
                  <a:srgbClr val="000000"/>
                </a:solidFill>
                <a:latin typeface="Calibri"/>
              </a:rPr>
              <a:t>GUIDES link PRINCIPLES and PROCESSES for TOGETHER-TELLING outcomes!</a:t>
            </a:r>
            <a:endParaRPr lang="en-US" sz="2800" b="1" strike="noStrike" spc="-1" dirty="0">
              <a:solidFill>
                <a:srgbClr val="000000"/>
              </a:solidFill>
              <a:latin typeface="Calibri"/>
            </a:endParaRPr>
          </a:p>
          <a:p>
            <a:pPr algn="ctr">
              <a:lnSpc>
                <a:spcPct val="100000"/>
              </a:lnSpc>
            </a:pPr>
            <a:endParaRPr lang="en-US" sz="2800" b="1" spc="-1" dirty="0">
              <a:solidFill>
                <a:srgbClr val="000000"/>
              </a:solidFill>
              <a:latin typeface="Calibri"/>
            </a:endParaRPr>
          </a:p>
          <a:p>
            <a:pPr algn="ctr">
              <a:lnSpc>
                <a:spcPct val="100000"/>
              </a:lnSpc>
            </a:pPr>
            <a:r>
              <a:rPr lang="en-US" sz="2800" b="1" strike="noStrike" spc="-1" dirty="0">
                <a:solidFill>
                  <a:srgbClr val="000000"/>
                </a:solidFill>
                <a:latin typeface="Calibri"/>
              </a:rPr>
              <a:t>Principle 1: What is True BENEATH DEBATES</a:t>
            </a:r>
          </a:p>
          <a:p>
            <a:pPr algn="ctr">
              <a:lnSpc>
                <a:spcPct val="100000"/>
              </a:lnSpc>
            </a:pPr>
            <a:endParaRPr lang="en-US" sz="2800" b="1" strike="noStrike" spc="-1" dirty="0">
              <a:solidFill>
                <a:srgbClr val="000000"/>
              </a:solidFill>
              <a:latin typeface="Calibri"/>
            </a:endParaRPr>
          </a:p>
          <a:p>
            <a:pPr algn="ctr">
              <a:lnSpc>
                <a:spcPct val="100000"/>
              </a:lnSpc>
            </a:pPr>
            <a:r>
              <a:rPr lang="en-US" sz="2800" b="1" strike="noStrike" spc="-1" dirty="0">
                <a:solidFill>
                  <a:srgbClr val="000000"/>
                </a:solidFill>
                <a:latin typeface="Calibri"/>
              </a:rPr>
              <a:t>Principle 2: Making Rooms in TAMARA-LAND</a:t>
            </a:r>
          </a:p>
          <a:p>
            <a:pPr algn="ctr">
              <a:lnSpc>
                <a:spcPct val="100000"/>
              </a:lnSpc>
            </a:pPr>
            <a:br>
              <a:rPr dirty="0"/>
            </a:br>
            <a:r>
              <a:rPr lang="en-US" dirty="0"/>
              <a:t>for </a:t>
            </a:r>
            <a:r>
              <a:rPr lang="en-US" sz="3100" b="1" strike="noStrike" spc="-1" dirty="0">
                <a:solidFill>
                  <a:srgbClr val="000000"/>
                </a:solidFill>
                <a:latin typeface="Calibri"/>
              </a:rPr>
              <a:t>True storytelling spaces respecting the stories already there</a:t>
            </a:r>
            <a:endParaRPr lang="en-US" sz="3100" b="0" strike="noStrike" spc="-1" dirty="0">
              <a:solidFill>
                <a:srgbClr val="000000"/>
              </a:solidFill>
              <a:latin typeface="Calibri"/>
            </a:endParaRPr>
          </a:p>
        </p:txBody>
      </p:sp>
      <p:pic>
        <p:nvPicPr>
          <p:cNvPr id="5" name="Picture 4" descr="Logo&#10;&#10;Description automatically generated with low confidence">
            <a:extLst>
              <a:ext uri="{FF2B5EF4-FFF2-40B4-BE49-F238E27FC236}">
                <a16:creationId xmlns:a16="http://schemas.microsoft.com/office/drawing/2014/main" id="{C691A327-8946-214D-9700-741DB2250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126" y="0"/>
            <a:ext cx="6905874" cy="6858000"/>
          </a:xfrm>
          <a:prstGeom prst="rect">
            <a:avLst/>
          </a:prstGeom>
        </p:spPr>
      </p:pic>
    </p:spTree>
    <p:extLst>
      <p:ext uri="{BB962C8B-B14F-4D97-AF65-F5344CB8AC3E}">
        <p14:creationId xmlns:p14="http://schemas.microsoft.com/office/powerpoint/2010/main" val="2400266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3192</TotalTime>
  <Words>1475</Words>
  <Application>Microsoft Macintosh PowerPoint</Application>
  <PresentationFormat>On-screen Show (4:3)</PresentationFormat>
  <Paragraphs>247</Paragraphs>
  <Slides>24</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Kinds of Plots</vt:lpstr>
      <vt:lpstr>PowerPoint Presentation</vt:lpstr>
      <vt:lpstr>PowerPoint Presentation</vt:lpstr>
      <vt:lpstr>PowerPoint Presentation</vt:lpstr>
      <vt:lpstr>PowerPoint Presentation</vt:lpstr>
      <vt:lpstr>PowerPoint Presentation</vt:lpstr>
      <vt:lpstr>On Difference of Narrative-Plot of Beginning, Middle, End; and Story-Events Left Out</vt:lpstr>
      <vt:lpstr>PowerPoint Presentation</vt:lpstr>
      <vt:lpstr>PowerPoint Presentation</vt:lpstr>
      <vt:lpstr>What is BEING of SpaceTimeMattering?</vt:lpstr>
      <vt:lpstr>PowerPoint Presentation</vt:lpstr>
      <vt:lpstr>PowerPoint Presentation</vt:lpstr>
      <vt:lpstr>PowerPoint Presentation</vt:lpstr>
      <vt:lpstr>PowerPoint Presentation</vt:lpstr>
      <vt:lpstr>PowerPoint Presentation</vt:lpstr>
      <vt:lpstr>PowerPoint Presentation</vt:lpstr>
      <vt:lpstr>Grace Ann- Time Schedule for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Ann Rosile</dc:creator>
  <cp:lastModifiedBy>David Boje</cp:lastModifiedBy>
  <cp:revision>19</cp:revision>
  <dcterms:created xsi:type="dcterms:W3CDTF">2021-03-14T01:42:32Z</dcterms:created>
  <dcterms:modified xsi:type="dcterms:W3CDTF">2021-03-16T14:34:27Z</dcterms:modified>
</cp:coreProperties>
</file>