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13" r:id="rId4"/>
  </p:sldMasterIdLst>
  <p:notesMasterIdLst>
    <p:notesMasterId r:id="rId30"/>
  </p:notesMasterIdLst>
  <p:sldIdLst>
    <p:sldId id="257" r:id="rId5"/>
    <p:sldId id="256" r:id="rId6"/>
    <p:sldId id="259" r:id="rId7"/>
    <p:sldId id="262" r:id="rId8"/>
    <p:sldId id="260" r:id="rId9"/>
    <p:sldId id="292" r:id="rId10"/>
    <p:sldId id="263" r:id="rId11"/>
    <p:sldId id="261" r:id="rId12"/>
    <p:sldId id="264" r:id="rId13"/>
    <p:sldId id="268" r:id="rId14"/>
    <p:sldId id="291" r:id="rId15"/>
    <p:sldId id="285" r:id="rId16"/>
    <p:sldId id="288" r:id="rId17"/>
    <p:sldId id="294" r:id="rId18"/>
    <p:sldId id="299" r:id="rId19"/>
    <p:sldId id="290" r:id="rId20"/>
    <p:sldId id="274" r:id="rId21"/>
    <p:sldId id="272" r:id="rId22"/>
    <p:sldId id="266" r:id="rId23"/>
    <p:sldId id="275" r:id="rId24"/>
    <p:sldId id="277" r:id="rId25"/>
    <p:sldId id="279" r:id="rId26"/>
    <p:sldId id="281" r:id="rId27"/>
    <p:sldId id="280" r:id="rId28"/>
    <p:sldId id="30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7"/>
    <p:restoredTop sz="94624"/>
  </p:normalViewPr>
  <p:slideViewPr>
    <p:cSldViewPr snapToGrid="0" snapToObjects="1">
      <p:cViewPr varScale="1">
        <p:scale>
          <a:sx n="90" d="100"/>
          <a:sy n="90" d="100"/>
        </p:scale>
        <p:origin x="17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312"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640" b="0" strike="noStrike" spc="-1">
                <a:latin typeface="Arial"/>
              </a:rPr>
              <a:t>Click to edit the notes format</a:t>
            </a:r>
          </a:p>
        </p:txBody>
      </p:sp>
      <p:sp>
        <p:nvSpPr>
          <p:cNvPr id="313"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14"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15"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16"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F6F49CB4-CA3B-4DA6-8A1A-986C451ABB6A}"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4U70RsDxwvg?t=43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1371600" y="1143000"/>
            <a:ext cx="4110038" cy="3082925"/>
          </a:xfrm>
          <a:prstGeom prst="rect">
            <a:avLst/>
          </a:prstGeom>
        </p:spPr>
      </p:sp>
      <p:sp>
        <p:nvSpPr>
          <p:cNvPr id="418"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19"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36962A9-2B63-49AA-A494-0BD8440EB41A}" type="slidenum">
              <a:rPr lang="en-US" sz="1200" b="0" strike="noStrike" spc="-1">
                <a:solidFill>
                  <a:srgbClr val="000000"/>
                </a:solidFill>
                <a:latin typeface="Times New Roman"/>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1624013" y="1257300"/>
            <a:ext cx="4522787" cy="3392488"/>
          </a:xfrm>
          <a:prstGeom prst="rect">
            <a:avLst/>
          </a:prstGeom>
        </p:spPr>
      </p:sp>
      <p:sp>
        <p:nvSpPr>
          <p:cNvPr id="427" name="PlaceHolder 2"/>
          <p:cNvSpPr>
            <a:spLocks noGrp="1"/>
          </p:cNvSpPr>
          <p:nvPr>
            <p:ph type="body"/>
          </p:nvPr>
        </p:nvSpPr>
        <p:spPr>
          <a:xfrm>
            <a:off x="777960" y="4840200"/>
            <a:ext cx="6215040" cy="3959280"/>
          </a:xfrm>
          <a:prstGeom prst="rect">
            <a:avLst/>
          </a:prstGeom>
        </p:spPr>
        <p:txBody>
          <a:bodyPr lIns="0" tIns="0" rIns="0" bIns="0">
            <a:noAutofit/>
          </a:bodyPr>
          <a:lstStyle/>
          <a:p>
            <a:pPr algn="ctr">
              <a:lnSpc>
                <a:spcPct val="100000"/>
              </a:lnSpc>
            </a:pPr>
            <a:r>
              <a:rPr lang="en-US" sz="2000" b="0" strike="noStrike" spc="-1" dirty="0">
                <a:solidFill>
                  <a:srgbClr val="000000"/>
                </a:solidFill>
                <a:latin typeface="Calibri"/>
              </a:rPr>
              <a:t>True Storytelling has</a:t>
            </a:r>
          </a:p>
          <a:p>
            <a:pPr algn="ctr">
              <a:lnSpc>
                <a:spcPct val="100000"/>
              </a:lnSpc>
            </a:pPr>
            <a:br>
              <a:rPr lang="en-US" sz="2000" dirty="0"/>
            </a:br>
            <a:r>
              <a:rPr lang="en-US" sz="2000" b="0" strike="noStrike" spc="-1" dirty="0">
                <a:solidFill>
                  <a:srgbClr val="000000"/>
                </a:solidFill>
                <a:latin typeface="Calibri"/>
              </a:rPr>
              <a:t>WHOLENESS: of head and heart</a:t>
            </a:r>
            <a:br>
              <a:rPr lang="en-US" sz="2000" dirty="0"/>
            </a:br>
            <a:r>
              <a:rPr lang="en-US" sz="1100" dirty="0"/>
              <a:t>&amp;</a:t>
            </a:r>
            <a:br>
              <a:rPr lang="en-US" sz="2000" dirty="0"/>
            </a:br>
            <a:r>
              <a:rPr lang="en-US" sz="2000" b="0" strike="noStrike" spc="-1" dirty="0">
                <a:solidFill>
                  <a:srgbClr val="000000"/>
                </a:solidFill>
                <a:latin typeface="Calibri"/>
              </a:rPr>
              <a:t>INTEGRITY: from Integral = whole</a:t>
            </a:r>
            <a:br>
              <a:rPr lang="en-US" sz="2000" dirty="0"/>
            </a:br>
            <a:r>
              <a:rPr lang="en-US" sz="1100" dirty="0"/>
              <a:t>and this means </a:t>
            </a:r>
            <a:br>
              <a:rPr lang="en-US" sz="2000" dirty="0"/>
            </a:br>
            <a:r>
              <a:rPr lang="en-US" sz="2000" b="0" strike="noStrike" spc="-1" dirty="0">
                <a:solidFill>
                  <a:srgbClr val="000000"/>
                </a:solidFill>
                <a:latin typeface="Calibri"/>
              </a:rPr>
              <a:t>CONGRUENCE of head and heart</a:t>
            </a:r>
          </a:p>
          <a:p>
            <a:pPr marL="216000" indent="-214920">
              <a:lnSpc>
                <a:spcPct val="100000"/>
              </a:lnSpc>
              <a:tabLst>
                <a:tab pos="0" algn="l"/>
              </a:tabLst>
            </a:pPr>
            <a:endParaRPr lang="da-DK" sz="2000" b="0" strike="noStrike" spc="-1" dirty="0">
              <a:latin typeface="Arial"/>
            </a:endParaRPr>
          </a:p>
          <a:p>
            <a:pPr marL="216000" indent="-214920">
              <a:lnSpc>
                <a:spcPct val="100000"/>
              </a:lnSpc>
              <a:tabLst>
                <a:tab pos="0" algn="l"/>
              </a:tabLst>
            </a:pPr>
            <a:r>
              <a:rPr lang="da-DK" sz="2000" b="0" strike="noStrike" spc="-1" dirty="0">
                <a:latin typeface="Arial"/>
              </a:rPr>
              <a:t>To </a:t>
            </a:r>
            <a:r>
              <a:rPr lang="da-DK" sz="2000" b="0" strike="noStrike" spc="-1" dirty="0" err="1">
                <a:latin typeface="Arial"/>
              </a:rPr>
              <a:t>travel</a:t>
            </a:r>
            <a:r>
              <a:rPr lang="da-DK" sz="2000" b="0" strike="noStrike" spc="-1" dirty="0">
                <a:latin typeface="Arial"/>
              </a:rPr>
              <a:t> back from </a:t>
            </a:r>
            <a:r>
              <a:rPr lang="da-DK" sz="2000" b="0" strike="noStrike" spc="-1" dirty="0" err="1">
                <a:latin typeface="Arial"/>
              </a:rPr>
              <a:t>space</a:t>
            </a:r>
            <a:r>
              <a:rPr lang="da-DK" sz="2000" b="0" strike="noStrike" spc="-1" dirty="0">
                <a:latin typeface="Arial"/>
              </a:rPr>
              <a:t> and </a:t>
            </a:r>
            <a:r>
              <a:rPr lang="da-DK" sz="2000" b="0" strike="noStrike" spc="-1" dirty="0" err="1">
                <a:latin typeface="Arial"/>
              </a:rPr>
              <a:t>integrate</a:t>
            </a:r>
            <a:r>
              <a:rPr lang="da-DK" sz="2000" b="0" strike="noStrike" spc="-1" dirty="0">
                <a:latin typeface="Arial"/>
              </a:rPr>
              <a:t> it </a:t>
            </a:r>
            <a:r>
              <a:rPr lang="da-DK" sz="2000" b="0" strike="noStrike" spc="-1" dirty="0" err="1">
                <a:latin typeface="Arial"/>
              </a:rPr>
              <a:t>into</a:t>
            </a:r>
            <a:r>
              <a:rPr lang="da-DK" sz="2000" b="0" strike="noStrike" spc="-1" dirty="0">
                <a:latin typeface="Arial"/>
              </a:rPr>
              <a:t> </a:t>
            </a:r>
            <a:r>
              <a:rPr lang="da-DK" sz="2000" b="0" strike="noStrike" spc="-1" dirty="0" err="1">
                <a:latin typeface="Arial"/>
              </a:rPr>
              <a:t>our</a:t>
            </a:r>
            <a:r>
              <a:rPr lang="da-DK" sz="2000" b="0" strike="noStrike" spc="-1" dirty="0">
                <a:latin typeface="Arial"/>
              </a:rPr>
              <a:t> </a:t>
            </a:r>
            <a:r>
              <a:rPr lang="da-DK" sz="2000" b="0" strike="noStrike" spc="-1" dirty="0" err="1">
                <a:latin typeface="Arial"/>
              </a:rPr>
              <a:t>own</a:t>
            </a:r>
            <a:r>
              <a:rPr lang="da-DK" sz="2000" b="0" strike="noStrike" spc="-1" dirty="0">
                <a:latin typeface="Arial"/>
              </a:rPr>
              <a:t> </a:t>
            </a:r>
            <a:r>
              <a:rPr lang="da-DK" sz="2000" b="0" strike="noStrike" spc="-1" dirty="0" err="1">
                <a:latin typeface="Arial"/>
              </a:rPr>
              <a:t>life</a:t>
            </a:r>
            <a:r>
              <a:rPr lang="da-DK" sz="2000" b="0" strike="noStrike" spc="-1" dirty="0">
                <a:latin typeface="Arial"/>
              </a:rPr>
              <a:t>. TS is </a:t>
            </a:r>
            <a:r>
              <a:rPr lang="da-DK" sz="2000" b="0" strike="noStrike" spc="-1" dirty="0" err="1">
                <a:latin typeface="Arial"/>
              </a:rPr>
              <a:t>when</a:t>
            </a:r>
            <a:r>
              <a:rPr lang="da-DK" sz="2000" b="0" strike="noStrike" spc="-1" dirty="0">
                <a:latin typeface="Arial"/>
              </a:rPr>
              <a:t> the </a:t>
            </a:r>
            <a:r>
              <a:rPr lang="da-DK" sz="2000" b="0" strike="noStrike" spc="-1" dirty="0" err="1">
                <a:latin typeface="Arial"/>
              </a:rPr>
              <a:t>are</a:t>
            </a:r>
            <a:r>
              <a:rPr lang="da-DK" sz="2000" b="0" strike="noStrike" spc="-1" dirty="0">
                <a:latin typeface="Arial"/>
              </a:rPr>
              <a:t> </a:t>
            </a:r>
            <a:r>
              <a:rPr lang="da-DK" sz="2000" b="0" strike="noStrike" spc="-1" dirty="0" err="1">
                <a:latin typeface="Arial"/>
              </a:rPr>
              <a:t>connection</a:t>
            </a:r>
            <a:r>
              <a:rPr lang="da-DK" sz="2000" b="0" strike="noStrike" spc="-1" dirty="0">
                <a:latin typeface="Arial"/>
              </a:rPr>
              <a:t> </a:t>
            </a:r>
            <a:r>
              <a:rPr lang="da-DK" sz="2000" b="0" strike="noStrike" spc="-1" dirty="0" err="1">
                <a:latin typeface="Arial"/>
              </a:rPr>
              <a:t>between</a:t>
            </a:r>
            <a:r>
              <a:rPr lang="da-DK" sz="2000" b="0" strike="noStrike" spc="-1" dirty="0">
                <a:latin typeface="Arial"/>
              </a:rPr>
              <a:t> head and </a:t>
            </a:r>
            <a:r>
              <a:rPr lang="da-DK" sz="2000" b="0" strike="noStrike" spc="-1" dirty="0" err="1">
                <a:latin typeface="Arial"/>
              </a:rPr>
              <a:t>heart</a:t>
            </a:r>
            <a:r>
              <a:rPr lang="da-DK" sz="2000" b="0" strike="noStrike" spc="-1" dirty="0">
                <a:latin typeface="Arial"/>
              </a:rPr>
              <a:t>. SAY MORE ABOUT THAT…..</a:t>
            </a:r>
            <a:endParaRPr lang="en-US" sz="2000" b="0" strike="noStrike" spc="-1" dirty="0">
              <a:latin typeface="Arial"/>
            </a:endParaRPr>
          </a:p>
        </p:txBody>
      </p:sp>
      <p:sp>
        <p:nvSpPr>
          <p:cNvPr id="428" name="CustomShape 3"/>
          <p:cNvSpPr/>
          <p:nvPr/>
        </p:nvSpPr>
        <p:spPr>
          <a:xfrm>
            <a:off x="4402080" y="9553680"/>
            <a:ext cx="3367080" cy="50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804087B-FD91-4F80-8968-F46D138C28CB}" type="slidenum">
              <a:rPr lang="en-US" sz="1200" b="0" strike="noStrike" spc="-1">
                <a:solidFill>
                  <a:srgbClr val="000000"/>
                </a:solidFill>
                <a:latin typeface="+mn-lt"/>
                <a:ea typeface="+mn-ea"/>
              </a:rPr>
              <a:t>19</a:t>
            </a:fld>
            <a:endParaRPr lang="en-US" sz="12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1143000" y="685800"/>
            <a:ext cx="4572000" cy="3429000"/>
          </a:xfrm>
          <a:prstGeom prst="rect">
            <a:avLst/>
          </a:prstGeom>
        </p:spPr>
      </p:sp>
      <p:sp>
        <p:nvSpPr>
          <p:cNvPr id="430" name="PlaceHolder 2"/>
          <p:cNvSpPr>
            <a:spLocks noGrp="1"/>
          </p:cNvSpPr>
          <p:nvPr>
            <p:ph type="body"/>
          </p:nvPr>
        </p:nvSpPr>
        <p:spPr>
          <a:xfrm>
            <a:off x="685800" y="4343400"/>
            <a:ext cx="5486040" cy="4114440"/>
          </a:xfrm>
          <a:prstGeom prst="rect">
            <a:avLst/>
          </a:prstGeom>
        </p:spPr>
        <p:txBody>
          <a:bodyPr>
            <a:noAutofit/>
          </a:bodyPr>
          <a:lstStyle/>
          <a:p>
            <a:pPr algn="ctr">
              <a:lnSpc>
                <a:spcPct val="90000"/>
              </a:lnSpc>
              <a:spcAft>
                <a:spcPts val="600"/>
              </a:spcAft>
            </a:pPr>
            <a:r>
              <a:rPr lang="en-US" sz="2000" b="1" strike="noStrike" spc="-1" dirty="0">
                <a:solidFill>
                  <a:srgbClr val="FEFFFF"/>
                </a:solidFill>
              </a:rPr>
              <a:t>Now </a:t>
            </a:r>
          </a:p>
          <a:p>
            <a:pPr algn="ctr">
              <a:lnSpc>
                <a:spcPct val="90000"/>
              </a:lnSpc>
              <a:spcAft>
                <a:spcPts val="600"/>
              </a:spcAft>
            </a:pPr>
            <a:r>
              <a:rPr lang="en-US" sz="2000" b="1" strike="noStrike" spc="-1" dirty="0">
                <a:solidFill>
                  <a:srgbClr val="FEFFFF"/>
                </a:solidFill>
              </a:rPr>
              <a:t>we go deeper into </a:t>
            </a:r>
          </a:p>
          <a:p>
            <a:pPr algn="ctr">
              <a:lnSpc>
                <a:spcPct val="90000"/>
              </a:lnSpc>
              <a:spcAft>
                <a:spcPts val="600"/>
              </a:spcAft>
            </a:pPr>
            <a:r>
              <a:rPr lang="en-US" sz="2000" b="1" strike="noStrike" spc="-1" dirty="0">
                <a:solidFill>
                  <a:srgbClr val="FEFFFF"/>
                </a:solidFill>
              </a:rPr>
              <a:t>what it means to facilitate and coach PRINCIPLES With PROCESSES, </a:t>
            </a:r>
          </a:p>
          <a:p>
            <a:pPr algn="ctr">
              <a:lnSpc>
                <a:spcPct val="90000"/>
              </a:lnSpc>
              <a:spcAft>
                <a:spcPts val="600"/>
              </a:spcAft>
            </a:pPr>
            <a:r>
              <a:rPr lang="en-US" sz="2000" b="1" strike="noStrike" spc="-1" dirty="0">
                <a:solidFill>
                  <a:srgbClr val="FEFFFF"/>
                </a:solidFill>
              </a:rPr>
              <a:t>for </a:t>
            </a:r>
          </a:p>
          <a:p>
            <a:pPr algn="ctr">
              <a:lnSpc>
                <a:spcPct val="90000"/>
              </a:lnSpc>
              <a:spcAft>
                <a:spcPts val="600"/>
              </a:spcAft>
            </a:pPr>
            <a:r>
              <a:rPr lang="en-US" sz="2000" b="1" strike="noStrike" spc="-1" dirty="0">
                <a:solidFill>
                  <a:srgbClr val="FEFFFF"/>
                </a:solidFill>
              </a:rPr>
              <a:t>an ethical life</a:t>
            </a:r>
            <a:endParaRPr lang="en-US" sz="2000" b="0" strike="noStrike" spc="-1" dirty="0">
              <a:solidFill>
                <a:srgbClr val="FEFFFF"/>
              </a:solidFill>
            </a:endParaRPr>
          </a:p>
          <a:p>
            <a:pPr marL="216000" indent="-216000">
              <a:lnSpc>
                <a:spcPct val="100000"/>
              </a:lnSpc>
            </a:pPr>
            <a:r>
              <a:rPr lang="en-US" sz="2000" b="0" strike="noStrike" spc="-1" dirty="0">
                <a:latin typeface="Arial"/>
              </a:rPr>
              <a:t>Diane Dredge suggested Bus Tour with all the stakeholders on board on Tues May 8 2018 at Aalborg, at conference held there on storytelling</a:t>
            </a:r>
          </a:p>
          <a:p>
            <a:pPr marL="216000" indent="-216000">
              <a:lnSpc>
                <a:spcPct val="100000"/>
              </a:lnSpc>
            </a:pPr>
            <a:r>
              <a:rPr lang="en-US" sz="2000" b="0" strike="noStrike" spc="-1" dirty="0">
                <a:latin typeface="Arial"/>
              </a:rPr>
              <a:t>How to tell a motivating &amp; inspiring story? </a:t>
            </a:r>
            <a:r>
              <a:rPr lang="en-US" sz="2000" b="1" strike="noStrike" spc="-1" dirty="0">
                <a:latin typeface="Arial"/>
              </a:rPr>
              <a:t>MOST ENGAGING STORY WAITING TO BE TOLD IS YOURS</a:t>
            </a:r>
            <a:r>
              <a:rPr lang="en-US" sz="2000" b="0" strike="noStrike" spc="-1" dirty="0">
                <a:latin typeface="Arial"/>
              </a:rPr>
              <a:t>! </a:t>
            </a:r>
            <a:r>
              <a:rPr lang="en-US" sz="2000" b="1" i="1" u="sng" strike="noStrike" spc="-1" dirty="0">
                <a:uFillTx/>
                <a:latin typeface="Arial"/>
              </a:rPr>
              <a:t>I was so </a:t>
            </a:r>
            <a:r>
              <a:rPr lang="en-US" sz="2000" b="0" strike="noStrike" spc="-1" dirty="0">
                <a:latin typeface="Arial"/>
              </a:rPr>
              <a:t>shocked, surprised, stupid, suspicious (HOW DID YOU FEEL?)</a:t>
            </a:r>
          </a:p>
          <a:p>
            <a:pPr marL="216000" indent="-216000">
              <a:lnSpc>
                <a:spcPct val="100000"/>
              </a:lnSpc>
            </a:pPr>
            <a:r>
              <a:rPr lang="en-US" sz="2000" b="0" strike="noStrike" spc="-1" dirty="0">
                <a:latin typeface="Arial"/>
              </a:rPr>
              <a:t>What is ENGAGING &amp; EMOTIVE-language? – when audience is ENERGIZED (look to body language) – </a:t>
            </a:r>
            <a:r>
              <a:rPr lang="en-US" sz="2000" b="1" strike="noStrike" spc="-1" dirty="0">
                <a:latin typeface="Arial"/>
              </a:rPr>
              <a:t>START WITH CONTEXT (PAINT THE VIVID  SCENE)</a:t>
            </a:r>
            <a:r>
              <a:rPr lang="en-US" sz="2000" b="0" strike="noStrike" spc="-1" dirty="0">
                <a:latin typeface="Arial"/>
              </a:rPr>
              <a:t> e.g. in my driving through woods, icy roads, snowing, on mountain road ADD DIALOGUE</a:t>
            </a:r>
          </a:p>
          <a:p>
            <a:pPr marL="216000" indent="-216000">
              <a:lnSpc>
                <a:spcPct val="100000"/>
              </a:lnSpc>
            </a:pPr>
            <a:r>
              <a:rPr lang="en-US" sz="2000" b="1" strike="noStrike" spc="-1" dirty="0">
                <a:latin typeface="Arial"/>
              </a:rPr>
              <a:t>A PROBLEM, an OBSTACLE to OVERCOME</a:t>
            </a:r>
            <a:r>
              <a:rPr lang="en-US" sz="2000" b="0" strike="noStrike" spc="-1" dirty="0">
                <a:latin typeface="Arial"/>
              </a:rPr>
              <a:t>: E.g. When I was first person in family ever to go to college?  SET UP FOR THE TIMING POINT (THE ARC is SET) </a:t>
            </a:r>
            <a:r>
              <a:rPr lang="en-US" sz="2000" b="1" i="1" strike="noStrike" spc="-1" dirty="0">
                <a:latin typeface="Arial"/>
              </a:rPr>
              <a:t>THEN SURPRISING </a:t>
            </a:r>
            <a:r>
              <a:rPr lang="en-US" sz="2000" b="1" i="1" u="sng" strike="noStrike" spc="-1" dirty="0">
                <a:uFillTx/>
                <a:latin typeface="Arial"/>
              </a:rPr>
              <a:t>TURNING POINT</a:t>
            </a:r>
            <a:r>
              <a:rPr lang="en-US" sz="2000" b="1" strike="noStrike" spc="-1" dirty="0">
                <a:latin typeface="Arial"/>
              </a:rPr>
              <a:t> </a:t>
            </a:r>
            <a:r>
              <a:rPr lang="en-US" sz="2000" b="1" strike="noStrike" spc="-1" dirty="0" err="1">
                <a:latin typeface="Arial"/>
              </a:rPr>
              <a:t>seeYouTube</a:t>
            </a:r>
            <a:r>
              <a:rPr lang="en-US" sz="2000" b="1" strike="noStrike" spc="-1" dirty="0">
                <a:latin typeface="Arial"/>
              </a:rPr>
              <a:t>: </a:t>
            </a:r>
            <a:r>
              <a:rPr lang="en-US" sz="2000" b="1" u="sng" strike="noStrike" spc="-1" dirty="0">
                <a:solidFill>
                  <a:srgbClr val="000000"/>
                </a:solidFill>
                <a:uFillTx/>
                <a:latin typeface="Arial"/>
                <a:hlinkClick r:id="rId3"/>
              </a:rPr>
              <a:t>Jim Carey</a:t>
            </a:r>
            <a:endParaRPr lang="en-US" sz="2000" b="0" strike="noStrike" spc="-1" dirty="0">
              <a:latin typeface="Arial"/>
            </a:endParaRPr>
          </a:p>
          <a:p>
            <a:pPr marL="216000" indent="-216000">
              <a:lnSpc>
                <a:spcPct val="100000"/>
              </a:lnSpc>
            </a:pPr>
            <a:r>
              <a:rPr lang="en-US" sz="2000" b="1" strike="noStrike" spc="-1" dirty="0">
                <a:solidFill>
                  <a:srgbClr val="000000"/>
                </a:solidFill>
                <a:latin typeface="Arial"/>
              </a:rPr>
              <a:t>A proud moment when  MORAL OF STORY </a:t>
            </a:r>
            <a:r>
              <a:rPr lang="en-US" sz="2000" b="1" strike="noStrike" spc="-1" dirty="0">
                <a:solidFill>
                  <a:srgbClr val="000000"/>
                </a:solidFill>
                <a:latin typeface="Wingdings"/>
              </a:rPr>
              <a:t></a:t>
            </a:r>
            <a:r>
              <a:rPr lang="en-US" sz="2000" b="1" strike="noStrike" spc="-1" dirty="0">
                <a:solidFill>
                  <a:srgbClr val="000000"/>
                </a:solidFill>
                <a:latin typeface="Times New Roman"/>
              </a:rPr>
              <a:t>YOU inspired others</a:t>
            </a:r>
            <a:r>
              <a:rPr lang="en-US" sz="2000" b="0" strike="noStrike" spc="-1" dirty="0">
                <a:solidFill>
                  <a:srgbClr val="000000"/>
                </a:solidFill>
                <a:latin typeface="Times New Roman"/>
              </a:rPr>
              <a:t>? THE </a:t>
            </a:r>
            <a:r>
              <a:rPr lang="en-US" sz="2000" b="1" strike="noStrike" spc="-1" dirty="0">
                <a:solidFill>
                  <a:srgbClr val="000000"/>
                </a:solidFill>
                <a:latin typeface="Times New Roman"/>
              </a:rPr>
              <a:t>RESOLUTION</a:t>
            </a:r>
            <a:r>
              <a:rPr lang="en-US" sz="2000" b="0" strike="noStrike" spc="-1" dirty="0">
                <a:solidFill>
                  <a:srgbClr val="000000"/>
                </a:solidFill>
                <a:latin typeface="Times New Roman"/>
              </a:rPr>
              <a:t> E.g. When Bo Kimble died, the team used my motto to move forward</a:t>
            </a:r>
            <a:endParaRPr lang="en-US" sz="2000" b="0" strike="noStrike" spc="-1" dirty="0">
              <a:latin typeface="Arial"/>
            </a:endParaRPr>
          </a:p>
          <a:p>
            <a:pPr marL="216000" indent="-216000">
              <a:lnSpc>
                <a:spcPct val="100000"/>
              </a:lnSpc>
            </a:pPr>
            <a:endParaRPr lang="en-US" sz="2000" b="0" strike="noStrike" spc="-1" dirty="0">
              <a:latin typeface="Arial"/>
            </a:endParaRPr>
          </a:p>
        </p:txBody>
      </p:sp>
      <p:sp>
        <p:nvSpPr>
          <p:cNvPr id="431"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C18905E8-8A05-4FA1-BCD9-E5641486A727}" type="slidenum">
              <a:rPr lang="en-US" sz="1200" b="0" strike="noStrike" spc="-1">
                <a:solidFill>
                  <a:srgbClr val="000000"/>
                </a:solidFill>
                <a:latin typeface="+mn-lt"/>
                <a:ea typeface="+mn-ea"/>
              </a:rPr>
              <a:t>20</a:t>
            </a:fld>
            <a:endParaRPr lang="en-US"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685800" y="1143000"/>
            <a:ext cx="5481360" cy="3082680"/>
          </a:xfrm>
          <a:prstGeom prst="rect">
            <a:avLst/>
          </a:prstGeom>
        </p:spPr>
      </p:sp>
      <p:sp>
        <p:nvSpPr>
          <p:cNvPr id="436"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37"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F809F7-D4EA-42F0-A3D7-6EB028EDD02F}" type="slidenum">
              <a:rPr lang="en-US" sz="1200" b="0" strike="noStrike" spc="-1">
                <a:solidFill>
                  <a:srgbClr val="000000"/>
                </a:solidFill>
                <a:latin typeface="Times New Roman"/>
                <a:ea typeface="+mn-ea"/>
              </a:rPr>
              <a:t>23</a:t>
            </a:fld>
            <a:endParaRPr lang="en-US"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1624013" y="1257300"/>
            <a:ext cx="452120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25</a:t>
            </a:fld>
            <a:endParaRPr lang="en-US" sz="1200" b="0" strike="noStrike" spc="-1">
              <a:latin typeface="Arial"/>
            </a:endParaRPr>
          </a:p>
        </p:txBody>
      </p:sp>
    </p:spTree>
    <p:extLst>
      <p:ext uri="{BB962C8B-B14F-4D97-AF65-F5344CB8AC3E}">
        <p14:creationId xmlns:p14="http://schemas.microsoft.com/office/powerpoint/2010/main" val="172959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1624013" y="1257300"/>
            <a:ext cx="452120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1371600" y="763588"/>
            <a:ext cx="5024438" cy="3768725"/>
          </a:xfrm>
          <a:prstGeom prst="rect">
            <a:avLst/>
          </a:prstGeom>
        </p:spPr>
      </p:sp>
      <p:sp>
        <p:nvSpPr>
          <p:cNvPr id="421" name="PlaceHolder 2"/>
          <p:cNvSpPr>
            <a:spLocks noGrp="1"/>
          </p:cNvSpPr>
          <p:nvPr>
            <p:ph type="body"/>
          </p:nvPr>
        </p:nvSpPr>
        <p:spPr>
          <a:xfrm>
            <a:off x="685800" y="4400640"/>
            <a:ext cx="5482080" cy="3596040"/>
          </a:xfrm>
          <a:prstGeom prst="rect">
            <a:avLst/>
          </a:prstGeom>
        </p:spPr>
        <p:txBody>
          <a:bodyPr lIns="0" tIns="0" rIns="0" bIns="0">
            <a:noAutofit/>
          </a:bodyPr>
          <a:lstStyle/>
          <a:p>
            <a:endParaRPr lang="en-US" sz="2640" b="0" strike="noStrike" spc="-1" dirty="0">
              <a:latin typeface="Arial"/>
            </a:endParaRPr>
          </a:p>
        </p:txBody>
      </p:sp>
      <p:sp>
        <p:nvSpPr>
          <p:cNvPr id="422" name="CustomShape 3"/>
          <p:cNvSpPr/>
          <p:nvPr/>
        </p:nvSpPr>
        <p:spPr>
          <a:xfrm>
            <a:off x="3884760" y="8685360"/>
            <a:ext cx="296748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FDC7A2-1F57-4FB0-82F3-153BBC82DDF0}" type="slidenum">
              <a:rPr lang="en-US" sz="1400" b="0" strike="noStrike" spc="-1">
                <a:solidFill>
                  <a:srgbClr val="000000"/>
                </a:solidFill>
                <a:latin typeface="Times New Roman"/>
                <a:ea typeface="+mn-ea"/>
              </a:rPr>
              <a:t>5</a:t>
            </a:fld>
            <a:endParaRPr lang="en-US"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52131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148234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endParaRPr>
          </a:p>
          <a:p>
            <a:pPr>
              <a:lnSpc>
                <a:spcPct val="90000"/>
              </a:lnSpc>
              <a:spcBef>
                <a:spcPts val="641"/>
              </a:spcBef>
              <a:buClr>
                <a:srgbClr val="000000"/>
              </a:buClr>
            </a:pPr>
            <a:r>
              <a:rPr lang="en-US" sz="2000" b="0" strike="noStrike" spc="-1" dirty="0"/>
              <a:t>HOW TO become a (protreptic) coach instead of an inquisitor (interrogator) or fault-finder</a:t>
            </a:r>
            <a:r>
              <a:rPr lang="en-US" sz="2000" spc="-1" dirty="0"/>
              <a:t>:</a:t>
            </a:r>
          </a:p>
          <a:p>
            <a:pPr>
              <a:lnSpc>
                <a:spcPct val="90000"/>
              </a:lnSpc>
              <a:spcBef>
                <a:spcPts val="641"/>
              </a:spcBef>
              <a:buClr>
                <a:srgbClr val="000000"/>
              </a:buClr>
            </a:pPr>
            <a:endParaRPr lang="en-US" sz="2000" b="0" strike="noStrike" spc="-1" dirty="0"/>
          </a:p>
          <a:p>
            <a:pPr marL="914400" lvl="1" indent="-228600">
              <a:lnSpc>
                <a:spcPct val="90000"/>
              </a:lnSpc>
              <a:spcBef>
                <a:spcPts val="561"/>
              </a:spcBef>
              <a:buClr>
                <a:srgbClr val="000000"/>
              </a:buClr>
              <a:buFont typeface="Arial" panose="020B0604020202020204" pitchFamily="34" charset="0"/>
              <a:buChar char="•"/>
            </a:pPr>
            <a:r>
              <a:rPr lang="en-US" sz="2000" b="0" strike="noStrike" spc="-1" dirty="0"/>
              <a:t>Replace persuasive storytelling with respect for the uniqueness and autonomy of the other person’s story;</a:t>
            </a:r>
          </a:p>
          <a:p>
            <a:pPr marL="914400" lvl="1" indent="-228600">
              <a:lnSpc>
                <a:spcPct val="90000"/>
              </a:lnSpc>
              <a:spcBef>
                <a:spcPts val="561"/>
              </a:spcBef>
              <a:buClr>
                <a:srgbClr val="000000"/>
              </a:buClr>
              <a:buFont typeface="Arial" panose="020B0604020202020204" pitchFamily="34" charset="0"/>
              <a:buChar char="•"/>
            </a:pPr>
            <a:endParaRPr lang="en-US" sz="2000" b="0" strike="noStrike" spc="-1" dirty="0"/>
          </a:p>
          <a:p>
            <a:pPr marL="914400" lvl="1" indent="-228600">
              <a:lnSpc>
                <a:spcPct val="90000"/>
              </a:lnSpc>
              <a:spcBef>
                <a:spcPts val="561"/>
              </a:spcBef>
              <a:buClr>
                <a:srgbClr val="000000"/>
              </a:buClr>
              <a:buFont typeface="Arial" panose="020B0604020202020204" pitchFamily="34" charset="0"/>
              <a:buChar char="•"/>
            </a:pPr>
            <a:r>
              <a:rPr lang="en-US" sz="2000" b="0" strike="noStrike" spc="-1" dirty="0"/>
              <a:t>Coach people using talking stick story circles;</a:t>
            </a:r>
          </a:p>
          <a:p>
            <a:pPr marL="914400" lvl="1" indent="-228600">
              <a:lnSpc>
                <a:spcPct val="90000"/>
              </a:lnSpc>
              <a:spcBef>
                <a:spcPts val="561"/>
              </a:spcBef>
              <a:buClr>
                <a:srgbClr val="000000"/>
              </a:buClr>
              <a:buFont typeface="Arial" panose="020B0604020202020204" pitchFamily="34" charset="0"/>
              <a:buChar char="•"/>
            </a:pPr>
            <a:endParaRPr lang="en-US" sz="2000" b="0" strike="noStrike" spc="-1" dirty="0"/>
          </a:p>
          <a:p>
            <a:pPr marL="914400" lvl="1" indent="-228600">
              <a:lnSpc>
                <a:spcPct val="90000"/>
              </a:lnSpc>
              <a:spcBef>
                <a:spcPts val="561"/>
              </a:spcBef>
              <a:buClr>
                <a:srgbClr val="000000"/>
              </a:buClr>
              <a:buFont typeface="Arial" panose="020B0604020202020204" pitchFamily="34" charset="0"/>
              <a:buChar char="•"/>
            </a:pPr>
            <a:r>
              <a:rPr lang="en-US" sz="2000" b="0" strike="noStrike" spc="-1" dirty="0"/>
              <a:t>Do advanced ‘process coaching’ using conversational storytelling;</a:t>
            </a:r>
          </a:p>
          <a:p>
            <a:pPr marL="914400" lvl="1" indent="-228600">
              <a:lnSpc>
                <a:spcPct val="90000"/>
              </a:lnSpc>
              <a:spcBef>
                <a:spcPts val="561"/>
              </a:spcBef>
              <a:buClr>
                <a:srgbClr val="000000"/>
              </a:buClr>
              <a:buFont typeface="Arial" panose="020B0604020202020204" pitchFamily="34" charset="0"/>
              <a:buChar char="•"/>
            </a:pPr>
            <a:endParaRPr lang="en-US" sz="2000" b="0" strike="noStrike" spc="-1" dirty="0"/>
          </a:p>
          <a:p>
            <a:pPr marL="914400" lvl="1" indent="-228600">
              <a:lnSpc>
                <a:spcPct val="90000"/>
              </a:lnSpc>
              <a:spcBef>
                <a:spcPts val="561"/>
              </a:spcBef>
              <a:buClr>
                <a:srgbClr val="000000"/>
              </a:buClr>
              <a:buFont typeface="Arial" panose="020B0604020202020204" pitchFamily="34" charset="0"/>
              <a:buChar char="•"/>
            </a:pPr>
            <a:r>
              <a:rPr lang="en-US" sz="2000" b="0" strike="noStrike" spc="-1" dirty="0"/>
              <a:t>Acquire skills in process consultation using story circles that are open dialogue conversations.</a:t>
            </a:r>
          </a:p>
          <a:p>
            <a:pPr indent="-228600">
              <a:lnSpc>
                <a:spcPct val="90000"/>
              </a:lnSpc>
              <a:buFont typeface="Arial" panose="020B0604020202020204" pitchFamily="34" charset="0"/>
              <a:buChar char="•"/>
            </a:pPr>
            <a:endParaRPr lang="en-US" sz="1700" dirty="0"/>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PROTREPTIC: </a:t>
            </a:r>
            <a:r>
              <a:rPr lang="en-US" sz="1200" b="0" i="0" u="none" strike="noStrike" kern="1200" dirty="0">
                <a:solidFill>
                  <a:schemeClr val="tx1"/>
                </a:solidFill>
                <a:effectLst/>
                <a:latin typeface="+mn-lt"/>
                <a:ea typeface="+mn-ea"/>
                <a:cs typeface="+mn-cs"/>
              </a:rPr>
              <a:t>focuses more on the life of the story itself and not on the storyteller, and thus it considers the context of the story, its timing, its ability to inspire and motivate people, and its embeddedness in other stories, both told and untold, that help or hinder it. The "Protreptic Guide" approach helps us to avoid blaming the people in a given story, and instead, allows the problem to be its own character, thus better able to be acted upon and managed by the people in the story.</a:t>
            </a:r>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106118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indent="-228600">
              <a:lnSpc>
                <a:spcPct val="90000"/>
              </a:lnSpc>
              <a:spcBef>
                <a:spcPts val="799"/>
              </a:spcBef>
              <a:buFont typeface="Arial" panose="020B0604020202020204" pitchFamily="34" charset="0"/>
              <a:buChar char="•"/>
              <a:tabLst>
                <a:tab pos="0" algn="l"/>
              </a:tabLst>
            </a:pPr>
            <a:r>
              <a:rPr lang="en-US" sz="1200" b="0" strike="noStrike" spc="-1" dirty="0">
                <a:solidFill>
                  <a:srgbClr val="FEFFFF"/>
                </a:solidFill>
              </a:rPr>
              <a:t>3 Questions:</a:t>
            </a:r>
          </a:p>
          <a:p>
            <a:pPr indent="-228600">
              <a:lnSpc>
                <a:spcPct val="90000"/>
              </a:lnSpc>
              <a:spcBef>
                <a:spcPts val="799"/>
              </a:spcBef>
              <a:buFont typeface="Arial" panose="020B0604020202020204" pitchFamily="34" charset="0"/>
              <a:buChar char="•"/>
              <a:tabLst>
                <a:tab pos="0" algn="l"/>
              </a:tabLst>
            </a:pP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Did you check it out?</a:t>
            </a: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endParaRPr lang="en-US" sz="1200" b="1"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Do you believe in it?</a:t>
            </a: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endParaRPr lang="en-US" sz="1200" b="1"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Can you sustain (get energized &amp; not burn out) in long future?</a:t>
            </a:r>
            <a:endParaRPr lang="en-US" sz="1200" b="0" strike="noStrike" spc="-1" dirty="0">
              <a:solidFill>
                <a:srgbClr val="FEFFFF"/>
              </a:solidFill>
            </a:endParaRPr>
          </a:p>
          <a:p>
            <a:pPr indent="-228600">
              <a:lnSpc>
                <a:spcPct val="90000"/>
              </a:lnSpc>
              <a:spcBef>
                <a:spcPts val="641"/>
              </a:spcBef>
              <a:buFont typeface="Arial" panose="020B0604020202020204" pitchFamily="34" charset="0"/>
              <a:buChar char="•"/>
              <a:tabLst>
                <a:tab pos="0" algn="l"/>
              </a:tabLst>
            </a:pPr>
            <a:endParaRPr lang="en-US" sz="1200" b="0" strike="noStrike" spc="-1" dirty="0">
              <a:solidFill>
                <a:srgbClr val="FEFFFF"/>
              </a:solidFill>
            </a:endParaRPr>
          </a:p>
          <a:p>
            <a:pPr>
              <a:lnSpc>
                <a:spcPct val="90000"/>
              </a:lnSpc>
              <a:spcBef>
                <a:spcPct val="0"/>
              </a:spcBef>
              <a:spcAft>
                <a:spcPts val="600"/>
              </a:spcAft>
            </a:pPr>
            <a:endParaRPr lang="en-US" sz="1200" b="0" strike="noStrike" kern="1200" spc="-1" dirty="0">
              <a:solidFill>
                <a:srgbClr val="FFFFFF"/>
              </a:solidFill>
              <a:latin typeface="+mn-lt"/>
              <a:ea typeface="+mn-ea"/>
              <a:cs typeface="+mn-cs"/>
            </a:endParaRPr>
          </a:p>
          <a:p>
            <a:pPr>
              <a:lnSpc>
                <a:spcPct val="90000"/>
              </a:lnSpc>
              <a:spcBef>
                <a:spcPct val="0"/>
              </a:spcBef>
              <a:spcAft>
                <a:spcPts val="600"/>
              </a:spcAft>
            </a:pPr>
            <a:r>
              <a:rPr lang="en-US" sz="1200" b="0" strike="noStrike" kern="1200" spc="-1" dirty="0">
                <a:solidFill>
                  <a:srgbClr val="FFFFFF"/>
                </a:solidFill>
                <a:latin typeface="+mn-lt"/>
                <a:ea typeface="+mn-ea"/>
                <a:cs typeface="+mn-cs"/>
              </a:rPr>
              <a:t>1</a:t>
            </a:r>
            <a:r>
              <a:rPr lang="en-US" sz="1200" b="0" strike="noStrike" kern="1200" spc="-1" baseline="30000" dirty="0">
                <a:solidFill>
                  <a:srgbClr val="FFFFFF"/>
                </a:solidFill>
                <a:latin typeface="+mn-lt"/>
                <a:ea typeface="+mn-ea"/>
                <a:cs typeface="+mn-cs"/>
              </a:rPr>
              <a:t>st</a:t>
            </a:r>
            <a:r>
              <a:rPr lang="en-US" sz="1200" b="0" strike="noStrike" kern="1200" spc="-1" dirty="0">
                <a:solidFill>
                  <a:srgbClr val="FFFFFF"/>
                </a:solidFill>
                <a:latin typeface="+mn-lt"/>
                <a:ea typeface="+mn-ea"/>
                <a:cs typeface="+mn-cs"/>
              </a:rPr>
              <a:t> True Storytelling Principle: </a:t>
            </a:r>
          </a:p>
          <a:p>
            <a:pPr>
              <a:lnSpc>
                <a:spcPct val="90000"/>
              </a:lnSpc>
              <a:spcBef>
                <a:spcPct val="0"/>
              </a:spcBef>
              <a:spcAft>
                <a:spcPts val="600"/>
              </a:spcAft>
            </a:pPr>
            <a:r>
              <a:rPr lang="en-US" sz="1200" b="1" strike="noStrike" kern="1200" spc="-1" dirty="0">
                <a:solidFill>
                  <a:srgbClr val="FFFFFF"/>
                </a:solidFill>
                <a:latin typeface="+mn-lt"/>
                <a:ea typeface="+mn-ea"/>
                <a:cs typeface="+mn-cs"/>
              </a:rPr>
              <a:t>You yourself must be true and prepare the energy and effort for a sustainable future.</a:t>
            </a:r>
            <a:br>
              <a:rPr lang="en-US" sz="1200" kern="1200" dirty="0">
                <a:solidFill>
                  <a:srgbClr val="FFFFFF"/>
                </a:solidFill>
                <a:latin typeface="+mn-lt"/>
                <a:ea typeface="+mn-ea"/>
                <a:cs typeface="+mn-cs"/>
              </a:rPr>
            </a:br>
            <a:endParaRPr lang="en-US" sz="1200" b="0" strike="noStrike" kern="1200" spc="-1" dirty="0">
              <a:solidFill>
                <a:srgbClr val="FFFFFF"/>
              </a:solidFill>
              <a:latin typeface="+mn-lt"/>
              <a:ea typeface="+mn-ea"/>
              <a:cs typeface="+mn-cs"/>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345697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342900" indent="-342900">
              <a:buFont typeface="Arial" charset="0"/>
              <a:buChar char="•"/>
            </a:pPr>
            <a:r>
              <a:rPr lang="da-DK" sz="2000" b="1" dirty="0" err="1"/>
              <a:t>Where</a:t>
            </a:r>
            <a:r>
              <a:rPr lang="da-DK" sz="2000" b="1" dirty="0"/>
              <a:t> </a:t>
            </a:r>
            <a:r>
              <a:rPr lang="da-DK" sz="2000" b="1" dirty="0" err="1"/>
              <a:t>are</a:t>
            </a:r>
            <a:r>
              <a:rPr lang="da-DK" sz="2000" b="1" dirty="0"/>
              <a:t> the </a:t>
            </a:r>
            <a:r>
              <a:rPr lang="da-DK" sz="2000" b="1" dirty="0" err="1"/>
              <a:t>waves</a:t>
            </a:r>
            <a:r>
              <a:rPr lang="da-DK" sz="2000" b="1" dirty="0"/>
              <a:t> </a:t>
            </a:r>
            <a:r>
              <a:rPr lang="da-DK" sz="2000" b="1" dirty="0" err="1"/>
              <a:t>we</a:t>
            </a:r>
            <a:r>
              <a:rPr lang="da-DK" sz="2000" b="1" dirty="0"/>
              <a:t> </a:t>
            </a:r>
            <a:r>
              <a:rPr lang="da-DK" sz="2000" b="1" dirty="0" err="1"/>
              <a:t>can</a:t>
            </a:r>
            <a:r>
              <a:rPr lang="da-DK" sz="2000" b="1" dirty="0"/>
              <a:t> surf </a:t>
            </a:r>
            <a:r>
              <a:rPr lang="da-DK" sz="2000" b="1" dirty="0" err="1"/>
              <a:t>which</a:t>
            </a:r>
            <a:r>
              <a:rPr lang="da-DK" sz="2000" b="1" dirty="0"/>
              <a:t> </a:t>
            </a:r>
            <a:r>
              <a:rPr lang="da-DK" sz="2000" b="1" dirty="0" err="1"/>
              <a:t>will</a:t>
            </a:r>
            <a:r>
              <a:rPr lang="da-DK" sz="2000" b="1" dirty="0"/>
              <a:t> support </a:t>
            </a:r>
            <a:r>
              <a:rPr lang="da-DK" sz="2000" b="1" dirty="0" err="1"/>
              <a:t>our</a:t>
            </a:r>
            <a:r>
              <a:rPr lang="da-DK" sz="2000" b="1" dirty="0"/>
              <a:t> true </a:t>
            </a:r>
            <a:r>
              <a:rPr lang="da-DK" sz="2000" b="1" dirty="0" err="1"/>
              <a:t>strategy</a:t>
            </a:r>
            <a:r>
              <a:rPr lang="da-DK" sz="2000" b="1" dirty="0"/>
              <a:t> and </a:t>
            </a:r>
            <a:r>
              <a:rPr lang="da-DK" sz="2000" b="1" dirty="0" err="1"/>
              <a:t>when</a:t>
            </a:r>
            <a:r>
              <a:rPr lang="da-DK" sz="2000" b="1" dirty="0"/>
              <a:t> is the right moment to </a:t>
            </a:r>
            <a:r>
              <a:rPr lang="da-DK" sz="2000" b="1" dirty="0" err="1"/>
              <a:t>catch</a:t>
            </a:r>
            <a:r>
              <a:rPr lang="da-DK" sz="2000" b="1" dirty="0"/>
              <a:t> </a:t>
            </a:r>
            <a:r>
              <a:rPr lang="da-DK" sz="2000" b="1" dirty="0" err="1"/>
              <a:t>them</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Do </a:t>
            </a:r>
            <a:r>
              <a:rPr lang="da-DK" sz="2000" b="1" dirty="0" err="1"/>
              <a:t>you</a:t>
            </a:r>
            <a:r>
              <a:rPr lang="da-DK" sz="2000" b="1" dirty="0"/>
              <a:t> </a:t>
            </a:r>
            <a:r>
              <a:rPr lang="da-DK" sz="2000" b="1" dirty="0" err="1"/>
              <a:t>already</a:t>
            </a:r>
            <a:r>
              <a:rPr lang="da-DK" sz="2000" b="1" dirty="0"/>
              <a:t> </a:t>
            </a:r>
            <a:r>
              <a:rPr lang="da-DK" sz="2000" b="1" dirty="0" err="1"/>
              <a:t>work</a:t>
            </a:r>
            <a:r>
              <a:rPr lang="da-DK" sz="2000" b="1" dirty="0"/>
              <a:t> with </a:t>
            </a:r>
            <a:r>
              <a:rPr lang="da-DK" sz="2000" b="1" dirty="0" err="1"/>
              <a:t>something</a:t>
            </a:r>
            <a:r>
              <a:rPr lang="da-DK" sz="2000" b="1" dirty="0"/>
              <a:t> </a:t>
            </a:r>
            <a:r>
              <a:rPr lang="da-DK" sz="2000" b="1" dirty="0" err="1"/>
              <a:t>which</a:t>
            </a:r>
            <a:r>
              <a:rPr lang="da-DK" sz="2000" b="1" dirty="0"/>
              <a:t> is </a:t>
            </a:r>
            <a:r>
              <a:rPr lang="da-DK" sz="2000" b="1" dirty="0" err="1"/>
              <a:t>similar</a:t>
            </a:r>
            <a:r>
              <a:rPr lang="da-DK" sz="2000" b="1" dirty="0"/>
              <a:t> to </a:t>
            </a:r>
            <a:r>
              <a:rPr lang="da-DK" sz="2000" b="1" dirty="0" err="1"/>
              <a:t>this</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Are </a:t>
            </a:r>
            <a:r>
              <a:rPr lang="da-DK" sz="2000" b="1" dirty="0" err="1"/>
              <a:t>there</a:t>
            </a:r>
            <a:r>
              <a:rPr lang="da-DK" sz="2000" b="1" dirty="0"/>
              <a:t> </a:t>
            </a:r>
            <a:r>
              <a:rPr lang="da-DK" sz="2000" b="1" dirty="0" err="1"/>
              <a:t>any</a:t>
            </a:r>
            <a:r>
              <a:rPr lang="da-DK" sz="2000" b="1" dirty="0"/>
              <a:t> partners or trend </a:t>
            </a:r>
            <a:r>
              <a:rPr lang="da-DK" sz="2000" b="1" dirty="0" err="1"/>
              <a:t>you</a:t>
            </a:r>
            <a:r>
              <a:rPr lang="da-DK" sz="2000" b="1" dirty="0"/>
              <a:t> </a:t>
            </a:r>
            <a:r>
              <a:rPr lang="da-DK" sz="2000" b="1" dirty="0" err="1"/>
              <a:t>can</a:t>
            </a:r>
            <a:r>
              <a:rPr lang="da-DK" sz="2000" b="1" dirty="0"/>
              <a:t> </a:t>
            </a:r>
            <a:r>
              <a:rPr lang="da-DK" sz="2000" b="1" dirty="0" err="1"/>
              <a:t>connect</a:t>
            </a:r>
            <a:r>
              <a:rPr lang="da-DK" sz="2000" b="1" dirty="0"/>
              <a:t> to </a:t>
            </a:r>
            <a:r>
              <a:rPr lang="da-DK" sz="2000" b="1" dirty="0" err="1"/>
              <a:t>you</a:t>
            </a:r>
            <a:r>
              <a:rPr lang="da-DK" sz="2000" b="1" dirty="0"/>
              <a:t> have not </a:t>
            </a:r>
            <a:r>
              <a:rPr lang="da-DK" sz="2000" b="1" dirty="0" err="1"/>
              <a:t>thought</a:t>
            </a:r>
            <a:r>
              <a:rPr lang="da-DK" sz="2000" b="1" dirty="0"/>
              <a:t> </a:t>
            </a:r>
            <a:r>
              <a:rPr lang="da-DK" sz="2000" b="1" dirty="0" err="1"/>
              <a:t>about</a:t>
            </a:r>
            <a:r>
              <a:rPr lang="da-DK" sz="2000" b="1" dirty="0"/>
              <a:t> </a:t>
            </a:r>
            <a:r>
              <a:rPr lang="da-DK" sz="2000" b="1" dirty="0" err="1"/>
              <a:t>yet</a:t>
            </a:r>
            <a:r>
              <a:rPr lang="da-DK" sz="2000" b="1" dirty="0"/>
              <a:t>?</a:t>
            </a:r>
          </a:p>
          <a:p>
            <a:pPr marL="285750" indent="-285750">
              <a:buFont typeface="Arial" charset="0"/>
              <a:buChar char="•"/>
            </a:pPr>
            <a:endParaRPr lang="da-DK" sz="2000" b="1" dirty="0"/>
          </a:p>
          <a:p>
            <a:endParaRPr lang="da-DK" sz="2000" b="1" dirty="0"/>
          </a:p>
          <a:p>
            <a:pPr marL="342900" indent="-342900">
              <a:buFont typeface="Arial" charset="0"/>
              <a:buChar char="•"/>
            </a:pPr>
            <a:r>
              <a:rPr lang="da-DK" sz="2000" b="1" dirty="0" err="1"/>
              <a:t>Where</a:t>
            </a:r>
            <a:r>
              <a:rPr lang="da-DK" sz="2000" b="1" dirty="0"/>
              <a:t> </a:t>
            </a:r>
            <a:r>
              <a:rPr lang="da-DK" sz="2000" b="1" dirty="0" err="1"/>
              <a:t>are</a:t>
            </a:r>
            <a:r>
              <a:rPr lang="da-DK" sz="2000" b="1" dirty="0"/>
              <a:t> the </a:t>
            </a:r>
            <a:r>
              <a:rPr lang="da-DK" sz="2000" b="1" dirty="0" err="1"/>
              <a:t>waves</a:t>
            </a:r>
            <a:r>
              <a:rPr lang="da-DK" sz="2000" b="1" dirty="0"/>
              <a:t> </a:t>
            </a:r>
            <a:r>
              <a:rPr lang="da-DK" sz="2000" b="1" dirty="0" err="1"/>
              <a:t>we</a:t>
            </a:r>
            <a:r>
              <a:rPr lang="da-DK" sz="2000" b="1" dirty="0"/>
              <a:t> </a:t>
            </a:r>
            <a:r>
              <a:rPr lang="da-DK" sz="2000" b="1" dirty="0" err="1"/>
              <a:t>can</a:t>
            </a:r>
            <a:r>
              <a:rPr lang="da-DK" sz="2000" b="1" dirty="0"/>
              <a:t> surf </a:t>
            </a:r>
            <a:r>
              <a:rPr lang="da-DK" sz="2000" b="1" dirty="0" err="1"/>
              <a:t>which</a:t>
            </a:r>
            <a:r>
              <a:rPr lang="da-DK" sz="2000" b="1" dirty="0"/>
              <a:t> </a:t>
            </a:r>
            <a:r>
              <a:rPr lang="da-DK" sz="2000" b="1" dirty="0" err="1"/>
              <a:t>will</a:t>
            </a:r>
            <a:r>
              <a:rPr lang="da-DK" sz="2000" b="1" dirty="0"/>
              <a:t> support </a:t>
            </a:r>
            <a:r>
              <a:rPr lang="da-DK" sz="2000" b="1" dirty="0" err="1"/>
              <a:t>our</a:t>
            </a:r>
            <a:r>
              <a:rPr lang="da-DK" sz="2000" b="1" dirty="0"/>
              <a:t> true </a:t>
            </a:r>
            <a:r>
              <a:rPr lang="da-DK" sz="2000" b="1" dirty="0" err="1"/>
              <a:t>strategy</a:t>
            </a:r>
            <a:r>
              <a:rPr lang="da-DK" sz="2000" b="1" dirty="0"/>
              <a:t> and </a:t>
            </a:r>
            <a:r>
              <a:rPr lang="da-DK" sz="2000" b="1" dirty="0" err="1"/>
              <a:t>when</a:t>
            </a:r>
            <a:r>
              <a:rPr lang="da-DK" sz="2000" b="1" dirty="0"/>
              <a:t> is the right moment to </a:t>
            </a:r>
            <a:r>
              <a:rPr lang="da-DK" sz="2000" b="1" dirty="0" err="1"/>
              <a:t>catch</a:t>
            </a:r>
            <a:r>
              <a:rPr lang="da-DK" sz="2000" b="1" dirty="0"/>
              <a:t> </a:t>
            </a:r>
            <a:r>
              <a:rPr lang="da-DK" sz="2000" b="1" dirty="0" err="1"/>
              <a:t>them</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Do </a:t>
            </a:r>
            <a:r>
              <a:rPr lang="da-DK" sz="2000" b="1" dirty="0" err="1"/>
              <a:t>you</a:t>
            </a:r>
            <a:r>
              <a:rPr lang="da-DK" sz="2000" b="1" dirty="0"/>
              <a:t> </a:t>
            </a:r>
            <a:r>
              <a:rPr lang="da-DK" sz="2000" b="1" dirty="0" err="1"/>
              <a:t>already</a:t>
            </a:r>
            <a:r>
              <a:rPr lang="da-DK" sz="2000" b="1" dirty="0"/>
              <a:t> </a:t>
            </a:r>
            <a:r>
              <a:rPr lang="da-DK" sz="2000" b="1" dirty="0" err="1"/>
              <a:t>work</a:t>
            </a:r>
            <a:r>
              <a:rPr lang="da-DK" sz="2000" b="1" dirty="0"/>
              <a:t> with </a:t>
            </a:r>
            <a:r>
              <a:rPr lang="da-DK" sz="2000" b="1" dirty="0" err="1"/>
              <a:t>something</a:t>
            </a:r>
            <a:r>
              <a:rPr lang="da-DK" sz="2000" b="1" dirty="0"/>
              <a:t> </a:t>
            </a:r>
            <a:r>
              <a:rPr lang="da-DK" sz="2000" b="1" dirty="0" err="1"/>
              <a:t>which</a:t>
            </a:r>
            <a:r>
              <a:rPr lang="da-DK" sz="2000" b="1" dirty="0"/>
              <a:t> is </a:t>
            </a:r>
            <a:r>
              <a:rPr lang="da-DK" sz="2000" b="1" dirty="0" err="1"/>
              <a:t>similar</a:t>
            </a:r>
            <a:r>
              <a:rPr lang="da-DK" sz="2000" b="1" dirty="0"/>
              <a:t> to </a:t>
            </a:r>
            <a:r>
              <a:rPr lang="da-DK" sz="2000" b="1" dirty="0" err="1"/>
              <a:t>this</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Are </a:t>
            </a:r>
            <a:r>
              <a:rPr lang="da-DK" sz="2000" b="1" dirty="0" err="1"/>
              <a:t>there</a:t>
            </a:r>
            <a:r>
              <a:rPr lang="da-DK" sz="2000" b="1" dirty="0"/>
              <a:t> </a:t>
            </a:r>
            <a:r>
              <a:rPr lang="da-DK" sz="2000" b="1" dirty="0" err="1"/>
              <a:t>any</a:t>
            </a:r>
            <a:r>
              <a:rPr lang="da-DK" sz="2000" b="1" dirty="0"/>
              <a:t> partners or trend </a:t>
            </a:r>
            <a:r>
              <a:rPr lang="da-DK" sz="2000" b="1" dirty="0" err="1"/>
              <a:t>you</a:t>
            </a:r>
            <a:r>
              <a:rPr lang="da-DK" sz="2000" b="1" dirty="0"/>
              <a:t> </a:t>
            </a:r>
            <a:r>
              <a:rPr lang="da-DK" sz="2000" b="1" dirty="0" err="1"/>
              <a:t>can</a:t>
            </a:r>
            <a:r>
              <a:rPr lang="da-DK" sz="2000" b="1" dirty="0"/>
              <a:t> </a:t>
            </a:r>
            <a:r>
              <a:rPr lang="da-DK" sz="2000" b="1" dirty="0" err="1"/>
              <a:t>connect</a:t>
            </a:r>
            <a:r>
              <a:rPr lang="da-DK" sz="2000" b="1" dirty="0"/>
              <a:t> to </a:t>
            </a:r>
            <a:r>
              <a:rPr lang="da-DK" sz="2000" b="1" dirty="0" err="1"/>
              <a:t>you</a:t>
            </a:r>
            <a:r>
              <a:rPr lang="da-DK" sz="2000" b="1" dirty="0"/>
              <a:t> have not </a:t>
            </a:r>
            <a:r>
              <a:rPr lang="da-DK" sz="2000" b="1" dirty="0" err="1"/>
              <a:t>thought</a:t>
            </a:r>
            <a:r>
              <a:rPr lang="da-DK" sz="2000" b="1" dirty="0"/>
              <a:t> </a:t>
            </a:r>
            <a:r>
              <a:rPr lang="da-DK" sz="2000" b="1" dirty="0" err="1"/>
              <a:t>about</a:t>
            </a:r>
            <a:r>
              <a:rPr lang="da-DK" sz="2000" b="1" dirty="0"/>
              <a:t> </a:t>
            </a:r>
            <a:r>
              <a:rPr lang="da-DK" sz="2000" b="1" dirty="0" err="1"/>
              <a:t>yet</a:t>
            </a:r>
            <a:r>
              <a:rPr lang="da-DK" sz="2000" b="1" dirty="0"/>
              <a:t>?</a:t>
            </a:r>
          </a:p>
          <a:p>
            <a:pPr marL="285750" indent="-285750">
              <a:buFont typeface="Arial" charset="0"/>
              <a:buChar char="•"/>
            </a:pPr>
            <a:endParaRPr lang="da-DK" sz="2000" b="1" dirty="0"/>
          </a:p>
          <a:p>
            <a:endParaRPr lang="da-DK" sz="2000" b="1" dirty="0"/>
          </a:p>
          <a:p>
            <a:endParaRPr lang="da-DK" sz="2000" b="1" dirty="0">
              <a:solidFill>
                <a:schemeClr val="bg1"/>
              </a:solidFill>
            </a:endParaRPr>
          </a:p>
          <a:p>
            <a:r>
              <a:rPr lang="da-DK" sz="2000" b="1" dirty="0">
                <a:solidFill>
                  <a:schemeClr val="bg1"/>
                </a:solidFill>
              </a:rPr>
              <a:t>Principle 2 </a:t>
            </a:r>
            <a:r>
              <a:rPr lang="en-US" sz="1800" b="1" dirty="0">
                <a:solidFill>
                  <a:schemeClr val="bg1"/>
                </a:solidFill>
              </a:rPr>
              <a:t>Make room </a:t>
            </a:r>
            <a:br>
              <a:rPr lang="en-US" sz="1800" b="1" dirty="0">
                <a:solidFill>
                  <a:schemeClr val="bg1"/>
                </a:solidFill>
              </a:rPr>
            </a:br>
            <a:r>
              <a:rPr lang="en-US" sz="1200" b="1" dirty="0">
                <a:solidFill>
                  <a:schemeClr val="bg1"/>
                </a:solidFill>
              </a:rPr>
              <a:t>True storytelling makes spaces </a:t>
            </a:r>
          </a:p>
          <a:p>
            <a:r>
              <a:rPr lang="en-US" sz="1200" b="1" dirty="0">
                <a:solidFill>
                  <a:schemeClr val="bg1"/>
                </a:solidFill>
              </a:rPr>
              <a:t>respecting the stories already there</a:t>
            </a:r>
            <a:br>
              <a:rPr lang="da-DK" sz="1200" b="1" dirty="0"/>
            </a:br>
            <a:endParaRPr lang="da-DK" sz="1200" b="1" dirty="0"/>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265949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268931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0"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2"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4"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5"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7"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9"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0"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1"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3"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5"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7"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8"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9"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21"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2"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2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6"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7"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29"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0"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1"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2"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3"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4"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6"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2"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B92ABBB2-0F19-4550-A205-F029EE395284}" type="datetime1">
              <a:rPr lang="en-US" sz="1200" b="0" strike="noStrike" spc="-1">
                <a:solidFill>
                  <a:srgbClr val="8B8B8B"/>
                </a:solidFill>
                <a:latin typeface="Calibri"/>
              </a:rPr>
              <a:t>3/9/21</a:t>
            </a:fld>
            <a:endParaRPr lang="en-US" sz="1200" b="0" strike="noStrike" spc="-1">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C3EC01E0-25DC-4458-83B6-FA64F74648D7}"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42"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83B31AF3-CA15-4BBC-9847-522E02F56E82}" type="datetime1">
              <a:rPr lang="en-US" sz="1200" b="0" strike="noStrike" spc="-1">
                <a:solidFill>
                  <a:srgbClr val="8B8B8B"/>
                </a:solidFill>
                <a:latin typeface="Calibri"/>
              </a:rPr>
              <a:t>3/9/21</a:t>
            </a:fld>
            <a:endParaRPr lang="en-US" sz="1200" b="0" strike="noStrike" spc="-1">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4A6DAEBC-476F-4322-BE0E-A6A1A2F85FBB}" type="slidenum">
              <a:rPr lang="en-US" sz="1200" b="0" strike="noStrike" spc="-1">
                <a:solidFill>
                  <a:srgbClr val="8B8B8B"/>
                </a:solidFill>
                <a:latin typeface="Calibri"/>
              </a:rPr>
              <a:t>‹#›</a:t>
            </a:fld>
            <a:endParaRPr lang="en-US" sz="1200" b="0" strike="noStrike" spc="-1">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6840" y="273600"/>
            <a:ext cx="82292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124" name="PlaceHolder 2"/>
          <p:cNvSpPr>
            <a:spLocks noGrp="1"/>
          </p:cNvSpPr>
          <p:nvPr>
            <p:ph type="body"/>
          </p:nvPr>
        </p:nvSpPr>
        <p:spPr>
          <a:xfrm>
            <a:off x="45684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7FAFD"/>
            </a:gs>
            <a:gs pos="100000">
              <a:srgbClr val="B5D2EC"/>
            </a:gs>
          </a:gsLst>
          <a:lin ang="5400000"/>
        </a:gradFill>
        <a:effectLst/>
      </p:bgPr>
    </p:bg>
    <p:spTree>
      <p:nvGrpSpPr>
        <p:cNvPr id="1" name=""/>
        <p:cNvGrpSpPr/>
        <p:nvPr/>
      </p:nvGrpSpPr>
      <p:grpSpPr>
        <a:xfrm>
          <a:off x="0" y="0"/>
          <a:ext cx="0" cy="0"/>
          <a:chOff x="0" y="0"/>
          <a:chExt cx="0" cy="0"/>
        </a:xfrm>
      </p:grpSpPr>
      <p:sp>
        <p:nvSpPr>
          <p:cNvPr id="197" name="PlaceHolder 1"/>
          <p:cNvSpPr>
            <a:spLocks noGrp="1"/>
          </p:cNvSpPr>
          <p:nvPr>
            <p:ph type="title"/>
          </p:nvPr>
        </p:nvSpPr>
        <p:spPr>
          <a:xfrm>
            <a:off x="1143000" y="1122480"/>
            <a:ext cx="6856920" cy="238644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19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mailto:oldfriendsindustries@gmail.com" TargetMode="External"/><Relationship Id="rId7" Type="http://schemas.openxmlformats.org/officeDocument/2006/relationships/hyperlink" Target="mailto:jim%20sibel%20%3cjrsibel@gmail.com%3e" TargetMode="Externa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hyperlink" Target="mailto:lenabruunjensen@gmail.com" TargetMode="External"/><Relationship Id="rId5" Type="http://schemas.openxmlformats.org/officeDocument/2006/relationships/hyperlink" Target="mailto:garosile@nmsu.edu" TargetMode="External"/><Relationship Id="rId4" Type="http://schemas.openxmlformats.org/officeDocument/2006/relationships/hyperlink" Target="mailto:davidboje@gmail.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F8F5"/>
            </a:gs>
            <a:gs pos="100000">
              <a:srgbClr val="F7C4A2"/>
            </a:gs>
          </a:gsLst>
          <a:lin ang="5400000"/>
        </a:gradFill>
        <a:effectLst/>
      </p:bgPr>
    </p:bg>
    <p:spTree>
      <p:nvGrpSpPr>
        <p:cNvPr id="1" name=""/>
        <p:cNvGrpSpPr/>
        <p:nvPr/>
      </p:nvGrpSpPr>
      <p:grpSpPr>
        <a:xfrm>
          <a:off x="0" y="0"/>
          <a:ext cx="0" cy="0"/>
          <a:chOff x="0" y="0"/>
          <a:chExt cx="0" cy="0"/>
        </a:xfrm>
      </p:grpSpPr>
      <p:sp>
        <p:nvSpPr>
          <p:cNvPr id="321" name="CustomShape 1"/>
          <p:cNvSpPr/>
          <p:nvPr/>
        </p:nvSpPr>
        <p:spPr>
          <a:xfrm>
            <a:off x="123840" y="175337"/>
            <a:ext cx="9144146" cy="25833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r>
              <a:rPr lang="en-US" sz="3200" b="0" strike="noStrike" spc="-1" dirty="0">
                <a:solidFill>
                  <a:srgbClr val="000000"/>
                </a:solidFill>
                <a:latin typeface="Arial"/>
                <a:ea typeface="DejaVu Sans"/>
              </a:rPr>
              <a:t>JENS WELCOME to True Storytelling Institute</a:t>
            </a:r>
            <a:endParaRPr lang="en-US" sz="3200" b="0" strike="noStrike" spc="-1" dirty="0">
              <a:latin typeface="Arial"/>
            </a:endParaRPr>
          </a:p>
          <a:p>
            <a:pPr algn="ctr">
              <a:lnSpc>
                <a:spcPct val="90000"/>
              </a:lnSpc>
            </a:pPr>
            <a:r>
              <a:rPr lang="en-US" sz="3200" b="0" strike="noStrike" spc="-1" dirty="0">
                <a:solidFill>
                  <a:srgbClr val="000000"/>
                </a:solidFill>
                <a:latin typeface="Arial"/>
                <a:ea typeface="DejaVu Sans"/>
              </a:rPr>
              <a:t>WEEK 1 Principles 1 &amp; 2 </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COFFEE in the LOBBY </a:t>
            </a:r>
          </a:p>
          <a:p>
            <a:pPr algn="ctr">
              <a:lnSpc>
                <a:spcPct val="90000"/>
              </a:lnSpc>
            </a:pPr>
            <a:r>
              <a:rPr lang="en-US" sz="3600" spc="-1" dirty="0">
                <a:solidFill>
                  <a:srgbClr val="000000"/>
                </a:solidFill>
              </a:rPr>
              <a:t>8:45-9:00 AM Pacific </a:t>
            </a:r>
          </a:p>
          <a:p>
            <a:pPr algn="ctr">
              <a:lnSpc>
                <a:spcPct val="90000"/>
              </a:lnSpc>
            </a:pPr>
            <a:endParaRPr lang="en-US" sz="3600" b="0" strike="noStrike" spc="-1" dirty="0">
              <a:latin typeface="Arial"/>
            </a:endParaRPr>
          </a:p>
          <a:p>
            <a:pPr algn="ct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r>
              <a:rPr lang="en-US" sz="4400" b="0" strike="noStrike" spc="-1" dirty="0">
                <a:solidFill>
                  <a:srgbClr val="000000"/>
                </a:solidFill>
                <a:latin typeface="Arial"/>
                <a:ea typeface="DejaVu Sans"/>
              </a:rPr>
              <a:t>     </a:t>
            </a:r>
            <a:endParaRPr lang="en-US" sz="4400" b="0" strike="noStrike" spc="-1" dirty="0">
              <a:latin typeface="Arial"/>
            </a:endParaRPr>
          </a:p>
        </p:txBody>
      </p:sp>
      <p:sp>
        <p:nvSpPr>
          <p:cNvPr id="322" name="CustomShape 2"/>
          <p:cNvSpPr/>
          <p:nvPr/>
        </p:nvSpPr>
        <p:spPr>
          <a:xfrm>
            <a:off x="933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323" name="Picture 298_1"/>
          <p:cNvPicPr/>
          <p:nvPr/>
        </p:nvPicPr>
        <p:blipFill>
          <a:blip r:embed="rId3"/>
          <a:stretch/>
        </p:blipFill>
        <p:spPr>
          <a:xfrm>
            <a:off x="1115878" y="2200759"/>
            <a:ext cx="6819254" cy="4495601"/>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457200" y="274680"/>
            <a:ext cx="8228159" cy="75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fontScale="85000" lnSpcReduction="10000"/>
          </a:bodyPr>
          <a:lstStyle/>
          <a:p>
            <a:pPr>
              <a:lnSpc>
                <a:spcPct val="90000"/>
              </a:lnSpc>
            </a:pPr>
            <a:r>
              <a:rPr lang="en-US" sz="4400" b="1" spc="-1" dirty="0">
                <a:solidFill>
                  <a:srgbClr val="FF0000"/>
                </a:solidFill>
                <a:latin typeface="Arial"/>
                <a:ea typeface="DejaVu Sans"/>
              </a:rPr>
              <a:t>Grace Ann </a:t>
            </a:r>
            <a:r>
              <a:rPr lang="en-US" sz="4400" b="1" spc="-1" dirty="0">
                <a:solidFill>
                  <a:srgbClr val="FF0000"/>
                </a:solidFill>
                <a:latin typeface="Arial"/>
                <a:ea typeface="DejaVu Sans"/>
                <a:sym typeface="Wingdings" pitchFamily="2" charset="2"/>
              </a:rPr>
              <a:t> </a:t>
            </a:r>
            <a:r>
              <a:rPr lang="en-US" sz="4400" b="1" spc="-1" dirty="0">
                <a:solidFill>
                  <a:srgbClr val="FF0000"/>
                </a:solidFill>
                <a:latin typeface="Arial"/>
                <a:ea typeface="DejaVu Sans"/>
              </a:rPr>
              <a:t>2 Ethical Approaches</a:t>
            </a:r>
          </a:p>
        </p:txBody>
      </p:sp>
      <p:sp>
        <p:nvSpPr>
          <p:cNvPr id="372" name="CustomShape 2"/>
          <p:cNvSpPr/>
          <p:nvPr/>
        </p:nvSpPr>
        <p:spPr>
          <a:xfrm>
            <a:off x="136800" y="1035360"/>
            <a:ext cx="4648680" cy="113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nSpc>
                <a:spcPct val="90000"/>
              </a:lnSpc>
              <a:spcBef>
                <a:spcPts val="1001"/>
              </a:spcBef>
              <a:tabLst>
                <a:tab pos="0" algn="l"/>
              </a:tabLst>
            </a:pPr>
            <a:r>
              <a:rPr lang="en-US" sz="2400" b="1" strike="noStrike" spc="-1">
                <a:solidFill>
                  <a:srgbClr val="000000"/>
                </a:solidFill>
                <a:latin typeface="Arial"/>
                <a:ea typeface="DejaVu Sans"/>
              </a:rPr>
              <a:t>Western Ways of Knowing </a:t>
            </a:r>
            <a:endParaRPr lang="en-US" sz="2400" b="0" strike="noStrike" spc="-1">
              <a:latin typeface="Arial"/>
            </a:endParaRPr>
          </a:p>
          <a:p>
            <a:pPr algn="ctr">
              <a:lnSpc>
                <a:spcPct val="90000"/>
              </a:lnSpc>
              <a:spcBef>
                <a:spcPts val="1001"/>
              </a:spcBef>
              <a:tabLst>
                <a:tab pos="0" algn="l"/>
              </a:tabLst>
            </a:pPr>
            <a:r>
              <a:rPr lang="en-US" sz="3200" b="1" strike="noStrike" spc="-1">
                <a:solidFill>
                  <a:srgbClr val="000000"/>
                </a:solidFill>
                <a:latin typeface="Arial"/>
                <a:ea typeface="DejaVu Sans"/>
              </a:rPr>
              <a:t>WWOK</a:t>
            </a:r>
            <a:endParaRPr lang="en-US" sz="3200" b="0" strike="noStrike" spc="-1">
              <a:latin typeface="Arial"/>
            </a:endParaRPr>
          </a:p>
        </p:txBody>
      </p:sp>
      <p:sp>
        <p:nvSpPr>
          <p:cNvPr id="373" name="CustomShape 3"/>
          <p:cNvSpPr/>
          <p:nvPr/>
        </p:nvSpPr>
        <p:spPr>
          <a:xfrm>
            <a:off x="457200" y="2174760"/>
            <a:ext cx="4328280" cy="39499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Humans Separated from Nature</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Compartmentalized</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Disembodied Consciousness</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Placeless</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Nature </a:t>
            </a:r>
            <a:r>
              <a:rPr lang="en-US" sz="2400" b="0" strike="noStrike" spc="-1">
                <a:solidFill>
                  <a:srgbClr val="000000"/>
                </a:solidFill>
                <a:latin typeface="Wingdings"/>
                <a:ea typeface="DejaVu Sans"/>
              </a:rPr>
              <a:t></a:t>
            </a:r>
            <a:r>
              <a:rPr lang="en-US" sz="2400" b="0" strike="noStrike" spc="-1">
                <a:solidFill>
                  <a:srgbClr val="000000"/>
                </a:solidFill>
                <a:latin typeface="Arial"/>
                <a:ea typeface="DejaVu Sans"/>
              </a:rPr>
              <a:t> Resources</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Exploitation</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De-spirited</a:t>
            </a:r>
            <a:endParaRPr lang="en-US" sz="2400" b="0" strike="noStrike" spc="-1">
              <a:latin typeface="Arial"/>
            </a:endParaRPr>
          </a:p>
        </p:txBody>
      </p:sp>
      <p:sp>
        <p:nvSpPr>
          <p:cNvPr id="374" name="CustomShape 4"/>
          <p:cNvSpPr/>
          <p:nvPr/>
        </p:nvSpPr>
        <p:spPr>
          <a:xfrm>
            <a:off x="4645080" y="1015920"/>
            <a:ext cx="4497480" cy="1059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90000"/>
              </a:lnSpc>
              <a:spcBef>
                <a:spcPts val="1001"/>
              </a:spcBef>
              <a:tabLst>
                <a:tab pos="0" algn="l"/>
              </a:tabLst>
            </a:pPr>
            <a:r>
              <a:rPr lang="en-US" sz="2400" b="1" strike="noStrike" spc="-1">
                <a:solidFill>
                  <a:srgbClr val="000000"/>
                </a:solidFill>
                <a:latin typeface="Arial"/>
                <a:ea typeface="DejaVu Sans"/>
              </a:rPr>
              <a:t>Indigenous Ways of Knowing </a:t>
            </a:r>
            <a:r>
              <a:rPr lang="en-US" sz="3200" b="1" strike="noStrike" spc="-1">
                <a:solidFill>
                  <a:srgbClr val="000000"/>
                </a:solidFill>
                <a:latin typeface="Arial"/>
                <a:ea typeface="DejaVu Sans"/>
              </a:rPr>
              <a:t>IWOK</a:t>
            </a:r>
            <a:endParaRPr lang="en-US" sz="3200" b="0" strike="noStrike" spc="-1">
              <a:latin typeface="Arial"/>
            </a:endParaRPr>
          </a:p>
        </p:txBody>
      </p:sp>
      <p:sp>
        <p:nvSpPr>
          <p:cNvPr id="375" name="CustomShape 5"/>
          <p:cNvSpPr/>
          <p:nvPr/>
        </p:nvSpPr>
        <p:spPr>
          <a:xfrm>
            <a:off x="5458680" y="2125440"/>
            <a:ext cx="3761640" cy="39499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Human &amp; Nature Inseparable </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Holistic</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Embodied Consciousness</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Emplaced</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Nature </a:t>
            </a:r>
            <a:r>
              <a:rPr lang="en-US" sz="2400" b="0" strike="noStrike" spc="-1">
                <a:solidFill>
                  <a:srgbClr val="000000"/>
                </a:solidFill>
                <a:latin typeface="Wingdings"/>
                <a:ea typeface="DejaVu Sans"/>
              </a:rPr>
              <a:t></a:t>
            </a:r>
            <a:r>
              <a:rPr lang="en-US" sz="2400" b="0" strike="noStrike" spc="-1">
                <a:solidFill>
                  <a:srgbClr val="000000"/>
                </a:solidFill>
                <a:latin typeface="Arial"/>
                <a:ea typeface="DejaVu Sans"/>
              </a:rPr>
              <a:t> Aliveness</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Stewardship</a:t>
            </a:r>
            <a:endParaRPr lang="en-US" sz="2400" b="0" strike="noStrike" spc="-1">
              <a:latin typeface="Arial"/>
            </a:endParaRPr>
          </a:p>
          <a:p>
            <a:pPr marL="457200" indent="-455760">
              <a:lnSpc>
                <a:spcPct val="90000"/>
              </a:lnSpc>
              <a:spcBef>
                <a:spcPts val="1001"/>
              </a:spcBef>
              <a:buClr>
                <a:srgbClr val="000000"/>
              </a:buClr>
              <a:buFont typeface="Arial"/>
              <a:buAutoNum type="arabicPeriod"/>
            </a:pPr>
            <a:r>
              <a:rPr lang="en-US" sz="2400" b="0" strike="noStrike" spc="-1">
                <a:solidFill>
                  <a:srgbClr val="000000"/>
                </a:solidFill>
                <a:latin typeface="Arial"/>
                <a:ea typeface="DejaVu Sans"/>
              </a:rPr>
              <a:t>Spiritual</a:t>
            </a:r>
            <a:endParaRPr lang="en-US" sz="2400" b="0" strike="noStrike" spc="-1">
              <a:latin typeface="Arial"/>
            </a:endParaRPr>
          </a:p>
          <a:p>
            <a:pPr>
              <a:lnSpc>
                <a:spcPct val="90000"/>
              </a:lnSpc>
              <a:spcBef>
                <a:spcPts val="1001"/>
              </a:spcBef>
            </a:pPr>
            <a:endParaRPr lang="en-US" sz="2400" b="0" strike="noStrike" spc="-1">
              <a:latin typeface="Arial"/>
            </a:endParaRPr>
          </a:p>
          <a:p>
            <a:pPr>
              <a:lnSpc>
                <a:spcPct val="90000"/>
              </a:lnSpc>
              <a:spcBef>
                <a:spcPts val="1001"/>
              </a:spcBef>
            </a:pPr>
            <a:endParaRPr lang="en-US" sz="2400" b="0" strike="noStrike" spc="-1">
              <a:latin typeface="Arial"/>
            </a:endParaRPr>
          </a:p>
          <a:p>
            <a:pPr>
              <a:lnSpc>
                <a:spcPct val="90000"/>
              </a:lnSpc>
              <a:spcBef>
                <a:spcPts val="1001"/>
              </a:spcBef>
              <a:tabLst>
                <a:tab pos="0" algn="l"/>
              </a:tabLst>
            </a:pPr>
            <a:endParaRPr lang="en-US" sz="2400" b="0" strike="noStrike" spc="-1">
              <a:latin typeface="Arial"/>
            </a:endParaRPr>
          </a:p>
        </p:txBody>
      </p:sp>
      <p:pic>
        <p:nvPicPr>
          <p:cNvPr id="376" name="Picture 2_0" descr="Free Grass Cliparts, Download Free Clip Art, Free Clip Art on Clipart  Library"/>
          <p:cNvPicPr/>
          <p:nvPr/>
        </p:nvPicPr>
        <p:blipFill>
          <a:blip r:embed="rId2"/>
          <a:stretch/>
        </p:blipFill>
        <p:spPr>
          <a:xfrm>
            <a:off x="118268" y="5941706"/>
            <a:ext cx="7660956" cy="887760"/>
          </a:xfrm>
          <a:prstGeom prst="rect">
            <a:avLst/>
          </a:prstGeom>
          <a:ln w="0">
            <a:noFill/>
          </a:ln>
        </p:spPr>
      </p:pic>
      <p:pic>
        <p:nvPicPr>
          <p:cNvPr id="8" name="Billede 2">
            <a:extLst>
              <a:ext uri="{FF2B5EF4-FFF2-40B4-BE49-F238E27FC236}">
                <a16:creationId xmlns:a16="http://schemas.microsoft.com/office/drawing/2014/main" id="{7955B8D1-BCA7-E24B-AA09-2A0538943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528" y="5288224"/>
            <a:ext cx="3055992" cy="2328378"/>
          </a:xfrm>
          <a:prstGeom prst="rect">
            <a:avLst/>
          </a:prstGeom>
        </p:spPr>
      </p:pic>
    </p:spTree>
    <p:extLst>
      <p:ext uri="{BB962C8B-B14F-4D97-AF65-F5344CB8AC3E}">
        <p14:creationId xmlns:p14="http://schemas.microsoft.com/office/powerpoint/2010/main" val="29714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17916-C264-4A4F-B50C-AA0AD3888595}"/>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sz="2700" kern="1200" dirty="0">
                <a:solidFill>
                  <a:srgbClr val="FFFFFF"/>
                </a:solidFill>
                <a:latin typeface="+mj-lt"/>
                <a:ea typeface="+mj-ea"/>
                <a:cs typeface="+mj-cs"/>
              </a:rPr>
              <a:t>Jens Defines</a:t>
            </a:r>
            <a:br>
              <a:rPr lang="en-US" sz="2700" kern="1200" dirty="0">
                <a:solidFill>
                  <a:srgbClr val="FFFFFF"/>
                </a:solidFill>
                <a:latin typeface="+mj-lt"/>
                <a:ea typeface="+mj-ea"/>
                <a:cs typeface="+mj-cs"/>
              </a:rPr>
            </a:br>
            <a:br>
              <a:rPr lang="en-US" sz="2700" kern="1200" dirty="0">
                <a:solidFill>
                  <a:srgbClr val="FFFFFF"/>
                </a:solidFill>
                <a:latin typeface="+mj-lt"/>
                <a:ea typeface="+mj-ea"/>
                <a:cs typeface="+mj-cs"/>
              </a:rPr>
            </a:br>
            <a:r>
              <a:rPr lang="en-US" sz="2700" kern="1200" dirty="0">
                <a:solidFill>
                  <a:srgbClr val="FFFFFF"/>
                </a:solidFill>
                <a:latin typeface="+mj-lt"/>
                <a:ea typeface="+mj-ea"/>
                <a:cs typeface="+mj-cs"/>
              </a:rPr>
              <a:t>PROTREPTIC</a:t>
            </a:r>
          </a:p>
        </p:txBody>
      </p:sp>
      <p:sp>
        <p:nvSpPr>
          <p:cNvPr id="3" name="Subtitle 2">
            <a:extLst>
              <a:ext uri="{FF2B5EF4-FFF2-40B4-BE49-F238E27FC236}">
                <a16:creationId xmlns:a16="http://schemas.microsoft.com/office/drawing/2014/main" id="{463E42DD-706C-5A4D-BDFB-EBAA1EE82AAA}"/>
              </a:ext>
            </a:extLst>
          </p:cNvPr>
          <p:cNvSpPr>
            <a:spLocks noGrp="1"/>
          </p:cNvSpPr>
          <p:nvPr>
            <p:ph type="subTitle"/>
          </p:nvPr>
        </p:nvSpPr>
        <p:spPr>
          <a:xfrm>
            <a:off x="3028369" y="145774"/>
            <a:ext cx="6009614" cy="6374296"/>
          </a:xfrm>
        </p:spPr>
        <p:txBody>
          <a:bodyPr vert="horz" lIns="91440" tIns="45720" rIns="91440" bIns="45720" rtlCol="0" anchor="ctr">
            <a:noAutofit/>
          </a:bodyPr>
          <a:lstStyle/>
          <a:p>
            <a:pPr marL="0" indent="0">
              <a:spcAft>
                <a:spcPts val="600"/>
              </a:spcAft>
              <a:buNone/>
            </a:pPr>
            <a:r>
              <a:rPr lang="en-US" sz="2000" b="1" dirty="0">
                <a:latin typeface="+mn-lt"/>
                <a:ea typeface="+mn-ea"/>
                <a:cs typeface="+mn-cs"/>
              </a:rPr>
              <a:t>F</a:t>
            </a:r>
            <a:r>
              <a:rPr lang="en-US" sz="2000" dirty="0">
                <a:latin typeface="+mn-lt"/>
                <a:ea typeface="+mn-ea"/>
                <a:cs typeface="+mn-cs"/>
              </a:rPr>
              <a:t>ocuses on the life of the story not the storyteller;</a:t>
            </a:r>
          </a:p>
          <a:p>
            <a:pPr marL="0" indent="0">
              <a:spcAft>
                <a:spcPts val="600"/>
              </a:spcAft>
              <a:buNone/>
            </a:pPr>
            <a:r>
              <a:rPr lang="en-US" sz="2000" dirty="0">
                <a:latin typeface="+mn-lt"/>
                <a:ea typeface="+mn-ea"/>
                <a:cs typeface="+mn-cs"/>
              </a:rPr>
              <a:t>Focuses the context of the story: </a:t>
            </a:r>
          </a:p>
          <a:p>
            <a:pPr marL="0" indent="0">
              <a:spcAft>
                <a:spcPts val="600"/>
              </a:spcAft>
              <a:buNone/>
            </a:pPr>
            <a:r>
              <a:rPr lang="en-US" sz="2000" dirty="0">
                <a:latin typeface="+mn-lt"/>
                <a:ea typeface="+mn-ea"/>
                <a:cs typeface="+mn-cs"/>
              </a:rPr>
              <a:t>     its timing, </a:t>
            </a:r>
          </a:p>
          <a:p>
            <a:pPr marL="0" indent="0">
              <a:spcAft>
                <a:spcPts val="600"/>
              </a:spcAft>
              <a:buNone/>
            </a:pPr>
            <a:r>
              <a:rPr lang="en-US" sz="2000" dirty="0"/>
              <a:t>     </a:t>
            </a:r>
            <a:r>
              <a:rPr lang="en-US" sz="2000" dirty="0">
                <a:latin typeface="+mn-lt"/>
                <a:ea typeface="+mn-ea"/>
                <a:cs typeface="+mn-cs"/>
              </a:rPr>
              <a:t>its ability to inspire and motivate, 	</a:t>
            </a:r>
          </a:p>
          <a:p>
            <a:pPr marL="0" indent="0">
              <a:spcAft>
                <a:spcPts val="600"/>
              </a:spcAft>
              <a:buNone/>
            </a:pPr>
            <a:r>
              <a:rPr lang="en-US" sz="2000" dirty="0"/>
              <a:t>     </a:t>
            </a:r>
            <a:r>
              <a:rPr lang="en-US" sz="2000" dirty="0">
                <a:latin typeface="+mn-lt"/>
                <a:ea typeface="+mn-ea"/>
                <a:cs typeface="+mn-cs"/>
              </a:rPr>
              <a:t>its embeddedness in other stories, told </a:t>
            </a:r>
            <a:r>
              <a:rPr lang="en-US" sz="2000" dirty="0"/>
              <a:t>&amp; </a:t>
            </a:r>
            <a:r>
              <a:rPr lang="en-US" sz="2000" dirty="0">
                <a:latin typeface="+mn-lt"/>
                <a:ea typeface="+mn-ea"/>
                <a:cs typeface="+mn-cs"/>
              </a:rPr>
              <a:t>untold.</a:t>
            </a:r>
          </a:p>
          <a:p>
            <a:pPr marL="0" indent="0">
              <a:spcAft>
                <a:spcPts val="600"/>
              </a:spcAft>
              <a:buNone/>
            </a:pPr>
            <a:endParaRPr lang="en-US" sz="2000" dirty="0">
              <a:latin typeface="+mn-lt"/>
              <a:ea typeface="+mn-ea"/>
              <a:cs typeface="+mn-cs"/>
            </a:endParaRPr>
          </a:p>
          <a:p>
            <a:pPr marL="0" indent="0">
              <a:spcAft>
                <a:spcPts val="600"/>
              </a:spcAft>
              <a:buNone/>
            </a:pPr>
            <a:r>
              <a:rPr lang="en-US" sz="2000" dirty="0">
                <a:latin typeface="+mn-lt"/>
                <a:ea typeface="+mn-ea"/>
                <a:cs typeface="+mn-cs"/>
              </a:rPr>
              <a:t>The "Protreptic Guide" </a:t>
            </a:r>
          </a:p>
          <a:p>
            <a:pPr marL="0" indent="0">
              <a:spcAft>
                <a:spcPts val="600"/>
              </a:spcAft>
              <a:buNone/>
            </a:pPr>
            <a:r>
              <a:rPr lang="en-US" sz="2000" dirty="0">
                <a:latin typeface="+mn-lt"/>
                <a:ea typeface="+mn-ea"/>
                <a:cs typeface="+mn-cs"/>
              </a:rPr>
              <a:t>	avoids blaming the people, </a:t>
            </a:r>
          </a:p>
          <a:p>
            <a:pPr marL="0" indent="0">
              <a:spcAft>
                <a:spcPts val="600"/>
              </a:spcAft>
              <a:buNone/>
            </a:pPr>
            <a:r>
              <a:rPr lang="en-US" sz="2000" dirty="0">
                <a:latin typeface="+mn-lt"/>
                <a:ea typeface="+mn-ea"/>
                <a:cs typeface="+mn-cs"/>
              </a:rPr>
              <a:t>	makes the problem is its own character, </a:t>
            </a:r>
          </a:p>
          <a:p>
            <a:pPr marL="0" indent="0">
              <a:spcAft>
                <a:spcPts val="600"/>
              </a:spcAft>
              <a:buNone/>
            </a:pPr>
            <a:r>
              <a:rPr lang="en-US" sz="2000" dirty="0">
                <a:latin typeface="+mn-lt"/>
                <a:ea typeface="+mn-ea"/>
                <a:cs typeface="+mn-cs"/>
              </a:rPr>
              <a:t>	allows the problem/character to be acted</a:t>
            </a:r>
          </a:p>
          <a:p>
            <a:pPr marL="0" indent="0">
              <a:spcAft>
                <a:spcPts val="600"/>
              </a:spcAft>
              <a:buNone/>
            </a:pPr>
            <a:r>
              <a:rPr lang="en-US" sz="2000" dirty="0"/>
              <a:t>		</a:t>
            </a:r>
            <a:r>
              <a:rPr lang="en-US" sz="2000" dirty="0">
                <a:latin typeface="+mn-lt"/>
                <a:ea typeface="+mn-ea"/>
                <a:cs typeface="+mn-cs"/>
              </a:rPr>
              <a:t> upon by the people in the story</a:t>
            </a:r>
          </a:p>
        </p:txBody>
      </p:sp>
      <p:pic>
        <p:nvPicPr>
          <p:cNvPr id="11" name="Billede 2">
            <a:extLst>
              <a:ext uri="{FF2B5EF4-FFF2-40B4-BE49-F238E27FC236}">
                <a16:creationId xmlns:a16="http://schemas.microsoft.com/office/drawing/2014/main" id="{F185E74A-97DF-1B41-823B-3D0AEAF4C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26" y="4777894"/>
            <a:ext cx="4067659" cy="3099172"/>
          </a:xfrm>
          <a:prstGeom prst="rect">
            <a:avLst/>
          </a:prstGeom>
        </p:spPr>
      </p:pic>
    </p:spTree>
    <p:extLst>
      <p:ext uri="{BB962C8B-B14F-4D97-AF65-F5344CB8AC3E}">
        <p14:creationId xmlns:p14="http://schemas.microsoft.com/office/powerpoint/2010/main" val="330344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94"/>
            <a:ext cx="9144000" cy="6858000"/>
          </a:xfrm>
          <a:prstGeom prst="rect">
            <a:avLst/>
          </a:prstGeom>
        </p:spPr>
      </p:pic>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423" y="3990011"/>
            <a:ext cx="3523617" cy="2684663"/>
          </a:xfrm>
          <a:prstGeom prst="rect">
            <a:avLst/>
          </a:prstGeom>
        </p:spPr>
      </p:pic>
      <p:sp>
        <p:nvSpPr>
          <p:cNvPr id="4" name="Tekstfelt 3"/>
          <p:cNvSpPr txBox="1"/>
          <p:nvPr/>
        </p:nvSpPr>
        <p:spPr>
          <a:xfrm>
            <a:off x="1321246" y="183326"/>
            <a:ext cx="7397734" cy="1631216"/>
          </a:xfrm>
          <a:prstGeom prst="rect">
            <a:avLst/>
          </a:prstGeom>
          <a:noFill/>
        </p:spPr>
        <p:txBody>
          <a:bodyPr wrap="square" rtlCol="0">
            <a:spAutoFit/>
          </a:bodyPr>
          <a:lstStyle/>
          <a:p>
            <a:pPr algn="ctr"/>
            <a:r>
              <a:rPr lang="da-DK" sz="2800" b="1" dirty="0">
                <a:solidFill>
                  <a:schemeClr val="bg1"/>
                </a:solidFill>
              </a:rPr>
              <a:t>Principle 1, True</a:t>
            </a:r>
          </a:p>
          <a:p>
            <a:pPr algn="ctr"/>
            <a:r>
              <a:rPr lang="da-DK" sz="2400" b="1" dirty="0">
                <a:solidFill>
                  <a:schemeClr val="bg1"/>
                </a:solidFill>
              </a:rPr>
              <a:t> </a:t>
            </a:r>
            <a:r>
              <a:rPr lang="mr-IN" sz="2400" b="1" dirty="0">
                <a:solidFill>
                  <a:schemeClr val="bg1"/>
                </a:solidFill>
              </a:rPr>
              <a:t>–</a:t>
            </a:r>
            <a:r>
              <a:rPr lang="da-DK" sz="2400" b="1" dirty="0">
                <a:solidFill>
                  <a:schemeClr val="bg1"/>
                </a:solidFill>
              </a:rPr>
              <a:t> </a:t>
            </a:r>
            <a:r>
              <a:rPr lang="da-DK" sz="2400" b="1" dirty="0" err="1">
                <a:solidFill>
                  <a:schemeClr val="bg1"/>
                </a:solidFill>
              </a:rPr>
              <a:t>You</a:t>
            </a:r>
            <a:r>
              <a:rPr lang="da-DK" sz="2400" b="1" dirty="0">
                <a:solidFill>
                  <a:schemeClr val="bg1"/>
                </a:solidFill>
              </a:rPr>
              <a:t> yourself must </a:t>
            </a:r>
            <a:r>
              <a:rPr lang="da-DK" sz="2400" b="1" dirty="0" err="1">
                <a:solidFill>
                  <a:schemeClr val="bg1"/>
                </a:solidFill>
              </a:rPr>
              <a:t>be</a:t>
            </a:r>
            <a:r>
              <a:rPr lang="da-DK" sz="2400" b="1" dirty="0">
                <a:solidFill>
                  <a:schemeClr val="bg1"/>
                </a:solidFill>
              </a:rPr>
              <a:t> true and </a:t>
            </a:r>
            <a:r>
              <a:rPr lang="da-DK" sz="2400" b="1" dirty="0" err="1">
                <a:solidFill>
                  <a:schemeClr val="bg1"/>
                </a:solidFill>
              </a:rPr>
              <a:t>prepare</a:t>
            </a:r>
            <a:r>
              <a:rPr lang="da-DK" sz="2400" b="1" dirty="0">
                <a:solidFill>
                  <a:schemeClr val="bg1"/>
                </a:solidFill>
              </a:rPr>
              <a:t> the </a:t>
            </a:r>
            <a:r>
              <a:rPr lang="da-DK" sz="2400" b="1" dirty="0" err="1">
                <a:solidFill>
                  <a:schemeClr val="bg1"/>
                </a:solidFill>
              </a:rPr>
              <a:t>energy</a:t>
            </a:r>
            <a:r>
              <a:rPr lang="da-DK" sz="2400" b="1" dirty="0">
                <a:solidFill>
                  <a:schemeClr val="bg1"/>
                </a:solidFill>
              </a:rPr>
              <a:t> and </a:t>
            </a:r>
            <a:r>
              <a:rPr lang="da-DK" sz="2400" b="1" dirty="0" err="1">
                <a:solidFill>
                  <a:schemeClr val="bg1"/>
                </a:solidFill>
              </a:rPr>
              <a:t>effort</a:t>
            </a:r>
            <a:r>
              <a:rPr lang="da-DK" sz="2400" b="1" dirty="0">
                <a:solidFill>
                  <a:schemeClr val="bg1"/>
                </a:solidFill>
              </a:rPr>
              <a:t> for a </a:t>
            </a:r>
            <a:r>
              <a:rPr lang="da-DK" sz="2400" b="1" dirty="0" err="1">
                <a:solidFill>
                  <a:schemeClr val="bg1"/>
                </a:solidFill>
              </a:rPr>
              <a:t>sustainable</a:t>
            </a:r>
            <a:r>
              <a:rPr lang="da-DK" sz="2400" b="1" dirty="0">
                <a:solidFill>
                  <a:schemeClr val="bg1"/>
                </a:solidFill>
              </a:rPr>
              <a:t> future </a:t>
            </a:r>
          </a:p>
          <a:p>
            <a:pPr algn="ctr"/>
            <a:r>
              <a:rPr lang="da-DK" sz="2400" b="1" dirty="0">
                <a:solidFill>
                  <a:schemeClr val="bg1"/>
                </a:solidFill>
              </a:rPr>
              <a:t>(GO BENEATH!)</a:t>
            </a:r>
          </a:p>
        </p:txBody>
      </p:sp>
      <p:sp>
        <p:nvSpPr>
          <p:cNvPr id="5" name="Rectangle 4">
            <a:extLst>
              <a:ext uri="{FF2B5EF4-FFF2-40B4-BE49-F238E27FC236}">
                <a16:creationId xmlns:a16="http://schemas.microsoft.com/office/drawing/2014/main" id="{659596BD-0CC9-894A-B8D6-07CDE4723914}"/>
              </a:ext>
            </a:extLst>
          </p:cNvPr>
          <p:cNvSpPr/>
          <p:nvPr/>
        </p:nvSpPr>
        <p:spPr>
          <a:xfrm>
            <a:off x="150125" y="1574701"/>
            <a:ext cx="1982160" cy="3447098"/>
          </a:xfrm>
          <a:prstGeom prst="rect">
            <a:avLst/>
          </a:prstGeom>
        </p:spPr>
        <p:txBody>
          <a:bodyPr wrap="square">
            <a:spAutoFit/>
          </a:bodyPr>
          <a:lstStyle/>
          <a:p>
            <a:r>
              <a:rPr lang="da-DK" sz="3200" b="1" dirty="0">
                <a:solidFill>
                  <a:schemeClr val="bg1"/>
                </a:solidFill>
              </a:rPr>
              <a:t>Principle 2 </a:t>
            </a:r>
            <a:r>
              <a:rPr lang="en-US" sz="2800" b="1" dirty="0">
                <a:solidFill>
                  <a:schemeClr val="bg1"/>
                </a:solidFill>
              </a:rPr>
              <a:t>Make room </a:t>
            </a:r>
            <a:br>
              <a:rPr lang="en-US" sz="2800" b="1" dirty="0">
                <a:solidFill>
                  <a:schemeClr val="bg1"/>
                </a:solidFill>
              </a:rPr>
            </a:br>
            <a:r>
              <a:rPr lang="en-US" b="1" dirty="0">
                <a:solidFill>
                  <a:schemeClr val="bg1"/>
                </a:solidFill>
              </a:rPr>
              <a:t>True storytelling makes spaces </a:t>
            </a:r>
          </a:p>
          <a:p>
            <a:r>
              <a:rPr lang="en-US" b="1" dirty="0">
                <a:solidFill>
                  <a:schemeClr val="bg1"/>
                </a:solidFill>
              </a:rPr>
              <a:t>respecting the stories already there</a:t>
            </a:r>
          </a:p>
          <a:p>
            <a:r>
              <a:rPr lang="en-US" b="1" dirty="0">
                <a:solidFill>
                  <a:schemeClr val="bg1"/>
                </a:solidFill>
              </a:rPr>
              <a:t>(BEFORE)</a:t>
            </a:r>
            <a:br>
              <a:rPr lang="da-DK" b="1" dirty="0"/>
            </a:br>
            <a:endParaRPr lang="da-DK" b="1" dirty="0"/>
          </a:p>
        </p:txBody>
      </p:sp>
      <p:sp>
        <p:nvSpPr>
          <p:cNvPr id="7" name="TextBox 6">
            <a:extLst>
              <a:ext uri="{FF2B5EF4-FFF2-40B4-BE49-F238E27FC236}">
                <a16:creationId xmlns:a16="http://schemas.microsoft.com/office/drawing/2014/main" id="{642FBC00-5545-2B4F-988C-99D956E57ED0}"/>
              </a:ext>
            </a:extLst>
          </p:cNvPr>
          <p:cNvSpPr txBox="1"/>
          <p:nvPr/>
        </p:nvSpPr>
        <p:spPr>
          <a:xfrm>
            <a:off x="272955" y="183326"/>
            <a:ext cx="1323833" cy="369332"/>
          </a:xfrm>
          <a:prstGeom prst="rect">
            <a:avLst/>
          </a:prstGeom>
          <a:noFill/>
        </p:spPr>
        <p:txBody>
          <a:bodyPr wrap="square" rtlCol="0">
            <a:spAutoFit/>
          </a:bodyPr>
          <a:lstStyle/>
          <a:p>
            <a:r>
              <a:rPr lang="en-US" dirty="0"/>
              <a:t>Jens</a:t>
            </a:r>
          </a:p>
        </p:txBody>
      </p:sp>
    </p:spTree>
    <p:extLst>
      <p:ext uri="{BB962C8B-B14F-4D97-AF65-F5344CB8AC3E}">
        <p14:creationId xmlns:p14="http://schemas.microsoft.com/office/powerpoint/2010/main" val="29254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96587" cy="6858000"/>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403" y="4564311"/>
            <a:ext cx="4236048" cy="2918026"/>
          </a:xfrm>
          <a:prstGeom prst="rect">
            <a:avLst/>
          </a:prstGeom>
        </p:spPr>
      </p:pic>
      <p:sp>
        <p:nvSpPr>
          <p:cNvPr id="4" name="Tekstfelt 3"/>
          <p:cNvSpPr txBox="1"/>
          <p:nvPr/>
        </p:nvSpPr>
        <p:spPr>
          <a:xfrm>
            <a:off x="4012441" y="3210254"/>
            <a:ext cx="5349923" cy="2031325"/>
          </a:xfrm>
          <a:prstGeom prst="rect">
            <a:avLst/>
          </a:prstGeom>
          <a:noFill/>
        </p:spPr>
        <p:txBody>
          <a:bodyPr wrap="square" rtlCol="0">
            <a:spAutoFit/>
          </a:bodyPr>
          <a:lstStyle/>
          <a:p>
            <a:pPr algn="ctr"/>
            <a:r>
              <a:rPr lang="da-DK" sz="2100" b="1" dirty="0">
                <a:solidFill>
                  <a:schemeClr val="bg1"/>
                </a:solidFill>
              </a:rPr>
              <a:t>GOING BENEATH THE WORDS &amp; CONCEPT DEBATES</a:t>
            </a:r>
          </a:p>
          <a:p>
            <a:pPr algn="ctr"/>
            <a:endParaRPr lang="da-DK" sz="2100" b="1" dirty="0"/>
          </a:p>
          <a:p>
            <a:pPr algn="ctr"/>
            <a:r>
              <a:rPr lang="da-DK" sz="2100" b="1" dirty="0">
                <a:solidFill>
                  <a:schemeClr val="bg1"/>
                </a:solidFill>
              </a:rPr>
              <a:t>A </a:t>
            </a:r>
            <a:r>
              <a:rPr lang="da-DK" sz="2100" b="1" dirty="0" err="1">
                <a:solidFill>
                  <a:schemeClr val="bg1"/>
                </a:solidFill>
              </a:rPr>
              <a:t>deeper</a:t>
            </a:r>
            <a:r>
              <a:rPr lang="da-DK" sz="2100" b="1" dirty="0">
                <a:solidFill>
                  <a:schemeClr val="bg1"/>
                </a:solidFill>
              </a:rPr>
              <a:t> </a:t>
            </a:r>
            <a:r>
              <a:rPr lang="da-DK" sz="2100" b="1" dirty="0" err="1">
                <a:solidFill>
                  <a:schemeClr val="bg1"/>
                </a:solidFill>
              </a:rPr>
              <a:t>understanding</a:t>
            </a:r>
            <a:r>
              <a:rPr lang="da-DK" sz="2100" b="1" dirty="0">
                <a:solidFill>
                  <a:schemeClr val="bg1"/>
                </a:solidFill>
              </a:rPr>
              <a:t> for </a:t>
            </a:r>
          </a:p>
          <a:p>
            <a:pPr algn="ctr"/>
            <a:r>
              <a:rPr lang="da-DK" sz="2100" b="1" dirty="0" err="1">
                <a:solidFill>
                  <a:schemeClr val="bg1"/>
                </a:solidFill>
              </a:rPr>
              <a:t>ethics</a:t>
            </a:r>
            <a:r>
              <a:rPr lang="da-DK" sz="2100" b="1" dirty="0">
                <a:solidFill>
                  <a:schemeClr val="bg1"/>
                </a:solidFill>
              </a:rPr>
              <a:t> and </a:t>
            </a:r>
            <a:r>
              <a:rPr lang="da-DK" sz="2100" b="1" dirty="0" err="1">
                <a:solidFill>
                  <a:schemeClr val="bg1"/>
                </a:solidFill>
              </a:rPr>
              <a:t>values</a:t>
            </a:r>
            <a:r>
              <a:rPr lang="da-DK" sz="2100" b="1" dirty="0">
                <a:solidFill>
                  <a:schemeClr val="bg1"/>
                </a:solidFill>
              </a:rPr>
              <a:t> </a:t>
            </a:r>
            <a:r>
              <a:rPr lang="da-DK" sz="2100" b="1" dirty="0" err="1">
                <a:solidFill>
                  <a:schemeClr val="bg1"/>
                </a:solidFill>
              </a:rPr>
              <a:t>will</a:t>
            </a:r>
            <a:r>
              <a:rPr lang="da-DK" sz="2100" b="1" dirty="0">
                <a:solidFill>
                  <a:schemeClr val="bg1"/>
                </a:solidFill>
              </a:rPr>
              <a:t> </a:t>
            </a:r>
            <a:r>
              <a:rPr lang="da-DK" sz="2100" b="1" dirty="0" err="1">
                <a:solidFill>
                  <a:schemeClr val="bg1"/>
                </a:solidFill>
              </a:rPr>
              <a:t>change</a:t>
            </a:r>
            <a:endParaRPr lang="da-DK" sz="2100" b="1" dirty="0">
              <a:solidFill>
                <a:schemeClr val="bg1"/>
              </a:solidFill>
            </a:endParaRPr>
          </a:p>
          <a:p>
            <a:pPr algn="ctr"/>
            <a:r>
              <a:rPr lang="da-DK" sz="2100" b="1" dirty="0">
                <a:solidFill>
                  <a:schemeClr val="bg1"/>
                </a:solidFill>
              </a:rPr>
              <a:t>the </a:t>
            </a:r>
            <a:r>
              <a:rPr lang="da-DK" sz="2100" b="1" dirty="0" err="1">
                <a:solidFill>
                  <a:schemeClr val="bg1"/>
                </a:solidFill>
              </a:rPr>
              <a:t>way</a:t>
            </a:r>
            <a:r>
              <a:rPr lang="da-DK" sz="2100" b="1" dirty="0">
                <a:solidFill>
                  <a:schemeClr val="bg1"/>
                </a:solidFill>
              </a:rPr>
              <a:t> </a:t>
            </a:r>
            <a:r>
              <a:rPr lang="da-DK" sz="2100" b="1" dirty="0" err="1">
                <a:solidFill>
                  <a:schemeClr val="bg1"/>
                </a:solidFill>
              </a:rPr>
              <a:t>we</a:t>
            </a:r>
            <a:r>
              <a:rPr lang="da-DK" sz="2100" b="1" dirty="0">
                <a:solidFill>
                  <a:schemeClr val="bg1"/>
                </a:solidFill>
              </a:rPr>
              <a:t> live and </a:t>
            </a:r>
            <a:r>
              <a:rPr lang="da-DK" sz="2100" b="1" dirty="0" err="1">
                <a:solidFill>
                  <a:schemeClr val="bg1"/>
                </a:solidFill>
              </a:rPr>
              <a:t>work</a:t>
            </a:r>
            <a:endParaRPr lang="da-DK" sz="2100" b="1" dirty="0">
              <a:solidFill>
                <a:schemeClr val="bg1"/>
              </a:solidFill>
            </a:endParaRPr>
          </a:p>
        </p:txBody>
      </p:sp>
      <p:sp>
        <p:nvSpPr>
          <p:cNvPr id="5" name="TextBox 4">
            <a:extLst>
              <a:ext uri="{FF2B5EF4-FFF2-40B4-BE49-F238E27FC236}">
                <a16:creationId xmlns:a16="http://schemas.microsoft.com/office/drawing/2014/main" id="{07009B39-0EE8-0047-8730-AD68CE3966BF}"/>
              </a:ext>
            </a:extLst>
          </p:cNvPr>
          <p:cNvSpPr txBox="1"/>
          <p:nvPr/>
        </p:nvSpPr>
        <p:spPr>
          <a:xfrm>
            <a:off x="191069" y="2579427"/>
            <a:ext cx="1651379" cy="646331"/>
          </a:xfrm>
          <a:prstGeom prst="rect">
            <a:avLst/>
          </a:prstGeom>
          <a:noFill/>
        </p:spPr>
        <p:txBody>
          <a:bodyPr wrap="square" rtlCol="0">
            <a:spAutoFit/>
          </a:bodyPr>
          <a:lstStyle/>
          <a:p>
            <a:r>
              <a:rPr lang="en-US" b="1" i="1" dirty="0">
                <a:solidFill>
                  <a:schemeClr val="bg1"/>
                </a:solidFill>
              </a:rPr>
              <a:t>Watch the</a:t>
            </a:r>
          </a:p>
          <a:p>
            <a:r>
              <a:rPr lang="en-US" b="1" i="1" dirty="0">
                <a:solidFill>
                  <a:schemeClr val="bg1"/>
                </a:solidFill>
              </a:rPr>
              <a:t>BEFORE!</a:t>
            </a:r>
          </a:p>
        </p:txBody>
      </p:sp>
    </p:spTree>
    <p:extLst>
      <p:ext uri="{BB962C8B-B14F-4D97-AF65-F5344CB8AC3E}">
        <p14:creationId xmlns:p14="http://schemas.microsoft.com/office/powerpoint/2010/main" val="227528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31" y="0"/>
            <a:ext cx="9279731" cy="6857999"/>
          </a:xfrm>
          <a:prstGeom prst="rect">
            <a:avLst/>
          </a:prstGeom>
        </p:spPr>
      </p:pic>
      <p:sp>
        <p:nvSpPr>
          <p:cNvPr id="6" name="Tekstfelt 5"/>
          <p:cNvSpPr txBox="1"/>
          <p:nvPr/>
        </p:nvSpPr>
        <p:spPr>
          <a:xfrm>
            <a:off x="360490" y="4429969"/>
            <a:ext cx="5485797" cy="2185214"/>
          </a:xfrm>
          <a:prstGeom prst="rect">
            <a:avLst/>
          </a:prstGeom>
          <a:noFill/>
        </p:spPr>
        <p:txBody>
          <a:bodyPr wrap="none" rtlCol="0">
            <a:spAutoFit/>
          </a:bodyPr>
          <a:lstStyle/>
          <a:p>
            <a:r>
              <a:rPr lang="da-DK" sz="4000" b="1" dirty="0">
                <a:solidFill>
                  <a:schemeClr val="tx2">
                    <a:lumMod val="40000"/>
                    <a:lumOff val="60000"/>
                  </a:schemeClr>
                </a:solidFill>
              </a:rPr>
              <a:t>Principle 2 </a:t>
            </a:r>
            <a:r>
              <a:rPr lang="en-US" sz="3600" b="1" dirty="0">
                <a:solidFill>
                  <a:schemeClr val="tx2">
                    <a:lumMod val="40000"/>
                    <a:lumOff val="60000"/>
                  </a:schemeClr>
                </a:solidFill>
              </a:rPr>
              <a:t>Make room </a:t>
            </a:r>
            <a:br>
              <a:rPr lang="en-US" sz="3600" b="1" dirty="0">
                <a:solidFill>
                  <a:schemeClr val="tx2">
                    <a:lumMod val="40000"/>
                    <a:lumOff val="60000"/>
                  </a:schemeClr>
                </a:solidFill>
              </a:rPr>
            </a:br>
            <a:r>
              <a:rPr lang="en-US" sz="2400" b="1" dirty="0">
                <a:solidFill>
                  <a:schemeClr val="tx2">
                    <a:lumMod val="40000"/>
                    <a:lumOff val="60000"/>
                  </a:schemeClr>
                </a:solidFill>
              </a:rPr>
              <a:t>True storytelling makes spaces </a:t>
            </a:r>
          </a:p>
          <a:p>
            <a:r>
              <a:rPr lang="en-US" sz="2400" b="1" dirty="0">
                <a:solidFill>
                  <a:schemeClr val="tx2">
                    <a:lumMod val="40000"/>
                    <a:lumOff val="60000"/>
                  </a:schemeClr>
                </a:solidFill>
              </a:rPr>
              <a:t>respecting the stories already there</a:t>
            </a:r>
          </a:p>
          <a:p>
            <a:r>
              <a:rPr lang="en-US" sz="2400" b="1" dirty="0">
                <a:solidFill>
                  <a:schemeClr val="tx2">
                    <a:lumMod val="40000"/>
                    <a:lumOff val="60000"/>
                  </a:schemeClr>
                </a:solidFill>
              </a:rPr>
              <a:t>WAVES coming BEFORE you…</a:t>
            </a:r>
            <a:br>
              <a:rPr lang="da-DK" sz="2400" b="1" dirty="0">
                <a:solidFill>
                  <a:schemeClr val="tx2">
                    <a:lumMod val="40000"/>
                    <a:lumOff val="60000"/>
                  </a:schemeClr>
                </a:solidFill>
              </a:rPr>
            </a:br>
            <a:endParaRPr lang="da-DK" sz="2400" b="1" dirty="0">
              <a:solidFill>
                <a:schemeClr val="tx2">
                  <a:lumMod val="40000"/>
                  <a:lumOff val="60000"/>
                </a:schemeClr>
              </a:solidFill>
            </a:endParaRPr>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188" y="4730859"/>
            <a:ext cx="3236913" cy="2466219"/>
          </a:xfrm>
          <a:prstGeom prst="rect">
            <a:avLst/>
          </a:prstGeom>
        </p:spPr>
      </p:pic>
      <p:sp>
        <p:nvSpPr>
          <p:cNvPr id="5" name="Tekstfelt 3">
            <a:extLst>
              <a:ext uri="{FF2B5EF4-FFF2-40B4-BE49-F238E27FC236}">
                <a16:creationId xmlns:a16="http://schemas.microsoft.com/office/drawing/2014/main" id="{FB2231B8-C732-6644-AE7D-62EA967AE01C}"/>
              </a:ext>
            </a:extLst>
          </p:cNvPr>
          <p:cNvSpPr txBox="1"/>
          <p:nvPr/>
        </p:nvSpPr>
        <p:spPr>
          <a:xfrm>
            <a:off x="360490" y="130924"/>
            <a:ext cx="7910377" cy="1877437"/>
          </a:xfrm>
          <a:prstGeom prst="rect">
            <a:avLst/>
          </a:prstGeom>
          <a:noFill/>
        </p:spPr>
        <p:txBody>
          <a:bodyPr wrap="square" rtlCol="0">
            <a:spAutoFit/>
          </a:bodyPr>
          <a:lstStyle/>
          <a:p>
            <a:pPr algn="ctr"/>
            <a:r>
              <a:rPr lang="da-DK" sz="3200" b="1" dirty="0">
                <a:solidFill>
                  <a:schemeClr val="accent1">
                    <a:lumMod val="75000"/>
                  </a:schemeClr>
                </a:solidFill>
              </a:rPr>
              <a:t>Principle 1, True</a:t>
            </a:r>
          </a:p>
          <a:p>
            <a:pPr algn="ctr"/>
            <a:r>
              <a:rPr lang="da-DK" sz="2800" b="1" dirty="0">
                <a:solidFill>
                  <a:schemeClr val="accent1">
                    <a:lumMod val="75000"/>
                  </a:schemeClr>
                </a:solidFill>
              </a:rPr>
              <a:t> </a:t>
            </a:r>
            <a:r>
              <a:rPr lang="mr-IN" sz="2800" b="1" dirty="0">
                <a:solidFill>
                  <a:schemeClr val="accent1">
                    <a:lumMod val="75000"/>
                  </a:schemeClr>
                </a:solidFill>
              </a:rPr>
              <a:t>–</a:t>
            </a:r>
            <a:r>
              <a:rPr lang="da-DK" sz="2800" b="1" dirty="0">
                <a:solidFill>
                  <a:schemeClr val="accent1">
                    <a:lumMod val="75000"/>
                  </a:schemeClr>
                </a:solidFill>
              </a:rPr>
              <a:t> </a:t>
            </a:r>
            <a:r>
              <a:rPr lang="da-DK" sz="2800" b="1" dirty="0" err="1">
                <a:solidFill>
                  <a:schemeClr val="accent1">
                    <a:lumMod val="75000"/>
                  </a:schemeClr>
                </a:solidFill>
              </a:rPr>
              <a:t>You</a:t>
            </a:r>
            <a:r>
              <a:rPr lang="da-DK" sz="2800" b="1" dirty="0">
                <a:solidFill>
                  <a:schemeClr val="accent1">
                    <a:lumMod val="75000"/>
                  </a:schemeClr>
                </a:solidFill>
              </a:rPr>
              <a:t> yourself must </a:t>
            </a:r>
            <a:r>
              <a:rPr lang="da-DK" sz="2800" b="1" dirty="0" err="1">
                <a:solidFill>
                  <a:schemeClr val="accent1">
                    <a:lumMod val="75000"/>
                  </a:schemeClr>
                </a:solidFill>
              </a:rPr>
              <a:t>be</a:t>
            </a:r>
            <a:r>
              <a:rPr lang="da-DK" sz="2800" b="1" dirty="0">
                <a:solidFill>
                  <a:schemeClr val="accent1">
                    <a:lumMod val="75000"/>
                  </a:schemeClr>
                </a:solidFill>
              </a:rPr>
              <a:t> true and </a:t>
            </a:r>
            <a:r>
              <a:rPr lang="da-DK" sz="2800" b="1" dirty="0" err="1">
                <a:solidFill>
                  <a:schemeClr val="accent1">
                    <a:lumMod val="75000"/>
                  </a:schemeClr>
                </a:solidFill>
              </a:rPr>
              <a:t>prepare</a:t>
            </a:r>
            <a:r>
              <a:rPr lang="da-DK" sz="2800" b="1" dirty="0">
                <a:solidFill>
                  <a:schemeClr val="accent1">
                    <a:lumMod val="75000"/>
                  </a:schemeClr>
                </a:solidFill>
              </a:rPr>
              <a:t> the </a:t>
            </a:r>
            <a:r>
              <a:rPr lang="da-DK" sz="2800" b="1" dirty="0" err="1">
                <a:solidFill>
                  <a:schemeClr val="accent1">
                    <a:lumMod val="75000"/>
                  </a:schemeClr>
                </a:solidFill>
              </a:rPr>
              <a:t>energy</a:t>
            </a:r>
            <a:r>
              <a:rPr lang="da-DK" sz="2800" b="1" dirty="0">
                <a:solidFill>
                  <a:schemeClr val="accent1">
                    <a:lumMod val="75000"/>
                  </a:schemeClr>
                </a:solidFill>
              </a:rPr>
              <a:t> and </a:t>
            </a:r>
            <a:r>
              <a:rPr lang="da-DK" sz="2800" b="1" dirty="0" err="1">
                <a:solidFill>
                  <a:schemeClr val="accent1">
                    <a:lumMod val="75000"/>
                  </a:schemeClr>
                </a:solidFill>
              </a:rPr>
              <a:t>effort</a:t>
            </a:r>
            <a:r>
              <a:rPr lang="da-DK" sz="2800" b="1" dirty="0">
                <a:solidFill>
                  <a:schemeClr val="accent1">
                    <a:lumMod val="75000"/>
                  </a:schemeClr>
                </a:solidFill>
              </a:rPr>
              <a:t> for a </a:t>
            </a:r>
            <a:r>
              <a:rPr lang="da-DK" sz="2800" b="1" dirty="0" err="1">
                <a:solidFill>
                  <a:schemeClr val="accent1">
                    <a:lumMod val="75000"/>
                  </a:schemeClr>
                </a:solidFill>
              </a:rPr>
              <a:t>sustainable</a:t>
            </a:r>
            <a:r>
              <a:rPr lang="da-DK" sz="2800" b="1" dirty="0">
                <a:solidFill>
                  <a:schemeClr val="accent1">
                    <a:lumMod val="75000"/>
                  </a:schemeClr>
                </a:solidFill>
              </a:rPr>
              <a:t> future </a:t>
            </a:r>
          </a:p>
          <a:p>
            <a:pPr algn="ctr"/>
            <a:r>
              <a:rPr lang="da-DK" sz="2800" b="1" dirty="0">
                <a:solidFill>
                  <a:schemeClr val="accent1">
                    <a:lumMod val="75000"/>
                  </a:schemeClr>
                </a:solidFill>
              </a:rPr>
              <a:t>GO BENEATH the </a:t>
            </a:r>
            <a:r>
              <a:rPr lang="da-DK" sz="2800" b="1" dirty="0" err="1">
                <a:solidFill>
                  <a:schemeClr val="accent1">
                    <a:lumMod val="75000"/>
                  </a:schemeClr>
                </a:solidFill>
              </a:rPr>
              <a:t>words</a:t>
            </a:r>
            <a:r>
              <a:rPr lang="da-DK" sz="2800" b="1" dirty="0">
                <a:solidFill>
                  <a:schemeClr val="accent1">
                    <a:lumMod val="75000"/>
                  </a:schemeClr>
                </a:solidFill>
              </a:rPr>
              <a:t>!</a:t>
            </a:r>
          </a:p>
        </p:txBody>
      </p:sp>
    </p:spTree>
    <p:extLst>
      <p:ext uri="{BB962C8B-B14F-4D97-AF65-F5344CB8AC3E}">
        <p14:creationId xmlns:p14="http://schemas.microsoft.com/office/powerpoint/2010/main" val="263770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Simple Do and Don't of Lineup Positioning to Boost the Begi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463" y="5114093"/>
            <a:ext cx="3236913" cy="2466219"/>
          </a:xfrm>
          <a:prstGeom prst="rect">
            <a:avLst/>
          </a:prstGeom>
        </p:spPr>
      </p:pic>
    </p:spTree>
    <p:extLst>
      <p:ext uri="{BB962C8B-B14F-4D97-AF65-F5344CB8AC3E}">
        <p14:creationId xmlns:p14="http://schemas.microsoft.com/office/powerpoint/2010/main" val="85029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3"/>
          <p:cNvSpPr/>
          <p:nvPr/>
        </p:nvSpPr>
        <p:spPr>
          <a:xfrm>
            <a:off x="628649" y="2626614"/>
            <a:ext cx="3042398" cy="2571750"/>
          </a:xfrm>
          <a:prstGeom prst="rect">
            <a:avLst/>
          </a:prstGeom>
        </p:spPr>
        <p:style>
          <a:lnRef idx="0">
            <a:scrgbClr r="0" g="0" b="0"/>
          </a:lnRef>
          <a:fillRef idx="0">
            <a:scrgbClr r="0" g="0" b="0"/>
          </a:fillRef>
          <a:effectRef idx="0">
            <a:scrgbClr r="0" g="0" b="0"/>
          </a:effectRef>
          <a:fontRef idx="minor"/>
        </p:style>
        <p:txBody>
          <a:bodyPr vert="horz" lIns="68580" tIns="34290" rIns="68580" bIns="34290" rtlCol="0">
            <a:normAutofit/>
          </a:bodyPr>
          <a:lstStyle/>
          <a:p>
            <a:pPr>
              <a:lnSpc>
                <a:spcPct val="90000"/>
              </a:lnSpc>
              <a:spcAft>
                <a:spcPts val="450"/>
              </a:spcAft>
            </a:pPr>
            <a:endParaRPr lang="en-US" sz="1350" b="1" spc="-1" dirty="0"/>
          </a:p>
          <a:p>
            <a:pPr indent="-171450">
              <a:lnSpc>
                <a:spcPct val="90000"/>
              </a:lnSpc>
              <a:spcAft>
                <a:spcPts val="450"/>
              </a:spcAft>
              <a:buFont typeface="Arial" panose="020B0604020202020204" pitchFamily="34" charset="0"/>
              <a:buChar char="•"/>
            </a:pPr>
            <a:r>
              <a:rPr lang="en-US" sz="1350" b="1" spc="-1" dirty="0"/>
              <a:t> </a:t>
            </a:r>
            <a:endParaRPr lang="en-US" sz="1350" spc="-1"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738" y="4653421"/>
            <a:ext cx="4547803" cy="3345238"/>
          </a:xfrm>
          <a:prstGeom prst="rect">
            <a:avLst/>
          </a:prstGeom>
        </p:spPr>
      </p:pic>
      <p:pic>
        <p:nvPicPr>
          <p:cNvPr id="7" name="Picture 4" descr="ierkegaard som menneske | Atlas Magasin">
            <a:extLst>
              <a:ext uri="{FF2B5EF4-FFF2-40B4-BE49-F238E27FC236}">
                <a16:creationId xmlns:a16="http://schemas.microsoft.com/office/drawing/2014/main" id="{63D326A2-AEEA-4646-A729-27E5F248BC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434" y="904659"/>
            <a:ext cx="8422532" cy="4674506"/>
          </a:xfrm>
          <a:prstGeom prst="rect">
            <a:avLst/>
          </a:prstGeom>
          <a:noFill/>
          <a:extLst>
            <a:ext uri="{909E8E84-426E-40DD-AFC4-6F175D3DCCD1}">
              <a14:hiddenFill xmlns:a14="http://schemas.microsoft.com/office/drawing/2010/main">
                <a:solidFill>
                  <a:srgbClr val="FFFFFF"/>
                </a:solidFill>
              </a14:hiddenFill>
            </a:ext>
          </a:extLst>
        </p:spPr>
      </p:pic>
      <p:sp>
        <p:nvSpPr>
          <p:cNvPr id="6" name="CustomShape 3"/>
          <p:cNvSpPr/>
          <p:nvPr/>
        </p:nvSpPr>
        <p:spPr>
          <a:xfrm>
            <a:off x="5585316" y="3908890"/>
            <a:ext cx="2351498" cy="1489061"/>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spcAft>
                <a:spcPts val="450"/>
              </a:spcAft>
            </a:pPr>
            <a:r>
              <a:rPr lang="en-US" b="1" spc="-1" dirty="0">
                <a:solidFill>
                  <a:srgbClr val="000000"/>
                </a:solidFill>
                <a:latin typeface="Calibri"/>
              </a:rPr>
              <a:t>“Its’ not about living a good life, but a true life  [an ethical life]”</a:t>
            </a:r>
            <a:endParaRPr lang="en-US" spc="-1" dirty="0">
              <a:latin typeface="Arial"/>
            </a:endParaRPr>
          </a:p>
          <a:p>
            <a:pPr algn="r">
              <a:spcAft>
                <a:spcPts val="450"/>
              </a:spcAft>
            </a:pPr>
            <a:r>
              <a:rPr lang="en-US" sz="1500" b="1" spc="-1" dirty="0">
                <a:solidFill>
                  <a:srgbClr val="FF0000"/>
                </a:solidFill>
                <a:latin typeface="Calibri"/>
              </a:rPr>
              <a:t> </a:t>
            </a:r>
            <a:r>
              <a:rPr lang="en-US" sz="1500" b="1" spc="-1" dirty="0" err="1">
                <a:solidFill>
                  <a:srgbClr val="FF0000"/>
                </a:solidFill>
                <a:latin typeface="Calibri"/>
              </a:rPr>
              <a:t>Søren</a:t>
            </a:r>
            <a:r>
              <a:rPr lang="en-US" sz="1500" b="1" spc="-1" dirty="0">
                <a:solidFill>
                  <a:srgbClr val="FF0000"/>
                </a:solidFill>
                <a:latin typeface="Calibri"/>
              </a:rPr>
              <a:t> Kierkegaard</a:t>
            </a:r>
          </a:p>
          <a:p>
            <a:pPr algn="r">
              <a:spcAft>
                <a:spcPts val="450"/>
              </a:spcAft>
            </a:pPr>
            <a:r>
              <a:rPr lang="en-US" sz="1500" b="1" spc="-1" dirty="0">
                <a:solidFill>
                  <a:srgbClr val="FF0000"/>
                </a:solidFill>
                <a:latin typeface="Calibri"/>
              </a:rPr>
              <a:t>Danish Philosopher </a:t>
            </a:r>
            <a:endParaRPr lang="en-US" sz="1500" spc="-1" dirty="0">
              <a:latin typeface="Arial"/>
            </a:endParaRPr>
          </a:p>
        </p:txBody>
      </p:sp>
    </p:spTree>
    <p:extLst>
      <p:ext uri="{BB962C8B-B14F-4D97-AF65-F5344CB8AC3E}">
        <p14:creationId xmlns:p14="http://schemas.microsoft.com/office/powerpoint/2010/main" val="611239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08A0F92-91FB-8740-9606-20E394055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746"/>
            <a:ext cx="9144000" cy="50750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5000">
              <a:srgbClr val="F7FAFD"/>
            </a:gs>
            <a:gs pos="100000">
              <a:srgbClr val="B5D2EC"/>
            </a:gs>
          </a:gsLst>
          <a:lin ang="5400000" scaled="0"/>
        </a:gradFill>
        <a:effectLst/>
      </p:bgPr>
    </p:bg>
    <p:spTree>
      <p:nvGrpSpPr>
        <p:cNvPr id="1" name=""/>
        <p:cNvGrpSpPr/>
        <p:nvPr/>
      </p:nvGrpSpPr>
      <p:grpSpPr>
        <a:xfrm>
          <a:off x="0" y="0"/>
          <a:ext cx="0" cy="0"/>
          <a:chOff x="0" y="0"/>
          <a:chExt cx="0" cy="0"/>
        </a:xfrm>
      </p:grpSpPr>
      <p:sp>
        <p:nvSpPr>
          <p:cNvPr id="384" name="TextShape 1"/>
          <p:cNvSpPr txBox="1"/>
          <p:nvPr/>
        </p:nvSpPr>
        <p:spPr>
          <a:xfrm>
            <a:off x="1009934" y="0"/>
            <a:ext cx="6810232" cy="1356360"/>
          </a:xfrm>
          <a:prstGeom prst="rect">
            <a:avLst/>
          </a:prstGeom>
          <a:noFill/>
          <a:ln w="0">
            <a:noFill/>
          </a:ln>
        </p:spPr>
        <p:txBody>
          <a:bodyPr anchor="ctr">
            <a:noAutofit/>
          </a:bodyPr>
          <a:lstStyle/>
          <a:p>
            <a:pPr algn="ctr">
              <a:lnSpc>
                <a:spcPct val="100000"/>
              </a:lnSpc>
            </a:pPr>
            <a:r>
              <a:rPr lang="en-US" sz="2400" b="0" strike="noStrike" spc="-1" dirty="0">
                <a:solidFill>
                  <a:srgbClr val="000000"/>
                </a:solidFill>
                <a:latin typeface="Calibri"/>
              </a:rPr>
              <a:t>Many stories, many rooms: </a:t>
            </a:r>
          </a:p>
          <a:p>
            <a:pPr algn="ctr">
              <a:lnSpc>
                <a:spcPct val="100000"/>
              </a:lnSpc>
            </a:pPr>
            <a:r>
              <a:rPr lang="en-US" sz="2400" b="0" strike="noStrike" spc="-1" dirty="0">
                <a:solidFill>
                  <a:srgbClr val="000000"/>
                </a:solidFill>
                <a:latin typeface="Calibri"/>
              </a:rPr>
              <a:t>What does it mean to live a TRUE Life?</a:t>
            </a:r>
          </a:p>
        </p:txBody>
      </p:sp>
      <p:sp>
        <p:nvSpPr>
          <p:cNvPr id="385" name="TextShape 2"/>
          <p:cNvSpPr txBox="1"/>
          <p:nvPr/>
        </p:nvSpPr>
        <p:spPr>
          <a:xfrm>
            <a:off x="6553080" y="6356520"/>
            <a:ext cx="2133360" cy="364680"/>
          </a:xfrm>
          <a:prstGeom prst="rect">
            <a:avLst/>
          </a:prstGeom>
          <a:noFill/>
          <a:ln w="0">
            <a:noFill/>
          </a:ln>
        </p:spPr>
        <p:txBody>
          <a:bodyPr anchor="ctr">
            <a:noAutofit/>
          </a:bodyPr>
          <a:lstStyle/>
          <a:p>
            <a:pPr algn="r">
              <a:lnSpc>
                <a:spcPct val="100000"/>
              </a:lnSpc>
            </a:pPr>
            <a:fld id="{5E959BA7-226B-419B-B25F-C41375DB4CBE}" type="slidenum">
              <a:rPr lang="en-US" sz="1200" b="0" strike="noStrike" spc="-1">
                <a:solidFill>
                  <a:srgbClr val="8B8B8B"/>
                </a:solidFill>
                <a:latin typeface="Calibri"/>
              </a:rPr>
              <a:t>18</a:t>
            </a:fld>
            <a:endParaRPr lang="en-US" sz="1200" b="0" strike="noStrike" spc="-1">
              <a:latin typeface="Times New Roman"/>
            </a:endParaRPr>
          </a:p>
        </p:txBody>
      </p:sp>
      <p:pic>
        <p:nvPicPr>
          <p:cNvPr id="4" name="Billede 2">
            <a:extLst>
              <a:ext uri="{FF2B5EF4-FFF2-40B4-BE49-F238E27FC236}">
                <a16:creationId xmlns:a16="http://schemas.microsoft.com/office/drawing/2014/main" id="{7A1F949F-B1FC-A048-9A52-48E5A8F29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152" y="4676638"/>
            <a:ext cx="3534770" cy="2693160"/>
          </a:xfrm>
          <a:prstGeom prst="rect">
            <a:avLst/>
          </a:prstGeom>
        </p:spPr>
      </p:pic>
      <p:pic>
        <p:nvPicPr>
          <p:cNvPr id="3" name="Picture 2" descr="Diagram&#10;&#10;Description automatically generated">
            <a:extLst>
              <a:ext uri="{FF2B5EF4-FFF2-40B4-BE49-F238E27FC236}">
                <a16:creationId xmlns:a16="http://schemas.microsoft.com/office/drawing/2014/main" id="{C81FD093-0770-3B4A-BD46-79408C848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61" y="1140680"/>
            <a:ext cx="6619192" cy="4567242"/>
          </a:xfrm>
          <a:prstGeom prst="rect">
            <a:avLst/>
          </a:prstGeom>
        </p:spPr>
      </p:pic>
      <p:sp>
        <p:nvSpPr>
          <p:cNvPr id="5" name="Rectangle 4">
            <a:extLst>
              <a:ext uri="{FF2B5EF4-FFF2-40B4-BE49-F238E27FC236}">
                <a16:creationId xmlns:a16="http://schemas.microsoft.com/office/drawing/2014/main" id="{68195500-93C5-654A-A8C3-727BCDF6D527}"/>
              </a:ext>
            </a:extLst>
          </p:cNvPr>
          <p:cNvSpPr/>
          <p:nvPr/>
        </p:nvSpPr>
        <p:spPr>
          <a:xfrm>
            <a:off x="0" y="5744382"/>
            <a:ext cx="7974106" cy="830997"/>
          </a:xfrm>
          <a:prstGeom prst="rect">
            <a:avLst/>
          </a:prstGeom>
        </p:spPr>
        <p:txBody>
          <a:bodyPr wrap="none">
            <a:spAutoFit/>
          </a:bodyPr>
          <a:lstStyle/>
          <a:p>
            <a:r>
              <a:rPr lang="en-US" sz="2400" dirty="0">
                <a:solidFill>
                  <a:srgbClr val="222C33"/>
                </a:solidFill>
                <a:latin typeface="Arial" panose="020B0604020202020204" pitchFamily="34" charset="0"/>
              </a:rPr>
              <a:t>The factorial of 6 rooms in TAMARA-LAND Is exactly 720</a:t>
            </a:r>
          </a:p>
          <a:p>
            <a:r>
              <a:rPr lang="en-US" sz="2400" dirty="0">
                <a:solidFill>
                  <a:srgbClr val="222C33"/>
                </a:solidFill>
                <a:latin typeface="Arial" panose="020B0604020202020204" pitchFamily="34" charset="0"/>
              </a:rPr>
              <a:t>The factorial of 12 rooms is exactly 479,001,600</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228600" y="153720"/>
            <a:ext cx="8228520" cy="4294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200" b="1" strike="noStrike" spc="-1" dirty="0">
                <a:solidFill>
                  <a:srgbClr val="000000"/>
                </a:solidFill>
                <a:latin typeface="Verdana"/>
                <a:ea typeface="Verdana"/>
              </a:rPr>
              <a:t>A TOOL for TAMARA-LAND </a:t>
            </a:r>
            <a:endParaRPr lang="en-US" sz="2200" b="0" strike="noStrike" spc="-1" dirty="0">
              <a:latin typeface="Arial"/>
            </a:endParaRPr>
          </a:p>
        </p:txBody>
      </p:sp>
      <p:pic>
        <p:nvPicPr>
          <p:cNvPr id="3" name="Picture 2" descr="Logo, company name&#10;&#10;Description automatically generated">
            <a:extLst>
              <a:ext uri="{FF2B5EF4-FFF2-40B4-BE49-F238E27FC236}">
                <a16:creationId xmlns:a16="http://schemas.microsoft.com/office/drawing/2014/main" id="{0E5F9AA6-3703-DE45-B6DC-2FC5C12B5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234"/>
            <a:ext cx="9144000" cy="5759532"/>
          </a:xfrm>
          <a:prstGeom prst="rect">
            <a:avLst/>
          </a:prstGeom>
        </p:spPr>
      </p:pic>
      <p:pic>
        <p:nvPicPr>
          <p:cNvPr id="4" name="Billede 2">
            <a:extLst>
              <a:ext uri="{FF2B5EF4-FFF2-40B4-BE49-F238E27FC236}">
                <a16:creationId xmlns:a16="http://schemas.microsoft.com/office/drawing/2014/main" id="{2FD35120-DAA6-B74F-BEBF-AD13023D9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006" y="5079079"/>
            <a:ext cx="2133074" cy="16252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6967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z="1800" b="0" strike="noStrike" spc="-1">
                <a:solidFill>
                  <a:srgbClr val="000000"/>
                </a:solidFill>
                <a:latin typeface="Arial"/>
                <a:ea typeface="DejaVu Sans"/>
              </a:rPr>
              <a:t>2</a:t>
            </a:fld>
            <a:endParaRPr lang="en-US" sz="1800" b="0" strike="noStrike" spc="-1">
              <a:latin typeface="Arial"/>
            </a:endParaRPr>
          </a:p>
        </p:txBody>
      </p:sp>
      <p:pic>
        <p:nvPicPr>
          <p:cNvPr id="318" name="Billede 4_1"/>
          <p:cNvPicPr/>
          <p:nvPr/>
        </p:nvPicPr>
        <p:blipFill>
          <a:blip r:embed="rId3"/>
          <a:stretch/>
        </p:blipFill>
        <p:spPr>
          <a:xfrm>
            <a:off x="0" y="1080"/>
            <a:ext cx="9144000" cy="6853320"/>
          </a:xfrm>
          <a:prstGeom prst="rect">
            <a:avLst/>
          </a:prstGeom>
          <a:ln w="0">
            <a:noFill/>
          </a:ln>
        </p:spPr>
      </p:pic>
      <p:sp>
        <p:nvSpPr>
          <p:cNvPr id="319" name="CustomShape 2"/>
          <p:cNvSpPr/>
          <p:nvPr/>
        </p:nvSpPr>
        <p:spPr>
          <a:xfrm>
            <a:off x="4045680" y="294480"/>
            <a:ext cx="4520160" cy="1552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843C0B"/>
                </a:solidFill>
                <a:latin typeface="Arial"/>
                <a:ea typeface="DejaVu Sans"/>
              </a:rPr>
              <a:t>TRUE STORYTELLING</a:t>
            </a:r>
            <a:endParaRPr lang="en-US" sz="3200" b="0" strike="noStrike" spc="-1">
              <a:latin typeface="Arial"/>
            </a:endParaRPr>
          </a:p>
          <a:p>
            <a:pPr>
              <a:lnSpc>
                <a:spcPct val="100000"/>
              </a:lnSpc>
            </a:pPr>
            <a:r>
              <a:rPr lang="da-DK" sz="3200" b="1" strike="noStrike" spc="-1">
                <a:solidFill>
                  <a:srgbClr val="843C0B"/>
                </a:solidFill>
                <a:latin typeface="Arial"/>
                <a:ea typeface="DejaVu Sans"/>
              </a:rPr>
              <a:t> Foundations Ethics</a:t>
            </a:r>
            <a:endParaRPr lang="en-US" sz="3200" b="0" strike="noStrike" spc="-1">
              <a:latin typeface="Arial"/>
            </a:endParaRPr>
          </a:p>
          <a:p>
            <a:pPr>
              <a:lnSpc>
                <a:spcPct val="100000"/>
              </a:lnSpc>
            </a:pPr>
            <a:r>
              <a:rPr lang="da-DK" sz="3200" b="1" strike="noStrike" spc="-1">
                <a:solidFill>
                  <a:srgbClr val="843C0B"/>
                </a:solidFill>
                <a:latin typeface="Arial"/>
                <a:ea typeface="DejaVu Sans"/>
              </a:rPr>
              <a:t>  Level I session 1</a:t>
            </a:r>
            <a:endParaRPr lang="en-US" sz="3200" b="0" strike="noStrike" spc="-1">
              <a:latin typeface="Arial"/>
            </a:endParaRPr>
          </a:p>
        </p:txBody>
      </p:sp>
      <p:pic>
        <p:nvPicPr>
          <p:cNvPr id="320" name="Picture 201_1"/>
          <p:cNvPicPr/>
          <p:nvPr/>
        </p:nvPicPr>
        <p:blipFill>
          <a:blip r:embed="rId4"/>
          <a:stretch/>
        </p:blipFill>
        <p:spPr>
          <a:xfrm>
            <a:off x="0" y="78120"/>
            <a:ext cx="9144000" cy="669924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5000">
              <a:srgbClr val="F7FAFD"/>
            </a:gs>
            <a:gs pos="100000">
              <a:srgbClr val="B5D2EC"/>
            </a:gs>
          </a:gsLst>
          <a:lin ang="5400000" scaled="0"/>
        </a:gradFill>
        <a:effectLst/>
      </p:bgPr>
    </p:bg>
    <p:spTree>
      <p:nvGrpSpPr>
        <p:cNvPr id="1" name=""/>
        <p:cNvGrpSpPr/>
        <p:nvPr/>
      </p:nvGrpSpPr>
      <p:grpSpPr>
        <a:xfrm>
          <a:off x="0" y="0"/>
          <a:ext cx="0" cy="0"/>
          <a:chOff x="0" y="0"/>
          <a:chExt cx="0" cy="0"/>
        </a:xfrm>
      </p:grpSpPr>
      <p:sp>
        <p:nvSpPr>
          <p:cNvPr id="392" name="TextShape 1"/>
          <p:cNvSpPr txBox="1"/>
          <p:nvPr/>
        </p:nvSpPr>
        <p:spPr>
          <a:xfrm>
            <a:off x="0" y="971282"/>
            <a:ext cx="2238126" cy="4542413"/>
          </a:xfrm>
          <a:prstGeom prst="rect">
            <a:avLst/>
          </a:prstGeom>
          <a:noFill/>
          <a:ln w="0">
            <a:noFill/>
          </a:ln>
        </p:spPr>
        <p:txBody>
          <a:bodyPr anchor="ctr">
            <a:normAutofit fontScale="61000" lnSpcReduction="20000"/>
          </a:bodyPr>
          <a:lstStyle/>
          <a:p>
            <a:pPr algn="ctr">
              <a:lnSpc>
                <a:spcPct val="100000"/>
              </a:lnSpc>
            </a:pPr>
            <a:r>
              <a:rPr lang="en-US" sz="2800" b="1" strike="noStrike" spc="-1" dirty="0">
                <a:solidFill>
                  <a:srgbClr val="000000"/>
                </a:solidFill>
                <a:latin typeface="Calibri"/>
              </a:rPr>
              <a:t>SUMMARY</a:t>
            </a:r>
          </a:p>
          <a:p>
            <a:pPr algn="ctr">
              <a:lnSpc>
                <a:spcPct val="100000"/>
              </a:lnSpc>
            </a:pPr>
            <a:r>
              <a:rPr lang="en-US" sz="2800" b="1" spc="-1" dirty="0">
                <a:solidFill>
                  <a:srgbClr val="000000"/>
                </a:solidFill>
                <a:latin typeface="Calibri"/>
                <a:sym typeface="Wingdings" pitchFamily="2" charset="2"/>
              </a:rPr>
              <a:t></a:t>
            </a:r>
            <a:r>
              <a:rPr lang="en-US" sz="2800" b="1" strike="noStrike" spc="-1" dirty="0">
                <a:solidFill>
                  <a:srgbClr val="000000"/>
                </a:solidFill>
                <a:latin typeface="Calibri"/>
              </a:rPr>
              <a:t>ETHICAL LIFE</a:t>
            </a:r>
          </a:p>
          <a:p>
            <a:pPr algn="ctr">
              <a:lnSpc>
                <a:spcPct val="100000"/>
              </a:lnSpc>
            </a:pPr>
            <a:endParaRPr lang="en-US" sz="2800" b="1" spc="-1" dirty="0">
              <a:solidFill>
                <a:srgbClr val="000000"/>
              </a:solidFill>
              <a:latin typeface="Calibri"/>
            </a:endParaRPr>
          </a:p>
          <a:p>
            <a:pPr algn="ctr">
              <a:lnSpc>
                <a:spcPct val="100000"/>
              </a:lnSpc>
            </a:pPr>
            <a:r>
              <a:rPr lang="en-US" sz="2800" b="1" spc="-1" dirty="0">
                <a:solidFill>
                  <a:srgbClr val="000000"/>
                </a:solidFill>
                <a:latin typeface="Calibri"/>
              </a:rPr>
              <a:t>GUIDES link PRINCIPLES and PROCESSES for TOGETHER-TELLING outcomes!</a:t>
            </a:r>
            <a:endParaRPr lang="en-US" sz="2800" b="1" strike="noStrike" spc="-1" dirty="0">
              <a:solidFill>
                <a:srgbClr val="000000"/>
              </a:solidFill>
              <a:latin typeface="Calibri"/>
            </a:endParaRPr>
          </a:p>
          <a:p>
            <a:pPr algn="ctr">
              <a:lnSpc>
                <a:spcPct val="100000"/>
              </a:lnSpc>
            </a:pPr>
            <a:endParaRPr lang="en-US" sz="2800" b="1" spc="-1" dirty="0">
              <a:solidFill>
                <a:srgbClr val="000000"/>
              </a:solidFill>
              <a:latin typeface="Calibri"/>
            </a:endParaRPr>
          </a:p>
          <a:p>
            <a:pPr algn="ctr">
              <a:lnSpc>
                <a:spcPct val="100000"/>
              </a:lnSpc>
            </a:pPr>
            <a:r>
              <a:rPr lang="en-US" sz="2800" b="1" strike="noStrike" spc="-1" dirty="0">
                <a:solidFill>
                  <a:srgbClr val="000000"/>
                </a:solidFill>
                <a:latin typeface="Calibri"/>
              </a:rPr>
              <a:t>Principle 1: What is True BENEATH DEBATES</a:t>
            </a:r>
          </a:p>
          <a:p>
            <a:pPr algn="ctr">
              <a:lnSpc>
                <a:spcPct val="100000"/>
              </a:lnSpc>
            </a:pPr>
            <a:endParaRPr lang="en-US" sz="2800" b="1" strike="noStrike" spc="-1" dirty="0">
              <a:solidFill>
                <a:srgbClr val="000000"/>
              </a:solidFill>
              <a:latin typeface="Calibri"/>
            </a:endParaRPr>
          </a:p>
          <a:p>
            <a:pPr algn="ctr">
              <a:lnSpc>
                <a:spcPct val="100000"/>
              </a:lnSpc>
            </a:pPr>
            <a:r>
              <a:rPr lang="en-US" sz="2800" b="1" strike="noStrike" spc="-1" dirty="0">
                <a:solidFill>
                  <a:srgbClr val="000000"/>
                </a:solidFill>
                <a:latin typeface="Calibri"/>
              </a:rPr>
              <a:t>Principle 2: Making Rooms in TAMARA-LAND</a:t>
            </a:r>
          </a:p>
          <a:p>
            <a:pPr algn="ctr">
              <a:lnSpc>
                <a:spcPct val="100000"/>
              </a:lnSpc>
            </a:pPr>
            <a:br>
              <a:rPr dirty="0"/>
            </a:br>
            <a:r>
              <a:rPr lang="en-US" dirty="0"/>
              <a:t>for </a:t>
            </a:r>
            <a:r>
              <a:rPr lang="en-US" sz="3100" b="1" strike="noStrike" spc="-1" dirty="0">
                <a:solidFill>
                  <a:srgbClr val="000000"/>
                </a:solidFill>
                <a:latin typeface="Calibri"/>
              </a:rPr>
              <a:t>True storytelling spaces respecting the stories already there</a:t>
            </a:r>
            <a:endParaRPr lang="en-US" sz="3100" b="0" strike="noStrike" spc="-1" dirty="0">
              <a:solidFill>
                <a:srgbClr val="000000"/>
              </a:solidFill>
              <a:latin typeface="Calibri"/>
            </a:endParaRPr>
          </a:p>
        </p:txBody>
      </p:sp>
      <p:pic>
        <p:nvPicPr>
          <p:cNvPr id="5" name="Picture 4" descr="Logo&#10;&#10;Description automatically generated with low confidence">
            <a:extLst>
              <a:ext uri="{FF2B5EF4-FFF2-40B4-BE49-F238E27FC236}">
                <a16:creationId xmlns:a16="http://schemas.microsoft.com/office/drawing/2014/main" id="{C691A327-8946-214D-9700-741DB2250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126" y="0"/>
            <a:ext cx="6905874"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Rectangle 8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reeform: Shape 9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 name="Rectangle 9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extShape 1"/>
          <p:cNvSpPr txBox="1"/>
          <p:nvPr/>
        </p:nvSpPr>
        <p:spPr>
          <a:xfrm>
            <a:off x="19089" y="1386005"/>
            <a:ext cx="2990183" cy="4130919"/>
          </a:xfrm>
          <a:prstGeom prst="rect">
            <a:avLst/>
          </a:prstGeom>
        </p:spPr>
        <p:txBody>
          <a:bodyPr vert="horz" lIns="91440" tIns="45720" rIns="91440" bIns="45720" rtlCol="0" anchor="b">
            <a:normAutofit fontScale="77500" lnSpcReduction="20000"/>
          </a:bodyPr>
          <a:lstStyle/>
          <a:p>
            <a:pPr algn="r">
              <a:lnSpc>
                <a:spcPct val="90000"/>
              </a:lnSpc>
              <a:spcBef>
                <a:spcPct val="0"/>
              </a:spcBef>
              <a:spcAft>
                <a:spcPts val="600"/>
              </a:spcAft>
            </a:pPr>
            <a:r>
              <a:rPr lang="en-US" sz="3500" b="0" strike="noStrike" kern="1200" spc="-1" dirty="0">
                <a:solidFill>
                  <a:srgbClr val="FFFFFF"/>
                </a:solidFill>
                <a:latin typeface="+mj-lt"/>
                <a:ea typeface="+mj-ea"/>
                <a:cs typeface="+mj-cs"/>
              </a:rPr>
              <a:t>3 QUESTIONS for Breakout</a:t>
            </a:r>
          </a:p>
          <a:p>
            <a:pPr algn="r">
              <a:lnSpc>
                <a:spcPct val="90000"/>
              </a:lnSpc>
              <a:spcBef>
                <a:spcPct val="0"/>
              </a:spcBef>
              <a:spcAft>
                <a:spcPts val="600"/>
              </a:spcAft>
            </a:pPr>
            <a:endParaRPr lang="en-US" sz="3500" b="0" strike="noStrike" kern="1200" spc="-1" dirty="0">
              <a:solidFill>
                <a:srgbClr val="FFFFFF"/>
              </a:solidFill>
              <a:latin typeface="+mj-lt"/>
              <a:ea typeface="+mj-ea"/>
              <a:cs typeface="+mj-cs"/>
            </a:endParaRPr>
          </a:p>
          <a:p>
            <a:pPr algn="r">
              <a:lnSpc>
                <a:spcPct val="90000"/>
              </a:lnSpc>
              <a:spcBef>
                <a:spcPct val="0"/>
              </a:spcBef>
              <a:spcAft>
                <a:spcPts val="600"/>
              </a:spcAft>
            </a:pPr>
            <a:r>
              <a:rPr lang="en-US" sz="3500" spc="-1" dirty="0">
                <a:solidFill>
                  <a:srgbClr val="FFFFFF"/>
                </a:solidFill>
                <a:latin typeface="+mj-lt"/>
                <a:ea typeface="+mj-ea"/>
                <a:cs typeface="+mj-cs"/>
              </a:rPr>
              <a:t>2 pairs</a:t>
            </a:r>
          </a:p>
          <a:p>
            <a:pPr algn="r">
              <a:lnSpc>
                <a:spcPct val="90000"/>
              </a:lnSpc>
              <a:spcBef>
                <a:spcPct val="0"/>
              </a:spcBef>
              <a:spcAft>
                <a:spcPts val="600"/>
              </a:spcAft>
            </a:pPr>
            <a:r>
              <a:rPr lang="en-US" sz="3500" spc="-1" dirty="0">
                <a:solidFill>
                  <a:srgbClr val="FFFFFF"/>
                </a:solidFill>
                <a:latin typeface="+mj-lt"/>
                <a:ea typeface="+mj-ea"/>
                <a:cs typeface="+mj-cs"/>
              </a:rPr>
              <a:t>3 min per partner</a:t>
            </a:r>
          </a:p>
          <a:p>
            <a:pPr algn="r">
              <a:lnSpc>
                <a:spcPct val="90000"/>
              </a:lnSpc>
              <a:spcBef>
                <a:spcPct val="0"/>
              </a:spcBef>
              <a:spcAft>
                <a:spcPts val="600"/>
              </a:spcAft>
            </a:pPr>
            <a:endParaRPr lang="en-US" sz="3500" spc="-1" dirty="0">
              <a:solidFill>
                <a:srgbClr val="FFFFFF"/>
              </a:solidFill>
              <a:latin typeface="+mj-lt"/>
              <a:ea typeface="+mj-ea"/>
              <a:cs typeface="+mj-cs"/>
            </a:endParaRPr>
          </a:p>
          <a:p>
            <a:pPr algn="r">
              <a:lnSpc>
                <a:spcPct val="90000"/>
              </a:lnSpc>
              <a:spcBef>
                <a:spcPct val="0"/>
              </a:spcBef>
              <a:spcAft>
                <a:spcPts val="600"/>
              </a:spcAft>
            </a:pPr>
            <a:r>
              <a:rPr lang="en-US" sz="3500" b="0" strike="noStrike" kern="1200" spc="-1" dirty="0">
                <a:solidFill>
                  <a:srgbClr val="FFFFFF"/>
                </a:solidFill>
                <a:latin typeface="+mj-lt"/>
                <a:ea typeface="+mj-ea"/>
                <a:cs typeface="+mj-cs"/>
              </a:rPr>
              <a:t>1 observer</a:t>
            </a:r>
          </a:p>
          <a:p>
            <a:pPr algn="r">
              <a:lnSpc>
                <a:spcPct val="90000"/>
              </a:lnSpc>
              <a:spcBef>
                <a:spcPct val="0"/>
              </a:spcBef>
              <a:spcAft>
                <a:spcPts val="600"/>
              </a:spcAft>
            </a:pPr>
            <a:endParaRPr lang="en-US" sz="3500" b="0" strike="noStrike" kern="1200" spc="-1" dirty="0">
              <a:solidFill>
                <a:srgbClr val="FFFFFF"/>
              </a:solidFill>
              <a:latin typeface="+mj-lt"/>
              <a:ea typeface="+mj-ea"/>
              <a:cs typeface="+mj-cs"/>
            </a:endParaRPr>
          </a:p>
          <a:p>
            <a:pPr algn="r">
              <a:lnSpc>
                <a:spcPct val="90000"/>
              </a:lnSpc>
              <a:spcBef>
                <a:spcPct val="0"/>
              </a:spcBef>
              <a:spcAft>
                <a:spcPts val="600"/>
              </a:spcAft>
            </a:pPr>
            <a:r>
              <a:rPr lang="en-US" sz="3500" spc="-1" dirty="0">
                <a:solidFill>
                  <a:srgbClr val="FFFFFF"/>
                </a:solidFill>
                <a:latin typeface="+mj-lt"/>
                <a:ea typeface="+mj-ea"/>
                <a:cs typeface="+mj-cs"/>
              </a:rPr>
              <a:t> </a:t>
            </a:r>
            <a:r>
              <a:rPr lang="en-US" sz="3500" b="0" strike="noStrike" kern="1200" spc="-1" dirty="0">
                <a:solidFill>
                  <a:srgbClr val="FFFFFF"/>
                </a:solidFill>
                <a:latin typeface="+mj-lt"/>
                <a:ea typeface="+mj-ea"/>
                <a:cs typeface="+mj-cs"/>
              </a:rPr>
              <a:t>Time 10 min</a:t>
            </a:r>
          </a:p>
          <a:p>
            <a:pPr algn="r">
              <a:lnSpc>
                <a:spcPct val="90000"/>
              </a:lnSpc>
              <a:spcBef>
                <a:spcPct val="0"/>
              </a:spcBef>
              <a:spcAft>
                <a:spcPts val="600"/>
              </a:spcAft>
            </a:pPr>
            <a:endParaRPr lang="en-US" sz="3500" b="0" strike="noStrike" kern="1200" spc="-1" dirty="0">
              <a:solidFill>
                <a:srgbClr val="FFFFFF"/>
              </a:solidFill>
              <a:latin typeface="+mj-lt"/>
              <a:ea typeface="+mj-ea"/>
              <a:cs typeface="+mj-cs"/>
            </a:endParaRPr>
          </a:p>
          <a:p>
            <a:pPr algn="r">
              <a:lnSpc>
                <a:spcPct val="90000"/>
              </a:lnSpc>
              <a:spcBef>
                <a:spcPct val="0"/>
              </a:spcBef>
              <a:spcAft>
                <a:spcPts val="600"/>
              </a:spcAft>
            </a:pPr>
            <a:r>
              <a:rPr lang="en-US" sz="3500" b="0" strike="noStrike" kern="1200" spc="-1" dirty="0">
                <a:solidFill>
                  <a:srgbClr val="FFFFFF"/>
                </a:solidFill>
                <a:latin typeface="+mj-lt"/>
                <a:ea typeface="+mj-ea"/>
                <a:cs typeface="+mj-cs"/>
              </a:rPr>
              <a:t>  </a:t>
            </a:r>
          </a:p>
        </p:txBody>
      </p:sp>
      <p:sp>
        <p:nvSpPr>
          <p:cNvPr id="397" name="TextShape 2"/>
          <p:cNvSpPr txBox="1"/>
          <p:nvPr/>
        </p:nvSpPr>
        <p:spPr>
          <a:xfrm>
            <a:off x="3607694" y="410817"/>
            <a:ext cx="4916510" cy="6215269"/>
          </a:xfrm>
          <a:prstGeom prst="rect">
            <a:avLst/>
          </a:prstGeom>
        </p:spPr>
        <p:txBody>
          <a:bodyPr vert="horz" lIns="91440" tIns="45720" rIns="91440" bIns="45720" rtlCol="0" anchor="ctr">
            <a:normAutofit/>
          </a:bodyPr>
          <a:lstStyle/>
          <a:p>
            <a:pPr indent="-228600">
              <a:lnSpc>
                <a:spcPct val="90000"/>
              </a:lnSpc>
              <a:spcBef>
                <a:spcPts val="641"/>
              </a:spcBef>
              <a:buFont typeface="Arial" panose="020B0604020202020204" pitchFamily="34" charset="0"/>
              <a:buChar char="•"/>
              <a:tabLst>
                <a:tab pos="0" algn="l"/>
              </a:tabLst>
            </a:pPr>
            <a:r>
              <a:rPr lang="en-US" sz="1700" spc="-1" dirty="0"/>
              <a:t>2 min Example Answer (David’s Story)</a:t>
            </a:r>
          </a:p>
          <a:p>
            <a:pPr indent="-228600">
              <a:lnSpc>
                <a:spcPct val="90000"/>
              </a:lnSpc>
              <a:spcBef>
                <a:spcPts val="641"/>
              </a:spcBef>
              <a:buFont typeface="Arial" panose="020B0604020202020204" pitchFamily="34" charset="0"/>
              <a:buChar char="•"/>
              <a:tabLst>
                <a:tab pos="0" algn="l"/>
              </a:tabLst>
            </a:pPr>
            <a:r>
              <a:rPr lang="en-US" sz="1700" spc="-1" dirty="0"/>
              <a:t>2 min Silent Prep, write your answer</a:t>
            </a:r>
          </a:p>
          <a:p>
            <a:pPr indent="-228600">
              <a:lnSpc>
                <a:spcPct val="90000"/>
              </a:lnSpc>
              <a:spcBef>
                <a:spcPts val="641"/>
              </a:spcBef>
              <a:buFont typeface="Arial" panose="020B0604020202020204" pitchFamily="34" charset="0"/>
              <a:buChar char="•"/>
              <a:tabLst>
                <a:tab pos="0" algn="l"/>
              </a:tabLst>
            </a:pPr>
            <a:r>
              <a:rPr lang="en-US" sz="1700" spc="-1" dirty="0"/>
              <a:t>Go to Breakout for 10 min</a:t>
            </a:r>
          </a:p>
          <a:p>
            <a:pPr indent="-228600">
              <a:lnSpc>
                <a:spcPct val="90000"/>
              </a:lnSpc>
              <a:spcBef>
                <a:spcPts val="641"/>
              </a:spcBef>
              <a:buFont typeface="Arial" panose="020B0604020202020204" pitchFamily="34" charset="0"/>
              <a:buChar char="•"/>
              <a:tabLst>
                <a:tab pos="0" algn="l"/>
              </a:tabLst>
            </a:pPr>
            <a:endParaRPr lang="en-US" sz="1700" spc="-1" dirty="0"/>
          </a:p>
          <a:p>
            <a:pPr indent="-228600">
              <a:lnSpc>
                <a:spcPct val="90000"/>
              </a:lnSpc>
              <a:spcBef>
                <a:spcPts val="641"/>
              </a:spcBef>
              <a:buFont typeface="Arial" panose="020B0604020202020204" pitchFamily="34" charset="0"/>
              <a:buChar char="•"/>
              <a:tabLst>
                <a:tab pos="0" algn="l"/>
              </a:tabLst>
            </a:pPr>
            <a:r>
              <a:rPr lang="en-US" sz="1700" spc="-1" dirty="0"/>
              <a:t>#1. Think of a successful change project with which you were personally involved. Describe briefly </a:t>
            </a:r>
            <a:r>
              <a:rPr lang="en-US" sz="1700" b="0" strike="noStrike" spc="-1" dirty="0"/>
              <a:t>(1</a:t>
            </a:r>
            <a:r>
              <a:rPr lang="en-US" sz="1700" spc="-1" dirty="0"/>
              <a:t>min).</a:t>
            </a:r>
          </a:p>
          <a:p>
            <a:pPr indent="-228600">
              <a:lnSpc>
                <a:spcPct val="90000"/>
              </a:lnSpc>
              <a:spcBef>
                <a:spcPts val="641"/>
              </a:spcBef>
              <a:buFont typeface="Arial" panose="020B0604020202020204" pitchFamily="34" charset="0"/>
              <a:buChar char="•"/>
              <a:tabLst>
                <a:tab pos="0" algn="l"/>
              </a:tabLst>
            </a:pPr>
            <a:endParaRPr lang="en-US" sz="1700" b="0" strike="noStrike" spc="-1" dirty="0"/>
          </a:p>
          <a:p>
            <a:pPr indent="-228600">
              <a:lnSpc>
                <a:spcPct val="90000"/>
              </a:lnSpc>
              <a:spcBef>
                <a:spcPts val="641"/>
              </a:spcBef>
              <a:buFont typeface="Arial" panose="020B0604020202020204" pitchFamily="34" charset="0"/>
              <a:buChar char="•"/>
              <a:tabLst>
                <a:tab pos="0" algn="l"/>
              </a:tabLst>
            </a:pPr>
            <a:r>
              <a:rPr lang="en-US" sz="1700" b="0" strike="noStrike" spc="-1" dirty="0"/>
              <a:t>#2. </a:t>
            </a:r>
            <a:r>
              <a:rPr lang="en-US" sz="1700" spc="-1" dirty="0"/>
              <a:t>Describe an example of how head and heart were aligned in this change project. (If NO alignment was anywhere, did this hurt the project?) (1 min).</a:t>
            </a:r>
          </a:p>
          <a:p>
            <a:pPr indent="-228600">
              <a:lnSpc>
                <a:spcPct val="90000"/>
              </a:lnSpc>
              <a:spcBef>
                <a:spcPts val="641"/>
              </a:spcBef>
              <a:buFont typeface="Arial" panose="020B0604020202020204" pitchFamily="34" charset="0"/>
              <a:buChar char="•"/>
              <a:tabLst>
                <a:tab pos="0" algn="l"/>
              </a:tabLst>
            </a:pPr>
            <a:endParaRPr lang="en-US" sz="1700" b="0" strike="noStrike" spc="-1" dirty="0"/>
          </a:p>
          <a:p>
            <a:pPr indent="-228600">
              <a:lnSpc>
                <a:spcPct val="90000"/>
              </a:lnSpc>
              <a:spcBef>
                <a:spcPts val="641"/>
              </a:spcBef>
              <a:buFont typeface="Arial" panose="020B0604020202020204" pitchFamily="34" charset="0"/>
              <a:buChar char="•"/>
              <a:tabLst>
                <a:tab pos="0" algn="l"/>
              </a:tabLst>
            </a:pPr>
            <a:r>
              <a:rPr lang="en-US" sz="1700" b="0" strike="noStrike" spc="-1" dirty="0"/>
              <a:t>#3. What was an untold/forgotten story, a ”little wow moment,” or evidence of a an incoming “wave,” that  was important to the success of this project? (1min).	</a:t>
            </a:r>
          </a:p>
          <a:p>
            <a:pPr indent="-228600">
              <a:lnSpc>
                <a:spcPct val="90000"/>
              </a:lnSpc>
              <a:spcBef>
                <a:spcPts val="641"/>
              </a:spcBef>
              <a:buFont typeface="Arial" panose="020B0604020202020204" pitchFamily="34" charset="0"/>
              <a:buChar char="•"/>
              <a:tabLst>
                <a:tab pos="0" algn="l"/>
              </a:tabLst>
            </a:pPr>
            <a:endParaRPr lang="en-US" sz="1700" spc="-1" dirty="0"/>
          </a:p>
          <a:p>
            <a:pPr indent="-228600">
              <a:lnSpc>
                <a:spcPct val="90000"/>
              </a:lnSpc>
              <a:spcBef>
                <a:spcPts val="641"/>
              </a:spcBef>
              <a:buFont typeface="Arial" panose="020B0604020202020204" pitchFamily="34" charset="0"/>
              <a:buChar char="•"/>
              <a:tabLst>
                <a:tab pos="0" algn="l"/>
              </a:tabLst>
            </a:pPr>
            <a:r>
              <a:rPr lang="en-US" sz="1700" spc="-1" dirty="0"/>
              <a:t>If e</a:t>
            </a:r>
            <a:r>
              <a:rPr lang="en-US" sz="1700" b="0" strike="noStrike" spc="-1" dirty="0"/>
              <a:t>xtra time: Take turns giving other examples of answers to questions 2 and/or 3. </a:t>
            </a:r>
          </a:p>
          <a:p>
            <a:pPr indent="-228600">
              <a:lnSpc>
                <a:spcPct val="90000"/>
              </a:lnSpc>
              <a:spcBef>
                <a:spcPts val="641"/>
              </a:spcBef>
              <a:buFont typeface="Arial" panose="020B0604020202020204" pitchFamily="34" charset="0"/>
              <a:buChar char="•"/>
              <a:tabLst>
                <a:tab pos="0" algn="l"/>
              </a:tabLst>
            </a:pPr>
            <a:endParaRPr lang="en-US" sz="1700" spc="-1" dirty="0"/>
          </a:p>
          <a:p>
            <a:pPr indent="-228600">
              <a:lnSpc>
                <a:spcPct val="90000"/>
              </a:lnSpc>
              <a:spcBef>
                <a:spcPts val="641"/>
              </a:spcBef>
              <a:buFont typeface="Arial" panose="020B0604020202020204" pitchFamily="34" charset="0"/>
              <a:buChar char="•"/>
              <a:tabLst>
                <a:tab pos="0" algn="l"/>
              </a:tabLst>
            </a:pPr>
            <a:r>
              <a:rPr lang="en-US" sz="1700" b="0" strike="noStrike" spc="-1" dirty="0"/>
              <a:t>Debrief</a:t>
            </a:r>
          </a:p>
        </p:txBody>
      </p:sp>
      <p:sp>
        <p:nvSpPr>
          <p:cNvPr id="398" name="TextShape 3"/>
          <p:cNvSpPr txBox="1"/>
          <p:nvPr/>
        </p:nvSpPr>
        <p:spPr>
          <a:xfrm>
            <a:off x="6553080" y="6356520"/>
            <a:ext cx="2133360" cy="364680"/>
          </a:xfrm>
          <a:prstGeom prst="rect">
            <a:avLst/>
          </a:prstGeom>
          <a:noFill/>
          <a:ln w="0">
            <a:noFill/>
          </a:ln>
        </p:spPr>
        <p:txBody>
          <a:bodyPr anchor="ctr">
            <a:noAutofit/>
          </a:bodyPr>
          <a:lstStyle/>
          <a:p>
            <a:pPr algn="r">
              <a:spcAft>
                <a:spcPts val="600"/>
              </a:spcAft>
            </a:pPr>
            <a:fld id="{18A473A5-208D-4E1B-A2F6-501E01FBFB4E}" type="slidenum">
              <a:rPr lang="en-US" sz="1200" b="0" strike="noStrike" spc="-1">
                <a:solidFill>
                  <a:srgbClr val="8B8B8B"/>
                </a:solidFill>
                <a:latin typeface="Calibri"/>
              </a:rPr>
              <a:pPr algn="r">
                <a:spcAft>
                  <a:spcPts val="600"/>
                </a:spcAft>
              </a:pPr>
              <a:t>21</a:t>
            </a:fld>
            <a:endParaRPr lang="en-US" sz="1200" b="0" strike="noStrike" spc="-1">
              <a:latin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2" name="TextShape 2"/>
          <p:cNvSpPr txBox="1"/>
          <p:nvPr/>
        </p:nvSpPr>
        <p:spPr>
          <a:xfrm>
            <a:off x="109182" y="885239"/>
            <a:ext cx="8802258" cy="5972759"/>
          </a:xfrm>
          <a:prstGeom prst="rect">
            <a:avLst/>
          </a:prstGeom>
          <a:noFill/>
          <a:ln w="0">
            <a:noFill/>
          </a:ln>
        </p:spPr>
        <p:txBody>
          <a:bodyPr>
            <a:normAutofit fontScale="70500" lnSpcReduction="20000"/>
          </a:bodyPr>
          <a:lstStyle/>
          <a:p>
            <a:pPr marL="360">
              <a:lnSpc>
                <a:spcPct val="100000"/>
              </a:lnSpc>
              <a:spcBef>
                <a:spcPts val="641"/>
              </a:spcBef>
              <a:buClr>
                <a:srgbClr val="000000"/>
              </a:buClr>
            </a:pPr>
            <a:endParaRPr lang="en-US" sz="3200" b="0" strike="noStrike" spc="-1" dirty="0">
              <a:solidFill>
                <a:srgbClr val="000000"/>
              </a:solidFill>
              <a:latin typeface="Calibri"/>
            </a:endParaRPr>
          </a:p>
          <a:p>
            <a:pPr marL="360">
              <a:lnSpc>
                <a:spcPct val="100000"/>
              </a:lnSpc>
              <a:spcBef>
                <a:spcPts val="641"/>
              </a:spcBef>
              <a:buClr>
                <a:srgbClr val="000000"/>
              </a:buClr>
            </a:pPr>
            <a:endParaRPr lang="en-US" sz="3200" b="0" strike="noStrike" spc="-1" dirty="0">
              <a:solidFill>
                <a:srgbClr val="000000"/>
              </a:solidFill>
              <a:latin typeface="Calibri"/>
            </a:endParaRPr>
          </a:p>
          <a:p>
            <a:pPr marL="360">
              <a:lnSpc>
                <a:spcPct val="100000"/>
              </a:lnSpc>
              <a:spcBef>
                <a:spcPts val="641"/>
              </a:spcBef>
              <a:buClr>
                <a:srgbClr val="000000"/>
              </a:buClr>
            </a:pPr>
            <a:r>
              <a:rPr lang="en-US" sz="3100" b="0" strike="noStrike" spc="-1" dirty="0">
                <a:solidFill>
                  <a:srgbClr val="000000"/>
                </a:solidFill>
                <a:latin typeface="Calibri"/>
              </a:rPr>
              <a:t>Homework: Choose an organizational problem you are having now, that you would like to use to apply True Storytelling principles to change this problem situation over the next 3 sessions. Write this in your notebook. </a:t>
            </a:r>
          </a:p>
          <a:p>
            <a:pPr>
              <a:lnSpc>
                <a:spcPct val="100000"/>
              </a:lnSpc>
              <a:spcBef>
                <a:spcPts val="641"/>
              </a:spcBef>
              <a:tabLst>
                <a:tab pos="0" algn="l"/>
              </a:tabLst>
            </a:pPr>
            <a:r>
              <a:rPr lang="en-US" sz="3100" dirty="0"/>
              <a:t>READING for next week: Chapters 3 &amp; 4 in “True Storytelling”</a:t>
            </a:r>
          </a:p>
          <a:p>
            <a:pPr>
              <a:lnSpc>
                <a:spcPct val="100000"/>
              </a:lnSpc>
              <a:spcBef>
                <a:spcPts val="641"/>
              </a:spcBef>
              <a:tabLst>
                <a:tab pos="0" algn="l"/>
              </a:tabLst>
            </a:pPr>
            <a:r>
              <a:rPr lang="en-US" sz="3100" dirty="0"/>
              <a:t> </a:t>
            </a:r>
            <a:br>
              <a:rPr sz="3100" dirty="0"/>
            </a:br>
            <a:r>
              <a:rPr lang="en-US" sz="3100" b="0" strike="noStrike" spc="-1" dirty="0">
                <a:solidFill>
                  <a:srgbClr val="000000"/>
                </a:solidFill>
                <a:latin typeface="Calibri"/>
              </a:rPr>
              <a:t>FUTURE SESSIONS:</a:t>
            </a:r>
          </a:p>
          <a:p>
            <a:pPr marL="343080" indent="-342720">
              <a:lnSpc>
                <a:spcPct val="100000"/>
              </a:lnSpc>
              <a:spcBef>
                <a:spcPts val="641"/>
              </a:spcBef>
              <a:buClr>
                <a:srgbClr val="000000"/>
              </a:buClr>
              <a:buFont typeface="Arial"/>
              <a:buChar char="•"/>
              <a:tabLst>
                <a:tab pos="0" algn="l"/>
              </a:tabLst>
            </a:pPr>
            <a:r>
              <a:rPr lang="en-US" sz="3100" b="0" strike="noStrike" spc="-1" dirty="0">
                <a:solidFill>
                  <a:srgbClr val="000000"/>
                </a:solidFill>
                <a:latin typeface="Calibri"/>
              </a:rPr>
              <a:t>Session #2 Principle 3 Plotting with PROCESS: BETS ON FUTURE and Principle 4 Timing with PROCESS: BEING (Identifying patterns and exceptions and choosing your timing in TAMARA spaces &amp; times).</a:t>
            </a:r>
            <a:br>
              <a:rPr sz="3100" dirty="0"/>
            </a:br>
            <a:r>
              <a:rPr lang="en-US" sz="3100" b="0" strike="noStrike" spc="-1" dirty="0">
                <a:solidFill>
                  <a:srgbClr val="000000"/>
                </a:solidFill>
                <a:latin typeface="Calibri"/>
              </a:rPr>
              <a:t> </a:t>
            </a:r>
          </a:p>
          <a:p>
            <a:pPr marL="343080" indent="-342720">
              <a:lnSpc>
                <a:spcPct val="100000"/>
              </a:lnSpc>
              <a:spcBef>
                <a:spcPts val="641"/>
              </a:spcBef>
              <a:buClr>
                <a:srgbClr val="000000"/>
              </a:buClr>
              <a:buFont typeface="Arial"/>
              <a:buChar char="•"/>
              <a:tabLst>
                <a:tab pos="0" algn="l"/>
              </a:tabLst>
            </a:pPr>
            <a:r>
              <a:rPr lang="en-US" sz="3100" b="0" strike="noStrike" spc="-1" dirty="0">
                <a:solidFill>
                  <a:srgbClr val="000000"/>
                </a:solidFill>
                <a:latin typeface="Calibri"/>
              </a:rPr>
              <a:t>Session #3: Principle 5 Helping Stories Along (BECOMING PROCESS of Conversational </a:t>
            </a:r>
            <a:r>
              <a:rPr lang="en-US" sz="3100" spc="-1" dirty="0">
                <a:solidFill>
                  <a:srgbClr val="000000"/>
                </a:solidFill>
                <a:latin typeface="Calibri"/>
              </a:rPr>
              <a:t>Restorying</a:t>
            </a:r>
            <a:r>
              <a:rPr lang="en-US" sz="3100" b="0" strike="noStrike" spc="-1" dirty="0">
                <a:solidFill>
                  <a:srgbClr val="000000"/>
                </a:solidFill>
                <a:latin typeface="Calibri"/>
              </a:rPr>
              <a:t>) and Principle 6 Staging (Conveying your plot to your audience, by BETWEEN Process).</a:t>
            </a:r>
            <a:br>
              <a:rPr sz="3100" dirty="0"/>
            </a:br>
            <a:r>
              <a:rPr lang="en-US" sz="3100" b="0" strike="noStrike" spc="-1" dirty="0">
                <a:solidFill>
                  <a:srgbClr val="000000"/>
                </a:solidFill>
                <a:latin typeface="Calibri"/>
              </a:rPr>
              <a:t> </a:t>
            </a:r>
          </a:p>
          <a:p>
            <a:pPr marL="343080" indent="-342720">
              <a:lnSpc>
                <a:spcPct val="100000"/>
              </a:lnSpc>
              <a:spcBef>
                <a:spcPts val="641"/>
              </a:spcBef>
              <a:buClr>
                <a:srgbClr val="000000"/>
              </a:buClr>
              <a:buFont typeface="Arial"/>
              <a:buChar char="•"/>
              <a:tabLst>
                <a:tab pos="0" algn="l"/>
              </a:tabLst>
            </a:pPr>
            <a:r>
              <a:rPr lang="en-US" sz="3100" b="0" strike="noStrike" spc="-1" dirty="0">
                <a:solidFill>
                  <a:srgbClr val="000000"/>
                </a:solidFill>
                <a:latin typeface="Calibri"/>
              </a:rPr>
              <a:t>Session #4: Principle 7 Embodied Reflection (BEYOND of 6</a:t>
            </a:r>
            <a:r>
              <a:rPr lang="en-US" sz="3100" b="0" strike="noStrike" spc="-1" baseline="30000" dirty="0">
                <a:solidFill>
                  <a:srgbClr val="000000"/>
                </a:solidFill>
                <a:latin typeface="Calibri"/>
              </a:rPr>
              <a:t>th</a:t>
            </a:r>
            <a:r>
              <a:rPr lang="en-US" sz="3100" b="0" strike="noStrike" spc="-1" dirty="0">
                <a:solidFill>
                  <a:srgbClr val="000000"/>
                </a:solidFill>
                <a:latin typeface="Calibri"/>
              </a:rPr>
              <a:t> Sense Process: Aligning the head/heart dialogues with your embodied outer dialogues with others). </a:t>
            </a:r>
          </a:p>
          <a:p>
            <a:pPr>
              <a:lnSpc>
                <a:spcPct val="100000"/>
              </a:lnSpc>
              <a:spcBef>
                <a:spcPts val="641"/>
              </a:spcBef>
              <a:tabLst>
                <a:tab pos="0" algn="l"/>
              </a:tabLst>
            </a:pPr>
            <a:endParaRPr lang="en-US" sz="3200" b="0" strike="noStrike" spc="-1" dirty="0">
              <a:solidFill>
                <a:srgbClr val="000000"/>
              </a:solidFill>
              <a:latin typeface="Calibri"/>
            </a:endParaRPr>
          </a:p>
        </p:txBody>
      </p:sp>
      <p:sp>
        <p:nvSpPr>
          <p:cNvPr id="403" name="TextShape 3"/>
          <p:cNvSpPr txBox="1"/>
          <p:nvPr/>
        </p:nvSpPr>
        <p:spPr>
          <a:xfrm>
            <a:off x="6553080" y="6356520"/>
            <a:ext cx="2133360" cy="364680"/>
          </a:xfrm>
          <a:prstGeom prst="rect">
            <a:avLst/>
          </a:prstGeom>
          <a:noFill/>
          <a:ln w="0">
            <a:noFill/>
          </a:ln>
        </p:spPr>
        <p:txBody>
          <a:bodyPr anchor="ctr">
            <a:noAutofit/>
          </a:bodyPr>
          <a:lstStyle/>
          <a:p>
            <a:pPr algn="r">
              <a:lnSpc>
                <a:spcPct val="100000"/>
              </a:lnSpc>
            </a:pPr>
            <a:fld id="{CF9218BA-7889-43F0-939B-30DE1A9DB172}" type="slidenum">
              <a:rPr lang="en-US" sz="1200" b="0" strike="noStrike" spc="-1">
                <a:solidFill>
                  <a:srgbClr val="8B8B8B"/>
                </a:solidFill>
                <a:latin typeface="Calibri"/>
              </a:rPr>
              <a:t>22</a:t>
            </a:fld>
            <a:endParaRPr lang="en-US" sz="1200" b="0" strike="noStrike" spc="-1">
              <a:latin typeface="Times New Roman"/>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2"/>
          <a:stretch/>
        </p:blipFill>
        <p:spPr>
          <a:xfrm>
            <a:off x="2594593" y="1"/>
            <a:ext cx="3219354" cy="1569492"/>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F8F5"/>
            </a:gs>
            <a:gs pos="100000">
              <a:srgbClr val="F7C4A2"/>
            </a:gs>
          </a:gsLst>
          <a:lin ang="5400000"/>
        </a:gradFill>
        <a:effectLst/>
      </p:bgPr>
    </p:bg>
    <p:spTree>
      <p:nvGrpSpPr>
        <p:cNvPr id="1" name=""/>
        <p:cNvGrpSpPr/>
        <p:nvPr/>
      </p:nvGrpSpPr>
      <p:grpSpPr>
        <a:xfrm>
          <a:off x="0" y="0"/>
          <a:ext cx="0" cy="0"/>
          <a:chOff x="0" y="0"/>
          <a:chExt cx="0" cy="0"/>
        </a:xfrm>
      </p:grpSpPr>
      <p:sp>
        <p:nvSpPr>
          <p:cNvPr id="408" name="CustomShape 1"/>
          <p:cNvSpPr/>
          <p:nvPr/>
        </p:nvSpPr>
        <p:spPr>
          <a:xfrm>
            <a:off x="123840" y="159840"/>
            <a:ext cx="8906040" cy="258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r>
              <a:rPr lang="en-US" sz="3200" b="0" strike="noStrike" spc="-1">
                <a:solidFill>
                  <a:srgbClr val="000000"/>
                </a:solidFill>
                <a:latin typeface="Arial"/>
                <a:ea typeface="DejaVu Sans"/>
              </a:rPr>
              <a:t>True Storytelling Institute</a:t>
            </a:r>
            <a:endParaRPr lang="en-US" sz="3200" b="0" strike="noStrike" spc="-1">
              <a:latin typeface="Arial"/>
            </a:endParaRPr>
          </a:p>
          <a:p>
            <a:pPr algn="ctr">
              <a:lnSpc>
                <a:spcPct val="90000"/>
              </a:lnSpc>
            </a:pPr>
            <a:r>
              <a:rPr lang="en-US" sz="3200" b="0" strike="noStrike" spc="-1">
                <a:solidFill>
                  <a:srgbClr val="000000"/>
                </a:solidFill>
                <a:latin typeface="Arial"/>
                <a:ea typeface="DejaVu Sans"/>
              </a:rPr>
              <a:t>Check Out</a:t>
            </a:r>
            <a:endParaRPr lang="en-US" sz="3200" b="0" strike="noStrike" spc="-1">
              <a:latin typeface="Arial"/>
            </a:endParaRPr>
          </a:p>
          <a:p>
            <a:pPr algn="ctr">
              <a:lnSpc>
                <a:spcPct val="90000"/>
              </a:lnSpc>
            </a:pPr>
            <a:r>
              <a:rPr lang="en-US" sz="3600" b="0" strike="noStrike" spc="-1">
                <a:solidFill>
                  <a:srgbClr val="000000"/>
                </a:solidFill>
                <a:latin typeface="Arial"/>
                <a:ea typeface="DejaVu Sans"/>
              </a:rPr>
              <a:t>COFFEE in the LOBBY</a:t>
            </a:r>
            <a:endParaRPr lang="en-US" sz="3600" b="0" strike="noStrike" spc="-1">
              <a:latin typeface="Arial"/>
            </a:endParaRPr>
          </a:p>
          <a:p>
            <a:pPr algn="ctr">
              <a:lnSpc>
                <a:spcPct val="90000"/>
              </a:lnSpc>
            </a:pPr>
            <a:endParaRPr lang="en-US" sz="3600" b="0" strike="noStrike" spc="-1">
              <a:latin typeface="Arial"/>
            </a:endParaRPr>
          </a:p>
          <a:p>
            <a:pPr algn="ct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r>
              <a:rPr lang="en-US" sz="4400" b="0" strike="noStrike" spc="-1">
                <a:solidFill>
                  <a:srgbClr val="000000"/>
                </a:solidFill>
                <a:latin typeface="Arial"/>
                <a:ea typeface="DejaVu Sans"/>
              </a:rPr>
              <a:t>     </a:t>
            </a:r>
            <a:endParaRPr lang="en-US" sz="4400" b="0" strike="noStrike" spc="-1">
              <a:latin typeface="Arial"/>
            </a:endParaRPr>
          </a:p>
        </p:txBody>
      </p:sp>
      <p:sp>
        <p:nvSpPr>
          <p:cNvPr id="409" name="CustomShape 2"/>
          <p:cNvSpPr/>
          <p:nvPr/>
        </p:nvSpPr>
        <p:spPr>
          <a:xfrm>
            <a:off x="933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410" name="Picture 298_2"/>
          <p:cNvPicPr/>
          <p:nvPr/>
        </p:nvPicPr>
        <p:blipFill>
          <a:blip r:embed="rId3"/>
          <a:stretch/>
        </p:blipFill>
        <p:spPr>
          <a:xfrm>
            <a:off x="1785960" y="2546280"/>
            <a:ext cx="5582160" cy="415008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Picture 8" descr="True Storytelling Certificate with talking stick program.png"/>
          <p:cNvPicPr/>
          <p:nvPr/>
        </p:nvPicPr>
        <p:blipFill>
          <a:blip r:embed="rId2"/>
          <a:stretch/>
        </p:blipFill>
        <p:spPr>
          <a:xfrm>
            <a:off x="0" y="564480"/>
            <a:ext cx="7710120" cy="4819680"/>
          </a:xfrm>
          <a:prstGeom prst="rect">
            <a:avLst/>
          </a:prstGeom>
          <a:ln w="0">
            <a:noFill/>
          </a:ln>
        </p:spPr>
      </p:pic>
      <p:sp>
        <p:nvSpPr>
          <p:cNvPr id="405" name="CustomShape 1"/>
          <p:cNvSpPr/>
          <p:nvPr/>
        </p:nvSpPr>
        <p:spPr>
          <a:xfrm>
            <a:off x="4797360" y="5047200"/>
            <a:ext cx="4042080" cy="118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a-DK" sz="2400" b="0" strike="noStrike" spc="-1">
                <a:solidFill>
                  <a:srgbClr val="000000"/>
                </a:solidFill>
                <a:latin typeface="Calibri"/>
              </a:rPr>
              <a:t>True-storytelling.com Truestorytelling.blog</a:t>
            </a:r>
            <a:endParaRPr lang="en-US" sz="2400" b="0" strike="noStrike" spc="-1">
              <a:latin typeface="Arial"/>
            </a:endParaRPr>
          </a:p>
          <a:p>
            <a:pPr>
              <a:lnSpc>
                <a:spcPct val="100000"/>
              </a:lnSpc>
            </a:pPr>
            <a:r>
              <a:rPr lang="da-DK" sz="2400" b="0" strike="noStrike" spc="-1">
                <a:solidFill>
                  <a:srgbClr val="000000"/>
                </a:solidFill>
                <a:latin typeface="Calibri"/>
              </a:rPr>
              <a:t>TrueStorytellingInstitute.com</a:t>
            </a:r>
            <a:endParaRPr lang="en-US" sz="2400" b="0" strike="noStrike" spc="-1">
              <a:latin typeface="Arial"/>
            </a:endParaRPr>
          </a:p>
        </p:txBody>
      </p:sp>
      <p:sp>
        <p:nvSpPr>
          <p:cNvPr id="406" name="CustomShape 2"/>
          <p:cNvSpPr/>
          <p:nvPr/>
        </p:nvSpPr>
        <p:spPr>
          <a:xfrm>
            <a:off x="0" y="4993920"/>
            <a:ext cx="4571640" cy="175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Calibri"/>
              </a:rPr>
              <a:t>Founders:</a:t>
            </a:r>
            <a:endParaRPr lang="en-US" sz="1800" b="0" strike="noStrike" spc="-1">
              <a:latin typeface="Arial"/>
            </a:endParaRPr>
          </a:p>
          <a:p>
            <a:pPr>
              <a:lnSpc>
                <a:spcPct val="100000"/>
              </a:lnSpc>
            </a:pPr>
            <a:r>
              <a:rPr lang="en-US" sz="1800" b="1" strike="noStrike" spc="-1">
                <a:solidFill>
                  <a:srgbClr val="000000"/>
                </a:solidFill>
                <a:latin typeface="Calibri"/>
              </a:rPr>
              <a:t>Jens Larsen </a:t>
            </a:r>
            <a:r>
              <a:rPr lang="en-US" sz="1800" b="1" u="sng" strike="noStrike" spc="-1">
                <a:solidFill>
                  <a:srgbClr val="0000FF"/>
                </a:solidFill>
                <a:uFillTx/>
                <a:latin typeface="Calibri"/>
                <a:hlinkClick r:id="rId3"/>
              </a:rPr>
              <a:t>oldfriendsindustries@gmail.com</a:t>
            </a:r>
            <a:r>
              <a:rPr lang="en-US" sz="1800" b="1" strike="noStrike" spc="-1">
                <a:solidFill>
                  <a:srgbClr val="000000"/>
                </a:solidFill>
                <a:latin typeface="Calibri"/>
              </a:rPr>
              <a:t> ,</a:t>
            </a:r>
            <a:endParaRPr lang="en-US" sz="1800" b="0" strike="noStrike" spc="-1">
              <a:latin typeface="Arial"/>
            </a:endParaRPr>
          </a:p>
          <a:p>
            <a:pPr>
              <a:lnSpc>
                <a:spcPct val="100000"/>
              </a:lnSpc>
            </a:pPr>
            <a:r>
              <a:rPr lang="en-US" sz="1800" b="1" strike="noStrike" spc="-1">
                <a:solidFill>
                  <a:srgbClr val="000000"/>
                </a:solidFill>
                <a:latin typeface="Calibri"/>
              </a:rPr>
              <a:t>David M. Boje </a:t>
            </a:r>
            <a:r>
              <a:rPr lang="en-US" sz="1800" b="1" u="sng" strike="noStrike" spc="-1">
                <a:solidFill>
                  <a:srgbClr val="0000FF"/>
                </a:solidFill>
                <a:uFillTx/>
                <a:latin typeface="Calibri"/>
                <a:hlinkClick r:id="rId4"/>
              </a:rPr>
              <a:t>davidboje@gmail.com</a:t>
            </a:r>
            <a:r>
              <a:rPr lang="en-US" sz="1800" b="1" strike="noStrike" spc="-1">
                <a:solidFill>
                  <a:srgbClr val="000000"/>
                </a:solidFill>
                <a:latin typeface="Calibri"/>
              </a:rPr>
              <a:t> ,</a:t>
            </a:r>
            <a:endParaRPr lang="en-US" sz="1800" b="0" strike="noStrike" spc="-1">
              <a:latin typeface="Arial"/>
            </a:endParaRPr>
          </a:p>
          <a:p>
            <a:pPr>
              <a:lnSpc>
                <a:spcPct val="100000"/>
              </a:lnSpc>
            </a:pPr>
            <a:r>
              <a:rPr lang="en-US" sz="1800" b="1" strike="noStrike" spc="-1">
                <a:solidFill>
                  <a:srgbClr val="000000"/>
                </a:solidFill>
                <a:latin typeface="Calibri"/>
              </a:rPr>
              <a:t>Grace Ann Rosile </a:t>
            </a:r>
            <a:r>
              <a:rPr lang="en-US" sz="1800" b="1" u="sng" strike="noStrike" spc="-1">
                <a:solidFill>
                  <a:srgbClr val="0000FF"/>
                </a:solidFill>
                <a:uFillTx/>
                <a:latin typeface="Calibri"/>
                <a:hlinkClick r:id="rId5"/>
              </a:rPr>
              <a:t>garosile@nmsu.edu</a:t>
            </a:r>
            <a:r>
              <a:rPr lang="en-US" sz="1800" b="1" strike="noStrike" spc="-1">
                <a:solidFill>
                  <a:srgbClr val="000000"/>
                </a:solidFill>
                <a:latin typeface="Calibri"/>
              </a:rPr>
              <a:t> ,</a:t>
            </a:r>
            <a:endParaRPr lang="en-US" sz="1800" b="0" strike="noStrike" spc="-1">
              <a:latin typeface="Arial"/>
            </a:endParaRPr>
          </a:p>
          <a:p>
            <a:pPr>
              <a:lnSpc>
                <a:spcPct val="100000"/>
              </a:lnSpc>
            </a:pPr>
            <a:r>
              <a:rPr lang="en-US" sz="1800" b="1" strike="noStrike" spc="-1">
                <a:solidFill>
                  <a:srgbClr val="000000"/>
                </a:solidFill>
                <a:latin typeface="Calibri"/>
              </a:rPr>
              <a:t>Lena Bruun </a:t>
            </a:r>
            <a:r>
              <a:rPr lang="en-US" sz="1800" b="1" u="sng" strike="noStrike" spc="-1">
                <a:solidFill>
                  <a:srgbClr val="0000FF"/>
                </a:solidFill>
                <a:uFillTx/>
                <a:latin typeface="Calibri"/>
                <a:hlinkClick r:id="rId6"/>
              </a:rPr>
              <a:t>lenabruunjensen@gmail.com</a:t>
            </a:r>
            <a:r>
              <a:rPr lang="en-US" sz="1800" b="1" strike="noStrike" spc="-1">
                <a:solidFill>
                  <a:srgbClr val="000000"/>
                </a:solidFill>
                <a:latin typeface="Calibri"/>
              </a:rPr>
              <a:t>  </a:t>
            </a:r>
            <a:endParaRPr lang="en-US" sz="1800" b="0" strike="noStrike" spc="-1">
              <a:latin typeface="Arial"/>
            </a:endParaRPr>
          </a:p>
          <a:p>
            <a:pPr>
              <a:lnSpc>
                <a:spcPct val="100000"/>
              </a:lnSpc>
            </a:pPr>
            <a:r>
              <a:rPr lang="en-US" sz="1800" b="1" strike="noStrike" spc="-1">
                <a:solidFill>
                  <a:srgbClr val="000000"/>
                </a:solidFill>
                <a:latin typeface="Calibri"/>
              </a:rPr>
              <a:t>Jim Sibel </a:t>
            </a:r>
            <a:r>
              <a:rPr lang="en-US" sz="1800" b="1" u="sng" strike="noStrike" spc="-1">
                <a:solidFill>
                  <a:srgbClr val="000000"/>
                </a:solidFill>
                <a:uFillTx/>
                <a:latin typeface="Calibri"/>
                <a:hlinkClick r:id="rId7"/>
              </a:rPr>
              <a:t>jrsibel@gmail.com</a:t>
            </a:r>
            <a:r>
              <a:rPr lang="en-US" sz="1800" b="1" strike="noStrike" spc="-1">
                <a:solidFill>
                  <a:srgbClr val="000000"/>
                </a:solidFill>
                <a:latin typeface="Calibri"/>
                <a:ea typeface="PingFang SC"/>
              </a:rPr>
              <a:t> </a:t>
            </a:r>
            <a:endParaRPr lang="en-US" sz="1800" b="0" strike="noStrike" spc="-1">
              <a:latin typeface="Arial"/>
            </a:endParaRPr>
          </a:p>
        </p:txBody>
      </p:sp>
      <p:sp>
        <p:nvSpPr>
          <p:cNvPr id="407" name="CustomShape 3"/>
          <p:cNvSpPr/>
          <p:nvPr/>
        </p:nvSpPr>
        <p:spPr>
          <a:xfrm>
            <a:off x="3746160" y="0"/>
            <a:ext cx="5397480" cy="1005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1" strike="noStrike" spc="-1">
                <a:solidFill>
                  <a:srgbClr val="FF0000"/>
                </a:solidFill>
                <a:latin typeface="Calibri"/>
              </a:rPr>
              <a:t>Become a True Storyteller</a:t>
            </a:r>
            <a:endParaRPr lang="en-US" sz="2000" b="0" strike="noStrike" spc="-1">
              <a:latin typeface="Arial"/>
            </a:endParaRPr>
          </a:p>
          <a:p>
            <a:pPr>
              <a:lnSpc>
                <a:spcPct val="100000"/>
              </a:lnSpc>
            </a:pPr>
            <a:r>
              <a:rPr lang="en-US" sz="2000" b="1" strike="noStrike" spc="-1">
                <a:solidFill>
                  <a:srgbClr val="FF0000"/>
                </a:solidFill>
                <a:latin typeface="Calibri"/>
              </a:rPr>
              <a:t>“Its’ not about living a good life, but a true life</a:t>
            </a:r>
            <a:endParaRPr lang="en-US" sz="2000" b="0" strike="noStrike" spc="-1">
              <a:latin typeface="Arial"/>
            </a:endParaRPr>
          </a:p>
          <a:p>
            <a:pPr>
              <a:lnSpc>
                <a:spcPct val="100000"/>
              </a:lnSpc>
            </a:pPr>
            <a:r>
              <a:rPr lang="en-US" sz="2000" b="1" strike="noStrike" spc="-1">
                <a:solidFill>
                  <a:srgbClr val="FF0000"/>
                </a:solidFill>
                <a:latin typeface="Calibri"/>
              </a:rPr>
              <a:t> [an ethical life]” – Kierkegaard </a:t>
            </a:r>
            <a:endParaRPr lang="en-US" sz="20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6967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z="1800" b="0" strike="noStrike" spc="-1">
                <a:solidFill>
                  <a:srgbClr val="000000"/>
                </a:solidFill>
                <a:latin typeface="Arial"/>
                <a:ea typeface="DejaVu Sans"/>
              </a:rPr>
              <a:t>25</a:t>
            </a:fld>
            <a:endParaRPr lang="en-US" sz="1800" b="0" strike="noStrike" spc="-1">
              <a:latin typeface="Arial"/>
            </a:endParaRPr>
          </a:p>
        </p:txBody>
      </p:sp>
      <p:pic>
        <p:nvPicPr>
          <p:cNvPr id="318" name="Billede 4_1"/>
          <p:cNvPicPr/>
          <p:nvPr/>
        </p:nvPicPr>
        <p:blipFill>
          <a:blip r:embed="rId3"/>
          <a:stretch/>
        </p:blipFill>
        <p:spPr>
          <a:xfrm>
            <a:off x="0" y="1080"/>
            <a:ext cx="9144000" cy="6853320"/>
          </a:xfrm>
          <a:prstGeom prst="rect">
            <a:avLst/>
          </a:prstGeom>
          <a:ln w="0">
            <a:noFill/>
          </a:ln>
        </p:spPr>
      </p:pic>
      <p:sp>
        <p:nvSpPr>
          <p:cNvPr id="319" name="CustomShape 2"/>
          <p:cNvSpPr/>
          <p:nvPr/>
        </p:nvSpPr>
        <p:spPr>
          <a:xfrm>
            <a:off x="4045680" y="294480"/>
            <a:ext cx="4520160" cy="1552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843C0B"/>
                </a:solidFill>
                <a:latin typeface="Arial"/>
                <a:ea typeface="DejaVu Sans"/>
              </a:rPr>
              <a:t>TRUE STORYTELLING</a:t>
            </a:r>
            <a:endParaRPr lang="en-US" sz="3200" b="0" strike="noStrike" spc="-1">
              <a:latin typeface="Arial"/>
            </a:endParaRPr>
          </a:p>
          <a:p>
            <a:pPr>
              <a:lnSpc>
                <a:spcPct val="100000"/>
              </a:lnSpc>
            </a:pPr>
            <a:r>
              <a:rPr lang="da-DK" sz="3200" b="1" strike="noStrike" spc="-1">
                <a:solidFill>
                  <a:srgbClr val="843C0B"/>
                </a:solidFill>
                <a:latin typeface="Arial"/>
                <a:ea typeface="DejaVu Sans"/>
              </a:rPr>
              <a:t> Foundations Ethics</a:t>
            </a:r>
            <a:endParaRPr lang="en-US" sz="3200" b="0" strike="noStrike" spc="-1">
              <a:latin typeface="Arial"/>
            </a:endParaRPr>
          </a:p>
          <a:p>
            <a:pPr>
              <a:lnSpc>
                <a:spcPct val="100000"/>
              </a:lnSpc>
            </a:pPr>
            <a:r>
              <a:rPr lang="da-DK" sz="3200" b="1" strike="noStrike" spc="-1">
                <a:solidFill>
                  <a:srgbClr val="843C0B"/>
                </a:solidFill>
                <a:latin typeface="Arial"/>
                <a:ea typeface="DejaVu Sans"/>
              </a:rPr>
              <a:t>  Level I session 1</a:t>
            </a:r>
            <a:endParaRPr lang="en-US" sz="3200" b="0" strike="noStrike" spc="-1">
              <a:latin typeface="Arial"/>
            </a:endParaRPr>
          </a:p>
        </p:txBody>
      </p:sp>
      <p:pic>
        <p:nvPicPr>
          <p:cNvPr id="320" name="Picture 201_1"/>
          <p:cNvPicPr/>
          <p:nvPr/>
        </p:nvPicPr>
        <p:blipFill>
          <a:blip r:embed="rId4"/>
          <a:stretch/>
        </p:blipFill>
        <p:spPr>
          <a:xfrm>
            <a:off x="0" y="78120"/>
            <a:ext cx="9144000" cy="6699240"/>
          </a:xfrm>
          <a:prstGeom prst="rect">
            <a:avLst/>
          </a:prstGeom>
          <a:ln w="0">
            <a:noFill/>
          </a:ln>
        </p:spPr>
      </p:pic>
    </p:spTree>
    <p:extLst>
      <p:ext uri="{BB962C8B-B14F-4D97-AF65-F5344CB8AC3E}">
        <p14:creationId xmlns:p14="http://schemas.microsoft.com/office/powerpoint/2010/main" val="80647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grpSp>
        <p:nvGrpSpPr>
          <p:cNvPr id="331" name="Group 1"/>
          <p:cNvGrpSpPr/>
          <p:nvPr/>
        </p:nvGrpSpPr>
        <p:grpSpPr>
          <a:xfrm>
            <a:off x="104760" y="154800"/>
            <a:ext cx="8810640" cy="2477880"/>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7" name="CustomShape 7"/>
          <p:cNvSpPr/>
          <p:nvPr/>
        </p:nvSpPr>
        <p:spPr>
          <a:xfrm>
            <a:off x="750821" y="1828800"/>
            <a:ext cx="3136987" cy="4613400"/>
          </a:xfrm>
          <a:prstGeom prst="rect">
            <a:avLst/>
          </a:prstGeom>
          <a:gradFill rotWithShape="0">
            <a:gsLst>
              <a:gs pos="0">
                <a:srgbClr val="F6F8FC"/>
              </a:gs>
              <a:gs pos="100000">
                <a:srgbClr val="ABC0E4"/>
              </a:gs>
            </a:gsLst>
            <a:lin ang="5400000"/>
          </a:gradFill>
          <a:ln w="0">
            <a:noFill/>
          </a:ln>
        </p:spPr>
        <p:style>
          <a:lnRef idx="0">
            <a:scrgbClr r="0" g="0" b="0"/>
          </a:lnRef>
          <a:fillRef idx="0">
            <a:scrgbClr r="0" g="0" b="0"/>
          </a:fillRef>
          <a:effectRef idx="0">
            <a:scrgbClr r="0" g="0" b="0"/>
          </a:effectRef>
          <a:fontRef idx="minor"/>
        </p:style>
        <p:txBody>
          <a:bodyPr lIns="90000" tIns="45000" rIns="90000" bIns="45000">
            <a:normAutofit fontScale="89500" lnSpcReduction="20000"/>
          </a:bodyPr>
          <a:lstStyle/>
          <a:p>
            <a:pPr>
              <a:lnSpc>
                <a:spcPct val="90000"/>
              </a:lnSpc>
              <a:spcAft>
                <a:spcPts val="601"/>
              </a:spcAft>
            </a:pPr>
            <a:endParaRPr lang="en-US" sz="1800" b="0" strike="noStrike" spc="-1" dirty="0">
              <a:latin typeface="Arial"/>
            </a:endParaRPr>
          </a:p>
          <a:p>
            <a:pPr>
              <a:lnSpc>
                <a:spcPct val="90000"/>
              </a:lnSpc>
              <a:spcAft>
                <a:spcPts val="601"/>
              </a:spcAft>
              <a:buClr>
                <a:srgbClr val="000000"/>
              </a:buClr>
            </a:pPr>
            <a:r>
              <a:rPr lang="en-US" sz="4200" b="0" strike="noStrike" spc="-1" dirty="0">
                <a:solidFill>
                  <a:srgbClr val="000000"/>
                </a:solidFill>
                <a:latin typeface="Calibri"/>
                <a:ea typeface="DejaVu Sans"/>
              </a:rPr>
              <a:t>Week 1: </a:t>
            </a:r>
            <a:endParaRPr lang="en-US" sz="4200" b="0" strike="noStrike" spc="-1" dirty="0">
              <a:latin typeface="Arial"/>
            </a:endParaRPr>
          </a:p>
          <a:p>
            <a:pPr>
              <a:lnSpc>
                <a:spcPct val="90000"/>
              </a:lnSpc>
              <a:spcAft>
                <a:spcPts val="601"/>
              </a:spcAft>
            </a:pPr>
            <a:r>
              <a:rPr lang="en-US" sz="2400" b="1" strike="noStrike" spc="-1" dirty="0">
                <a:solidFill>
                  <a:srgbClr val="000000"/>
                </a:solidFill>
                <a:latin typeface="Calibri"/>
                <a:ea typeface="DejaVu Sans"/>
              </a:rPr>
              <a:t>    </a:t>
            </a:r>
          </a:p>
          <a:p>
            <a:pPr>
              <a:lnSpc>
                <a:spcPct val="90000"/>
              </a:lnSpc>
              <a:spcAft>
                <a:spcPts val="601"/>
              </a:spcAft>
            </a:pPr>
            <a:r>
              <a:rPr lang="en-US" sz="2400" b="1" spc="-1" dirty="0">
                <a:solidFill>
                  <a:srgbClr val="000000"/>
                </a:solidFill>
                <a:latin typeface="Calibri"/>
              </a:rPr>
              <a:t>Nuts and Bolts</a:t>
            </a:r>
            <a:endParaRPr lang="en-US" sz="2400" spc="-1" dirty="0"/>
          </a:p>
          <a:p>
            <a:pPr>
              <a:lnSpc>
                <a:spcPct val="90000"/>
              </a:lnSpc>
              <a:spcAft>
                <a:spcPts val="601"/>
              </a:spcAft>
            </a:pPr>
            <a:endParaRPr lang="en-US" sz="2400" b="1" strike="noStrike" spc="-1" dirty="0">
              <a:solidFill>
                <a:srgbClr val="000000"/>
              </a:solidFill>
              <a:latin typeface="Calibri"/>
              <a:ea typeface="DejaVu Sans"/>
            </a:endParaRPr>
          </a:p>
          <a:p>
            <a:pPr>
              <a:lnSpc>
                <a:spcPct val="90000"/>
              </a:lnSpc>
              <a:spcAft>
                <a:spcPts val="601"/>
              </a:spcAft>
            </a:pPr>
            <a:r>
              <a:rPr lang="en-US" sz="2400" b="1" strike="noStrike" spc="-1" dirty="0">
                <a:solidFill>
                  <a:srgbClr val="000000"/>
                </a:solidFill>
                <a:latin typeface="Calibri"/>
                <a:ea typeface="DejaVu Sans"/>
              </a:rPr>
              <a:t>     Principle 1 True &amp;</a:t>
            </a:r>
            <a:endParaRPr lang="en-US" sz="2400" b="0" strike="noStrike" spc="-1" dirty="0">
              <a:latin typeface="Arial"/>
            </a:endParaRPr>
          </a:p>
          <a:p>
            <a:pPr>
              <a:lnSpc>
                <a:spcPct val="90000"/>
              </a:lnSpc>
              <a:spcAft>
                <a:spcPts val="601"/>
              </a:spcAft>
            </a:pPr>
            <a:r>
              <a:rPr lang="en-US" sz="2400" b="1" strike="noStrike" spc="-1" dirty="0">
                <a:solidFill>
                  <a:srgbClr val="000000"/>
                </a:solidFill>
                <a:latin typeface="Calibri"/>
                <a:ea typeface="DejaVu Sans"/>
              </a:rPr>
              <a:t>     Principle 2 Making Room</a:t>
            </a:r>
            <a:endParaRPr lang="en-US" sz="2400" b="0" strike="noStrike" spc="-1" dirty="0">
              <a:latin typeface="Arial"/>
            </a:endParaRPr>
          </a:p>
          <a:p>
            <a:pPr>
              <a:lnSpc>
                <a:spcPct val="90000"/>
              </a:lnSpc>
              <a:spcAft>
                <a:spcPts val="601"/>
              </a:spcAft>
            </a:pPr>
            <a:r>
              <a:rPr lang="en-US" sz="2400" b="0" strike="noStrike" spc="-1" dirty="0">
                <a:latin typeface="Arial"/>
              </a:rPr>
              <a:t>           WITH</a:t>
            </a:r>
          </a:p>
          <a:p>
            <a:pPr>
              <a:lnSpc>
                <a:spcPct val="90000"/>
              </a:lnSpc>
              <a:spcAft>
                <a:spcPts val="601"/>
              </a:spcAft>
              <a:buClr>
                <a:srgbClr val="000000"/>
              </a:buClr>
            </a:pPr>
            <a:r>
              <a:rPr lang="en-US" sz="2400" b="1" strike="noStrike" spc="-1" dirty="0">
                <a:solidFill>
                  <a:srgbClr val="000000"/>
                </a:solidFill>
                <a:latin typeface="Calibri"/>
                <a:ea typeface="DejaVu Sans"/>
              </a:rPr>
              <a:t>     </a:t>
            </a:r>
            <a:r>
              <a:rPr lang="en-US" sz="2100" b="1" strike="noStrike" spc="-1" dirty="0">
                <a:solidFill>
                  <a:srgbClr val="000000"/>
                </a:solidFill>
                <a:latin typeface="Calibri"/>
                <a:ea typeface="DejaVu Sans"/>
              </a:rPr>
              <a:t>Process 1 Beneath &amp;</a:t>
            </a:r>
          </a:p>
          <a:p>
            <a:pPr>
              <a:lnSpc>
                <a:spcPct val="90000"/>
              </a:lnSpc>
              <a:spcAft>
                <a:spcPts val="601"/>
              </a:spcAft>
              <a:buClr>
                <a:srgbClr val="000000"/>
              </a:buClr>
            </a:pPr>
            <a:r>
              <a:rPr lang="en-US" sz="2100" b="0" strike="noStrike" spc="-1" dirty="0">
                <a:latin typeface="Arial"/>
              </a:rPr>
              <a:t>     </a:t>
            </a:r>
            <a:r>
              <a:rPr lang="en-US" sz="2100" b="1" strike="noStrike" spc="-1" dirty="0">
                <a:latin typeface="Arial"/>
              </a:rPr>
              <a:t>Process 2 Before</a:t>
            </a:r>
          </a:p>
          <a:p>
            <a:pPr marL="216000" indent="-224280">
              <a:lnSpc>
                <a:spcPct val="90000"/>
              </a:lnSpc>
              <a:spcAft>
                <a:spcPts val="601"/>
              </a:spcAft>
              <a:buClr>
                <a:srgbClr val="000000"/>
              </a:buClr>
              <a:buFont typeface="Arial"/>
              <a:buChar char="•"/>
            </a:pPr>
            <a:endParaRPr lang="en-US" sz="2400" b="0" strike="noStrike" spc="-1" dirty="0">
              <a:latin typeface="Arial"/>
            </a:endParaRPr>
          </a:p>
          <a:p>
            <a:pPr>
              <a:lnSpc>
                <a:spcPct val="90000"/>
              </a:lnSpc>
              <a:spcAft>
                <a:spcPts val="601"/>
              </a:spcAft>
              <a:buClr>
                <a:srgbClr val="000000"/>
              </a:buClr>
            </a:pPr>
            <a:r>
              <a:rPr lang="en-US" sz="2400" b="1" strike="noStrike" spc="-1" dirty="0">
                <a:solidFill>
                  <a:srgbClr val="000000"/>
                </a:solidFill>
                <a:latin typeface="Calibri"/>
                <a:ea typeface="DejaVu Sans"/>
              </a:rPr>
              <a:t>Ethics focus:</a:t>
            </a:r>
          </a:p>
          <a:p>
            <a:pPr>
              <a:lnSpc>
                <a:spcPct val="90000"/>
              </a:lnSpc>
              <a:spcAft>
                <a:spcPts val="601"/>
              </a:spcAft>
              <a:buClr>
                <a:srgbClr val="000000"/>
              </a:buClr>
            </a:pPr>
            <a:r>
              <a:rPr lang="en-US" sz="2400" b="1" strike="noStrike" spc="-1" dirty="0">
                <a:solidFill>
                  <a:srgbClr val="000000"/>
                </a:solidFill>
                <a:latin typeface="Calibri"/>
                <a:ea typeface="DejaVu Sans"/>
              </a:rPr>
              <a:t>True Storytelling Principles</a:t>
            </a:r>
            <a:endParaRPr lang="en-US" sz="2400" b="0" strike="noStrike" spc="-1" dirty="0">
              <a:latin typeface="Arial"/>
            </a:endParaRPr>
          </a:p>
          <a:p>
            <a:pPr>
              <a:lnSpc>
                <a:spcPct val="90000"/>
              </a:lnSpc>
              <a:spcAft>
                <a:spcPts val="601"/>
              </a:spcAft>
              <a:buClr>
                <a:srgbClr val="000000"/>
              </a:buClr>
            </a:pPr>
            <a:r>
              <a:rPr lang="en-US" sz="2400" b="1" strike="noStrike" spc="-1" dirty="0">
                <a:solidFill>
                  <a:srgbClr val="000000"/>
                </a:solidFill>
                <a:latin typeface="Calibri"/>
                <a:ea typeface="DejaVu Sans"/>
              </a:rPr>
              <a:t>     for an Ethical Life</a:t>
            </a:r>
            <a:endParaRPr lang="en-US" sz="2400" b="0" strike="noStrike" spc="-1" dirty="0">
              <a:latin typeface="Arial"/>
            </a:endParaRPr>
          </a:p>
        </p:txBody>
      </p:sp>
      <p:sp>
        <p:nvSpPr>
          <p:cNvPr id="338" name="CustomShape 8"/>
          <p:cNvSpPr/>
          <p:nvPr/>
        </p:nvSpPr>
        <p:spPr>
          <a:xfrm>
            <a:off x="1623049" y="497894"/>
            <a:ext cx="6343920" cy="4786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16000" indent="-224280" algn="ctr">
              <a:lnSpc>
                <a:spcPct val="90000"/>
              </a:lnSpc>
              <a:spcAft>
                <a:spcPts val="601"/>
              </a:spcAft>
              <a:buClr>
                <a:srgbClr val="FFFFFF"/>
              </a:buClr>
              <a:buFont typeface="Arial"/>
              <a:buChar char="•"/>
            </a:pPr>
            <a:r>
              <a:rPr lang="en-US" sz="2800" b="0" strike="noStrike" spc="-1" dirty="0">
                <a:solidFill>
                  <a:srgbClr val="FFFFFF"/>
                </a:solidFill>
                <a:latin typeface="Calibri"/>
                <a:ea typeface="DejaVu Sans"/>
              </a:rPr>
              <a:t>Welcome and ROADMAP: Jens</a:t>
            </a:r>
            <a:endParaRPr lang="en-US" sz="2800" b="0" strike="noStrike" spc="-1" dirty="0">
              <a:latin typeface="Arial"/>
            </a:endParaRPr>
          </a:p>
        </p:txBody>
      </p:sp>
      <p:pic>
        <p:nvPicPr>
          <p:cNvPr id="3" name="Picture 2" descr="Logo, company name&#10;&#10;Description automatically generated">
            <a:extLst>
              <a:ext uri="{FF2B5EF4-FFF2-40B4-BE49-F238E27FC236}">
                <a16:creationId xmlns:a16="http://schemas.microsoft.com/office/drawing/2014/main" id="{4E6E6C23-2E7C-C645-9660-E74CAE078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230" y="1766037"/>
            <a:ext cx="4594069" cy="45940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1">
                <a:lumMod val="5000"/>
                <a:lumOff val="95000"/>
              </a:schemeClr>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0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Rectangle 11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3" name="TextShape 1"/>
          <p:cNvSpPr txBox="1"/>
          <p:nvPr/>
        </p:nvSpPr>
        <p:spPr>
          <a:xfrm>
            <a:off x="785460" y="759805"/>
            <a:ext cx="772989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0" strike="noStrike" spc="-1" dirty="0">
                <a:solidFill>
                  <a:srgbClr val="FFFFFF"/>
                </a:solidFill>
                <a:latin typeface="+mj-lt"/>
                <a:ea typeface="+mj-ea"/>
                <a:cs typeface="+mj-cs"/>
              </a:rPr>
              <a:t>Session 1 NUTS &amp; BOLTs  Grace Ann</a:t>
            </a:r>
          </a:p>
        </p:txBody>
      </p:sp>
      <p:sp>
        <p:nvSpPr>
          <p:cNvPr id="354" name="TextShape 2"/>
          <p:cNvSpPr txBox="1"/>
          <p:nvPr/>
        </p:nvSpPr>
        <p:spPr>
          <a:xfrm>
            <a:off x="609701" y="2494450"/>
            <a:ext cx="5636116" cy="4119710"/>
          </a:xfrm>
          <a:prstGeom prst="rect">
            <a:avLst/>
          </a:prstGeom>
        </p:spPr>
        <p:txBody>
          <a:bodyPr vert="horz" lIns="91440" tIns="45720" rIns="91440" bIns="45720" rtlCol="0">
            <a:normAutofit fontScale="92500" lnSpcReduction="10000"/>
          </a:bodyPr>
          <a:lstStyle/>
          <a:p>
            <a:pPr marL="432000" indent="-228600">
              <a:lnSpc>
                <a:spcPct val="90000"/>
              </a:lnSpc>
              <a:spcBef>
                <a:spcPts val="1417"/>
              </a:spcBef>
              <a:buClr>
                <a:srgbClr val="000000"/>
              </a:buClr>
              <a:buSzPct val="45000"/>
              <a:buFont typeface="Arial" panose="020B0604020202020204" pitchFamily="34" charset="0"/>
              <a:buChar char="•"/>
            </a:pPr>
            <a:endParaRPr lang="en-US"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000" b="0" strike="noStrike" spc="-1" dirty="0"/>
              <a:t>1. How to use a Talking Stick; Silence</a:t>
            </a:r>
          </a:p>
          <a:p>
            <a:pPr marL="432000" indent="-228600">
              <a:lnSpc>
                <a:spcPct val="90000"/>
              </a:lnSpc>
              <a:spcBef>
                <a:spcPts val="1417"/>
              </a:spcBef>
              <a:buClr>
                <a:srgbClr val="000000"/>
              </a:buClr>
              <a:buSzPct val="45000"/>
              <a:buFont typeface="Arial" panose="020B0604020202020204" pitchFamily="34" charset="0"/>
              <a:buChar char="•"/>
            </a:pP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000" b="0" strike="noStrike" spc="-1" dirty="0"/>
              <a:t>2. Time </a:t>
            </a:r>
            <a:r>
              <a:rPr lang="en-US" sz="2000" spc="-1" dirty="0"/>
              <a:t>Schedules</a:t>
            </a: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000" b="0" strike="noStrike" spc="-1" dirty="0"/>
              <a:t>3. </a:t>
            </a:r>
            <a:r>
              <a:rPr lang="en-US" sz="2000" spc="-1" dirty="0"/>
              <a:t>Time Keepers: Effective Methods</a:t>
            </a: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000" b="0" strike="noStrike" spc="-1" dirty="0"/>
              <a:t>4. Dealing with Emotions </a:t>
            </a:r>
          </a:p>
          <a:p>
            <a:pPr marL="432000" indent="-228600">
              <a:lnSpc>
                <a:spcPct val="90000"/>
              </a:lnSpc>
              <a:spcBef>
                <a:spcPts val="1417"/>
              </a:spcBef>
              <a:buClr>
                <a:srgbClr val="000000"/>
              </a:buClr>
              <a:buSzPct val="45000"/>
              <a:buFont typeface="Arial" panose="020B0604020202020204" pitchFamily="34" charset="0"/>
              <a:buChar char="•"/>
            </a:pPr>
            <a:endParaRPr lang="en-US" sz="2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000" spc="-1" dirty="0"/>
              <a:t>5</a:t>
            </a:r>
            <a:r>
              <a:rPr lang="en-US" sz="2000" b="0" strike="noStrike" spc="-1" dirty="0"/>
              <a:t>. Building Your </a:t>
            </a:r>
            <a:r>
              <a:rPr lang="en-US" sz="2000" spc="-1" dirty="0"/>
              <a:t> </a:t>
            </a:r>
            <a:r>
              <a:rPr lang="en-US" sz="2000" b="0" strike="noStrike" spc="-1" dirty="0"/>
              <a:t>True Storytelling Library</a:t>
            </a:r>
          </a:p>
          <a:p>
            <a:pPr marL="432000" indent="-228600">
              <a:lnSpc>
                <a:spcPct val="90000"/>
              </a:lnSpc>
              <a:spcBef>
                <a:spcPts val="1417"/>
              </a:spcBef>
              <a:buClr>
                <a:srgbClr val="000000"/>
              </a:buClr>
              <a:buSzPct val="45000"/>
              <a:buFont typeface="Arial" panose="020B0604020202020204" pitchFamily="34" charset="0"/>
              <a:buChar char="•"/>
            </a:pPr>
            <a:endParaRPr lang="en-US" b="0" strike="noStrike" spc="-1" dirty="0"/>
          </a:p>
        </p:txBody>
      </p:sp>
      <p:pic>
        <p:nvPicPr>
          <p:cNvPr id="355" name="Picture 2_5" descr="Free object clipart graphics. Needle, capscrews, nut, bricks, glue, clothes  peg, bucket, comb, candle, vase, dress, bulb, handbag images and pictures."/>
          <p:cNvPicPr/>
          <p:nvPr/>
        </p:nvPicPr>
        <p:blipFill rotWithShape="1">
          <a:blip r:embed="rId2"/>
          <a:srcRect r="9032" b="2"/>
          <a:stretch/>
        </p:blipFill>
        <p:spPr>
          <a:xfrm>
            <a:off x="5439904" y="2492376"/>
            <a:ext cx="2736067" cy="2358593"/>
          </a:xfrm>
          <a:prstGeom prst="rect">
            <a:avLst/>
          </a:prstGeom>
        </p:spPr>
      </p:pic>
      <p:pic>
        <p:nvPicPr>
          <p:cNvPr id="12" name="Billede 2">
            <a:extLst>
              <a:ext uri="{FF2B5EF4-FFF2-40B4-BE49-F238E27FC236}">
                <a16:creationId xmlns:a16="http://schemas.microsoft.com/office/drawing/2014/main" id="{EED064C2-DE5C-5044-B1C6-533E7EBAA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395" y="4217990"/>
            <a:ext cx="5261267" cy="40085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40" name="CustomShape 1"/>
          <p:cNvSpPr/>
          <p:nvPr/>
        </p:nvSpPr>
        <p:spPr>
          <a:xfrm>
            <a:off x="0" y="126507"/>
            <a:ext cx="9138240" cy="685368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txBody>
          <a:bodyPr/>
          <a:lstStyle/>
          <a:p>
            <a:endParaRPr lang="en-US" dirty="0"/>
          </a:p>
        </p:txBody>
      </p:sp>
      <p:grpSp>
        <p:nvGrpSpPr>
          <p:cNvPr id="341" name="Group 2"/>
          <p:cNvGrpSpPr/>
          <p:nvPr/>
        </p:nvGrpSpPr>
        <p:grpSpPr>
          <a:xfrm>
            <a:off x="289800" y="131284"/>
            <a:ext cx="8353440" cy="2705272"/>
            <a:chOff x="290160" y="358020"/>
            <a:chExt cx="8353440" cy="2758140"/>
          </a:xfrm>
        </p:grpSpPr>
        <p:sp>
          <p:nvSpPr>
            <p:cNvPr id="342" name="CustomShape 3"/>
            <p:cNvSpPr/>
            <p:nvPr/>
          </p:nvSpPr>
          <p:spPr>
            <a:xfrm>
              <a:off x="8400240" y="638280"/>
              <a:ext cx="24336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290160" y="1024920"/>
              <a:ext cx="5288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290160" y="840240"/>
              <a:ext cx="2991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466200" y="643320"/>
              <a:ext cx="12312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439740" y="358020"/>
              <a:ext cx="817776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4007520" y="126507"/>
            <a:ext cx="4503959" cy="20195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r>
              <a:rPr lang="en-US" sz="4000" b="0" strike="noStrike" spc="-1" dirty="0">
                <a:solidFill>
                  <a:srgbClr val="FFFFFF"/>
                </a:solidFill>
                <a:latin typeface="Calibri Light"/>
                <a:ea typeface="DejaVu Sans"/>
              </a:rPr>
              <a:t>Jens</a:t>
            </a:r>
            <a:endParaRPr lang="en-US" sz="4000" b="0" strike="noStrike" spc="-1" dirty="0">
              <a:latin typeface="Arial"/>
            </a:endParaRPr>
          </a:p>
        </p:txBody>
      </p:sp>
      <p:sp>
        <p:nvSpPr>
          <p:cNvPr id="348" name="CustomShape 9"/>
          <p:cNvSpPr/>
          <p:nvPr/>
        </p:nvSpPr>
        <p:spPr>
          <a:xfrm>
            <a:off x="465840" y="1639019"/>
            <a:ext cx="8221680" cy="51251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bring a notebook and pen/pencil to each session.</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Use the “Gallery View” so you can see each other while viewing PowerPoint.</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do not give advice to others or use ‘should’ statements for self or others.</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Speak more from the heart than from the head </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Laser in, be concise, and share only one story instead of several.</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1" strike="noStrike" spc="-1" dirty="0">
                <a:solidFill>
                  <a:srgbClr val="000000"/>
                </a:solidFill>
                <a:latin typeface="Calibri"/>
                <a:ea typeface="DejaVu Sans"/>
              </a:rPr>
              <a:t>CONFIDENTIALITY</a:t>
            </a:r>
            <a:r>
              <a:rPr lang="en-US" sz="2200" b="0" strike="noStrike" spc="-1" dirty="0">
                <a:solidFill>
                  <a:srgbClr val="000000"/>
                </a:solidFill>
                <a:latin typeface="Calibri"/>
                <a:ea typeface="DejaVu Sans"/>
              </a:rPr>
              <a:t>: Do not tell someone else’s story. Please DO NOT record any session of the presenters or the participants.</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use Chat ONLY when asked to do so. Avoid “side talk.”</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attend all sessions. If you must miss one, contact us so we can help you to catch up before you return.</a:t>
            </a:r>
            <a:endParaRPr lang="en-US" sz="2200" b="0" strike="noStrike" spc="-1" dirty="0">
              <a:latin typeface="Arial"/>
            </a:endParaRPr>
          </a:p>
        </p:txBody>
      </p:sp>
      <p:pic>
        <p:nvPicPr>
          <p:cNvPr id="349" name="Picture 235_1"/>
          <p:cNvPicPr/>
          <p:nvPr/>
        </p:nvPicPr>
        <p:blipFill>
          <a:blip r:embed="rId3"/>
          <a:stretch/>
        </p:blipFill>
        <p:spPr>
          <a:xfrm>
            <a:off x="2947320" y="406172"/>
            <a:ext cx="2034000" cy="1139040"/>
          </a:xfrm>
          <a:prstGeom prst="rect">
            <a:avLst/>
          </a:prstGeom>
          <a:ln w="0">
            <a:noFill/>
          </a:ln>
        </p:spPr>
      </p:pic>
      <p:pic>
        <p:nvPicPr>
          <p:cNvPr id="12" name="Billede 2">
            <a:extLst>
              <a:ext uri="{FF2B5EF4-FFF2-40B4-BE49-F238E27FC236}">
                <a16:creationId xmlns:a16="http://schemas.microsoft.com/office/drawing/2014/main" id="{5DB077E3-BEC0-2B45-8EF1-ABE45109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320" y="4154702"/>
            <a:ext cx="5503274" cy="41929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5000">
              <a:srgbClr val="F7FAFD"/>
            </a:gs>
            <a:gs pos="100000">
              <a:srgbClr val="B5D2EC"/>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8712-BF5A-7545-AF12-638BFD93E13D}"/>
              </a:ext>
            </a:extLst>
          </p:cNvPr>
          <p:cNvSpPr>
            <a:spLocks noGrp="1"/>
          </p:cNvSpPr>
          <p:nvPr>
            <p:ph type="title"/>
          </p:nvPr>
        </p:nvSpPr>
        <p:spPr>
          <a:xfrm>
            <a:off x="457200" y="274680"/>
            <a:ext cx="8229240" cy="1267517"/>
          </a:xfrm>
        </p:spPr>
        <p:txBody>
          <a:bodyPr/>
          <a:lstStyle/>
          <a:p>
            <a:pPr algn="ctr"/>
            <a:r>
              <a:rPr lang="en-US" dirty="0"/>
              <a:t>Grace Ann-</a:t>
            </a:r>
            <a:br>
              <a:rPr lang="en-US" dirty="0"/>
            </a:br>
            <a:r>
              <a:rPr lang="en-US" dirty="0"/>
              <a:t>Time Schedule for Today</a:t>
            </a:r>
          </a:p>
        </p:txBody>
      </p:sp>
      <p:sp>
        <p:nvSpPr>
          <p:cNvPr id="3" name="Subtitle 2">
            <a:extLst>
              <a:ext uri="{FF2B5EF4-FFF2-40B4-BE49-F238E27FC236}">
                <a16:creationId xmlns:a16="http://schemas.microsoft.com/office/drawing/2014/main" id="{735C4165-4768-CA4B-A511-FCA936A306CA}"/>
              </a:ext>
            </a:extLst>
          </p:cNvPr>
          <p:cNvSpPr>
            <a:spLocks noGrp="1"/>
          </p:cNvSpPr>
          <p:nvPr>
            <p:ph type="subTitle"/>
          </p:nvPr>
        </p:nvSpPr>
        <p:spPr>
          <a:xfrm>
            <a:off x="457200" y="1179443"/>
            <a:ext cx="8229240" cy="5403877"/>
          </a:xfrm>
        </p:spPr>
        <p:txBody>
          <a:bodyPr/>
          <a:lstStyle/>
          <a:p>
            <a:pPr fontAlgn="base"/>
            <a:endParaRPr lang="en-US" sz="1800" dirty="0"/>
          </a:p>
          <a:p>
            <a:pPr fontAlgn="base"/>
            <a:endParaRPr lang="en-US" sz="1800" dirty="0"/>
          </a:p>
          <a:p>
            <a:pPr fontAlgn="base"/>
            <a:endParaRPr lang="en-US" sz="1800" dirty="0"/>
          </a:p>
          <a:p>
            <a:pPr fontAlgn="base"/>
            <a:r>
              <a:rPr lang="en-US" sz="1800" b="1" dirty="0"/>
              <a:t>TRUE STORYTELLING FOUNDATION MODULE Session #1  </a:t>
            </a:r>
          </a:p>
          <a:p>
            <a:pPr lvl="1" fontAlgn="base"/>
            <a:r>
              <a:rPr lang="en-US" sz="1400" b="1" dirty="0"/>
              <a:t>(All times are Pacific time)</a:t>
            </a:r>
            <a:endParaRPr lang="en-US" sz="1400" dirty="0"/>
          </a:p>
          <a:p>
            <a:pPr fontAlgn="base"/>
            <a:r>
              <a:rPr lang="en-US" sz="1800" b="1" dirty="0"/>
              <a:t>8:45am Pacific DOORS OPEN </a:t>
            </a:r>
            <a:r>
              <a:rPr lang="en-US" sz="1800" dirty="0"/>
              <a:t>(to zoom room);</a:t>
            </a:r>
          </a:p>
          <a:p>
            <a:pPr fontAlgn="base"/>
            <a:r>
              <a:rPr lang="en-US" sz="1800" dirty="0"/>
              <a:t>  Please arrive EARLY for a technology check and settling in.</a:t>
            </a:r>
          </a:p>
          <a:p>
            <a:pPr fontAlgn="base"/>
            <a:r>
              <a:rPr lang="en-US" sz="1800" dirty="0"/>
              <a:t>  "</a:t>
            </a:r>
            <a:r>
              <a:rPr lang="en-US" sz="1800" b="1" dirty="0"/>
              <a:t>Presence" Activity</a:t>
            </a:r>
            <a:endParaRPr lang="en-US" sz="1800" dirty="0"/>
          </a:p>
          <a:p>
            <a:pPr fontAlgn="base"/>
            <a:r>
              <a:rPr lang="en-US" sz="1800" b="1" dirty="0"/>
              <a:t>9:00am </a:t>
            </a:r>
            <a:r>
              <a:rPr lang="en-US" sz="1800" dirty="0"/>
              <a:t>Welcome; Roadmap; </a:t>
            </a:r>
            <a:r>
              <a:rPr lang="en-US" sz="1800" dirty="0" err="1"/>
              <a:t>Groundrules</a:t>
            </a:r>
            <a:r>
              <a:rPr lang="en-US" sz="1800" dirty="0"/>
              <a:t>. </a:t>
            </a:r>
            <a:r>
              <a:rPr lang="en-US" sz="1800" b="1" dirty="0"/>
              <a:t>Grace Ann</a:t>
            </a:r>
            <a:endParaRPr lang="en-US" sz="1800" dirty="0"/>
          </a:p>
          <a:p>
            <a:pPr fontAlgn="base"/>
            <a:r>
              <a:rPr lang="en-US" sz="1800" b="1" dirty="0"/>
              <a:t>9:15am </a:t>
            </a:r>
            <a:r>
              <a:rPr lang="en-US" sz="1800" dirty="0"/>
              <a:t>Nuts &amp; Bolts: </a:t>
            </a:r>
            <a:r>
              <a:rPr lang="en-US" sz="1800" b="1" dirty="0"/>
              <a:t>Grace Ann</a:t>
            </a:r>
            <a:endParaRPr lang="en-US" sz="1800" dirty="0"/>
          </a:p>
          <a:p>
            <a:pPr fontAlgn="base"/>
            <a:r>
              <a:rPr lang="en-US" sz="1800" b="1" dirty="0"/>
              <a:t>9:30am </a:t>
            </a:r>
            <a:r>
              <a:rPr lang="en-US" sz="1800" dirty="0"/>
              <a:t>Principles 1 &amp; 2 Introduction </a:t>
            </a:r>
            <a:r>
              <a:rPr lang="en-US" sz="1800" b="1" dirty="0"/>
              <a:t>Jens</a:t>
            </a:r>
            <a:endParaRPr lang="en-US" sz="1800" dirty="0"/>
          </a:p>
          <a:p>
            <a:pPr fontAlgn="base"/>
            <a:r>
              <a:rPr lang="en-US" sz="1800" b="1" dirty="0"/>
              <a:t>9:45am </a:t>
            </a:r>
            <a:r>
              <a:rPr lang="en-US" sz="1800" dirty="0"/>
              <a:t>Go Deeper into Principles 1 &amp; 2 with 2 Processes </a:t>
            </a:r>
            <a:r>
              <a:rPr lang="en-US" sz="1800" b="1" dirty="0"/>
              <a:t>David</a:t>
            </a:r>
            <a:endParaRPr lang="en-US" sz="1800" dirty="0"/>
          </a:p>
          <a:p>
            <a:pPr fontAlgn="base"/>
            <a:r>
              <a:rPr lang="en-US" sz="1800" b="1" dirty="0"/>
              <a:t>10:00am </a:t>
            </a:r>
            <a:r>
              <a:rPr lang="en-US" sz="1800" dirty="0"/>
              <a:t>BREAKOUT ACTIVITY</a:t>
            </a:r>
          </a:p>
          <a:p>
            <a:pPr fontAlgn="base"/>
            <a:r>
              <a:rPr lang="en-US" sz="1800" b="1" dirty="0"/>
              <a:t>10:15am </a:t>
            </a:r>
            <a:r>
              <a:rPr lang="en-US" sz="1800" dirty="0"/>
              <a:t>Debrief: Connect the Dots </a:t>
            </a:r>
            <a:r>
              <a:rPr lang="en-US" sz="1800" b="1" dirty="0"/>
              <a:t>Jens</a:t>
            </a:r>
            <a:endParaRPr lang="en-US" sz="1800" dirty="0"/>
          </a:p>
          <a:p>
            <a:pPr fontAlgn="base"/>
            <a:r>
              <a:rPr lang="en-US" sz="1800" b="1" dirty="0"/>
              <a:t>10:25am </a:t>
            </a:r>
            <a:r>
              <a:rPr lang="en-US" sz="1800" dirty="0"/>
              <a:t>Homework &amp; Concluding Exercise </a:t>
            </a:r>
            <a:r>
              <a:rPr lang="en-US" sz="1800" b="1" dirty="0"/>
              <a:t>David &amp; Grace Ann</a:t>
            </a:r>
            <a:endParaRPr lang="en-US" sz="1800" dirty="0"/>
          </a:p>
          <a:p>
            <a:pPr fontAlgn="base"/>
            <a:r>
              <a:rPr lang="en-US" sz="1800" b="1" dirty="0"/>
              <a:t>10:30am CLOSE</a:t>
            </a:r>
            <a:endParaRPr lang="en-US" sz="1800" dirty="0"/>
          </a:p>
          <a:p>
            <a:pPr fontAlgn="base"/>
            <a:r>
              <a:rPr lang="en-US" sz="1800" b="1" dirty="0"/>
              <a:t>10:30-10:45 </a:t>
            </a:r>
            <a:r>
              <a:rPr lang="en-US" sz="1800" dirty="0"/>
              <a:t>Post-session (optional) Q&amp;A for those who have questions</a:t>
            </a:r>
            <a:br>
              <a:rPr lang="en-US" sz="1800" b="1" dirty="0"/>
            </a:br>
            <a:endParaRPr lang="en-US" sz="1800" dirty="0"/>
          </a:p>
          <a:p>
            <a:br>
              <a:rPr lang="en-US" dirty="0"/>
            </a:br>
            <a:endParaRPr lang="en-US" dirty="0"/>
          </a:p>
        </p:txBody>
      </p:sp>
      <p:pic>
        <p:nvPicPr>
          <p:cNvPr id="4" name="Billede 2">
            <a:extLst>
              <a:ext uri="{FF2B5EF4-FFF2-40B4-BE49-F238E27FC236}">
                <a16:creationId xmlns:a16="http://schemas.microsoft.com/office/drawing/2014/main" id="{2192E1FD-26CA-7443-8EC2-695393B8A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763" y="4302821"/>
            <a:ext cx="4422501" cy="3369528"/>
          </a:xfrm>
          <a:prstGeom prst="rect">
            <a:avLst/>
          </a:prstGeom>
        </p:spPr>
      </p:pic>
    </p:spTree>
    <p:extLst>
      <p:ext uri="{BB962C8B-B14F-4D97-AF65-F5344CB8AC3E}">
        <p14:creationId xmlns:p14="http://schemas.microsoft.com/office/powerpoint/2010/main" val="358851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Rectangle 115">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TextShape 1"/>
          <p:cNvSpPr txBox="1"/>
          <p:nvPr/>
        </p:nvSpPr>
        <p:spPr>
          <a:xfrm>
            <a:off x="718879" y="800392"/>
            <a:ext cx="7698523" cy="1212102"/>
          </a:xfrm>
          <a:prstGeom prst="rect">
            <a:avLst/>
          </a:prstGeom>
        </p:spPr>
        <p:txBody>
          <a:bodyPr vert="horz" lIns="91440" tIns="45720" rIns="91440" bIns="45720" rtlCol="0" anchor="ctr">
            <a:normAutofit/>
          </a:bodyPr>
          <a:lstStyle/>
          <a:p>
            <a:pPr marL="108000" algn="ctr">
              <a:lnSpc>
                <a:spcPct val="90000"/>
              </a:lnSpc>
              <a:spcBef>
                <a:spcPct val="0"/>
              </a:spcBef>
              <a:spcAft>
                <a:spcPts val="600"/>
              </a:spcAft>
              <a:buClr>
                <a:srgbClr val="000000"/>
              </a:buClr>
              <a:buSzPct val="45000"/>
              <a:tabLst>
                <a:tab pos="0" algn="l"/>
              </a:tabLst>
            </a:pPr>
            <a:r>
              <a:rPr lang="en-US" sz="2700" b="1" strike="noStrike" kern="1200" spc="-1" dirty="0">
                <a:solidFill>
                  <a:srgbClr val="FFFFFF"/>
                </a:solidFill>
                <a:latin typeface="+mj-lt"/>
                <a:ea typeface="+mj-ea"/>
                <a:cs typeface="+mj-cs"/>
              </a:rPr>
              <a:t>Guidelines for </a:t>
            </a:r>
          </a:p>
          <a:p>
            <a:pPr marL="108000" algn="ctr">
              <a:lnSpc>
                <a:spcPct val="90000"/>
              </a:lnSpc>
              <a:spcBef>
                <a:spcPct val="0"/>
              </a:spcBef>
              <a:spcAft>
                <a:spcPts val="600"/>
              </a:spcAft>
              <a:buClr>
                <a:srgbClr val="000000"/>
              </a:buClr>
              <a:buSzPct val="45000"/>
              <a:tabLst>
                <a:tab pos="0" algn="l"/>
              </a:tabLst>
            </a:pPr>
            <a:r>
              <a:rPr lang="en-US" sz="2700" b="1" strike="noStrike" kern="1200" spc="-1" dirty="0">
                <a:solidFill>
                  <a:srgbClr val="FFFFFF"/>
                </a:solidFill>
                <a:latin typeface="+mj-lt"/>
                <a:ea typeface="+mj-ea"/>
                <a:cs typeface="+mj-cs"/>
              </a:rPr>
              <a:t>Using the Talking Stick method in Groups</a:t>
            </a:r>
            <a:endParaRPr lang="en-US" sz="2700" b="0" strike="noStrike" kern="1200" spc="-1" dirty="0">
              <a:solidFill>
                <a:srgbClr val="FFFFFF"/>
              </a:solidFill>
              <a:latin typeface="+mj-lt"/>
              <a:ea typeface="+mj-ea"/>
              <a:cs typeface="+mj-cs"/>
            </a:endParaRPr>
          </a:p>
        </p:txBody>
      </p:sp>
      <p:sp>
        <p:nvSpPr>
          <p:cNvPr id="357" name="TextShape 2"/>
          <p:cNvSpPr txBox="1"/>
          <p:nvPr/>
        </p:nvSpPr>
        <p:spPr>
          <a:xfrm>
            <a:off x="839490" y="2490436"/>
            <a:ext cx="6957903" cy="4065347"/>
          </a:xfrm>
          <a:prstGeom prst="rect">
            <a:avLst/>
          </a:prstGeom>
        </p:spPr>
        <p:txBody>
          <a:bodyPr vert="horz" lIns="91440" tIns="45720" rIns="91440" bIns="45720" rtlCol="0" anchor="ctr">
            <a:normAutofit lnSpcReduction="10000"/>
          </a:bodyPr>
          <a:lstStyle/>
          <a:p>
            <a:pPr marL="203400">
              <a:lnSpc>
                <a:spcPct val="90000"/>
              </a:lnSpc>
              <a:spcBef>
                <a:spcPts val="561"/>
              </a:spcBef>
              <a:buClr>
                <a:srgbClr val="000000"/>
              </a:buClr>
              <a:buSzPct val="45000"/>
              <a:tabLst>
                <a:tab pos="0" algn="l"/>
              </a:tabLst>
            </a:pPr>
            <a:endParaRPr lang="en-US" sz="1900"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r>
              <a:rPr lang="en-US" sz="1900" b="0" strike="noStrike" spc="-1" dirty="0"/>
              <a:t>First speaker has the stick, shares their story, then picks the next </a:t>
            </a:r>
            <a:r>
              <a:rPr lang="en-US" sz="1900" spc="-1" dirty="0"/>
              <a:t>speaker</a:t>
            </a:r>
            <a:endParaRPr lang="en-US" sz="1900" b="0" strike="noStrike"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endParaRPr lang="en-US" sz="1900"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r>
              <a:rPr lang="en-US" sz="1900" spc="-1" dirty="0"/>
              <a:t>L</a:t>
            </a:r>
            <a:r>
              <a:rPr lang="en-US" sz="1900" b="0" strike="noStrike" spc="-1" dirty="0"/>
              <a:t>isteners - DEEP listening, </a:t>
            </a:r>
            <a:r>
              <a:rPr lang="en-US" sz="1900" spc="-1" dirty="0"/>
              <a:t>NO</a:t>
            </a:r>
            <a:r>
              <a:rPr lang="en-US" sz="1900" b="0" strike="noStrike" spc="-1" dirty="0"/>
              <a:t> questions, NO advice, </a:t>
            </a:r>
            <a:r>
              <a:rPr lang="en-US" sz="1900" spc="-1" dirty="0"/>
              <a:t>ALLOW</a:t>
            </a:r>
            <a:r>
              <a:rPr lang="en-US" sz="1900" b="0" strike="noStrike" spc="-1" dirty="0"/>
              <a:t> silence </a:t>
            </a:r>
          </a:p>
          <a:p>
            <a:pPr marL="432000" indent="-228600">
              <a:lnSpc>
                <a:spcPct val="90000"/>
              </a:lnSpc>
              <a:spcBef>
                <a:spcPts val="561"/>
              </a:spcBef>
              <a:buClr>
                <a:srgbClr val="000000"/>
              </a:buClr>
              <a:buSzPct val="45000"/>
              <a:buFont typeface="Arial" panose="020B0604020202020204" pitchFamily="34" charset="0"/>
              <a:buChar char="•"/>
              <a:tabLst>
                <a:tab pos="0" algn="l"/>
              </a:tabLst>
            </a:pPr>
            <a:endParaRPr lang="en-US" sz="1900"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r>
              <a:rPr lang="en-US" sz="1900" spc="-1" dirty="0"/>
              <a:t>Stick holders: </a:t>
            </a:r>
            <a:r>
              <a:rPr lang="en-US" sz="1900" b="0" strike="noStrike" spc="-1" dirty="0"/>
              <a:t>you speak; share </a:t>
            </a:r>
            <a:r>
              <a:rPr lang="en-US" sz="1900" spc="-1" dirty="0"/>
              <a:t>ONE</a:t>
            </a:r>
            <a:r>
              <a:rPr lang="en-US" sz="1900" b="0" strike="noStrike" spc="-1" dirty="0"/>
              <a:t> story</a:t>
            </a:r>
            <a:r>
              <a:rPr lang="en-US" sz="1900" spc="-1" dirty="0"/>
              <a:t>; </a:t>
            </a:r>
            <a:r>
              <a:rPr lang="en-US" sz="1900" b="0" strike="noStrike" spc="-1" dirty="0"/>
              <a:t>when done say ‘Ho’ or ‘Complete’ or ‘I’m Done’</a:t>
            </a:r>
          </a:p>
          <a:p>
            <a:pPr marL="432000" indent="-228600">
              <a:lnSpc>
                <a:spcPct val="90000"/>
              </a:lnSpc>
              <a:spcBef>
                <a:spcPts val="561"/>
              </a:spcBef>
              <a:buClr>
                <a:srgbClr val="000000"/>
              </a:buClr>
              <a:buSzPct val="45000"/>
              <a:buFont typeface="Arial" panose="020B0604020202020204" pitchFamily="34" charset="0"/>
              <a:buChar char="•"/>
              <a:tabLst>
                <a:tab pos="0" algn="l"/>
              </a:tabLst>
            </a:pPr>
            <a:endParaRPr lang="en-US" sz="1900" b="0" strike="noStrike"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r>
              <a:rPr lang="en-US" sz="1900" b="0" strike="noStrike" spc="-1" dirty="0"/>
              <a:t>It is OK to ‘pass’ and wait for another opportunity;</a:t>
            </a:r>
          </a:p>
          <a:p>
            <a:pPr marL="432000" indent="-228600">
              <a:lnSpc>
                <a:spcPct val="90000"/>
              </a:lnSpc>
              <a:spcBef>
                <a:spcPts val="561"/>
              </a:spcBef>
              <a:buClr>
                <a:srgbClr val="000000"/>
              </a:buClr>
              <a:buSzPct val="45000"/>
              <a:buFont typeface="Arial" panose="020B0604020202020204" pitchFamily="34" charset="0"/>
              <a:buChar char="•"/>
              <a:tabLst>
                <a:tab pos="0" algn="l"/>
              </a:tabLst>
            </a:pPr>
            <a:endParaRPr lang="en-US" sz="1900" spc="-1" dirty="0"/>
          </a:p>
          <a:p>
            <a:pPr marL="432000" indent="-228600">
              <a:lnSpc>
                <a:spcPct val="90000"/>
              </a:lnSpc>
              <a:spcBef>
                <a:spcPts val="561"/>
              </a:spcBef>
              <a:buClr>
                <a:srgbClr val="000000"/>
              </a:buClr>
              <a:buSzPct val="45000"/>
              <a:buFont typeface="Arial" panose="020B0604020202020204" pitchFamily="34" charset="0"/>
              <a:buChar char="•"/>
              <a:tabLst>
                <a:tab pos="0" algn="l"/>
              </a:tabLst>
            </a:pPr>
            <a:r>
              <a:rPr lang="en-US" sz="1900" spc="-1" dirty="0"/>
              <a:t>If time remains after</a:t>
            </a:r>
            <a:r>
              <a:rPr lang="en-US" sz="1900" b="0" strike="noStrike" spc="-1" dirty="0"/>
              <a:t> all have shared once, </a:t>
            </a:r>
            <a:r>
              <a:rPr lang="en-US" sz="1900" spc="-1" dirty="0"/>
              <a:t>do another round.</a:t>
            </a:r>
            <a:endParaRPr lang="en-US" sz="1900" b="0" strike="noStrike" spc="-1" dirty="0"/>
          </a:p>
        </p:txBody>
      </p:sp>
      <p:pic>
        <p:nvPicPr>
          <p:cNvPr id="10" name="Billede 2">
            <a:extLst>
              <a:ext uri="{FF2B5EF4-FFF2-40B4-BE49-F238E27FC236}">
                <a16:creationId xmlns:a16="http://schemas.microsoft.com/office/drawing/2014/main" id="{60503D98-419B-CD48-AC1B-429DD4FB9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854" y="5139799"/>
            <a:ext cx="3089512" cy="2353916"/>
          </a:xfrm>
          <a:prstGeom prst="rect">
            <a:avLst/>
          </a:prstGeom>
        </p:spPr>
      </p:pic>
      <p:pic>
        <p:nvPicPr>
          <p:cNvPr id="3" name="Picture 2" descr="Diagram&#10;&#10;Description automatically generated">
            <a:extLst>
              <a:ext uri="{FF2B5EF4-FFF2-40B4-BE49-F238E27FC236}">
                <a16:creationId xmlns:a16="http://schemas.microsoft.com/office/drawing/2014/main" id="{4C94F01D-5B0D-A744-B768-41474D133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045" y="2561040"/>
            <a:ext cx="1254078" cy="25081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98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extShape 1"/>
          <p:cNvSpPr txBox="1"/>
          <p:nvPr/>
        </p:nvSpPr>
        <p:spPr>
          <a:xfrm>
            <a:off x="125179" y="641614"/>
            <a:ext cx="2397759" cy="5060362"/>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600" b="1" kern="1200" spc="-1" dirty="0">
                <a:solidFill>
                  <a:schemeClr val="bg1"/>
                </a:solidFill>
                <a:latin typeface="+mj-lt"/>
                <a:ea typeface="+mj-ea"/>
                <a:cs typeface="+mj-cs"/>
              </a:rPr>
              <a:t>Grace Ann</a:t>
            </a:r>
          </a:p>
          <a:p>
            <a:pPr algn="ctr">
              <a:lnSpc>
                <a:spcPct val="90000"/>
              </a:lnSpc>
              <a:spcBef>
                <a:spcPct val="0"/>
              </a:spcBef>
              <a:spcAft>
                <a:spcPts val="600"/>
              </a:spcAft>
            </a:pPr>
            <a:endParaRPr lang="en-US" sz="2600" b="1" spc="-1" dirty="0">
              <a:solidFill>
                <a:schemeClr val="bg1"/>
              </a:solidFill>
              <a:latin typeface="+mj-lt"/>
              <a:ea typeface="+mj-ea"/>
              <a:cs typeface="+mj-cs"/>
            </a:endParaRPr>
          </a:p>
          <a:p>
            <a:pPr algn="ctr">
              <a:lnSpc>
                <a:spcPct val="90000"/>
              </a:lnSpc>
              <a:spcBef>
                <a:spcPct val="0"/>
              </a:spcBef>
              <a:spcAft>
                <a:spcPts val="600"/>
              </a:spcAft>
            </a:pPr>
            <a:r>
              <a:rPr lang="en-US" sz="2600" b="1" kern="1200" spc="-1" dirty="0">
                <a:solidFill>
                  <a:schemeClr val="bg1"/>
                </a:solidFill>
                <a:latin typeface="+mj-lt"/>
                <a:ea typeface="+mj-ea"/>
                <a:cs typeface="+mj-cs"/>
              </a:rPr>
              <a:t>True Storytelling Facilitator/</a:t>
            </a:r>
          </a:p>
          <a:p>
            <a:pPr algn="ctr">
              <a:lnSpc>
                <a:spcPct val="90000"/>
              </a:lnSpc>
              <a:spcBef>
                <a:spcPct val="0"/>
              </a:spcBef>
              <a:spcAft>
                <a:spcPts val="600"/>
              </a:spcAft>
            </a:pPr>
            <a:r>
              <a:rPr lang="en-US" sz="2600" b="1" kern="1200" spc="-1" dirty="0">
                <a:solidFill>
                  <a:schemeClr val="bg1"/>
                </a:solidFill>
                <a:latin typeface="+mj-lt"/>
                <a:ea typeface="+mj-ea"/>
                <a:cs typeface="+mj-cs"/>
              </a:rPr>
              <a:t>Coach SKILLS </a:t>
            </a:r>
            <a:r>
              <a:rPr lang="en-US" sz="2600" b="1" strike="noStrike" kern="1200" spc="-1" dirty="0">
                <a:solidFill>
                  <a:schemeClr val="bg1"/>
                </a:solidFill>
                <a:latin typeface="+mj-lt"/>
                <a:ea typeface="+mj-ea"/>
                <a:cs typeface="+mj-cs"/>
              </a:rPr>
              <a:t> </a:t>
            </a:r>
          </a:p>
          <a:p>
            <a:pPr algn="ctr">
              <a:lnSpc>
                <a:spcPct val="90000"/>
              </a:lnSpc>
              <a:spcBef>
                <a:spcPct val="0"/>
              </a:spcBef>
              <a:spcAft>
                <a:spcPts val="600"/>
              </a:spcAft>
            </a:pPr>
            <a:endParaRPr lang="en-US" sz="2600" b="1" strike="noStrike" kern="1200" spc="-1" dirty="0">
              <a:solidFill>
                <a:schemeClr val="bg1"/>
              </a:solidFill>
              <a:latin typeface="+mj-lt"/>
              <a:ea typeface="+mj-ea"/>
              <a:cs typeface="+mj-cs"/>
            </a:endParaRPr>
          </a:p>
          <a:p>
            <a:pPr algn="ctr">
              <a:lnSpc>
                <a:spcPct val="90000"/>
              </a:lnSpc>
              <a:spcBef>
                <a:spcPct val="0"/>
              </a:spcBef>
              <a:spcAft>
                <a:spcPts val="600"/>
              </a:spcAft>
            </a:pPr>
            <a:endParaRPr lang="en-US" sz="2600" b="1" kern="1200" spc="-1" dirty="0">
              <a:solidFill>
                <a:schemeClr val="bg1"/>
              </a:solidFill>
              <a:latin typeface="+mj-lt"/>
              <a:ea typeface="+mj-ea"/>
              <a:cs typeface="+mj-cs"/>
            </a:endParaRPr>
          </a:p>
          <a:p>
            <a:pPr algn="ctr">
              <a:lnSpc>
                <a:spcPct val="90000"/>
              </a:lnSpc>
              <a:spcBef>
                <a:spcPct val="0"/>
              </a:spcBef>
              <a:spcAft>
                <a:spcPts val="600"/>
              </a:spcAft>
            </a:pPr>
            <a:endParaRPr lang="en-US" sz="2600" b="1" kern="1200" spc="-1" dirty="0">
              <a:solidFill>
                <a:schemeClr val="bg1"/>
              </a:solidFill>
              <a:latin typeface="+mj-lt"/>
              <a:ea typeface="+mj-ea"/>
              <a:cs typeface="+mj-cs"/>
            </a:endParaRPr>
          </a:p>
          <a:p>
            <a:pPr algn="ctr">
              <a:lnSpc>
                <a:spcPct val="90000"/>
              </a:lnSpc>
              <a:spcBef>
                <a:spcPct val="0"/>
              </a:spcBef>
              <a:spcAft>
                <a:spcPts val="600"/>
              </a:spcAft>
            </a:pPr>
            <a:r>
              <a:rPr lang="en-US" sz="2600" b="1" kern="1200" spc="-1" dirty="0">
                <a:solidFill>
                  <a:schemeClr val="bg1"/>
                </a:solidFill>
                <a:latin typeface="+mj-lt"/>
                <a:ea typeface="+mj-ea"/>
                <a:cs typeface="+mj-cs"/>
              </a:rPr>
              <a:t>You will learn how to:</a:t>
            </a:r>
            <a:endParaRPr lang="en-US" sz="2600" b="1" strike="noStrike" kern="1200" spc="-1" dirty="0">
              <a:solidFill>
                <a:schemeClr val="bg1"/>
              </a:solidFill>
              <a:latin typeface="+mj-lt"/>
              <a:ea typeface="+mj-ea"/>
              <a:cs typeface="+mj-cs"/>
            </a:endParaRPr>
          </a:p>
        </p:txBody>
      </p:sp>
      <p:sp>
        <p:nvSpPr>
          <p:cNvPr id="351" name="TextShape 2"/>
          <p:cNvSpPr txBox="1"/>
          <p:nvPr/>
        </p:nvSpPr>
        <p:spPr>
          <a:xfrm>
            <a:off x="2648116" y="641614"/>
            <a:ext cx="6633044" cy="6323065"/>
          </a:xfrm>
          <a:prstGeom prst="rect">
            <a:avLst/>
          </a:prstGeom>
        </p:spPr>
        <p:txBody>
          <a:bodyPr vert="horz" lIns="91440" tIns="45720" rIns="91440" bIns="45720" rtlCol="0" anchor="ctr">
            <a:normAutofit/>
          </a:bodyPr>
          <a:lstStyle/>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Use four ethics approaches;</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Align the mind </a:t>
            </a:r>
            <a:r>
              <a:rPr lang="en-US" sz="2000" spc="-1" dirty="0"/>
              <a:t>and</a:t>
            </a:r>
            <a:r>
              <a:rPr lang="en-US" sz="2000" b="0" strike="noStrike" spc="-1" dirty="0"/>
              <a:t> the heart;</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Align head/heart with others (</a:t>
            </a:r>
            <a:r>
              <a:rPr lang="en-US" b="0" strike="noStrike" spc="-1" dirty="0"/>
              <a:t>walk the talk);</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Apply Tribal Wisdom ‘storytelling ethics;’</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Apply ethics of Doing &amp; Being </a:t>
            </a:r>
            <a:r>
              <a:rPr lang="en-US" sz="2000" spc="-1" dirty="0"/>
              <a:t>to your</a:t>
            </a:r>
            <a:r>
              <a:rPr lang="en-US" sz="2000" b="0" strike="noStrike" spc="-1" dirty="0"/>
              <a:t> living story;</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Be a (protreptic) coach </a:t>
            </a:r>
            <a:r>
              <a:rPr lang="en-US" sz="2000" spc="-1" dirty="0"/>
              <a:t>not </a:t>
            </a:r>
            <a:r>
              <a:rPr lang="en-US" sz="2000" b="0" strike="noStrike" spc="-1" dirty="0"/>
              <a:t>interrogator/ fault-finder; </a:t>
            </a:r>
          </a:p>
          <a:p>
            <a:pPr marL="514440" indent="-228600">
              <a:lnSpc>
                <a:spcPct val="90000"/>
              </a:lnSpc>
              <a:spcBef>
                <a:spcPts val="641"/>
              </a:spcBef>
              <a:buClr>
                <a:srgbClr val="000000"/>
              </a:buClr>
              <a:buFont typeface="Arial" panose="020B0604020202020204" pitchFamily="34" charset="0"/>
              <a:buChar char="•"/>
            </a:pPr>
            <a:endParaRPr lang="en-US" sz="2000" b="0" strike="noStrike" spc="-1" dirty="0"/>
          </a:p>
          <a:p>
            <a:pPr marL="514440" indent="-228600">
              <a:lnSpc>
                <a:spcPct val="90000"/>
              </a:lnSpc>
              <a:spcBef>
                <a:spcPts val="641"/>
              </a:spcBef>
              <a:buClr>
                <a:srgbClr val="000000"/>
              </a:buClr>
              <a:buFont typeface="Arial" panose="020B0604020202020204" pitchFamily="34" charset="0"/>
              <a:buChar char="•"/>
            </a:pPr>
            <a:r>
              <a:rPr lang="en-US" sz="2000" b="0" strike="noStrike" spc="-1" dirty="0"/>
              <a:t>Deepen </a:t>
            </a:r>
            <a:r>
              <a:rPr lang="en-US" sz="2000" spc="-1" dirty="0"/>
              <a:t>your</a:t>
            </a:r>
            <a:r>
              <a:rPr lang="en-US" sz="2000" b="0" strike="noStrike" spc="-1" dirty="0"/>
              <a:t> practice of embodied reflection.</a:t>
            </a:r>
          </a:p>
          <a:p>
            <a:pPr indent="-228600">
              <a:lnSpc>
                <a:spcPct val="90000"/>
              </a:lnSpc>
              <a:spcBef>
                <a:spcPts val="641"/>
              </a:spcBef>
              <a:buFont typeface="Arial" panose="020B0604020202020204" pitchFamily="34" charset="0"/>
              <a:buChar char="•"/>
              <a:tabLst>
                <a:tab pos="0" algn="l"/>
              </a:tabLst>
            </a:pPr>
            <a:endParaRPr lang="en-US" sz="2000" b="0" strike="noStrike" spc="-1" dirty="0"/>
          </a:p>
          <a:p>
            <a:pPr indent="-228600">
              <a:lnSpc>
                <a:spcPct val="90000"/>
              </a:lnSpc>
              <a:spcBef>
                <a:spcPts val="641"/>
              </a:spcBef>
              <a:buFont typeface="Arial" panose="020B0604020202020204" pitchFamily="34" charset="0"/>
              <a:buChar char="•"/>
              <a:tabLst>
                <a:tab pos="0" algn="l"/>
              </a:tabLst>
            </a:pPr>
            <a:endParaRPr lang="en-US" b="0" strike="noStrike" spc="-1" dirty="0"/>
          </a:p>
        </p:txBody>
      </p:sp>
      <p:sp>
        <p:nvSpPr>
          <p:cNvPr id="352" name="TextShape 3"/>
          <p:cNvSpPr txBox="1"/>
          <p:nvPr/>
        </p:nvSpPr>
        <p:spPr>
          <a:xfrm>
            <a:off x="6553080" y="6356520"/>
            <a:ext cx="2133360" cy="364680"/>
          </a:xfrm>
          <a:prstGeom prst="rect">
            <a:avLst/>
          </a:prstGeom>
          <a:noFill/>
          <a:ln w="0">
            <a:noFill/>
          </a:ln>
        </p:spPr>
        <p:txBody>
          <a:bodyPr anchor="ctr">
            <a:noAutofit/>
          </a:bodyPr>
          <a:lstStyle/>
          <a:p>
            <a:pPr algn="r">
              <a:spcAft>
                <a:spcPts val="600"/>
              </a:spcAft>
            </a:pPr>
            <a:fld id="{C94F847B-7C4C-4FFD-B68C-4E5E11755D61}" type="slidenum">
              <a:rPr lang="en-US" sz="1200" b="0" strike="noStrike" spc="-1">
                <a:solidFill>
                  <a:srgbClr val="8B8B8B"/>
                </a:solidFill>
                <a:latin typeface="Calibri"/>
              </a:rPr>
              <a:pPr algn="r">
                <a:spcAft>
                  <a:spcPts val="600"/>
                </a:spcAft>
              </a:pPr>
              <a:t>8</a:t>
            </a:fld>
            <a:endParaRPr lang="en-US" sz="1200" b="0" strike="noStrike" spc="-1">
              <a:latin typeface="Times New Roman"/>
            </a:endParaRPr>
          </a:p>
        </p:txBody>
      </p:sp>
      <p:pic>
        <p:nvPicPr>
          <p:cNvPr id="7" name="Billede 2">
            <a:extLst>
              <a:ext uri="{FF2B5EF4-FFF2-40B4-BE49-F238E27FC236}">
                <a16:creationId xmlns:a16="http://schemas.microsoft.com/office/drawing/2014/main" id="{C8719D26-7416-EB46-A63B-7B4E9F2BB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648" y="5179562"/>
            <a:ext cx="3089512" cy="23539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 name="TextShape 1"/>
          <p:cNvSpPr txBox="1"/>
          <p:nvPr/>
        </p:nvSpPr>
        <p:spPr>
          <a:xfrm>
            <a:off x="282240" y="0"/>
            <a:ext cx="6270480" cy="672480"/>
          </a:xfrm>
          <a:prstGeom prst="rect">
            <a:avLst/>
          </a:prstGeom>
          <a:noFill/>
          <a:ln w="0">
            <a:noFill/>
          </a:ln>
        </p:spPr>
        <p:txBody>
          <a:bodyPr anchor="ctr">
            <a:normAutofit fontScale="77000" lnSpcReduction="20000"/>
          </a:bodyPr>
          <a:lstStyle/>
          <a:p>
            <a:pPr algn="ctr">
              <a:lnSpc>
                <a:spcPct val="100000"/>
              </a:lnSpc>
            </a:pPr>
            <a:r>
              <a:rPr lang="en-US" sz="4400" b="0" strike="noStrike" spc="-1" dirty="0">
                <a:solidFill>
                  <a:srgbClr val="000000"/>
                </a:solidFill>
                <a:latin typeface="Calibri"/>
              </a:rPr>
              <a:t>Grace </a:t>
            </a:r>
            <a:r>
              <a:rPr lang="en-US" sz="4400" b="0" strike="noStrike" spc="-1" dirty="0" err="1">
                <a:solidFill>
                  <a:srgbClr val="000000"/>
                </a:solidFill>
                <a:latin typeface="Calibri"/>
              </a:rPr>
              <a:t>Ann</a:t>
            </a:r>
            <a:r>
              <a:rPr lang="en-US" sz="4400" b="0" strike="noStrike" spc="-1" dirty="0" err="1">
                <a:solidFill>
                  <a:srgbClr val="000000"/>
                </a:solidFill>
                <a:latin typeface="Calibri"/>
                <a:sym typeface="Wingdings" pitchFamily="2" charset="2"/>
              </a:rPr>
              <a:t></a:t>
            </a:r>
            <a:r>
              <a:rPr lang="en-US" sz="4400" b="0" strike="noStrike" spc="-1" dirty="0" err="1">
                <a:solidFill>
                  <a:srgbClr val="000000"/>
                </a:solidFill>
                <a:latin typeface="Calibri"/>
              </a:rPr>
              <a:t>BUILD</a:t>
            </a:r>
            <a:r>
              <a:rPr lang="en-US" sz="4400" b="0" strike="noStrike" spc="-1" dirty="0">
                <a:solidFill>
                  <a:srgbClr val="000000"/>
                </a:solidFill>
                <a:latin typeface="Calibri"/>
              </a:rPr>
              <a:t> YOUR LIBRARY</a:t>
            </a:r>
          </a:p>
        </p:txBody>
      </p:sp>
      <p:sp>
        <p:nvSpPr>
          <p:cNvPr id="359" name="TextShape 2"/>
          <p:cNvSpPr txBox="1"/>
          <p:nvPr/>
        </p:nvSpPr>
        <p:spPr>
          <a:xfrm>
            <a:off x="0" y="740880"/>
            <a:ext cx="5777280" cy="5345640"/>
          </a:xfrm>
          <a:prstGeom prst="rect">
            <a:avLst/>
          </a:prstGeom>
          <a:solidFill>
            <a:srgbClr val="FFFFFF"/>
          </a:solidFill>
          <a:ln w="0">
            <a:noFill/>
          </a:ln>
        </p:spPr>
        <p:txBody>
          <a:bodyPr>
            <a:normAutofit/>
          </a:bodyPr>
          <a:lstStyle/>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Tribal </a:t>
            </a:r>
            <a:r>
              <a:rPr lang="en-US" sz="3200" spc="-1" dirty="0">
                <a:solidFill>
                  <a:srgbClr val="000000"/>
                </a:solidFill>
                <a:latin typeface="Calibri"/>
              </a:rPr>
              <a:t>W</a:t>
            </a:r>
            <a:r>
              <a:rPr lang="en-US" sz="3200" b="0" strike="noStrike" spc="-1" dirty="0">
                <a:solidFill>
                  <a:srgbClr val="000000"/>
                </a:solidFill>
                <a:latin typeface="Calibri"/>
              </a:rPr>
              <a:t>isdom  (Rosile 2016)</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True Storytelling </a:t>
            </a:r>
          </a:p>
          <a:p>
            <a:pPr marL="360">
              <a:lnSpc>
                <a:spcPct val="100000"/>
              </a:lnSpc>
              <a:spcBef>
                <a:spcPts val="641"/>
              </a:spcBef>
              <a:buClr>
                <a:srgbClr val="000000"/>
              </a:buClr>
            </a:pPr>
            <a:r>
              <a:rPr lang="en-US" sz="3200" spc="-1" dirty="0">
                <a:solidFill>
                  <a:srgbClr val="000000"/>
                </a:solidFill>
                <a:latin typeface="Calibri"/>
              </a:rPr>
              <a:t>     </a:t>
            </a:r>
            <a:r>
              <a:rPr lang="en-US" sz="3200" b="0" strike="noStrike" spc="-1" dirty="0">
                <a:solidFill>
                  <a:srgbClr val="000000"/>
                </a:solidFill>
                <a:latin typeface="Calibri"/>
              </a:rPr>
              <a:t>(Larsen, Boje &amp; Bruun 2021)</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Conversational Storytelling (Boje &amp; Rosile 2020)</a:t>
            </a:r>
          </a:p>
        </p:txBody>
      </p:sp>
      <p:sp>
        <p:nvSpPr>
          <p:cNvPr id="360" name="TextShape 3"/>
          <p:cNvSpPr txBox="1"/>
          <p:nvPr/>
        </p:nvSpPr>
        <p:spPr>
          <a:xfrm>
            <a:off x="6553080" y="6356520"/>
            <a:ext cx="2133360" cy="364680"/>
          </a:xfrm>
          <a:prstGeom prst="rect">
            <a:avLst/>
          </a:prstGeom>
          <a:noFill/>
          <a:ln w="0">
            <a:noFill/>
          </a:ln>
        </p:spPr>
        <p:txBody>
          <a:bodyPr anchor="ctr">
            <a:noAutofit/>
          </a:bodyPr>
          <a:lstStyle/>
          <a:p>
            <a:pPr algn="r">
              <a:lnSpc>
                <a:spcPct val="100000"/>
              </a:lnSpc>
            </a:pPr>
            <a:fld id="{44D6878F-720C-4F8A-953C-FB3278049F60}" type="slidenum">
              <a:rPr lang="en-US" sz="1200" b="0" strike="noStrike" spc="-1">
                <a:solidFill>
                  <a:srgbClr val="8B8B8B"/>
                </a:solidFill>
                <a:latin typeface="Calibri"/>
              </a:rPr>
              <a:t>9</a:t>
            </a:fld>
            <a:endParaRPr lang="en-US" sz="1200" b="0" strike="noStrike" spc="-1">
              <a:latin typeface="Times New Roman"/>
            </a:endParaRPr>
          </a:p>
        </p:txBody>
      </p:sp>
      <p:pic>
        <p:nvPicPr>
          <p:cNvPr id="361" name="Picture 2" descr="ribal Wisdom for Business Ethics: Grace Ann Rosile: 9781786352880 ..."/>
          <p:cNvPicPr/>
          <p:nvPr/>
        </p:nvPicPr>
        <p:blipFill>
          <a:blip r:embed="rId2"/>
          <a:stretch/>
        </p:blipFill>
        <p:spPr>
          <a:xfrm>
            <a:off x="6628320" y="0"/>
            <a:ext cx="2390760" cy="3585240"/>
          </a:xfrm>
          <a:prstGeom prst="rect">
            <a:avLst/>
          </a:prstGeom>
          <a:ln w="0">
            <a:noFill/>
          </a:ln>
        </p:spPr>
      </p:pic>
      <p:pic>
        <p:nvPicPr>
          <p:cNvPr id="362" name="Picture 19" descr="book cover doing conversation storytelling.png"/>
          <p:cNvPicPr/>
          <p:nvPr/>
        </p:nvPicPr>
        <p:blipFill>
          <a:blip r:embed="rId3"/>
          <a:stretch/>
        </p:blipFill>
        <p:spPr>
          <a:xfrm rot="759743">
            <a:off x="3534915" y="3463807"/>
            <a:ext cx="2515320" cy="3428640"/>
          </a:xfrm>
          <a:prstGeom prst="rect">
            <a:avLst/>
          </a:prstGeom>
          <a:ln w="0">
            <a:noFill/>
          </a:ln>
        </p:spPr>
      </p:pic>
      <p:pic>
        <p:nvPicPr>
          <p:cNvPr id="363" name="Billede 9_1"/>
          <p:cNvPicPr/>
          <p:nvPr/>
        </p:nvPicPr>
        <p:blipFill>
          <a:blip r:embed="rId4"/>
          <a:stretch/>
        </p:blipFill>
        <p:spPr>
          <a:xfrm rot="672600">
            <a:off x="144671" y="3644699"/>
            <a:ext cx="2211491" cy="3139572"/>
          </a:xfrm>
          <a:prstGeom prst="rect">
            <a:avLst/>
          </a:prstGeom>
          <a:ln w="0">
            <a:noFill/>
          </a:ln>
        </p:spPr>
      </p:pic>
      <p:pic>
        <p:nvPicPr>
          <p:cNvPr id="8" name="Billede 2">
            <a:extLst>
              <a:ext uri="{FF2B5EF4-FFF2-40B4-BE49-F238E27FC236}">
                <a16:creationId xmlns:a16="http://schemas.microsoft.com/office/drawing/2014/main" id="{A8240F8F-E661-2545-84D2-9A67361F8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320" y="4772523"/>
            <a:ext cx="3089512" cy="235391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1945</Words>
  <Application>Microsoft Macintosh PowerPoint</Application>
  <PresentationFormat>On-screen Show (4:3)</PresentationFormat>
  <Paragraphs>325</Paragraphs>
  <Slides>25</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Calibri</vt:lpstr>
      <vt:lpstr>Calibri Light</vt:lpstr>
      <vt:lpstr>Symbol</vt:lpstr>
      <vt:lpstr>Times New Roman</vt:lpstr>
      <vt:lpstr>Verdana</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Grace Ann- Time Schedule for Today</vt:lpstr>
      <vt:lpstr>PowerPoint Presentation</vt:lpstr>
      <vt:lpstr>PowerPoint Presentation</vt:lpstr>
      <vt:lpstr>PowerPoint Presentation</vt:lpstr>
      <vt:lpstr>PowerPoint Presentation</vt:lpstr>
      <vt:lpstr>Jens Defines  PROTREPTIC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25</cp:revision>
  <dcterms:created xsi:type="dcterms:W3CDTF">2021-03-09T03:13:32Z</dcterms:created>
  <dcterms:modified xsi:type="dcterms:W3CDTF">2021-03-09T19:13:48Z</dcterms:modified>
</cp:coreProperties>
</file>