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4" r:id="rId1"/>
  </p:sldMasterIdLst>
  <p:notesMasterIdLst>
    <p:notesMasterId r:id="rId27"/>
  </p:notesMasterIdLst>
  <p:handoutMasterIdLst>
    <p:handoutMasterId r:id="rId28"/>
  </p:handoutMasterIdLst>
  <p:sldIdLst>
    <p:sldId id="314" r:id="rId2"/>
    <p:sldId id="288" r:id="rId3"/>
    <p:sldId id="299" r:id="rId4"/>
    <p:sldId id="301" r:id="rId5"/>
    <p:sldId id="306" r:id="rId6"/>
    <p:sldId id="264" r:id="rId7"/>
    <p:sldId id="311" r:id="rId8"/>
    <p:sldId id="316" r:id="rId9"/>
    <p:sldId id="261" r:id="rId10"/>
    <p:sldId id="315" r:id="rId11"/>
    <p:sldId id="283" r:id="rId12"/>
    <p:sldId id="282" r:id="rId13"/>
    <p:sldId id="273" r:id="rId14"/>
    <p:sldId id="277" r:id="rId15"/>
    <p:sldId id="307" r:id="rId16"/>
    <p:sldId id="310" r:id="rId17"/>
    <p:sldId id="312" r:id="rId18"/>
    <p:sldId id="275" r:id="rId19"/>
    <p:sldId id="308" r:id="rId20"/>
    <p:sldId id="313" r:id="rId21"/>
    <p:sldId id="281" r:id="rId22"/>
    <p:sldId id="292" r:id="rId23"/>
    <p:sldId id="293" r:id="rId24"/>
    <p:sldId id="294" r:id="rId25"/>
    <p:sldId id="26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49" autoAdjust="0"/>
    <p:restoredTop sz="99081" autoAdjust="0"/>
  </p:normalViewPr>
  <p:slideViewPr>
    <p:cSldViewPr snapToGrid="0" snapToObjects="1">
      <p:cViewPr varScale="1">
        <p:scale>
          <a:sx n="82" d="100"/>
          <a:sy n="82" d="100"/>
        </p:scale>
        <p:origin x="-14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1DEE72-AC28-314D-A6A9-869F27FCBA90}" type="datetimeFigureOut">
              <a:rPr lang="en-US" smtClean="0"/>
              <a:t>9/21/20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C1537D-12F6-3147-9DDF-4C554425003E}" type="slidenum">
              <a:rPr lang="en-US" smtClean="0"/>
              <a:t>‹#›</a:t>
            </a:fld>
            <a:endParaRPr lang="en-US"/>
          </a:p>
        </p:txBody>
      </p:sp>
    </p:spTree>
    <p:extLst>
      <p:ext uri="{BB962C8B-B14F-4D97-AF65-F5344CB8AC3E}">
        <p14:creationId xmlns:p14="http://schemas.microsoft.com/office/powerpoint/2010/main" val="27170504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EE3E4-7C3E-7543-88F7-3561C2CE968C}" type="datetimeFigureOut">
              <a:rPr lang="en-US" smtClean="0"/>
              <a:t>9/21/20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F51BB-1FA7-B54F-8539-B3354E0A216D}" type="slidenum">
              <a:rPr lang="en-US" smtClean="0"/>
              <a:t>‹#›</a:t>
            </a:fld>
            <a:endParaRPr lang="en-US"/>
          </a:p>
        </p:txBody>
      </p:sp>
    </p:spTree>
    <p:extLst>
      <p:ext uri="{BB962C8B-B14F-4D97-AF65-F5344CB8AC3E}">
        <p14:creationId xmlns:p14="http://schemas.microsoft.com/office/powerpoint/2010/main" val="38234745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is from free downloads https://</a:t>
            </a:r>
            <a:r>
              <a:rPr lang="en-US" dirty="0" err="1"/>
              <a:t>www.pexels.com</a:t>
            </a:r>
            <a:r>
              <a:rPr lang="en-US" dirty="0"/>
              <a:t>/photo/hands-heart-love-305530/</a:t>
            </a:r>
          </a:p>
        </p:txBody>
      </p:sp>
      <p:sp>
        <p:nvSpPr>
          <p:cNvPr id="4" name="Slide Number Placeholder 3"/>
          <p:cNvSpPr>
            <a:spLocks noGrp="1"/>
          </p:cNvSpPr>
          <p:nvPr>
            <p:ph type="sldNum" sz="quarter" idx="10"/>
          </p:nvPr>
        </p:nvSpPr>
        <p:spPr/>
        <p:txBody>
          <a:bodyPr/>
          <a:lstStyle/>
          <a:p>
            <a:fld id="{64DF5C53-39F1-5942-8229-C47DAAE51A84}" type="slidenum">
              <a:rPr lang="en-US" smtClean="0"/>
              <a:t>3</a:t>
            </a:fld>
            <a:endParaRPr lang="en-US"/>
          </a:p>
        </p:txBody>
      </p:sp>
    </p:spTree>
    <p:extLst>
      <p:ext uri="{BB962C8B-B14F-4D97-AF65-F5344CB8AC3E}">
        <p14:creationId xmlns:p14="http://schemas.microsoft.com/office/powerpoint/2010/main" val="38584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‘Truth’? </a:t>
            </a:r>
            <a:r>
              <a:rPr lang="mr-IN" dirty="0"/>
              <a:t>–</a:t>
            </a:r>
            <a:r>
              <a:rPr lang="en-US" dirty="0"/>
              <a:t> It</a:t>
            </a:r>
            <a:r>
              <a:rPr lang="en-US" baseline="0" dirty="0"/>
              <a:t> is the ancient Greek dialogues that bring True Storytelling out of hiding.</a:t>
            </a:r>
          </a:p>
          <a:p>
            <a:r>
              <a:rPr lang="en-US" baseline="0" dirty="0"/>
              <a:t>A ancient indigenous Guide before Aristotle and Plato would help people find a way of Being-in-the-world of Being-true</a:t>
            </a:r>
          </a:p>
          <a:p>
            <a:r>
              <a:rPr lang="en-US" baseline="0" dirty="0"/>
              <a:t>In today’s corporations, media, government, and our daily lives, The Being-true of ‘Truth’ has been diminished.</a:t>
            </a:r>
          </a:p>
          <a:p>
            <a:r>
              <a:rPr lang="en-US" baseline="0" dirty="0"/>
              <a:t>As Walter Benjamin (1968, in 1930s essay The Storyteller) put it, ‘True’ “Storytelling is coming to an end”. </a:t>
            </a:r>
          </a:p>
          <a:p>
            <a:r>
              <a:rPr lang="en-US" baseline="0" dirty="0"/>
              <a:t>See p. 4 and read his story of the ‘True Storyteller’ https://</a:t>
            </a:r>
            <a:r>
              <a:rPr lang="en-US" baseline="0" dirty="0" err="1"/>
              <a:t>arl.human.cornell.edu</a:t>
            </a:r>
            <a:r>
              <a:rPr lang="en-US" baseline="0" dirty="0"/>
              <a:t>/linked%20docs/Walter%20Benjamin%20Storyteller.pdf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t>
            </a:r>
            <a:r>
              <a:rPr lang="en-US" dirty="0"/>
              <a:t>From this story it may be seen what the nature of true storytelling is” (p. 4).</a:t>
            </a:r>
            <a:endParaRPr lang="en-US" baseline="0" dirty="0"/>
          </a:p>
          <a:p>
            <a:endParaRPr lang="en-US" baseline="0" dirty="0"/>
          </a:p>
          <a:p>
            <a:r>
              <a:rPr lang="en-US" baseline="0" dirty="0"/>
              <a:t>TRUTH in True Storytelling is what Parmenides called “The Goddess of Truth”</a:t>
            </a:r>
            <a:r>
              <a:rPr lang="mr-IN" baseline="0" dirty="0"/>
              <a:t>…</a:t>
            </a:r>
            <a:r>
              <a:rPr lang="en-US" baseline="0" dirty="0"/>
              <a:t> “both in truth and in untruth: (Heidegger, Being and Time, 1962: section #223).</a:t>
            </a:r>
          </a:p>
          <a:p>
            <a:r>
              <a:rPr lang="en-US" baseline="0" dirty="0"/>
              <a:t>As True Storytelling Guides, you encounter the Truth and Untruth of your own inner and outer dialogues. </a:t>
            </a:r>
          </a:p>
          <a:p>
            <a:r>
              <a:rPr lang="en-US" baseline="0" dirty="0"/>
              <a:t>We live in societies that cover up what is Truth and Untruth, and what a True Storytelling guide does is uncover the Truth (#226).</a:t>
            </a:r>
            <a:endParaRPr lang="en-US" dirty="0"/>
          </a:p>
        </p:txBody>
      </p:sp>
      <p:sp>
        <p:nvSpPr>
          <p:cNvPr id="4" name="Slide Number Placeholder 3"/>
          <p:cNvSpPr>
            <a:spLocks noGrp="1"/>
          </p:cNvSpPr>
          <p:nvPr>
            <p:ph type="sldNum" sz="quarter" idx="10"/>
          </p:nvPr>
        </p:nvSpPr>
        <p:spPr/>
        <p:txBody>
          <a:bodyPr/>
          <a:lstStyle/>
          <a:p>
            <a:fld id="{4D1891DD-4765-404A-A1A9-A5E210FC9CD5}" type="slidenum">
              <a:rPr lang="en-US" smtClean="0"/>
              <a:t>6</a:t>
            </a:fld>
            <a:endParaRPr lang="en-US"/>
          </a:p>
        </p:txBody>
      </p:sp>
    </p:spTree>
    <p:extLst>
      <p:ext uri="{BB962C8B-B14F-4D97-AF65-F5344CB8AC3E}">
        <p14:creationId xmlns:p14="http://schemas.microsoft.com/office/powerpoint/2010/main" val="380349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a:t>Bakhtin’s (1993, written in 1920s) is online at https://</a:t>
            </a:r>
            <a:r>
              <a:rPr lang="en-US" baseline="0" dirty="0" err="1"/>
              <a:t>www.musework.nl</a:t>
            </a:r>
            <a:r>
              <a:rPr lang="en-US" baseline="0" dirty="0"/>
              <a:t>/image/2015/6/11/</a:t>
            </a:r>
            <a:r>
              <a:rPr lang="en-US" baseline="0" dirty="0" err="1"/>
              <a:t>bakhtin_mikhail_toward_a_philosophy_of_the_act.pdf</a:t>
            </a:r>
            <a:r>
              <a:rPr lang="en-US" baseline="0" dirty="0"/>
              <a:t> Read pp. 2-3 for his Notion of two-sided answerability, the special </a:t>
            </a:r>
            <a:r>
              <a:rPr lang="en-US" baseline="0" dirty="0" err="1"/>
              <a:t>answeraility</a:t>
            </a:r>
            <a:r>
              <a:rPr lang="en-US" baseline="0" dirty="0"/>
              <a:t> of content and the Moral Answerability of Being </a:t>
            </a:r>
            <a:r>
              <a:rPr lang="mr-IN" baseline="0" dirty="0"/>
              <a:t>–</a:t>
            </a:r>
            <a:r>
              <a:rPr lang="en-US" baseline="0" dirty="0"/>
              <a:t> Being that one person in once-</a:t>
            </a:r>
            <a:r>
              <a:rPr lang="en-US" baseline="0" dirty="0" err="1"/>
              <a:t>occrrent</a:t>
            </a:r>
            <a:r>
              <a:rPr lang="en-US" baseline="0" dirty="0"/>
              <a:t> event-ness of Being who is compelled to act and intervene, ) because we are part of the social, not just individuals, we live In the </a:t>
            </a:r>
            <a:r>
              <a:rPr lang="en-US" baseline="0" dirty="0" err="1"/>
              <a:t>systemtemic</a:t>
            </a:r>
            <a:r>
              <a:rPr lang="en-US" baseline="0" dirty="0"/>
              <a:t> event. That is the basis of True Storytelling Ethics. </a:t>
            </a:r>
          </a:p>
          <a:p>
            <a:endParaRPr lang="en-US" baseline="0" dirty="0"/>
          </a:p>
          <a:p>
            <a:r>
              <a:rPr lang="en-US" dirty="0"/>
              <a:t>It is how to do what Søren Kierkegaard ask,</a:t>
            </a:r>
            <a:r>
              <a:rPr lang="en-US" baseline="0" dirty="0"/>
              <a:t> to live a </a:t>
            </a:r>
            <a:r>
              <a:rPr lang="en-US" baseline="0" dirty="0" err="1"/>
              <a:t>ture</a:t>
            </a:r>
            <a:r>
              <a:rPr lang="en-US" baseline="0" dirty="0"/>
              <a:t> life, an ethical life as a True Storytelling</a:t>
            </a:r>
            <a:endParaRPr lang="en-US" dirty="0"/>
          </a:p>
        </p:txBody>
      </p:sp>
      <p:sp>
        <p:nvSpPr>
          <p:cNvPr id="4" name="Slide Number Placeholder 3"/>
          <p:cNvSpPr>
            <a:spLocks noGrp="1"/>
          </p:cNvSpPr>
          <p:nvPr>
            <p:ph type="sldNum" sz="quarter" idx="10"/>
          </p:nvPr>
        </p:nvSpPr>
        <p:spPr/>
        <p:txBody>
          <a:bodyPr/>
          <a:lstStyle/>
          <a:p>
            <a:fld id="{4D1891DD-4765-404A-A1A9-A5E210FC9CD5}" type="slidenum">
              <a:rPr lang="en-US" smtClean="0"/>
              <a:t>10</a:t>
            </a:fld>
            <a:endParaRPr lang="en-US"/>
          </a:p>
        </p:txBody>
      </p:sp>
    </p:spTree>
    <p:extLst>
      <p:ext uri="{BB962C8B-B14F-4D97-AF65-F5344CB8AC3E}">
        <p14:creationId xmlns:p14="http://schemas.microsoft.com/office/powerpoint/2010/main" val="297428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a:t>
            </a:r>
            <a:r>
              <a:rPr lang="en-US" baseline="0" dirty="0"/>
              <a:t> attunements comes from Martin Heidegger’s Being and Time. </a:t>
            </a:r>
            <a:endParaRPr lang="en-US" dirty="0"/>
          </a:p>
        </p:txBody>
      </p:sp>
      <p:sp>
        <p:nvSpPr>
          <p:cNvPr id="4" name="Slide Number Placeholder 3"/>
          <p:cNvSpPr>
            <a:spLocks noGrp="1"/>
          </p:cNvSpPr>
          <p:nvPr>
            <p:ph type="sldNum" sz="quarter" idx="10"/>
          </p:nvPr>
        </p:nvSpPr>
        <p:spPr/>
        <p:txBody>
          <a:bodyPr/>
          <a:lstStyle/>
          <a:p>
            <a:fld id="{A20F51BB-1FA7-B54F-8539-B3354E0A216D}" type="slidenum">
              <a:rPr lang="en-US" smtClean="0"/>
              <a:t>12</a:t>
            </a:fld>
            <a:endParaRPr lang="en-US"/>
          </a:p>
        </p:txBody>
      </p:sp>
    </p:spTree>
    <p:extLst>
      <p:ext uri="{BB962C8B-B14F-4D97-AF65-F5344CB8AC3E}">
        <p14:creationId xmlns:p14="http://schemas.microsoft.com/office/powerpoint/2010/main" val="210123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6526E-CE3C-7646-BAEF-8C64996962DD}" type="slidenum">
              <a:rPr lang="en-US" smtClean="0"/>
              <a:t>13</a:t>
            </a:fld>
            <a:endParaRPr lang="en-US" dirty="0"/>
          </a:p>
        </p:txBody>
      </p:sp>
    </p:spTree>
    <p:extLst>
      <p:ext uri="{BB962C8B-B14F-4D97-AF65-F5344CB8AC3E}">
        <p14:creationId xmlns:p14="http://schemas.microsoft.com/office/powerpoint/2010/main" val="83276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F51BB-1FA7-B54F-8539-B3354E0A216D}" type="slidenum">
              <a:rPr lang="en-US" smtClean="0"/>
              <a:t>18</a:t>
            </a:fld>
            <a:endParaRPr lang="en-US"/>
          </a:p>
        </p:txBody>
      </p:sp>
    </p:spTree>
    <p:extLst>
      <p:ext uri="{BB962C8B-B14F-4D97-AF65-F5344CB8AC3E}">
        <p14:creationId xmlns:p14="http://schemas.microsoft.com/office/powerpoint/2010/main" val="213744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debrief is continuing, </a:t>
            </a:r>
          </a:p>
          <a:p>
            <a:pPr marL="0" indent="0">
              <a:buNone/>
            </a:pPr>
            <a:r>
              <a:rPr lang="en-US" dirty="0" smtClean="0"/>
              <a:t>PLEASE Write in </a:t>
            </a:r>
            <a:r>
              <a:rPr lang="en-US" b="1" u="sng" dirty="0" smtClean="0"/>
              <a:t>CHAT</a:t>
            </a:r>
            <a:r>
              <a:rPr lang="en-US" dirty="0" smtClean="0"/>
              <a:t> what topics/modules you would like to see us offer NEXT.</a:t>
            </a:r>
          </a:p>
          <a:p>
            <a:endParaRPr lang="en-US" dirty="0"/>
          </a:p>
        </p:txBody>
      </p:sp>
      <p:sp>
        <p:nvSpPr>
          <p:cNvPr id="4" name="Slide Number Placeholder 3"/>
          <p:cNvSpPr>
            <a:spLocks noGrp="1"/>
          </p:cNvSpPr>
          <p:nvPr>
            <p:ph type="sldNum" sz="quarter" idx="10"/>
          </p:nvPr>
        </p:nvSpPr>
        <p:spPr/>
        <p:txBody>
          <a:bodyPr/>
          <a:lstStyle/>
          <a:p>
            <a:fld id="{A20F51BB-1FA7-B54F-8539-B3354E0A216D}" type="slidenum">
              <a:rPr lang="en-US" smtClean="0"/>
              <a:t>20</a:t>
            </a:fld>
            <a:endParaRPr lang="en-US"/>
          </a:p>
        </p:txBody>
      </p:sp>
    </p:spTree>
    <p:extLst>
      <p:ext uri="{BB962C8B-B14F-4D97-AF65-F5344CB8AC3E}">
        <p14:creationId xmlns:p14="http://schemas.microsoft.com/office/powerpoint/2010/main" val="12150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F51BB-1FA7-B54F-8539-B3354E0A216D}" type="slidenum">
              <a:rPr lang="en-US" smtClean="0"/>
              <a:t>21</a:t>
            </a:fld>
            <a:endParaRPr lang="en-US"/>
          </a:p>
        </p:txBody>
      </p:sp>
    </p:spTree>
    <p:extLst>
      <p:ext uri="{BB962C8B-B14F-4D97-AF65-F5344CB8AC3E}">
        <p14:creationId xmlns:p14="http://schemas.microsoft.com/office/powerpoint/2010/main" val="4220189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B292ED-747E-9A45-951F-637B3276268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FA5B4E2-3123-8949-9649-8FCFD579DE5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C2C5280-5DED-E84F-B018-C9BCCF929A32}"/>
              </a:ext>
            </a:extLst>
          </p:cNvPr>
          <p:cNvSpPr>
            <a:spLocks noGrp="1"/>
          </p:cNvSpPr>
          <p:nvPr>
            <p:ph type="dt" sz="half" idx="10"/>
          </p:nvPr>
        </p:nvSpPr>
        <p:spPr/>
        <p:txBody>
          <a:bodyPr/>
          <a:lstStyle/>
          <a:p>
            <a:fld id="{92154D94-D814-3740-9975-AD52E3EEE094}" type="datetime1">
              <a:rPr lang="en-US" smtClean="0"/>
              <a:t>9/21/20</a:t>
            </a:fld>
            <a:endParaRPr lang="en-US"/>
          </a:p>
        </p:txBody>
      </p:sp>
      <p:sp>
        <p:nvSpPr>
          <p:cNvPr id="5" name="Footer Placeholder 4">
            <a:extLst>
              <a:ext uri="{FF2B5EF4-FFF2-40B4-BE49-F238E27FC236}">
                <a16:creationId xmlns="" xmlns:a16="http://schemas.microsoft.com/office/drawing/2014/main" id="{F3ADDDCE-D314-0F4D-A826-8815D48F14DD}"/>
              </a:ext>
            </a:extLst>
          </p:cNvPr>
          <p:cNvSpPr>
            <a:spLocks noGrp="1"/>
          </p:cNvSpPr>
          <p:nvPr>
            <p:ph type="ftr" sz="quarter" idx="11"/>
          </p:nvPr>
        </p:nvSpPr>
        <p:spPr/>
        <p:txBody>
          <a:bodyPr/>
          <a:lstStyle/>
          <a:p>
            <a:r>
              <a:rPr lang="en-US"/>
              <a:t>©TSI</a:t>
            </a:r>
            <a:endParaRPr lang="en-US" dirty="0"/>
          </a:p>
        </p:txBody>
      </p:sp>
      <p:sp>
        <p:nvSpPr>
          <p:cNvPr id="6" name="Slide Number Placeholder 5">
            <a:extLst>
              <a:ext uri="{FF2B5EF4-FFF2-40B4-BE49-F238E27FC236}">
                <a16:creationId xmlns="" xmlns:a16="http://schemas.microsoft.com/office/drawing/2014/main" id="{4A43BBF6-2C64-0E42-895F-C923BD8E3040}"/>
              </a:ext>
            </a:extLst>
          </p:cNvPr>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8478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19F2BC-9686-F841-8B2D-B735BB84AF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B1BAAEA-5EA4-534F-BF48-6A39519C9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3F304C4-CBEE-024F-86D2-EAE181449665}"/>
              </a:ext>
            </a:extLst>
          </p:cNvPr>
          <p:cNvSpPr>
            <a:spLocks noGrp="1"/>
          </p:cNvSpPr>
          <p:nvPr>
            <p:ph type="dt" sz="half" idx="10"/>
          </p:nvPr>
        </p:nvSpPr>
        <p:spPr/>
        <p:txBody>
          <a:bodyPr/>
          <a:lstStyle/>
          <a:p>
            <a:fld id="{D85C5E68-4A7F-E241-80FF-4597F3ADB7FB}" type="datetime1">
              <a:rPr lang="en-US" smtClean="0"/>
              <a:t>9/21/20</a:t>
            </a:fld>
            <a:endParaRPr lang="en-US"/>
          </a:p>
        </p:txBody>
      </p:sp>
      <p:sp>
        <p:nvSpPr>
          <p:cNvPr id="5" name="Footer Placeholder 4">
            <a:extLst>
              <a:ext uri="{FF2B5EF4-FFF2-40B4-BE49-F238E27FC236}">
                <a16:creationId xmlns="" xmlns:a16="http://schemas.microsoft.com/office/drawing/2014/main" id="{9D0DB029-9E96-4C4B-B012-C8ADD0A62F17}"/>
              </a:ext>
            </a:extLst>
          </p:cNvPr>
          <p:cNvSpPr>
            <a:spLocks noGrp="1"/>
          </p:cNvSpPr>
          <p:nvPr>
            <p:ph type="ftr" sz="quarter" idx="11"/>
          </p:nvPr>
        </p:nvSpPr>
        <p:spPr/>
        <p:txBody>
          <a:bodyPr/>
          <a:lstStyle/>
          <a:p>
            <a:r>
              <a:rPr lang="en-US"/>
              <a:t>©TSI</a:t>
            </a:r>
          </a:p>
        </p:txBody>
      </p:sp>
      <p:sp>
        <p:nvSpPr>
          <p:cNvPr id="6" name="Slide Number Placeholder 5">
            <a:extLst>
              <a:ext uri="{FF2B5EF4-FFF2-40B4-BE49-F238E27FC236}">
                <a16:creationId xmlns="" xmlns:a16="http://schemas.microsoft.com/office/drawing/2014/main" id="{94FA9454-C941-1941-BE74-113797E89481}"/>
              </a:ext>
            </a:extLst>
          </p:cNvPr>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5296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7191C2D-A857-B442-A8CB-A3C02EAE001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4324321-8724-5E45-90C3-4DB970135E5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946A85C-4A4A-DE48-AD42-6AD94EB0C3A9}"/>
              </a:ext>
            </a:extLst>
          </p:cNvPr>
          <p:cNvSpPr>
            <a:spLocks noGrp="1"/>
          </p:cNvSpPr>
          <p:nvPr>
            <p:ph type="dt" sz="half" idx="10"/>
          </p:nvPr>
        </p:nvSpPr>
        <p:spPr/>
        <p:txBody>
          <a:bodyPr/>
          <a:lstStyle/>
          <a:p>
            <a:fld id="{933EE3F4-8314-D74D-8F5B-6EC210BFF7C5}" type="datetime1">
              <a:rPr lang="en-US" smtClean="0"/>
              <a:t>9/21/20</a:t>
            </a:fld>
            <a:endParaRPr lang="en-US"/>
          </a:p>
        </p:txBody>
      </p:sp>
      <p:sp>
        <p:nvSpPr>
          <p:cNvPr id="5" name="Footer Placeholder 4">
            <a:extLst>
              <a:ext uri="{FF2B5EF4-FFF2-40B4-BE49-F238E27FC236}">
                <a16:creationId xmlns="" xmlns:a16="http://schemas.microsoft.com/office/drawing/2014/main" id="{58F0112C-A643-C640-8AAF-A683FF88AAA6}"/>
              </a:ext>
            </a:extLst>
          </p:cNvPr>
          <p:cNvSpPr>
            <a:spLocks noGrp="1"/>
          </p:cNvSpPr>
          <p:nvPr>
            <p:ph type="ftr" sz="quarter" idx="11"/>
          </p:nvPr>
        </p:nvSpPr>
        <p:spPr/>
        <p:txBody>
          <a:bodyPr/>
          <a:lstStyle/>
          <a:p>
            <a:r>
              <a:rPr lang="en-US"/>
              <a:t>©TSI</a:t>
            </a:r>
          </a:p>
        </p:txBody>
      </p:sp>
      <p:sp>
        <p:nvSpPr>
          <p:cNvPr id="6" name="Slide Number Placeholder 5">
            <a:extLst>
              <a:ext uri="{FF2B5EF4-FFF2-40B4-BE49-F238E27FC236}">
                <a16:creationId xmlns="" xmlns:a16="http://schemas.microsoft.com/office/drawing/2014/main" id="{450BA7E4-1882-E945-9DBA-497F537D03D3}"/>
              </a:ext>
            </a:extLst>
          </p:cNvPr>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64063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B90A4D-859D-C847-9132-53D4BFB80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EEE6A53-63B3-2A43-AE56-DA57BC18EB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767549C-E69B-A842-AB4D-1E4CBEB4EEC4}"/>
              </a:ext>
            </a:extLst>
          </p:cNvPr>
          <p:cNvSpPr>
            <a:spLocks noGrp="1"/>
          </p:cNvSpPr>
          <p:nvPr>
            <p:ph type="dt" sz="half" idx="10"/>
          </p:nvPr>
        </p:nvSpPr>
        <p:spPr/>
        <p:txBody>
          <a:bodyPr/>
          <a:lstStyle/>
          <a:p>
            <a:fld id="{94AD97A9-3307-C04B-B467-DF5A9C504DD3}" type="datetime1">
              <a:rPr lang="en-US" smtClean="0"/>
              <a:t>9/21/20</a:t>
            </a:fld>
            <a:endParaRPr lang="en-US"/>
          </a:p>
        </p:txBody>
      </p:sp>
      <p:sp>
        <p:nvSpPr>
          <p:cNvPr id="5" name="Footer Placeholder 4">
            <a:extLst>
              <a:ext uri="{FF2B5EF4-FFF2-40B4-BE49-F238E27FC236}">
                <a16:creationId xmlns="" xmlns:a16="http://schemas.microsoft.com/office/drawing/2014/main" id="{1295F84E-80F7-CF43-ACA5-1C97188F3344}"/>
              </a:ext>
            </a:extLst>
          </p:cNvPr>
          <p:cNvSpPr>
            <a:spLocks noGrp="1"/>
          </p:cNvSpPr>
          <p:nvPr>
            <p:ph type="ftr" sz="quarter" idx="11"/>
          </p:nvPr>
        </p:nvSpPr>
        <p:spPr/>
        <p:txBody>
          <a:bodyPr/>
          <a:lstStyle/>
          <a:p>
            <a:r>
              <a:rPr lang="en-US"/>
              <a:t>©TSI</a:t>
            </a:r>
          </a:p>
        </p:txBody>
      </p:sp>
      <p:sp>
        <p:nvSpPr>
          <p:cNvPr id="6" name="Slide Number Placeholder 5">
            <a:extLst>
              <a:ext uri="{FF2B5EF4-FFF2-40B4-BE49-F238E27FC236}">
                <a16:creationId xmlns="" xmlns:a16="http://schemas.microsoft.com/office/drawing/2014/main" id="{8B3C9B72-9C34-EB4B-96B0-D9178F615716}"/>
              </a:ext>
            </a:extLst>
          </p:cNvPr>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15581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E9EB79-0ACF-B04D-873F-57606F40FB65}"/>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D12F250-92D4-B942-B4E1-1FD54CFA052B}"/>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B3C8BEA-7F95-F749-96C8-9641676C4156}"/>
              </a:ext>
            </a:extLst>
          </p:cNvPr>
          <p:cNvSpPr>
            <a:spLocks noGrp="1"/>
          </p:cNvSpPr>
          <p:nvPr>
            <p:ph type="dt" sz="half" idx="10"/>
          </p:nvPr>
        </p:nvSpPr>
        <p:spPr/>
        <p:txBody>
          <a:bodyPr/>
          <a:lstStyle/>
          <a:p>
            <a:fld id="{6060168B-351B-FB41-98E8-C8C5864F9FB9}" type="datetime1">
              <a:rPr lang="en-US" smtClean="0"/>
              <a:t>9/21/20</a:t>
            </a:fld>
            <a:endParaRPr lang="en-US"/>
          </a:p>
        </p:txBody>
      </p:sp>
      <p:sp>
        <p:nvSpPr>
          <p:cNvPr id="5" name="Footer Placeholder 4">
            <a:extLst>
              <a:ext uri="{FF2B5EF4-FFF2-40B4-BE49-F238E27FC236}">
                <a16:creationId xmlns="" xmlns:a16="http://schemas.microsoft.com/office/drawing/2014/main" id="{35A18A0F-908E-6747-88ED-3D73E2860C2F}"/>
              </a:ext>
            </a:extLst>
          </p:cNvPr>
          <p:cNvSpPr>
            <a:spLocks noGrp="1"/>
          </p:cNvSpPr>
          <p:nvPr>
            <p:ph type="ftr" sz="quarter" idx="11"/>
          </p:nvPr>
        </p:nvSpPr>
        <p:spPr/>
        <p:txBody>
          <a:bodyPr/>
          <a:lstStyle/>
          <a:p>
            <a:r>
              <a:rPr lang="en-US"/>
              <a:t>©TSI</a:t>
            </a:r>
          </a:p>
        </p:txBody>
      </p:sp>
      <p:sp>
        <p:nvSpPr>
          <p:cNvPr id="6" name="Slide Number Placeholder 5">
            <a:extLst>
              <a:ext uri="{FF2B5EF4-FFF2-40B4-BE49-F238E27FC236}">
                <a16:creationId xmlns="" xmlns:a16="http://schemas.microsoft.com/office/drawing/2014/main" id="{B3732D40-B99D-F640-BF28-5E2F9DA104C1}"/>
              </a:ext>
            </a:extLst>
          </p:cNvPr>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9790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13D46B-7376-9241-919E-E73064B738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768AB28-E1C5-474D-9F6C-F88F55A750E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2DDC8DC-3C6A-B649-8D2F-8227EF0C438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A8AF14D-B972-1D4D-A027-4B4572C242AE}"/>
              </a:ext>
            </a:extLst>
          </p:cNvPr>
          <p:cNvSpPr>
            <a:spLocks noGrp="1"/>
          </p:cNvSpPr>
          <p:nvPr>
            <p:ph type="dt" sz="half" idx="10"/>
          </p:nvPr>
        </p:nvSpPr>
        <p:spPr/>
        <p:txBody>
          <a:bodyPr/>
          <a:lstStyle/>
          <a:p>
            <a:fld id="{79CB4EDE-DD7D-8440-B818-5B96DD8975F5}" type="datetime1">
              <a:rPr lang="en-US" smtClean="0"/>
              <a:t>9/21/20</a:t>
            </a:fld>
            <a:endParaRPr lang="en-US"/>
          </a:p>
        </p:txBody>
      </p:sp>
      <p:sp>
        <p:nvSpPr>
          <p:cNvPr id="6" name="Footer Placeholder 5">
            <a:extLst>
              <a:ext uri="{FF2B5EF4-FFF2-40B4-BE49-F238E27FC236}">
                <a16:creationId xmlns="" xmlns:a16="http://schemas.microsoft.com/office/drawing/2014/main" id="{C32A4522-1F02-C745-9521-F466579A4BF7}"/>
              </a:ext>
            </a:extLst>
          </p:cNvPr>
          <p:cNvSpPr>
            <a:spLocks noGrp="1"/>
          </p:cNvSpPr>
          <p:nvPr>
            <p:ph type="ftr" sz="quarter" idx="11"/>
          </p:nvPr>
        </p:nvSpPr>
        <p:spPr/>
        <p:txBody>
          <a:bodyPr/>
          <a:lstStyle/>
          <a:p>
            <a:r>
              <a:rPr lang="en-US"/>
              <a:t>©TSI</a:t>
            </a:r>
          </a:p>
        </p:txBody>
      </p:sp>
      <p:sp>
        <p:nvSpPr>
          <p:cNvPr id="7" name="Slide Number Placeholder 6">
            <a:extLst>
              <a:ext uri="{FF2B5EF4-FFF2-40B4-BE49-F238E27FC236}">
                <a16:creationId xmlns="" xmlns:a16="http://schemas.microsoft.com/office/drawing/2014/main" id="{DC38EAAC-44EF-5245-B943-784CB85EDF13}"/>
              </a:ext>
            </a:extLst>
          </p:cNvPr>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71159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2E751E-4995-7D4F-B3E7-846D564A7D5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C64C913-B0D7-C94C-B4AE-6D59D976FE4A}"/>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14CBA71-BE96-D448-8612-E4C53BBC6D9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C9EAC42-D311-BA4B-8E84-DF744D6DD308}"/>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4EDB73B-9678-A144-94F3-D95EBD8A796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48E87B9-62BC-004E-8EF6-82B85C34CB78}"/>
              </a:ext>
            </a:extLst>
          </p:cNvPr>
          <p:cNvSpPr>
            <a:spLocks noGrp="1"/>
          </p:cNvSpPr>
          <p:nvPr>
            <p:ph type="dt" sz="half" idx="10"/>
          </p:nvPr>
        </p:nvSpPr>
        <p:spPr/>
        <p:txBody>
          <a:bodyPr/>
          <a:lstStyle/>
          <a:p>
            <a:fld id="{CBD6C8EE-FA5A-A243-80B1-899E48B0F3A2}" type="datetime1">
              <a:rPr lang="en-US" smtClean="0"/>
              <a:t>9/21/20</a:t>
            </a:fld>
            <a:endParaRPr lang="en-US"/>
          </a:p>
        </p:txBody>
      </p:sp>
      <p:sp>
        <p:nvSpPr>
          <p:cNvPr id="8" name="Footer Placeholder 7">
            <a:extLst>
              <a:ext uri="{FF2B5EF4-FFF2-40B4-BE49-F238E27FC236}">
                <a16:creationId xmlns="" xmlns:a16="http://schemas.microsoft.com/office/drawing/2014/main" id="{976C9C98-F28A-594E-BF6F-75BD506DEB90}"/>
              </a:ext>
            </a:extLst>
          </p:cNvPr>
          <p:cNvSpPr>
            <a:spLocks noGrp="1"/>
          </p:cNvSpPr>
          <p:nvPr>
            <p:ph type="ftr" sz="quarter" idx="11"/>
          </p:nvPr>
        </p:nvSpPr>
        <p:spPr/>
        <p:txBody>
          <a:bodyPr/>
          <a:lstStyle/>
          <a:p>
            <a:r>
              <a:rPr lang="en-US"/>
              <a:t>©TSI</a:t>
            </a:r>
          </a:p>
        </p:txBody>
      </p:sp>
      <p:sp>
        <p:nvSpPr>
          <p:cNvPr id="9" name="Slide Number Placeholder 8">
            <a:extLst>
              <a:ext uri="{FF2B5EF4-FFF2-40B4-BE49-F238E27FC236}">
                <a16:creationId xmlns="" xmlns:a16="http://schemas.microsoft.com/office/drawing/2014/main" id="{65F8E24A-F67E-664E-8250-92D2971C6D2E}"/>
              </a:ext>
            </a:extLst>
          </p:cNvPr>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25845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DD3719-EC43-6343-9001-6A61764D6D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193C7AB-8AD5-074E-B8D2-D3C85B8FB6B5}"/>
              </a:ext>
            </a:extLst>
          </p:cNvPr>
          <p:cNvSpPr>
            <a:spLocks noGrp="1"/>
          </p:cNvSpPr>
          <p:nvPr>
            <p:ph type="dt" sz="half" idx="10"/>
          </p:nvPr>
        </p:nvSpPr>
        <p:spPr/>
        <p:txBody>
          <a:bodyPr/>
          <a:lstStyle/>
          <a:p>
            <a:fld id="{C6D89BC3-176B-0849-BA96-A565AF9FE9D8}" type="datetime1">
              <a:rPr lang="en-US" smtClean="0"/>
              <a:t>9/21/20</a:t>
            </a:fld>
            <a:endParaRPr lang="en-US"/>
          </a:p>
        </p:txBody>
      </p:sp>
      <p:sp>
        <p:nvSpPr>
          <p:cNvPr id="4" name="Footer Placeholder 3">
            <a:extLst>
              <a:ext uri="{FF2B5EF4-FFF2-40B4-BE49-F238E27FC236}">
                <a16:creationId xmlns="" xmlns:a16="http://schemas.microsoft.com/office/drawing/2014/main" id="{E0B67FD6-542E-8E43-88CC-DEF003ED5A60}"/>
              </a:ext>
            </a:extLst>
          </p:cNvPr>
          <p:cNvSpPr>
            <a:spLocks noGrp="1"/>
          </p:cNvSpPr>
          <p:nvPr>
            <p:ph type="ftr" sz="quarter" idx="11"/>
          </p:nvPr>
        </p:nvSpPr>
        <p:spPr/>
        <p:txBody>
          <a:bodyPr/>
          <a:lstStyle/>
          <a:p>
            <a:r>
              <a:rPr lang="en-US"/>
              <a:t>©TSI</a:t>
            </a:r>
          </a:p>
        </p:txBody>
      </p:sp>
      <p:sp>
        <p:nvSpPr>
          <p:cNvPr id="5" name="Slide Number Placeholder 4">
            <a:extLst>
              <a:ext uri="{FF2B5EF4-FFF2-40B4-BE49-F238E27FC236}">
                <a16:creationId xmlns="" xmlns:a16="http://schemas.microsoft.com/office/drawing/2014/main" id="{9538A886-5969-5248-8D6A-202FABB5FCF9}"/>
              </a:ext>
            </a:extLst>
          </p:cNvPr>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7367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8F44A49-8E9E-284D-A5F8-13E91D3B13E6}"/>
              </a:ext>
            </a:extLst>
          </p:cNvPr>
          <p:cNvSpPr>
            <a:spLocks noGrp="1"/>
          </p:cNvSpPr>
          <p:nvPr>
            <p:ph type="dt" sz="half" idx="10"/>
          </p:nvPr>
        </p:nvSpPr>
        <p:spPr/>
        <p:txBody>
          <a:bodyPr/>
          <a:lstStyle/>
          <a:p>
            <a:fld id="{3F7B0C8E-2CC9-CF49-BDF0-20BF7A9A2B8E}" type="datetime1">
              <a:rPr lang="en-US" smtClean="0"/>
              <a:t>9/21/20</a:t>
            </a:fld>
            <a:endParaRPr lang="en-US"/>
          </a:p>
        </p:txBody>
      </p:sp>
      <p:sp>
        <p:nvSpPr>
          <p:cNvPr id="3" name="Footer Placeholder 2">
            <a:extLst>
              <a:ext uri="{FF2B5EF4-FFF2-40B4-BE49-F238E27FC236}">
                <a16:creationId xmlns="" xmlns:a16="http://schemas.microsoft.com/office/drawing/2014/main" id="{F12A4FAF-D5ED-DA48-ABEA-7CA2EE683E9C}"/>
              </a:ext>
            </a:extLst>
          </p:cNvPr>
          <p:cNvSpPr>
            <a:spLocks noGrp="1"/>
          </p:cNvSpPr>
          <p:nvPr>
            <p:ph type="ftr" sz="quarter" idx="11"/>
          </p:nvPr>
        </p:nvSpPr>
        <p:spPr/>
        <p:txBody>
          <a:bodyPr/>
          <a:lstStyle/>
          <a:p>
            <a:r>
              <a:rPr lang="en-US"/>
              <a:t>©TSI</a:t>
            </a:r>
          </a:p>
        </p:txBody>
      </p:sp>
      <p:sp>
        <p:nvSpPr>
          <p:cNvPr id="4" name="Slide Number Placeholder 3">
            <a:extLst>
              <a:ext uri="{FF2B5EF4-FFF2-40B4-BE49-F238E27FC236}">
                <a16:creationId xmlns="" xmlns:a16="http://schemas.microsoft.com/office/drawing/2014/main" id="{F8B56DC9-7C26-CF49-81F4-93C6DD2047E1}"/>
              </a:ext>
            </a:extLst>
          </p:cNvPr>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030584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5DCA6C-7BE1-8A48-9A81-44BC851BCB7A}"/>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2FFE794-907C-0541-934F-CA9CF5964AB4}"/>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ECBF50E-F910-6442-BEC2-D9355A81DB7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C094D6E-B62C-2345-BC07-3E6817EE2244}"/>
              </a:ext>
            </a:extLst>
          </p:cNvPr>
          <p:cNvSpPr>
            <a:spLocks noGrp="1"/>
          </p:cNvSpPr>
          <p:nvPr>
            <p:ph type="dt" sz="half" idx="10"/>
          </p:nvPr>
        </p:nvSpPr>
        <p:spPr/>
        <p:txBody>
          <a:bodyPr/>
          <a:lstStyle/>
          <a:p>
            <a:fld id="{BF66D5B5-5B29-1845-A1D0-CDB811B79A06}" type="datetime1">
              <a:rPr lang="en-US" smtClean="0"/>
              <a:t>9/21/20</a:t>
            </a:fld>
            <a:endParaRPr lang="en-US"/>
          </a:p>
        </p:txBody>
      </p:sp>
      <p:sp>
        <p:nvSpPr>
          <p:cNvPr id="6" name="Footer Placeholder 5">
            <a:extLst>
              <a:ext uri="{FF2B5EF4-FFF2-40B4-BE49-F238E27FC236}">
                <a16:creationId xmlns="" xmlns:a16="http://schemas.microsoft.com/office/drawing/2014/main" id="{A6B99AF6-0A5C-6F4F-9883-D47D9908579C}"/>
              </a:ext>
            </a:extLst>
          </p:cNvPr>
          <p:cNvSpPr>
            <a:spLocks noGrp="1"/>
          </p:cNvSpPr>
          <p:nvPr>
            <p:ph type="ftr" sz="quarter" idx="11"/>
          </p:nvPr>
        </p:nvSpPr>
        <p:spPr/>
        <p:txBody>
          <a:bodyPr/>
          <a:lstStyle/>
          <a:p>
            <a:r>
              <a:rPr lang="en-US"/>
              <a:t>©TSI</a:t>
            </a:r>
            <a:endParaRPr lang="en-US" dirty="0"/>
          </a:p>
        </p:txBody>
      </p:sp>
      <p:sp>
        <p:nvSpPr>
          <p:cNvPr id="7" name="Slide Number Placeholder 6">
            <a:extLst>
              <a:ext uri="{FF2B5EF4-FFF2-40B4-BE49-F238E27FC236}">
                <a16:creationId xmlns="" xmlns:a16="http://schemas.microsoft.com/office/drawing/2014/main" id="{05414034-A761-0D45-B257-FD9468C5CAAF}"/>
              </a:ext>
            </a:extLst>
          </p:cNvPr>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44765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104C9-C7F6-9444-949C-8EA7791CA2D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7F59BEE-97FD-0146-8EB9-BFDFE7C10DE9}"/>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a:extLst>
              <a:ext uri="{FF2B5EF4-FFF2-40B4-BE49-F238E27FC236}">
                <a16:creationId xmlns="" xmlns:a16="http://schemas.microsoft.com/office/drawing/2014/main" id="{207EF56E-6529-9144-860F-90F67900DBC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59112F6-3B4D-A24D-8B45-5064294C861B}"/>
              </a:ext>
            </a:extLst>
          </p:cNvPr>
          <p:cNvSpPr>
            <a:spLocks noGrp="1"/>
          </p:cNvSpPr>
          <p:nvPr>
            <p:ph type="dt" sz="half" idx="10"/>
          </p:nvPr>
        </p:nvSpPr>
        <p:spPr/>
        <p:txBody>
          <a:bodyPr/>
          <a:lstStyle/>
          <a:p>
            <a:fld id="{3F244A57-971C-B64D-AD99-ADEA118661CD}" type="datetime1">
              <a:rPr lang="en-US" smtClean="0"/>
              <a:t>9/21/20</a:t>
            </a:fld>
            <a:endParaRPr lang="en-US"/>
          </a:p>
        </p:txBody>
      </p:sp>
      <p:sp>
        <p:nvSpPr>
          <p:cNvPr id="6" name="Footer Placeholder 5">
            <a:extLst>
              <a:ext uri="{FF2B5EF4-FFF2-40B4-BE49-F238E27FC236}">
                <a16:creationId xmlns="" xmlns:a16="http://schemas.microsoft.com/office/drawing/2014/main" id="{F7058F0D-C480-B142-95A2-C1EDACC62C6E}"/>
              </a:ext>
            </a:extLst>
          </p:cNvPr>
          <p:cNvSpPr>
            <a:spLocks noGrp="1"/>
          </p:cNvSpPr>
          <p:nvPr>
            <p:ph type="ftr" sz="quarter" idx="11"/>
          </p:nvPr>
        </p:nvSpPr>
        <p:spPr/>
        <p:txBody>
          <a:bodyPr/>
          <a:lstStyle/>
          <a:p>
            <a:r>
              <a:rPr lang="en-US"/>
              <a:t>©TSI</a:t>
            </a:r>
            <a:endParaRPr lang="en-US" dirty="0"/>
          </a:p>
        </p:txBody>
      </p:sp>
      <p:sp>
        <p:nvSpPr>
          <p:cNvPr id="7" name="Slide Number Placeholder 6">
            <a:extLst>
              <a:ext uri="{FF2B5EF4-FFF2-40B4-BE49-F238E27FC236}">
                <a16:creationId xmlns="" xmlns:a16="http://schemas.microsoft.com/office/drawing/2014/main" id="{56F2C61E-192D-2745-A218-384F7218AE92}"/>
              </a:ext>
            </a:extLst>
          </p:cNvPr>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4204635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7C74EE0-A924-3048-B81E-A5C24F1839C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C79A73F-9AAB-C24D-BC37-E4A25955A8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BBB9FCE5-D11E-EB4F-9B31-3B7380E6D4E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668F3-443B-6046-94EA-108639B4C2DD}" type="datetime1">
              <a:rPr lang="en-US" smtClean="0"/>
              <a:t>9/21/20</a:t>
            </a:fld>
            <a:endParaRPr lang="en-US" dirty="0"/>
          </a:p>
        </p:txBody>
      </p:sp>
      <p:sp>
        <p:nvSpPr>
          <p:cNvPr id="5" name="Footer Placeholder 4">
            <a:extLst>
              <a:ext uri="{FF2B5EF4-FFF2-40B4-BE49-F238E27FC236}">
                <a16:creationId xmlns="" xmlns:a16="http://schemas.microsoft.com/office/drawing/2014/main" id="{828ADA05-7E4A-6C47-9DA8-3536A9307A1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©TSI</a:t>
            </a:r>
            <a:endParaRPr lang="en-US" dirty="0"/>
          </a:p>
        </p:txBody>
      </p:sp>
      <p:sp>
        <p:nvSpPr>
          <p:cNvPr id="6" name="Slide Number Placeholder 5">
            <a:extLst>
              <a:ext uri="{FF2B5EF4-FFF2-40B4-BE49-F238E27FC236}">
                <a16:creationId xmlns="" xmlns:a16="http://schemas.microsoft.com/office/drawing/2014/main" id="{35E402B8-3ED5-6D44-8BEB-E10727DCE44A}"/>
              </a:ext>
            </a:extLst>
          </p:cNvPr>
          <p:cNvSpPr>
            <a:spLocks noGrp="1"/>
          </p:cNvSpPr>
          <p:nvPr>
            <p:ph type="sldNum" sz="quarter" idx="4"/>
          </p:nvPr>
        </p:nvSpPr>
        <p:spPr>
          <a:xfrm>
            <a:off x="5989319"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pic>
        <p:nvPicPr>
          <p:cNvPr id="8" name="Picture 7" descr="blue shade TSI logo.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46719" y="6000750"/>
            <a:ext cx="1097279" cy="857249"/>
          </a:xfrm>
          <a:prstGeom prst="rect">
            <a:avLst/>
          </a:prstGeom>
        </p:spPr>
      </p:pic>
    </p:spTree>
    <p:extLst>
      <p:ext uri="{BB962C8B-B14F-4D97-AF65-F5344CB8AC3E}">
        <p14:creationId xmlns:p14="http://schemas.microsoft.com/office/powerpoint/2010/main" val="205609741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s02web.zoom.us/j/89397616259" TargetMode="Externa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longke@yahoo.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gif"/></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originalthinking.us/media/podcasts/" TargetMode="External"/><Relationship Id="rId5" Type="http://schemas.openxmlformats.org/officeDocument/2006/relationships/hyperlink" Target="http://ecologyprime.com/2020/09/10/true-storytelling-and-the-legacy-of-law-and-order-podcast/" TargetMode="External"/><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davidboje.com/FINAL%20aug%2031%20for%20SESSION%20two%20Intercultural%20P3&amp;4%20ver%207.pptx" TargetMode="External"/><Relationship Id="rId4" Type="http://schemas.openxmlformats.org/officeDocument/2006/relationships/hyperlink" Target="https://davidboje.com/truestorytelling/Rosile%20Handout%20HOW%20TO%20DO%20STORYBOARDING%20for%20RESTORYING%20Sep%209%202020%20%20copyright%20TSI.docx" TargetMode="External"/><Relationship Id="rId5" Type="http://schemas.openxmlformats.org/officeDocument/2006/relationships/hyperlink" Target="https://davidboje.com/truestorytelling/FINAL%2014%20Sept2020%20Session%233%20P5%20and%20P6%20.pptx" TargetMode="External"/><Relationship Id="rId6" Type="http://schemas.openxmlformats.org/officeDocument/2006/relationships/hyperlink" Target="https://davidboje.com/truestorytelling/How%20Can%20True%20Storytelling%20Helps%20End%20Systemic%20Racism.docx" TargetMode="External"/><Relationship Id="rId7" Type="http://schemas.openxmlformats.org/officeDocument/2006/relationships/hyperlink" Target="https://davidboje.com/truestorytelling/SESSION%20FOUR%20SLIDES%20TS4%20Sep%2021%202020%20END%20RACISM.pptx" TargetMode="External"/><Relationship Id="rId8" Type="http://schemas.openxmlformats.org/officeDocument/2006/relationships/hyperlink" Target="https://davidboje.com/truestorytelling/homework%20session%203%20of%20end%20racism.pptx" TargetMode="External"/><Relationship Id="rId1" Type="http://schemas.openxmlformats.org/officeDocument/2006/relationships/slideLayout" Target="../slideLayouts/slideLayout2.xml"/><Relationship Id="rId2" Type="http://schemas.openxmlformats.org/officeDocument/2006/relationships/hyperlink" Target="https://davidboje.com/truestorytelling/final%20Session%20ONE%20intercultural%20racism%20P1%20and%20P2%20vesion%204.ppt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rue-storytelling.com" TargetMode="External"/><Relationship Id="rId4" Type="http://schemas.openxmlformats.org/officeDocument/2006/relationships/hyperlink" Target="https://truestorytelling.blog" TargetMode="External"/><Relationship Id="rId1" Type="http://schemas.openxmlformats.org/officeDocument/2006/relationships/slideLayout" Target="../slideLayouts/slideLayout2.xml"/><Relationship Id="rId2" Type="http://schemas.openxmlformats.org/officeDocument/2006/relationships/hyperlink" Target="mailto:%20lenabruunjensen@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vidboje@gmai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F764AEF-D044-734F-BEA1-6143C6CA71AA}"/>
              </a:ext>
            </a:extLst>
          </p:cNvPr>
          <p:cNvSpPr>
            <a:spLocks noGrp="1"/>
          </p:cNvSpPr>
          <p:nvPr>
            <p:ph idx="1"/>
          </p:nvPr>
        </p:nvSpPr>
        <p:spPr>
          <a:xfrm>
            <a:off x="198608" y="299808"/>
            <a:ext cx="8325853" cy="6416677"/>
          </a:xfrm>
        </p:spPr>
        <p:txBody>
          <a:bodyPr>
            <a:normAutofit fontScale="25000" lnSpcReduction="20000"/>
          </a:bodyPr>
          <a:lstStyle/>
          <a:p>
            <a:r>
              <a:rPr lang="en-US" sz="6400" dirty="0" smtClean="0"/>
              <a:t>AGENDA  </a:t>
            </a:r>
            <a:r>
              <a:rPr lang="en-US" sz="800" i="1" dirty="0" smtClean="0"/>
              <a:t>© </a:t>
            </a:r>
            <a:r>
              <a:rPr lang="en-US" sz="800" b="1" i="1" dirty="0" smtClean="0"/>
              <a:t>TSI </a:t>
            </a:r>
            <a:r>
              <a:rPr lang="en-US" sz="800" dirty="0" smtClean="0"/>
              <a:t>True Storytelling </a:t>
            </a:r>
            <a:r>
              <a:rPr lang="en-US" sz="800" dirty="0" err="1" smtClean="0"/>
              <a:t>Institu</a:t>
            </a:r>
            <a:r>
              <a:rPr lang="en-US" sz="800" dirty="0" smtClean="0"/>
              <a:t>- </a:t>
            </a:r>
            <a:r>
              <a:rPr lang="en-US" sz="800" i="1" dirty="0" smtClean="0"/>
              <a:t>© </a:t>
            </a:r>
            <a:r>
              <a:rPr lang="en-US" sz="800" b="1" i="1" dirty="0" smtClean="0"/>
              <a:t>TSI </a:t>
            </a:r>
            <a:r>
              <a:rPr lang="en-US" sz="800" dirty="0" smtClean="0"/>
              <a:t>True Storytelling Institute</a:t>
            </a:r>
            <a:r>
              <a:rPr lang="en-US" sz="6400" dirty="0" smtClean="0"/>
              <a:t> </a:t>
            </a:r>
          </a:p>
          <a:p>
            <a:r>
              <a:rPr lang="en-US" sz="6400" dirty="0" smtClean="0"/>
              <a:t>8</a:t>
            </a:r>
            <a:r>
              <a:rPr lang="en-US" sz="6400" dirty="0"/>
              <a:t>:45-9 Review </a:t>
            </a:r>
            <a:r>
              <a:rPr lang="en-US" sz="6400" dirty="0" err="1" smtClean="0"/>
              <a:t>Hom</a:t>
            </a:r>
            <a:r>
              <a:rPr lang="en-US" sz="800" i="1" dirty="0">
                <a:solidFill>
                  <a:prstClr val="black"/>
                </a:solidFill>
              </a:rPr>
              <a:t>© </a:t>
            </a:r>
            <a:r>
              <a:rPr lang="en-US" sz="800" b="1" i="1" dirty="0">
                <a:solidFill>
                  <a:prstClr val="black"/>
                </a:solidFill>
              </a:rPr>
              <a:t>TSI </a:t>
            </a:r>
            <a:r>
              <a:rPr lang="en-US" sz="800" dirty="0">
                <a:solidFill>
                  <a:prstClr val="black"/>
                </a:solidFill>
              </a:rPr>
              <a:t>True Storytelling </a:t>
            </a:r>
            <a:r>
              <a:rPr lang="en-US" sz="800" dirty="0" err="1" smtClean="0">
                <a:solidFill>
                  <a:prstClr val="black"/>
                </a:solidFill>
              </a:rPr>
              <a:t>Institu</a:t>
            </a:r>
            <a:r>
              <a:rPr lang="en-US" sz="6400" dirty="0" err="1" smtClean="0"/>
              <a:t>ework</a:t>
            </a:r>
            <a:r>
              <a:rPr lang="en-US" sz="6400" dirty="0" smtClean="0"/>
              <a:t> </a:t>
            </a:r>
            <a:r>
              <a:rPr lang="en-US" sz="6400" dirty="0"/>
              <a:t>before session starts at 9am Pacific time</a:t>
            </a:r>
          </a:p>
          <a:p>
            <a:pPr lvl="0"/>
            <a:r>
              <a:rPr lang="en-US" sz="6400" dirty="0"/>
              <a:t>9-9:05 Welcome, Review Groundrules, True </a:t>
            </a:r>
            <a:r>
              <a:rPr lang="en-US" sz="6400" dirty="0" smtClean="0"/>
              <a:t>Storytelling </a:t>
            </a:r>
            <a:r>
              <a:rPr lang="mr-IN" sz="6400" dirty="0" smtClean="0"/>
              <a:t>–</a:t>
            </a:r>
            <a:r>
              <a:rPr lang="en-US" sz="6400" dirty="0" smtClean="0"/>
              <a:t> Agenda (</a:t>
            </a:r>
            <a:r>
              <a:rPr lang="en-US" sz="6400" dirty="0"/>
              <a:t>O</a:t>
            </a:r>
            <a:r>
              <a:rPr lang="en-US" sz="6400" dirty="0" smtClean="0"/>
              <a:t>scar)</a:t>
            </a:r>
            <a:endParaRPr lang="en-US" sz="6400" dirty="0"/>
          </a:p>
          <a:p>
            <a:pPr lvl="0"/>
            <a:r>
              <a:rPr lang="en-US" sz="6400" dirty="0"/>
              <a:t>9:05-9:10 T.S. P7 Embodied Reflecting,  Review </a:t>
            </a:r>
            <a:r>
              <a:rPr lang="en-US" sz="6400" dirty="0" smtClean="0"/>
              <a:t>Homework (Rico Smith)</a:t>
            </a:r>
            <a:endParaRPr lang="en-US" sz="6400" dirty="0"/>
          </a:p>
          <a:p>
            <a:pPr lvl="0"/>
            <a:r>
              <a:rPr lang="en-US" sz="6400" dirty="0"/>
              <a:t>9:10-9:15 Oscar’s MicroActions (to create Wow Moments)  &amp; Self-Care for Reflecting/Ethics  </a:t>
            </a:r>
          </a:p>
          <a:p>
            <a:pPr lvl="0"/>
            <a:r>
              <a:rPr lang="en-US" sz="6400" dirty="0"/>
              <a:t>9:15-9:20  Attunement Compass and Attunement Checklist</a:t>
            </a:r>
          </a:p>
          <a:p>
            <a:pPr lvl="0"/>
            <a:r>
              <a:rPr lang="en-US" sz="6400" dirty="0"/>
              <a:t> </a:t>
            </a:r>
          </a:p>
          <a:p>
            <a:pPr lvl="0"/>
            <a:r>
              <a:rPr lang="en-US" sz="6400" dirty="0"/>
              <a:t>9:15-9:17  2 min SILENT PREP for Breakout #1 </a:t>
            </a:r>
          </a:p>
          <a:p>
            <a:pPr lvl="0"/>
            <a:r>
              <a:rPr lang="en-US" sz="6400" dirty="0"/>
              <a:t>9:17-9:27  BREAKOUT #1  2 persons per group, </a:t>
            </a:r>
            <a:r>
              <a:rPr lang="en-US" sz="6400" b="1" dirty="0"/>
              <a:t>2 min/ person to </a:t>
            </a:r>
            <a:r>
              <a:rPr lang="en-US" sz="6400" dirty="0"/>
              <a:t>share MicroActions +values</a:t>
            </a:r>
          </a:p>
          <a:p>
            <a:pPr lvl="0"/>
            <a:r>
              <a:rPr lang="en-US" sz="6400" dirty="0"/>
              <a:t>9:27-9:32  Debrief: share stories of MicroActions in line with values to create Wow Moments</a:t>
            </a:r>
          </a:p>
          <a:p>
            <a:pPr lvl="0"/>
            <a:r>
              <a:rPr lang="en-US" sz="6400" dirty="0"/>
              <a:t> </a:t>
            </a:r>
          </a:p>
          <a:p>
            <a:pPr lvl="0"/>
            <a:r>
              <a:rPr lang="en-US" sz="6400" dirty="0"/>
              <a:t>9:32-9:35  Embodied REFLECTION: Attunement + Integrity = Self-Care</a:t>
            </a:r>
          </a:p>
          <a:p>
            <a:pPr lvl="0"/>
            <a:r>
              <a:rPr lang="en-US" sz="6400" dirty="0"/>
              <a:t>9:35-9:38  3 min Prep </a:t>
            </a:r>
            <a:r>
              <a:rPr lang="en-US" sz="6400" b="1" dirty="0"/>
              <a:t>WRITE IN CHAT</a:t>
            </a:r>
            <a:r>
              <a:rPr lang="en-US" sz="6400" dirty="0"/>
              <a:t> 3 ideas for self-care of the MIND/BODY</a:t>
            </a:r>
          </a:p>
          <a:p>
            <a:pPr lvl="0"/>
            <a:r>
              <a:rPr lang="en-US" sz="6400" dirty="0"/>
              <a:t>9:38-9:48 Breakout #2, in groups of 3, give 3 kinds of mind-body self-care you can use</a:t>
            </a:r>
          </a:p>
          <a:p>
            <a:pPr lvl="0"/>
            <a:r>
              <a:rPr lang="en-US" sz="6400" dirty="0"/>
              <a:t>9:48-9:55 Debrief: Share ideas on mind-body self-care </a:t>
            </a:r>
          </a:p>
          <a:p>
            <a:pPr lvl="0"/>
            <a:r>
              <a:rPr lang="en-US" sz="6400" dirty="0"/>
              <a:t>9:55-10:00  Q&amp;A on CHAT, while discussing examples from breakouts, Oscar’s examples </a:t>
            </a:r>
          </a:p>
          <a:p>
            <a:pPr lvl="0"/>
            <a:r>
              <a:rPr lang="en-US" sz="6400" dirty="0"/>
              <a:t>10:00-10:10  Final Steps: Support Networks in CHAT; enroll with Ken; Q&amp;A open</a:t>
            </a:r>
          </a:p>
          <a:p>
            <a:pPr lvl="0"/>
            <a:r>
              <a:rPr lang="en-US" sz="6400" dirty="0"/>
              <a:t> </a:t>
            </a:r>
          </a:p>
          <a:p>
            <a:pPr lvl="0"/>
            <a:r>
              <a:rPr lang="en-US" sz="6400" dirty="0"/>
              <a:t>10:10-10:20  POPCORN: a word or phrase on what you got from today, and a </a:t>
            </a:r>
            <a:r>
              <a:rPr lang="en-US" sz="6400" dirty="0" err="1"/>
              <a:t>MicroAction</a:t>
            </a:r>
            <a:r>
              <a:rPr lang="en-US" sz="6400" dirty="0"/>
              <a:t> </a:t>
            </a:r>
          </a:p>
          <a:p>
            <a:pPr lvl="0"/>
            <a:r>
              <a:rPr lang="en-US" sz="6400" dirty="0"/>
              <a:t>10:20-10:25 Q&amp;A--WRITE your questions in CHAT. ANSWERS as time allows, &amp; via email </a:t>
            </a:r>
          </a:p>
          <a:p>
            <a:pPr lvl="0"/>
            <a:r>
              <a:rPr lang="en-US" sz="6400" dirty="0"/>
              <a:t>10:25-10:30 Books/videos and handouts for your library.</a:t>
            </a:r>
          </a:p>
          <a:p>
            <a:endParaRPr lang="en-US" dirty="0"/>
          </a:p>
        </p:txBody>
      </p:sp>
      <p:sp>
        <p:nvSpPr>
          <p:cNvPr id="4" name="Footer Placeholder 3">
            <a:extLst>
              <a:ext uri="{FF2B5EF4-FFF2-40B4-BE49-F238E27FC236}">
                <a16:creationId xmlns="" xmlns:a16="http://schemas.microsoft.com/office/drawing/2014/main" id="{78F1B302-07F0-8541-8A09-C4F55E799AAD}"/>
              </a:ext>
            </a:extLst>
          </p:cNvPr>
          <p:cNvSpPr>
            <a:spLocks noGrp="1"/>
          </p:cNvSpPr>
          <p:nvPr>
            <p:ph type="ftr" sz="quarter" idx="11"/>
          </p:nvPr>
        </p:nvSpPr>
        <p:spPr/>
        <p:txBody>
          <a:bodyPr/>
          <a:lstStyle/>
          <a:p>
            <a:r>
              <a:rPr lang="en-US"/>
              <a:t>©TSI</a:t>
            </a:r>
          </a:p>
        </p:txBody>
      </p:sp>
      <p:sp>
        <p:nvSpPr>
          <p:cNvPr id="6" name="Rectangle 5"/>
          <p:cNvSpPr/>
          <p:nvPr/>
        </p:nvSpPr>
        <p:spPr>
          <a:xfrm>
            <a:off x="2505318" y="161134"/>
            <a:ext cx="3173077" cy="369332"/>
          </a:xfrm>
          <a:prstGeom prst="rect">
            <a:avLst/>
          </a:prstGeom>
        </p:spPr>
        <p:txBody>
          <a:bodyPr wrap="none">
            <a:spAutoFit/>
          </a:bodyPr>
          <a:lstStyle/>
          <a:p>
            <a:r>
              <a:rPr lang="en-US" i="1" dirty="0"/>
              <a:t>© </a:t>
            </a:r>
            <a:r>
              <a:rPr lang="en-US" b="1" i="1" dirty="0"/>
              <a:t>TSI </a:t>
            </a:r>
            <a:r>
              <a:rPr lang="en-US" dirty="0"/>
              <a:t>True Storytelling Institute</a:t>
            </a:r>
          </a:p>
        </p:txBody>
      </p:sp>
    </p:spTree>
    <p:extLst>
      <p:ext uri="{BB962C8B-B14F-4D97-AF65-F5344CB8AC3E}">
        <p14:creationId xmlns:p14="http://schemas.microsoft.com/office/powerpoint/2010/main" val="20698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4 ethics and true storytelling P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25" y="1263307"/>
            <a:ext cx="6586685" cy="5364807"/>
          </a:xfrm>
          <a:prstGeom prst="rect">
            <a:avLst/>
          </a:prstGeom>
        </p:spPr>
      </p:pic>
      <p:sp>
        <p:nvSpPr>
          <p:cNvPr id="6" name="Tekstfelt 4">
            <a:extLst>
              <a:ext uri="{FF2B5EF4-FFF2-40B4-BE49-F238E27FC236}">
                <a16:creationId xmlns="" xmlns:a16="http://schemas.microsoft.com/office/drawing/2014/main" id="{1ACE0622-9853-2D49-8110-B46405D11F1C}"/>
              </a:ext>
            </a:extLst>
          </p:cNvPr>
          <p:cNvSpPr txBox="1"/>
          <p:nvPr/>
        </p:nvSpPr>
        <p:spPr>
          <a:xfrm>
            <a:off x="18849" y="4032829"/>
            <a:ext cx="1688327" cy="461665"/>
          </a:xfrm>
          <a:prstGeom prst="rect">
            <a:avLst/>
          </a:prstGeom>
          <a:noFill/>
        </p:spPr>
        <p:txBody>
          <a:bodyPr wrap="square" rtlCol="0">
            <a:spAutoFit/>
          </a:bodyPr>
          <a:lstStyle/>
          <a:p>
            <a:pPr algn="ctr"/>
            <a:r>
              <a:rPr lang="da-DK" sz="1200" dirty="0"/>
              <a:t>Danish </a:t>
            </a:r>
            <a:r>
              <a:rPr lang="da-DK" sz="1200" dirty="0" err="1"/>
              <a:t>Philosopher</a:t>
            </a:r>
            <a:endParaRPr lang="da-DK" sz="1200" dirty="0"/>
          </a:p>
          <a:p>
            <a:pPr algn="ctr"/>
            <a:r>
              <a:rPr lang="da-DK" sz="1200" dirty="0"/>
              <a:t>Søren Kierkegaard</a:t>
            </a:r>
          </a:p>
        </p:txBody>
      </p:sp>
      <p:sp>
        <p:nvSpPr>
          <p:cNvPr id="2" name="Title 1"/>
          <p:cNvSpPr>
            <a:spLocks noGrp="1"/>
          </p:cNvSpPr>
          <p:nvPr>
            <p:ph type="title"/>
          </p:nvPr>
        </p:nvSpPr>
        <p:spPr>
          <a:xfrm>
            <a:off x="764771" y="120295"/>
            <a:ext cx="7750579" cy="1325563"/>
          </a:xfrm>
        </p:spPr>
        <p:txBody>
          <a:bodyPr/>
          <a:lstStyle/>
          <a:p>
            <a:r>
              <a:rPr lang="en-US" dirty="0" smtClean="0"/>
              <a:t>Invitation to our </a:t>
            </a:r>
            <a:r>
              <a:rPr lang="en-US" dirty="0"/>
              <a:t>ETHICS MODULE</a:t>
            </a:r>
          </a:p>
        </p:txBody>
      </p:sp>
      <p:pic>
        <p:nvPicPr>
          <p:cNvPr id="5" name="Picture 4" descr="moral compass without any label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1737" y="1417639"/>
            <a:ext cx="2543479" cy="2543479"/>
          </a:xfrm>
          <a:prstGeom prst="rect">
            <a:avLst/>
          </a:prstGeom>
        </p:spPr>
      </p:pic>
      <p:sp>
        <p:nvSpPr>
          <p:cNvPr id="3" name="Footer Placeholder 2"/>
          <p:cNvSpPr>
            <a:spLocks noGrp="1"/>
          </p:cNvSpPr>
          <p:nvPr>
            <p:ph type="ftr" sz="quarter" idx="11"/>
          </p:nvPr>
        </p:nvSpPr>
        <p:spPr/>
        <p:txBody>
          <a:bodyPr/>
          <a:lstStyle/>
          <a:p>
            <a:r>
              <a:rPr lang="en-US"/>
              <a:t>©TSI</a:t>
            </a:r>
          </a:p>
        </p:txBody>
      </p:sp>
    </p:spTree>
    <p:extLst>
      <p:ext uri="{BB962C8B-B14F-4D97-AF65-F5344CB8AC3E}">
        <p14:creationId xmlns:p14="http://schemas.microsoft.com/office/powerpoint/2010/main" val="19655601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ue storytelling compass ask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Footer Placeholder 1"/>
          <p:cNvSpPr>
            <a:spLocks noGrp="1"/>
          </p:cNvSpPr>
          <p:nvPr>
            <p:ph type="ftr" sz="quarter" idx="11"/>
          </p:nvPr>
        </p:nvSpPr>
        <p:spPr/>
        <p:txBody>
          <a:bodyPr/>
          <a:lstStyle/>
          <a:p>
            <a:r>
              <a:rPr lang="en-US"/>
              <a:t>©TSI</a:t>
            </a:r>
          </a:p>
        </p:txBody>
      </p:sp>
    </p:spTree>
    <p:extLst>
      <p:ext uri="{BB962C8B-B14F-4D97-AF65-F5344CB8AC3E}">
        <p14:creationId xmlns:p14="http://schemas.microsoft.com/office/powerpoint/2010/main" val="22507152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07-09 at 7.42.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1"/>
          </p:nvPr>
        </p:nvSpPr>
        <p:spPr/>
        <p:txBody>
          <a:bodyPr/>
          <a:lstStyle/>
          <a:p>
            <a:r>
              <a:rPr lang="en-US"/>
              <a:t>©TSI</a:t>
            </a:r>
          </a:p>
        </p:txBody>
      </p:sp>
    </p:spTree>
    <p:extLst>
      <p:ext uri="{BB962C8B-B14F-4D97-AF65-F5344CB8AC3E}">
        <p14:creationId xmlns:p14="http://schemas.microsoft.com/office/powerpoint/2010/main" val="1766824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900" y="57788"/>
            <a:ext cx="8712199" cy="997096"/>
          </a:xfrm>
        </p:spPr>
        <p:txBody>
          <a:bodyPr>
            <a:noAutofit/>
          </a:bodyPr>
          <a:lstStyle/>
          <a:p>
            <a:pPr algn="ctr"/>
            <a:r>
              <a:rPr lang="en-US" sz="2800" b="1" dirty="0">
                <a:solidFill>
                  <a:srgbClr val="C0504D"/>
                </a:solidFill>
              </a:rPr>
              <a:t>Checklist for EMBODIED REFLECTION and ATTUNETMENT</a:t>
            </a:r>
            <a:br>
              <a:rPr lang="en-US" sz="2800" b="1" dirty="0">
                <a:solidFill>
                  <a:srgbClr val="C0504D"/>
                </a:solidFill>
              </a:rPr>
            </a:br>
            <a:r>
              <a:rPr lang="en-US" sz="2800" b="1" dirty="0">
                <a:solidFill>
                  <a:srgbClr val="C0504D"/>
                </a:solidFill>
              </a:rPr>
              <a:t>on our True Storytelling Compass</a:t>
            </a:r>
          </a:p>
        </p:txBody>
      </p:sp>
      <p:sp>
        <p:nvSpPr>
          <p:cNvPr id="94" name="TextBox 93"/>
          <p:cNvSpPr txBox="1"/>
          <p:nvPr/>
        </p:nvSpPr>
        <p:spPr>
          <a:xfrm>
            <a:off x="215900" y="1054884"/>
            <a:ext cx="8712199" cy="4708981"/>
          </a:xfrm>
          <a:prstGeom prst="rect">
            <a:avLst/>
          </a:prstGeom>
          <a:noFill/>
        </p:spPr>
        <p:txBody>
          <a:bodyPr wrap="square" rtlCol="0">
            <a:spAutoFit/>
          </a:bodyPr>
          <a:lstStyle/>
          <a:p>
            <a:r>
              <a:rPr lang="en-US" sz="2000" b="1" dirty="0"/>
              <a:t>Care </a:t>
            </a:r>
            <a:r>
              <a:rPr lang="mr-IN" sz="2000" b="1" dirty="0"/>
              <a:t>–</a:t>
            </a:r>
            <a:r>
              <a:rPr lang="en-US" sz="2000" b="1" dirty="0"/>
              <a:t> How are you caring for Self, Others, Nature?</a:t>
            </a:r>
          </a:p>
          <a:p>
            <a:endParaRPr lang="en-US" sz="2000" b="1" dirty="0"/>
          </a:p>
          <a:p>
            <a:r>
              <a:rPr lang="en-US" sz="2000" b="1" dirty="0"/>
              <a:t>Language &amp; Discourse </a:t>
            </a:r>
            <a:r>
              <a:rPr lang="mr-IN" sz="2000" b="1" dirty="0"/>
              <a:t>–</a:t>
            </a:r>
            <a:r>
              <a:rPr lang="en-US" sz="2000" b="1" dirty="0"/>
              <a:t> What Polarizing Discourses are you Attuning to, or Not?</a:t>
            </a:r>
          </a:p>
          <a:p>
            <a:endParaRPr lang="en-US" sz="2000" b="1" dirty="0"/>
          </a:p>
          <a:p>
            <a:r>
              <a:rPr lang="en-US" sz="2000" b="1" dirty="0"/>
              <a:t>What is your attunement to Covid-19, to Economic down spiral, etc.</a:t>
            </a:r>
            <a:br>
              <a:rPr lang="en-US" sz="2000" b="1" dirty="0"/>
            </a:br>
            <a:endParaRPr lang="en-US" sz="2000" b="1" dirty="0"/>
          </a:p>
          <a:p>
            <a:r>
              <a:rPr lang="en-US" sz="2000" b="1" dirty="0"/>
              <a:t>How do you attune to Fear, Anxiety, &amp; Ambiguity of the global situation?</a:t>
            </a:r>
          </a:p>
          <a:p>
            <a:endParaRPr lang="en-US" sz="2000" b="1" dirty="0"/>
          </a:p>
          <a:p>
            <a:r>
              <a:rPr lang="en-US" sz="2000" b="1" dirty="0"/>
              <a:t>What do you do about Idle Talk of Social Media?</a:t>
            </a:r>
          </a:p>
          <a:p>
            <a:endParaRPr lang="en-US" sz="2000" b="1" dirty="0"/>
          </a:p>
          <a:p>
            <a:r>
              <a:rPr lang="en-US" sz="2000" b="1" dirty="0"/>
              <a:t>When does Curiosity go too far?</a:t>
            </a:r>
          </a:p>
          <a:p>
            <a:endParaRPr lang="en-US" sz="2000" b="1" dirty="0"/>
          </a:p>
          <a:p>
            <a:r>
              <a:rPr lang="en-US" sz="2000" b="1" dirty="0"/>
              <a:t>How do you enter a place of Understanding and Assertion?</a:t>
            </a:r>
          </a:p>
          <a:p>
            <a:endParaRPr lang="en-US" sz="2000" b="1" dirty="0"/>
          </a:p>
          <a:p>
            <a:r>
              <a:rPr lang="en-US" sz="2000" b="1" dirty="0"/>
              <a:t>Where does your TRUE STORYTELLING COMPASS point in your Ethical Life?</a:t>
            </a:r>
          </a:p>
        </p:txBody>
      </p:sp>
      <p:sp>
        <p:nvSpPr>
          <p:cNvPr id="2" name="Footer Placeholder 1"/>
          <p:cNvSpPr>
            <a:spLocks noGrp="1"/>
          </p:cNvSpPr>
          <p:nvPr>
            <p:ph type="ftr" sz="quarter" idx="11"/>
          </p:nvPr>
        </p:nvSpPr>
        <p:spPr/>
        <p:txBody>
          <a:bodyPr/>
          <a:lstStyle/>
          <a:p>
            <a:r>
              <a:rPr lang="en-US"/>
              <a:t>©TSI</a:t>
            </a:r>
          </a:p>
        </p:txBody>
      </p:sp>
      <p:pic>
        <p:nvPicPr>
          <p:cNvPr id="7" name="Picture 6" descr="moral compass without any label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434" y="3211024"/>
            <a:ext cx="2128665" cy="2128665"/>
          </a:xfrm>
          <a:prstGeom prst="rect">
            <a:avLst/>
          </a:prstGeom>
        </p:spPr>
      </p:pic>
    </p:spTree>
    <p:extLst>
      <p:ext uri="{BB962C8B-B14F-4D97-AF65-F5344CB8AC3E}">
        <p14:creationId xmlns:p14="http://schemas.microsoft.com/office/powerpoint/2010/main" val="10655682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84" y="365125"/>
            <a:ext cx="7394373" cy="2732785"/>
          </a:xfrm>
        </p:spPr>
        <p:txBody>
          <a:bodyPr>
            <a:normAutofit fontScale="90000"/>
          </a:bodyPr>
          <a:lstStyle/>
          <a:p>
            <a:r>
              <a:rPr lang="en-US" b="1" dirty="0">
                <a:solidFill>
                  <a:srgbClr val="C0504D"/>
                </a:solidFill>
              </a:rPr>
              <a:t>Breakout #1: </a:t>
            </a:r>
            <a:br>
              <a:rPr lang="en-US" b="1" dirty="0">
                <a:solidFill>
                  <a:srgbClr val="C0504D"/>
                </a:solidFill>
              </a:rPr>
            </a:br>
            <a:r>
              <a:rPr lang="en-US" b="1" dirty="0">
                <a:solidFill>
                  <a:srgbClr val="C0504D"/>
                </a:solidFill>
              </a:rPr>
              <a:t>In what ways is one (or more) of your MicroActions in line with your values (</a:t>
            </a:r>
            <a:r>
              <a:rPr lang="en-US" sz="3600" b="1" dirty="0">
                <a:solidFill>
                  <a:srgbClr val="C0504D"/>
                </a:solidFill>
              </a:rPr>
              <a:t>and thus attuned to the situation</a:t>
            </a:r>
            <a:r>
              <a:rPr lang="en-US" b="1" dirty="0">
                <a:solidFill>
                  <a:srgbClr val="C0504D"/>
                </a:solidFill>
              </a:rPr>
              <a:t>)?</a:t>
            </a:r>
          </a:p>
        </p:txBody>
      </p:sp>
      <p:sp>
        <p:nvSpPr>
          <p:cNvPr id="3" name="Content Placeholder 2"/>
          <p:cNvSpPr>
            <a:spLocks noGrp="1"/>
          </p:cNvSpPr>
          <p:nvPr>
            <p:ph idx="1"/>
          </p:nvPr>
        </p:nvSpPr>
        <p:spPr>
          <a:xfrm>
            <a:off x="1" y="3428999"/>
            <a:ext cx="8807115" cy="3233803"/>
          </a:xfrm>
        </p:spPr>
        <p:txBody>
          <a:bodyPr>
            <a:normAutofit fontScale="92500"/>
          </a:bodyPr>
          <a:lstStyle/>
          <a:p>
            <a:r>
              <a:rPr lang="en-US" sz="4000" dirty="0"/>
              <a:t>2</a:t>
            </a:r>
            <a:r>
              <a:rPr lang="en-US" sz="4000" dirty="0" smtClean="0"/>
              <a:t> </a:t>
            </a:r>
            <a:r>
              <a:rPr lang="en-US" sz="4000" dirty="0"/>
              <a:t>minutes silent prep </a:t>
            </a:r>
          </a:p>
          <a:p>
            <a:r>
              <a:rPr lang="en-US" sz="4000" dirty="0"/>
              <a:t>Go to Breakout </a:t>
            </a:r>
            <a:r>
              <a:rPr lang="en-US" sz="4000" dirty="0" smtClean="0"/>
              <a:t>Group (subgroups </a:t>
            </a:r>
            <a:r>
              <a:rPr lang="en-US" sz="4000" dirty="0" smtClean="0"/>
              <a:t>3 </a:t>
            </a:r>
            <a:r>
              <a:rPr lang="en-US" sz="4000" dirty="0" smtClean="0"/>
              <a:t>each)</a:t>
            </a:r>
            <a:endParaRPr lang="en-US" sz="4000" dirty="0"/>
          </a:p>
          <a:p>
            <a:r>
              <a:rPr lang="en-US" sz="4000" dirty="0"/>
              <a:t>Choose </a:t>
            </a:r>
            <a:r>
              <a:rPr lang="en-US" sz="4000" dirty="0" err="1"/>
              <a:t>TimeKeeper</a:t>
            </a:r>
            <a:r>
              <a:rPr lang="en-US" sz="4000" dirty="0"/>
              <a:t> and who goes first </a:t>
            </a:r>
          </a:p>
          <a:p>
            <a:r>
              <a:rPr lang="en-US" sz="4000" dirty="0"/>
              <a:t>2 minutes each – Sharing how </a:t>
            </a:r>
            <a:r>
              <a:rPr lang="en-US" sz="4000" dirty="0" err="1"/>
              <a:t>MicroAction</a:t>
            </a:r>
            <a:r>
              <a:rPr lang="en-US" sz="4000" dirty="0"/>
              <a:t> is in line with values </a:t>
            </a:r>
            <a:r>
              <a:rPr lang="en-US" sz="4000" dirty="0" smtClean="0"/>
              <a:t>(10 minutes total)</a:t>
            </a:r>
            <a:endParaRPr lang="en-US" sz="4000" dirty="0"/>
          </a:p>
          <a:p>
            <a:endParaRPr lang="en-US" dirty="0"/>
          </a:p>
        </p:txBody>
      </p:sp>
      <p:sp>
        <p:nvSpPr>
          <p:cNvPr id="4" name="Footer Placeholder 3"/>
          <p:cNvSpPr>
            <a:spLocks noGrp="1"/>
          </p:cNvSpPr>
          <p:nvPr>
            <p:ph type="ftr" sz="quarter" idx="11"/>
          </p:nvPr>
        </p:nvSpPr>
        <p:spPr/>
        <p:txBody>
          <a:bodyPr/>
          <a:lstStyle/>
          <a:p>
            <a:r>
              <a:rPr lang="en-US"/>
              <a:t>©TSI</a:t>
            </a:r>
          </a:p>
        </p:txBody>
      </p:sp>
      <p:pic>
        <p:nvPicPr>
          <p:cNvPr id="5" name="Picture 4" descr="moral compass without any label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521" y="1641893"/>
            <a:ext cx="2543479" cy="2543479"/>
          </a:xfrm>
          <a:prstGeom prst="rect">
            <a:avLst/>
          </a:prstGeom>
        </p:spPr>
      </p:pic>
    </p:spTree>
    <p:extLst>
      <p:ext uri="{BB962C8B-B14F-4D97-AF65-F5344CB8AC3E}">
        <p14:creationId xmlns:p14="http://schemas.microsoft.com/office/powerpoint/2010/main" val="7910974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D14437-5C4B-8644-9E76-B9CAC224F4A1}"/>
              </a:ext>
            </a:extLst>
          </p:cNvPr>
          <p:cNvSpPr>
            <a:spLocks noGrp="1"/>
          </p:cNvSpPr>
          <p:nvPr>
            <p:ph type="title"/>
          </p:nvPr>
        </p:nvSpPr>
        <p:spPr>
          <a:xfrm>
            <a:off x="628650" y="365126"/>
            <a:ext cx="7886700" cy="1281111"/>
          </a:xfrm>
        </p:spPr>
        <p:txBody>
          <a:bodyPr>
            <a:normAutofit fontScale="90000"/>
          </a:bodyPr>
          <a:lstStyle/>
          <a:p>
            <a:r>
              <a:rPr lang="en-US" dirty="0"/>
              <a:t>Debrief</a:t>
            </a:r>
            <a:br>
              <a:rPr lang="en-US" dirty="0"/>
            </a:br>
            <a:endParaRPr lang="en-US" dirty="0"/>
          </a:p>
        </p:txBody>
      </p:sp>
      <p:sp>
        <p:nvSpPr>
          <p:cNvPr id="3" name="Content Placeholder 2">
            <a:extLst>
              <a:ext uri="{FF2B5EF4-FFF2-40B4-BE49-F238E27FC236}">
                <a16:creationId xmlns="" xmlns:a16="http://schemas.microsoft.com/office/drawing/2014/main" id="{435E631F-9884-3741-9672-E1B5E9523BCB}"/>
              </a:ext>
            </a:extLst>
          </p:cNvPr>
          <p:cNvSpPr>
            <a:spLocks noGrp="1"/>
          </p:cNvSpPr>
          <p:nvPr>
            <p:ph idx="1"/>
          </p:nvPr>
        </p:nvSpPr>
        <p:spPr/>
        <p:txBody>
          <a:bodyPr/>
          <a:lstStyle/>
          <a:p>
            <a:pPr algn="ctr"/>
            <a:r>
              <a:rPr lang="en-US" dirty="0"/>
              <a:t>Large Group: Share stories for </a:t>
            </a:r>
          </a:p>
          <a:p>
            <a:pPr marL="0" indent="0" algn="ctr">
              <a:buNone/>
            </a:pPr>
            <a:r>
              <a:rPr lang="en-US" dirty="0"/>
              <a:t>MICRO-ACTIONS in line with VALUES  </a:t>
            </a:r>
          </a:p>
          <a:p>
            <a:endParaRPr lang="en-US" dirty="0"/>
          </a:p>
          <a:p>
            <a:pPr algn="ctr"/>
            <a:r>
              <a:rPr lang="en-US" dirty="0"/>
              <a:t>While the sharing continues, </a:t>
            </a:r>
          </a:p>
          <a:p>
            <a:pPr marL="0" indent="0" algn="ctr">
              <a:buNone/>
            </a:pPr>
            <a:r>
              <a:rPr lang="en-US" dirty="0"/>
              <a:t>write in CHAT your </a:t>
            </a:r>
          </a:p>
          <a:p>
            <a:pPr marL="0" indent="0" algn="ctr">
              <a:buNone/>
            </a:pPr>
            <a:r>
              <a:rPr lang="en-US" b="1" dirty="0"/>
              <a:t>QUESTIONS and THUMBS-UPS</a:t>
            </a:r>
            <a:r>
              <a:rPr lang="en-US" dirty="0"/>
              <a:t>, and also…</a:t>
            </a:r>
          </a:p>
          <a:p>
            <a:endParaRPr lang="en-US" dirty="0"/>
          </a:p>
        </p:txBody>
      </p:sp>
      <p:sp>
        <p:nvSpPr>
          <p:cNvPr id="4" name="Footer Placeholder 3">
            <a:extLst>
              <a:ext uri="{FF2B5EF4-FFF2-40B4-BE49-F238E27FC236}">
                <a16:creationId xmlns="" xmlns:a16="http://schemas.microsoft.com/office/drawing/2014/main" id="{8EA421AC-041F-294F-A38F-615C4CD801CD}"/>
              </a:ext>
            </a:extLst>
          </p:cNvPr>
          <p:cNvSpPr>
            <a:spLocks noGrp="1"/>
          </p:cNvSpPr>
          <p:nvPr>
            <p:ph type="ftr" sz="quarter" idx="11"/>
          </p:nvPr>
        </p:nvSpPr>
        <p:spPr/>
        <p:txBody>
          <a:bodyPr/>
          <a:lstStyle/>
          <a:p>
            <a:r>
              <a:rPr lang="en-US"/>
              <a:t>©TSI</a:t>
            </a:r>
          </a:p>
        </p:txBody>
      </p:sp>
      <p:pic>
        <p:nvPicPr>
          <p:cNvPr id="5" name="Picture 4" descr="moral compass without any label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521" y="0"/>
            <a:ext cx="2543479" cy="2543479"/>
          </a:xfrm>
          <a:prstGeom prst="rect">
            <a:avLst/>
          </a:prstGeom>
        </p:spPr>
      </p:pic>
    </p:spTree>
    <p:extLst>
      <p:ext uri="{BB962C8B-B14F-4D97-AF65-F5344CB8AC3E}">
        <p14:creationId xmlns:p14="http://schemas.microsoft.com/office/powerpoint/2010/main" val="16555599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AF7AC0-D0E1-F54A-AD2E-C6C79D0D5AF2}"/>
              </a:ext>
            </a:extLst>
          </p:cNvPr>
          <p:cNvSpPr>
            <a:spLocks noGrp="1"/>
          </p:cNvSpPr>
          <p:nvPr>
            <p:ph type="title"/>
          </p:nvPr>
        </p:nvSpPr>
        <p:spPr>
          <a:xfrm>
            <a:off x="628650" y="136524"/>
            <a:ext cx="7886700" cy="1321215"/>
          </a:xfrm>
        </p:spPr>
        <p:txBody>
          <a:bodyPr>
            <a:normAutofit fontScale="90000"/>
          </a:bodyPr>
          <a:lstStyle/>
          <a:p>
            <a:pPr algn="ctr"/>
            <a:r>
              <a:rPr lang="en-US" b="1" dirty="0"/>
              <a:t/>
            </a:r>
            <a:br>
              <a:rPr lang="en-US" b="1" dirty="0"/>
            </a:br>
            <a:r>
              <a:rPr lang="en-US" b="1" dirty="0"/>
              <a:t>Embodied Reflection:</a:t>
            </a:r>
            <a:br>
              <a:rPr lang="en-US" b="1" dirty="0"/>
            </a:br>
            <a:r>
              <a:rPr lang="en-US" b="1" dirty="0"/>
              <a:t>Attunement + Integrity = Self-Care </a:t>
            </a:r>
            <a:br>
              <a:rPr lang="en-US" b="1" dirty="0"/>
            </a:br>
            <a:endParaRPr lang="en-US" b="1" dirty="0"/>
          </a:p>
        </p:txBody>
      </p:sp>
      <p:sp>
        <p:nvSpPr>
          <p:cNvPr id="3" name="Content Placeholder 2">
            <a:extLst>
              <a:ext uri="{FF2B5EF4-FFF2-40B4-BE49-F238E27FC236}">
                <a16:creationId xmlns="" xmlns:a16="http://schemas.microsoft.com/office/drawing/2014/main" id="{5851BCF5-D590-3345-AD5F-BB7A3072EEA3}"/>
              </a:ext>
            </a:extLst>
          </p:cNvPr>
          <p:cNvSpPr>
            <a:spLocks noGrp="1"/>
          </p:cNvSpPr>
          <p:nvPr>
            <p:ph idx="1"/>
          </p:nvPr>
        </p:nvSpPr>
        <p:spPr>
          <a:xfrm>
            <a:off x="628650" y="1736035"/>
            <a:ext cx="8078028" cy="4620316"/>
          </a:xfrm>
        </p:spPr>
        <p:txBody>
          <a:bodyPr>
            <a:normAutofit fontScale="92500"/>
          </a:bodyPr>
          <a:lstStyle/>
          <a:p>
            <a:r>
              <a:rPr lang="en-US" dirty="0"/>
              <a:t> ATTUNEMENT = </a:t>
            </a:r>
          </a:p>
          <a:p>
            <a:pPr marL="457200" lvl="1" indent="0">
              <a:buNone/>
            </a:pPr>
            <a:r>
              <a:rPr lang="en-US" dirty="0"/>
              <a:t>To bring into harmony </a:t>
            </a:r>
          </a:p>
          <a:p>
            <a:endParaRPr lang="en-US" dirty="0"/>
          </a:p>
          <a:p>
            <a:r>
              <a:rPr lang="en-US" dirty="0"/>
              <a:t>INTEGRITY =</a:t>
            </a:r>
          </a:p>
          <a:p>
            <a:pPr marL="457200" lvl="1" indent="0">
              <a:buNone/>
            </a:pPr>
            <a:r>
              <a:rPr lang="en-US" dirty="0"/>
              <a:t>WHOLENESS, one-ness, matching values with ethical actions</a:t>
            </a:r>
          </a:p>
          <a:p>
            <a:pPr marL="457200" lvl="1" indent="0">
              <a:buNone/>
            </a:pPr>
            <a:endParaRPr lang="en-US" dirty="0"/>
          </a:p>
          <a:p>
            <a:r>
              <a:rPr lang="en-US" dirty="0"/>
              <a:t>SELF-CARE is attunement and leads to integrity</a:t>
            </a:r>
          </a:p>
          <a:p>
            <a:pPr lvl="1"/>
            <a:r>
              <a:rPr lang="en-US" dirty="0"/>
              <a:t>Attunement reduces inconsistencies &amp; creates integrity</a:t>
            </a:r>
          </a:p>
          <a:p>
            <a:pPr lvl="1"/>
            <a:r>
              <a:rPr lang="en-US" dirty="0"/>
              <a:t>With Integrity we are Ethical (doing the right thing)</a:t>
            </a:r>
          </a:p>
          <a:p>
            <a:pPr lvl="1"/>
            <a:r>
              <a:rPr lang="en-US" dirty="0"/>
              <a:t>When we are Ethical we feel good about ourselves AND</a:t>
            </a:r>
          </a:p>
          <a:p>
            <a:pPr lvl="1"/>
            <a:r>
              <a:rPr lang="en-US" dirty="0"/>
              <a:t>Our words and actions are consistent, powerful, effective</a:t>
            </a:r>
          </a:p>
          <a:p>
            <a:pPr marL="457200" lvl="1" indent="0">
              <a:buNone/>
            </a:pPr>
            <a:endParaRPr lang="en-US" dirty="0"/>
          </a:p>
          <a:p>
            <a:pPr marL="457200" lvl="1" indent="0">
              <a:buNone/>
            </a:pPr>
            <a:endParaRPr lang="en-US" dirty="0"/>
          </a:p>
        </p:txBody>
      </p:sp>
      <p:sp>
        <p:nvSpPr>
          <p:cNvPr id="4" name="Footer Placeholder 3">
            <a:extLst>
              <a:ext uri="{FF2B5EF4-FFF2-40B4-BE49-F238E27FC236}">
                <a16:creationId xmlns="" xmlns:a16="http://schemas.microsoft.com/office/drawing/2014/main" id="{98B3E418-CAE0-2143-A5A9-E1D23EA9648A}"/>
              </a:ext>
            </a:extLst>
          </p:cNvPr>
          <p:cNvSpPr>
            <a:spLocks noGrp="1"/>
          </p:cNvSpPr>
          <p:nvPr>
            <p:ph type="ftr" sz="quarter" idx="11"/>
          </p:nvPr>
        </p:nvSpPr>
        <p:spPr/>
        <p:txBody>
          <a:bodyPr/>
          <a:lstStyle/>
          <a:p>
            <a:r>
              <a:rPr lang="en-US"/>
              <a:t>©TSI</a:t>
            </a:r>
          </a:p>
        </p:txBody>
      </p:sp>
      <p:pic>
        <p:nvPicPr>
          <p:cNvPr id="5" name="Picture 4" descr="moral compass without any label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1737" y="1417639"/>
            <a:ext cx="2164941" cy="2164941"/>
          </a:xfrm>
          <a:prstGeom prst="rect">
            <a:avLst/>
          </a:prstGeom>
        </p:spPr>
      </p:pic>
    </p:spTree>
    <p:extLst>
      <p:ext uri="{BB962C8B-B14F-4D97-AF65-F5344CB8AC3E}">
        <p14:creationId xmlns:p14="http://schemas.microsoft.com/office/powerpoint/2010/main" val="880791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A5E39D-5A94-8E4D-8854-BF2E703C5041}"/>
              </a:ext>
            </a:extLst>
          </p:cNvPr>
          <p:cNvSpPr>
            <a:spLocks noGrp="1"/>
          </p:cNvSpPr>
          <p:nvPr>
            <p:ph type="title"/>
          </p:nvPr>
        </p:nvSpPr>
        <p:spPr>
          <a:xfrm>
            <a:off x="0" y="117293"/>
            <a:ext cx="6914230" cy="1325563"/>
          </a:xfrm>
        </p:spPr>
        <p:txBody>
          <a:bodyPr/>
          <a:lstStyle/>
          <a:p>
            <a:r>
              <a:rPr lang="en-US" dirty="0"/>
              <a:t>In CHAT, while in silent prep:</a:t>
            </a:r>
          </a:p>
        </p:txBody>
      </p:sp>
      <p:sp>
        <p:nvSpPr>
          <p:cNvPr id="3" name="Content Placeholder 2">
            <a:extLst>
              <a:ext uri="{FF2B5EF4-FFF2-40B4-BE49-F238E27FC236}">
                <a16:creationId xmlns="" xmlns:a16="http://schemas.microsoft.com/office/drawing/2014/main" id="{09B15492-30A9-D64A-9879-0C8F0F2CF031}"/>
              </a:ext>
            </a:extLst>
          </p:cNvPr>
          <p:cNvSpPr>
            <a:spLocks noGrp="1"/>
          </p:cNvSpPr>
          <p:nvPr>
            <p:ph idx="1"/>
          </p:nvPr>
        </p:nvSpPr>
        <p:spPr>
          <a:xfrm>
            <a:off x="520231" y="2506662"/>
            <a:ext cx="7886700" cy="4351338"/>
          </a:xfrm>
        </p:spPr>
        <p:txBody>
          <a:bodyPr>
            <a:normAutofit/>
          </a:bodyPr>
          <a:lstStyle/>
          <a:p>
            <a:r>
              <a:rPr lang="en-US" sz="3200" dirty="0"/>
              <a:t>WRITE (short, one phrase or  sentence) </a:t>
            </a:r>
          </a:p>
          <a:p>
            <a:pPr marL="0" indent="0">
              <a:buNone/>
            </a:pPr>
            <a:r>
              <a:rPr lang="en-US" sz="3200" dirty="0"/>
              <a:t>ideas for self-care OF </a:t>
            </a:r>
            <a:r>
              <a:rPr lang="en-US" sz="3200" dirty="0" smtClean="0"/>
              <a:t>YOUR </a:t>
            </a:r>
            <a:r>
              <a:rPr lang="en-US" sz="3200" b="1" dirty="0" smtClean="0">
                <a:solidFill>
                  <a:srgbClr val="FF0000"/>
                </a:solidFill>
                <a:latin typeface="Arial Black"/>
                <a:cs typeface="Arial Black"/>
              </a:rPr>
              <a:t>HEART </a:t>
            </a:r>
          </a:p>
          <a:p>
            <a:pPr marL="0" indent="0" algn="ctr">
              <a:buNone/>
            </a:pPr>
            <a:r>
              <a:rPr lang="en-US" sz="3200" dirty="0" smtClean="0"/>
              <a:t>MIND</a:t>
            </a:r>
            <a:r>
              <a:rPr lang="en-US" sz="3200" dirty="0"/>
              <a:t>/</a:t>
            </a:r>
            <a:r>
              <a:rPr lang="en-US" sz="3200" dirty="0" smtClean="0"/>
              <a:t>BODY/SPIRIT</a:t>
            </a:r>
            <a:endParaRPr lang="en-US" sz="3200" dirty="0"/>
          </a:p>
          <a:p>
            <a:pPr marL="0" indent="0">
              <a:buNone/>
            </a:pPr>
            <a:r>
              <a:rPr lang="en-US" sz="3200" dirty="0"/>
              <a:t>to use while doing your MicroActions to</a:t>
            </a:r>
          </a:p>
          <a:p>
            <a:pPr marL="0" indent="0">
              <a:buNone/>
            </a:pPr>
            <a:r>
              <a:rPr lang="en-US" sz="3200" dirty="0"/>
              <a:t>create your NEW STORY. </a:t>
            </a:r>
          </a:p>
        </p:txBody>
      </p:sp>
      <p:sp>
        <p:nvSpPr>
          <p:cNvPr id="4" name="Footer Placeholder 3">
            <a:extLst>
              <a:ext uri="{FF2B5EF4-FFF2-40B4-BE49-F238E27FC236}">
                <a16:creationId xmlns="" xmlns:a16="http://schemas.microsoft.com/office/drawing/2014/main" id="{4B40EF6D-603C-DE4D-A400-D50571B6EAE2}"/>
              </a:ext>
            </a:extLst>
          </p:cNvPr>
          <p:cNvSpPr>
            <a:spLocks noGrp="1"/>
          </p:cNvSpPr>
          <p:nvPr>
            <p:ph type="ftr" sz="quarter" idx="11"/>
          </p:nvPr>
        </p:nvSpPr>
        <p:spPr/>
        <p:txBody>
          <a:bodyPr/>
          <a:lstStyle/>
          <a:p>
            <a:r>
              <a:rPr lang="en-US"/>
              <a:t>©TSI</a:t>
            </a:r>
          </a:p>
        </p:txBody>
      </p:sp>
      <p:pic>
        <p:nvPicPr>
          <p:cNvPr id="5" name="Picture 4" descr="moral compass without any label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521" y="0"/>
            <a:ext cx="2543479" cy="2543479"/>
          </a:xfrm>
          <a:prstGeom prst="rect">
            <a:avLst/>
          </a:prstGeom>
        </p:spPr>
      </p:pic>
    </p:spTree>
    <p:extLst>
      <p:ext uri="{BB962C8B-B14F-4D97-AF65-F5344CB8AC3E}">
        <p14:creationId xmlns:p14="http://schemas.microsoft.com/office/powerpoint/2010/main" val="23724110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4" y="52807"/>
            <a:ext cx="8990077" cy="1811746"/>
          </a:xfrm>
        </p:spPr>
        <p:txBody>
          <a:bodyPr>
            <a:noAutofit/>
          </a:bodyPr>
          <a:lstStyle/>
          <a:p>
            <a:pPr algn="ctr"/>
            <a:r>
              <a:rPr lang="en-US" sz="3600" dirty="0">
                <a:solidFill>
                  <a:srgbClr val="FF0000"/>
                </a:solidFill>
              </a:rPr>
              <a:t>Breakout #2 </a:t>
            </a:r>
            <a:r>
              <a:rPr lang="mr-IN" sz="3600" dirty="0">
                <a:solidFill>
                  <a:srgbClr val="FF0000"/>
                </a:solidFill>
              </a:rPr>
              <a:t>–</a:t>
            </a:r>
            <a:r>
              <a:rPr lang="en-US" sz="3600" dirty="0" smtClean="0">
                <a:solidFill>
                  <a:srgbClr val="FF0000"/>
                </a:solidFill>
              </a:rPr>
              <a:t>in new </a:t>
            </a:r>
            <a:r>
              <a:rPr lang="en-US" sz="3600" dirty="0">
                <a:solidFill>
                  <a:srgbClr val="FF0000"/>
                </a:solidFill>
              </a:rPr>
              <a:t>Groups of 3 </a:t>
            </a:r>
            <a:r>
              <a:rPr lang="mr-IN" sz="3600" dirty="0">
                <a:solidFill>
                  <a:srgbClr val="FF0000"/>
                </a:solidFill>
              </a:rPr>
              <a:t>–</a:t>
            </a:r>
            <a:r>
              <a:rPr lang="en-US" sz="3600" dirty="0">
                <a:solidFill>
                  <a:srgbClr val="FF0000"/>
                </a:solidFill>
              </a:rPr>
              <a:t> </a:t>
            </a:r>
            <a:br>
              <a:rPr lang="en-US" sz="3600" dirty="0">
                <a:solidFill>
                  <a:srgbClr val="FF0000"/>
                </a:solidFill>
              </a:rPr>
            </a:br>
            <a:r>
              <a:rPr lang="en-US" sz="3600" b="1" dirty="0">
                <a:solidFill>
                  <a:srgbClr val="FF0000"/>
                </a:solidFill>
              </a:rPr>
              <a:t>How will you do 3 kinds of Self-Care </a:t>
            </a:r>
            <a:br>
              <a:rPr lang="en-US" sz="3600" b="1" dirty="0">
                <a:solidFill>
                  <a:srgbClr val="FF0000"/>
                </a:solidFill>
              </a:rPr>
            </a:br>
            <a:r>
              <a:rPr lang="en-US" sz="3600" b="1" dirty="0">
                <a:solidFill>
                  <a:srgbClr val="FF0000"/>
                </a:solidFill>
              </a:rPr>
              <a:t>for YOUR MIND/</a:t>
            </a:r>
            <a:r>
              <a:rPr lang="en-US" sz="3600" b="1" dirty="0" smtClean="0">
                <a:solidFill>
                  <a:srgbClr val="FF0000"/>
                </a:solidFill>
              </a:rPr>
              <a:t>BODY/SPIRIT </a:t>
            </a:r>
            <a:r>
              <a:rPr lang="en-US" sz="3600" b="1" dirty="0">
                <a:solidFill>
                  <a:srgbClr val="FF0000"/>
                </a:solidFill>
              </a:rPr>
              <a:t/>
            </a:r>
            <a:br>
              <a:rPr lang="en-US" sz="3600" b="1" dirty="0">
                <a:solidFill>
                  <a:srgbClr val="FF0000"/>
                </a:solidFill>
              </a:rPr>
            </a:br>
            <a:r>
              <a:rPr lang="en-US" sz="3600" b="1" dirty="0">
                <a:solidFill>
                  <a:srgbClr val="FF0000"/>
                </a:solidFill>
              </a:rPr>
              <a:t>as you implement your NEW STORY?</a:t>
            </a:r>
          </a:p>
        </p:txBody>
      </p:sp>
      <p:sp>
        <p:nvSpPr>
          <p:cNvPr id="3" name="Content Placeholder 2"/>
          <p:cNvSpPr>
            <a:spLocks noGrp="1"/>
          </p:cNvSpPr>
          <p:nvPr>
            <p:ph idx="1"/>
          </p:nvPr>
        </p:nvSpPr>
        <p:spPr>
          <a:xfrm>
            <a:off x="0" y="2001078"/>
            <a:ext cx="9143999" cy="4856923"/>
          </a:xfrm>
        </p:spPr>
        <p:txBody>
          <a:bodyPr>
            <a:normAutofit/>
          </a:bodyPr>
          <a:lstStyle/>
          <a:p>
            <a:r>
              <a:rPr lang="en-US" sz="3900" dirty="0"/>
              <a:t>3 minutes silent prep </a:t>
            </a:r>
          </a:p>
          <a:p>
            <a:r>
              <a:rPr lang="en-US" sz="3900" dirty="0"/>
              <a:t>Go to Breakout Group</a:t>
            </a:r>
          </a:p>
          <a:p>
            <a:r>
              <a:rPr lang="en-US" sz="3900" dirty="0"/>
              <a:t>Choose </a:t>
            </a:r>
            <a:r>
              <a:rPr lang="en-US" sz="3900" dirty="0" err="1"/>
              <a:t>TimeKeeper</a:t>
            </a:r>
            <a:r>
              <a:rPr lang="en-US" sz="3900" dirty="0"/>
              <a:t> and who goes first </a:t>
            </a:r>
          </a:p>
          <a:p>
            <a:r>
              <a:rPr lang="en-US" sz="3900" dirty="0"/>
              <a:t>2 minutes each – </a:t>
            </a:r>
          </a:p>
          <a:p>
            <a:pPr marL="0" indent="0">
              <a:buNone/>
            </a:pPr>
            <a:r>
              <a:rPr lang="en-US" sz="3900" dirty="0"/>
              <a:t>	Self-Care for </a:t>
            </a:r>
            <a:r>
              <a:rPr lang="en-US" sz="3900" dirty="0" smtClean="0"/>
              <a:t>YOUR </a:t>
            </a:r>
            <a:r>
              <a:rPr lang="en-US" sz="4000" b="1" dirty="0">
                <a:solidFill>
                  <a:srgbClr val="FF0000"/>
                </a:solidFill>
                <a:latin typeface="Arial Black"/>
                <a:cs typeface="Arial Black"/>
              </a:rPr>
              <a:t>HEART </a:t>
            </a:r>
            <a:r>
              <a:rPr lang="en-US" sz="3900" dirty="0" smtClean="0"/>
              <a:t>:</a:t>
            </a:r>
          </a:p>
          <a:p>
            <a:pPr marL="0" indent="0" algn="ctr">
              <a:buNone/>
            </a:pPr>
            <a:r>
              <a:rPr lang="en-US" sz="3900" dirty="0" smtClean="0"/>
              <a:t> </a:t>
            </a:r>
            <a:r>
              <a:rPr lang="en-US" sz="3900" dirty="0"/>
              <a:t>MIND/</a:t>
            </a:r>
            <a:r>
              <a:rPr lang="en-US" sz="3900" dirty="0" smtClean="0"/>
              <a:t>BODY/SPIRIT</a:t>
            </a:r>
            <a:endParaRPr lang="en-US" sz="3900" dirty="0"/>
          </a:p>
          <a:p>
            <a:pPr marL="0" indent="0">
              <a:buNone/>
            </a:pPr>
            <a:r>
              <a:rPr lang="en-US" sz="3900" dirty="0"/>
              <a:t>If extra time, discuss with partners</a:t>
            </a:r>
          </a:p>
          <a:p>
            <a:pPr marL="0" indent="0">
              <a:buNone/>
            </a:pPr>
            <a:endParaRPr lang="en-US" sz="5800" dirty="0"/>
          </a:p>
          <a:p>
            <a:pPr marL="0" indent="0">
              <a:buNone/>
            </a:pPr>
            <a:endParaRPr lang="en-US" sz="4400" b="1" dirty="0"/>
          </a:p>
          <a:p>
            <a:pPr marL="514350" indent="-514350">
              <a:buFont typeface="+mj-lt"/>
              <a:buAutoNum type="arabicPeriod"/>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©TSI</a:t>
            </a:r>
          </a:p>
        </p:txBody>
      </p:sp>
    </p:spTree>
    <p:extLst>
      <p:ext uri="{BB962C8B-B14F-4D97-AF65-F5344CB8AC3E}">
        <p14:creationId xmlns:p14="http://schemas.microsoft.com/office/powerpoint/2010/main" val="30274590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C1EA16-061B-714F-8D36-D3D83607E29C}"/>
              </a:ext>
            </a:extLst>
          </p:cNvPr>
          <p:cNvSpPr>
            <a:spLocks noGrp="1"/>
          </p:cNvSpPr>
          <p:nvPr>
            <p:ph type="title"/>
          </p:nvPr>
        </p:nvSpPr>
        <p:spPr/>
        <p:txBody>
          <a:bodyPr/>
          <a:lstStyle/>
          <a:p>
            <a:r>
              <a:rPr lang="en-US" dirty="0"/>
              <a:t>Debrief Breakout #2</a:t>
            </a:r>
          </a:p>
        </p:txBody>
      </p:sp>
      <p:sp>
        <p:nvSpPr>
          <p:cNvPr id="3" name="Content Placeholder 2">
            <a:extLst>
              <a:ext uri="{FF2B5EF4-FFF2-40B4-BE49-F238E27FC236}">
                <a16:creationId xmlns="" xmlns:a16="http://schemas.microsoft.com/office/drawing/2014/main" id="{C476455C-A23E-FF4D-BB78-B298BCCC19CE}"/>
              </a:ext>
            </a:extLst>
          </p:cNvPr>
          <p:cNvSpPr>
            <a:spLocks noGrp="1"/>
          </p:cNvSpPr>
          <p:nvPr>
            <p:ph idx="1"/>
          </p:nvPr>
        </p:nvSpPr>
        <p:spPr>
          <a:xfrm>
            <a:off x="365346" y="2212864"/>
            <a:ext cx="8150004" cy="4351338"/>
          </a:xfrm>
        </p:spPr>
        <p:txBody>
          <a:bodyPr>
            <a:normAutofit/>
          </a:bodyPr>
          <a:lstStyle/>
          <a:p>
            <a:endParaRPr lang="en-US" dirty="0"/>
          </a:p>
          <a:p>
            <a:r>
              <a:rPr lang="en-US" dirty="0"/>
              <a:t>Large Group shares stories of self-care </a:t>
            </a:r>
            <a:r>
              <a:rPr lang="en-US" dirty="0" smtClean="0"/>
              <a:t>of the </a:t>
            </a:r>
            <a:r>
              <a:rPr lang="en-US" b="1" dirty="0" smtClean="0">
                <a:solidFill>
                  <a:srgbClr val="FF0000"/>
                </a:solidFill>
                <a:latin typeface="Arial Black"/>
                <a:cs typeface="Arial Black"/>
              </a:rPr>
              <a:t>HEART</a:t>
            </a:r>
            <a:r>
              <a:rPr lang="en-US" dirty="0" smtClean="0"/>
              <a:t> </a:t>
            </a:r>
            <a:r>
              <a:rPr lang="en-US" dirty="0"/>
              <a:t>mind/</a:t>
            </a:r>
            <a:r>
              <a:rPr lang="en-US" dirty="0" smtClean="0"/>
              <a:t>body/spirit </a:t>
            </a:r>
            <a:r>
              <a:rPr lang="en-US" dirty="0"/>
              <a:t>while engaging in MicroActions to create more Wow Moments</a:t>
            </a:r>
          </a:p>
          <a:p>
            <a:endParaRPr lang="en-US" dirty="0"/>
          </a:p>
          <a:p>
            <a:r>
              <a:rPr lang="en-US" dirty="0"/>
              <a:t>Notice any SYSTEMIC/STRUCTURAL implications</a:t>
            </a:r>
          </a:p>
          <a:p>
            <a:endParaRPr lang="en-US" dirty="0"/>
          </a:p>
          <a:p>
            <a:pPr marL="0" indent="0">
              <a:buNone/>
            </a:pPr>
            <a:endParaRPr lang="en-US" dirty="0"/>
          </a:p>
        </p:txBody>
      </p:sp>
      <p:sp>
        <p:nvSpPr>
          <p:cNvPr id="4" name="Footer Placeholder 3">
            <a:extLst>
              <a:ext uri="{FF2B5EF4-FFF2-40B4-BE49-F238E27FC236}">
                <a16:creationId xmlns="" xmlns:a16="http://schemas.microsoft.com/office/drawing/2014/main" id="{EC07BE62-EA48-7F41-B62D-70781CCD8E3C}"/>
              </a:ext>
            </a:extLst>
          </p:cNvPr>
          <p:cNvSpPr>
            <a:spLocks noGrp="1"/>
          </p:cNvSpPr>
          <p:nvPr>
            <p:ph type="ftr" sz="quarter" idx="11"/>
          </p:nvPr>
        </p:nvSpPr>
        <p:spPr/>
        <p:txBody>
          <a:bodyPr/>
          <a:lstStyle/>
          <a:p>
            <a:r>
              <a:rPr lang="en-US"/>
              <a:t>©TSI</a:t>
            </a:r>
          </a:p>
        </p:txBody>
      </p:sp>
      <p:pic>
        <p:nvPicPr>
          <p:cNvPr id="5" name="Picture 4" descr="moral compass without any label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521" y="0"/>
            <a:ext cx="2543479" cy="2543479"/>
          </a:xfrm>
          <a:prstGeom prst="rect">
            <a:avLst/>
          </a:prstGeom>
        </p:spPr>
      </p:pic>
    </p:spTree>
    <p:extLst>
      <p:ext uri="{BB962C8B-B14F-4D97-AF65-F5344CB8AC3E}">
        <p14:creationId xmlns:p14="http://schemas.microsoft.com/office/powerpoint/2010/main" val="38517031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True Storytelling: Session #4 of 4 on</a:t>
            </a:r>
            <a:br>
              <a:rPr lang="en-US" dirty="0"/>
            </a:br>
            <a:r>
              <a:rPr lang="en-US" dirty="0"/>
              <a:t>Intercultural Racism Conversations </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dirty="0"/>
              <a:t>9am Pacific/10am Mountain Time on </a:t>
            </a:r>
          </a:p>
          <a:p>
            <a:pPr marL="0" indent="0" algn="ctr">
              <a:buNone/>
            </a:pPr>
            <a:r>
              <a:rPr lang="en-US" dirty="0"/>
              <a:t>24, 31 Aug, and 14 &amp; 21 Sept </a:t>
            </a:r>
          </a:p>
          <a:p>
            <a:pPr marL="0" indent="0" algn="ctr">
              <a:buNone/>
            </a:pPr>
            <a:r>
              <a:rPr lang="en-US" dirty="0"/>
              <a:t>Join Zoom Meeting </a:t>
            </a:r>
          </a:p>
          <a:p>
            <a:pPr marL="0" indent="0" algn="ctr">
              <a:buNone/>
            </a:pPr>
            <a:r>
              <a:rPr lang="mr-IN" u="sng" dirty="0">
                <a:hlinkClick r:id="rId2"/>
              </a:rPr>
              <a:t>https://us02web.zoom.us/j/89397616259</a:t>
            </a:r>
          </a:p>
          <a:p>
            <a:pPr algn="ctr"/>
            <a:endParaRPr lang="mr-IN" dirty="0"/>
          </a:p>
          <a:p>
            <a:pPr algn="ctr"/>
            <a:r>
              <a:rPr lang="en-US" dirty="0"/>
              <a:t>Meeting ID: 893 9761 6259 </a:t>
            </a:r>
          </a:p>
          <a:p>
            <a:pPr algn="ctr"/>
            <a:r>
              <a:rPr lang="en-US" dirty="0"/>
              <a:t>Passcode: </a:t>
            </a:r>
            <a:r>
              <a:rPr lang="en-US" dirty="0" err="1"/>
              <a:t>endracism</a:t>
            </a: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a:t>©TSI</a:t>
            </a:r>
          </a:p>
        </p:txBody>
      </p:sp>
      <p:pic>
        <p:nvPicPr>
          <p:cNvPr id="6" name="Picture 5"/>
          <p:cNvPicPr>
            <a:picLocks noChangeAspect="1"/>
          </p:cNvPicPr>
          <p:nvPr/>
        </p:nvPicPr>
        <p:blipFill>
          <a:blip r:embed="rId3"/>
          <a:stretch>
            <a:fillRect/>
          </a:stretch>
        </p:blipFill>
        <p:spPr>
          <a:xfrm>
            <a:off x="7311893" y="5461296"/>
            <a:ext cx="1832107" cy="1431334"/>
          </a:xfrm>
          <a:prstGeom prst="rect">
            <a:avLst/>
          </a:prstGeom>
        </p:spPr>
      </p:pic>
      <p:sp>
        <p:nvSpPr>
          <p:cNvPr id="7" name="Rectangle 6"/>
          <p:cNvSpPr/>
          <p:nvPr/>
        </p:nvSpPr>
        <p:spPr>
          <a:xfrm>
            <a:off x="2799599" y="6055216"/>
            <a:ext cx="3173077" cy="369332"/>
          </a:xfrm>
          <a:prstGeom prst="rect">
            <a:avLst/>
          </a:prstGeom>
        </p:spPr>
        <p:txBody>
          <a:bodyPr wrap="none">
            <a:spAutoFit/>
          </a:bodyPr>
          <a:lstStyle/>
          <a:p>
            <a:r>
              <a:rPr lang="en-US" i="1" dirty="0"/>
              <a:t>© </a:t>
            </a:r>
            <a:r>
              <a:rPr lang="en-US" b="1" i="1" dirty="0"/>
              <a:t>TSI </a:t>
            </a:r>
            <a:r>
              <a:rPr lang="en-US" dirty="0"/>
              <a:t>True Storytelling Institute</a:t>
            </a:r>
          </a:p>
        </p:txBody>
      </p:sp>
    </p:spTree>
    <p:extLst>
      <p:ext uri="{BB962C8B-B14F-4D97-AF65-F5344CB8AC3E}">
        <p14:creationId xmlns:p14="http://schemas.microsoft.com/office/powerpoint/2010/main" val="990297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CE55DB-6F09-2044-9059-705B92739ACD}"/>
              </a:ext>
            </a:extLst>
          </p:cNvPr>
          <p:cNvSpPr>
            <a:spLocks noGrp="1"/>
          </p:cNvSpPr>
          <p:nvPr>
            <p:ph type="title"/>
          </p:nvPr>
        </p:nvSpPr>
        <p:spPr>
          <a:xfrm>
            <a:off x="477077" y="365126"/>
            <a:ext cx="8256105" cy="602283"/>
          </a:xfrm>
        </p:spPr>
        <p:txBody>
          <a:bodyPr>
            <a:normAutofit fontScale="90000"/>
          </a:bodyPr>
          <a:lstStyle/>
          <a:p>
            <a:pPr algn="ctr"/>
            <a:r>
              <a:rPr lang="en-US" sz="3600" b="1" u="sng" dirty="0"/>
              <a:t>Final Step in Re-Story-</a:t>
            </a:r>
            <a:r>
              <a:rPr lang="en-US" sz="3600" b="1" u="sng" dirty="0" err="1"/>
              <a:t>ing</a:t>
            </a:r>
            <a:r>
              <a:rPr lang="en-US" sz="3600" b="1" u="sng" dirty="0"/>
              <a:t>: Support Networks</a:t>
            </a:r>
          </a:p>
        </p:txBody>
      </p:sp>
      <p:sp>
        <p:nvSpPr>
          <p:cNvPr id="3" name="Content Placeholder 2">
            <a:extLst>
              <a:ext uri="{FF2B5EF4-FFF2-40B4-BE49-F238E27FC236}">
                <a16:creationId xmlns="" xmlns:a16="http://schemas.microsoft.com/office/drawing/2014/main" id="{9F65FD5E-2415-414F-B96E-56FAA412BCC3}"/>
              </a:ext>
            </a:extLst>
          </p:cNvPr>
          <p:cNvSpPr>
            <a:spLocks noGrp="1"/>
          </p:cNvSpPr>
          <p:nvPr>
            <p:ph idx="1"/>
          </p:nvPr>
        </p:nvSpPr>
        <p:spPr>
          <a:xfrm>
            <a:off x="371061" y="1139687"/>
            <a:ext cx="8521148" cy="5353187"/>
          </a:xfrm>
        </p:spPr>
        <p:txBody>
          <a:bodyPr>
            <a:normAutofit fontScale="77500" lnSpcReduction="20000"/>
          </a:bodyPr>
          <a:lstStyle/>
          <a:p>
            <a:pPr marL="0" indent="0">
              <a:buNone/>
            </a:pPr>
            <a:r>
              <a:rPr lang="en-US" dirty="0"/>
              <a:t>	</a:t>
            </a:r>
            <a:r>
              <a:rPr lang="en-US" u="sng" dirty="0"/>
              <a:t>HOW to </a:t>
            </a:r>
            <a:r>
              <a:rPr lang="en-US" u="sng" dirty="0" smtClean="0"/>
              <a:t>USE </a:t>
            </a:r>
            <a:r>
              <a:rPr lang="en-US" u="sng" dirty="0"/>
              <a:t>CHAT to do 1, 2, </a:t>
            </a:r>
            <a:r>
              <a:rPr lang="en-US" u="sng" dirty="0" smtClean="0"/>
              <a:t>and</a:t>
            </a:r>
            <a:r>
              <a:rPr lang="en-US" u="sng" dirty="0"/>
              <a:t> </a:t>
            </a:r>
            <a:r>
              <a:rPr lang="en-US" u="sng" dirty="0" smtClean="0"/>
              <a:t>3 </a:t>
            </a:r>
            <a:r>
              <a:rPr lang="en-US" u="sng" dirty="0"/>
              <a:t>below</a:t>
            </a:r>
            <a:r>
              <a:rPr lang="en-US" dirty="0"/>
              <a:t>:</a:t>
            </a:r>
          </a:p>
          <a:p>
            <a:pPr marL="0" indent="0">
              <a:buNone/>
            </a:pPr>
            <a:r>
              <a:rPr lang="en-US" dirty="0"/>
              <a:t>	Click on that person’s picture in your “Gallery” view, OR</a:t>
            </a:r>
          </a:p>
          <a:p>
            <a:pPr marL="0" indent="0">
              <a:buNone/>
            </a:pPr>
            <a:r>
              <a:rPr lang="en-US" dirty="0"/>
              <a:t>	Click on CHAT, scroll down names, select </a:t>
            </a:r>
            <a:r>
              <a:rPr lang="en-US" dirty="0" smtClean="0"/>
              <a:t>person</a:t>
            </a:r>
            <a:endParaRPr lang="en-US" dirty="0"/>
          </a:p>
          <a:p>
            <a:pPr marL="0" indent="0">
              <a:buNone/>
            </a:pPr>
            <a:endParaRPr lang="en-US" dirty="0"/>
          </a:p>
          <a:p>
            <a:pPr marL="514350" indent="-514350">
              <a:buAutoNum type="arabicPeriod"/>
            </a:pPr>
            <a:r>
              <a:rPr lang="en-US" dirty="0" smtClean="0"/>
              <a:t>Invite </a:t>
            </a:r>
            <a:r>
              <a:rPr lang="en-US" dirty="0"/>
              <a:t>a few people </a:t>
            </a:r>
            <a:r>
              <a:rPr lang="en-US" dirty="0" smtClean="0"/>
              <a:t>here</a:t>
            </a:r>
            <a:r>
              <a:rPr lang="en-US" dirty="0"/>
              <a:t>, now, to be part of your own support network (</a:t>
            </a:r>
            <a:r>
              <a:rPr lang="en-US" dirty="0" smtClean="0"/>
              <a:t>use </a:t>
            </a:r>
            <a:r>
              <a:rPr lang="en-US" dirty="0"/>
              <a:t>CHAT</a:t>
            </a:r>
            <a:r>
              <a:rPr lang="en-US" dirty="0" smtClean="0"/>
              <a:t>, under TO: </a:t>
            </a:r>
            <a:r>
              <a:rPr lang="en-US" dirty="0"/>
              <a:t>invite someone, and give them your email/contact info</a:t>
            </a:r>
            <a:r>
              <a:rPr lang="en-US" dirty="0" smtClean="0"/>
              <a:t>)</a:t>
            </a:r>
          </a:p>
          <a:p>
            <a:pPr marL="0" indent="0">
              <a:buNone/>
            </a:pPr>
            <a:endParaRPr lang="en-US" dirty="0"/>
          </a:p>
          <a:p>
            <a:pPr marL="0" indent="0">
              <a:buNone/>
            </a:pPr>
            <a:r>
              <a:rPr lang="en-US" dirty="0" smtClean="0"/>
              <a:t>2. Join </a:t>
            </a:r>
            <a:r>
              <a:rPr lang="en-US" dirty="0"/>
              <a:t>an Alumni Group (FREE!</a:t>
            </a:r>
            <a:r>
              <a:rPr lang="en-US" dirty="0" smtClean="0"/>
              <a:t>) </a:t>
            </a:r>
            <a:r>
              <a:rPr lang="mr-IN" dirty="0" smtClean="0"/>
              <a:t>–</a:t>
            </a:r>
            <a:r>
              <a:rPr lang="en-US" dirty="0" smtClean="0"/>
              <a:t> Type ‘Alumni’ </a:t>
            </a:r>
            <a:endParaRPr lang="en-US" dirty="0"/>
          </a:p>
          <a:p>
            <a:pPr marL="0" indent="0">
              <a:buNone/>
            </a:pPr>
            <a:r>
              <a:rPr lang="en-US" dirty="0"/>
              <a:t>In </a:t>
            </a:r>
            <a:r>
              <a:rPr lang="en-US" dirty="0" smtClean="0"/>
              <a:t>CHAT to </a:t>
            </a:r>
            <a:r>
              <a:rPr lang="en-US" dirty="0"/>
              <a:t>Ken </a:t>
            </a:r>
            <a:r>
              <a:rPr lang="en-US" dirty="0" smtClean="0"/>
              <a:t>Long, or send </a:t>
            </a:r>
            <a:r>
              <a:rPr lang="en-US" dirty="0"/>
              <a:t>email </a:t>
            </a:r>
            <a:r>
              <a:rPr lang="en-US" dirty="0">
                <a:hlinkClick r:id="rId3"/>
              </a:rPr>
              <a:t>longke@</a:t>
            </a:r>
            <a:r>
              <a:rPr lang="en-US" dirty="0" smtClean="0">
                <a:hlinkClick r:id="rId3"/>
              </a:rPr>
              <a:t>yahoo.com</a:t>
            </a:r>
            <a:endParaRPr lang="en-US" dirty="0"/>
          </a:p>
          <a:p>
            <a:pPr marL="457200" lvl="1" indent="0">
              <a:buNone/>
            </a:pPr>
            <a:r>
              <a:rPr lang="en-US" dirty="0"/>
              <a:t>	</a:t>
            </a:r>
          </a:p>
          <a:p>
            <a:pPr marL="0" indent="0">
              <a:buNone/>
            </a:pPr>
            <a:r>
              <a:rPr lang="en-US" dirty="0"/>
              <a:t>3. Enroll in another True Storytelling workshop</a:t>
            </a:r>
            <a:r>
              <a:rPr lang="en-US" dirty="0" smtClean="0"/>
              <a:t>! Type ‘Enroll’ in Chat</a:t>
            </a:r>
            <a:endParaRPr lang="en-US" dirty="0"/>
          </a:p>
          <a:p>
            <a:pPr marL="0" indent="0">
              <a:buNone/>
            </a:pPr>
            <a:r>
              <a:rPr lang="en-US" dirty="0"/>
              <a:t>	4 </a:t>
            </a:r>
            <a:r>
              <a:rPr lang="en-US" dirty="0" smtClean="0"/>
              <a:t>weeks </a:t>
            </a:r>
            <a:r>
              <a:rPr lang="en-US" dirty="0"/>
              <a:t>each</a:t>
            </a:r>
            <a:r>
              <a:rPr lang="en-US" dirty="0" smtClean="0"/>
              <a:t>,  7 Keys to Transform World (Oct.), Ethics (Nov.), Storytelling Conference (Dec.) and any topic for 2021 _____?</a:t>
            </a:r>
            <a:endParaRPr lang="en-US" dirty="0"/>
          </a:p>
          <a:p>
            <a:pPr marL="0" indent="0">
              <a:buNone/>
            </a:pPr>
            <a:endParaRPr lang="en-US" dirty="0"/>
          </a:p>
          <a:p>
            <a:r>
              <a:rPr lang="en-US" dirty="0"/>
              <a:t>10 min Q&amp;A while people </a:t>
            </a:r>
            <a:r>
              <a:rPr lang="en-US" b="1" dirty="0"/>
              <a:t>CHAT now </a:t>
            </a:r>
            <a:r>
              <a:rPr lang="en-US" dirty="0"/>
              <a:t>to do #1, #2, </a:t>
            </a:r>
            <a:r>
              <a:rPr lang="en-US" dirty="0" smtClean="0"/>
              <a:t>and </a:t>
            </a:r>
            <a:r>
              <a:rPr lang="en-US" dirty="0"/>
              <a:t>#</a:t>
            </a:r>
            <a:r>
              <a:rPr lang="en-US" dirty="0" smtClean="0"/>
              <a:t>3</a:t>
            </a:r>
            <a:endParaRPr lang="en-US" dirty="0"/>
          </a:p>
          <a:p>
            <a:endParaRPr lang="en-US" dirty="0"/>
          </a:p>
          <a:p>
            <a:endParaRPr lang="en-US" dirty="0"/>
          </a:p>
        </p:txBody>
      </p:sp>
      <p:sp>
        <p:nvSpPr>
          <p:cNvPr id="4" name="Footer Placeholder 3">
            <a:extLst>
              <a:ext uri="{FF2B5EF4-FFF2-40B4-BE49-F238E27FC236}">
                <a16:creationId xmlns="" xmlns:a16="http://schemas.microsoft.com/office/drawing/2014/main" id="{E7C54CCF-040D-9B4E-8CE9-813862BD4C56}"/>
              </a:ext>
            </a:extLst>
          </p:cNvPr>
          <p:cNvSpPr>
            <a:spLocks noGrp="1"/>
          </p:cNvSpPr>
          <p:nvPr>
            <p:ph type="ftr" sz="quarter" idx="11"/>
          </p:nvPr>
        </p:nvSpPr>
        <p:spPr/>
        <p:txBody>
          <a:bodyPr/>
          <a:lstStyle/>
          <a:p>
            <a:r>
              <a:rPr lang="en-US"/>
              <a:t>©TSI</a:t>
            </a:r>
          </a:p>
        </p:txBody>
      </p:sp>
    </p:spTree>
    <p:extLst>
      <p:ext uri="{BB962C8B-B14F-4D97-AF65-F5344CB8AC3E}">
        <p14:creationId xmlns:p14="http://schemas.microsoft.com/office/powerpoint/2010/main" val="22263114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8BD738-AAFD-2F4A-ABB9-1569FFCA673F}"/>
              </a:ext>
            </a:extLst>
          </p:cNvPr>
          <p:cNvSpPr>
            <a:spLocks noGrp="1"/>
          </p:cNvSpPr>
          <p:nvPr>
            <p:ph type="title"/>
          </p:nvPr>
        </p:nvSpPr>
        <p:spPr>
          <a:xfrm>
            <a:off x="1" y="198548"/>
            <a:ext cx="9144000" cy="6356350"/>
          </a:xfrm>
        </p:spPr>
        <p:txBody>
          <a:bodyPr>
            <a:normAutofit fontScale="90000"/>
          </a:bodyPr>
          <a:lstStyle/>
          <a:p>
            <a:pPr marL="0" indent="0" algn="ctr"/>
            <a:r>
              <a:rPr lang="en-US" b="1" dirty="0"/>
              <a:t>CONGRATULATIONS</a:t>
            </a:r>
            <a:r>
              <a:rPr lang="en-US" dirty="0"/>
              <a:t> </a:t>
            </a:r>
            <a:br>
              <a:rPr lang="en-US" dirty="0"/>
            </a:br>
            <a:r>
              <a:rPr lang="en-US" sz="4000" dirty="0" smtClean="0"/>
              <a:t>to those </a:t>
            </a:r>
            <a:r>
              <a:rPr lang="en-US" sz="4000" dirty="0"/>
              <a:t>completing the </a:t>
            </a:r>
            <a:r>
              <a:rPr lang="en-US" sz="4000" dirty="0" smtClean="0"/>
              <a:t>four sessions of</a:t>
            </a:r>
            <a:r>
              <a:rPr lang="en-US" sz="4000" dirty="0"/>
              <a:t/>
            </a:r>
            <a:br>
              <a:rPr lang="en-US" sz="4000" dirty="0"/>
            </a:br>
            <a:r>
              <a:rPr lang="en-US" sz="4000" dirty="0"/>
              <a:t>True </a:t>
            </a:r>
            <a:r>
              <a:rPr lang="en-US" sz="4000" dirty="0" smtClean="0"/>
              <a:t>Storytelling</a:t>
            </a:r>
            <a:br>
              <a:rPr lang="en-US" sz="4000"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sz="4000" b="1" dirty="0" smtClean="0"/>
              <a:t>INTERCULTURAL CONVERSATIONS to </a:t>
            </a:r>
            <a:br>
              <a:rPr lang="en-US" sz="4000" b="1" dirty="0" smtClean="0"/>
            </a:br>
            <a:r>
              <a:rPr lang="en-US" sz="4000" b="1" dirty="0" smtClean="0"/>
              <a:t>END RACISM </a:t>
            </a:r>
            <a:r>
              <a:rPr lang="en-US" sz="4000" b="1" dirty="0"/>
              <a:t/>
            </a:r>
            <a:br>
              <a:rPr lang="en-US" sz="4000" b="1" dirty="0"/>
            </a:br>
            <a:r>
              <a:rPr lang="en-US" sz="4000" b="1" dirty="0"/>
              <a:t>MODULE</a:t>
            </a:r>
            <a:r>
              <a:rPr lang="en-US" sz="4000" b="1" dirty="0" smtClean="0"/>
              <a:t>!</a:t>
            </a:r>
            <a:br>
              <a:rPr lang="en-US" sz="4000" b="1" dirty="0" smtClean="0"/>
            </a:br>
            <a:r>
              <a:rPr lang="en-US" sz="4000" b="1" dirty="0" smtClean="0"/>
              <a:t>If you would like this module </a:t>
            </a:r>
            <a:br>
              <a:rPr lang="en-US" sz="4000" b="1" dirty="0" smtClean="0"/>
            </a:br>
            <a:r>
              <a:rPr lang="en-US" sz="4000" b="1" dirty="0" smtClean="0"/>
              <a:t>done in your community</a:t>
            </a:r>
            <a:br>
              <a:rPr lang="en-US" sz="4000" b="1" dirty="0" smtClean="0"/>
            </a:br>
            <a:r>
              <a:rPr lang="en-US" sz="4000" b="1" dirty="0" smtClean="0"/>
              <a:t>Type End Racism in CHAT</a:t>
            </a:r>
            <a:endParaRPr lang="en-US" sz="4000" b="1" dirty="0"/>
          </a:p>
        </p:txBody>
      </p:sp>
      <p:sp>
        <p:nvSpPr>
          <p:cNvPr id="4" name="Footer Placeholder 3"/>
          <p:cNvSpPr>
            <a:spLocks noGrp="1"/>
          </p:cNvSpPr>
          <p:nvPr>
            <p:ph type="ftr" sz="quarter" idx="11"/>
          </p:nvPr>
        </p:nvSpPr>
        <p:spPr/>
        <p:txBody>
          <a:bodyPr/>
          <a:lstStyle/>
          <a:p>
            <a:r>
              <a:rPr lang="en-US" dirty="0"/>
              <a:t>©TSI</a:t>
            </a:r>
          </a:p>
        </p:txBody>
      </p:sp>
      <p:pic>
        <p:nvPicPr>
          <p:cNvPr id="5" name="Picture 4" descr="pexels-atc-comm-photo-305530.jpg"/>
          <p:cNvPicPr>
            <a:picLocks noChangeAspect="1"/>
          </p:cNvPicPr>
          <p:nvPr/>
        </p:nvPicPr>
        <p:blipFill rotWithShape="1">
          <a:blip r:embed="rId3">
            <a:extLst>
              <a:ext uri="{28A0092B-C50C-407E-A947-70E740481C1C}">
                <a14:useLocalDpi xmlns:a14="http://schemas.microsoft.com/office/drawing/2010/main" val="0"/>
              </a:ext>
            </a:extLst>
          </a:blip>
          <a:srcRect l="22755" t="41079" r="24828" b="8480"/>
          <a:stretch/>
        </p:blipFill>
        <p:spPr>
          <a:xfrm>
            <a:off x="3237088" y="1483238"/>
            <a:ext cx="2509131" cy="2249746"/>
          </a:xfrm>
          <a:prstGeom prst="rect">
            <a:avLst/>
          </a:prstGeom>
        </p:spPr>
      </p:pic>
    </p:spTree>
    <p:extLst>
      <p:ext uri="{BB962C8B-B14F-4D97-AF65-F5344CB8AC3E}">
        <p14:creationId xmlns:p14="http://schemas.microsoft.com/office/powerpoint/2010/main" val="13840786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F04D2E-4909-294C-A2D1-49813842465F}"/>
              </a:ext>
            </a:extLst>
          </p:cNvPr>
          <p:cNvSpPr>
            <a:spLocks noGrp="1"/>
          </p:cNvSpPr>
          <p:nvPr>
            <p:ph type="title"/>
          </p:nvPr>
        </p:nvSpPr>
        <p:spPr>
          <a:xfrm>
            <a:off x="589638" y="203872"/>
            <a:ext cx="7886700" cy="1204685"/>
          </a:xfrm>
        </p:spPr>
        <p:txBody>
          <a:bodyPr>
            <a:normAutofit/>
          </a:bodyPr>
          <a:lstStyle/>
          <a:p>
            <a:r>
              <a:rPr lang="en-US" dirty="0"/>
              <a:t>POPCORN		</a:t>
            </a:r>
          </a:p>
        </p:txBody>
      </p:sp>
      <p:sp>
        <p:nvSpPr>
          <p:cNvPr id="3" name="Content Placeholder 2">
            <a:extLst>
              <a:ext uri="{FF2B5EF4-FFF2-40B4-BE49-F238E27FC236}">
                <a16:creationId xmlns="" xmlns:a16="http://schemas.microsoft.com/office/drawing/2014/main" id="{DFD4FFB9-CF1C-6D41-BF1C-E55DA7AED810}"/>
              </a:ext>
            </a:extLst>
          </p:cNvPr>
          <p:cNvSpPr>
            <a:spLocks noGrp="1"/>
          </p:cNvSpPr>
          <p:nvPr>
            <p:ph idx="1"/>
          </p:nvPr>
        </p:nvSpPr>
        <p:spPr>
          <a:xfrm>
            <a:off x="366713" y="3193143"/>
            <a:ext cx="7886700" cy="3296558"/>
          </a:xfrm>
        </p:spPr>
        <p:txBody>
          <a:bodyPr/>
          <a:lstStyle/>
          <a:p>
            <a:endParaRPr lang="en-US" dirty="0"/>
          </a:p>
          <a:p>
            <a:r>
              <a:rPr lang="en-US" sz="3200" dirty="0"/>
              <a:t>Raise your hand (literally or virtually)</a:t>
            </a:r>
          </a:p>
          <a:p>
            <a:r>
              <a:rPr lang="en-US" sz="3200" dirty="0"/>
              <a:t>Give a word or phrase that reflects what you got from today’s </a:t>
            </a:r>
            <a:r>
              <a:rPr lang="en-US" sz="3200" dirty="0" smtClean="0"/>
              <a:t>session</a:t>
            </a:r>
            <a:endParaRPr lang="en-US" sz="3200" dirty="0"/>
          </a:p>
        </p:txBody>
      </p:sp>
      <p:pic>
        <p:nvPicPr>
          <p:cNvPr id="7" name="Picture 2" descr="Popcorn Clip Art - Royalty Free - GoGraph">
            <a:extLst>
              <a:ext uri="{FF2B5EF4-FFF2-40B4-BE49-F238E27FC236}">
                <a16:creationId xmlns="" xmlns:a16="http://schemas.microsoft.com/office/drawing/2014/main" id="{B1088093-B393-AB4A-92F9-E0246F50E7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73"/>
          <a:stretch/>
        </p:blipFill>
        <p:spPr bwMode="auto">
          <a:xfrm>
            <a:off x="4929750" y="375937"/>
            <a:ext cx="3743135" cy="244316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©TSI</a:t>
            </a:r>
          </a:p>
        </p:txBody>
      </p:sp>
      <p:pic>
        <p:nvPicPr>
          <p:cNvPr id="6" name="Picture 2" descr="Spring Term WOW 10:10 Moments! – St John and St Francis Church School">
            <a:extLst>
              <a:ext uri="{FF2B5EF4-FFF2-40B4-BE49-F238E27FC236}">
                <a16:creationId xmlns:a16="http://schemas.microsoft.com/office/drawing/2014/main" xmlns="" id="{8BAA59DA-5877-774C-83EF-2A1EA87D4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555" y="1408557"/>
            <a:ext cx="3180772"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6129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365128"/>
            <a:ext cx="5915025" cy="786341"/>
          </a:xfrm>
        </p:spPr>
        <p:txBody>
          <a:bodyPr>
            <a:normAutofit fontScale="90000"/>
          </a:bodyPr>
          <a:lstStyle/>
          <a:p>
            <a:r>
              <a:rPr lang="en-US" dirty="0">
                <a:latin typeface="Arial Black"/>
                <a:cs typeface="Arial Black"/>
              </a:rPr>
              <a:t>For your Library - Preorder</a:t>
            </a:r>
          </a:p>
        </p:txBody>
      </p:sp>
      <p:pic>
        <p:nvPicPr>
          <p:cNvPr id="6" name="Picture 5" descr="book cover doing conversation storytell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6" y="1340444"/>
            <a:ext cx="2671974" cy="4250069"/>
          </a:xfrm>
          <a:prstGeom prst="rect">
            <a:avLst/>
          </a:prstGeom>
        </p:spPr>
      </p:pic>
      <p:pic>
        <p:nvPicPr>
          <p:cNvPr id="7" name="Picture 6"/>
          <p:cNvPicPr>
            <a:picLocks noChangeAspect="1"/>
          </p:cNvPicPr>
          <p:nvPr/>
        </p:nvPicPr>
        <p:blipFill>
          <a:blip r:embed="rId3"/>
          <a:stretch>
            <a:fillRect/>
          </a:stretch>
        </p:blipFill>
        <p:spPr>
          <a:xfrm>
            <a:off x="6549699" y="1202702"/>
            <a:ext cx="2449385" cy="4288358"/>
          </a:xfrm>
          <a:prstGeom prst="rect">
            <a:avLst/>
          </a:prstGeom>
        </p:spPr>
      </p:pic>
      <p:sp>
        <p:nvSpPr>
          <p:cNvPr id="8" name="Rectangle 7"/>
          <p:cNvSpPr/>
          <p:nvPr/>
        </p:nvSpPr>
        <p:spPr>
          <a:xfrm>
            <a:off x="2777800" y="2252520"/>
            <a:ext cx="3771899" cy="2739211"/>
          </a:xfrm>
          <a:prstGeom prst="rect">
            <a:avLst/>
          </a:prstGeom>
        </p:spPr>
        <p:txBody>
          <a:bodyPr wrap="square">
            <a:spAutoFit/>
          </a:bodyPr>
          <a:lstStyle/>
          <a:p>
            <a:r>
              <a:rPr lang="en-US" sz="4000" i="1" dirty="0">
                <a:highlight>
                  <a:srgbClr val="FFFF00"/>
                </a:highlight>
              </a:rPr>
              <a:t>AND FREE</a:t>
            </a:r>
            <a:r>
              <a:rPr lang="en-US" sz="3600" i="1" dirty="0">
                <a:highlight>
                  <a:srgbClr val="FFFF00"/>
                </a:highlight>
              </a:rPr>
              <a:t>:</a:t>
            </a:r>
            <a:r>
              <a:rPr lang="en-US" sz="2400" i="1" dirty="0">
                <a:highlight>
                  <a:srgbClr val="FFFF00"/>
                </a:highlight>
              </a:rPr>
              <a:t>  </a:t>
            </a:r>
          </a:p>
          <a:p>
            <a:r>
              <a:rPr lang="en-US" sz="2400" i="1" dirty="0">
                <a:highlight>
                  <a:srgbClr val="FFFF00"/>
                </a:highlight>
              </a:rPr>
              <a:t>Glenn Aparicio Parry PODCAST with </a:t>
            </a:r>
          </a:p>
          <a:p>
            <a:r>
              <a:rPr lang="en-US" sz="2400" i="1" dirty="0">
                <a:highlight>
                  <a:srgbClr val="FFFF00"/>
                </a:highlight>
              </a:rPr>
              <a:t>Oscar and David</a:t>
            </a:r>
          </a:p>
          <a:p>
            <a:r>
              <a:rPr lang="en-US" sz="2000" dirty="0">
                <a:highlight>
                  <a:srgbClr val="FFFF00"/>
                </a:highlight>
                <a:hlinkClick r:id="rId4"/>
              </a:rPr>
              <a:t>https://originalthinking.us/media/podcasts/</a:t>
            </a:r>
            <a:r>
              <a:rPr lang="en-US" sz="2000" dirty="0">
                <a:highlight>
                  <a:srgbClr val="FFFF00"/>
                </a:highlight>
              </a:rPr>
              <a:t>  now </a:t>
            </a:r>
            <a:r>
              <a:rPr lang="en-US" sz="2000" dirty="0" smtClean="0">
                <a:highlight>
                  <a:srgbClr val="FFFF00"/>
                </a:highlight>
                <a:hlinkClick r:id="rId5"/>
              </a:rPr>
              <a:t>available CLICK HERE FOR VIDEO</a:t>
            </a:r>
            <a:endParaRPr lang="en-US" sz="2000" dirty="0">
              <a:highlight>
                <a:srgbClr val="FFFF00"/>
              </a:highlight>
            </a:endParaRPr>
          </a:p>
        </p:txBody>
      </p:sp>
      <p:sp>
        <p:nvSpPr>
          <p:cNvPr id="3" name="Footer Placeholder 2"/>
          <p:cNvSpPr>
            <a:spLocks noGrp="1"/>
          </p:cNvSpPr>
          <p:nvPr>
            <p:ph type="ftr" sz="quarter" idx="11"/>
          </p:nvPr>
        </p:nvSpPr>
        <p:spPr/>
        <p:txBody>
          <a:bodyPr/>
          <a:lstStyle/>
          <a:p>
            <a:r>
              <a:rPr lang="en-US"/>
              <a:t>©TSI</a:t>
            </a:r>
          </a:p>
        </p:txBody>
      </p:sp>
      <p:sp>
        <p:nvSpPr>
          <p:cNvPr id="9" name="Rectangle 8"/>
          <p:cNvSpPr/>
          <p:nvPr/>
        </p:nvSpPr>
        <p:spPr>
          <a:xfrm>
            <a:off x="3028950" y="5987019"/>
            <a:ext cx="3173077" cy="369332"/>
          </a:xfrm>
          <a:prstGeom prst="rect">
            <a:avLst/>
          </a:prstGeom>
        </p:spPr>
        <p:txBody>
          <a:bodyPr wrap="none">
            <a:spAutoFit/>
          </a:bodyPr>
          <a:lstStyle/>
          <a:p>
            <a:r>
              <a:rPr lang="en-US" i="1" dirty="0"/>
              <a:t>© </a:t>
            </a:r>
            <a:r>
              <a:rPr lang="en-US" b="1" i="1" dirty="0"/>
              <a:t>TSI </a:t>
            </a:r>
            <a:r>
              <a:rPr lang="en-US" dirty="0"/>
              <a:t>True Storytelling Institute</a:t>
            </a:r>
          </a:p>
        </p:txBody>
      </p:sp>
    </p:spTree>
    <p:extLst>
      <p:ext uri="{BB962C8B-B14F-4D97-AF65-F5344CB8AC3E}">
        <p14:creationId xmlns:p14="http://schemas.microsoft.com/office/powerpoint/2010/main" val="16096264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05037"/>
          </a:xfrm>
        </p:spPr>
        <p:txBody>
          <a:bodyPr>
            <a:normAutofit fontScale="90000"/>
          </a:bodyPr>
          <a:lstStyle/>
          <a:p>
            <a:r>
              <a:rPr lang="en-US" dirty="0">
                <a:latin typeface="Arial Black"/>
                <a:cs typeface="Arial Black"/>
              </a:rPr>
              <a:t>These are links to download your slides and special handouts</a:t>
            </a:r>
          </a:p>
        </p:txBody>
      </p:sp>
      <p:sp>
        <p:nvSpPr>
          <p:cNvPr id="3" name="Content Placeholder 2"/>
          <p:cNvSpPr>
            <a:spLocks noGrp="1"/>
          </p:cNvSpPr>
          <p:nvPr>
            <p:ph idx="1"/>
          </p:nvPr>
        </p:nvSpPr>
        <p:spPr>
          <a:xfrm>
            <a:off x="241146" y="1690688"/>
            <a:ext cx="8902853" cy="4665663"/>
          </a:xfrm>
        </p:spPr>
        <p:txBody>
          <a:bodyPr>
            <a:normAutofit fontScale="85000" lnSpcReduction="10000"/>
          </a:bodyPr>
          <a:lstStyle/>
          <a:p>
            <a:r>
              <a:rPr lang="en-US" dirty="0">
                <a:hlinkClick r:id="rId2"/>
              </a:rPr>
              <a:t>SESSION ONE slides Aug 24 2020</a:t>
            </a:r>
            <a:endParaRPr lang="en-US" dirty="0"/>
          </a:p>
          <a:p>
            <a:endParaRPr lang="en-US" dirty="0"/>
          </a:p>
          <a:p>
            <a:r>
              <a:rPr lang="en-US" dirty="0">
                <a:hlinkClick r:id="rId3"/>
              </a:rPr>
              <a:t>SESSION TWO slides Aug 31 2020</a:t>
            </a:r>
            <a:endParaRPr lang="en-US" dirty="0"/>
          </a:p>
          <a:p>
            <a:endParaRPr lang="en-US" dirty="0"/>
          </a:p>
          <a:p>
            <a:pPr lvl="1"/>
            <a:r>
              <a:rPr lang="en-US" dirty="0">
                <a:hlinkClick r:id="rId4"/>
              </a:rPr>
              <a:t>HANDOUT How to Make a Storyboard &amp; Restory by Grace Ann Rosile</a:t>
            </a:r>
            <a:endParaRPr lang="en-US" dirty="0"/>
          </a:p>
          <a:p>
            <a:pPr marL="0" indent="0">
              <a:buNone/>
            </a:pPr>
            <a:endParaRPr lang="en-US" dirty="0"/>
          </a:p>
          <a:p>
            <a:r>
              <a:rPr lang="en-US" dirty="0">
                <a:hlinkClick r:id="rId5"/>
              </a:rPr>
              <a:t>SESSION THREE slides for Sep 14 2020 </a:t>
            </a:r>
            <a:endParaRPr lang="en-US" dirty="0"/>
          </a:p>
          <a:p>
            <a:pPr marL="0" indent="0">
              <a:buNone/>
            </a:pPr>
            <a:endParaRPr lang="en-US" dirty="0"/>
          </a:p>
          <a:p>
            <a:pPr lvl="1"/>
            <a:r>
              <a:rPr lang="en-US" dirty="0">
                <a:hlinkClick r:id="rId6"/>
              </a:rPr>
              <a:t>HANDOUT How to Deconstruct Systemic Racism and The Victim-Persecutor-Rescuer Cycle - Tool by David M. </a:t>
            </a:r>
            <a:r>
              <a:rPr lang="en-US" dirty="0" smtClean="0">
                <a:hlinkClick r:id="rId6"/>
              </a:rPr>
              <a:t>Boje</a:t>
            </a:r>
            <a:endParaRPr lang="en-US" dirty="0" smtClean="0"/>
          </a:p>
          <a:p>
            <a:r>
              <a:rPr lang="en-US" dirty="0">
                <a:hlinkClick r:id="rId7"/>
              </a:rPr>
              <a:t>Session Four - Embodied Reflecting and Next Steps Sep 21 2020</a:t>
            </a:r>
            <a:endParaRPr lang="en-US" dirty="0"/>
          </a:p>
          <a:p>
            <a:r>
              <a:rPr lang="en-US" dirty="0">
                <a:hlinkClick r:id="rId8"/>
              </a:rPr>
              <a:t>SESSION FOUR Homework Storyboard with New Story Sep 21 2020</a:t>
            </a:r>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©TSI</a:t>
            </a:r>
          </a:p>
        </p:txBody>
      </p:sp>
    </p:spTree>
    <p:extLst>
      <p:ext uri="{BB962C8B-B14F-4D97-AF65-F5344CB8AC3E}">
        <p14:creationId xmlns:p14="http://schemas.microsoft.com/office/powerpoint/2010/main" val="6221658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2757141"/>
          </a:xfrm>
        </p:spPr>
        <p:txBody>
          <a:bodyPr>
            <a:normAutofit fontScale="90000"/>
          </a:bodyPr>
          <a:lstStyle/>
          <a:p>
            <a:pPr algn="ctr"/>
            <a:r>
              <a:rPr lang="en-US" dirty="0"/>
              <a:t>Thank you!</a:t>
            </a:r>
            <a:br>
              <a:rPr lang="en-US" dirty="0"/>
            </a:br>
            <a:r>
              <a:rPr lang="en-US" dirty="0"/>
              <a:t>We have enjoyed sharing stories</a:t>
            </a:r>
            <a:r>
              <a:rPr lang="en-US" dirty="0" smtClean="0"/>
              <a:t>! </a:t>
            </a:r>
            <a:r>
              <a:rPr lang="en-US" dirty="0"/>
              <a:t/>
            </a:r>
            <a:br>
              <a:rPr lang="en-US" dirty="0"/>
            </a:br>
            <a:r>
              <a:rPr lang="en-US" dirty="0"/>
              <a:t>for More information </a:t>
            </a:r>
            <a:r>
              <a:rPr lang="en-US" dirty="0" smtClean="0"/>
              <a:t>or to </a:t>
            </a:r>
            <a:r>
              <a:rPr lang="en-US" dirty="0"/>
              <a:t>invite us </a:t>
            </a:r>
            <a:r>
              <a:rPr lang="en-US" sz="3600" dirty="0">
                <a:hlinkClick r:id="rId2"/>
              </a:rPr>
              <a:t>lenabruunjensen@gmail.com</a:t>
            </a:r>
            <a:r>
              <a:rPr lang="en-US" sz="3600" dirty="0"/>
              <a:t> </a:t>
            </a:r>
            <a:r>
              <a:rPr lang="en-US" dirty="0"/>
              <a:t/>
            </a:r>
            <a:br>
              <a:rPr lang="en-US" dirty="0"/>
            </a:br>
            <a:r>
              <a:rPr lang="en-US" dirty="0" smtClean="0"/>
              <a:t>True </a:t>
            </a:r>
            <a:r>
              <a:rPr lang="en-US" dirty="0"/>
              <a:t>Storytelling, see:</a:t>
            </a:r>
          </a:p>
        </p:txBody>
      </p:sp>
      <p:sp>
        <p:nvSpPr>
          <p:cNvPr id="3" name="Content Placeholder 2"/>
          <p:cNvSpPr>
            <a:spLocks noGrp="1"/>
          </p:cNvSpPr>
          <p:nvPr>
            <p:ph idx="1"/>
          </p:nvPr>
        </p:nvSpPr>
        <p:spPr>
          <a:xfrm>
            <a:off x="232327" y="2540287"/>
            <a:ext cx="8283023" cy="3816064"/>
          </a:xfrm>
        </p:spPr>
        <p:txBody>
          <a:bodyPr>
            <a:normAutofit lnSpcReduction="10000"/>
          </a:bodyPr>
          <a:lstStyle/>
          <a:p>
            <a:pPr marL="0" indent="0">
              <a:buNone/>
            </a:pPr>
            <a:endParaRPr lang="en-US" dirty="0">
              <a:hlinkClick r:id="rId3"/>
            </a:endParaRPr>
          </a:p>
          <a:p>
            <a:r>
              <a:rPr lang="en-US" dirty="0">
                <a:hlinkClick r:id="rId3"/>
              </a:rPr>
              <a:t>https://true-storytelling.com</a:t>
            </a:r>
            <a:endParaRPr lang="en-US" dirty="0"/>
          </a:p>
          <a:p>
            <a:r>
              <a:rPr lang="en-US" dirty="0">
                <a:hlinkClick r:id="rId4"/>
              </a:rPr>
              <a:t>https://truestorytelling.blog</a:t>
            </a:r>
            <a:r>
              <a:rPr lang="en-US" dirty="0"/>
              <a:t> </a:t>
            </a:r>
          </a:p>
          <a:p>
            <a:endParaRPr lang="en-US" dirty="0"/>
          </a:p>
          <a:p>
            <a:pPr marL="0" indent="0">
              <a:buNone/>
            </a:pPr>
            <a:r>
              <a:rPr lang="en-US" dirty="0"/>
              <a:t>Thank you from Jens, Lena</a:t>
            </a:r>
            <a:r>
              <a:rPr lang="en-US" dirty="0" smtClean="0"/>
              <a:t>, </a:t>
            </a:r>
            <a:r>
              <a:rPr lang="en-US" dirty="0"/>
              <a:t>Grace Ann, </a:t>
            </a:r>
            <a:r>
              <a:rPr lang="en-US" dirty="0" smtClean="0"/>
              <a:t>David and </a:t>
            </a:r>
            <a:r>
              <a:rPr lang="en-US" dirty="0"/>
              <a:t>our guest co-host </a:t>
            </a:r>
            <a:r>
              <a:rPr lang="en-US" dirty="0" smtClean="0"/>
              <a:t>Oscar </a:t>
            </a:r>
          </a:p>
          <a:p>
            <a:pPr marL="0" indent="0" algn="ctr">
              <a:buNone/>
            </a:pPr>
            <a:r>
              <a:rPr lang="en-US" dirty="0" smtClean="0">
                <a:solidFill>
                  <a:srgbClr val="FF0000"/>
                </a:solidFill>
              </a:rPr>
              <a:t>look for follow-up email</a:t>
            </a:r>
            <a:r>
              <a:rPr lang="mr-IN" dirty="0" smtClean="0">
                <a:solidFill>
                  <a:srgbClr val="FF0000"/>
                </a:solidFill>
              </a:rPr>
              <a:t>…</a:t>
            </a:r>
            <a:endParaRPr lang="en-US" dirty="0" smtClean="0">
              <a:solidFill>
                <a:srgbClr val="FF0000"/>
              </a:solidFill>
            </a:endParaRPr>
          </a:p>
          <a:p>
            <a:pPr marL="0" indent="0" algn="ctr">
              <a:buNone/>
            </a:pPr>
            <a:r>
              <a:rPr lang="en-US" dirty="0" smtClean="0">
                <a:latin typeface="Arial Black"/>
                <a:cs typeface="Arial Black"/>
              </a:rPr>
              <a:t>Q&amp;A </a:t>
            </a:r>
            <a:r>
              <a:rPr lang="mr-IN" dirty="0" smtClean="0">
                <a:latin typeface="Arial Black"/>
                <a:cs typeface="Arial Black"/>
              </a:rPr>
              <a:t>–</a:t>
            </a:r>
            <a:r>
              <a:rPr lang="en-US" dirty="0" smtClean="0">
                <a:latin typeface="Arial Black"/>
                <a:cs typeface="Arial Black"/>
              </a:rPr>
              <a:t> put questions in CHAT</a:t>
            </a:r>
            <a:endParaRPr lang="en-US" dirty="0">
              <a:latin typeface="Arial Black"/>
              <a:cs typeface="Arial Black"/>
            </a:endParaRPr>
          </a:p>
        </p:txBody>
      </p:sp>
      <p:sp>
        <p:nvSpPr>
          <p:cNvPr id="4" name="Footer Placeholder 3"/>
          <p:cNvSpPr>
            <a:spLocks noGrp="1"/>
          </p:cNvSpPr>
          <p:nvPr>
            <p:ph type="ftr" sz="quarter" idx="11"/>
          </p:nvPr>
        </p:nvSpPr>
        <p:spPr/>
        <p:txBody>
          <a:bodyPr/>
          <a:lstStyle/>
          <a:p>
            <a:r>
              <a:rPr lang="en-US"/>
              <a:t>©TSI</a:t>
            </a:r>
          </a:p>
        </p:txBody>
      </p:sp>
    </p:spTree>
    <p:extLst>
      <p:ext uri="{BB962C8B-B14F-4D97-AF65-F5344CB8AC3E}">
        <p14:creationId xmlns:p14="http://schemas.microsoft.com/office/powerpoint/2010/main" val="4602119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xels-atc-comm-photo-305530.jpg"/>
          <p:cNvPicPr>
            <a:picLocks noChangeAspect="1"/>
          </p:cNvPicPr>
          <p:nvPr/>
        </p:nvPicPr>
        <p:blipFill rotWithShape="1">
          <a:blip r:embed="rId3">
            <a:extLst>
              <a:ext uri="{28A0092B-C50C-407E-A947-70E740481C1C}">
                <a14:useLocalDpi xmlns:a14="http://schemas.microsoft.com/office/drawing/2010/main" val="0"/>
              </a:ext>
            </a:extLst>
          </a:blip>
          <a:srcRect l="22755" t="41079" r="24828" b="8480"/>
          <a:stretch/>
        </p:blipFill>
        <p:spPr>
          <a:xfrm>
            <a:off x="2060814" y="13561"/>
            <a:ext cx="5125356" cy="5506090"/>
          </a:xfrm>
          <a:prstGeom prst="rect">
            <a:avLst/>
          </a:prstGeom>
        </p:spPr>
      </p:pic>
      <p:sp>
        <p:nvSpPr>
          <p:cNvPr id="2" name="Title 1"/>
          <p:cNvSpPr>
            <a:spLocks noGrp="1"/>
          </p:cNvSpPr>
          <p:nvPr>
            <p:ph type="ctrTitle"/>
          </p:nvPr>
        </p:nvSpPr>
        <p:spPr>
          <a:xfrm>
            <a:off x="2146040" y="3275215"/>
            <a:ext cx="5472145" cy="1024173"/>
          </a:xfrm>
        </p:spPr>
        <p:txBody>
          <a:bodyPr>
            <a:noAutofit/>
          </a:bodyPr>
          <a:lstStyle/>
          <a:p>
            <a:r>
              <a:rPr lang="en-US" sz="4400" b="1" dirty="0">
                <a:solidFill>
                  <a:srgbClr val="FFFFFF"/>
                </a:solidFill>
              </a:rPr>
              <a:t>Intercultural </a:t>
            </a:r>
            <a:r>
              <a:rPr lang="en-US" sz="4000" b="1" dirty="0">
                <a:solidFill>
                  <a:srgbClr val="FFFFFF"/>
                </a:solidFill>
              </a:rPr>
              <a:t>Conversations to</a:t>
            </a:r>
            <a:br>
              <a:rPr lang="en-US" sz="4000" b="1" dirty="0">
                <a:solidFill>
                  <a:srgbClr val="FFFFFF"/>
                </a:solidFill>
              </a:rPr>
            </a:br>
            <a:r>
              <a:rPr lang="en-US" sz="4000" b="1" dirty="0">
                <a:solidFill>
                  <a:srgbClr val="FFFFFF"/>
                </a:solidFill>
              </a:rPr>
              <a:t> Impact Racism</a:t>
            </a:r>
          </a:p>
        </p:txBody>
      </p:sp>
      <p:sp>
        <p:nvSpPr>
          <p:cNvPr id="3" name="Subtitle 2"/>
          <p:cNvSpPr>
            <a:spLocks noGrp="1"/>
          </p:cNvSpPr>
          <p:nvPr>
            <p:ph type="subTitle" idx="1"/>
          </p:nvPr>
        </p:nvSpPr>
        <p:spPr>
          <a:xfrm>
            <a:off x="205014" y="5519651"/>
            <a:ext cx="8772731" cy="1345125"/>
          </a:xfrm>
        </p:spPr>
        <p:txBody>
          <a:bodyPr>
            <a:normAutofit fontScale="70000" lnSpcReduction="20000"/>
          </a:bodyPr>
          <a:lstStyle/>
          <a:p>
            <a:r>
              <a:rPr lang="en-US" sz="4000" b="1" dirty="0"/>
              <a:t>Facilitated by </a:t>
            </a:r>
          </a:p>
          <a:p>
            <a:r>
              <a:rPr lang="en-US" sz="4000" b="1" dirty="0"/>
              <a:t>David M. Boje and Oscar Edwards</a:t>
            </a:r>
          </a:p>
          <a:p>
            <a:r>
              <a:rPr lang="en-US" sz="2600" dirty="0"/>
              <a:t>Assistants: Grace Ann </a:t>
            </a:r>
            <a:r>
              <a:rPr lang="en-US" sz="2600" dirty="0" err="1"/>
              <a:t>Rosile</a:t>
            </a:r>
            <a:r>
              <a:rPr lang="en-US" sz="2600" dirty="0"/>
              <a:t>, Jens Larson, Lena </a:t>
            </a:r>
            <a:r>
              <a:rPr lang="en-US" sz="2600" dirty="0" err="1"/>
              <a:t>Bruun</a:t>
            </a:r>
            <a:r>
              <a:rPr lang="en-US" sz="2600" dirty="0"/>
              <a:t> Jensen</a:t>
            </a:r>
            <a:r>
              <a:rPr lang="en-US" sz="3000" dirty="0"/>
              <a:t>, </a:t>
            </a:r>
            <a:r>
              <a:rPr lang="en-US" sz="2600" dirty="0"/>
              <a:t>James Sibel, Ken Long </a:t>
            </a:r>
          </a:p>
        </p:txBody>
      </p:sp>
      <p:sp>
        <p:nvSpPr>
          <p:cNvPr id="6" name="Rectangle 5"/>
          <p:cNvSpPr/>
          <p:nvPr/>
        </p:nvSpPr>
        <p:spPr>
          <a:xfrm>
            <a:off x="3460398" y="1568055"/>
            <a:ext cx="2843431" cy="1200329"/>
          </a:xfrm>
          <a:prstGeom prst="rect">
            <a:avLst/>
          </a:prstGeom>
        </p:spPr>
        <p:txBody>
          <a:bodyPr wrap="square">
            <a:spAutoFit/>
          </a:bodyPr>
          <a:lstStyle/>
          <a:p>
            <a:pPr algn="ctr"/>
            <a:r>
              <a:rPr lang="en-US" sz="3600" b="1" dirty="0">
                <a:solidFill>
                  <a:schemeClr val="bg1"/>
                </a:solidFill>
              </a:rPr>
              <a:t>True </a:t>
            </a:r>
          </a:p>
          <a:p>
            <a:pPr algn="ctr"/>
            <a:r>
              <a:rPr lang="en-US" sz="3600" b="1" dirty="0">
                <a:solidFill>
                  <a:schemeClr val="bg1"/>
                </a:solidFill>
              </a:rPr>
              <a:t>Storytelling </a:t>
            </a:r>
            <a:endParaRPr lang="en-US" sz="3600" dirty="0">
              <a:solidFill>
                <a:schemeClr val="bg1"/>
              </a:solidFill>
            </a:endParaRPr>
          </a:p>
        </p:txBody>
      </p:sp>
      <p:sp>
        <p:nvSpPr>
          <p:cNvPr id="7" name="Rectangle 6"/>
          <p:cNvSpPr/>
          <p:nvPr/>
        </p:nvSpPr>
        <p:spPr>
          <a:xfrm>
            <a:off x="3130752" y="5141086"/>
            <a:ext cx="3173077" cy="369332"/>
          </a:xfrm>
          <a:prstGeom prst="rect">
            <a:avLst/>
          </a:prstGeom>
        </p:spPr>
        <p:txBody>
          <a:bodyPr wrap="none">
            <a:spAutoFit/>
          </a:bodyPr>
          <a:lstStyle/>
          <a:p>
            <a:r>
              <a:rPr lang="en-US" i="1" dirty="0">
                <a:solidFill>
                  <a:schemeClr val="bg1"/>
                </a:solidFill>
              </a:rPr>
              <a:t>© </a:t>
            </a:r>
            <a:r>
              <a:rPr lang="en-US" b="1" i="1" dirty="0">
                <a:solidFill>
                  <a:schemeClr val="bg1"/>
                </a:solidFill>
              </a:rPr>
              <a:t>TSI </a:t>
            </a:r>
            <a:r>
              <a:rPr lang="en-US" dirty="0">
                <a:solidFill>
                  <a:schemeClr val="bg1"/>
                </a:solidFill>
              </a:rPr>
              <a:t>True Storytelling Institute</a:t>
            </a:r>
          </a:p>
        </p:txBody>
      </p:sp>
    </p:spTree>
    <p:extLst>
      <p:ext uri="{BB962C8B-B14F-4D97-AF65-F5344CB8AC3E}">
        <p14:creationId xmlns:p14="http://schemas.microsoft.com/office/powerpoint/2010/main" val="30228856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682051-2FDA-D444-B30B-7902A8307511}"/>
              </a:ext>
            </a:extLst>
          </p:cNvPr>
          <p:cNvSpPr>
            <a:spLocks noGrp="1"/>
          </p:cNvSpPr>
          <p:nvPr>
            <p:ph type="title"/>
          </p:nvPr>
        </p:nvSpPr>
        <p:spPr/>
        <p:txBody>
          <a:bodyPr/>
          <a:lstStyle/>
          <a:p>
            <a:pPr algn="ctr"/>
            <a:r>
              <a:rPr lang="en-US" dirty="0"/>
              <a:t>Review of Groundrules</a:t>
            </a:r>
          </a:p>
        </p:txBody>
      </p:sp>
      <p:sp>
        <p:nvSpPr>
          <p:cNvPr id="3" name="Content Placeholder 2">
            <a:extLst>
              <a:ext uri="{FF2B5EF4-FFF2-40B4-BE49-F238E27FC236}">
                <a16:creationId xmlns="" xmlns:a16="http://schemas.microsoft.com/office/drawing/2014/main" id="{5AA16897-35B9-F04D-B746-AB4D01BB9FD0}"/>
              </a:ext>
            </a:extLst>
          </p:cNvPr>
          <p:cNvSpPr>
            <a:spLocks noGrp="1"/>
          </p:cNvSpPr>
          <p:nvPr>
            <p:ph idx="1"/>
          </p:nvPr>
        </p:nvSpPr>
        <p:spPr/>
        <p:txBody>
          <a:bodyPr>
            <a:normAutofit fontScale="92500" lnSpcReduction="10000"/>
          </a:bodyPr>
          <a:lstStyle/>
          <a:p>
            <a:r>
              <a:rPr lang="en-US" dirty="0"/>
              <a:t>1. Bring a notebook and pen/pencil.</a:t>
            </a:r>
          </a:p>
          <a:p>
            <a:r>
              <a:rPr lang="en-US" dirty="0"/>
              <a:t>2. Listen.</a:t>
            </a:r>
          </a:p>
          <a:p>
            <a:r>
              <a:rPr lang="en-US" dirty="0"/>
              <a:t>3. NO advice to others, NO “should” statements for self or others.</a:t>
            </a:r>
          </a:p>
          <a:p>
            <a:r>
              <a:rPr lang="en-US" dirty="0"/>
              <a:t>4. Speak from the heart more than the head.</a:t>
            </a:r>
          </a:p>
          <a:p>
            <a:r>
              <a:rPr lang="en-US" dirty="0"/>
              <a:t>5. Laser in, be concise, share only 1 story not several.</a:t>
            </a:r>
          </a:p>
          <a:p>
            <a:r>
              <a:rPr lang="en-US" dirty="0"/>
              <a:t>6. CONFIDENTIALITY: do not repeat or tape someone else’s story.</a:t>
            </a:r>
          </a:p>
          <a:p>
            <a:r>
              <a:rPr lang="en-US" dirty="0"/>
              <a:t>7. If you must miss a session, contact us for homework to catch up.</a:t>
            </a:r>
          </a:p>
        </p:txBody>
      </p:sp>
      <p:sp>
        <p:nvSpPr>
          <p:cNvPr id="4" name="Footer Placeholder 3"/>
          <p:cNvSpPr>
            <a:spLocks noGrp="1"/>
          </p:cNvSpPr>
          <p:nvPr>
            <p:ph type="ftr" sz="quarter" idx="11"/>
          </p:nvPr>
        </p:nvSpPr>
        <p:spPr/>
        <p:txBody>
          <a:bodyPr/>
          <a:lstStyle/>
          <a:p>
            <a:r>
              <a:rPr lang="en-US"/>
              <a:t>©TSI</a:t>
            </a:r>
          </a:p>
        </p:txBody>
      </p:sp>
      <p:sp>
        <p:nvSpPr>
          <p:cNvPr id="5" name="Rectangle 4"/>
          <p:cNvSpPr/>
          <p:nvPr/>
        </p:nvSpPr>
        <p:spPr>
          <a:xfrm>
            <a:off x="2505318" y="161134"/>
            <a:ext cx="3173077" cy="369332"/>
          </a:xfrm>
          <a:prstGeom prst="rect">
            <a:avLst/>
          </a:prstGeom>
        </p:spPr>
        <p:txBody>
          <a:bodyPr wrap="none">
            <a:spAutoFit/>
          </a:bodyPr>
          <a:lstStyle/>
          <a:p>
            <a:r>
              <a:rPr lang="en-US" i="1" dirty="0"/>
              <a:t>© </a:t>
            </a:r>
            <a:r>
              <a:rPr lang="en-US" b="1" i="1" dirty="0"/>
              <a:t>TSI </a:t>
            </a:r>
            <a:r>
              <a:rPr lang="en-US" dirty="0"/>
              <a:t>True Storytelling Institute</a:t>
            </a:r>
          </a:p>
        </p:txBody>
      </p:sp>
    </p:spTree>
    <p:extLst>
      <p:ext uri="{BB962C8B-B14F-4D97-AF65-F5344CB8AC3E}">
        <p14:creationId xmlns:p14="http://schemas.microsoft.com/office/powerpoint/2010/main" val="24222376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687AD4-BA57-B34A-B582-5881F2723150}"/>
              </a:ext>
            </a:extLst>
          </p:cNvPr>
          <p:cNvSpPr>
            <a:spLocks noGrp="1"/>
          </p:cNvSpPr>
          <p:nvPr>
            <p:ph type="title"/>
          </p:nvPr>
        </p:nvSpPr>
        <p:spPr/>
        <p:txBody>
          <a:bodyPr>
            <a:normAutofit/>
          </a:bodyPr>
          <a:lstStyle/>
          <a:p>
            <a:pPr algn="ctr"/>
            <a:r>
              <a:rPr lang="en-US" sz="3600" dirty="0"/>
              <a:t>AGENDA for TODAY</a:t>
            </a:r>
          </a:p>
        </p:txBody>
      </p:sp>
      <p:sp>
        <p:nvSpPr>
          <p:cNvPr id="3" name="Content Placeholder 2">
            <a:extLst>
              <a:ext uri="{FF2B5EF4-FFF2-40B4-BE49-F238E27FC236}">
                <a16:creationId xmlns="" xmlns:a16="http://schemas.microsoft.com/office/drawing/2014/main" id="{21414029-C1D7-D349-B63B-B8012714BD76}"/>
              </a:ext>
            </a:extLst>
          </p:cNvPr>
          <p:cNvSpPr>
            <a:spLocks noGrp="1"/>
          </p:cNvSpPr>
          <p:nvPr>
            <p:ph idx="1"/>
          </p:nvPr>
        </p:nvSpPr>
        <p:spPr>
          <a:xfrm>
            <a:off x="628650" y="1397000"/>
            <a:ext cx="8064776" cy="4779963"/>
          </a:xfrm>
        </p:spPr>
        <p:txBody>
          <a:bodyPr>
            <a:normAutofit fontScale="92500" lnSpcReduction="10000"/>
          </a:bodyPr>
          <a:lstStyle/>
          <a:p>
            <a:r>
              <a:rPr lang="en-US" dirty="0"/>
              <a:t>Review Homework: NEW (restoried) Storyboards</a:t>
            </a:r>
          </a:p>
          <a:p>
            <a:endParaRPr lang="en-US" dirty="0"/>
          </a:p>
          <a:p>
            <a:r>
              <a:rPr lang="en-US" dirty="0"/>
              <a:t>Introduce T.S. Principle 7: Reflecting </a:t>
            </a:r>
          </a:p>
          <a:p>
            <a:pPr lvl="1"/>
            <a:r>
              <a:rPr lang="en-US" dirty="0"/>
              <a:t>Review T.S. Ethics Compass</a:t>
            </a:r>
          </a:p>
          <a:p>
            <a:pPr lvl="1"/>
            <a:r>
              <a:rPr lang="en-US" dirty="0"/>
              <a:t>Introduce Attunement as a Reflecting process</a:t>
            </a:r>
          </a:p>
          <a:p>
            <a:pPr lvl="1"/>
            <a:r>
              <a:rPr lang="en-US" dirty="0"/>
              <a:t>Introduce Self-Care as a part of Reflecting </a:t>
            </a:r>
          </a:p>
          <a:p>
            <a:pPr lvl="1"/>
            <a:endParaRPr lang="en-US" dirty="0"/>
          </a:p>
          <a:p>
            <a:r>
              <a:rPr lang="en-US" dirty="0"/>
              <a:t>Identify MicroActions to create new Wow Moments</a:t>
            </a:r>
          </a:p>
          <a:p>
            <a:r>
              <a:rPr lang="en-US" dirty="0"/>
              <a:t>Combine Self-Care with MicroActions</a:t>
            </a:r>
          </a:p>
          <a:p>
            <a:r>
              <a:rPr lang="en-US" dirty="0"/>
              <a:t>Plan Follow-up: </a:t>
            </a:r>
            <a:r>
              <a:rPr lang="en-US" dirty="0" smtClean="0"/>
              <a:t>Alumni</a:t>
            </a:r>
            <a:r>
              <a:rPr lang="en-US" dirty="0" smtClean="0"/>
              <a:t> </a:t>
            </a:r>
            <a:r>
              <a:rPr lang="en-US" dirty="0"/>
              <a:t>Groups, T.S. seminars, partners</a:t>
            </a:r>
          </a:p>
          <a:p>
            <a:endParaRPr lang="en-US" dirty="0"/>
          </a:p>
          <a:p>
            <a:pPr marL="457200" lvl="1" indent="0">
              <a:buNone/>
            </a:pPr>
            <a:r>
              <a:rPr lang="en-US" dirty="0"/>
              <a:t> </a:t>
            </a:r>
          </a:p>
          <a:p>
            <a:pPr lvl="1"/>
            <a:endParaRPr lang="en-US" dirty="0"/>
          </a:p>
        </p:txBody>
      </p:sp>
      <p:sp>
        <p:nvSpPr>
          <p:cNvPr id="4" name="Footer Placeholder 3">
            <a:extLst>
              <a:ext uri="{FF2B5EF4-FFF2-40B4-BE49-F238E27FC236}">
                <a16:creationId xmlns="" xmlns:a16="http://schemas.microsoft.com/office/drawing/2014/main" id="{96F4AF2D-428B-9941-8A89-F1FEDA9E3168}"/>
              </a:ext>
            </a:extLst>
          </p:cNvPr>
          <p:cNvSpPr>
            <a:spLocks noGrp="1"/>
          </p:cNvSpPr>
          <p:nvPr>
            <p:ph type="ftr" sz="quarter" idx="11"/>
          </p:nvPr>
        </p:nvSpPr>
        <p:spPr/>
        <p:txBody>
          <a:bodyPr/>
          <a:lstStyle/>
          <a:p>
            <a:r>
              <a:rPr lang="en-US"/>
              <a:t>©TSI</a:t>
            </a:r>
          </a:p>
        </p:txBody>
      </p:sp>
      <p:sp>
        <p:nvSpPr>
          <p:cNvPr id="5" name="Rectangle 4"/>
          <p:cNvSpPr/>
          <p:nvPr/>
        </p:nvSpPr>
        <p:spPr>
          <a:xfrm>
            <a:off x="3028950" y="6006330"/>
            <a:ext cx="3173077" cy="369332"/>
          </a:xfrm>
          <a:prstGeom prst="rect">
            <a:avLst/>
          </a:prstGeom>
        </p:spPr>
        <p:txBody>
          <a:bodyPr wrap="none">
            <a:spAutoFit/>
          </a:bodyPr>
          <a:lstStyle/>
          <a:p>
            <a:r>
              <a:rPr lang="en-US" i="1" dirty="0"/>
              <a:t>© </a:t>
            </a:r>
            <a:r>
              <a:rPr lang="en-US" b="1" i="1" dirty="0"/>
              <a:t>TSI </a:t>
            </a:r>
            <a:r>
              <a:rPr lang="en-US" dirty="0"/>
              <a:t>True Storytelling Institute</a:t>
            </a:r>
          </a:p>
        </p:txBody>
      </p:sp>
    </p:spTree>
    <p:extLst>
      <p:ext uri="{BB962C8B-B14F-4D97-AF65-F5344CB8AC3E}">
        <p14:creationId xmlns:p14="http://schemas.microsoft.com/office/powerpoint/2010/main" val="2597020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174" y="209756"/>
            <a:ext cx="6515100" cy="1320821"/>
          </a:xfrm>
        </p:spPr>
        <p:txBody>
          <a:bodyPr>
            <a:normAutofit/>
          </a:bodyPr>
          <a:lstStyle/>
          <a:p>
            <a:r>
              <a:rPr lang="en-US" sz="3600" b="1" dirty="0"/>
              <a:t>True Storytelling </a:t>
            </a:r>
            <a:r>
              <a:rPr lang="en-US" sz="4500" b="1" dirty="0"/>
              <a:t/>
            </a:r>
            <a:br>
              <a:rPr lang="en-US" sz="4500" b="1" dirty="0"/>
            </a:br>
            <a:r>
              <a:rPr lang="mr-IN" sz="2700" b="1" dirty="0"/>
              <a:t>–</a:t>
            </a:r>
            <a:r>
              <a:rPr lang="en-US" sz="2700" b="1" dirty="0"/>
              <a:t> 7 Principles for Impacting Racism</a:t>
            </a:r>
            <a:endParaRPr lang="en-US" sz="2700"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6</a:t>
            </a:fld>
            <a:endParaRPr lang="en-US"/>
          </a:p>
        </p:txBody>
      </p:sp>
      <p:pic>
        <p:nvPicPr>
          <p:cNvPr id="6" name="Picture 5" descr="True Storytelling Golden SPiral with embedded 3rd spiral.png">
            <a:extLst>
              <a:ext uri="{FF2B5EF4-FFF2-40B4-BE49-F238E27FC236}">
                <a16:creationId xmlns="" xmlns:a16="http://schemas.microsoft.com/office/drawing/2014/main" id="{F6A2E7E9-45D9-4344-8E45-2E3F5B7572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85257" y="1408006"/>
            <a:ext cx="5520481" cy="4386649"/>
          </a:xfrm>
          <a:prstGeom prst="rect">
            <a:avLst/>
          </a:prstGeom>
        </p:spPr>
      </p:pic>
      <p:sp>
        <p:nvSpPr>
          <p:cNvPr id="3" name="TextBox 2"/>
          <p:cNvSpPr txBox="1"/>
          <p:nvPr/>
        </p:nvSpPr>
        <p:spPr>
          <a:xfrm>
            <a:off x="698269" y="2554115"/>
            <a:ext cx="2339606" cy="3785652"/>
          </a:xfrm>
          <a:prstGeom prst="rect">
            <a:avLst/>
          </a:prstGeom>
          <a:noFill/>
        </p:spPr>
        <p:txBody>
          <a:bodyPr wrap="square" rtlCol="0">
            <a:spAutoFit/>
          </a:bodyPr>
          <a:lstStyle/>
          <a:p>
            <a:r>
              <a:rPr lang="en-US" sz="3000" b="1" dirty="0">
                <a:solidFill>
                  <a:srgbClr val="FF0000"/>
                </a:solidFill>
              </a:rPr>
              <a:t>Session#4 </a:t>
            </a:r>
          </a:p>
          <a:p>
            <a:r>
              <a:rPr lang="en-US" sz="3000" b="1" dirty="0">
                <a:solidFill>
                  <a:srgbClr val="FF0000"/>
                </a:solidFill>
              </a:rPr>
              <a:t>P7 </a:t>
            </a:r>
          </a:p>
          <a:p>
            <a:r>
              <a:rPr lang="en-US" sz="3000" b="1" dirty="0">
                <a:solidFill>
                  <a:srgbClr val="FF0000"/>
                </a:solidFill>
              </a:rPr>
              <a:t>REFLECTING</a:t>
            </a:r>
          </a:p>
          <a:p>
            <a:endParaRPr lang="en-US" sz="3000" b="1" dirty="0">
              <a:solidFill>
                <a:srgbClr val="FF0000"/>
              </a:solidFill>
            </a:endParaRPr>
          </a:p>
          <a:p>
            <a:r>
              <a:rPr lang="en-US" sz="3000" b="1" dirty="0">
                <a:solidFill>
                  <a:srgbClr val="FF0000"/>
                </a:solidFill>
              </a:rPr>
              <a:t>You are not</a:t>
            </a:r>
          </a:p>
          <a:p>
            <a:r>
              <a:rPr lang="en-US" sz="3000" b="1" dirty="0">
                <a:solidFill>
                  <a:srgbClr val="FF0000"/>
                </a:solidFill>
              </a:rPr>
              <a:t>In Nature, </a:t>
            </a:r>
          </a:p>
          <a:p>
            <a:r>
              <a:rPr lang="en-US" sz="3000" b="1" dirty="0">
                <a:solidFill>
                  <a:srgbClr val="FF0000"/>
                </a:solidFill>
              </a:rPr>
              <a:t>You ARE</a:t>
            </a:r>
          </a:p>
          <a:p>
            <a:r>
              <a:rPr lang="en-US" sz="3000" b="1" dirty="0">
                <a:solidFill>
                  <a:srgbClr val="FF0000"/>
                </a:solidFill>
              </a:rPr>
              <a:t>Nature</a:t>
            </a:r>
            <a:endParaRPr lang="en-US" sz="3000" b="1" dirty="0">
              <a:solidFill>
                <a:srgbClr val="0070C0"/>
              </a:solidFill>
            </a:endParaRPr>
          </a:p>
        </p:txBody>
      </p:sp>
    </p:spTree>
    <p:extLst>
      <p:ext uri="{BB962C8B-B14F-4D97-AF65-F5344CB8AC3E}">
        <p14:creationId xmlns:p14="http://schemas.microsoft.com/office/powerpoint/2010/main" val="17991619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4C5FAA-3118-834F-9DFE-544FBED9C733}"/>
              </a:ext>
            </a:extLst>
          </p:cNvPr>
          <p:cNvSpPr>
            <a:spLocks noGrp="1"/>
          </p:cNvSpPr>
          <p:nvPr>
            <p:ph type="title"/>
          </p:nvPr>
        </p:nvSpPr>
        <p:spPr>
          <a:xfrm>
            <a:off x="628650" y="365127"/>
            <a:ext cx="7886700" cy="840822"/>
          </a:xfrm>
        </p:spPr>
        <p:txBody>
          <a:bodyPr/>
          <a:lstStyle/>
          <a:p>
            <a:pPr algn="ctr"/>
            <a:r>
              <a:rPr lang="en-US" dirty="0" smtClean="0"/>
              <a:t>This Was Last Week’s Assignment</a:t>
            </a:r>
            <a:endParaRPr lang="en-US" dirty="0"/>
          </a:p>
        </p:txBody>
      </p:sp>
      <p:sp>
        <p:nvSpPr>
          <p:cNvPr id="3" name="Content Placeholder 2">
            <a:extLst>
              <a:ext uri="{FF2B5EF4-FFF2-40B4-BE49-F238E27FC236}">
                <a16:creationId xmlns="" xmlns:a16="http://schemas.microsoft.com/office/drawing/2014/main" id="{CAFB2D5C-61CA-F946-A107-291260C61351}"/>
              </a:ext>
            </a:extLst>
          </p:cNvPr>
          <p:cNvSpPr>
            <a:spLocks noGrp="1"/>
          </p:cNvSpPr>
          <p:nvPr>
            <p:ph idx="1"/>
          </p:nvPr>
        </p:nvSpPr>
        <p:spPr>
          <a:xfrm>
            <a:off x="304249" y="1404730"/>
            <a:ext cx="8452826" cy="4772233"/>
          </a:xfrm>
        </p:spPr>
        <p:txBody>
          <a:bodyPr>
            <a:normAutofit fontScale="85000" lnSpcReduction="10000"/>
          </a:bodyPr>
          <a:lstStyle/>
          <a:p>
            <a:r>
              <a:rPr lang="en-US" dirty="0"/>
              <a:t>MAKE a new storyboard for our next (final) session, based on your re-storying process, including the defeat of the external problem monster.</a:t>
            </a:r>
          </a:p>
          <a:p>
            <a:endParaRPr lang="en-US" dirty="0"/>
          </a:p>
          <a:p>
            <a:r>
              <a:rPr lang="en-US" dirty="0"/>
              <a:t>WRITE at least 1 reason why your story is “True Storytelling.”</a:t>
            </a:r>
          </a:p>
          <a:p>
            <a:endParaRPr lang="en-US" dirty="0"/>
          </a:p>
          <a:p>
            <a:r>
              <a:rPr lang="en-US" dirty="0"/>
              <a:t>WRITE at least 1 LETTER/email/video clip where you briefly explain your NEW story, and ask for support (in at least 1 specific way) from this person or persons in your network.</a:t>
            </a:r>
          </a:p>
          <a:p>
            <a:endParaRPr lang="en-US" dirty="0"/>
          </a:p>
          <a:p>
            <a:r>
              <a:rPr lang="en-US" dirty="0"/>
              <a:t>WRITE 1-3 ways you will take care of yourself while re-story-</a:t>
            </a:r>
            <a:r>
              <a:rPr lang="en-US" dirty="0" err="1"/>
              <a:t>ing</a:t>
            </a:r>
            <a:r>
              <a:rPr lang="en-US" dirty="0"/>
              <a:t>.</a:t>
            </a:r>
          </a:p>
          <a:p>
            <a:pPr lvl="2"/>
            <a:r>
              <a:rPr lang="en-US" dirty="0"/>
              <a:t>EMAIL ALL your answers to David (</a:t>
            </a:r>
            <a:r>
              <a:rPr lang="en-US" dirty="0">
                <a:hlinkClick r:id="rId2"/>
              </a:rPr>
              <a:t>davidboje@gmail.com</a:t>
            </a:r>
            <a:r>
              <a:rPr lang="en-US" dirty="0"/>
              <a:t>) by midnight </a:t>
            </a:r>
            <a:r>
              <a:rPr lang="en-US" dirty="0" smtClean="0"/>
              <a:t>Sunday, 20 Sept.</a:t>
            </a:r>
            <a:endParaRPr lang="en-US" dirty="0"/>
          </a:p>
          <a:p>
            <a:endParaRPr lang="en-US" dirty="0"/>
          </a:p>
        </p:txBody>
      </p:sp>
      <p:sp>
        <p:nvSpPr>
          <p:cNvPr id="4" name="Footer Placeholder 3">
            <a:extLst>
              <a:ext uri="{FF2B5EF4-FFF2-40B4-BE49-F238E27FC236}">
                <a16:creationId xmlns="" xmlns:a16="http://schemas.microsoft.com/office/drawing/2014/main" id="{1F381ECB-9A15-964E-B14C-20FC80AE777D}"/>
              </a:ext>
            </a:extLst>
          </p:cNvPr>
          <p:cNvSpPr>
            <a:spLocks noGrp="1"/>
          </p:cNvSpPr>
          <p:nvPr>
            <p:ph type="ftr" sz="quarter" idx="11"/>
          </p:nvPr>
        </p:nvSpPr>
        <p:spPr/>
        <p:txBody>
          <a:bodyPr/>
          <a:lstStyle/>
          <a:p>
            <a:r>
              <a:rPr lang="en-US"/>
              <a:t>©TSI</a:t>
            </a:r>
          </a:p>
        </p:txBody>
      </p:sp>
    </p:spTree>
    <p:extLst>
      <p:ext uri="{BB962C8B-B14F-4D97-AF65-F5344CB8AC3E}">
        <p14:creationId xmlns:p14="http://schemas.microsoft.com/office/powerpoint/2010/main" val="32228586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26072"/>
          </a:xfrm>
        </p:spPr>
        <p:txBody>
          <a:bodyPr>
            <a:normAutofit fontScale="90000"/>
          </a:bodyPr>
          <a:lstStyle/>
          <a:p>
            <a:r>
              <a:rPr lang="en-US" dirty="0" smtClean="0"/>
              <a:t>Rico Smith Storyboard from session 3</a:t>
            </a:r>
            <a:endParaRPr lang="en-US" dirty="0"/>
          </a:p>
        </p:txBody>
      </p:sp>
      <p:pic>
        <p:nvPicPr>
          <p:cNvPr id="3" name="Picture 2"/>
          <p:cNvPicPr>
            <a:picLocks noChangeAspect="1"/>
          </p:cNvPicPr>
          <p:nvPr/>
        </p:nvPicPr>
        <p:blipFill rotWithShape="1">
          <a:blip r:embed="rId2"/>
          <a:srcRect r="49731" b="42256"/>
          <a:stretch/>
        </p:blipFill>
        <p:spPr>
          <a:xfrm>
            <a:off x="500796" y="1091199"/>
            <a:ext cx="7833882" cy="2911122"/>
          </a:xfrm>
          <a:prstGeom prst="rect">
            <a:avLst/>
          </a:prstGeom>
        </p:spPr>
      </p:pic>
      <p:pic>
        <p:nvPicPr>
          <p:cNvPr id="4" name="Picture 3"/>
          <p:cNvPicPr>
            <a:picLocks noChangeAspect="1"/>
          </p:cNvPicPr>
          <p:nvPr/>
        </p:nvPicPr>
        <p:blipFill rotWithShape="1">
          <a:blip r:embed="rId2"/>
          <a:srcRect l="49878" t="739" b="30567"/>
          <a:stretch/>
        </p:blipFill>
        <p:spPr>
          <a:xfrm>
            <a:off x="1532359" y="4002320"/>
            <a:ext cx="6435913" cy="2853429"/>
          </a:xfrm>
          <a:prstGeom prst="rect">
            <a:avLst/>
          </a:prstGeom>
        </p:spPr>
      </p:pic>
    </p:spTree>
    <p:extLst>
      <p:ext uri="{BB962C8B-B14F-4D97-AF65-F5344CB8AC3E}">
        <p14:creationId xmlns:p14="http://schemas.microsoft.com/office/powerpoint/2010/main" val="33767791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03"/>
            <a:ext cx="7886700" cy="1526736"/>
          </a:xfrm>
        </p:spPr>
        <p:txBody>
          <a:bodyPr>
            <a:noAutofit/>
          </a:bodyPr>
          <a:lstStyle/>
          <a:p>
            <a:pPr algn="r"/>
            <a:r>
              <a:rPr lang="en-US" b="1" dirty="0"/>
              <a:t/>
            </a:r>
            <a:br>
              <a:rPr lang="en-US" b="1" dirty="0"/>
            </a:br>
            <a:r>
              <a:rPr lang="en-US" b="1" dirty="0"/>
              <a:t>SESSION 4 </a:t>
            </a:r>
            <a:r>
              <a:rPr lang="en-US" b="1" dirty="0">
                <a:sym typeface="Wingdings"/>
              </a:rPr>
              <a:t> ATTUNEMENT  &amp; REFLECTION</a:t>
            </a:r>
            <a:endParaRPr lang="en-US" b="1" dirty="0"/>
          </a:p>
        </p:txBody>
      </p:sp>
      <p:pic>
        <p:nvPicPr>
          <p:cNvPr id="3" name="Picture 2"/>
          <p:cNvPicPr>
            <a:picLocks noChangeAspect="1"/>
          </p:cNvPicPr>
          <p:nvPr/>
        </p:nvPicPr>
        <p:blipFill>
          <a:blip r:embed="rId2"/>
          <a:stretch>
            <a:fillRect/>
          </a:stretch>
        </p:blipFill>
        <p:spPr>
          <a:xfrm>
            <a:off x="0" y="1714500"/>
            <a:ext cx="9144000" cy="5143500"/>
          </a:xfrm>
          <a:prstGeom prst="rect">
            <a:avLst/>
          </a:prstGeom>
        </p:spPr>
      </p:pic>
      <p:sp>
        <p:nvSpPr>
          <p:cNvPr id="4" name="Footer Placeholder 3"/>
          <p:cNvSpPr>
            <a:spLocks noGrp="1"/>
          </p:cNvSpPr>
          <p:nvPr>
            <p:ph type="ftr" sz="quarter" idx="11"/>
          </p:nvPr>
        </p:nvSpPr>
        <p:spPr/>
        <p:txBody>
          <a:bodyPr/>
          <a:lstStyle/>
          <a:p>
            <a:r>
              <a:rPr lang="en-US"/>
              <a:t>©TSI</a:t>
            </a:r>
          </a:p>
        </p:txBody>
      </p:sp>
    </p:spTree>
    <p:extLst>
      <p:ext uri="{BB962C8B-B14F-4D97-AF65-F5344CB8AC3E}">
        <p14:creationId xmlns:p14="http://schemas.microsoft.com/office/powerpoint/2010/main" val="28788052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SI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TSI THEME.thmx</Template>
  <TotalTime>4388</TotalTime>
  <Words>1477</Words>
  <Application>Microsoft Macintosh PowerPoint</Application>
  <PresentationFormat>On-screen Show (4:3)</PresentationFormat>
  <Paragraphs>238</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TSI THEME</vt:lpstr>
      <vt:lpstr>PowerPoint Presentation</vt:lpstr>
      <vt:lpstr>True Storytelling: Session #4 of 4 on Intercultural Racism Conversations </vt:lpstr>
      <vt:lpstr>Intercultural Conversations to  Impact Racism</vt:lpstr>
      <vt:lpstr>Review of Groundrules</vt:lpstr>
      <vt:lpstr>AGENDA for TODAY</vt:lpstr>
      <vt:lpstr>True Storytelling  – 7 Principles for Impacting Racism</vt:lpstr>
      <vt:lpstr>This Was Last Week’s Assignment</vt:lpstr>
      <vt:lpstr>Rico Smith Storyboard from session 3</vt:lpstr>
      <vt:lpstr> SESSION 4  ATTUNEMENT  &amp; REFLECTION</vt:lpstr>
      <vt:lpstr>Invitation to our ETHICS MODULE</vt:lpstr>
      <vt:lpstr>PowerPoint Presentation</vt:lpstr>
      <vt:lpstr>PowerPoint Presentation</vt:lpstr>
      <vt:lpstr>Checklist for EMBODIED REFLECTION and ATTUNETMENT on our True Storytelling Compass</vt:lpstr>
      <vt:lpstr>Breakout #1:  In what ways is one (or more) of your MicroActions in line with your values (and thus attuned to the situation)?</vt:lpstr>
      <vt:lpstr>Debrief </vt:lpstr>
      <vt:lpstr> Embodied Reflection: Attunement + Integrity = Self-Care  </vt:lpstr>
      <vt:lpstr>In CHAT, while in silent prep:</vt:lpstr>
      <vt:lpstr>Breakout #2 –in new Groups of 3 –  How will you do 3 kinds of Self-Care  for YOUR MIND/BODY/SPIRIT  as you implement your NEW STORY?</vt:lpstr>
      <vt:lpstr>Debrief Breakout #2</vt:lpstr>
      <vt:lpstr>Final Step in Re-Story-ing: Support Networks</vt:lpstr>
      <vt:lpstr>CONGRATULATIONS  to those completing the four sessions of True Storytelling     INTERCULTURAL CONVERSATIONS to  END RACISM  MODULE! If you would like this module  done in your community Type End Racism in CHAT</vt:lpstr>
      <vt:lpstr>POPCORN  </vt:lpstr>
      <vt:lpstr>For your Library - Preorder</vt:lpstr>
      <vt:lpstr>These are links to download your slides and special handouts</vt:lpstr>
      <vt:lpstr>Thank you! We have enjoyed sharing stories!  for More information or to invite us lenabruunjensen@gmail.com  True Storytelling, see:</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of Foundation Module True Storytelling EMBODIED REFLECTING</dc:title>
  <dc:creator>David Boje</dc:creator>
  <cp:lastModifiedBy>David Boje</cp:lastModifiedBy>
  <cp:revision>83</cp:revision>
  <cp:lastPrinted>2020-09-19T13:55:12Z</cp:lastPrinted>
  <dcterms:created xsi:type="dcterms:W3CDTF">2020-07-08T14:49:27Z</dcterms:created>
  <dcterms:modified xsi:type="dcterms:W3CDTF">2020-09-21T16:47:41Z</dcterms:modified>
</cp:coreProperties>
</file>