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67" r:id="rId4"/>
    <p:sldId id="262" r:id="rId5"/>
    <p:sldId id="260" r:id="rId6"/>
    <p:sldId id="258" r:id="rId7"/>
    <p:sldId id="257" r:id="rId8"/>
    <p:sldId id="259" r:id="rId9"/>
    <p:sldId id="261" r:id="rId10"/>
    <p:sldId id="265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7"/>
    <p:restoredTop sz="94689"/>
  </p:normalViewPr>
  <p:slideViewPr>
    <p:cSldViewPr snapToGrid="0" snapToObjects="1">
      <p:cViewPr varScale="1">
        <p:scale>
          <a:sx n="73" d="100"/>
          <a:sy n="73" d="100"/>
        </p:scale>
        <p:origin x="-1352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E5EAF8-5616-244A-9580-1882D704D066}" type="doc">
      <dgm:prSet loTypeId="urn:microsoft.com/office/officeart/2005/8/layout/pyramid4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81920F-3FEE-9846-B721-74F12538D353}">
      <dgm:prSet phldrT="[Text]"/>
      <dgm:spPr/>
      <dgm:t>
        <a:bodyPr/>
        <a:lstStyle/>
        <a:p>
          <a:r>
            <a:rPr lang="en-US" dirty="0" smtClean="0"/>
            <a:t>Self</a:t>
          </a:r>
          <a:endParaRPr lang="en-US" dirty="0"/>
        </a:p>
      </dgm:t>
    </dgm:pt>
    <dgm:pt modelId="{72C4A17B-61F8-A34B-A671-E882DD7E353C}" type="parTrans" cxnId="{308753EC-8B29-8647-9B9C-9C1960C9285E}">
      <dgm:prSet/>
      <dgm:spPr/>
      <dgm:t>
        <a:bodyPr/>
        <a:lstStyle/>
        <a:p>
          <a:endParaRPr lang="en-US"/>
        </a:p>
      </dgm:t>
    </dgm:pt>
    <dgm:pt modelId="{3BFC5457-742A-A449-AA1B-46DF175B0EF1}" type="sibTrans" cxnId="{308753EC-8B29-8647-9B9C-9C1960C9285E}">
      <dgm:prSet/>
      <dgm:spPr/>
      <dgm:t>
        <a:bodyPr/>
        <a:lstStyle/>
        <a:p>
          <a:endParaRPr lang="en-US"/>
        </a:p>
      </dgm:t>
    </dgm:pt>
    <dgm:pt modelId="{F2B63AA5-F792-5B49-92D6-FF1D61558180}">
      <dgm:prSet phldrT="[Text]"/>
      <dgm:spPr/>
      <dgm:t>
        <a:bodyPr/>
        <a:lstStyle/>
        <a:p>
          <a:r>
            <a:rPr lang="en-US" dirty="0" smtClean="0"/>
            <a:t>Others</a:t>
          </a:r>
          <a:endParaRPr lang="en-US" dirty="0"/>
        </a:p>
      </dgm:t>
    </dgm:pt>
    <dgm:pt modelId="{256B97CD-0F3D-484A-BEB5-D7D590B31BA3}" type="parTrans" cxnId="{28EE85B8-BC3A-4D49-A671-E3E8AB689BDC}">
      <dgm:prSet/>
      <dgm:spPr/>
      <dgm:t>
        <a:bodyPr/>
        <a:lstStyle/>
        <a:p>
          <a:endParaRPr lang="en-US"/>
        </a:p>
      </dgm:t>
    </dgm:pt>
    <dgm:pt modelId="{0393AA16-A54D-0849-AC31-628A6D4F882D}" type="sibTrans" cxnId="{28EE85B8-BC3A-4D49-A671-E3E8AB689BDC}">
      <dgm:prSet/>
      <dgm:spPr/>
      <dgm:t>
        <a:bodyPr/>
        <a:lstStyle/>
        <a:p>
          <a:endParaRPr lang="en-US"/>
        </a:p>
      </dgm:t>
    </dgm:pt>
    <dgm:pt modelId="{54FEA8A6-7B84-5A49-90FA-175731AB23EB}">
      <dgm:prSet phldrT="[Text]"/>
      <dgm:spPr/>
      <dgm:t>
        <a:bodyPr/>
        <a:lstStyle/>
        <a:p>
          <a:r>
            <a:rPr lang="en-US" dirty="0" smtClean="0"/>
            <a:t>Success</a:t>
          </a:r>
          <a:endParaRPr lang="en-US" dirty="0"/>
        </a:p>
      </dgm:t>
    </dgm:pt>
    <dgm:pt modelId="{CC5845AE-5737-4649-ADF4-5B9593A4BF7E}" type="parTrans" cxnId="{A118265A-BED8-8545-8C99-59469A6F6B8B}">
      <dgm:prSet/>
      <dgm:spPr/>
      <dgm:t>
        <a:bodyPr/>
        <a:lstStyle/>
        <a:p>
          <a:endParaRPr lang="en-US"/>
        </a:p>
      </dgm:t>
    </dgm:pt>
    <dgm:pt modelId="{2F0123FC-32C6-7A43-8A9F-F09719105053}" type="sibTrans" cxnId="{A118265A-BED8-8545-8C99-59469A6F6B8B}">
      <dgm:prSet/>
      <dgm:spPr/>
      <dgm:t>
        <a:bodyPr/>
        <a:lstStyle/>
        <a:p>
          <a:endParaRPr lang="en-US"/>
        </a:p>
      </dgm:t>
    </dgm:pt>
    <dgm:pt modelId="{31DBCFA6-5D12-6841-8823-A60EDA38D048}">
      <dgm:prSet phldrT="[Text]"/>
      <dgm:spPr/>
      <dgm:t>
        <a:bodyPr/>
        <a:lstStyle/>
        <a:p>
          <a:r>
            <a:rPr lang="en-US" smtClean="0"/>
            <a:t>Situation</a:t>
          </a:r>
          <a:endParaRPr lang="en-US" dirty="0"/>
        </a:p>
      </dgm:t>
    </dgm:pt>
    <dgm:pt modelId="{6F531203-9511-8246-8B30-6E2CBF392525}" type="parTrans" cxnId="{9416DFFB-9F40-9E43-9822-226190562892}">
      <dgm:prSet/>
      <dgm:spPr/>
      <dgm:t>
        <a:bodyPr/>
        <a:lstStyle/>
        <a:p>
          <a:endParaRPr lang="en-US"/>
        </a:p>
      </dgm:t>
    </dgm:pt>
    <dgm:pt modelId="{83E84DB2-7CF7-8C46-958B-F5BF13C16E2D}" type="sibTrans" cxnId="{9416DFFB-9F40-9E43-9822-226190562892}">
      <dgm:prSet/>
      <dgm:spPr/>
      <dgm:t>
        <a:bodyPr/>
        <a:lstStyle/>
        <a:p>
          <a:endParaRPr lang="en-US"/>
        </a:p>
      </dgm:t>
    </dgm:pt>
    <dgm:pt modelId="{FB0917A5-882A-2849-A43B-522B0C1D0A52}" type="pres">
      <dgm:prSet presAssocID="{FBE5EAF8-5616-244A-9580-1882D704D066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AD744E-1027-0344-B33C-DCCC63605B53}" type="pres">
      <dgm:prSet presAssocID="{FBE5EAF8-5616-244A-9580-1882D704D066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A059C9-0F6C-CE48-ADB4-0911095304D6}" type="pres">
      <dgm:prSet presAssocID="{FBE5EAF8-5616-244A-9580-1882D704D066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9E5CCD-3BF2-FA49-A747-1EC226710B1B}" type="pres">
      <dgm:prSet presAssocID="{FBE5EAF8-5616-244A-9580-1882D704D066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2A1CF6-3069-7345-AB69-FA0E99266A5E}" type="pres">
      <dgm:prSet presAssocID="{FBE5EAF8-5616-244A-9580-1882D704D066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EE85B8-BC3A-4D49-A671-E3E8AB689BDC}" srcId="{FBE5EAF8-5616-244A-9580-1882D704D066}" destId="{F2B63AA5-F792-5B49-92D6-FF1D61558180}" srcOrd="1" destOrd="0" parTransId="{256B97CD-0F3D-484A-BEB5-D7D590B31BA3}" sibTransId="{0393AA16-A54D-0849-AC31-628A6D4F882D}"/>
    <dgm:cxn modelId="{01306E77-3752-1F4A-A8CB-09845108A037}" type="presOf" srcId="{54FEA8A6-7B84-5A49-90FA-175731AB23EB}" destId="{469E5CCD-3BF2-FA49-A747-1EC226710B1B}" srcOrd="0" destOrd="0" presId="urn:microsoft.com/office/officeart/2005/8/layout/pyramid4"/>
    <dgm:cxn modelId="{9416DFFB-9F40-9E43-9822-226190562892}" srcId="{FBE5EAF8-5616-244A-9580-1882D704D066}" destId="{31DBCFA6-5D12-6841-8823-A60EDA38D048}" srcOrd="3" destOrd="0" parTransId="{6F531203-9511-8246-8B30-6E2CBF392525}" sibTransId="{83E84DB2-7CF7-8C46-958B-F5BF13C16E2D}"/>
    <dgm:cxn modelId="{A118265A-BED8-8545-8C99-59469A6F6B8B}" srcId="{FBE5EAF8-5616-244A-9580-1882D704D066}" destId="{54FEA8A6-7B84-5A49-90FA-175731AB23EB}" srcOrd="2" destOrd="0" parTransId="{CC5845AE-5737-4649-ADF4-5B9593A4BF7E}" sibTransId="{2F0123FC-32C6-7A43-8A9F-F09719105053}"/>
    <dgm:cxn modelId="{308753EC-8B29-8647-9B9C-9C1960C9285E}" srcId="{FBE5EAF8-5616-244A-9580-1882D704D066}" destId="{DC81920F-3FEE-9846-B721-74F12538D353}" srcOrd="0" destOrd="0" parTransId="{72C4A17B-61F8-A34B-A671-E882DD7E353C}" sibTransId="{3BFC5457-742A-A449-AA1B-46DF175B0EF1}"/>
    <dgm:cxn modelId="{A3745C57-2AF6-C846-8FEC-000EA54259E2}" type="presOf" srcId="{DC81920F-3FEE-9846-B721-74F12538D353}" destId="{B1AD744E-1027-0344-B33C-DCCC63605B53}" srcOrd="0" destOrd="0" presId="urn:microsoft.com/office/officeart/2005/8/layout/pyramid4"/>
    <dgm:cxn modelId="{644842E8-8051-274F-BF27-D312DF38E1D7}" type="presOf" srcId="{F2B63AA5-F792-5B49-92D6-FF1D61558180}" destId="{33A059C9-0F6C-CE48-ADB4-0911095304D6}" srcOrd="0" destOrd="0" presId="urn:microsoft.com/office/officeart/2005/8/layout/pyramid4"/>
    <dgm:cxn modelId="{A1FC330A-BEF5-B04E-ACEC-7274DE06FE65}" type="presOf" srcId="{31DBCFA6-5D12-6841-8823-A60EDA38D048}" destId="{DD2A1CF6-3069-7345-AB69-FA0E99266A5E}" srcOrd="0" destOrd="0" presId="urn:microsoft.com/office/officeart/2005/8/layout/pyramid4"/>
    <dgm:cxn modelId="{CE6A91BA-D6C9-FA40-8D31-A51612686529}" type="presOf" srcId="{FBE5EAF8-5616-244A-9580-1882D704D066}" destId="{FB0917A5-882A-2849-A43B-522B0C1D0A52}" srcOrd="0" destOrd="0" presId="urn:microsoft.com/office/officeart/2005/8/layout/pyramid4"/>
    <dgm:cxn modelId="{4BED6A02-B9D1-AE4A-B64E-94072ADB7137}" type="presParOf" srcId="{FB0917A5-882A-2849-A43B-522B0C1D0A52}" destId="{B1AD744E-1027-0344-B33C-DCCC63605B53}" srcOrd="0" destOrd="0" presId="urn:microsoft.com/office/officeart/2005/8/layout/pyramid4"/>
    <dgm:cxn modelId="{5C8E9B52-C08C-1042-AD9F-DC3F97B0D856}" type="presParOf" srcId="{FB0917A5-882A-2849-A43B-522B0C1D0A52}" destId="{33A059C9-0F6C-CE48-ADB4-0911095304D6}" srcOrd="1" destOrd="0" presId="urn:microsoft.com/office/officeart/2005/8/layout/pyramid4"/>
    <dgm:cxn modelId="{6AADFB2D-541D-A843-9CCD-283DEC6FD7EA}" type="presParOf" srcId="{FB0917A5-882A-2849-A43B-522B0C1D0A52}" destId="{469E5CCD-3BF2-FA49-A747-1EC226710B1B}" srcOrd="2" destOrd="0" presId="urn:microsoft.com/office/officeart/2005/8/layout/pyramid4"/>
    <dgm:cxn modelId="{44CFE9E4-E1A5-6644-A25F-36503A0C188C}" type="presParOf" srcId="{FB0917A5-882A-2849-A43B-522B0C1D0A52}" destId="{DD2A1CF6-3069-7345-AB69-FA0E99266A5E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AD744E-1027-0344-B33C-DCCC63605B53}">
      <dsp:nvSpPr>
        <dsp:cNvPr id="0" name=""/>
        <dsp:cNvSpPr/>
      </dsp:nvSpPr>
      <dsp:spPr>
        <a:xfrm>
          <a:off x="1768629" y="0"/>
          <a:ext cx="2243800" cy="22438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Self</a:t>
          </a:r>
          <a:endParaRPr lang="en-US" sz="2000" kern="1200" dirty="0"/>
        </a:p>
      </dsp:txBody>
      <dsp:txXfrm>
        <a:off x="2329579" y="1121900"/>
        <a:ext cx="1121900" cy="1121900"/>
      </dsp:txXfrm>
    </dsp:sp>
    <dsp:sp modelId="{33A059C9-0F6C-CE48-ADB4-0911095304D6}">
      <dsp:nvSpPr>
        <dsp:cNvPr id="0" name=""/>
        <dsp:cNvSpPr/>
      </dsp:nvSpPr>
      <dsp:spPr>
        <a:xfrm>
          <a:off x="646729" y="2243800"/>
          <a:ext cx="2243800" cy="22438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Others</a:t>
          </a:r>
          <a:endParaRPr lang="en-US" sz="2000" kern="1200" dirty="0"/>
        </a:p>
      </dsp:txBody>
      <dsp:txXfrm>
        <a:off x="1207679" y="3365700"/>
        <a:ext cx="1121900" cy="1121900"/>
      </dsp:txXfrm>
    </dsp:sp>
    <dsp:sp modelId="{469E5CCD-3BF2-FA49-A747-1EC226710B1B}">
      <dsp:nvSpPr>
        <dsp:cNvPr id="0" name=""/>
        <dsp:cNvSpPr/>
      </dsp:nvSpPr>
      <dsp:spPr>
        <a:xfrm rot="10800000">
          <a:off x="1768629" y="2243800"/>
          <a:ext cx="2243800" cy="22438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Success</a:t>
          </a:r>
          <a:endParaRPr lang="en-US" sz="2000" kern="1200" dirty="0"/>
        </a:p>
      </dsp:txBody>
      <dsp:txXfrm rot="10800000">
        <a:off x="2329579" y="2243800"/>
        <a:ext cx="1121900" cy="1121900"/>
      </dsp:txXfrm>
    </dsp:sp>
    <dsp:sp modelId="{DD2A1CF6-3069-7345-AB69-FA0E99266A5E}">
      <dsp:nvSpPr>
        <dsp:cNvPr id="0" name=""/>
        <dsp:cNvSpPr/>
      </dsp:nvSpPr>
      <dsp:spPr>
        <a:xfrm>
          <a:off x="2890530" y="2243800"/>
          <a:ext cx="2243800" cy="22438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Situation</a:t>
          </a:r>
          <a:endParaRPr lang="en-US" sz="2000" kern="1200" dirty="0"/>
        </a:p>
      </dsp:txBody>
      <dsp:txXfrm>
        <a:off x="3451480" y="3365700"/>
        <a:ext cx="1121900" cy="1121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3DF35-BC6A-2849-98E6-FE948F182DBD}" type="datetimeFigureOut">
              <a:rPr lang="en-US" smtClean="0"/>
              <a:t>6/17/20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3CFD4-332A-BA48-A033-7E7B4F594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25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6526E-CE3C-7646-BAEF-8C64996962D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761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918C-93ED-2B4B-908F-DA5C616545FB}" type="datetimeFigureOut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41FF-2440-304E-A583-3FC01C737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89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918C-93ED-2B4B-908F-DA5C616545FB}" type="datetimeFigureOut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41FF-2440-304E-A583-3FC01C737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1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918C-93ED-2B4B-908F-DA5C616545FB}" type="datetimeFigureOut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41FF-2440-304E-A583-3FC01C737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2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918C-93ED-2B4B-908F-DA5C616545FB}" type="datetimeFigureOut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41FF-2440-304E-A583-3FC01C737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7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918C-93ED-2B4B-908F-DA5C616545FB}" type="datetimeFigureOut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41FF-2440-304E-A583-3FC01C737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3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918C-93ED-2B4B-908F-DA5C616545FB}" type="datetimeFigureOut">
              <a:rPr lang="en-US" smtClean="0"/>
              <a:t>6/17/20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41FF-2440-304E-A583-3FC01C737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69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918C-93ED-2B4B-908F-DA5C616545FB}" type="datetimeFigureOut">
              <a:rPr lang="en-US" smtClean="0"/>
              <a:t>6/17/20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41FF-2440-304E-A583-3FC01C737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45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918C-93ED-2B4B-908F-DA5C616545FB}" type="datetimeFigureOut">
              <a:rPr lang="en-US" smtClean="0"/>
              <a:t>6/17/20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41FF-2440-304E-A583-3FC01C737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918C-93ED-2B4B-908F-DA5C616545FB}" type="datetimeFigureOut">
              <a:rPr lang="en-US" smtClean="0"/>
              <a:t>6/17/20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41FF-2440-304E-A583-3FC01C737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9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918C-93ED-2B4B-908F-DA5C616545FB}" type="datetimeFigureOut">
              <a:rPr lang="en-US" smtClean="0"/>
              <a:t>6/17/20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41FF-2440-304E-A583-3FC01C737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8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918C-93ED-2B4B-908F-DA5C616545FB}" type="datetimeFigureOut">
              <a:rPr lang="en-US" smtClean="0"/>
              <a:t>6/17/20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41FF-2440-304E-A583-3FC01C737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4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B918C-93ED-2B4B-908F-DA5C616545FB}" type="datetimeFigureOut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941FF-2440-304E-A583-3FC01C737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5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rue-storytelling.com" TargetMode="External"/><Relationship Id="rId3" Type="http://schemas.openxmlformats.org/officeDocument/2006/relationships/hyperlink" Target="https://truestorytelling.blo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ia 2 with henderson awareness mod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27947" y="37781"/>
            <a:ext cx="7756555" cy="1972665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7</a:t>
            </a:r>
            <a:r>
              <a:rPr lang="en-US" baseline="30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Principle of True Storytelling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27947" y="2513058"/>
            <a:ext cx="8064052" cy="434494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D966"/>
                </a:solidFill>
              </a:rPr>
              <a:t>Reflection</a:t>
            </a:r>
          </a:p>
          <a:p>
            <a:endParaRPr lang="en-US" dirty="0">
              <a:solidFill>
                <a:srgbClr val="FFD966"/>
              </a:solidFill>
            </a:endParaRPr>
          </a:p>
          <a:p>
            <a:r>
              <a:rPr lang="en-US" dirty="0" smtClean="0">
                <a:solidFill>
                  <a:srgbClr val="FFD966"/>
                </a:solidFill>
              </a:rPr>
              <a:t>You are not in Nature</a:t>
            </a:r>
          </a:p>
          <a:p>
            <a:r>
              <a:rPr lang="en-US" dirty="0" smtClean="0">
                <a:solidFill>
                  <a:srgbClr val="FFD966"/>
                </a:solidFill>
              </a:rPr>
              <a:t>You are Nature</a:t>
            </a:r>
          </a:p>
          <a:p>
            <a:endParaRPr lang="en-US" dirty="0">
              <a:solidFill>
                <a:srgbClr val="FFD966"/>
              </a:solidFill>
            </a:endParaRPr>
          </a:p>
          <a:p>
            <a:r>
              <a:rPr lang="en-US" dirty="0" smtClean="0">
                <a:solidFill>
                  <a:srgbClr val="FFD966"/>
                </a:solidFill>
              </a:rPr>
              <a:t>Brought to you by Gaia Storytelling Lab of EUSG</a:t>
            </a:r>
            <a:endParaRPr lang="en-US" dirty="0">
              <a:solidFill>
                <a:srgbClr val="FFD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5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6013" y="227922"/>
            <a:ext cx="822298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dirty="0"/>
              <a:t>20 MINUTES </a:t>
            </a:r>
            <a:r>
              <a:rPr lang="en-US" sz="4800" dirty="0"/>
              <a:t>Plans for </a:t>
            </a:r>
            <a:r>
              <a:rPr lang="en-US" sz="4800" dirty="0" smtClean="0"/>
              <a:t>Next True Storytelling Seminar </a:t>
            </a:r>
            <a:r>
              <a:rPr lang="en-US" sz="4800" dirty="0"/>
              <a:t>(we take break for a month; restart in </a:t>
            </a:r>
            <a:r>
              <a:rPr lang="en-US" sz="4800" dirty="0" smtClean="0"/>
              <a:t>June</a:t>
            </a:r>
            <a:endParaRPr lang="en-US" sz="4800" dirty="0"/>
          </a:p>
          <a:p>
            <a:pPr lvl="0"/>
            <a:endParaRPr lang="en-US" sz="4800" b="1" dirty="0" smtClean="0"/>
          </a:p>
          <a:p>
            <a:pPr lvl="0"/>
            <a:r>
              <a:rPr lang="en-US" sz="4800" b="1" dirty="0" smtClean="0"/>
              <a:t>WHAT </a:t>
            </a:r>
            <a:r>
              <a:rPr lang="en-US" sz="4800" b="1" dirty="0"/>
              <a:t>TOPICS DO YOU WANT?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99309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 on True Storytelling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https://true-storytelling.com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And </a:t>
            </a:r>
            <a:r>
              <a:rPr lang="en-US" dirty="0" smtClean="0">
                <a:hlinkClick r:id="rId3"/>
              </a:rPr>
              <a:t>https://truestorytelling.blog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695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embodied REFLECTION (Principle 7)?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“Reflection shows us that our image of happiness is </a:t>
            </a:r>
            <a:r>
              <a:rPr lang="en-US" sz="5400" dirty="0" smtClean="0"/>
              <a:t>thoroughly </a:t>
            </a:r>
            <a:r>
              <a:rPr lang="en-US" sz="5400" dirty="0" smtClean="0"/>
              <a:t>colored by the time in which the course of our </a:t>
            </a:r>
            <a:r>
              <a:rPr lang="en-US" sz="5400" dirty="0" smtClean="0"/>
              <a:t>existence </a:t>
            </a:r>
            <a:r>
              <a:rPr lang="en-US" sz="5400" dirty="0" smtClean="0"/>
              <a:t>has assigned us” (Walter Benjamin, 1968: 254).</a:t>
            </a:r>
          </a:p>
          <a:p>
            <a:pPr marL="0" indent="0">
              <a:buNone/>
            </a:pPr>
            <a:endParaRPr lang="en-US" sz="5400" dirty="0" smtClean="0"/>
          </a:p>
          <a:p>
            <a:pPr marL="0" indent="0">
              <a:buNone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57044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Merleau-Ponty on Embodiment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Our understanding of the phenomena </a:t>
            </a:r>
            <a:r>
              <a:rPr lang="en-US" dirty="0"/>
              <a:t>of </a:t>
            </a:r>
            <a:r>
              <a:rPr lang="en-US" dirty="0" smtClean="0"/>
              <a:t>embodiment is primarily by </a:t>
            </a:r>
            <a:r>
              <a:rPr lang="en-US" dirty="0"/>
              <a:t>way of Merleau-</a:t>
            </a:r>
            <a:r>
              <a:rPr lang="en-US" dirty="0" smtClean="0"/>
              <a:t>Ponty's classic work, </a:t>
            </a:r>
            <a:r>
              <a:rPr lang="en-US" i="1" dirty="0"/>
              <a:t>Phenomenology of Perception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Unreflective mortal existence is a problem for our Reflection </a:t>
            </a:r>
            <a:r>
              <a:rPr lang="en-US" dirty="0" smtClean="0"/>
              <a:t>(True Storytelling Principle </a:t>
            </a:r>
            <a:r>
              <a:rPr lang="en-US" dirty="0"/>
              <a:t>7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Our self-reflection is a characteristic of the </a:t>
            </a:r>
            <a:r>
              <a:rPr lang="en-US" dirty="0" smtClean="0"/>
              <a:t>body, and the body does not lie.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Dynamic reflective embodiment is understood </a:t>
            </a:r>
            <a:r>
              <a:rPr lang="en-US" dirty="0" smtClean="0"/>
              <a:t>here, is about </a:t>
            </a:r>
            <a:r>
              <a:rPr lang="en-US" dirty="0"/>
              <a:t>processes of Becoming (forecaring as its called in Bojean antenarrative).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519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2311"/>
          </a:xfrm>
        </p:spPr>
        <p:txBody>
          <a:bodyPr/>
          <a:lstStyle/>
          <a:p>
            <a:pPr algn="ctr"/>
            <a:r>
              <a:rPr lang="en-US" b="1" dirty="0" smtClean="0"/>
              <a:t>Embodiment Reflection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608" y="1267436"/>
            <a:ext cx="11669392" cy="516731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Our reflective storytelling consciousness of our living embodied contact always in Gaia-</a:t>
            </a:r>
            <a:r>
              <a:rPr lang="en-US" dirty="0" smtClean="0"/>
              <a:t>world because we are Nature, not in Nature?</a:t>
            </a:r>
          </a:p>
          <a:p>
            <a:pPr marL="0" indent="0">
              <a:buNone/>
            </a:pPr>
            <a:r>
              <a:rPr lang="en-US" dirty="0" smtClean="0"/>
              <a:t>Our </a:t>
            </a:r>
            <a:r>
              <a:rPr lang="en-US" dirty="0"/>
              <a:t>body is the point of contact </a:t>
            </a:r>
            <a:r>
              <a:rPr lang="en-US" dirty="0" smtClean="0"/>
              <a:t>in </a:t>
            </a:r>
            <a:r>
              <a:rPr lang="en-US" dirty="0"/>
              <a:t>Nature-world.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Embodiment </a:t>
            </a:r>
            <a:r>
              <a:rPr lang="en-US" dirty="0"/>
              <a:t>is transgression of our bodily life-in-the-World.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</a:t>
            </a:r>
            <a:r>
              <a:rPr lang="en-US" dirty="0"/>
              <a:t>are embodiment in biological social Ground in Do-Be-Do-Be of our action in embodied emergence (Becoming)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Our embodied participation </a:t>
            </a:r>
            <a:r>
              <a:rPr lang="en-US" dirty="0" smtClean="0"/>
              <a:t>Beingness of our </a:t>
            </a:r>
            <a:r>
              <a:rPr lang="en-US" dirty="0"/>
              <a:t>Natural World 🌎 can become </a:t>
            </a:r>
            <a:r>
              <a:rPr lang="en-US" dirty="0" smtClean="0"/>
              <a:t>lives of </a:t>
            </a:r>
            <a:r>
              <a:rPr lang="en-US" dirty="0"/>
              <a:t>self-</a:t>
            </a:r>
            <a:r>
              <a:rPr lang="en-US" dirty="0" smtClean="0"/>
              <a:t>consciousnesses answerability in act and deed.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45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flection focused true storytelling 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05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407970" y="-460375"/>
            <a:ext cx="9743815" cy="142875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212121"/>
                  </a:outerShdw>
                </a:effectLst>
                <a:latin typeface="Calisto MT" charset="0"/>
              </a:rPr>
              <a:t>Relational introspection</a:t>
            </a:r>
          </a:p>
        </p:txBody>
      </p:sp>
      <p:pic>
        <p:nvPicPr>
          <p:cNvPr id="68" name="Diagram 6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3507" y="1214500"/>
            <a:ext cx="95504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436" name="Group 71"/>
          <p:cNvGrpSpPr>
            <a:grpSpLocks/>
          </p:cNvGrpSpPr>
          <p:nvPr/>
        </p:nvGrpSpPr>
        <p:grpSpPr bwMode="auto">
          <a:xfrm rot="3871416">
            <a:off x="9360165" y="1869811"/>
            <a:ext cx="1589088" cy="4675716"/>
            <a:chOff x="2521594" y="-470148"/>
            <a:chExt cx="4256657" cy="6964145"/>
          </a:xfrm>
        </p:grpSpPr>
        <p:pic>
          <p:nvPicPr>
            <p:cNvPr id="18596" name="Picture 72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4129" y="-420489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97" name="Picture 73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000" y="-470148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98" name="Picture 74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5697" y="-364308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99" name="Picture 75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570" y="1093679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00" name="Picture 76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358" y="1093679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01" name="Picture 77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999" y="1132993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02" name="Picture 78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1558" y="1221708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03" name="Picture 79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5963" y="1307701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04" name="Picture 80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570" y="2657506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05" name="Picture 81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358" y="2763346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06" name="Picture 82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000" y="2785535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07" name="Picture 83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7159" y="3852335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08" name="Picture 84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959" y="3940659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09" name="Picture 85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000" y="4093059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10" name="Picture 86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1559" y="4280208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11" name="Picture 87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5963" y="4571778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12" name="Picture 88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1559" y="2845068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13" name="Picture 89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29" y="2873859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14" name="Picture 90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471" y="3074253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15" name="Picture 91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818" y="3237656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16" name="Picture 92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471" y="3284622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17" name="Picture 93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650" y="3395135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18" name="Picture 94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7159" y="3969065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19" name="Picture 95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1111" y="4930170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20" name="Picture 96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1559" y="5272586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21" name="Picture 97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3681" y="5451446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22" name="Picture 98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8268" y="3887619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23" name="Picture 99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6977" y="3758932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24" name="Picture 100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4588" y="3595529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25" name="Picture 101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616" y="3452713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26" name="Picture 102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4529" y="2716380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27" name="Picture 103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6252" y="2552977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28" name="Picture 104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4129" y="2323792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29" name="Picture 105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3681" y="2136230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30" name="Picture 106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3928" y="1199519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31" name="Picture 107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471" y="1389412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32" name="Picture 108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0045" y="1562439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33" name="Picture 109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471" y="1720795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34" name="Picture 110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5963" y="1910688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35" name="Picture 111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7415" y="2025748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36" name="Picture 112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1594" y="1268671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37" name="Picture 113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787" y="1268671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38" name="Picture 114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1104" y="1131711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39" name="Picture 115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5612" y="983197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40" name="Picture 116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650" y="-267769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41" name="Picture 117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6217" y="-174415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42" name="Picture 118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3392" y="39690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43" name="Picture 119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6977" y="786425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44" name="Picture 120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5646" y="572403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45" name="Picture 121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4406" y="346861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46" name="Picture 122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4844" y="156968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37" name="Group 123"/>
          <p:cNvGrpSpPr>
            <a:grpSpLocks/>
          </p:cNvGrpSpPr>
          <p:nvPr/>
        </p:nvGrpSpPr>
        <p:grpSpPr bwMode="auto">
          <a:xfrm rot="2397375">
            <a:off x="5784851" y="304801"/>
            <a:ext cx="3708400" cy="4906963"/>
            <a:chOff x="2521594" y="-470148"/>
            <a:chExt cx="4256657" cy="6964145"/>
          </a:xfrm>
        </p:grpSpPr>
        <p:pic>
          <p:nvPicPr>
            <p:cNvPr id="18545" name="Picture 124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4129" y="-420489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46" name="Picture 125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000" y="-470148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47" name="Picture 126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5697" y="-364308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48" name="Picture 127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570" y="1093679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49" name="Picture 128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358" y="1093679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50" name="Picture 129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999" y="1132993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51" name="Picture 130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1558" y="1221708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52" name="Picture 131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5963" y="1307701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53" name="Picture 132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570" y="2657506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54" name="Picture 133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358" y="2763346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55" name="Picture 134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000" y="2785535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56" name="Picture 135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7159" y="3852335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57" name="Picture 136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959" y="3940659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58" name="Picture 137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000" y="4093059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59" name="Picture 138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1559" y="4280208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60" name="Picture 139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5963" y="4571778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61" name="Picture 140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1559" y="2845068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62" name="Picture 141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29" y="2873859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63" name="Picture 142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471" y="3074253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64" name="Picture 143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818" y="3237656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65" name="Picture 144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471" y="3284622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66" name="Picture 145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650" y="3395135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67" name="Picture 146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7159" y="3969065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68" name="Picture 147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1111" y="4930170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69" name="Picture 148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1559" y="5272586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70" name="Picture 149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3681" y="5451446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71" name="Picture 150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8268" y="3887619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72" name="Picture 151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6977" y="3758932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73" name="Picture 152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4588" y="3595529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74" name="Picture 153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616" y="3452713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75" name="Picture 154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4529" y="2716380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76" name="Picture 155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6252" y="2552977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77" name="Picture 156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4129" y="2323792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78" name="Picture 157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3681" y="2136230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79" name="Picture 158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3928" y="1199519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80" name="Picture 159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471" y="1389412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81" name="Picture 160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0045" y="1562439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82" name="Picture 161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471" y="1720795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83" name="Picture 162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5963" y="1910688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84" name="Picture 163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7415" y="2025748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85" name="Picture 164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1594" y="1268671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86" name="Picture 165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787" y="1268671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87" name="Picture 166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1104" y="1131711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88" name="Picture 167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5612" y="983197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89" name="Picture 168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650" y="-267769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90" name="Picture 169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6217" y="-174415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91" name="Picture 170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3392" y="39690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92" name="Picture 171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6977" y="786425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93" name="Picture 172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5646" y="572403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94" name="Picture 173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4406" y="346861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95" name="Picture 174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4844" y="156968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38" name="Group 175"/>
          <p:cNvGrpSpPr>
            <a:grpSpLocks/>
          </p:cNvGrpSpPr>
          <p:nvPr/>
        </p:nvGrpSpPr>
        <p:grpSpPr bwMode="auto">
          <a:xfrm rot="963621">
            <a:off x="4030134" y="766763"/>
            <a:ext cx="1121833" cy="1987550"/>
            <a:chOff x="2521594" y="-470148"/>
            <a:chExt cx="4256657" cy="6964145"/>
          </a:xfrm>
        </p:grpSpPr>
        <p:pic>
          <p:nvPicPr>
            <p:cNvPr id="18494" name="Picture 176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4129" y="-420489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95" name="Picture 177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000" y="-470148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96" name="Picture 178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5697" y="-364308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97" name="Picture 179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570" y="1093679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98" name="Picture 180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358" y="1093679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99" name="Picture 181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999" y="1132993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00" name="Picture 182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1558" y="1221708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01" name="Picture 183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5963" y="1307701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02" name="Picture 184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570" y="2657506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03" name="Picture 185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358" y="2763346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04" name="Picture 186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000" y="2785535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05" name="Picture 187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7159" y="3852335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06" name="Picture 188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959" y="3940659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07" name="Picture 189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000" y="4093059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08" name="Picture 190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1559" y="4280208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09" name="Picture 191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5963" y="4571778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10" name="Picture 192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1559" y="2845068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11" name="Picture 193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29" y="2873859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12" name="Picture 194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471" y="3074253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13" name="Picture 195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818" y="3237656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14" name="Picture 196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471" y="3284622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15" name="Picture 197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650" y="3395135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16" name="Picture 198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7159" y="3969065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17" name="Picture 199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1111" y="4930170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18" name="Picture 200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1559" y="5272586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19" name="Picture 201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3681" y="5451446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20" name="Picture 202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8268" y="3887619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21" name="Picture 203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6977" y="3758932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22" name="Picture 204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4588" y="3595529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23" name="Picture 205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616" y="3452713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24" name="Picture 206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4529" y="2716380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25" name="Picture 207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6252" y="2552977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26" name="Picture 208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4129" y="2323792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27" name="Picture 209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3681" y="2136230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28" name="Picture 210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3928" y="1199519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29" name="Picture 211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471" y="1389412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30" name="Picture 212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0045" y="1562439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31" name="Picture 213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471" y="1720795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32" name="Picture 214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5963" y="1910688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33" name="Picture 215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7415" y="2025748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34" name="Picture 216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1594" y="1268671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35" name="Picture 217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787" y="1268671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36" name="Picture 218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1104" y="1131711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37" name="Picture 219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5612" y="983197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38" name="Picture 220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650" y="-267769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39" name="Picture 221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6217" y="-174415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40" name="Picture 222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3392" y="39690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41" name="Picture 223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6977" y="786425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42" name="Picture 224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5646" y="572403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43" name="Picture 225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4406" y="346861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44" name="Picture 226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4844" y="156968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39" name="Group 227"/>
          <p:cNvGrpSpPr>
            <a:grpSpLocks/>
          </p:cNvGrpSpPr>
          <p:nvPr/>
        </p:nvGrpSpPr>
        <p:grpSpPr bwMode="auto">
          <a:xfrm rot="-666250">
            <a:off x="-4233" y="128589"/>
            <a:ext cx="2093384" cy="2371725"/>
            <a:chOff x="2521594" y="-470148"/>
            <a:chExt cx="4256657" cy="6964145"/>
          </a:xfrm>
        </p:grpSpPr>
        <p:pic>
          <p:nvPicPr>
            <p:cNvPr id="18443" name="Picture 228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4129" y="-420489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4" name="Picture 229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000" y="-470148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230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5697" y="-364308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231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570" y="1093679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Picture 232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358" y="1093679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8" name="Picture 233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999" y="1132993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9" name="Picture 234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1558" y="1221708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0" name="Picture 235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5963" y="1307701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1" name="Picture 236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570" y="2657506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2" name="Picture 237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358" y="2763346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3" name="Picture 238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000" y="2785535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4" name="Picture 239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7159" y="3852335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5" name="Picture 240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959" y="3940659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6" name="Picture 241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000" y="4093059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7" name="Picture 242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1559" y="4280208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8" name="Picture 243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5963" y="4571778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9" name="Picture 244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1559" y="2845068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0" name="Picture 245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29" y="2873859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1" name="Picture 246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471" y="3074253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2" name="Picture 247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818" y="3237656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3" name="Picture 248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471" y="3284622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4" name="Picture 249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650" y="3395135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5" name="Picture 250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7159" y="3969065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6" name="Picture 251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1111" y="4930170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7" name="Picture 252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1559" y="5272586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8" name="Picture 253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3681" y="5451446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9" name="Picture 254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8268" y="3887619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70" name="Picture 255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6977" y="3758932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71" name="Picture 256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4588" y="3595529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72" name="Picture 257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616" y="3452713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73" name="Picture 258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4529" y="2716380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74" name="Picture 259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6252" y="2552977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75" name="Picture 260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4129" y="2323792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76" name="Picture 261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3681" y="2136230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77" name="Picture 262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3928" y="1199519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78" name="Picture 263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471" y="1389412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79" name="Picture 264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0045" y="1562439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0" name="Picture 265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471" y="1720795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1" name="Picture 266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5963" y="1910688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2" name="Picture 267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7415" y="2025748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3" name="Picture 268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1594" y="1268671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4" name="Picture 269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787" y="1268671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5" name="Picture 270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1104" y="1131711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6" name="Picture 271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5612" y="983197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7" name="Picture 272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650" y="-267769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8" name="Picture 273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6217" y="-174415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9" name="Picture 274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3392" y="39690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90" name="Picture 275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6977" y="786425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91" name="Picture 276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5646" y="572403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92" name="Picture 277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4406" y="346861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93" name="Picture 278" descr="Sierpinski relational introspec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4844" y="156968"/>
              <a:ext cx="1474859" cy="104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40" name="Rectangle 1"/>
          <p:cNvSpPr>
            <a:spLocks noChangeArrowheads="1"/>
          </p:cNvSpPr>
          <p:nvPr/>
        </p:nvSpPr>
        <p:spPr bwMode="auto">
          <a:xfrm>
            <a:off x="6140044" y="6160624"/>
            <a:ext cx="609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i="1" dirty="0"/>
              <a:t>Defined as: threefold dynamic awareness of the self, others, and the ecosystem  (Wakefield, 2012)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2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fld id="{8698739C-FEAF-AE4A-A2CC-ECA10D21852E}" type="slidenum">
              <a:rPr lang="en-US" sz="1200">
                <a:solidFill>
                  <a:srgbClr val="FFFFFF"/>
                </a:solidFill>
              </a:rPr>
              <a:pPr/>
              <a:t>6</a:t>
            </a:fld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2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r>
              <a:rPr lang="en-US" sz="1200" dirty="0">
                <a:solidFill>
                  <a:srgbClr val="FFFFFF"/>
                </a:solidFill>
              </a:rPr>
              <a:t>Copyright Tonya Henderson Wakefield 2012</a:t>
            </a:r>
          </a:p>
        </p:txBody>
      </p:sp>
    </p:spTree>
    <p:extLst>
      <p:ext uri="{BB962C8B-B14F-4D97-AF65-F5344CB8AC3E}">
        <p14:creationId xmlns:p14="http://schemas.microsoft.com/office/powerpoint/2010/main" val="1538695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32420" y="57788"/>
            <a:ext cx="8771471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Preparing for Productive Interactions</a:t>
            </a:r>
            <a:br>
              <a:rPr lang="en-US" dirty="0"/>
            </a:br>
            <a:r>
              <a:rPr lang="en-US" dirty="0" smtClean="0"/>
              <a:t>Basic SOS Model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3646354" y="629288"/>
            <a:ext cx="0" cy="60097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1981201" y="1054884"/>
            <a:ext cx="842269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Self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Do I know myself well?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What is my intention for this situation?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How do I feel today?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Am I in tune with my emotions?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What am I projecting (voice, body language,</a:t>
            </a:r>
          </a:p>
          <a:p>
            <a:r>
              <a:rPr lang="en-US" sz="1600" dirty="0"/>
              <a:t>      word choice)?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Have I set appropriate boundaries?</a:t>
            </a:r>
          </a:p>
          <a:p>
            <a:endParaRPr lang="en-US" dirty="0"/>
          </a:p>
          <a:p>
            <a:r>
              <a:rPr lang="en-US" dirty="0"/>
              <a:t>Others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Who are these people around me?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What are their limitations?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What do they need?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What do they expect of me?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Are they truly present and focused on the task at hand?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What can we accomplish together?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dirty="0"/>
              <a:t>Situation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What’s the context (business, social, family)?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What’s going on around us?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Are things changing or is the situation stable?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Is this a healthy environment? If not, what are my choices?</a:t>
            </a:r>
          </a:p>
          <a:p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9376897" y="6598216"/>
            <a:ext cx="26482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Copyright </a:t>
            </a:r>
            <a:r>
              <a:rPr lang="en-US" sz="1200" dirty="0" smtClean="0"/>
              <a:t>Tonya Lynn </a:t>
            </a:r>
            <a:r>
              <a:rPr lang="en-US" sz="1200" smtClean="0"/>
              <a:t>Henderson 2012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8395035" y="5866447"/>
            <a:ext cx="1812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/>
              <a:t>tlhenderson@tonya.today</a:t>
            </a:r>
            <a:endParaRPr lang="en-US" sz="1200" dirty="0"/>
          </a:p>
          <a:p>
            <a:pPr algn="ctr"/>
            <a:r>
              <a:rPr lang="en-US" sz="1200" dirty="0"/>
              <a:t>719-440-7067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3142099"/>
              </p:ext>
            </p:extLst>
          </p:nvPr>
        </p:nvGraphicFramePr>
        <p:xfrm>
          <a:off x="6410940" y="1193390"/>
          <a:ext cx="5781060" cy="4487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90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74352" y="0"/>
            <a:ext cx="10586314" cy="6282608"/>
            <a:chOff x="1560184" y="1451944"/>
            <a:chExt cx="6178869" cy="5047662"/>
          </a:xfrm>
        </p:grpSpPr>
        <p:pic>
          <p:nvPicPr>
            <p:cNvPr id="5" name="Picture 68" descr="Sierpinski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289" y="1451944"/>
              <a:ext cx="3724762" cy="2632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9" descr="Sierpinski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0184" y="3866640"/>
              <a:ext cx="3724762" cy="2632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0" descr="Sierpinski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919" y="3866640"/>
              <a:ext cx="3744134" cy="2632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12090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ak out questions for refle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77763" cy="6858000"/>
          </a:xfrm>
          <a:prstGeom prst="rect">
            <a:avLst/>
          </a:prstGeom>
        </p:spPr>
      </p:pic>
      <p:pic>
        <p:nvPicPr>
          <p:cNvPr id="3" name="Diagram 6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63" y="1790700"/>
            <a:ext cx="95504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reflection focused true storytelling ima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2237" cy="248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92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479</Words>
  <Application>Microsoft Macintosh PowerPoint</Application>
  <PresentationFormat>Custom</PresentationFormat>
  <Paragraphs>71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7th Principle of True Storytelling</vt:lpstr>
      <vt:lpstr>What is embodied REFLECTION (Principle 7)?</vt:lpstr>
      <vt:lpstr>Merleau-Ponty on Embodiment</vt:lpstr>
      <vt:lpstr>Embodiment Reflection</vt:lpstr>
      <vt:lpstr>PowerPoint Presentation</vt:lpstr>
      <vt:lpstr>Relational introspection</vt:lpstr>
      <vt:lpstr>Preparing for Productive Interactions Basic SOS Model</vt:lpstr>
      <vt:lpstr>PowerPoint Presentation</vt:lpstr>
      <vt:lpstr>PowerPoint Presentation</vt:lpstr>
      <vt:lpstr>PowerPoint Presentation</vt:lpstr>
      <vt:lpstr>More information on True Storytelling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 Model</dc:title>
  <dc:creator>Tonya Henderson</dc:creator>
  <cp:lastModifiedBy>David Boje</cp:lastModifiedBy>
  <cp:revision>17</cp:revision>
  <cp:lastPrinted>2016-10-20T01:13:57Z</cp:lastPrinted>
  <dcterms:created xsi:type="dcterms:W3CDTF">2016-10-20T01:11:30Z</dcterms:created>
  <dcterms:modified xsi:type="dcterms:W3CDTF">2020-06-17T13:42:31Z</dcterms:modified>
</cp:coreProperties>
</file>