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7" r:id="rId2"/>
    <p:sldId id="516" r:id="rId3"/>
    <p:sldId id="482" r:id="rId4"/>
    <p:sldId id="483" r:id="rId5"/>
    <p:sldId id="260" r:id="rId6"/>
    <p:sldId id="503" r:id="rId7"/>
    <p:sldId id="489" r:id="rId8"/>
    <p:sldId id="502" r:id="rId9"/>
    <p:sldId id="484" r:id="rId10"/>
    <p:sldId id="517" r:id="rId11"/>
    <p:sldId id="513" r:id="rId12"/>
    <p:sldId id="510" r:id="rId13"/>
    <p:sldId id="518" r:id="rId14"/>
    <p:sldId id="505" r:id="rId15"/>
    <p:sldId id="497" r:id="rId16"/>
    <p:sldId id="507" r:id="rId17"/>
    <p:sldId id="496" r:id="rId18"/>
    <p:sldId id="508" r:id="rId19"/>
    <p:sldId id="506" r:id="rId20"/>
    <p:sldId id="509" r:id="rId21"/>
    <p:sldId id="487" r:id="rId22"/>
    <p:sldId id="512" r:id="rId23"/>
    <p:sldId id="519" r:id="rId24"/>
    <p:sldId id="511" r:id="rId25"/>
    <p:sldId id="279" r:id="rId26"/>
    <p:sldId id="488" r:id="rId27"/>
    <p:sldId id="300" r:id="rId28"/>
    <p:sldId id="28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76"/>
    <p:restoredTop sz="94655"/>
  </p:normalViewPr>
  <p:slideViewPr>
    <p:cSldViewPr snapToGrid="0" snapToObjects="1">
      <p:cViewPr varScale="1">
        <p:scale>
          <a:sx n="94" d="100"/>
          <a:sy n="94" d="100"/>
        </p:scale>
        <p:origin x="5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DB9CE-9493-D747-8A05-94D95DA8F826}" type="datetimeFigureOut">
              <a:rPr lang="en-US" smtClean="0"/>
              <a:t>4/20/21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6C947F-B07D-C447-9A76-646DA9807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73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1638" cy="3084513"/>
          </a:xfrm>
          <a:prstGeom prst="rect">
            <a:avLst/>
          </a:prstGeom>
        </p:spPr>
      </p:sp>
      <p:sp>
        <p:nvSpPr>
          <p:cNvPr id="41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1000" cy="35949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640" b="0" strike="noStrike" spc="-1" dirty="0">
              <a:latin typeface="Arial"/>
            </a:endParaRPr>
          </a:p>
        </p:txBody>
      </p:sp>
      <p:sp>
        <p:nvSpPr>
          <p:cNvPr id="419" name="CustomShape 3"/>
          <p:cNvSpPr/>
          <p:nvPr/>
        </p:nvSpPr>
        <p:spPr>
          <a:xfrm>
            <a:off x="3884760" y="8685360"/>
            <a:ext cx="2966400" cy="45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336962A9-2B63-49AA-A494-0BD8440EB41A}" type="slidenum">
              <a:rPr lang="en-US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1878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708B3-478C-7040-AF57-344A2F5A538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970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708B3-478C-7040-AF57-344A2F5A538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22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C947F-B07D-C447-9A76-646DA9807B7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82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C947F-B07D-C447-9A76-646DA9807B7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3598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708B3-478C-7040-AF57-344A2F5A538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684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708B3-478C-7040-AF57-344A2F5A538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1287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71538" y="1257300"/>
            <a:ext cx="6026150" cy="3390900"/>
          </a:xfrm>
          <a:prstGeom prst="rect">
            <a:avLst/>
          </a:prstGeom>
        </p:spPr>
      </p:sp>
      <p:sp>
        <p:nvSpPr>
          <p:cNvPr id="415" name="PlaceHolder 2"/>
          <p:cNvSpPr>
            <a:spLocks noGrp="1"/>
          </p:cNvSpPr>
          <p:nvPr>
            <p:ph type="body"/>
          </p:nvPr>
        </p:nvSpPr>
        <p:spPr>
          <a:xfrm>
            <a:off x="777960" y="4840200"/>
            <a:ext cx="6211800" cy="3956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1680">
              <a:lnSpc>
                <a:spcPct val="100000"/>
              </a:lnSpc>
              <a:tabLst>
                <a:tab pos="0" algn="l"/>
              </a:tabLst>
            </a:pPr>
            <a:r>
              <a:rPr lang="da-DK" sz="2000" b="0" strike="noStrike" spc="-1">
                <a:latin typeface="Arial"/>
              </a:rPr>
              <a:t>Just go over this slide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416" name="CustomShape 3"/>
          <p:cNvSpPr/>
          <p:nvPr/>
        </p:nvSpPr>
        <p:spPr>
          <a:xfrm>
            <a:off x="4402080" y="9553680"/>
            <a:ext cx="3363840" cy="500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B537AB56-4B8A-482F-AC0B-8A6F5B0E0AF4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27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00472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78462" cy="3082925"/>
          </a:xfrm>
          <a:prstGeom prst="rect">
            <a:avLst/>
          </a:prstGeom>
        </p:spPr>
      </p:sp>
      <p:sp>
        <p:nvSpPr>
          <p:cNvPr id="43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1000" cy="35949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640" b="0" strike="noStrike" spc="-1">
              <a:latin typeface="Arial"/>
            </a:endParaRPr>
          </a:p>
        </p:txBody>
      </p:sp>
      <p:sp>
        <p:nvSpPr>
          <p:cNvPr id="437" name="CustomShape 3"/>
          <p:cNvSpPr/>
          <p:nvPr/>
        </p:nvSpPr>
        <p:spPr>
          <a:xfrm>
            <a:off x="3884760" y="8685360"/>
            <a:ext cx="2966400" cy="45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55F809F7-D4EA-42F0-A3D7-6EB028EDD02F}" type="slidenum">
              <a:rPr lang="en-US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28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9832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71538" y="1257300"/>
            <a:ext cx="6026150" cy="3390900"/>
          </a:xfrm>
          <a:prstGeom prst="rect">
            <a:avLst/>
          </a:prstGeom>
        </p:spPr>
      </p:sp>
      <p:sp>
        <p:nvSpPr>
          <p:cNvPr id="415" name="PlaceHolder 2"/>
          <p:cNvSpPr>
            <a:spLocks noGrp="1"/>
          </p:cNvSpPr>
          <p:nvPr>
            <p:ph type="body"/>
          </p:nvPr>
        </p:nvSpPr>
        <p:spPr>
          <a:xfrm>
            <a:off x="777960" y="4840200"/>
            <a:ext cx="6211800" cy="3956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1680">
              <a:lnSpc>
                <a:spcPct val="100000"/>
              </a:lnSpc>
              <a:tabLst>
                <a:tab pos="0" algn="l"/>
              </a:tabLst>
            </a:pPr>
            <a:r>
              <a:rPr lang="da-DK" sz="2000" b="0" strike="noStrike" spc="-1">
                <a:latin typeface="Arial"/>
              </a:rPr>
              <a:t>Just go over this slide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416" name="CustomShape 3"/>
          <p:cNvSpPr/>
          <p:nvPr/>
        </p:nvSpPr>
        <p:spPr>
          <a:xfrm>
            <a:off x="4402080" y="9553680"/>
            <a:ext cx="3363840" cy="500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B537AB56-4B8A-482F-AC0B-8A6F5B0E0AF4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54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4988" y="763588"/>
            <a:ext cx="6697662" cy="3768725"/>
          </a:xfrm>
          <a:prstGeom prst="rect">
            <a:avLst/>
          </a:prstGeom>
        </p:spPr>
      </p:sp>
      <p:sp>
        <p:nvSpPr>
          <p:cNvPr id="4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080" cy="3596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640" b="0" strike="noStrike" spc="-1" dirty="0">
              <a:latin typeface="Arial"/>
            </a:endParaRPr>
          </a:p>
        </p:txBody>
      </p:sp>
      <p:sp>
        <p:nvSpPr>
          <p:cNvPr id="422" name="CustomShape 3"/>
          <p:cNvSpPr/>
          <p:nvPr/>
        </p:nvSpPr>
        <p:spPr>
          <a:xfrm>
            <a:off x="3884760" y="8685360"/>
            <a:ext cx="2967480" cy="45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04FDC7A2-1F57-4FB0-82F3-153BBC82DDF0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5</a:t>
            </a:fld>
            <a:endParaRPr lang="en-US" sz="1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1591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Aft>
                <a:spcPts val="601"/>
              </a:spcAft>
            </a:pPr>
            <a:endParaRPr lang="en-US" sz="1050" b="0" strike="noStrike" spc="-1" dirty="0">
              <a:latin typeface="+mn-lt"/>
            </a:endParaRPr>
          </a:p>
          <a:p>
            <a:pPr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</a:pPr>
            <a:r>
              <a:rPr lang="en-US" sz="2400" b="0" strike="noStrike" spc="-1" dirty="0">
                <a:solidFill>
                  <a:srgbClr val="000000"/>
                </a:solidFill>
                <a:latin typeface="Calibri"/>
                <a:ea typeface="+mn-ea"/>
              </a:rPr>
              <a:t>Week 1: </a:t>
            </a:r>
            <a:endParaRPr lang="en-US" sz="2400" b="0" strike="noStrike" spc="-1" dirty="0">
              <a:latin typeface="+mn-lt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+mn-ea"/>
              </a:rPr>
              <a:t>    </a:t>
            </a:r>
          </a:p>
          <a:p>
            <a:pPr>
              <a:lnSpc>
                <a:spcPct val="90000"/>
              </a:lnSpc>
              <a:spcAft>
                <a:spcPts val="601"/>
              </a:spcAft>
            </a:pPr>
            <a:r>
              <a:rPr lang="en-US" sz="1200" b="1" spc="-1" dirty="0">
                <a:solidFill>
                  <a:srgbClr val="000000"/>
                </a:solidFill>
                <a:latin typeface="Calibri"/>
              </a:rPr>
              <a:t>Nuts and Bolts</a:t>
            </a:r>
            <a:endParaRPr lang="en-US" sz="1200" spc="-1" dirty="0"/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lang="en-US" sz="1200" b="1" strike="noStrike" spc="-1" dirty="0">
              <a:solidFill>
                <a:srgbClr val="000000"/>
              </a:solidFill>
              <a:latin typeface="Calibri"/>
              <a:ea typeface="+mn-ea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+mn-ea"/>
              </a:rPr>
              <a:t>     Principle 1 True &amp;</a:t>
            </a:r>
            <a:endParaRPr lang="en-US" sz="1200" b="0" strike="noStrike" spc="-1" dirty="0">
              <a:latin typeface="+mn-lt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+mn-ea"/>
              </a:rPr>
              <a:t>     Principle 2 Making Room</a:t>
            </a:r>
            <a:endParaRPr lang="en-US" sz="1200" b="0" strike="noStrike" spc="-1" dirty="0">
              <a:latin typeface="+mn-lt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r>
              <a:rPr lang="en-US" sz="1200" b="0" strike="noStrike" spc="-1" dirty="0">
                <a:latin typeface="+mn-lt"/>
              </a:rPr>
              <a:t>           WITH</a:t>
            </a:r>
          </a:p>
          <a:p>
            <a:pPr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+mn-ea"/>
              </a:rPr>
              <a:t>     Process 1 Beneath &amp;</a:t>
            </a:r>
          </a:p>
          <a:p>
            <a:pPr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</a:pPr>
            <a:r>
              <a:rPr lang="en-US" sz="1200" b="0" strike="noStrike" spc="-1" dirty="0">
                <a:latin typeface="+mn-lt"/>
              </a:rPr>
              <a:t>     </a:t>
            </a:r>
            <a:r>
              <a:rPr lang="en-US" sz="1200" b="1" strike="noStrike" spc="-1" dirty="0">
                <a:latin typeface="+mn-lt"/>
              </a:rPr>
              <a:t>Process 2 Before</a:t>
            </a:r>
          </a:p>
          <a:p>
            <a:pPr marL="216000" indent="-22428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endParaRPr lang="en-US" sz="1200" b="0" strike="noStrike" spc="-1" dirty="0">
              <a:latin typeface="+mn-lt"/>
            </a:endParaRPr>
          </a:p>
          <a:p>
            <a:pPr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+mn-ea"/>
              </a:rPr>
              <a:t>Ethics focus:</a:t>
            </a:r>
          </a:p>
          <a:p>
            <a:pPr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+mn-ea"/>
              </a:rPr>
              <a:t>True Storytelling Principles</a:t>
            </a:r>
            <a:endParaRPr lang="en-US" sz="1200" b="0" strike="noStrike" spc="-1" dirty="0">
              <a:latin typeface="+mn-lt"/>
            </a:endParaRPr>
          </a:p>
          <a:p>
            <a:pPr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+mn-ea"/>
              </a:rPr>
              <a:t>     for an Ethical Life</a:t>
            </a:r>
            <a:endParaRPr lang="en-US" sz="1200" b="0" strike="noStrike" spc="-1" dirty="0"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6F49CB4-CA3B-4DA6-8A1A-986C451ABB6A}" type="slidenum">
              <a:rPr lang="en-US" sz="1400" b="0" strike="noStrike" spc="-1" smtClean="0">
                <a:latin typeface="Times New Roman"/>
              </a:rPr>
              <a:t>7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89401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708B3-478C-7040-AF57-344A2F5A538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93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708B3-478C-7040-AF57-344A2F5A538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9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1200" dirty="0">
                <a:solidFill>
                  <a:srgbClr val="000000"/>
                </a:solidFill>
              </a:rPr>
              <a:t>Lend me your ear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dirty="0">
                <a:solidFill>
                  <a:srgbClr val="000000"/>
                </a:solidFill>
              </a:rPr>
              <a:t>Why don't you, yes but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dirty="0">
                <a:solidFill>
                  <a:srgbClr val="000000"/>
                </a:solidFill>
              </a:rPr>
              <a:t>All talk and no listening,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dirty="0">
                <a:solidFill>
                  <a:srgbClr val="000000"/>
                </a:solidFill>
              </a:rPr>
              <a:t>Have we been here before?</a:t>
            </a:r>
            <a:endParaRPr lang="en-US" sz="1200" b="1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C947F-B07D-C447-9A76-646DA9807B7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88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708B3-478C-7040-AF57-344A2F5A538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73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Tool 1: NGT for BENEATH (we find games people play in 1</a:t>
            </a:r>
            <a:r>
              <a:rPr lang="en-US" baseline="30000" dirty="0"/>
              <a:t>st</a:t>
            </a:r>
            <a:r>
              <a:rPr lang="en-US" dirty="0"/>
              <a:t> Loop pf Principle 1: what is true (on surface); prep for Tool 5, session 3)</a:t>
            </a:r>
          </a:p>
          <a:p>
            <a:pPr marL="514350" indent="-514350">
              <a:buAutoNum type="arabicPeriod"/>
            </a:pPr>
            <a:r>
              <a:rPr lang="en-US" dirty="0"/>
              <a:t>Tool 2: </a:t>
            </a:r>
            <a:r>
              <a:rPr lang="en-US" b="1" dirty="0"/>
              <a:t>ICEND – </a:t>
            </a:r>
            <a:r>
              <a:rPr lang="en-US" dirty="0"/>
              <a:t>Interactive Communicative Experiential Networking Developing. It uses NGT or the Talking Stick Circles approach (we find Networking between rooms by passageways- BEFORE (already there) of the networking’s deep history (below surface history)</a:t>
            </a:r>
          </a:p>
          <a:p>
            <a:pPr marL="514350" indent="-514350">
              <a:buAutoNum type="arabicPeriod"/>
            </a:pPr>
            <a:r>
              <a:rPr lang="en-US" dirty="0"/>
              <a:t>Tool 3: Storyboarding Tamara-Land Networking pathways (BECOMING (washing out Little Wow Moments) of not just timing, but moving space to space, in pathways) [begins Double Loop, of restorying process]</a:t>
            </a:r>
          </a:p>
          <a:p>
            <a:pPr marL="514350" indent="-514350">
              <a:buAutoNum type="arabicPeriod"/>
            </a:pPr>
            <a:r>
              <a:rPr lang="en-US" dirty="0"/>
              <a:t>Tool 3: Cause &amp; Effect Map (Fishbone), the space time mattering that is Entangles as SpaceTimeMattering of BEING, the truth of which we can uncover, to get to ‘essence of BEING’- Deeper level of What is True in system’s socio-materialities.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708B3-478C-7040-AF57-344A2F5A538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319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70C7D-C24F-4947-8213-400B4A101E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9AB17B-11F7-6A40-9557-07B1821C73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412395-C7A7-184D-91E7-F421C7282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551FA-0E83-1047-A7B4-85A283A13971}" type="datetimeFigureOut">
              <a:rPr lang="en-US" smtClean="0"/>
              <a:t>4/20/21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3DAB1-04FD-C94C-B44E-2394F2887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7CD08-D082-A646-A855-5086EDB3D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08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52EF8-440C-B142-A857-8C70DCBEB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018286-C3FF-404B-A4BB-4E05968C28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55BC9-2517-CC49-A464-0E136C8E5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551FA-0E83-1047-A7B4-85A283A13971}" type="datetimeFigureOut">
              <a:rPr lang="en-US" smtClean="0"/>
              <a:t>4/20/21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0F8239-9DF1-C840-BE3A-0DF151D36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735E3-20A9-5148-B00F-8B8AA1AA3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522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2A5ADC-CB63-294C-A6A4-4ECF12540B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446583-56D0-A640-95B9-873319E96C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3F346-7540-164D-A3C0-8CB0BC96C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551FA-0E83-1047-A7B4-85A283A13971}" type="datetimeFigureOut">
              <a:rPr lang="en-US" smtClean="0"/>
              <a:t>4/20/21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A5C72-C48F-D242-ACBD-02BA50F3B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0B292-F18A-4446-AE9F-D6E085899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375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DAAC2-2588-254F-BE4B-C42181A4B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E6B7B-20F3-4D40-A3F1-AD6CFB7B7F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FF569-3233-EA4F-ADF0-606D78035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551FA-0E83-1047-A7B4-85A283A13971}" type="datetimeFigureOut">
              <a:rPr lang="en-US" smtClean="0"/>
              <a:t>4/20/21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14310-3718-5C4D-814E-6B750594E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60AFB-195C-DB4B-9CD1-3898C360B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83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F7E14-9460-6C42-A74E-CDCD830D2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DBD212-3B51-2B41-AFCA-2CB736B76D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25686-9045-1845-84A8-F87B14668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551FA-0E83-1047-A7B4-85A283A13971}" type="datetimeFigureOut">
              <a:rPr lang="en-US" smtClean="0"/>
              <a:t>4/20/21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D724B-8406-7F45-80D1-EDA0C1186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3F28C-73D8-AC43-817E-0667E3FF3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242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BFA3B-3B96-BE45-88CC-3CA8D7526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3B517-768D-5A49-A0ED-489BE04896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71BEB6-E368-1140-A6DE-4FA1D8DE0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9F49C6-E1A1-0349-8460-8F4BBF398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551FA-0E83-1047-A7B4-85A283A13971}" type="datetimeFigureOut">
              <a:rPr lang="en-US" smtClean="0"/>
              <a:t>4/20/21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61333F-4697-054B-8E49-C0E88C8F4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4209EF-EA06-FC4E-8E63-BAD837BA7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36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75520-CE60-8847-95EF-9130C4557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04504-98A3-3F4D-AD76-ABC2926B9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C35D59-B7B3-FC4C-A5DB-C124C99F92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DD13BC-94F0-604D-940F-9B2F8E4E20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131E6E-C4D0-4C4B-BAE5-01F9975D55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F7B9E-ED47-C44D-A5B9-785D938F8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551FA-0E83-1047-A7B4-85A283A13971}" type="datetimeFigureOut">
              <a:rPr lang="en-US" smtClean="0"/>
              <a:t>4/20/21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4ABEEA-0734-034F-92BC-35A36F2CD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F7859D-7886-9347-B906-A48E1C520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646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48AE9-06E6-A649-A523-4B984F71F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7849F0-71F2-F243-8F73-316EE0A7F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551FA-0E83-1047-A7B4-85A283A13971}" type="datetimeFigureOut">
              <a:rPr lang="en-US" smtClean="0"/>
              <a:t>4/20/21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518A64-B79E-9448-9E38-5A077C16F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1B1BB5-2FDC-E246-8D37-F49E82066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06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EBCE17-746A-4549-96C0-587EF2A4A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551FA-0E83-1047-A7B4-85A283A13971}" type="datetimeFigureOut">
              <a:rPr lang="en-US" smtClean="0"/>
              <a:t>4/20/21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CE669D-B1EA-9D46-9677-F9453844F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21502-1E06-F54A-A301-190464514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066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DCA17-408D-BF40-ADB3-C2365DD23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CF51F-49EF-0A4C-9764-48F82D3B9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30F3D-6663-6C49-AC77-38B95C31CF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464C8-210F-2249-B9CC-D1FC290B8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551FA-0E83-1047-A7B4-85A283A13971}" type="datetimeFigureOut">
              <a:rPr lang="en-US" smtClean="0"/>
              <a:t>4/20/21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F3C22E-C6F3-3C4E-AE12-87ED4E1A5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47174-784A-7148-9A84-0898B90B4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043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E96CE-50CB-5649-B77F-32D3D4AB9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B12D29-2627-CA48-9A7C-3395D1EEC9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2D1F6-5751-5F4C-AE40-4522E443A0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410FE-875E-EF48-81CB-E7B3AC90F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551FA-0E83-1047-A7B4-85A283A13971}" type="datetimeFigureOut">
              <a:rPr lang="en-US" smtClean="0"/>
              <a:t>4/20/21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B5E365-7767-A24D-AB55-9FDCDB29C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F3566C-0C27-4945-B236-428B8CD8B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253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7A4FA2-59DB-454D-8331-E7E9FEC04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CD9661-71F0-2D4C-86E4-8E8E24329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07801-6080-B748-B0B3-6D92DA4331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551FA-0E83-1047-A7B4-85A283A13971}" type="datetimeFigureOut">
              <a:rPr lang="en-US" smtClean="0"/>
              <a:t>4/20/21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C5DD7-09E5-3749-9BE2-5226ACE0F4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E613C8-032E-F640-8EA2-2D0804BE97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8C198-4F60-4447-B732-13D69806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10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file:////var/folders/g1/mbkj88l91t5907bp60sd19540000gq/T/com.microsoft.Word/WebArchiveCopyPasteTempFiles/nsa4Pxb45OgBl1fKjAOOxD6sIDHim3iz_vuhOWTGrz1OmoreewwX9APC5ORGOnXCIjdDZ4DmobQTeV-dIoSpjyqOudNoXE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2.png"/><Relationship Id="rId4" Type="http://schemas.openxmlformats.org/officeDocument/2006/relationships/image" Target="file:////var/folders/g1/mbkj88l91t5907bp60sd19540000gq/T/com.microsoft.Word/WebArchiveCopyPasteTempFiles/Halloween_Devil_Set_PNG_Clip_Art_Image.png%3fm=1538527600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ommunity-wealth.org/content/business-alliance-local-living-economie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yfCMrqitWI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hyperlink" Target="https://truestorytelling.blog/storytelling-organizations-are-perfectly-designed-to-get-the-results-they-are-getting-to-change-the-results-change-the-storytelling-system/" TargetMode="External"/><Relationship Id="rId7" Type="http://schemas.openxmlformats.org/officeDocument/2006/relationships/hyperlink" Target="https://truestorytellingthinktank.com/what-is-fractal-storytelling-language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ruestorytelling.blog/how-true-storytellings-7-tools-of-odc-2-0-module-can-transform-tamara-land-networking/" TargetMode="External"/><Relationship Id="rId5" Type="http://schemas.openxmlformats.org/officeDocument/2006/relationships/hyperlink" Target="https://truestorytelling.blog/" TargetMode="External"/><Relationship Id="rId4" Type="http://schemas.openxmlformats.org/officeDocument/2006/relationships/hyperlink" Target="https://truestorytelling.blog/what-are-the-dialogisms-of-conversational-storytelling-in-odc-2-0-module/" TargetMode="External"/><Relationship Id="rId9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truestorytellingthinktank.com/what-is-fractal-storytelling-languag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CustomShape 1"/>
          <p:cNvSpPr/>
          <p:nvPr/>
        </p:nvSpPr>
        <p:spPr>
          <a:xfrm>
            <a:off x="1647840" y="175338"/>
            <a:ext cx="9144146" cy="258336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en-US" sz="3200" spc="-1" dirty="0">
                <a:solidFill>
                  <a:srgbClr val="000000"/>
                </a:solidFill>
                <a:latin typeface="Arial"/>
                <a:ea typeface="DejaVu Sans"/>
              </a:rPr>
              <a:t>WELCOME to True Storytelling Institute</a:t>
            </a:r>
            <a:endParaRPr lang="en-US" sz="3200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en-US" sz="3200" spc="-1" dirty="0">
                <a:solidFill>
                  <a:srgbClr val="000000"/>
                </a:solidFill>
                <a:latin typeface="Arial"/>
                <a:ea typeface="DejaVu Sans"/>
              </a:rPr>
              <a:t>ODC 2.0 Session 3 Principles 5 &amp; 6 </a:t>
            </a:r>
            <a:endParaRPr lang="en-US" sz="3600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en-US" sz="3600" spc="-1" dirty="0">
                <a:solidFill>
                  <a:srgbClr val="000000"/>
                </a:solidFill>
                <a:latin typeface="Arial"/>
                <a:ea typeface="DejaVu Sans"/>
              </a:rPr>
              <a:t>COFFEE in the LOBBY </a:t>
            </a:r>
          </a:p>
          <a:p>
            <a:pPr algn="ctr">
              <a:lnSpc>
                <a:spcPct val="90000"/>
              </a:lnSpc>
            </a:pPr>
            <a:r>
              <a:rPr lang="en-US" sz="3600" spc="-1" dirty="0">
                <a:solidFill>
                  <a:srgbClr val="000000"/>
                </a:solidFill>
              </a:rPr>
              <a:t>8:45-9:00 AM Pacific </a:t>
            </a:r>
          </a:p>
          <a:p>
            <a:pPr algn="ctr">
              <a:lnSpc>
                <a:spcPct val="90000"/>
              </a:lnSpc>
            </a:pPr>
            <a:endParaRPr lang="en-US" sz="3600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z="3600" spc="-1" dirty="0">
              <a:latin typeface="Arial"/>
            </a:endParaRPr>
          </a:p>
          <a:p>
            <a:pPr>
              <a:lnSpc>
                <a:spcPct val="90000"/>
              </a:lnSpc>
            </a:pPr>
            <a:endParaRPr lang="en-US" sz="3600" spc="-1" dirty="0">
              <a:latin typeface="Arial"/>
            </a:endParaRPr>
          </a:p>
          <a:p>
            <a:pPr>
              <a:lnSpc>
                <a:spcPct val="90000"/>
              </a:lnSpc>
            </a:pPr>
            <a:endParaRPr lang="en-US" sz="3600" spc="-1" dirty="0">
              <a:latin typeface="Arial"/>
            </a:endParaRPr>
          </a:p>
          <a:p>
            <a:pPr>
              <a:lnSpc>
                <a:spcPct val="90000"/>
              </a:lnSpc>
            </a:pPr>
            <a:r>
              <a:rPr lang="en-US" sz="4400" spc="-1" dirty="0">
                <a:solidFill>
                  <a:srgbClr val="000000"/>
                </a:solidFill>
                <a:latin typeface="Arial"/>
                <a:ea typeface="DejaVu Sans"/>
              </a:rPr>
              <a:t>     </a:t>
            </a:r>
            <a:endParaRPr lang="en-US" sz="4400" spc="-1" dirty="0">
              <a:latin typeface="Arial"/>
            </a:endParaRPr>
          </a:p>
        </p:txBody>
      </p:sp>
      <p:sp>
        <p:nvSpPr>
          <p:cNvPr id="322" name="CustomShape 2"/>
          <p:cNvSpPr/>
          <p:nvPr/>
        </p:nvSpPr>
        <p:spPr>
          <a:xfrm>
            <a:off x="2457840" y="5563800"/>
            <a:ext cx="10477440" cy="348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endParaRPr lang="en-US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pc="-1">
              <a:latin typeface="Arial"/>
            </a:endParaRPr>
          </a:p>
        </p:txBody>
      </p:sp>
      <p:pic>
        <p:nvPicPr>
          <p:cNvPr id="323" name="Picture 298_1"/>
          <p:cNvPicPr/>
          <p:nvPr/>
        </p:nvPicPr>
        <p:blipFill>
          <a:blip r:embed="rId3"/>
          <a:stretch/>
        </p:blipFill>
        <p:spPr>
          <a:xfrm>
            <a:off x="2639878" y="2200760"/>
            <a:ext cx="6819254" cy="4495601"/>
          </a:xfrm>
          <a:prstGeom prst="rect">
            <a:avLst/>
          </a:prstGeom>
          <a:ln w="0">
            <a:noFill/>
          </a:ln>
        </p:spPr>
      </p:pic>
      <p:pic>
        <p:nvPicPr>
          <p:cNvPr id="5" name="Billede 19">
            <a:extLst>
              <a:ext uri="{FF2B5EF4-FFF2-40B4-BE49-F238E27FC236}">
                <a16:creationId xmlns:a16="http://schemas.microsoft.com/office/drawing/2014/main" id="{2136C2CC-497B-F24A-916B-422CED132F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447" y="4860726"/>
            <a:ext cx="3763509" cy="286743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19CE75-5274-EE4D-8DE6-D97B94267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FA3F9-F324-7144-B04E-209D9625E1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65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B7E8C3-CE48-B349-B3B3-85E59A83F96A}"/>
              </a:ext>
            </a:extLst>
          </p:cNvPr>
          <p:cNvSpPr txBox="1"/>
          <p:nvPr/>
        </p:nvSpPr>
        <p:spPr>
          <a:xfrm>
            <a:off x="466722" y="586855"/>
            <a:ext cx="3201366" cy="33874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TRUE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or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FALSE?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C790A3C-9272-0045-BAD5-ECD6E49F8347}"/>
              </a:ext>
            </a:extLst>
          </p:cNvPr>
          <p:cNvSpPr/>
          <p:nvPr/>
        </p:nvSpPr>
        <p:spPr>
          <a:xfrm>
            <a:off x="4037826" y="172528"/>
            <a:ext cx="8151126" cy="6675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-457200" algn="l"/>
                <a:tab pos="0" algn="l"/>
                <a:tab pos="4572000" algn="l"/>
                <a:tab pos="5029200" algn="l"/>
                <a:tab pos="5486400" algn="l"/>
                <a:tab pos="5943600" algn="r"/>
              </a:tabLst>
            </a:pP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  <a:tabLst>
                <a:tab pos="-457200" algn="l"/>
                <a:tab pos="0" algn="l"/>
                <a:tab pos="4572000" algn="l"/>
                <a:tab pos="5029200" algn="l"/>
                <a:tab pos="5486400" algn="l"/>
                <a:tab pos="5943600" algn="r"/>
              </a:tabLst>
            </a:pPr>
            <a:r>
              <a:rPr lang="en-US" sz="2200" dirty="0"/>
              <a:t>___1. The stallion is the leader of the herd.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-457200" algn="l"/>
                <a:tab pos="0" algn="l"/>
                <a:tab pos="4572000" algn="l"/>
                <a:tab pos="5029200" algn="l"/>
                <a:tab pos="5486400" algn="l"/>
                <a:tab pos="5943600" algn="r"/>
              </a:tabLst>
            </a:pP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  <a:tabLst>
                <a:tab pos="-457200" algn="l"/>
                <a:tab pos="0" algn="l"/>
                <a:tab pos="4572000" algn="l"/>
                <a:tab pos="5029200" algn="l"/>
                <a:tab pos="5486400" algn="l"/>
                <a:tab pos="5943600" algn="r"/>
              </a:tabLst>
            </a:pPr>
            <a:r>
              <a:rPr lang="en-US" sz="2200" dirty="0"/>
              <a:t>___2. The stallion determines the actual path the herd will follow.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-457200" algn="l"/>
                <a:tab pos="0" algn="l"/>
                <a:tab pos="4572000" algn="l"/>
                <a:tab pos="5029200" algn="l"/>
                <a:tab pos="5486400" algn="l"/>
                <a:tab pos="5943600" algn="r"/>
              </a:tabLst>
            </a:pP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  <a:tabLst>
                <a:tab pos="-457200" algn="l"/>
                <a:tab pos="0" algn="l"/>
                <a:tab pos="4572000" algn="l"/>
                <a:tab pos="5029200" algn="l"/>
                <a:tab pos="5486400" algn="l"/>
                <a:tab pos="5943600" algn="r"/>
              </a:tabLst>
            </a:pPr>
            <a:r>
              <a:rPr lang="en-US" sz="2200" dirty="0"/>
              <a:t>___3. There is only one stallion for each herd.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-457200" algn="l"/>
                <a:tab pos="0" algn="l"/>
                <a:tab pos="4572000" algn="l"/>
                <a:tab pos="5029200" algn="l"/>
                <a:tab pos="5486400" algn="l"/>
                <a:tab pos="5943600" algn="r"/>
              </a:tabLst>
            </a:pP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  <a:tabLst>
                <a:tab pos="-457200" algn="l"/>
                <a:tab pos="0" algn="l"/>
                <a:tab pos="4572000" algn="l"/>
                <a:tab pos="5029200" algn="l"/>
                <a:tab pos="5486400" algn="l"/>
                <a:tab pos="5943600" algn="r"/>
              </a:tabLst>
            </a:pPr>
            <a:r>
              <a:rPr lang="en-US" sz="2200" dirty="0"/>
              <a:t>___4. Stallions will aggressively fight off threats to their herd.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-457200" algn="l"/>
                <a:tab pos="0" algn="l"/>
                <a:tab pos="4572000" algn="l"/>
                <a:tab pos="5029200" algn="l"/>
                <a:tab pos="5486400" algn="l"/>
                <a:tab pos="5943600" algn="r"/>
              </a:tabLst>
            </a:pP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  <a:tabLst>
                <a:tab pos="-457200" algn="l"/>
                <a:tab pos="0" algn="l"/>
                <a:tab pos="4572000" algn="l"/>
                <a:tab pos="5029200" algn="l"/>
                <a:tab pos="5486400" algn="l"/>
                <a:tab pos="5943600" algn="r"/>
              </a:tabLst>
            </a:pPr>
            <a:r>
              <a:rPr lang="en-US" sz="2200" dirty="0"/>
              <a:t>___5. Stallions are naturally very aggressive in the breeding process, and they dominate the mares. 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-457200" algn="l"/>
                <a:tab pos="0" algn="l"/>
                <a:tab pos="4572000" algn="l"/>
                <a:tab pos="5029200" algn="l"/>
                <a:tab pos="5486400" algn="l"/>
                <a:tab pos="5943600" algn="r"/>
              </a:tabLst>
            </a:pP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  <a:tabLst>
                <a:tab pos="-457200" algn="l"/>
                <a:tab pos="0" algn="l"/>
                <a:tab pos="4572000" algn="l"/>
                <a:tab pos="5029200" algn="l"/>
                <a:tab pos="5486400" algn="l"/>
                <a:tab pos="5943600" algn="r"/>
              </a:tabLst>
            </a:pPr>
            <a:r>
              <a:rPr lang="en-US" sz="2200" dirty="0"/>
              <a:t>___6. A stallion will completely ignore his human partner to get to a mare who is “in season.”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-457200" algn="l"/>
                <a:tab pos="0" algn="l"/>
                <a:tab pos="4572000" algn="l"/>
                <a:tab pos="5029200" algn="l"/>
                <a:tab pos="5486400" algn="l"/>
                <a:tab pos="5943600" algn="r"/>
              </a:tabLst>
            </a:pP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  <a:tabLst>
                <a:tab pos="-457200" algn="l"/>
                <a:tab pos="0" algn="l"/>
                <a:tab pos="4572000" algn="l"/>
                <a:tab pos="5029200" algn="l"/>
                <a:tab pos="5486400" algn="l"/>
                <a:tab pos="5943600" algn="r"/>
              </a:tabLst>
            </a:pPr>
            <a:r>
              <a:rPr lang="en-US" sz="2200" dirty="0"/>
              <a:t>___7. A stallion’s aggressiveness comes from his instinct to preserve his species.</a:t>
            </a:r>
          </a:p>
        </p:txBody>
      </p:sp>
    </p:spTree>
    <p:extLst>
      <p:ext uri="{BB962C8B-B14F-4D97-AF65-F5344CB8AC3E}">
        <p14:creationId xmlns:p14="http://schemas.microsoft.com/office/powerpoint/2010/main" val="54699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019C4-F6C6-0749-B506-0A88A705F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63" y="556054"/>
            <a:ext cx="6985063" cy="1554055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HERD BEHAVIOR: Alpha and Delta leaders</a:t>
            </a:r>
            <a:br>
              <a:rPr lang="en-US" sz="2800" dirty="0">
                <a:solidFill>
                  <a:srgbClr val="000000"/>
                </a:solidFill>
              </a:rPr>
            </a:br>
            <a:br>
              <a:rPr lang="en-US" sz="2800" dirty="0">
                <a:solidFill>
                  <a:srgbClr val="000000"/>
                </a:solidFill>
              </a:rPr>
            </a:b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379B5-B5A9-284A-92B5-FB7DD0E37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49680"/>
            <a:ext cx="7364626" cy="516636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rgbClr val="000000"/>
                </a:solidFill>
              </a:rPr>
              <a:t>OD as COLLABORATIVE STORY CO-CREATION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</a:rPr>
              <a:t>	and Collective Intelligence Networking</a:t>
            </a:r>
          </a:p>
          <a:p>
            <a:pPr marL="0" indent="0">
              <a:buNone/>
            </a:pPr>
            <a:endParaRPr lang="en-US" sz="24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</a:rPr>
              <a:t>Networking and Ensemble Story Processes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Together-Telling (relates to Principle #5 Helping Along)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	Elicitation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	Role-sharing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	Authorship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Collaborative Mediums/Theatrics (relates to P#6 Staging)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Socio-Materiality (objects) and Political Economy (money)</a:t>
            </a:r>
          </a:p>
        </p:txBody>
      </p:sp>
      <p:pic>
        <p:nvPicPr>
          <p:cNvPr id="6146" name="Picture 2" descr="Peaceaware.com">
            <a:extLst>
              <a:ext uri="{FF2B5EF4-FFF2-40B4-BE49-F238E27FC236}">
                <a16:creationId xmlns:a16="http://schemas.microsoft.com/office/drawing/2014/main" id="{1AC79F5D-522A-9442-AE02-32512391C3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1" r="11791" b="-1"/>
          <a:stretch/>
        </p:blipFill>
        <p:spPr bwMode="auto">
          <a:xfrm>
            <a:off x="6893318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ABCA73-24DB-3C4E-9EEA-0C1056FEE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CAFA3F9-F324-7144-B04E-209D9625E121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856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5F031-4665-1F4E-8D82-3AD0170F2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</p:spPr>
        <p:txBody>
          <a:bodyPr>
            <a:normAutofit/>
          </a:bodyPr>
          <a:lstStyle/>
          <a:p>
            <a:pPr algn="ctr"/>
            <a:r>
              <a:rPr lang="en-US" sz="3200"/>
              <a:t>Zebra Mare directs the herd how to cross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47130E5-1B83-5341-9FDA-87AB929B17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2" r="1" b="841"/>
          <a:stretch/>
        </p:blipFill>
        <p:spPr bwMode="auto">
          <a:xfrm>
            <a:off x="640080" y="640080"/>
            <a:ext cx="10911840" cy="483679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67B2B7-D933-8941-97B5-19CB0A75D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CAFA3F9-F324-7144-B04E-209D9625E121}" type="slidenum">
              <a:rPr lang="en-US" smtClean="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7817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007662-3BE0-CC4F-B4CA-9C545FA7F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65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EA4888-807B-DE48-A68E-0D626930B962}"/>
              </a:ext>
            </a:extLst>
          </p:cNvPr>
          <p:cNvSpPr txBox="1"/>
          <p:nvPr/>
        </p:nvSpPr>
        <p:spPr>
          <a:xfrm>
            <a:off x="2275366" y="199506"/>
            <a:ext cx="7550277" cy="65338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BREAKOUT: CONNECT the DOTS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10 min + 5 min prep + debrief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2 min SILENT PREP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Think of a time when you saw multiple groups working together and networking harmoniously and effectively. What were one or two KEY SUCCESS FACTORS that contributed to that success?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>
                <a:solidFill>
                  <a:srgbClr val="FFFFFF"/>
                </a:solidFill>
              </a:rPr>
              <a:t>In groups of 3 or 4, 2 min per person, tell your success factors.</a:t>
            </a: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>
                <a:solidFill>
                  <a:srgbClr val="FFFFFF"/>
                </a:solidFill>
              </a:rPr>
              <a:t>Debrief:  10 min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>
                <a:solidFill>
                  <a:srgbClr val="FFFFFF"/>
                </a:solidFill>
              </a:rPr>
              <a:t>Do success factors connect with 7 Principles? With Tools?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200" dirty="0">
                <a:solidFill>
                  <a:srgbClr val="FFFFFF"/>
                </a:solidFill>
              </a:rPr>
              <a:t>Principle #5 Helping Stories Along and P#6 Staging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200" dirty="0">
                <a:solidFill>
                  <a:srgbClr val="FFFFFF"/>
                </a:solidFill>
              </a:rPr>
              <a:t>TOOLS: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200" dirty="0">
                <a:solidFill>
                  <a:srgbClr val="FFFFFF"/>
                </a:solidFill>
              </a:rPr>
              <a:t>Nominal Group/Team From Hell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200" dirty="0">
                <a:solidFill>
                  <a:srgbClr val="FFFFFF"/>
                </a:solidFill>
              </a:rPr>
              <a:t>ICEND; Networking; Problem Solving PSL;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200" dirty="0">
                <a:solidFill>
                  <a:srgbClr val="FFFFFF"/>
                </a:solidFill>
              </a:rPr>
              <a:t>Conflict Resolution; Ensemble Networking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200" dirty="0">
              <a:solidFill>
                <a:srgbClr val="FFFFFF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FE214C-EE6D-1E47-BD18-652AD0EFF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CAFA3F9-F324-7144-B04E-209D9625E121}" type="slidenum">
              <a:rPr lang="en-US" sz="10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 sz="1000">
              <a:solidFill>
                <a:srgbClr val="FFFFFF"/>
              </a:solidFill>
            </a:endParaRPr>
          </a:p>
        </p:txBody>
      </p:sp>
      <p:pic>
        <p:nvPicPr>
          <p:cNvPr id="13" name="Picture 3" descr="This png image - Halloween Devil Set PNG Clip Art Image, is available for free download">
            <a:extLst>
              <a:ext uri="{FF2B5EF4-FFF2-40B4-BE49-F238E27FC236}">
                <a16:creationId xmlns:a16="http://schemas.microsoft.com/office/drawing/2014/main" id="{440AAC43-04EB-434F-9D5B-891FC28CF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62" y="199506"/>
            <a:ext cx="1817508" cy="293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Billede 19">
            <a:extLst>
              <a:ext uri="{FF2B5EF4-FFF2-40B4-BE49-F238E27FC236}">
                <a16:creationId xmlns:a16="http://schemas.microsoft.com/office/drawing/2014/main" id="{7E32B557-6042-F948-9083-5C80393358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447" y="4860726"/>
            <a:ext cx="3763509" cy="2867434"/>
          </a:xfrm>
          <a:prstGeom prst="rect">
            <a:avLst/>
          </a:prstGeom>
        </p:spPr>
      </p:pic>
      <p:pic>
        <p:nvPicPr>
          <p:cNvPr id="9" name="Picture 4" descr="Free Angel Halo Pics, Download Free Clip Art, Free Clip Art on Clipart  Library">
            <a:extLst>
              <a:ext uri="{FF2B5EF4-FFF2-40B4-BE49-F238E27FC236}">
                <a16:creationId xmlns:a16="http://schemas.microsoft.com/office/drawing/2014/main" id="{E9B1C562-4A65-134E-8202-FFC36484E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643" y="1669189"/>
            <a:ext cx="1739958" cy="226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E0080D-4E82-5B40-B73F-191DADCA359D}"/>
              </a:ext>
            </a:extLst>
          </p:cNvPr>
          <p:cNvSpPr txBox="1"/>
          <p:nvPr/>
        </p:nvSpPr>
        <p:spPr>
          <a:xfrm>
            <a:off x="94066" y="3138872"/>
            <a:ext cx="1765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Team From Hell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C6AF0D-9630-234E-9A68-216E4EE5D078}"/>
              </a:ext>
            </a:extLst>
          </p:cNvPr>
          <p:cNvSpPr txBox="1"/>
          <p:nvPr/>
        </p:nvSpPr>
        <p:spPr>
          <a:xfrm>
            <a:off x="9662160" y="4206240"/>
            <a:ext cx="2133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Team From Heaven</a:t>
            </a:r>
          </a:p>
        </p:txBody>
      </p:sp>
    </p:spTree>
    <p:extLst>
      <p:ext uri="{BB962C8B-B14F-4D97-AF65-F5344CB8AC3E}">
        <p14:creationId xmlns:p14="http://schemas.microsoft.com/office/powerpoint/2010/main" val="1267824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5595926B-AD70-6B46-8EB0-768CE7DE1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670" y="423785"/>
            <a:ext cx="9491330" cy="601042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9CE5B-3617-B14D-BF6F-382412759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FA3F9-F324-7144-B04E-209D9625E121}" type="slidenum">
              <a:rPr lang="en-US" smtClean="0"/>
              <a:t>15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1E13E6-2025-4C49-BD10-2C43E7F709A1}"/>
              </a:ext>
            </a:extLst>
          </p:cNvPr>
          <p:cNvSpPr txBox="1"/>
          <p:nvPr/>
        </p:nvSpPr>
        <p:spPr>
          <a:xfrm>
            <a:off x="-129953" y="38100"/>
            <a:ext cx="3277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hlinkClick r:id="rId4"/>
              </a:rPr>
              <a:t>Example of Networking for Place-Based Change BALLE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957434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D8B26-ACED-EA4F-8A15-5A5483144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69" y="136526"/>
            <a:ext cx="10670259" cy="835932"/>
          </a:xfrm>
        </p:spPr>
        <p:txBody>
          <a:bodyPr/>
          <a:lstStyle/>
          <a:p>
            <a:r>
              <a:rPr lang="en-US" b="1" dirty="0"/>
              <a:t>The Two Principles &amp; Two Processes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218AB4-AB1A-CF46-A2C6-70123EDC5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FA3F9-F324-7144-B04E-209D9625E121}" type="slidenum">
              <a:rPr lang="en-US" smtClean="0"/>
              <a:t>16</a:t>
            </a:fld>
            <a:endParaRPr lang="en-US"/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48DC8778-1152-944F-A5C5-7AAC91AA7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36" y="1530350"/>
            <a:ext cx="10083800" cy="3797300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ED83F361-6200-3549-A058-A2C5E33D4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02" y="169421"/>
            <a:ext cx="9199226" cy="6552053"/>
          </a:xfrm>
          <a:prstGeom prst="rect">
            <a:avLst/>
          </a:prstGeom>
        </p:spPr>
      </p:pic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D3D13CA3-EE46-A14C-ABD5-309D46936E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9421"/>
            <a:ext cx="9404685" cy="6747372"/>
          </a:xfrm>
          <a:prstGeom prst="rect">
            <a:avLst/>
          </a:prstGeom>
        </p:spPr>
      </p:pic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85286026-52F8-0A47-BBDD-0A8F5C82AB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726" y="58793"/>
            <a:ext cx="9558882" cy="6858000"/>
          </a:xfrm>
          <a:prstGeom prst="rect">
            <a:avLst/>
          </a:prstGeom>
        </p:spPr>
      </p:pic>
      <p:pic>
        <p:nvPicPr>
          <p:cNvPr id="20" name="Billede 19">
            <a:extLst>
              <a:ext uri="{FF2B5EF4-FFF2-40B4-BE49-F238E27FC236}">
                <a16:creationId xmlns:a16="http://schemas.microsoft.com/office/drawing/2014/main" id="{8F01A9AE-0833-774C-A330-24023061D0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451" y="5105143"/>
            <a:ext cx="3763509" cy="286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4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F07610C1-A1DC-9B4B-9E97-1AFAA203F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12" y="509576"/>
            <a:ext cx="12214112" cy="621189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218AB4-AB1A-CF46-A2C6-70123EDC5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FA3F9-F324-7144-B04E-209D9625E12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48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9528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7FA0F2-41EC-0541-BC82-54ACA7228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072" y="1289765"/>
            <a:ext cx="3651101" cy="4270963"/>
          </a:xfrm>
        </p:spPr>
        <p:txBody>
          <a:bodyPr anchor="ctr"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</a:rPr>
              <a:t>Going Beyond Open Systems to Multi-Brain Networking Ensembles</a:t>
            </a:r>
          </a:p>
        </p:txBody>
      </p:sp>
      <p:sp>
        <p:nvSpPr>
          <p:cNvPr id="13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493" y="374394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109" y="1084507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52469-DEB7-7046-8957-49F8B04D4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233" y="518400"/>
            <a:ext cx="4771607" cy="5837949"/>
          </a:xfrm>
        </p:spPr>
        <p:txBody>
          <a:bodyPr anchor="ctr">
            <a:normAutofit/>
          </a:bodyPr>
          <a:lstStyle/>
          <a:p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Louis R. Pondy &amp; Kenneth Boulding foresaw Beyond Open Systems (i.e. Double Loop)</a:t>
            </a:r>
          </a:p>
          <a:p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Two kinds of Becoming in Double Loop, part of Double Loop, that connect Before-Heart (Little Wow Moments) to Bets-Heart (opportune moments) in the restorying process</a:t>
            </a:r>
          </a:p>
          <a:p>
            <a:endParaRPr lang="en-US" sz="2000" b="1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2000" b="1">
                <a:solidFill>
                  <a:schemeClr val="tx1">
                    <a:alpha val="80000"/>
                  </a:schemeClr>
                </a:solidFill>
              </a:rPr>
              <a:t>When does Human Networking exhibit this Collective Intelligence Fractality?</a:t>
            </a:r>
          </a:p>
          <a:p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PSL</a:t>
            </a:r>
            <a:r>
              <a:rPr lang="en-US" sz="2000" baseline="30000">
                <a:solidFill>
                  <a:schemeClr val="tx1">
                    <a:alpha val="80000"/>
                  </a:schemeClr>
                </a:solidFill>
              </a:rPr>
              <a:t>2</a:t>
            </a:r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 Problem Solving Learning &amp; Leading in groups is about Principle 5: Helping (Restorying) along</a:t>
            </a:r>
            <a:endParaRPr lang="en-US" sz="2000" b="1">
              <a:solidFill>
                <a:schemeClr val="tx1">
                  <a:alpha val="80000"/>
                </a:schemeClr>
              </a:solidFill>
            </a:endParaRPr>
          </a:p>
          <a:p>
            <a:endParaRPr lang="en-US" sz="2000" b="1">
              <a:solidFill>
                <a:schemeClr val="tx1">
                  <a:alpha val="80000"/>
                </a:schemeClr>
              </a:solidFill>
            </a:endParaRPr>
          </a:p>
          <a:p>
            <a:endParaRPr lang="en-US" sz="2000" b="1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7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547" y="5751820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7DDCE-CDF1-764B-B87C-3FC5D0BDC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CAFA3F9-F324-7144-B04E-209D9625E121}" type="slidenum">
              <a:rPr lang="en-US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18</a:t>
            </a:fld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3843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4BF43-7FF9-6B4D-ABAB-4C8BDF1DB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224951"/>
            <a:ext cx="3160608" cy="472727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TOOL: PSL</a:t>
            </a:r>
            <a:r>
              <a:rPr lang="en-US" sz="3300" kern="1200" baseline="30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Problem Solving Leading &amp; Learning </a:t>
            </a:r>
            <a:b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Principle 5: Helping the </a:t>
            </a:r>
            <a:b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New Story Along (Becoming)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40A19AF-3E1A-134D-B4A4-8F72421D7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1582" y="1500997"/>
            <a:ext cx="9084143" cy="445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FF71AE-6B28-0443-9C14-F61A39CC0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184" y="6356350"/>
            <a:ext cx="51434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CAFA3F9-F324-7144-B04E-209D9625E121}" type="slidenum">
              <a:rPr lang="en-US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19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839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C790A3C-9272-0045-BAD5-ECD6E49F8347}"/>
              </a:ext>
            </a:extLst>
          </p:cNvPr>
          <p:cNvSpPr/>
          <p:nvPr/>
        </p:nvSpPr>
        <p:spPr>
          <a:xfrm>
            <a:off x="4244197" y="276045"/>
            <a:ext cx="7121410" cy="6176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-457200" algn="l"/>
                <a:tab pos="0" algn="l"/>
                <a:tab pos="4572000" algn="l"/>
                <a:tab pos="5029200" algn="l"/>
                <a:tab pos="5486400" algn="l"/>
                <a:tab pos="5943600" algn="r"/>
              </a:tabLst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  <a:tabLst>
                <a:tab pos="-457200" algn="l"/>
                <a:tab pos="0" algn="l"/>
                <a:tab pos="4572000" algn="l"/>
                <a:tab pos="5029200" algn="l"/>
                <a:tab pos="5486400" algn="l"/>
                <a:tab pos="5943600" algn="r"/>
              </a:tabLst>
            </a:pPr>
            <a:r>
              <a:rPr lang="en-US" sz="2000" dirty="0"/>
              <a:t>___1. The stallion is the leader of the herd.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-457200" algn="l"/>
                <a:tab pos="0" algn="l"/>
                <a:tab pos="4572000" algn="l"/>
                <a:tab pos="5029200" algn="l"/>
                <a:tab pos="5486400" algn="l"/>
                <a:tab pos="5943600" algn="r"/>
              </a:tabLst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  <a:tabLst>
                <a:tab pos="-457200" algn="l"/>
                <a:tab pos="0" algn="l"/>
                <a:tab pos="4572000" algn="l"/>
                <a:tab pos="5029200" algn="l"/>
                <a:tab pos="5486400" algn="l"/>
                <a:tab pos="5943600" algn="r"/>
              </a:tabLst>
            </a:pPr>
            <a:r>
              <a:rPr lang="en-US" sz="2000" dirty="0"/>
              <a:t>___2. The stallion determines the actual path the herd will follow.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-457200" algn="l"/>
                <a:tab pos="0" algn="l"/>
                <a:tab pos="4572000" algn="l"/>
                <a:tab pos="5029200" algn="l"/>
                <a:tab pos="5486400" algn="l"/>
                <a:tab pos="5943600" algn="r"/>
              </a:tabLst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  <a:tabLst>
                <a:tab pos="-457200" algn="l"/>
                <a:tab pos="0" algn="l"/>
                <a:tab pos="4572000" algn="l"/>
                <a:tab pos="5029200" algn="l"/>
                <a:tab pos="5486400" algn="l"/>
                <a:tab pos="5943600" algn="r"/>
              </a:tabLst>
            </a:pPr>
            <a:r>
              <a:rPr lang="en-US" sz="2000" dirty="0"/>
              <a:t>___3. There is only one stallion for each herd.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-457200" algn="l"/>
                <a:tab pos="0" algn="l"/>
                <a:tab pos="4572000" algn="l"/>
                <a:tab pos="5029200" algn="l"/>
                <a:tab pos="5486400" algn="l"/>
                <a:tab pos="5943600" algn="r"/>
              </a:tabLst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  <a:tabLst>
                <a:tab pos="-457200" algn="l"/>
                <a:tab pos="0" algn="l"/>
                <a:tab pos="4572000" algn="l"/>
                <a:tab pos="5029200" algn="l"/>
                <a:tab pos="5486400" algn="l"/>
                <a:tab pos="5943600" algn="r"/>
              </a:tabLst>
            </a:pPr>
            <a:r>
              <a:rPr lang="en-US" sz="2000" dirty="0"/>
              <a:t>___4. Stallions will aggressively fight off threats to their herd.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-457200" algn="l"/>
                <a:tab pos="0" algn="l"/>
                <a:tab pos="4572000" algn="l"/>
                <a:tab pos="5029200" algn="l"/>
                <a:tab pos="5486400" algn="l"/>
                <a:tab pos="5943600" algn="r"/>
              </a:tabLst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  <a:tabLst>
                <a:tab pos="-457200" algn="l"/>
                <a:tab pos="0" algn="l"/>
                <a:tab pos="4572000" algn="l"/>
                <a:tab pos="5029200" algn="l"/>
                <a:tab pos="5486400" algn="l"/>
                <a:tab pos="5943600" algn="r"/>
              </a:tabLst>
            </a:pPr>
            <a:r>
              <a:rPr lang="en-US" sz="2000" dirty="0"/>
              <a:t>___5. Stallions are naturally very aggressive in the breeding process, and they dominate the mares. 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-457200" algn="l"/>
                <a:tab pos="0" algn="l"/>
                <a:tab pos="4572000" algn="l"/>
                <a:tab pos="5029200" algn="l"/>
                <a:tab pos="5486400" algn="l"/>
                <a:tab pos="5943600" algn="r"/>
              </a:tabLst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  <a:tabLst>
                <a:tab pos="-457200" algn="l"/>
                <a:tab pos="0" algn="l"/>
                <a:tab pos="4572000" algn="l"/>
                <a:tab pos="5029200" algn="l"/>
                <a:tab pos="5486400" algn="l"/>
                <a:tab pos="5943600" algn="r"/>
              </a:tabLst>
            </a:pPr>
            <a:r>
              <a:rPr lang="en-US" sz="2000" dirty="0"/>
              <a:t>___6. A stallion will completely ignore his human partner to get to a mare who is “in season.”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-457200" algn="l"/>
                <a:tab pos="0" algn="l"/>
                <a:tab pos="4572000" algn="l"/>
                <a:tab pos="5029200" algn="l"/>
                <a:tab pos="5486400" algn="l"/>
                <a:tab pos="5943600" algn="r"/>
              </a:tabLst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  <a:tabLst>
                <a:tab pos="-457200" algn="l"/>
                <a:tab pos="0" algn="l"/>
                <a:tab pos="4572000" algn="l"/>
                <a:tab pos="5029200" algn="l"/>
                <a:tab pos="5486400" algn="l"/>
                <a:tab pos="5943600" algn="r"/>
              </a:tabLst>
            </a:pPr>
            <a:r>
              <a:rPr lang="en-US" sz="2000" dirty="0"/>
              <a:t>___7. A stallion’s aggressiveness comes from his instinct to preserve his species.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B7E8C3-CE48-B349-B3B3-85E59A83F96A}"/>
              </a:ext>
            </a:extLst>
          </p:cNvPr>
          <p:cNvSpPr txBox="1"/>
          <p:nvPr/>
        </p:nvSpPr>
        <p:spPr>
          <a:xfrm>
            <a:off x="672860" y="2553418"/>
            <a:ext cx="2329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TRUE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or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FALSE?</a:t>
            </a:r>
          </a:p>
        </p:txBody>
      </p:sp>
    </p:spTree>
    <p:extLst>
      <p:ext uri="{BB962C8B-B14F-4D97-AF65-F5344CB8AC3E}">
        <p14:creationId xmlns:p14="http://schemas.microsoft.com/office/powerpoint/2010/main" val="1464686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erengeti: The Crossing - round the world in sixty days">
            <a:extLst>
              <a:ext uri="{FF2B5EF4-FFF2-40B4-BE49-F238E27FC236}">
                <a16:creationId xmlns:a16="http://schemas.microsoft.com/office/drawing/2014/main" id="{798049F1-A303-7945-A220-49C59C6478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8" b="648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5A59E9-9F43-9345-B5D4-E0B3761F3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600">
                <a:solidFill>
                  <a:srgbClr val="262626"/>
                </a:solidFill>
              </a:rPr>
              <a:t>Wildebeest put brains together to find way up river bank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AF8565-0D01-D146-BD29-A8E43B008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CAFA3F9-F324-7144-B04E-209D9625E121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20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928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528DA8-BB63-B04C-BDDF-59DCA1374F52}"/>
              </a:ext>
            </a:extLst>
          </p:cNvPr>
          <p:cNvSpPr txBox="1"/>
          <p:nvPr/>
        </p:nvSpPr>
        <p:spPr>
          <a:xfrm>
            <a:off x="1817204" y="2484409"/>
            <a:ext cx="10267138" cy="41234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</a:rPr>
              <a:t>How to deal with problem solution Team From Hell behaviors: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Hard Sell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Lend me your ear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Why don't you, yes but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All talk and no listening,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Have we been here before?</a:t>
            </a:r>
            <a:endParaRPr lang="en-US" sz="2400" b="1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</a:rPr>
              <a:t>DEBRIEF: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How is this related to Restorying?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What is the fractal change?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5A3150-E658-9C47-BDBA-8677CE00D7E6}"/>
              </a:ext>
            </a:extLst>
          </p:cNvPr>
          <p:cNvSpPr txBox="1"/>
          <p:nvPr/>
        </p:nvSpPr>
        <p:spPr>
          <a:xfrm>
            <a:off x="3312543" y="1276708"/>
            <a:ext cx="4675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BREAKOUT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3D4357-92A1-D343-810F-9D28D07E4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6195BF1-1D0F-D24F-A133-2050872943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4861" y="381093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Billede 19">
            <a:extLst>
              <a:ext uri="{FF2B5EF4-FFF2-40B4-BE49-F238E27FC236}">
                <a16:creationId xmlns:a16="http://schemas.microsoft.com/office/drawing/2014/main" id="{65E8FB06-19EC-8643-98D2-7AEBACD793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447" y="4860726"/>
            <a:ext cx="3763509" cy="28674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3C6C9D-A04A-2C42-AC0C-73935C1E3584}"/>
              </a:ext>
            </a:extLst>
          </p:cNvPr>
          <p:cNvSpPr txBox="1"/>
          <p:nvPr/>
        </p:nvSpPr>
        <p:spPr>
          <a:xfrm>
            <a:off x="1112874" y="61332"/>
            <a:ext cx="92619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PSL</a:t>
            </a:r>
            <a:r>
              <a:rPr lang="en-US" sz="4800" baseline="30000" dirty="0">
                <a:solidFill>
                  <a:srgbClr val="C00000"/>
                </a:solidFill>
              </a:rPr>
              <a:t>2 </a:t>
            </a:r>
            <a:r>
              <a:rPr lang="en-US" sz="4800" baseline="30000" dirty="0">
                <a:solidFill>
                  <a:srgbClr val="FFFFFF"/>
                </a:solidFill>
              </a:rPr>
              <a:t> </a:t>
            </a:r>
            <a:r>
              <a:rPr lang="en-US" sz="4800" b="1" dirty="0"/>
              <a:t>Problem Solving to Promote Collective Intelligence Networking in the Restorying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072F00-6C5D-BA4A-9417-4395008B6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FA3F9-F324-7144-B04E-209D9625E12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591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16292-049D-184A-9AB6-6FA92529A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Parrots Swarm, and make micro-second decisions of collective intelligence</a:t>
            </a:r>
          </a:p>
        </p:txBody>
      </p:sp>
      <p:pic>
        <p:nvPicPr>
          <p:cNvPr id="5" name="Picture 4" descr="A picture containing outdoor, shore, sandy&#10;&#10;Description automatically generated">
            <a:extLst>
              <a:ext uri="{FF2B5EF4-FFF2-40B4-BE49-F238E27FC236}">
                <a16:creationId xmlns:a16="http://schemas.microsoft.com/office/drawing/2014/main" id="{C0556BD2-6452-5F4F-B80A-4D264E89C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90" y="2209018"/>
            <a:ext cx="10703144" cy="417422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380C25-41EB-3243-973F-3E25A1F80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184" y="6356350"/>
            <a:ext cx="51434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CAFA3F9-F324-7144-B04E-209D9625E121}" type="slidenum">
              <a:rPr lang="en-US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22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89BFDC-2C6A-FB4B-8B36-28680351A808}"/>
              </a:ext>
            </a:extLst>
          </p:cNvPr>
          <p:cNvSpPr/>
          <p:nvPr/>
        </p:nvSpPr>
        <p:spPr>
          <a:xfrm>
            <a:off x="6287069" y="1967266"/>
            <a:ext cx="3810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/>
              </a:rPr>
              <a:t>See YouTube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D2B417-1AE0-FA44-824F-98DB5AE5EDB7}"/>
              </a:ext>
            </a:extLst>
          </p:cNvPr>
          <p:cNvSpPr txBox="1"/>
          <p:nvPr/>
        </p:nvSpPr>
        <p:spPr>
          <a:xfrm>
            <a:off x="845389" y="845387"/>
            <a:ext cx="10420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Budgee</a:t>
            </a:r>
            <a:r>
              <a:rPr lang="en-US" sz="2400" dirty="0"/>
              <a:t> Parrots Swarm and make micro-second decisions of collective intelligence </a:t>
            </a:r>
          </a:p>
        </p:txBody>
      </p:sp>
    </p:spTree>
    <p:extLst>
      <p:ext uri="{BB962C8B-B14F-4D97-AF65-F5344CB8AC3E}">
        <p14:creationId xmlns:p14="http://schemas.microsoft.com/office/powerpoint/2010/main" val="31792182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19519-EA6F-C640-A41B-988AF3386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2158584"/>
            <a:ext cx="2628900" cy="2355939"/>
          </a:xfrm>
          <a:noFill/>
        </p:spPr>
        <p:txBody>
          <a:bodyPr anchor="ctr">
            <a:normAutofit fontScale="90000"/>
          </a:bodyPr>
          <a:lstStyle/>
          <a:p>
            <a:pPr algn="ctr"/>
            <a:r>
              <a:rPr lang="en-US" sz="3300" dirty="0">
                <a:solidFill>
                  <a:srgbClr val="FFFFFF"/>
                </a:solidFill>
              </a:rPr>
              <a:t>Tool 6</a:t>
            </a:r>
            <a:br>
              <a:rPr lang="en-US" sz="3300" dirty="0">
                <a:solidFill>
                  <a:srgbClr val="FFFFFF"/>
                </a:solidFill>
              </a:rPr>
            </a:br>
            <a:r>
              <a:rPr lang="en-US" sz="3300" dirty="0">
                <a:solidFill>
                  <a:srgbClr val="FFFFFF"/>
                </a:solidFill>
              </a:rPr>
              <a:t>From 1</a:t>
            </a:r>
            <a:r>
              <a:rPr lang="en-US" sz="3300" baseline="30000" dirty="0">
                <a:solidFill>
                  <a:srgbClr val="FFFFFF"/>
                </a:solidFill>
              </a:rPr>
              <a:t>st</a:t>
            </a:r>
            <a:r>
              <a:rPr lang="en-US" sz="3300" dirty="0">
                <a:solidFill>
                  <a:srgbClr val="FFFFFF"/>
                </a:solidFill>
              </a:rPr>
              <a:t> Loop of Escalation to 2</a:t>
            </a:r>
            <a:r>
              <a:rPr lang="en-US" sz="3300" baseline="30000" dirty="0">
                <a:solidFill>
                  <a:srgbClr val="FFFFFF"/>
                </a:solidFill>
              </a:rPr>
              <a:t>nd</a:t>
            </a:r>
            <a:r>
              <a:rPr lang="en-US" sz="3300" dirty="0">
                <a:solidFill>
                  <a:srgbClr val="FFFFFF"/>
                </a:solidFill>
              </a:rPr>
              <a:t> Loop of Resolution prepares the staging</a:t>
            </a:r>
            <a:br>
              <a:rPr lang="en-US" sz="33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300" dirty="0">
              <a:solidFill>
                <a:srgbClr val="FFFFFF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ACA8988-1563-864A-81BE-7C93812DF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7316" y="885073"/>
            <a:ext cx="6780700" cy="508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11E07-D756-7F42-A573-7DEA44484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184" y="6356350"/>
            <a:ext cx="51434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CAFA3F9-F324-7144-B04E-209D9625E121}" type="slidenum">
              <a:rPr lang="en-US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23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A68180C-04E5-774A-BAC4-1B612EE58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526" y="159842"/>
            <a:ext cx="7818864" cy="658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49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73FBE-932C-3A48-854E-78C9BF8E0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</p:spPr>
        <p:txBody>
          <a:bodyPr>
            <a:normAutofit/>
          </a:bodyPr>
          <a:lstStyle/>
          <a:p>
            <a:pPr algn="ctr"/>
            <a:r>
              <a:rPr lang="en-US" sz="3200" b="1"/>
              <a:t>Emperor Penguins Waddling is Collective Intelligence Networking</a:t>
            </a:r>
          </a:p>
        </p:txBody>
      </p:sp>
      <p:pic>
        <p:nvPicPr>
          <p:cNvPr id="5122" name="Picture 2" descr="The Emperor Penguin | penguinlifestyles">
            <a:extLst>
              <a:ext uri="{FF2B5EF4-FFF2-40B4-BE49-F238E27FC236}">
                <a16:creationId xmlns:a16="http://schemas.microsoft.com/office/drawing/2014/main" id="{47CE9D58-F910-2E41-8B18-1CD368DB87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0" r="1" b="1"/>
          <a:stretch/>
        </p:blipFill>
        <p:spPr bwMode="auto">
          <a:xfrm>
            <a:off x="640080" y="640080"/>
            <a:ext cx="10911840" cy="483679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E5212D-B39A-6141-BC27-4F334EDD5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CAFA3F9-F324-7144-B04E-209D9625E121}" type="slidenum">
              <a:rPr lang="en-US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24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7683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TextShape 2"/>
          <p:cNvSpPr txBox="1"/>
          <p:nvPr/>
        </p:nvSpPr>
        <p:spPr>
          <a:xfrm>
            <a:off x="448574" y="1345721"/>
            <a:ext cx="11559396" cy="5512278"/>
          </a:xfrm>
          <a:prstGeom prst="rect">
            <a:avLst/>
          </a:prstGeom>
          <a:noFill/>
          <a:ln w="0">
            <a:noFill/>
          </a:ln>
        </p:spPr>
        <p:txBody>
          <a:bodyPr>
            <a:normAutofit fontScale="63000" lnSpcReduction="20000"/>
          </a:bodyPr>
          <a:lstStyle/>
          <a:p>
            <a:pPr marL="360">
              <a:spcBef>
                <a:spcPts val="641"/>
              </a:spcBef>
              <a:buClr>
                <a:srgbClr val="000000"/>
              </a:buClr>
            </a:pPr>
            <a:endParaRPr lang="en-US" sz="3200" spc="-1" dirty="0">
              <a:solidFill>
                <a:srgbClr val="000000"/>
              </a:solidFill>
              <a:latin typeface="Calibri"/>
            </a:endParaRPr>
          </a:p>
          <a:p>
            <a:pPr marL="360">
              <a:spcBef>
                <a:spcPts val="641"/>
              </a:spcBef>
              <a:buClr>
                <a:srgbClr val="000000"/>
              </a:buClr>
            </a:pPr>
            <a:endParaRPr lang="en-US" sz="3200" spc="-1" dirty="0">
              <a:solidFill>
                <a:srgbClr val="000000"/>
              </a:solidFill>
              <a:latin typeface="Calibri"/>
            </a:endParaRPr>
          </a:p>
          <a:p>
            <a:pPr marL="360">
              <a:spcBef>
                <a:spcPts val="641"/>
              </a:spcBef>
              <a:buClr>
                <a:srgbClr val="000000"/>
              </a:buClr>
            </a:pPr>
            <a:endParaRPr lang="en-US" sz="3600" spc="-1" dirty="0">
              <a:solidFill>
                <a:srgbClr val="000000"/>
              </a:solidFill>
              <a:latin typeface="Calibri"/>
            </a:endParaRPr>
          </a:p>
          <a:p>
            <a:pPr marL="360">
              <a:spcBef>
                <a:spcPts val="641"/>
              </a:spcBef>
              <a:buClr>
                <a:srgbClr val="000000"/>
              </a:buClr>
            </a:pPr>
            <a:r>
              <a:rPr lang="en-US" sz="3600" b="1" spc="-1" dirty="0">
                <a:solidFill>
                  <a:srgbClr val="000000"/>
                </a:solidFill>
                <a:latin typeface="Calibri"/>
              </a:rPr>
              <a:t>Homework</a:t>
            </a:r>
            <a:r>
              <a:rPr lang="en-US" sz="3600" spc="-1" dirty="0">
                <a:solidFill>
                  <a:srgbClr val="000000"/>
                </a:solidFill>
                <a:latin typeface="Calibri"/>
              </a:rPr>
              <a:t>:  Do a Tamara-Land (multi-room) storyboarding, Staging some new story of Collective Intelligence Networking</a:t>
            </a:r>
          </a:p>
          <a:p>
            <a:pPr marL="360">
              <a:spcBef>
                <a:spcPts val="641"/>
              </a:spcBef>
              <a:buClr>
                <a:srgbClr val="000000"/>
              </a:buClr>
            </a:pPr>
            <a:r>
              <a:rPr lang="en-US" sz="3600" b="1" dirty="0"/>
              <a:t>READING</a:t>
            </a:r>
            <a:r>
              <a:rPr lang="en-US" sz="3600" dirty="0"/>
              <a:t> for next week: Chapter 7 in “True Storytelling”</a:t>
            </a:r>
          </a:p>
          <a:p>
            <a:pPr>
              <a:spcBef>
                <a:spcPts val="641"/>
              </a:spcBef>
              <a:tabLst>
                <a:tab pos="0" algn="l"/>
              </a:tabLst>
            </a:pPr>
            <a:r>
              <a:rPr lang="en-US" sz="3600" dirty="0"/>
              <a:t>Online </a:t>
            </a:r>
            <a:r>
              <a:rPr lang="en-US" sz="3600" dirty="0">
                <a:hlinkClick r:id="rId3"/>
              </a:rPr>
              <a:t>study guide ODC 2.0 </a:t>
            </a:r>
            <a:r>
              <a:rPr lang="en-US" sz="3600" dirty="0"/>
              <a:t>and the </a:t>
            </a:r>
            <a:r>
              <a:rPr lang="en-US" sz="3600" dirty="0">
                <a:hlinkClick r:id="rId4"/>
              </a:rPr>
              <a:t>McDonald’s Case on Dialogisms</a:t>
            </a:r>
            <a:r>
              <a:rPr lang="en-US" sz="3600" dirty="0"/>
              <a:t> at </a:t>
            </a:r>
            <a:r>
              <a:rPr lang="en-US" sz="3600" dirty="0">
                <a:hlinkClick r:id="rId5"/>
              </a:rPr>
              <a:t>https://truestorytelling.blog</a:t>
            </a:r>
            <a:endParaRPr lang="en-US" sz="3600" dirty="0"/>
          </a:p>
          <a:p>
            <a:pPr>
              <a:spcBef>
                <a:spcPts val="641"/>
              </a:spcBef>
              <a:tabLst>
                <a:tab pos="0" algn="l"/>
              </a:tabLst>
            </a:pPr>
            <a:r>
              <a:rPr lang="en-US" sz="3600" dirty="0">
                <a:hlinkClick r:id="rId6"/>
              </a:rPr>
              <a:t>Review all 7 Tools at the blog</a:t>
            </a:r>
            <a:r>
              <a:rPr lang="en-US" sz="3600" dirty="0"/>
              <a:t>.   </a:t>
            </a:r>
            <a:r>
              <a:rPr lang="en-US" sz="3600" dirty="0">
                <a:hlinkClick r:id="rId7"/>
              </a:rPr>
              <a:t>Study the Fractal Visual Language of Storytelling at TSI Think Tank</a:t>
            </a:r>
            <a:br>
              <a:rPr lang="en-US" sz="3600" dirty="0"/>
            </a:br>
            <a:br>
              <a:rPr sz="3600" b="1" dirty="0"/>
            </a:br>
            <a:r>
              <a:rPr lang="en-US" sz="3600" b="1" spc="-1" dirty="0">
                <a:solidFill>
                  <a:srgbClr val="000000"/>
                </a:solidFill>
                <a:latin typeface="Calibri"/>
              </a:rPr>
              <a:t>FUTURE</a:t>
            </a:r>
            <a:r>
              <a:rPr lang="en-US" sz="36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3600" b="1" spc="-1" dirty="0">
                <a:solidFill>
                  <a:srgbClr val="000000"/>
                </a:solidFill>
                <a:latin typeface="Calibri"/>
              </a:rPr>
              <a:t>SESSIONS</a:t>
            </a:r>
            <a:r>
              <a:rPr lang="en-US" sz="3600" spc="-1" dirty="0">
                <a:solidFill>
                  <a:srgbClr val="000000"/>
                </a:solidFill>
                <a:latin typeface="Calibri"/>
              </a:rPr>
              <a:t>:</a:t>
            </a:r>
            <a:br>
              <a:rPr sz="3600" dirty="0"/>
            </a:br>
            <a:r>
              <a:rPr lang="en-US" sz="3600" spc="-1" dirty="0">
                <a:solidFill>
                  <a:srgbClr val="000000"/>
                </a:solidFill>
                <a:latin typeface="Calibri"/>
              </a:rPr>
              <a:t> </a:t>
            </a:r>
          </a:p>
          <a:p>
            <a:pPr marL="343080" indent="-342720">
              <a:spcBef>
                <a:spcPts val="64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3600" spc="-1" dirty="0">
                <a:solidFill>
                  <a:srgbClr val="000000"/>
                </a:solidFill>
                <a:latin typeface="Calibri"/>
              </a:rPr>
              <a:t>Session #4: Principle 7 Embodied Reflection (BEYOND of 6</a:t>
            </a:r>
            <a:r>
              <a:rPr lang="en-US" sz="3600" spc="-1" baseline="30000" dirty="0">
                <a:solidFill>
                  <a:srgbClr val="000000"/>
                </a:solidFill>
                <a:latin typeface="Calibri"/>
              </a:rPr>
              <a:t>th</a:t>
            </a:r>
            <a:r>
              <a:rPr lang="en-US" sz="3600" spc="-1" dirty="0">
                <a:solidFill>
                  <a:srgbClr val="000000"/>
                </a:solidFill>
                <a:latin typeface="Calibri"/>
              </a:rPr>
              <a:t> Sense Process: Aligning the head/heart dialogues with your embodied outer dialogues with others).</a:t>
            </a:r>
          </a:p>
          <a:p>
            <a:pPr marL="343080" indent="-342720">
              <a:spcBef>
                <a:spcPts val="64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3600" spc="-1" dirty="0">
                <a:solidFill>
                  <a:srgbClr val="000000"/>
                </a:solidFill>
                <a:latin typeface="Calibri"/>
              </a:rPr>
              <a:t>Getting Ready for DEI 2.0 Module </a:t>
            </a:r>
          </a:p>
          <a:p>
            <a:pPr>
              <a:spcBef>
                <a:spcPts val="641"/>
              </a:spcBef>
              <a:tabLst>
                <a:tab pos="0" algn="l"/>
              </a:tabLst>
            </a:pPr>
            <a:endParaRPr lang="en-US" sz="3200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3" name="TextShape 3"/>
          <p:cNvSpPr txBox="1"/>
          <p:nvPr/>
        </p:nvSpPr>
        <p:spPr>
          <a:xfrm>
            <a:off x="8077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CF9218BA-7889-43F0-939B-30DE1A9DB172}" type="slidenum">
              <a:rPr lang="en-US" sz="1200" spc="-1">
                <a:solidFill>
                  <a:srgbClr val="8B8B8B"/>
                </a:solidFill>
                <a:latin typeface="Calibri"/>
              </a:rPr>
              <a:t>25</a:t>
            </a:fld>
            <a:endParaRPr lang="en-US" sz="1200" spc="-1">
              <a:latin typeface="Times New Roman"/>
            </a:endParaRPr>
          </a:p>
        </p:txBody>
      </p:sp>
      <p:pic>
        <p:nvPicPr>
          <p:cNvPr id="6" name="Picture 4_2" descr="ath Homework – Helpful or Harmful? - KP® Mathematics : KP® Mathematics">
            <a:extLst>
              <a:ext uri="{FF2B5EF4-FFF2-40B4-BE49-F238E27FC236}">
                <a16:creationId xmlns:a16="http://schemas.microsoft.com/office/drawing/2014/main" id="{E83E1356-C3C9-4141-AA44-A2A8C73BB6BB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4118592" y="1"/>
            <a:ext cx="3958487" cy="1966822"/>
          </a:xfrm>
          <a:prstGeom prst="rect">
            <a:avLst/>
          </a:prstGeom>
          <a:ln w="0">
            <a:noFill/>
          </a:ln>
        </p:spPr>
      </p:pic>
      <p:pic>
        <p:nvPicPr>
          <p:cNvPr id="5" name="Billede 19">
            <a:extLst>
              <a:ext uri="{FF2B5EF4-FFF2-40B4-BE49-F238E27FC236}">
                <a16:creationId xmlns:a16="http://schemas.microsoft.com/office/drawing/2014/main" id="{A16B1EF0-9993-E244-95C7-6ADD8A6CC8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451" y="5105143"/>
            <a:ext cx="3763509" cy="286743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58D254-EC0E-3146-9080-690BFAD59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FA3F9-F324-7144-B04E-209D9625E12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3522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DDBB197-D710-4A4F-A9CA-FD2177498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5D1CFA-2CDB-4B64-BD9F-85744E8DA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BE63E3-582D-014F-9440-C4EEAD1F2023}"/>
              </a:ext>
            </a:extLst>
          </p:cNvPr>
          <p:cNvSpPr txBox="1"/>
          <p:nvPr/>
        </p:nvSpPr>
        <p:spPr>
          <a:xfrm>
            <a:off x="429348" y="552092"/>
            <a:ext cx="6506290" cy="5508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tx2"/>
                </a:solidFill>
              </a:rPr>
              <a:t>Walk the Mountain with any final questions about: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How does PSL</a:t>
            </a:r>
            <a:r>
              <a:rPr lang="en-US" sz="2400" baseline="30000" dirty="0">
                <a:solidFill>
                  <a:schemeClr val="tx2"/>
                </a:solidFill>
              </a:rPr>
              <a:t>2 </a:t>
            </a:r>
            <a:r>
              <a:rPr lang="en-US" sz="2400" dirty="0">
                <a:solidFill>
                  <a:schemeClr val="tx2"/>
                </a:solidFill>
              </a:rPr>
              <a:t> (Problem Solving Learning &amp; Leading) help new stories along?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 In what ways can Storyboarding of </a:t>
            </a: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tx2"/>
                </a:solidFill>
              </a:rPr>
              <a:t>Tamara-Land relationships between Material (software &amp; hardware) and Social help to make visible the collective human behavior routines?</a:t>
            </a:r>
          </a:p>
          <a:p>
            <a:pPr marL="1143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How can you foster collective intelligence among your own stakeholders?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5EE5136-01F1-466C-962D-BA9B4C67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69897" y="0"/>
            <a:ext cx="5822103" cy="6685267"/>
            <a:chOff x="6357228" y="0"/>
            <a:chExt cx="5822103" cy="6685267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11D3AD4-AF9B-4EB5-8C7B-C45D173B4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7228" y="0"/>
              <a:ext cx="5822102" cy="6685267"/>
            </a:xfrm>
            <a:custGeom>
              <a:avLst/>
              <a:gdLst>
                <a:gd name="connsiteX0" fmla="*/ 2605444 w 5822102"/>
                <a:gd name="connsiteY0" fmla="*/ 0 h 6685267"/>
                <a:gd name="connsiteX1" fmla="*/ 4757391 w 5822102"/>
                <a:gd name="connsiteY1" fmla="*/ 0 h 6685267"/>
                <a:gd name="connsiteX2" fmla="*/ 4913680 w 5822102"/>
                <a:gd name="connsiteY2" fmla="*/ 56274 h 6685267"/>
                <a:gd name="connsiteX3" fmla="*/ 5376238 w 5822102"/>
                <a:gd name="connsiteY3" fmla="*/ 282027 h 6685267"/>
                <a:gd name="connsiteX4" fmla="*/ 5658024 w 5822102"/>
                <a:gd name="connsiteY4" fmla="*/ 471014 h 6685267"/>
                <a:gd name="connsiteX5" fmla="*/ 5822102 w 5822102"/>
                <a:gd name="connsiteY5" fmla="*/ 609109 h 6685267"/>
                <a:gd name="connsiteX6" fmla="*/ 5822102 w 5822102"/>
                <a:gd name="connsiteY6" fmla="*/ 760697 h 6685267"/>
                <a:gd name="connsiteX7" fmla="*/ 5707785 w 5822102"/>
                <a:gd name="connsiteY7" fmla="*/ 666601 h 6685267"/>
                <a:gd name="connsiteX8" fmla="*/ 5577306 w 5822102"/>
                <a:gd name="connsiteY8" fmla="*/ 571666 h 6685267"/>
                <a:gd name="connsiteX9" fmla="*/ 5298630 w 5822102"/>
                <a:gd name="connsiteY9" fmla="*/ 407449 h 6685267"/>
                <a:gd name="connsiteX10" fmla="*/ 4690768 w 5822102"/>
                <a:gd name="connsiteY10" fmla="*/ 184979 h 6685267"/>
                <a:gd name="connsiteX11" fmla="*/ 4048577 w 5822102"/>
                <a:gd name="connsiteY11" fmla="*/ 99280 h 6685267"/>
                <a:gd name="connsiteX12" fmla="*/ 3405404 w 5822102"/>
                <a:gd name="connsiteY12" fmla="*/ 131937 h 6685267"/>
                <a:gd name="connsiteX13" fmla="*/ 3089702 w 5822102"/>
                <a:gd name="connsiteY13" fmla="*/ 190190 h 6685267"/>
                <a:gd name="connsiteX14" fmla="*/ 2780132 w 5822102"/>
                <a:gd name="connsiteY14" fmla="*/ 273457 h 6685267"/>
                <a:gd name="connsiteX15" fmla="*/ 2478040 w 5822102"/>
                <a:gd name="connsiteY15" fmla="*/ 379654 h 6685267"/>
                <a:gd name="connsiteX16" fmla="*/ 2184897 w 5822102"/>
                <a:gd name="connsiteY16" fmla="*/ 507972 h 6685267"/>
                <a:gd name="connsiteX17" fmla="*/ 1629141 w 5822102"/>
                <a:gd name="connsiteY17" fmla="*/ 823205 h 6685267"/>
                <a:gd name="connsiteX18" fmla="*/ 1497711 w 5822102"/>
                <a:gd name="connsiteY18" fmla="*/ 914000 h 6685267"/>
                <a:gd name="connsiteX19" fmla="*/ 1433099 w 5822102"/>
                <a:gd name="connsiteY19" fmla="*/ 960903 h 6685267"/>
                <a:gd name="connsiteX20" fmla="*/ 1369346 w 5822102"/>
                <a:gd name="connsiteY20" fmla="*/ 1008963 h 6685267"/>
                <a:gd name="connsiteX21" fmla="*/ 1123406 w 5822102"/>
                <a:gd name="connsiteY21" fmla="*/ 1212905 h 6685267"/>
                <a:gd name="connsiteX22" fmla="*/ 684367 w 5822102"/>
                <a:gd name="connsiteY22" fmla="*/ 1675564 h 6685267"/>
                <a:gd name="connsiteX23" fmla="*/ 497153 w 5822102"/>
                <a:gd name="connsiteY23" fmla="*/ 1933588 h 6685267"/>
                <a:gd name="connsiteX24" fmla="*/ 337770 w 5822102"/>
                <a:gd name="connsiteY24" fmla="*/ 2208983 h 6685267"/>
                <a:gd name="connsiteX25" fmla="*/ 302461 w 5822102"/>
                <a:gd name="connsiteY25" fmla="*/ 2280207 h 6685267"/>
                <a:gd name="connsiteX26" fmla="*/ 285296 w 5822102"/>
                <a:gd name="connsiteY26" fmla="*/ 2316107 h 6685267"/>
                <a:gd name="connsiteX27" fmla="*/ 268991 w 5822102"/>
                <a:gd name="connsiteY27" fmla="*/ 2352355 h 6685267"/>
                <a:gd name="connsiteX28" fmla="*/ 237849 w 5822102"/>
                <a:gd name="connsiteY28" fmla="*/ 2425432 h 6685267"/>
                <a:gd name="connsiteX29" fmla="*/ 208670 w 5822102"/>
                <a:gd name="connsiteY29" fmla="*/ 2499319 h 6685267"/>
                <a:gd name="connsiteX30" fmla="*/ 113775 w 5822102"/>
                <a:gd name="connsiteY30" fmla="*/ 2801929 h 6685267"/>
                <a:gd name="connsiteX31" fmla="*/ 36781 w 5822102"/>
                <a:gd name="connsiteY31" fmla="*/ 3428922 h 6685267"/>
                <a:gd name="connsiteX32" fmla="*/ 69148 w 5822102"/>
                <a:gd name="connsiteY32" fmla="*/ 3741955 h 6685267"/>
                <a:gd name="connsiteX33" fmla="*/ 167966 w 5822102"/>
                <a:gd name="connsiteY33" fmla="*/ 4041323 h 6685267"/>
                <a:gd name="connsiteX34" fmla="*/ 202049 w 5822102"/>
                <a:gd name="connsiteY34" fmla="*/ 4112894 h 6685267"/>
                <a:gd name="connsiteX35" fmla="*/ 239933 w 5822102"/>
                <a:gd name="connsiteY35" fmla="*/ 4182843 h 6685267"/>
                <a:gd name="connsiteX36" fmla="*/ 323916 w 5822102"/>
                <a:gd name="connsiteY36" fmla="*/ 4318456 h 6685267"/>
                <a:gd name="connsiteX37" fmla="*/ 416604 w 5822102"/>
                <a:gd name="connsiteY37" fmla="*/ 4449436 h 6685267"/>
                <a:gd name="connsiteX38" fmla="*/ 515911 w 5822102"/>
                <a:gd name="connsiteY38" fmla="*/ 4576711 h 6685267"/>
                <a:gd name="connsiteX39" fmla="*/ 722619 w 5822102"/>
                <a:gd name="connsiteY39" fmla="*/ 4828482 h 6685267"/>
                <a:gd name="connsiteX40" fmla="*/ 825972 w 5822102"/>
                <a:gd name="connsiteY40" fmla="*/ 4956104 h 6685267"/>
                <a:gd name="connsiteX41" fmla="*/ 926506 w 5822102"/>
                <a:gd name="connsiteY41" fmla="*/ 5085347 h 6685267"/>
                <a:gd name="connsiteX42" fmla="*/ 1027040 w 5822102"/>
                <a:gd name="connsiteY42" fmla="*/ 5210191 h 6685267"/>
                <a:gd name="connsiteX43" fmla="*/ 1132110 w 5822102"/>
                <a:gd name="connsiteY43" fmla="*/ 5330748 h 6685267"/>
                <a:gd name="connsiteX44" fmla="*/ 1354880 w 5822102"/>
                <a:gd name="connsiteY44" fmla="*/ 5558083 h 6685267"/>
                <a:gd name="connsiteX45" fmla="*/ 1855220 w 5822102"/>
                <a:gd name="connsiteY45" fmla="*/ 5937591 h 6685267"/>
                <a:gd name="connsiteX46" fmla="*/ 2131810 w 5822102"/>
                <a:gd name="connsiteY46" fmla="*/ 6080268 h 6685267"/>
                <a:gd name="connsiteX47" fmla="*/ 2423726 w 5822102"/>
                <a:gd name="connsiteY47" fmla="*/ 6188087 h 6685267"/>
                <a:gd name="connsiteX48" fmla="*/ 2727780 w 5822102"/>
                <a:gd name="connsiteY48" fmla="*/ 6262552 h 6685267"/>
                <a:gd name="connsiteX49" fmla="*/ 3041276 w 5822102"/>
                <a:gd name="connsiteY49" fmla="*/ 6304245 h 6685267"/>
                <a:gd name="connsiteX50" fmla="*/ 3360532 w 5822102"/>
                <a:gd name="connsiteY50" fmla="*/ 6317331 h 6685267"/>
                <a:gd name="connsiteX51" fmla="*/ 3439855 w 5822102"/>
                <a:gd name="connsiteY51" fmla="*/ 6316751 h 6685267"/>
                <a:gd name="connsiteX52" fmla="*/ 3478721 w 5822102"/>
                <a:gd name="connsiteY52" fmla="*/ 6315826 h 6685267"/>
                <a:gd name="connsiteX53" fmla="*/ 3517463 w 5822102"/>
                <a:gd name="connsiteY53" fmla="*/ 6313971 h 6685267"/>
                <a:gd name="connsiteX54" fmla="*/ 3671452 w 5822102"/>
                <a:gd name="connsiteY54" fmla="*/ 6301233 h 6685267"/>
                <a:gd name="connsiteX55" fmla="*/ 4265460 w 5822102"/>
                <a:gd name="connsiteY55" fmla="*/ 6149638 h 6685267"/>
                <a:gd name="connsiteX56" fmla="*/ 4546587 w 5822102"/>
                <a:gd name="connsiteY56" fmla="*/ 6018079 h 6685267"/>
                <a:gd name="connsiteX57" fmla="*/ 4818030 w 5822102"/>
                <a:gd name="connsiteY57" fmla="*/ 5858029 h 6685267"/>
                <a:gd name="connsiteX58" fmla="*/ 5081870 w 5822102"/>
                <a:gd name="connsiteY58" fmla="*/ 5676903 h 6685267"/>
                <a:gd name="connsiteX59" fmla="*/ 5212073 w 5822102"/>
                <a:gd name="connsiteY59" fmla="*/ 5581013 h 6685267"/>
                <a:gd name="connsiteX60" fmla="*/ 5343625 w 5822102"/>
                <a:gd name="connsiteY60" fmla="*/ 5481533 h 6685267"/>
                <a:gd name="connsiteX61" fmla="*/ 5610378 w 5822102"/>
                <a:gd name="connsiteY61" fmla="*/ 5284425 h 6685267"/>
                <a:gd name="connsiteX62" fmla="*/ 5822102 w 5822102"/>
                <a:gd name="connsiteY62" fmla="*/ 5126414 h 6685267"/>
                <a:gd name="connsiteX63" fmla="*/ 5822102 w 5822102"/>
                <a:gd name="connsiteY63" fmla="*/ 5556641 h 6685267"/>
                <a:gd name="connsiteX64" fmla="*/ 5576325 w 5822102"/>
                <a:gd name="connsiteY64" fmla="*/ 5749979 h 6685267"/>
                <a:gd name="connsiteX65" fmla="*/ 5447715 w 5822102"/>
                <a:gd name="connsiteY65" fmla="*/ 5852818 h 6685267"/>
                <a:gd name="connsiteX66" fmla="*/ 5315059 w 5822102"/>
                <a:gd name="connsiteY66" fmla="*/ 5956236 h 6685267"/>
                <a:gd name="connsiteX67" fmla="*/ 5038468 w 5822102"/>
                <a:gd name="connsiteY67" fmla="*/ 6155776 h 6685267"/>
                <a:gd name="connsiteX68" fmla="*/ 4741892 w 5822102"/>
                <a:gd name="connsiteY68" fmla="*/ 6338292 h 6685267"/>
                <a:gd name="connsiteX69" fmla="*/ 4420920 w 5822102"/>
                <a:gd name="connsiteY69" fmla="*/ 6492203 h 6685267"/>
                <a:gd name="connsiteX70" fmla="*/ 3717672 w 5822102"/>
                <a:gd name="connsiteY70" fmla="*/ 6670434 h 6685267"/>
                <a:gd name="connsiteX71" fmla="*/ 3535853 w 5822102"/>
                <a:gd name="connsiteY71" fmla="*/ 6683289 h 6685267"/>
                <a:gd name="connsiteX72" fmla="*/ 3490367 w 5822102"/>
                <a:gd name="connsiteY72" fmla="*/ 6684910 h 6685267"/>
                <a:gd name="connsiteX73" fmla="*/ 3445005 w 5822102"/>
                <a:gd name="connsiteY73" fmla="*/ 6685142 h 6685267"/>
                <a:gd name="connsiteX74" fmla="*/ 3355872 w 5822102"/>
                <a:gd name="connsiteY74" fmla="*/ 6684100 h 6685267"/>
                <a:gd name="connsiteX75" fmla="*/ 3179203 w 5822102"/>
                <a:gd name="connsiteY75" fmla="*/ 6677150 h 6685267"/>
                <a:gd name="connsiteX76" fmla="*/ 3002410 w 5822102"/>
                <a:gd name="connsiteY76" fmla="*/ 6661169 h 6685267"/>
                <a:gd name="connsiteX77" fmla="*/ 2650296 w 5822102"/>
                <a:gd name="connsiteY77" fmla="*/ 6604191 h 6685267"/>
                <a:gd name="connsiteX78" fmla="*/ 2306028 w 5822102"/>
                <a:gd name="connsiteY78" fmla="*/ 6505869 h 6685267"/>
                <a:gd name="connsiteX79" fmla="*/ 1978803 w 5822102"/>
                <a:gd name="connsiteY79" fmla="*/ 6363307 h 6685267"/>
                <a:gd name="connsiteX80" fmla="*/ 1678428 w 5822102"/>
                <a:gd name="connsiteY80" fmla="*/ 6177779 h 6685267"/>
                <a:gd name="connsiteX81" fmla="*/ 1175880 w 5822102"/>
                <a:gd name="connsiteY81" fmla="*/ 5710373 h 6685267"/>
                <a:gd name="connsiteX82" fmla="*/ 971502 w 5822102"/>
                <a:gd name="connsiteY82" fmla="*/ 5445399 h 6685267"/>
                <a:gd name="connsiteX83" fmla="*/ 790909 w 5822102"/>
                <a:gd name="connsiteY83" fmla="*/ 5169078 h 6685267"/>
                <a:gd name="connsiteX84" fmla="*/ 706680 w 5822102"/>
                <a:gd name="connsiteY84" fmla="*/ 5031959 h 6685267"/>
                <a:gd name="connsiteX85" fmla="*/ 619143 w 5822102"/>
                <a:gd name="connsiteY85" fmla="*/ 4897157 h 6685267"/>
                <a:gd name="connsiteX86" fmla="*/ 436465 w 5822102"/>
                <a:gd name="connsiteY86" fmla="*/ 4628710 h 6685267"/>
                <a:gd name="connsiteX87" fmla="*/ 347088 w 5822102"/>
                <a:gd name="connsiteY87" fmla="*/ 4492171 h 6685267"/>
                <a:gd name="connsiteX88" fmla="*/ 262001 w 5822102"/>
                <a:gd name="connsiteY88" fmla="*/ 4352619 h 6685267"/>
                <a:gd name="connsiteX89" fmla="*/ 118679 w 5822102"/>
                <a:gd name="connsiteY89" fmla="*/ 4059853 h 6685267"/>
                <a:gd name="connsiteX90" fmla="*/ 28322 w 5822102"/>
                <a:gd name="connsiteY90" fmla="*/ 3749136 h 6685267"/>
                <a:gd name="connsiteX91" fmla="*/ 0 w 5822102"/>
                <a:gd name="connsiteY91" fmla="*/ 3428922 h 6685267"/>
                <a:gd name="connsiteX92" fmla="*/ 253052 w 5822102"/>
                <a:gd name="connsiteY92" fmla="*/ 2174356 h 6685267"/>
                <a:gd name="connsiteX93" fmla="*/ 389141 w 5822102"/>
                <a:gd name="connsiteY93" fmla="*/ 1877652 h 6685267"/>
                <a:gd name="connsiteX94" fmla="*/ 552079 w 5822102"/>
                <a:gd name="connsiteY94" fmla="*/ 1591834 h 6685267"/>
                <a:gd name="connsiteX95" fmla="*/ 954950 w 5822102"/>
                <a:gd name="connsiteY95" fmla="*/ 1061773 h 6685267"/>
                <a:gd name="connsiteX96" fmla="*/ 1192922 w 5822102"/>
                <a:gd name="connsiteY96" fmla="*/ 822626 h 6685267"/>
                <a:gd name="connsiteX97" fmla="*/ 1255939 w 5822102"/>
                <a:gd name="connsiteY97" fmla="*/ 765880 h 6685267"/>
                <a:gd name="connsiteX98" fmla="*/ 1320183 w 5822102"/>
                <a:gd name="connsiteY98" fmla="*/ 710291 h 6685267"/>
                <a:gd name="connsiteX99" fmla="*/ 1452961 w 5822102"/>
                <a:gd name="connsiteY99" fmla="*/ 603514 h 6685267"/>
                <a:gd name="connsiteX100" fmla="*/ 2033360 w 5822102"/>
                <a:gd name="connsiteY100" fmla="*/ 235818 h 6685267"/>
                <a:gd name="connsiteX101" fmla="*/ 2512513 w 5822102"/>
                <a:gd name="connsiteY101" fmla="*/ 30012 h 668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5822102" h="6685267">
                  <a:moveTo>
                    <a:pt x="2605444" y="0"/>
                  </a:moveTo>
                  <a:lnTo>
                    <a:pt x="4757391" y="0"/>
                  </a:lnTo>
                  <a:lnTo>
                    <a:pt x="4913680" y="56274"/>
                  </a:lnTo>
                  <a:cubicBezTo>
                    <a:pt x="5074659" y="119278"/>
                    <a:pt x="5229483" y="195083"/>
                    <a:pt x="5376238" y="282027"/>
                  </a:cubicBezTo>
                  <a:cubicBezTo>
                    <a:pt x="5474014" y="340105"/>
                    <a:pt x="5568080" y="403280"/>
                    <a:pt x="5658024" y="471014"/>
                  </a:cubicBezTo>
                  <a:lnTo>
                    <a:pt x="5822102" y="609109"/>
                  </a:lnTo>
                  <a:lnTo>
                    <a:pt x="5822102" y="760697"/>
                  </a:lnTo>
                  <a:lnTo>
                    <a:pt x="5707785" y="666601"/>
                  </a:lnTo>
                  <a:cubicBezTo>
                    <a:pt x="5665273" y="633682"/>
                    <a:pt x="5621749" y="602008"/>
                    <a:pt x="5577306" y="571666"/>
                  </a:cubicBezTo>
                  <a:cubicBezTo>
                    <a:pt x="5487929" y="511562"/>
                    <a:pt x="5395118" y="456089"/>
                    <a:pt x="5298630" y="407449"/>
                  </a:cubicBezTo>
                  <a:cubicBezTo>
                    <a:pt x="5106266" y="309010"/>
                    <a:pt x="4901153" y="235355"/>
                    <a:pt x="4690768" y="184979"/>
                  </a:cubicBezTo>
                  <a:cubicBezTo>
                    <a:pt x="4480382" y="134486"/>
                    <a:pt x="4264724" y="106807"/>
                    <a:pt x="4048577" y="99280"/>
                  </a:cubicBezTo>
                  <a:cubicBezTo>
                    <a:pt x="3832182" y="90709"/>
                    <a:pt x="3617997" y="102290"/>
                    <a:pt x="3405404" y="131937"/>
                  </a:cubicBezTo>
                  <a:cubicBezTo>
                    <a:pt x="3299353" y="147340"/>
                    <a:pt x="3193915" y="166449"/>
                    <a:pt x="3089702" y="190190"/>
                  </a:cubicBezTo>
                  <a:cubicBezTo>
                    <a:pt x="2985491" y="214278"/>
                    <a:pt x="2882137" y="241725"/>
                    <a:pt x="2780132" y="273457"/>
                  </a:cubicBezTo>
                  <a:cubicBezTo>
                    <a:pt x="2678126" y="305073"/>
                    <a:pt x="2577348" y="340510"/>
                    <a:pt x="2478040" y="379654"/>
                  </a:cubicBezTo>
                  <a:cubicBezTo>
                    <a:pt x="2378854" y="418914"/>
                    <a:pt x="2281017" y="461763"/>
                    <a:pt x="2184897" y="507972"/>
                  </a:cubicBezTo>
                  <a:cubicBezTo>
                    <a:pt x="1992657" y="600271"/>
                    <a:pt x="1806791" y="705542"/>
                    <a:pt x="1629141" y="823205"/>
                  </a:cubicBezTo>
                  <a:cubicBezTo>
                    <a:pt x="1584882" y="852736"/>
                    <a:pt x="1540745" y="882731"/>
                    <a:pt x="1497711" y="914000"/>
                  </a:cubicBezTo>
                  <a:cubicBezTo>
                    <a:pt x="1475888" y="929286"/>
                    <a:pt x="1454555" y="945153"/>
                    <a:pt x="1433099" y="960903"/>
                  </a:cubicBezTo>
                  <a:cubicBezTo>
                    <a:pt x="1411521" y="976537"/>
                    <a:pt x="1390311" y="992634"/>
                    <a:pt x="1369346" y="1008963"/>
                  </a:cubicBezTo>
                  <a:cubicBezTo>
                    <a:pt x="1285119" y="1074165"/>
                    <a:pt x="1202730" y="1141797"/>
                    <a:pt x="1123406" y="1212905"/>
                  </a:cubicBezTo>
                  <a:cubicBezTo>
                    <a:pt x="964391" y="1354656"/>
                    <a:pt x="816900" y="1509261"/>
                    <a:pt x="684367" y="1675564"/>
                  </a:cubicBezTo>
                  <a:cubicBezTo>
                    <a:pt x="618161" y="1758716"/>
                    <a:pt x="555512" y="1844763"/>
                    <a:pt x="497153" y="1933588"/>
                  </a:cubicBezTo>
                  <a:cubicBezTo>
                    <a:pt x="439775" y="2022877"/>
                    <a:pt x="385584" y="2114367"/>
                    <a:pt x="337770" y="2208983"/>
                  </a:cubicBezTo>
                  <a:cubicBezTo>
                    <a:pt x="325388" y="2232493"/>
                    <a:pt x="313862" y="2256349"/>
                    <a:pt x="302461" y="2280207"/>
                  </a:cubicBezTo>
                  <a:lnTo>
                    <a:pt x="285296" y="2316107"/>
                  </a:lnTo>
                  <a:lnTo>
                    <a:pt x="268991" y="2352355"/>
                  </a:lnTo>
                  <a:cubicBezTo>
                    <a:pt x="258324" y="2376560"/>
                    <a:pt x="247535" y="2400764"/>
                    <a:pt x="237849" y="2425432"/>
                  </a:cubicBezTo>
                  <a:cubicBezTo>
                    <a:pt x="228163" y="2450099"/>
                    <a:pt x="217498" y="2474419"/>
                    <a:pt x="208670" y="2499319"/>
                  </a:cubicBezTo>
                  <a:cubicBezTo>
                    <a:pt x="170909" y="2598219"/>
                    <a:pt x="138908" y="2699206"/>
                    <a:pt x="113775" y="2801929"/>
                  </a:cubicBezTo>
                  <a:cubicBezTo>
                    <a:pt x="62773" y="3006911"/>
                    <a:pt x="36659" y="3217917"/>
                    <a:pt x="36781" y="3428922"/>
                  </a:cubicBezTo>
                  <a:cubicBezTo>
                    <a:pt x="37394" y="3534078"/>
                    <a:pt x="47816" y="3639001"/>
                    <a:pt x="69148" y="3741955"/>
                  </a:cubicBezTo>
                  <a:cubicBezTo>
                    <a:pt x="91585" y="3844679"/>
                    <a:pt x="124074" y="3945202"/>
                    <a:pt x="167966" y="4041323"/>
                  </a:cubicBezTo>
                  <a:cubicBezTo>
                    <a:pt x="178387" y="4065528"/>
                    <a:pt x="190525" y="4089153"/>
                    <a:pt x="202049" y="4112894"/>
                  </a:cubicBezTo>
                  <a:cubicBezTo>
                    <a:pt x="214555" y="4136288"/>
                    <a:pt x="226447" y="4159912"/>
                    <a:pt x="239933" y="4182843"/>
                  </a:cubicBezTo>
                  <a:cubicBezTo>
                    <a:pt x="265680" y="4229167"/>
                    <a:pt x="294368" y="4274101"/>
                    <a:pt x="323916" y="4318456"/>
                  </a:cubicBezTo>
                  <a:cubicBezTo>
                    <a:pt x="353341" y="4362927"/>
                    <a:pt x="384849" y="4406240"/>
                    <a:pt x="416604" y="4449436"/>
                  </a:cubicBezTo>
                  <a:cubicBezTo>
                    <a:pt x="448847" y="4492286"/>
                    <a:pt x="482319" y="4534557"/>
                    <a:pt x="515911" y="4576711"/>
                  </a:cubicBezTo>
                  <a:cubicBezTo>
                    <a:pt x="583219" y="4661137"/>
                    <a:pt x="653594" y="4743825"/>
                    <a:pt x="722619" y="4828482"/>
                  </a:cubicBezTo>
                  <a:cubicBezTo>
                    <a:pt x="757315" y="4870637"/>
                    <a:pt x="791889" y="4913138"/>
                    <a:pt x="825972" y="4956104"/>
                  </a:cubicBezTo>
                  <a:cubicBezTo>
                    <a:pt x="859934" y="4998722"/>
                    <a:pt x="893649" y="5044004"/>
                    <a:pt x="926506" y="5085347"/>
                  </a:cubicBezTo>
                  <a:cubicBezTo>
                    <a:pt x="959119" y="5127734"/>
                    <a:pt x="993324" y="5168847"/>
                    <a:pt x="1027040" y="5210191"/>
                  </a:cubicBezTo>
                  <a:cubicBezTo>
                    <a:pt x="1061737" y="5250840"/>
                    <a:pt x="1096188" y="5291488"/>
                    <a:pt x="1132110" y="5330748"/>
                  </a:cubicBezTo>
                  <a:cubicBezTo>
                    <a:pt x="1203465" y="5409731"/>
                    <a:pt x="1277639" y="5485818"/>
                    <a:pt x="1354880" y="5558083"/>
                  </a:cubicBezTo>
                  <a:cubicBezTo>
                    <a:pt x="1509603" y="5702266"/>
                    <a:pt x="1676588" y="5830930"/>
                    <a:pt x="1855220" y="5937591"/>
                  </a:cubicBezTo>
                  <a:cubicBezTo>
                    <a:pt x="1944720" y="5990632"/>
                    <a:pt x="2036549" y="6039272"/>
                    <a:pt x="2131810" y="6080268"/>
                  </a:cubicBezTo>
                  <a:cubicBezTo>
                    <a:pt x="2226460" y="6122423"/>
                    <a:pt x="2324173" y="6157977"/>
                    <a:pt x="2423726" y="6188087"/>
                  </a:cubicBezTo>
                  <a:cubicBezTo>
                    <a:pt x="2523280" y="6218313"/>
                    <a:pt x="2624794" y="6242749"/>
                    <a:pt x="2727780" y="6262552"/>
                  </a:cubicBezTo>
                  <a:cubicBezTo>
                    <a:pt x="2830890" y="6282008"/>
                    <a:pt x="2935714" y="6295326"/>
                    <a:pt x="3041276" y="6304245"/>
                  </a:cubicBezTo>
                  <a:cubicBezTo>
                    <a:pt x="3146836" y="6313277"/>
                    <a:pt x="3253499" y="6317215"/>
                    <a:pt x="3360532" y="6317331"/>
                  </a:cubicBezTo>
                  <a:cubicBezTo>
                    <a:pt x="3387259" y="6317331"/>
                    <a:pt x="3414354" y="6317794"/>
                    <a:pt x="3439855" y="6316751"/>
                  </a:cubicBezTo>
                  <a:lnTo>
                    <a:pt x="3478721" y="6315826"/>
                  </a:lnTo>
                  <a:lnTo>
                    <a:pt x="3517463" y="6313971"/>
                  </a:lnTo>
                  <a:cubicBezTo>
                    <a:pt x="3569078" y="6311772"/>
                    <a:pt x="3620449" y="6306907"/>
                    <a:pt x="3671452" y="6301233"/>
                  </a:cubicBezTo>
                  <a:cubicBezTo>
                    <a:pt x="3875707" y="6277608"/>
                    <a:pt x="4074445" y="6225841"/>
                    <a:pt x="4265460" y="6149638"/>
                  </a:cubicBezTo>
                  <a:cubicBezTo>
                    <a:pt x="4361212" y="6111884"/>
                    <a:pt x="4454636" y="6067065"/>
                    <a:pt x="4546587" y="6018079"/>
                  </a:cubicBezTo>
                  <a:cubicBezTo>
                    <a:pt x="4638662" y="5969322"/>
                    <a:pt x="4729020" y="5915240"/>
                    <a:pt x="4818030" y="5858029"/>
                  </a:cubicBezTo>
                  <a:cubicBezTo>
                    <a:pt x="4907038" y="5800703"/>
                    <a:pt x="4994577" y="5739672"/>
                    <a:pt x="5081870" y="5676903"/>
                  </a:cubicBezTo>
                  <a:cubicBezTo>
                    <a:pt x="5125392" y="5645519"/>
                    <a:pt x="5168794" y="5613324"/>
                    <a:pt x="5212073" y="5581013"/>
                  </a:cubicBezTo>
                  <a:lnTo>
                    <a:pt x="5343625" y="5481533"/>
                  </a:lnTo>
                  <a:cubicBezTo>
                    <a:pt x="5432696" y="5414768"/>
                    <a:pt x="5521951" y="5349452"/>
                    <a:pt x="5610378" y="5284425"/>
                  </a:cubicBezTo>
                  <a:lnTo>
                    <a:pt x="5822102" y="5126414"/>
                  </a:lnTo>
                  <a:lnTo>
                    <a:pt x="5822102" y="5556641"/>
                  </a:lnTo>
                  <a:lnTo>
                    <a:pt x="5576325" y="5749979"/>
                  </a:lnTo>
                  <a:lnTo>
                    <a:pt x="5447715" y="5852818"/>
                  </a:lnTo>
                  <a:cubicBezTo>
                    <a:pt x="5403945" y="5887445"/>
                    <a:pt x="5359932" y="5922073"/>
                    <a:pt x="5315059" y="5956236"/>
                  </a:cubicBezTo>
                  <a:cubicBezTo>
                    <a:pt x="5225682" y="6024680"/>
                    <a:pt x="5133976" y="6091734"/>
                    <a:pt x="5038468" y="6155776"/>
                  </a:cubicBezTo>
                  <a:cubicBezTo>
                    <a:pt x="4943084" y="6219703"/>
                    <a:pt x="4845002" y="6281777"/>
                    <a:pt x="4741892" y="6338292"/>
                  </a:cubicBezTo>
                  <a:cubicBezTo>
                    <a:pt x="4638784" y="6394692"/>
                    <a:pt x="4532120" y="6447038"/>
                    <a:pt x="4420920" y="6492203"/>
                  </a:cubicBezTo>
                  <a:cubicBezTo>
                    <a:pt x="4199255" y="6583693"/>
                    <a:pt x="3959813" y="6644840"/>
                    <a:pt x="3717672" y="6670434"/>
                  </a:cubicBezTo>
                  <a:cubicBezTo>
                    <a:pt x="3657106" y="6676456"/>
                    <a:pt x="3596419" y="6681321"/>
                    <a:pt x="3535853" y="6683289"/>
                  </a:cubicBezTo>
                  <a:lnTo>
                    <a:pt x="3490367" y="6684910"/>
                  </a:lnTo>
                  <a:lnTo>
                    <a:pt x="3445005" y="6685142"/>
                  </a:lnTo>
                  <a:cubicBezTo>
                    <a:pt x="3414354" y="6685605"/>
                    <a:pt x="3385297" y="6684679"/>
                    <a:pt x="3355872" y="6684100"/>
                  </a:cubicBezTo>
                  <a:cubicBezTo>
                    <a:pt x="3297146" y="6683405"/>
                    <a:pt x="3238052" y="6680047"/>
                    <a:pt x="3179203" y="6677150"/>
                  </a:cubicBezTo>
                  <a:cubicBezTo>
                    <a:pt x="3120232" y="6672519"/>
                    <a:pt x="3061259" y="6668233"/>
                    <a:pt x="3002410" y="6661169"/>
                  </a:cubicBezTo>
                  <a:cubicBezTo>
                    <a:pt x="2884589" y="6647851"/>
                    <a:pt x="2766891" y="6629669"/>
                    <a:pt x="2650296" y="6604191"/>
                  </a:cubicBezTo>
                  <a:cubicBezTo>
                    <a:pt x="2533702" y="6578713"/>
                    <a:pt x="2418456" y="6545938"/>
                    <a:pt x="2306028" y="6505869"/>
                  </a:cubicBezTo>
                  <a:cubicBezTo>
                    <a:pt x="2193602" y="6465683"/>
                    <a:pt x="2084118" y="6417738"/>
                    <a:pt x="1978803" y="6363307"/>
                  </a:cubicBezTo>
                  <a:cubicBezTo>
                    <a:pt x="1873855" y="6308066"/>
                    <a:pt x="1773077" y="6246340"/>
                    <a:pt x="1678428" y="6177779"/>
                  </a:cubicBezTo>
                  <a:cubicBezTo>
                    <a:pt x="1488393" y="6041356"/>
                    <a:pt x="1321900" y="5881423"/>
                    <a:pt x="1175880" y="5710373"/>
                  </a:cubicBezTo>
                  <a:cubicBezTo>
                    <a:pt x="1103177" y="5624441"/>
                    <a:pt x="1035501" y="5535732"/>
                    <a:pt x="971502" y="5445399"/>
                  </a:cubicBezTo>
                  <a:cubicBezTo>
                    <a:pt x="907380" y="5355069"/>
                    <a:pt x="847550" y="5262768"/>
                    <a:pt x="790909" y="5169078"/>
                  </a:cubicBezTo>
                  <a:cubicBezTo>
                    <a:pt x="761974" y="5121712"/>
                    <a:pt x="735492" y="5077357"/>
                    <a:pt x="706680" y="5031959"/>
                  </a:cubicBezTo>
                  <a:cubicBezTo>
                    <a:pt x="678114" y="4986910"/>
                    <a:pt x="649058" y="4941860"/>
                    <a:pt x="619143" y="4897157"/>
                  </a:cubicBezTo>
                  <a:lnTo>
                    <a:pt x="436465" y="4628710"/>
                  </a:lnTo>
                  <a:cubicBezTo>
                    <a:pt x="406182" y="4583544"/>
                    <a:pt x="376267" y="4538147"/>
                    <a:pt x="347088" y="4492171"/>
                  </a:cubicBezTo>
                  <a:cubicBezTo>
                    <a:pt x="317908" y="4446194"/>
                    <a:pt x="288974" y="4400102"/>
                    <a:pt x="262001" y="4352619"/>
                  </a:cubicBezTo>
                  <a:cubicBezTo>
                    <a:pt x="207934" y="4258119"/>
                    <a:pt x="158280" y="4160840"/>
                    <a:pt x="118679" y="4059853"/>
                  </a:cubicBezTo>
                  <a:cubicBezTo>
                    <a:pt x="78343" y="3959214"/>
                    <a:pt x="48429" y="3854870"/>
                    <a:pt x="28322" y="3749136"/>
                  </a:cubicBezTo>
                  <a:cubicBezTo>
                    <a:pt x="9073" y="3643402"/>
                    <a:pt x="0" y="3536046"/>
                    <a:pt x="0" y="3428922"/>
                  </a:cubicBezTo>
                  <a:cubicBezTo>
                    <a:pt x="1594" y="3001816"/>
                    <a:pt x="89010" y="2575868"/>
                    <a:pt x="253052" y="2174356"/>
                  </a:cubicBezTo>
                  <a:cubicBezTo>
                    <a:pt x="294246" y="2074066"/>
                    <a:pt x="338873" y="1974700"/>
                    <a:pt x="389141" y="1877652"/>
                  </a:cubicBezTo>
                  <a:cubicBezTo>
                    <a:pt x="438672" y="1780256"/>
                    <a:pt x="493230" y="1684945"/>
                    <a:pt x="552079" y="1591834"/>
                  </a:cubicBezTo>
                  <a:cubicBezTo>
                    <a:pt x="669900" y="1405728"/>
                    <a:pt x="804394" y="1227729"/>
                    <a:pt x="954950" y="1061773"/>
                  </a:cubicBezTo>
                  <a:cubicBezTo>
                    <a:pt x="1030597" y="979085"/>
                    <a:pt x="1109552" y="898829"/>
                    <a:pt x="1192922" y="822626"/>
                  </a:cubicBezTo>
                  <a:cubicBezTo>
                    <a:pt x="1213642" y="803402"/>
                    <a:pt x="1234483" y="784409"/>
                    <a:pt x="1255939" y="765880"/>
                  </a:cubicBezTo>
                  <a:cubicBezTo>
                    <a:pt x="1277273" y="747234"/>
                    <a:pt x="1298237" y="728241"/>
                    <a:pt x="1320183" y="710291"/>
                  </a:cubicBezTo>
                  <a:cubicBezTo>
                    <a:pt x="1363585" y="673811"/>
                    <a:pt x="1408088" y="638489"/>
                    <a:pt x="1452961" y="603514"/>
                  </a:cubicBezTo>
                  <a:cubicBezTo>
                    <a:pt x="1633310" y="464543"/>
                    <a:pt x="1828125" y="341437"/>
                    <a:pt x="2033360" y="235818"/>
                  </a:cubicBezTo>
                  <a:cubicBezTo>
                    <a:pt x="2187242" y="156561"/>
                    <a:pt x="2347554" y="87597"/>
                    <a:pt x="2512513" y="3001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5102EBE-A80F-4CFF-B1DD-941EF9728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04998" y="98659"/>
              <a:ext cx="5774333" cy="6315453"/>
            </a:xfrm>
            <a:custGeom>
              <a:avLst/>
              <a:gdLst>
                <a:gd name="connsiteX0" fmla="*/ 3707237 w 5774333"/>
                <a:gd name="connsiteY0" fmla="*/ 1489 h 6315453"/>
                <a:gd name="connsiteX1" fmla="*/ 4037665 w 5774333"/>
                <a:gd name="connsiteY1" fmla="*/ 6121 h 6315453"/>
                <a:gd name="connsiteX2" fmla="*/ 4692239 w 5774333"/>
                <a:gd name="connsiteY2" fmla="*/ 102128 h 6315453"/>
                <a:gd name="connsiteX3" fmla="*/ 5315059 w 5774333"/>
                <a:gd name="connsiteY3" fmla="*/ 324945 h 6315453"/>
                <a:gd name="connsiteX4" fmla="*/ 5738325 w 5774333"/>
                <a:gd name="connsiteY4" fmla="*/ 578286 h 6315453"/>
                <a:gd name="connsiteX5" fmla="*/ 5774333 w 5774333"/>
                <a:gd name="connsiteY5" fmla="*/ 606551 h 6315453"/>
                <a:gd name="connsiteX6" fmla="*/ 5774333 w 5774333"/>
                <a:gd name="connsiteY6" fmla="*/ 975490 h 6315453"/>
                <a:gd name="connsiteX7" fmla="*/ 5676001 w 5774333"/>
                <a:gd name="connsiteY7" fmla="*/ 889749 h 6315453"/>
                <a:gd name="connsiteX8" fmla="*/ 5177132 w 5774333"/>
                <a:gd name="connsiteY8" fmla="*/ 581926 h 6315453"/>
                <a:gd name="connsiteX9" fmla="*/ 4615735 w 5774333"/>
                <a:gd name="connsiteY9" fmla="*/ 388640 h 6315453"/>
                <a:gd name="connsiteX10" fmla="*/ 4020010 w 5774333"/>
                <a:gd name="connsiteY10" fmla="*/ 308500 h 6315453"/>
                <a:gd name="connsiteX11" fmla="*/ 3416315 w 5774333"/>
                <a:gd name="connsiteY11" fmla="*/ 328882 h 6315453"/>
                <a:gd name="connsiteX12" fmla="*/ 2823779 w 5774333"/>
                <a:gd name="connsiteY12" fmla="*/ 446545 h 6315453"/>
                <a:gd name="connsiteX13" fmla="*/ 2256987 w 5774333"/>
                <a:gd name="connsiteY13" fmla="*/ 651296 h 6315453"/>
                <a:gd name="connsiteX14" fmla="*/ 1244169 w 5774333"/>
                <a:gd name="connsiteY14" fmla="*/ 1280374 h 6315453"/>
                <a:gd name="connsiteX15" fmla="*/ 830141 w 5774333"/>
                <a:gd name="connsiteY15" fmla="*/ 1700184 h 6315453"/>
                <a:gd name="connsiteX16" fmla="*/ 502792 w 5774333"/>
                <a:gd name="connsiteY16" fmla="*/ 2182300 h 6315453"/>
                <a:gd name="connsiteX17" fmla="*/ 280637 w 5774333"/>
                <a:gd name="connsiteY17" fmla="*/ 2715256 h 6315453"/>
                <a:gd name="connsiteX18" fmla="*/ 199843 w 5774333"/>
                <a:gd name="connsiteY18" fmla="*/ 3283418 h 6315453"/>
                <a:gd name="connsiteX19" fmla="*/ 233926 w 5774333"/>
                <a:gd name="connsiteY19" fmla="*/ 3561593 h 6315453"/>
                <a:gd name="connsiteX20" fmla="*/ 334582 w 5774333"/>
                <a:gd name="connsiteY20" fmla="*/ 3821816 h 6315453"/>
                <a:gd name="connsiteX21" fmla="*/ 404834 w 5774333"/>
                <a:gd name="connsiteY21" fmla="*/ 3944343 h 6315453"/>
                <a:gd name="connsiteX22" fmla="*/ 485506 w 5774333"/>
                <a:gd name="connsiteY22" fmla="*/ 4062932 h 6315453"/>
                <a:gd name="connsiteX23" fmla="*/ 671861 w 5774333"/>
                <a:gd name="connsiteY23" fmla="*/ 4292120 h 6315453"/>
                <a:gd name="connsiteX24" fmla="*/ 873542 w 5774333"/>
                <a:gd name="connsiteY24" fmla="*/ 4523044 h 6315453"/>
                <a:gd name="connsiteX25" fmla="*/ 973831 w 5774333"/>
                <a:gd name="connsiteY25" fmla="*/ 4643601 h 6315453"/>
                <a:gd name="connsiteX26" fmla="*/ 1022014 w 5774333"/>
                <a:gd name="connsiteY26" fmla="*/ 4702780 h 6315453"/>
                <a:gd name="connsiteX27" fmla="*/ 1069215 w 5774333"/>
                <a:gd name="connsiteY27" fmla="*/ 4759411 h 6315453"/>
                <a:gd name="connsiteX28" fmla="*/ 1474784 w 5774333"/>
                <a:gd name="connsiteY28" fmla="*/ 5177948 h 6315453"/>
                <a:gd name="connsiteX29" fmla="*/ 1690442 w 5774333"/>
                <a:gd name="connsiteY29" fmla="*/ 5366255 h 6315453"/>
                <a:gd name="connsiteX30" fmla="*/ 1916276 w 5774333"/>
                <a:gd name="connsiteY30" fmla="*/ 5539852 h 6315453"/>
                <a:gd name="connsiteX31" fmla="*/ 2420784 w 5774333"/>
                <a:gd name="connsiteY31" fmla="*/ 5814437 h 6315453"/>
                <a:gd name="connsiteX32" fmla="*/ 2703015 w 5774333"/>
                <a:gd name="connsiteY32" fmla="*/ 5892029 h 6315453"/>
                <a:gd name="connsiteX33" fmla="*/ 2775350 w 5774333"/>
                <a:gd name="connsiteY33" fmla="*/ 5905695 h 6315453"/>
                <a:gd name="connsiteX34" fmla="*/ 2848299 w 5774333"/>
                <a:gd name="connsiteY34" fmla="*/ 5917161 h 6315453"/>
                <a:gd name="connsiteX35" fmla="*/ 2995544 w 5774333"/>
                <a:gd name="connsiteY35" fmla="*/ 5933605 h 6315453"/>
                <a:gd name="connsiteX36" fmla="*/ 3069596 w 5774333"/>
                <a:gd name="connsiteY36" fmla="*/ 5938933 h 6315453"/>
                <a:gd name="connsiteX37" fmla="*/ 3143894 w 5774333"/>
                <a:gd name="connsiteY37" fmla="*/ 5942639 h 6315453"/>
                <a:gd name="connsiteX38" fmla="*/ 3218436 w 5774333"/>
                <a:gd name="connsiteY38" fmla="*/ 5944260 h 6315453"/>
                <a:gd name="connsiteX39" fmla="*/ 3293101 w 5774333"/>
                <a:gd name="connsiteY39" fmla="*/ 5943913 h 6315453"/>
                <a:gd name="connsiteX40" fmla="*/ 3330494 w 5774333"/>
                <a:gd name="connsiteY40" fmla="*/ 5943565 h 6315453"/>
                <a:gd name="connsiteX41" fmla="*/ 3366540 w 5774333"/>
                <a:gd name="connsiteY41" fmla="*/ 5942059 h 6315453"/>
                <a:gd name="connsiteX42" fmla="*/ 3402462 w 5774333"/>
                <a:gd name="connsiteY42" fmla="*/ 5940323 h 6315453"/>
                <a:gd name="connsiteX43" fmla="*/ 3438262 w 5774333"/>
                <a:gd name="connsiteY43" fmla="*/ 5937543 h 6315453"/>
                <a:gd name="connsiteX44" fmla="*/ 3580236 w 5774333"/>
                <a:gd name="connsiteY44" fmla="*/ 5920982 h 6315453"/>
                <a:gd name="connsiteX45" fmla="*/ 4121034 w 5774333"/>
                <a:gd name="connsiteY45" fmla="*/ 5753290 h 6315453"/>
                <a:gd name="connsiteX46" fmla="*/ 4620639 w 5774333"/>
                <a:gd name="connsiteY46" fmla="*/ 5459364 h 6315453"/>
                <a:gd name="connsiteX47" fmla="*/ 4741771 w 5774333"/>
                <a:gd name="connsiteY47" fmla="*/ 5372971 h 6315453"/>
                <a:gd name="connsiteX48" fmla="*/ 4862901 w 5774333"/>
                <a:gd name="connsiteY48" fmla="*/ 5283682 h 6315453"/>
                <a:gd name="connsiteX49" fmla="*/ 5108229 w 5774333"/>
                <a:gd name="connsiteY49" fmla="*/ 5098386 h 6315453"/>
                <a:gd name="connsiteX50" fmla="*/ 5612493 w 5774333"/>
                <a:gd name="connsiteY50" fmla="*/ 4739724 h 6315453"/>
                <a:gd name="connsiteX51" fmla="*/ 5774333 w 5774333"/>
                <a:gd name="connsiteY51" fmla="*/ 4623488 h 6315453"/>
                <a:gd name="connsiteX52" fmla="*/ 5774333 w 5774333"/>
                <a:gd name="connsiteY52" fmla="*/ 5232926 h 6315453"/>
                <a:gd name="connsiteX53" fmla="*/ 5676492 w 5774333"/>
                <a:gd name="connsiteY53" fmla="*/ 5306859 h 6315453"/>
                <a:gd name="connsiteX54" fmla="*/ 5426260 w 5774333"/>
                <a:gd name="connsiteY54" fmla="*/ 5486233 h 6315453"/>
                <a:gd name="connsiteX55" fmla="*/ 5300225 w 5774333"/>
                <a:gd name="connsiteY55" fmla="*/ 5576217 h 6315453"/>
                <a:gd name="connsiteX56" fmla="*/ 5170757 w 5774333"/>
                <a:gd name="connsiteY56" fmla="*/ 5666780 h 6315453"/>
                <a:gd name="connsiteX57" fmla="*/ 5038100 w 5774333"/>
                <a:gd name="connsiteY57" fmla="*/ 5756185 h 6315453"/>
                <a:gd name="connsiteX58" fmla="*/ 4901276 w 5774333"/>
                <a:gd name="connsiteY58" fmla="*/ 5843043 h 6315453"/>
                <a:gd name="connsiteX59" fmla="*/ 4614019 w 5774333"/>
                <a:gd name="connsiteY59" fmla="*/ 6006103 h 6315453"/>
                <a:gd name="connsiteX60" fmla="*/ 4305061 w 5774333"/>
                <a:gd name="connsiteY60" fmla="*/ 6144726 h 6315453"/>
                <a:gd name="connsiteX61" fmla="*/ 3632710 w 5774333"/>
                <a:gd name="connsiteY61" fmla="*/ 6304196 h 6315453"/>
                <a:gd name="connsiteX62" fmla="*/ 3459594 w 5774333"/>
                <a:gd name="connsiteY62" fmla="*/ 6314504 h 6315453"/>
                <a:gd name="connsiteX63" fmla="*/ 3416315 w 5774333"/>
                <a:gd name="connsiteY63" fmla="*/ 6315429 h 6315453"/>
                <a:gd name="connsiteX64" fmla="*/ 3373159 w 5774333"/>
                <a:gd name="connsiteY64" fmla="*/ 6315198 h 6315453"/>
                <a:gd name="connsiteX65" fmla="*/ 3330127 w 5774333"/>
                <a:gd name="connsiteY65" fmla="*/ 6314735 h 6315453"/>
                <a:gd name="connsiteX66" fmla="*/ 3288320 w 5774333"/>
                <a:gd name="connsiteY66" fmla="*/ 6313230 h 6315453"/>
                <a:gd name="connsiteX67" fmla="*/ 2954350 w 5774333"/>
                <a:gd name="connsiteY67" fmla="*/ 6288098 h 6315453"/>
                <a:gd name="connsiteX68" fmla="*/ 2622466 w 5774333"/>
                <a:gd name="connsiteY68" fmla="*/ 6232742 h 6315453"/>
                <a:gd name="connsiteX69" fmla="*/ 2296466 w 5774333"/>
                <a:gd name="connsiteY69" fmla="*/ 6146001 h 6315453"/>
                <a:gd name="connsiteX70" fmla="*/ 1672419 w 5774333"/>
                <a:gd name="connsiteY70" fmla="*/ 5885197 h 6315453"/>
                <a:gd name="connsiteX71" fmla="*/ 1146578 w 5774333"/>
                <a:gd name="connsiteY71" fmla="*/ 5479168 h 6315453"/>
                <a:gd name="connsiteX72" fmla="*/ 933372 w 5774333"/>
                <a:gd name="connsiteY72" fmla="*/ 5234810 h 6315453"/>
                <a:gd name="connsiteX73" fmla="*/ 747140 w 5774333"/>
                <a:gd name="connsiteY73" fmla="*/ 4976091 h 6315453"/>
                <a:gd name="connsiteX74" fmla="*/ 703616 w 5774333"/>
                <a:gd name="connsiteY74" fmla="*/ 4910196 h 6315453"/>
                <a:gd name="connsiteX75" fmla="*/ 662053 w 5774333"/>
                <a:gd name="connsiteY75" fmla="*/ 4846269 h 6315453"/>
                <a:gd name="connsiteX76" fmla="*/ 580033 w 5774333"/>
                <a:gd name="connsiteY76" fmla="*/ 4722352 h 6315453"/>
                <a:gd name="connsiteX77" fmla="*/ 410105 w 5774333"/>
                <a:gd name="connsiteY77" fmla="*/ 4469193 h 6315453"/>
                <a:gd name="connsiteX78" fmla="*/ 244224 w 5774333"/>
                <a:gd name="connsiteY78" fmla="*/ 4201556 h 6315453"/>
                <a:gd name="connsiteX79" fmla="*/ 169437 w 5774333"/>
                <a:gd name="connsiteY79" fmla="*/ 4059690 h 6315453"/>
                <a:gd name="connsiteX80" fmla="*/ 105929 w 5774333"/>
                <a:gd name="connsiteY80" fmla="*/ 3911221 h 6315453"/>
                <a:gd name="connsiteX81" fmla="*/ 57256 w 5774333"/>
                <a:gd name="connsiteY81" fmla="*/ 3757195 h 6315453"/>
                <a:gd name="connsiteX82" fmla="*/ 39111 w 5774333"/>
                <a:gd name="connsiteY82" fmla="*/ 3678677 h 6315453"/>
                <a:gd name="connsiteX83" fmla="*/ 31142 w 5774333"/>
                <a:gd name="connsiteY83" fmla="*/ 3639300 h 6315453"/>
                <a:gd name="connsiteX84" fmla="*/ 24521 w 5774333"/>
                <a:gd name="connsiteY84" fmla="*/ 3599809 h 6315453"/>
                <a:gd name="connsiteX85" fmla="*/ 0 w 5774333"/>
                <a:gd name="connsiteY85" fmla="*/ 3283418 h 6315453"/>
                <a:gd name="connsiteX86" fmla="*/ 68045 w 5774333"/>
                <a:gd name="connsiteY86" fmla="*/ 2666963 h 6315453"/>
                <a:gd name="connsiteX87" fmla="*/ 272546 w 5774333"/>
                <a:gd name="connsiteY87" fmla="*/ 2076334 h 6315453"/>
                <a:gd name="connsiteX88" fmla="*/ 1039300 w 5774333"/>
                <a:gd name="connsiteY88" fmla="*/ 1073307 h 6315453"/>
                <a:gd name="connsiteX89" fmla="*/ 1547733 w 5774333"/>
                <a:gd name="connsiteY89" fmla="*/ 680365 h 6315453"/>
                <a:gd name="connsiteX90" fmla="*/ 2115995 w 5774333"/>
                <a:gd name="connsiteY90" fmla="*/ 368373 h 6315453"/>
                <a:gd name="connsiteX91" fmla="*/ 3377451 w 5774333"/>
                <a:gd name="connsiteY91" fmla="*/ 24304 h 6315453"/>
                <a:gd name="connsiteX92" fmla="*/ 3707237 w 5774333"/>
                <a:gd name="connsiteY92" fmla="*/ 1489 h 631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774333" h="6315453">
                  <a:moveTo>
                    <a:pt x="3707237" y="1489"/>
                  </a:moveTo>
                  <a:cubicBezTo>
                    <a:pt x="3817502" y="-1522"/>
                    <a:pt x="3927875" y="41"/>
                    <a:pt x="4037665" y="6121"/>
                  </a:cubicBezTo>
                  <a:cubicBezTo>
                    <a:pt x="4257614" y="18745"/>
                    <a:pt x="4477439" y="49665"/>
                    <a:pt x="4692239" y="102128"/>
                  </a:cubicBezTo>
                  <a:cubicBezTo>
                    <a:pt x="4907039" y="154474"/>
                    <a:pt x="5116811" y="228592"/>
                    <a:pt x="5315059" y="324945"/>
                  </a:cubicBezTo>
                  <a:cubicBezTo>
                    <a:pt x="5463562" y="397211"/>
                    <a:pt x="5606133" y="481527"/>
                    <a:pt x="5738325" y="578286"/>
                  </a:cubicBezTo>
                  <a:lnTo>
                    <a:pt x="5774333" y="606551"/>
                  </a:lnTo>
                  <a:lnTo>
                    <a:pt x="5774333" y="975490"/>
                  </a:lnTo>
                  <a:lnTo>
                    <a:pt x="5676001" y="889749"/>
                  </a:lnTo>
                  <a:cubicBezTo>
                    <a:pt x="5522381" y="769886"/>
                    <a:pt x="5355519" y="665657"/>
                    <a:pt x="5177132" y="581926"/>
                  </a:cubicBezTo>
                  <a:cubicBezTo>
                    <a:pt x="4998867" y="497965"/>
                    <a:pt x="4810183" y="433574"/>
                    <a:pt x="4615735" y="388640"/>
                  </a:cubicBezTo>
                  <a:cubicBezTo>
                    <a:pt x="4421289" y="343591"/>
                    <a:pt x="4221446" y="317649"/>
                    <a:pt x="4020010" y="308500"/>
                  </a:cubicBezTo>
                  <a:cubicBezTo>
                    <a:pt x="3818207" y="298887"/>
                    <a:pt x="3616649" y="305257"/>
                    <a:pt x="3416315" y="328882"/>
                  </a:cubicBezTo>
                  <a:cubicBezTo>
                    <a:pt x="3216106" y="352623"/>
                    <a:pt x="3017736" y="392346"/>
                    <a:pt x="2823779" y="446545"/>
                  </a:cubicBezTo>
                  <a:cubicBezTo>
                    <a:pt x="2629699" y="500513"/>
                    <a:pt x="2440401" y="570345"/>
                    <a:pt x="2256987" y="651296"/>
                  </a:cubicBezTo>
                  <a:cubicBezTo>
                    <a:pt x="1889058" y="811461"/>
                    <a:pt x="1545527" y="1023856"/>
                    <a:pt x="1244169" y="1280374"/>
                  </a:cubicBezTo>
                  <a:cubicBezTo>
                    <a:pt x="1093982" y="1409039"/>
                    <a:pt x="954828" y="1549400"/>
                    <a:pt x="830141" y="1700184"/>
                  </a:cubicBezTo>
                  <a:cubicBezTo>
                    <a:pt x="705209" y="1850736"/>
                    <a:pt x="594989" y="2012176"/>
                    <a:pt x="502792" y="2182300"/>
                  </a:cubicBezTo>
                  <a:cubicBezTo>
                    <a:pt x="410595" y="2352308"/>
                    <a:pt x="333847" y="2530307"/>
                    <a:pt x="280637" y="2715256"/>
                  </a:cubicBezTo>
                  <a:cubicBezTo>
                    <a:pt x="227306" y="2899741"/>
                    <a:pt x="199719" y="3091521"/>
                    <a:pt x="199843" y="3283418"/>
                  </a:cubicBezTo>
                  <a:cubicBezTo>
                    <a:pt x="200946" y="3377687"/>
                    <a:pt x="210754" y="3471261"/>
                    <a:pt x="233926" y="3561593"/>
                  </a:cubicBezTo>
                  <a:cubicBezTo>
                    <a:pt x="256730" y="3652040"/>
                    <a:pt x="292162" y="3738550"/>
                    <a:pt x="334582" y="3821816"/>
                  </a:cubicBezTo>
                  <a:cubicBezTo>
                    <a:pt x="356038" y="3863392"/>
                    <a:pt x="379823" y="3904157"/>
                    <a:pt x="404834" y="3944343"/>
                  </a:cubicBezTo>
                  <a:cubicBezTo>
                    <a:pt x="430212" y="3984413"/>
                    <a:pt x="457308" y="4023905"/>
                    <a:pt x="485506" y="4062932"/>
                  </a:cubicBezTo>
                  <a:cubicBezTo>
                    <a:pt x="542639" y="4140757"/>
                    <a:pt x="606146" y="4216265"/>
                    <a:pt x="671861" y="4292120"/>
                  </a:cubicBezTo>
                  <a:cubicBezTo>
                    <a:pt x="737576" y="4368091"/>
                    <a:pt x="806234" y="4444062"/>
                    <a:pt x="873542" y="4523044"/>
                  </a:cubicBezTo>
                  <a:cubicBezTo>
                    <a:pt x="907258" y="4562419"/>
                    <a:pt x="940606" y="4602721"/>
                    <a:pt x="973831" y="4643601"/>
                  </a:cubicBezTo>
                  <a:lnTo>
                    <a:pt x="1022014" y="4702780"/>
                  </a:lnTo>
                  <a:cubicBezTo>
                    <a:pt x="1037829" y="4721658"/>
                    <a:pt x="1052910" y="4740998"/>
                    <a:pt x="1069215" y="4759411"/>
                  </a:cubicBezTo>
                  <a:cubicBezTo>
                    <a:pt x="1196477" y="4909269"/>
                    <a:pt x="1334527" y="5047199"/>
                    <a:pt x="1474784" y="5177948"/>
                  </a:cubicBezTo>
                  <a:cubicBezTo>
                    <a:pt x="1545281" y="5243033"/>
                    <a:pt x="1617003" y="5305917"/>
                    <a:pt x="1690442" y="5366255"/>
                  </a:cubicBezTo>
                  <a:cubicBezTo>
                    <a:pt x="1763881" y="5426591"/>
                    <a:pt x="1838668" y="5484959"/>
                    <a:pt x="1916276" y="5539852"/>
                  </a:cubicBezTo>
                  <a:cubicBezTo>
                    <a:pt x="2070877" y="5649872"/>
                    <a:pt x="2237617" y="5748194"/>
                    <a:pt x="2420784" y="5814437"/>
                  </a:cubicBezTo>
                  <a:cubicBezTo>
                    <a:pt x="2512124" y="5847559"/>
                    <a:pt x="2606773" y="5872921"/>
                    <a:pt x="2703015" y="5892029"/>
                  </a:cubicBezTo>
                  <a:cubicBezTo>
                    <a:pt x="2727168" y="5896546"/>
                    <a:pt x="2751075" y="5901758"/>
                    <a:pt x="2775350" y="5905695"/>
                  </a:cubicBezTo>
                  <a:lnTo>
                    <a:pt x="2848299" y="5917161"/>
                  </a:lnTo>
                  <a:cubicBezTo>
                    <a:pt x="2897218" y="5923298"/>
                    <a:pt x="2946136" y="5929784"/>
                    <a:pt x="2995544" y="5933605"/>
                  </a:cubicBezTo>
                  <a:cubicBezTo>
                    <a:pt x="3020188" y="5935806"/>
                    <a:pt x="3044831" y="5937891"/>
                    <a:pt x="3069596" y="5938933"/>
                  </a:cubicBezTo>
                  <a:cubicBezTo>
                    <a:pt x="3094362" y="5940090"/>
                    <a:pt x="3119005" y="5941943"/>
                    <a:pt x="3143894" y="5942639"/>
                  </a:cubicBezTo>
                  <a:lnTo>
                    <a:pt x="3218436" y="5944260"/>
                  </a:lnTo>
                  <a:cubicBezTo>
                    <a:pt x="3243201" y="5944838"/>
                    <a:pt x="3268212" y="5944029"/>
                    <a:pt x="3293101" y="5943913"/>
                  </a:cubicBezTo>
                  <a:lnTo>
                    <a:pt x="3330494" y="5943565"/>
                  </a:lnTo>
                  <a:cubicBezTo>
                    <a:pt x="3342632" y="5943218"/>
                    <a:pt x="3354524" y="5942523"/>
                    <a:pt x="3366540" y="5942059"/>
                  </a:cubicBezTo>
                  <a:cubicBezTo>
                    <a:pt x="3378554" y="5941480"/>
                    <a:pt x="3390570" y="5941134"/>
                    <a:pt x="3402462" y="5940323"/>
                  </a:cubicBezTo>
                  <a:lnTo>
                    <a:pt x="3438262" y="5937543"/>
                  </a:lnTo>
                  <a:cubicBezTo>
                    <a:pt x="3485954" y="5933953"/>
                    <a:pt x="3533279" y="5927931"/>
                    <a:pt x="3580236" y="5920982"/>
                  </a:cubicBezTo>
                  <a:cubicBezTo>
                    <a:pt x="3768185" y="5891567"/>
                    <a:pt x="3948901" y="5834010"/>
                    <a:pt x="4121034" y="5753290"/>
                  </a:cubicBezTo>
                  <a:cubicBezTo>
                    <a:pt x="4293782" y="5673497"/>
                    <a:pt x="4458191" y="5571353"/>
                    <a:pt x="4620639" y="5459364"/>
                  </a:cubicBezTo>
                  <a:cubicBezTo>
                    <a:pt x="4661221" y="5431455"/>
                    <a:pt x="4701557" y="5402271"/>
                    <a:pt x="4741771" y="5372971"/>
                  </a:cubicBezTo>
                  <a:cubicBezTo>
                    <a:pt x="4782230" y="5343672"/>
                    <a:pt x="4822566" y="5313908"/>
                    <a:pt x="4862901" y="5283682"/>
                  </a:cubicBezTo>
                  <a:lnTo>
                    <a:pt x="5108229" y="5098386"/>
                  </a:lnTo>
                  <a:cubicBezTo>
                    <a:pt x="5276563" y="4972270"/>
                    <a:pt x="5446489" y="4854838"/>
                    <a:pt x="5612493" y="4739724"/>
                  </a:cubicBezTo>
                  <a:lnTo>
                    <a:pt x="5774333" y="4623488"/>
                  </a:lnTo>
                  <a:lnTo>
                    <a:pt x="5774333" y="5232926"/>
                  </a:lnTo>
                  <a:lnTo>
                    <a:pt x="5676492" y="5306859"/>
                  </a:lnTo>
                  <a:cubicBezTo>
                    <a:pt x="5592693" y="5367905"/>
                    <a:pt x="5508955" y="5427286"/>
                    <a:pt x="5426260" y="5486233"/>
                  </a:cubicBezTo>
                  <a:lnTo>
                    <a:pt x="5300225" y="5576217"/>
                  </a:lnTo>
                  <a:cubicBezTo>
                    <a:pt x="5257559" y="5606443"/>
                    <a:pt x="5214525" y="5636901"/>
                    <a:pt x="5170757" y="5666780"/>
                  </a:cubicBezTo>
                  <a:cubicBezTo>
                    <a:pt x="5127110" y="5696775"/>
                    <a:pt x="5082973" y="5726654"/>
                    <a:pt x="5038100" y="5756185"/>
                  </a:cubicBezTo>
                  <a:cubicBezTo>
                    <a:pt x="4993106" y="5785486"/>
                    <a:pt x="4947743" y="5814553"/>
                    <a:pt x="4901276" y="5843043"/>
                  </a:cubicBezTo>
                  <a:cubicBezTo>
                    <a:pt x="4808835" y="5900136"/>
                    <a:pt x="4713449" y="5955494"/>
                    <a:pt x="4614019" y="6006103"/>
                  </a:cubicBezTo>
                  <a:cubicBezTo>
                    <a:pt x="4514711" y="6056943"/>
                    <a:pt x="4411971" y="6104192"/>
                    <a:pt x="4305061" y="6144726"/>
                  </a:cubicBezTo>
                  <a:cubicBezTo>
                    <a:pt x="4092223" y="6226952"/>
                    <a:pt x="3863569" y="6282424"/>
                    <a:pt x="3632710" y="6304196"/>
                  </a:cubicBezTo>
                  <a:cubicBezTo>
                    <a:pt x="3574964" y="6309408"/>
                    <a:pt x="3517218" y="6313345"/>
                    <a:pt x="3459594" y="6314504"/>
                  </a:cubicBezTo>
                  <a:lnTo>
                    <a:pt x="3416315" y="6315429"/>
                  </a:lnTo>
                  <a:cubicBezTo>
                    <a:pt x="3401971" y="6315546"/>
                    <a:pt x="3387505" y="6315198"/>
                    <a:pt x="3373159" y="6315198"/>
                  </a:cubicBezTo>
                  <a:lnTo>
                    <a:pt x="3330127" y="6314735"/>
                  </a:lnTo>
                  <a:lnTo>
                    <a:pt x="3288320" y="6313230"/>
                  </a:lnTo>
                  <a:cubicBezTo>
                    <a:pt x="3176996" y="6309870"/>
                    <a:pt x="3065428" y="6301533"/>
                    <a:pt x="2954350" y="6288098"/>
                  </a:cubicBezTo>
                  <a:cubicBezTo>
                    <a:pt x="2843150" y="6275360"/>
                    <a:pt x="2732194" y="6257061"/>
                    <a:pt x="2622466" y="6232742"/>
                  </a:cubicBezTo>
                  <a:cubicBezTo>
                    <a:pt x="2512859" y="6208190"/>
                    <a:pt x="2404110" y="6179122"/>
                    <a:pt x="2296466" y="6146001"/>
                  </a:cubicBezTo>
                  <a:cubicBezTo>
                    <a:pt x="2081544" y="6079179"/>
                    <a:pt x="1869073" y="5996027"/>
                    <a:pt x="1672419" y="5885197"/>
                  </a:cubicBezTo>
                  <a:cubicBezTo>
                    <a:pt x="1475643" y="5774599"/>
                    <a:pt x="1299954" y="5634353"/>
                    <a:pt x="1146578" y="5479168"/>
                  </a:cubicBezTo>
                  <a:cubicBezTo>
                    <a:pt x="1069461" y="5401692"/>
                    <a:pt x="999333" y="5319235"/>
                    <a:pt x="933372" y="5234810"/>
                  </a:cubicBezTo>
                  <a:cubicBezTo>
                    <a:pt x="867781" y="5150038"/>
                    <a:pt x="805375" y="5063991"/>
                    <a:pt x="747140" y="4976091"/>
                  </a:cubicBezTo>
                  <a:cubicBezTo>
                    <a:pt x="732182" y="4954319"/>
                    <a:pt x="718082" y="4932199"/>
                    <a:pt x="703616" y="4910196"/>
                  </a:cubicBezTo>
                  <a:lnTo>
                    <a:pt x="662053" y="4846269"/>
                  </a:lnTo>
                  <a:cubicBezTo>
                    <a:pt x="635449" y="4804925"/>
                    <a:pt x="607864" y="4763928"/>
                    <a:pt x="580033" y="4722352"/>
                  </a:cubicBezTo>
                  <a:lnTo>
                    <a:pt x="410105" y="4469193"/>
                  </a:lnTo>
                  <a:cubicBezTo>
                    <a:pt x="353095" y="4382915"/>
                    <a:pt x="296820" y="4294089"/>
                    <a:pt x="244224" y="4201556"/>
                  </a:cubicBezTo>
                  <a:cubicBezTo>
                    <a:pt x="217987" y="4155232"/>
                    <a:pt x="192609" y="4108098"/>
                    <a:pt x="169437" y="4059690"/>
                  </a:cubicBezTo>
                  <a:cubicBezTo>
                    <a:pt x="146388" y="4011165"/>
                    <a:pt x="124932" y="3961715"/>
                    <a:pt x="105929" y="3911221"/>
                  </a:cubicBezTo>
                  <a:cubicBezTo>
                    <a:pt x="87293" y="3860613"/>
                    <a:pt x="70742" y="3809309"/>
                    <a:pt x="57256" y="3757195"/>
                  </a:cubicBezTo>
                  <a:cubicBezTo>
                    <a:pt x="50881" y="3731138"/>
                    <a:pt x="44383" y="3704965"/>
                    <a:pt x="39111" y="3678677"/>
                  </a:cubicBezTo>
                  <a:lnTo>
                    <a:pt x="31142" y="3639300"/>
                  </a:lnTo>
                  <a:lnTo>
                    <a:pt x="24521" y="3599809"/>
                  </a:lnTo>
                  <a:cubicBezTo>
                    <a:pt x="7234" y="3494423"/>
                    <a:pt x="0" y="3388457"/>
                    <a:pt x="0" y="3283418"/>
                  </a:cubicBezTo>
                  <a:cubicBezTo>
                    <a:pt x="491" y="3076698"/>
                    <a:pt x="23418" y="2869978"/>
                    <a:pt x="68045" y="2666963"/>
                  </a:cubicBezTo>
                  <a:cubicBezTo>
                    <a:pt x="112550" y="2464064"/>
                    <a:pt x="180717" y="2265104"/>
                    <a:pt x="272546" y="2076334"/>
                  </a:cubicBezTo>
                  <a:cubicBezTo>
                    <a:pt x="457062" y="1698794"/>
                    <a:pt x="724457" y="1360978"/>
                    <a:pt x="1039300" y="1073307"/>
                  </a:cubicBezTo>
                  <a:cubicBezTo>
                    <a:pt x="1197090" y="929472"/>
                    <a:pt x="1367630" y="798259"/>
                    <a:pt x="1547733" y="680365"/>
                  </a:cubicBezTo>
                  <a:cubicBezTo>
                    <a:pt x="1728081" y="562587"/>
                    <a:pt x="1917870" y="457663"/>
                    <a:pt x="2115995" y="368373"/>
                  </a:cubicBezTo>
                  <a:cubicBezTo>
                    <a:pt x="2512737" y="191070"/>
                    <a:pt x="2939883" y="73870"/>
                    <a:pt x="3377451" y="24304"/>
                  </a:cubicBezTo>
                  <a:cubicBezTo>
                    <a:pt x="3486812" y="12086"/>
                    <a:pt x="3596971" y="4500"/>
                    <a:pt x="3707237" y="148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C18CE1F-9DF1-47AF-9E66-6CE348AC2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464911 h 6229400"/>
                <a:gd name="connsiteX4" fmla="*/ 5660063 w 5769111"/>
                <a:gd name="connsiteY4" fmla="*/ 1328105 h 6229400"/>
                <a:gd name="connsiteX5" fmla="*/ 4910471 w 5769111"/>
                <a:gd name="connsiteY5" fmla="*/ 781599 h 6229400"/>
                <a:gd name="connsiteX6" fmla="*/ 3882695 w 5769111"/>
                <a:gd name="connsiteY6" fmla="*/ 579048 h 6229400"/>
                <a:gd name="connsiteX7" fmla="*/ 2683153 w 5769111"/>
                <a:gd name="connsiteY7" fmla="*/ 797003 h 6229400"/>
                <a:gd name="connsiteX8" fmla="*/ 1617493 w 5769111"/>
                <a:gd name="connsiteY8" fmla="*/ 1395738 h 6229400"/>
                <a:gd name="connsiteX9" fmla="*/ 880408 w 5769111"/>
                <a:gd name="connsiteY9" fmla="*/ 2259099 h 6229400"/>
                <a:gd name="connsiteX10" fmla="*/ 613135 w 5769111"/>
                <a:gd name="connsiteY10" fmla="*/ 3263863 h 6229400"/>
                <a:gd name="connsiteX11" fmla="*/ 1055484 w 5769111"/>
                <a:gd name="connsiteY11" fmla="*/ 4196825 h 6229400"/>
                <a:gd name="connsiteX12" fmla="*/ 1278376 w 5769111"/>
                <a:gd name="connsiteY12" fmla="*/ 4492950 h 6229400"/>
                <a:gd name="connsiteX13" fmla="*/ 3369851 w 5769111"/>
                <a:gd name="connsiteY13" fmla="*/ 5650468 h 6229400"/>
                <a:gd name="connsiteX14" fmla="*/ 4957551 w 5769111"/>
                <a:gd name="connsiteY14" fmla="*/ 4938355 h 6229400"/>
                <a:gd name="connsiteX15" fmla="*/ 5150773 w 5769111"/>
                <a:gd name="connsiteY15" fmla="*/ 4796950 h 6229400"/>
                <a:gd name="connsiteX16" fmla="*/ 5747247 w 5769111"/>
                <a:gd name="connsiteY16" fmla="*/ 4338176 h 6229400"/>
                <a:gd name="connsiteX17" fmla="*/ 5769111 w 5769111"/>
                <a:gd name="connsiteY17" fmla="*/ 4318497 h 6229400"/>
                <a:gd name="connsiteX18" fmla="*/ 5769111 w 5769111"/>
                <a:gd name="connsiteY18" fmla="*/ 5074612 h 6229400"/>
                <a:gd name="connsiteX19" fmla="*/ 5636252 w 5769111"/>
                <a:gd name="connsiteY19" fmla="*/ 5174208 h 6229400"/>
                <a:gd name="connsiteX20" fmla="*/ 5334922 w 5769111"/>
                <a:gd name="connsiteY20" fmla="*/ 5394528 h 6229400"/>
                <a:gd name="connsiteX21" fmla="*/ 3369727 w 5769111"/>
                <a:gd name="connsiteY21" fmla="*/ 6229400 h 6229400"/>
                <a:gd name="connsiteX22" fmla="*/ 771046 w 5769111"/>
                <a:gd name="connsiteY22" fmla="*/ 4817913 h 6229400"/>
                <a:gd name="connsiteX23" fmla="*/ 0 w 5769111"/>
                <a:gd name="connsiteY23" fmla="*/ 3263748 h 6229400"/>
                <a:gd name="connsiteX24" fmla="*/ 3882695 w 5769111"/>
                <a:gd name="connsiteY24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464911"/>
                  </a:lnTo>
                  <a:lnTo>
                    <a:pt x="5660063" y="1328105"/>
                  </a:lnTo>
                  <a:cubicBezTo>
                    <a:pt x="5449800" y="1091506"/>
                    <a:pt x="5197607" y="907600"/>
                    <a:pt x="4910471" y="781599"/>
                  </a:cubicBezTo>
                  <a:cubicBezTo>
                    <a:pt x="4604088" y="647260"/>
                    <a:pt x="4258349" y="579048"/>
                    <a:pt x="3882695" y="579048"/>
                  </a:cubicBezTo>
                  <a:cubicBezTo>
                    <a:pt x="3484238" y="579048"/>
                    <a:pt x="3080631" y="652240"/>
                    <a:pt x="2683153" y="797003"/>
                  </a:cubicBezTo>
                  <a:cubicBezTo>
                    <a:pt x="2296098" y="937595"/>
                    <a:pt x="1927678" y="1144662"/>
                    <a:pt x="1617493" y="1395738"/>
                  </a:cubicBezTo>
                  <a:cubicBezTo>
                    <a:pt x="1301915" y="1651098"/>
                    <a:pt x="1053890" y="1941665"/>
                    <a:pt x="880408" y="2259099"/>
                  </a:cubicBezTo>
                  <a:cubicBezTo>
                    <a:pt x="703125" y="2583597"/>
                    <a:pt x="613135" y="2921645"/>
                    <a:pt x="613135" y="3263863"/>
                  </a:cubicBezTo>
                  <a:cubicBezTo>
                    <a:pt x="613135" y="3608512"/>
                    <a:pt x="756702" y="3809789"/>
                    <a:pt x="1055484" y="4196825"/>
                  </a:cubicBezTo>
                  <a:cubicBezTo>
                    <a:pt x="1127574" y="4290167"/>
                    <a:pt x="1202116" y="4386753"/>
                    <a:pt x="1278376" y="4492950"/>
                  </a:cubicBezTo>
                  <a:cubicBezTo>
                    <a:pt x="1861105" y="5304313"/>
                    <a:pt x="2486623" y="5650468"/>
                    <a:pt x="3369851" y="5650468"/>
                  </a:cubicBezTo>
                  <a:cubicBezTo>
                    <a:pt x="3949515" y="5650468"/>
                    <a:pt x="4374822" y="5368471"/>
                    <a:pt x="4957551" y="4938355"/>
                  </a:cubicBezTo>
                  <a:cubicBezTo>
                    <a:pt x="5022653" y="4890293"/>
                    <a:pt x="5087755" y="4842811"/>
                    <a:pt x="5150773" y="4796950"/>
                  </a:cubicBezTo>
                  <a:cubicBezTo>
                    <a:pt x="5364254" y="4641404"/>
                    <a:pt x="5570313" y="4491241"/>
                    <a:pt x="5747247" y="4338176"/>
                  </a:cubicBezTo>
                  <a:lnTo>
                    <a:pt x="5769111" y="4318497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BD26A8C-8D1D-41E6-A71E-FE9AC75F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675390 h 6229400"/>
                <a:gd name="connsiteX4" fmla="*/ 5711488 w 5769111"/>
                <a:gd name="connsiteY4" fmla="*/ 1585205 h 6229400"/>
                <a:gd name="connsiteX5" fmla="*/ 5566027 w 5769111"/>
                <a:gd name="connsiteY5" fmla="*/ 1402571 h 6229400"/>
                <a:gd name="connsiteX6" fmla="*/ 4858734 w 5769111"/>
                <a:gd name="connsiteY6" fmla="*/ 886639 h 6229400"/>
                <a:gd name="connsiteX7" fmla="*/ 3882695 w 5769111"/>
                <a:gd name="connsiteY7" fmla="*/ 694858 h 6229400"/>
                <a:gd name="connsiteX8" fmla="*/ 2727046 w 5769111"/>
                <a:gd name="connsiteY8" fmla="*/ 905053 h 6229400"/>
                <a:gd name="connsiteX9" fmla="*/ 1697186 w 5769111"/>
                <a:gd name="connsiteY9" fmla="*/ 1483638 h 6229400"/>
                <a:gd name="connsiteX10" fmla="*/ 989279 w 5769111"/>
                <a:gd name="connsiteY10" fmla="*/ 2312139 h 6229400"/>
                <a:gd name="connsiteX11" fmla="*/ 735615 w 5769111"/>
                <a:gd name="connsiteY11" fmla="*/ 3263863 h 6229400"/>
                <a:gd name="connsiteX12" fmla="*/ 1154424 w 5769111"/>
                <a:gd name="connsiteY12" fmla="*/ 4128614 h 6229400"/>
                <a:gd name="connsiteX13" fmla="*/ 1379768 w 5769111"/>
                <a:gd name="connsiteY13" fmla="*/ 4427981 h 6229400"/>
                <a:gd name="connsiteX14" fmla="*/ 2239456 w 5769111"/>
                <a:gd name="connsiteY14" fmla="*/ 5256947 h 6229400"/>
                <a:gd name="connsiteX15" fmla="*/ 3369727 w 5769111"/>
                <a:gd name="connsiteY15" fmla="*/ 5534658 h 6229400"/>
                <a:gd name="connsiteX16" fmla="*/ 4096760 w 5769111"/>
                <a:gd name="connsiteY16" fmla="*/ 5357817 h 6229400"/>
                <a:gd name="connsiteX17" fmla="*/ 4881905 w 5769111"/>
                <a:gd name="connsiteY17" fmla="*/ 4847212 h 6229400"/>
                <a:gd name="connsiteX18" fmla="*/ 5075739 w 5769111"/>
                <a:gd name="connsiteY18" fmla="*/ 4705346 h 6229400"/>
                <a:gd name="connsiteX19" fmla="*/ 5759930 w 5769111"/>
                <a:gd name="connsiteY19" fmla="*/ 4166809 h 6229400"/>
                <a:gd name="connsiteX20" fmla="*/ 5769111 w 5769111"/>
                <a:gd name="connsiteY20" fmla="*/ 4157764 h 6229400"/>
                <a:gd name="connsiteX21" fmla="*/ 5769111 w 5769111"/>
                <a:gd name="connsiteY21" fmla="*/ 5074612 h 6229400"/>
                <a:gd name="connsiteX22" fmla="*/ 5636252 w 5769111"/>
                <a:gd name="connsiteY22" fmla="*/ 5174208 h 6229400"/>
                <a:gd name="connsiteX23" fmla="*/ 5334922 w 5769111"/>
                <a:gd name="connsiteY23" fmla="*/ 5394528 h 6229400"/>
                <a:gd name="connsiteX24" fmla="*/ 3369727 w 5769111"/>
                <a:gd name="connsiteY24" fmla="*/ 6229400 h 6229400"/>
                <a:gd name="connsiteX25" fmla="*/ 771046 w 5769111"/>
                <a:gd name="connsiteY25" fmla="*/ 4817913 h 6229400"/>
                <a:gd name="connsiteX26" fmla="*/ 0 w 5769111"/>
                <a:gd name="connsiteY26" fmla="*/ 3263748 h 6229400"/>
                <a:gd name="connsiteX27" fmla="*/ 3882695 w 5769111"/>
                <a:gd name="connsiteY27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675390"/>
                  </a:lnTo>
                  <a:lnTo>
                    <a:pt x="5711488" y="1585205"/>
                  </a:lnTo>
                  <a:cubicBezTo>
                    <a:pt x="5665942" y="1521390"/>
                    <a:pt x="5617428" y="1460432"/>
                    <a:pt x="5566027" y="1402571"/>
                  </a:cubicBezTo>
                  <a:cubicBezTo>
                    <a:pt x="5367411" y="1179058"/>
                    <a:pt x="5129563" y="1005460"/>
                    <a:pt x="4858734" y="886639"/>
                  </a:cubicBezTo>
                  <a:cubicBezTo>
                    <a:pt x="4568779" y="759363"/>
                    <a:pt x="4240327" y="694858"/>
                    <a:pt x="3882695" y="694858"/>
                  </a:cubicBezTo>
                  <a:cubicBezTo>
                    <a:pt x="3504835" y="694858"/>
                    <a:pt x="3105151" y="767471"/>
                    <a:pt x="2727046" y="905053"/>
                  </a:cubicBezTo>
                  <a:cubicBezTo>
                    <a:pt x="2352985" y="1041013"/>
                    <a:pt x="1996826" y="1241132"/>
                    <a:pt x="1697186" y="1483638"/>
                  </a:cubicBezTo>
                  <a:cubicBezTo>
                    <a:pt x="1397913" y="1725796"/>
                    <a:pt x="1153199" y="2012308"/>
                    <a:pt x="989279" y="2312139"/>
                  </a:cubicBezTo>
                  <a:cubicBezTo>
                    <a:pt x="820946" y="2620077"/>
                    <a:pt x="735615" y="2940290"/>
                    <a:pt x="735615" y="3263863"/>
                  </a:cubicBezTo>
                  <a:cubicBezTo>
                    <a:pt x="735615" y="3573074"/>
                    <a:pt x="863980" y="3752464"/>
                    <a:pt x="1154424" y="4128614"/>
                  </a:cubicBezTo>
                  <a:cubicBezTo>
                    <a:pt x="1227127" y="4222767"/>
                    <a:pt x="1302282" y="4320162"/>
                    <a:pt x="1379768" y="4427981"/>
                  </a:cubicBezTo>
                  <a:cubicBezTo>
                    <a:pt x="1653784" y="4809458"/>
                    <a:pt x="1934912" y="5080685"/>
                    <a:pt x="2239456" y="5256947"/>
                  </a:cubicBezTo>
                  <a:cubicBezTo>
                    <a:pt x="2562268" y="5443863"/>
                    <a:pt x="2932037" y="5534658"/>
                    <a:pt x="3369727" y="5534658"/>
                  </a:cubicBezTo>
                  <a:cubicBezTo>
                    <a:pt x="3618120" y="5534658"/>
                    <a:pt x="3849103" y="5478491"/>
                    <a:pt x="4096760" y="5357817"/>
                  </a:cubicBezTo>
                  <a:cubicBezTo>
                    <a:pt x="4351037" y="5233901"/>
                    <a:pt x="4602740" y="5053238"/>
                    <a:pt x="4881905" y="4847212"/>
                  </a:cubicBezTo>
                  <a:cubicBezTo>
                    <a:pt x="4947375" y="4798920"/>
                    <a:pt x="5012599" y="4751322"/>
                    <a:pt x="5075739" y="4705346"/>
                  </a:cubicBezTo>
                  <a:cubicBezTo>
                    <a:pt x="5327320" y="4521990"/>
                    <a:pt x="5568418" y="4346256"/>
                    <a:pt x="5759930" y="4166809"/>
                  </a:cubicBezTo>
                  <a:lnTo>
                    <a:pt x="5769111" y="4157764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Billede 19">
            <a:extLst>
              <a:ext uri="{FF2B5EF4-FFF2-40B4-BE49-F238E27FC236}">
                <a16:creationId xmlns:a16="http://schemas.microsoft.com/office/drawing/2014/main" id="{33869C5B-3E57-264B-87BF-E446C501E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821" y="2043026"/>
            <a:ext cx="3661831" cy="279214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3D4996-532E-7D42-AA5D-967CC31B2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CAFA3F9-F324-7144-B04E-209D9625E121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146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CustomShape 1"/>
          <p:cNvSpPr/>
          <p:nvPr/>
        </p:nvSpPr>
        <p:spPr>
          <a:xfrm>
            <a:off x="8491440" y="295560"/>
            <a:ext cx="468000" cy="76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fld id="{5ACD13B5-0272-4B2A-9D9A-5D392E170E7B}" type="slidenum">
              <a:rPr lang="en-US" spc="-1">
                <a:solidFill>
                  <a:srgbClr val="000000"/>
                </a:solidFill>
                <a:latin typeface="Arial"/>
                <a:ea typeface="DejaVu Sans"/>
              </a:rPr>
              <a:t>27</a:t>
            </a:fld>
            <a:endParaRPr lang="en-US" spc="-1">
              <a:latin typeface="Arial"/>
            </a:endParaRPr>
          </a:p>
        </p:txBody>
      </p:sp>
      <p:pic>
        <p:nvPicPr>
          <p:cNvPr id="318" name="Billede 4_1"/>
          <p:cNvPicPr/>
          <p:nvPr/>
        </p:nvPicPr>
        <p:blipFill>
          <a:blip r:embed="rId3"/>
          <a:stretch/>
        </p:blipFill>
        <p:spPr>
          <a:xfrm>
            <a:off x="1524000" y="0"/>
            <a:ext cx="9144000" cy="6853320"/>
          </a:xfrm>
          <a:prstGeom prst="rect">
            <a:avLst/>
          </a:prstGeom>
          <a:ln w="0">
            <a:noFill/>
          </a:ln>
        </p:spPr>
      </p:pic>
      <p:sp>
        <p:nvSpPr>
          <p:cNvPr id="319" name="CustomShape 2"/>
          <p:cNvSpPr/>
          <p:nvPr/>
        </p:nvSpPr>
        <p:spPr>
          <a:xfrm>
            <a:off x="5971012" y="294481"/>
            <a:ext cx="4696989" cy="25530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a-DK" sz="3200" b="1" spc="-1" dirty="0">
                <a:solidFill>
                  <a:srgbClr val="843C0B"/>
                </a:solidFill>
                <a:latin typeface="Arial"/>
                <a:ea typeface="DejaVu Sans"/>
              </a:rPr>
              <a:t>TRUE STORYTELLING</a:t>
            </a:r>
            <a:endParaRPr lang="en-US" sz="3200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3200" b="1" spc="-1" dirty="0">
                <a:solidFill>
                  <a:srgbClr val="843C0B"/>
                </a:solidFill>
                <a:latin typeface="Arial"/>
                <a:ea typeface="DejaVu Sans"/>
              </a:rPr>
              <a:t>Organizing, Developing, </a:t>
            </a:r>
          </a:p>
          <a:p>
            <a:pPr>
              <a:lnSpc>
                <a:spcPct val="100000"/>
              </a:lnSpc>
            </a:pPr>
            <a:r>
              <a:rPr lang="en-US" sz="3200" b="1" spc="-1" dirty="0">
                <a:solidFill>
                  <a:srgbClr val="843C0B"/>
                </a:solidFill>
                <a:latin typeface="Arial"/>
                <a:ea typeface="DejaVu Sans"/>
              </a:rPr>
              <a:t>&amp; Changing (ODC 2.0)</a:t>
            </a:r>
            <a:endParaRPr lang="en-US" sz="3200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3200" b="1" spc="-1" dirty="0">
                <a:solidFill>
                  <a:srgbClr val="843C0B"/>
                </a:solidFill>
                <a:latin typeface="Arial"/>
                <a:ea typeface="DejaVu Sans"/>
              </a:rPr>
              <a:t>  Level I session 3</a:t>
            </a:r>
            <a:endParaRPr lang="en-US" sz="3200" spc="-1" dirty="0">
              <a:latin typeface="Arial"/>
            </a:endParaRPr>
          </a:p>
        </p:txBody>
      </p:sp>
      <p:pic>
        <p:nvPicPr>
          <p:cNvPr id="320" name="Picture 201_1"/>
          <p:cNvPicPr/>
          <p:nvPr/>
        </p:nvPicPr>
        <p:blipFill>
          <a:blip r:embed="rId4"/>
          <a:stretch/>
        </p:blipFill>
        <p:spPr>
          <a:xfrm>
            <a:off x="838200" y="-136800"/>
            <a:ext cx="9144000" cy="6699240"/>
          </a:xfrm>
          <a:prstGeom prst="rect">
            <a:avLst/>
          </a:prstGeom>
          <a:ln w="0">
            <a:noFill/>
          </a:ln>
        </p:spPr>
      </p:pic>
      <p:pic>
        <p:nvPicPr>
          <p:cNvPr id="6" name="Billede 19">
            <a:extLst>
              <a:ext uri="{FF2B5EF4-FFF2-40B4-BE49-F238E27FC236}">
                <a16:creationId xmlns:a16="http://schemas.microsoft.com/office/drawing/2014/main" id="{941C0737-6E2B-AB40-9044-180114992C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447" y="4860726"/>
            <a:ext cx="3763509" cy="286743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881DF2-FB62-3A41-BA0A-98D77F33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FA3F9-F324-7144-B04E-209D9625E12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089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CustomShape 1"/>
          <p:cNvSpPr/>
          <p:nvPr/>
        </p:nvSpPr>
        <p:spPr>
          <a:xfrm>
            <a:off x="1647840" y="159840"/>
            <a:ext cx="8906040" cy="258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spc="-1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pc="-1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pc="-1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pc="-1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pc="-1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pc="-1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pc="-1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pc="-1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en-US" sz="3200" spc="-1">
                <a:solidFill>
                  <a:srgbClr val="000000"/>
                </a:solidFill>
                <a:latin typeface="Arial"/>
                <a:ea typeface="DejaVu Sans"/>
              </a:rPr>
              <a:t>True Storytelling Institute</a:t>
            </a:r>
            <a:endParaRPr lang="en-US" sz="3200" spc="-1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en-US" sz="3200" spc="-1">
                <a:solidFill>
                  <a:srgbClr val="000000"/>
                </a:solidFill>
                <a:latin typeface="Arial"/>
                <a:ea typeface="DejaVu Sans"/>
              </a:rPr>
              <a:t>Check Out</a:t>
            </a:r>
            <a:endParaRPr lang="en-US" sz="3200" spc="-1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en-US" sz="3600" spc="-1">
                <a:solidFill>
                  <a:srgbClr val="000000"/>
                </a:solidFill>
                <a:latin typeface="Arial"/>
                <a:ea typeface="DejaVu Sans"/>
              </a:rPr>
              <a:t>COFFEE in the LOBBY</a:t>
            </a:r>
            <a:endParaRPr lang="en-US" sz="3600" spc="-1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z="3600" spc="-1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z="3600" spc="-1">
              <a:latin typeface="Arial"/>
            </a:endParaRPr>
          </a:p>
          <a:p>
            <a:pPr>
              <a:lnSpc>
                <a:spcPct val="90000"/>
              </a:lnSpc>
            </a:pPr>
            <a:endParaRPr lang="en-US" sz="3600" spc="-1">
              <a:latin typeface="Arial"/>
            </a:endParaRPr>
          </a:p>
          <a:p>
            <a:pPr>
              <a:lnSpc>
                <a:spcPct val="90000"/>
              </a:lnSpc>
            </a:pPr>
            <a:endParaRPr lang="en-US" sz="3600" spc="-1">
              <a:latin typeface="Arial"/>
            </a:endParaRPr>
          </a:p>
          <a:p>
            <a:pPr>
              <a:lnSpc>
                <a:spcPct val="90000"/>
              </a:lnSpc>
            </a:pPr>
            <a:r>
              <a:rPr lang="en-US" sz="4400" spc="-1">
                <a:solidFill>
                  <a:srgbClr val="000000"/>
                </a:solidFill>
                <a:latin typeface="Arial"/>
                <a:ea typeface="DejaVu Sans"/>
              </a:rPr>
              <a:t>     </a:t>
            </a:r>
            <a:endParaRPr lang="en-US" sz="4400" spc="-1">
              <a:latin typeface="Arial"/>
            </a:endParaRPr>
          </a:p>
        </p:txBody>
      </p:sp>
      <p:sp>
        <p:nvSpPr>
          <p:cNvPr id="409" name="CustomShape 2"/>
          <p:cNvSpPr/>
          <p:nvPr/>
        </p:nvSpPr>
        <p:spPr>
          <a:xfrm>
            <a:off x="2457840" y="5563800"/>
            <a:ext cx="10477440" cy="348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endParaRPr lang="en-US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pc="-1">
              <a:latin typeface="Arial"/>
            </a:endParaRPr>
          </a:p>
        </p:txBody>
      </p:sp>
      <p:pic>
        <p:nvPicPr>
          <p:cNvPr id="410" name="Picture 298_2"/>
          <p:cNvPicPr/>
          <p:nvPr/>
        </p:nvPicPr>
        <p:blipFill>
          <a:blip r:embed="rId3"/>
          <a:stretch/>
        </p:blipFill>
        <p:spPr>
          <a:xfrm>
            <a:off x="3309960" y="2546280"/>
            <a:ext cx="5582160" cy="4150080"/>
          </a:xfrm>
          <a:prstGeom prst="rect">
            <a:avLst/>
          </a:prstGeom>
          <a:ln w="0">
            <a:noFill/>
          </a:ln>
        </p:spPr>
      </p:pic>
      <p:pic>
        <p:nvPicPr>
          <p:cNvPr id="5" name="Billede 19">
            <a:extLst>
              <a:ext uri="{FF2B5EF4-FFF2-40B4-BE49-F238E27FC236}">
                <a16:creationId xmlns:a16="http://schemas.microsoft.com/office/drawing/2014/main" id="{8ABC01DA-1178-FF46-B9FD-E155A5A58D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447" y="4860726"/>
            <a:ext cx="3763509" cy="286743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469991-1631-8E45-B391-2E56B3C84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FA3F9-F324-7144-B04E-209D9625E12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700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CustomShape 1"/>
          <p:cNvSpPr/>
          <p:nvPr/>
        </p:nvSpPr>
        <p:spPr>
          <a:xfrm>
            <a:off x="8491440" y="295560"/>
            <a:ext cx="468000" cy="76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fld id="{5ACD13B5-0272-4B2A-9D9A-5D392E170E7B}" type="slidenum">
              <a:rPr lang="en-US" spc="-1">
                <a:solidFill>
                  <a:srgbClr val="000000"/>
                </a:solidFill>
                <a:latin typeface="Arial"/>
                <a:ea typeface="DejaVu Sans"/>
              </a:rPr>
              <a:t>3</a:t>
            </a:fld>
            <a:endParaRPr lang="en-US" spc="-1">
              <a:latin typeface="Arial"/>
            </a:endParaRPr>
          </a:p>
        </p:txBody>
      </p:sp>
      <p:pic>
        <p:nvPicPr>
          <p:cNvPr id="318" name="Billede 4_1"/>
          <p:cNvPicPr/>
          <p:nvPr/>
        </p:nvPicPr>
        <p:blipFill>
          <a:blip r:embed="rId3"/>
          <a:stretch/>
        </p:blipFill>
        <p:spPr>
          <a:xfrm>
            <a:off x="1524000" y="0"/>
            <a:ext cx="9144000" cy="6853320"/>
          </a:xfrm>
          <a:prstGeom prst="rect">
            <a:avLst/>
          </a:prstGeom>
          <a:ln w="0">
            <a:noFill/>
          </a:ln>
        </p:spPr>
      </p:pic>
      <p:sp>
        <p:nvSpPr>
          <p:cNvPr id="319" name="CustomShape 2"/>
          <p:cNvSpPr/>
          <p:nvPr/>
        </p:nvSpPr>
        <p:spPr>
          <a:xfrm>
            <a:off x="5971012" y="294481"/>
            <a:ext cx="4696989" cy="25530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a-DK" sz="3200" b="1" spc="-1" dirty="0">
                <a:solidFill>
                  <a:srgbClr val="843C0B"/>
                </a:solidFill>
                <a:latin typeface="Arial"/>
                <a:ea typeface="DejaVu Sans"/>
              </a:rPr>
              <a:t>TRUE STORYTELLING</a:t>
            </a:r>
            <a:endParaRPr lang="en-US" sz="3200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3200" b="1" spc="-1" dirty="0">
                <a:solidFill>
                  <a:srgbClr val="843C0B"/>
                </a:solidFill>
                <a:latin typeface="Arial"/>
                <a:ea typeface="DejaVu Sans"/>
              </a:rPr>
              <a:t>Organizing, Developing, </a:t>
            </a:r>
          </a:p>
          <a:p>
            <a:pPr>
              <a:lnSpc>
                <a:spcPct val="100000"/>
              </a:lnSpc>
            </a:pPr>
            <a:r>
              <a:rPr lang="en-US" sz="3200" b="1" spc="-1" dirty="0">
                <a:solidFill>
                  <a:srgbClr val="843C0B"/>
                </a:solidFill>
                <a:latin typeface="Arial"/>
                <a:ea typeface="DejaVu Sans"/>
              </a:rPr>
              <a:t>&amp; Changing (ODC 2.0)</a:t>
            </a:r>
            <a:endParaRPr lang="en-US" sz="3200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3200" b="1" spc="-1" dirty="0">
                <a:solidFill>
                  <a:srgbClr val="843C0B"/>
                </a:solidFill>
                <a:latin typeface="Arial"/>
                <a:ea typeface="DejaVu Sans"/>
              </a:rPr>
              <a:t>  Level I session 3</a:t>
            </a:r>
            <a:endParaRPr lang="en-US" sz="3200" spc="-1" dirty="0">
              <a:latin typeface="Arial"/>
            </a:endParaRPr>
          </a:p>
        </p:txBody>
      </p:sp>
      <p:pic>
        <p:nvPicPr>
          <p:cNvPr id="320" name="Picture 201_1"/>
          <p:cNvPicPr/>
          <p:nvPr/>
        </p:nvPicPr>
        <p:blipFill>
          <a:blip r:embed="rId4"/>
          <a:stretch/>
        </p:blipFill>
        <p:spPr>
          <a:xfrm>
            <a:off x="495300" y="-342890"/>
            <a:ext cx="9144000" cy="6699240"/>
          </a:xfrm>
          <a:prstGeom prst="rect">
            <a:avLst/>
          </a:prstGeom>
          <a:ln w="0">
            <a:noFill/>
          </a:ln>
        </p:spPr>
      </p:pic>
      <p:pic>
        <p:nvPicPr>
          <p:cNvPr id="6" name="Billede 19">
            <a:extLst>
              <a:ext uri="{FF2B5EF4-FFF2-40B4-BE49-F238E27FC236}">
                <a16:creationId xmlns:a16="http://schemas.microsoft.com/office/drawing/2014/main" id="{87CA3022-CB94-E241-8ED7-C3967B46C1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447" y="4860726"/>
            <a:ext cx="3763509" cy="286743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B10EFB-97EB-0F4D-BC65-48EDE87E6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FA3F9-F324-7144-B04E-209D9625E1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212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039CF98E-BF51-1D43-8285-CA2307C3C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296562"/>
            <a:ext cx="9505950" cy="6561438"/>
          </a:xfrm>
          <a:prstGeom prst="rect">
            <a:avLst/>
          </a:prstGeom>
        </p:spPr>
      </p:pic>
      <p:pic>
        <p:nvPicPr>
          <p:cNvPr id="3" name="Billede 19">
            <a:extLst>
              <a:ext uri="{FF2B5EF4-FFF2-40B4-BE49-F238E27FC236}">
                <a16:creationId xmlns:a16="http://schemas.microsoft.com/office/drawing/2014/main" id="{888D5178-36CA-644A-B74F-A5B42B93B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447" y="4860726"/>
            <a:ext cx="3763509" cy="28674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C63639-9A15-674A-AB20-D76A77702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FA3F9-F324-7144-B04E-209D9625E1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795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CustomShape 1"/>
          <p:cNvSpPr/>
          <p:nvPr/>
        </p:nvSpPr>
        <p:spPr>
          <a:xfrm>
            <a:off x="0" y="126507"/>
            <a:ext cx="12192000" cy="685368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 dirty="0"/>
          </a:p>
        </p:txBody>
      </p:sp>
      <p:grpSp>
        <p:nvGrpSpPr>
          <p:cNvPr id="341" name="Group 2"/>
          <p:cNvGrpSpPr/>
          <p:nvPr/>
        </p:nvGrpSpPr>
        <p:grpSpPr>
          <a:xfrm>
            <a:off x="1813800" y="131284"/>
            <a:ext cx="8353440" cy="2705272"/>
            <a:chOff x="290160" y="358020"/>
            <a:chExt cx="8353440" cy="2758140"/>
          </a:xfrm>
        </p:grpSpPr>
        <p:sp>
          <p:nvSpPr>
            <p:cNvPr id="342" name="CustomShape 3"/>
            <p:cNvSpPr/>
            <p:nvPr/>
          </p:nvSpPr>
          <p:spPr>
            <a:xfrm>
              <a:off x="8400240" y="638280"/>
              <a:ext cx="243360" cy="1738080"/>
            </a:xfrm>
            <a:custGeom>
              <a:avLst/>
              <a:gdLst/>
              <a:ahLst/>
              <a:cxnLst/>
              <a:rect l="l" t="t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3" name="CustomShape 4"/>
            <p:cNvSpPr/>
            <p:nvPr/>
          </p:nvSpPr>
          <p:spPr>
            <a:xfrm>
              <a:off x="290160" y="1024920"/>
              <a:ext cx="528840" cy="2091240"/>
            </a:xfrm>
            <a:custGeom>
              <a:avLst/>
              <a:gdLst/>
              <a:ahLst/>
              <a:cxnLst/>
              <a:rect l="l" t="t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4" name="CustomShape 5"/>
            <p:cNvSpPr/>
            <p:nvPr/>
          </p:nvSpPr>
          <p:spPr>
            <a:xfrm>
              <a:off x="290160" y="840240"/>
              <a:ext cx="299160" cy="1701000"/>
            </a:xfrm>
            <a:custGeom>
              <a:avLst/>
              <a:gdLst/>
              <a:ahLst/>
              <a:cxnLst/>
              <a:rect l="l" t="t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5" name="CustomShape 6"/>
            <p:cNvSpPr/>
            <p:nvPr/>
          </p:nvSpPr>
          <p:spPr>
            <a:xfrm>
              <a:off x="466200" y="643320"/>
              <a:ext cx="123120" cy="1708920"/>
            </a:xfrm>
            <a:custGeom>
              <a:avLst/>
              <a:gdLst/>
              <a:ahLst/>
              <a:cxnLst/>
              <a:rect l="l" t="t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6" name="CustomShape 7"/>
            <p:cNvSpPr/>
            <p:nvPr/>
          </p:nvSpPr>
          <p:spPr>
            <a:xfrm>
              <a:off x="439740" y="358020"/>
              <a:ext cx="8177760" cy="153720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47" name="CustomShape 8"/>
          <p:cNvSpPr/>
          <p:nvPr/>
        </p:nvSpPr>
        <p:spPr>
          <a:xfrm>
            <a:off x="5531521" y="126508"/>
            <a:ext cx="4503959" cy="201950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1"/>
              </a:spcAft>
            </a:pPr>
            <a:endParaRPr lang="en-US" sz="4000" spc="-1" dirty="0">
              <a:latin typeface="Arial"/>
            </a:endParaRPr>
          </a:p>
        </p:txBody>
      </p:sp>
      <p:sp>
        <p:nvSpPr>
          <p:cNvPr id="348" name="CustomShape 9"/>
          <p:cNvSpPr/>
          <p:nvPr/>
        </p:nvSpPr>
        <p:spPr>
          <a:xfrm>
            <a:off x="1989840" y="1639019"/>
            <a:ext cx="8221680" cy="512517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747360" indent="-4572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+mj-lt"/>
              <a:buAutoNum type="arabicPeriod"/>
            </a:pPr>
            <a:r>
              <a:rPr lang="en-US" sz="2200" spc="-1" dirty="0">
                <a:solidFill>
                  <a:srgbClr val="000000"/>
                </a:solidFill>
                <a:latin typeface="Calibri"/>
                <a:ea typeface="DejaVu Sans"/>
              </a:rPr>
              <a:t>Please bring a notebook and pen/pencil to each session.</a:t>
            </a:r>
            <a:endParaRPr lang="en-US" sz="2200" spc="-1" dirty="0">
              <a:latin typeface="Arial"/>
            </a:endParaRPr>
          </a:p>
          <a:p>
            <a:pPr marL="747360" indent="-4572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+mj-lt"/>
              <a:buAutoNum type="arabicPeriod"/>
            </a:pPr>
            <a:r>
              <a:rPr lang="en-US" sz="2200" spc="-1" dirty="0">
                <a:solidFill>
                  <a:srgbClr val="000000"/>
                </a:solidFill>
                <a:latin typeface="Calibri"/>
                <a:ea typeface="DejaVu Sans"/>
              </a:rPr>
              <a:t>Use the “Gallery View” so you can see each other while viewing PowerPoint.</a:t>
            </a:r>
            <a:endParaRPr lang="en-US" sz="2200" spc="-1" dirty="0">
              <a:latin typeface="Arial"/>
            </a:endParaRPr>
          </a:p>
          <a:p>
            <a:pPr marL="747360" indent="-4572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+mj-lt"/>
              <a:buAutoNum type="arabicPeriod"/>
            </a:pPr>
            <a:r>
              <a:rPr lang="en-US" sz="2200" spc="-1" dirty="0">
                <a:solidFill>
                  <a:srgbClr val="000000"/>
                </a:solidFill>
                <a:latin typeface="Calibri"/>
                <a:ea typeface="DejaVu Sans"/>
              </a:rPr>
              <a:t>Please do not give advice to others or use ‘should’ statements for self or others.</a:t>
            </a:r>
            <a:endParaRPr lang="en-US" sz="2200" spc="-1" dirty="0">
              <a:latin typeface="Arial"/>
            </a:endParaRPr>
          </a:p>
          <a:p>
            <a:pPr marL="747360" indent="-4572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+mj-lt"/>
              <a:buAutoNum type="arabicPeriod"/>
            </a:pPr>
            <a:r>
              <a:rPr lang="en-US" sz="2200" spc="-1" dirty="0">
                <a:solidFill>
                  <a:srgbClr val="000000"/>
                </a:solidFill>
                <a:latin typeface="Calibri"/>
                <a:ea typeface="DejaVu Sans"/>
              </a:rPr>
              <a:t>Speak more from the heart than from the head </a:t>
            </a:r>
            <a:endParaRPr lang="en-US" sz="2200" spc="-1" dirty="0">
              <a:latin typeface="Arial"/>
            </a:endParaRPr>
          </a:p>
          <a:p>
            <a:pPr marL="747360" indent="-4572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+mj-lt"/>
              <a:buAutoNum type="arabicPeriod"/>
            </a:pPr>
            <a:r>
              <a:rPr lang="en-US" sz="2200" spc="-1" dirty="0">
                <a:solidFill>
                  <a:srgbClr val="000000"/>
                </a:solidFill>
                <a:latin typeface="Calibri"/>
                <a:ea typeface="DejaVu Sans"/>
              </a:rPr>
              <a:t>Laser in, be concise, and share only one story instead of several.</a:t>
            </a:r>
            <a:endParaRPr lang="en-US" sz="2200" spc="-1" dirty="0">
              <a:latin typeface="Arial"/>
            </a:endParaRPr>
          </a:p>
          <a:p>
            <a:pPr marL="747360" indent="-4572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+mj-lt"/>
              <a:buAutoNum type="arabicPeriod"/>
            </a:pPr>
            <a:r>
              <a:rPr lang="en-US" sz="2200" b="1" spc="-1" dirty="0">
                <a:solidFill>
                  <a:srgbClr val="000000"/>
                </a:solidFill>
                <a:latin typeface="Calibri"/>
                <a:ea typeface="DejaVu Sans"/>
              </a:rPr>
              <a:t>CONFIDENTIALITY</a:t>
            </a:r>
            <a:r>
              <a:rPr lang="en-US" sz="2200" spc="-1" dirty="0">
                <a:solidFill>
                  <a:srgbClr val="000000"/>
                </a:solidFill>
                <a:latin typeface="Calibri"/>
                <a:ea typeface="DejaVu Sans"/>
              </a:rPr>
              <a:t>: Do not tell someone else’s story. Please DO NOT record any session of the presenters or the participants.</a:t>
            </a:r>
            <a:endParaRPr lang="en-US" sz="2200" spc="-1" dirty="0">
              <a:latin typeface="Arial"/>
            </a:endParaRPr>
          </a:p>
          <a:p>
            <a:pPr marL="747360" indent="-4572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+mj-lt"/>
              <a:buAutoNum type="arabicPeriod"/>
            </a:pPr>
            <a:r>
              <a:rPr lang="en-US" sz="2200" spc="-1" dirty="0">
                <a:solidFill>
                  <a:srgbClr val="000000"/>
                </a:solidFill>
                <a:latin typeface="Calibri"/>
                <a:ea typeface="DejaVu Sans"/>
              </a:rPr>
              <a:t>Please use Chat ONLY when asked to do so. Avoid “side talk.”</a:t>
            </a:r>
            <a:endParaRPr lang="en-US" sz="2200" spc="-1" dirty="0">
              <a:latin typeface="Arial"/>
            </a:endParaRPr>
          </a:p>
          <a:p>
            <a:pPr marL="747360" indent="-4572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+mj-lt"/>
              <a:buAutoNum type="arabicPeriod"/>
            </a:pPr>
            <a:r>
              <a:rPr lang="en-US" sz="2200" spc="-1" dirty="0">
                <a:solidFill>
                  <a:srgbClr val="000000"/>
                </a:solidFill>
                <a:latin typeface="Calibri"/>
                <a:ea typeface="DejaVu Sans"/>
              </a:rPr>
              <a:t>Please attend all sessions. If you must miss one, contact us so we can help you to catch up before you return.</a:t>
            </a:r>
            <a:endParaRPr lang="en-US" sz="2200" spc="-1" dirty="0">
              <a:latin typeface="Arial"/>
            </a:endParaRPr>
          </a:p>
        </p:txBody>
      </p:sp>
      <p:pic>
        <p:nvPicPr>
          <p:cNvPr id="349" name="Picture 235_1"/>
          <p:cNvPicPr/>
          <p:nvPr/>
        </p:nvPicPr>
        <p:blipFill>
          <a:blip r:embed="rId3"/>
          <a:stretch/>
        </p:blipFill>
        <p:spPr>
          <a:xfrm>
            <a:off x="4471320" y="406172"/>
            <a:ext cx="2034000" cy="1139040"/>
          </a:xfrm>
          <a:prstGeom prst="rect">
            <a:avLst/>
          </a:prstGeom>
          <a:ln w="0">
            <a:noFill/>
          </a:ln>
        </p:spPr>
      </p:pic>
      <p:pic>
        <p:nvPicPr>
          <p:cNvPr id="12" name="Billede 2">
            <a:extLst>
              <a:ext uri="{FF2B5EF4-FFF2-40B4-BE49-F238E27FC236}">
                <a16:creationId xmlns:a16="http://schemas.microsoft.com/office/drawing/2014/main" id="{5DB077E3-BEC0-2B45-8EF1-ABE45109F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320" y="4154703"/>
            <a:ext cx="5503274" cy="419297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8926BE-0C91-5142-9445-1F7226B39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FA3F9-F324-7144-B04E-209D9625E12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551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FC766A7-05C9-704A-97AB-75534D44C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155" y="328800"/>
            <a:ext cx="9448800" cy="640992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CF2963-2956-994C-90E8-B800DE326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FA3F9-F324-7144-B04E-209D9625E121}" type="slidenum">
              <a:rPr lang="en-US" smtClean="0"/>
              <a:t>6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F62603-B552-1E47-923B-3389C30469F1}"/>
              </a:ext>
            </a:extLst>
          </p:cNvPr>
          <p:cNvSpPr txBox="1"/>
          <p:nvPr/>
        </p:nvSpPr>
        <p:spPr>
          <a:xfrm>
            <a:off x="120770" y="448574"/>
            <a:ext cx="217385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ROADMAP</a:t>
            </a:r>
          </a:p>
          <a:p>
            <a:endParaRPr lang="en-US" sz="2400" dirty="0"/>
          </a:p>
          <a:p>
            <a:r>
              <a:rPr lang="en-US" sz="2400" dirty="0"/>
              <a:t>Week 1:</a:t>
            </a:r>
          </a:p>
          <a:p>
            <a:r>
              <a:rPr lang="en-US" sz="2400" dirty="0"/>
              <a:t>Principles 1 &amp; 2</a:t>
            </a:r>
          </a:p>
          <a:p>
            <a:endParaRPr lang="en-US" sz="2400" dirty="0"/>
          </a:p>
          <a:p>
            <a:r>
              <a:rPr lang="en-US" sz="2400" dirty="0"/>
              <a:t>Last Week:</a:t>
            </a:r>
          </a:p>
          <a:p>
            <a:r>
              <a:rPr lang="en-US" sz="2400" dirty="0"/>
              <a:t>Principles 3 &amp; 4</a:t>
            </a:r>
          </a:p>
          <a:p>
            <a:endParaRPr lang="en-US" sz="2400" dirty="0"/>
          </a:p>
          <a:p>
            <a:r>
              <a:rPr lang="en-US" sz="2400" dirty="0"/>
              <a:t>This Week:</a:t>
            </a:r>
          </a:p>
          <a:p>
            <a:r>
              <a:rPr lang="en-US" sz="2400" dirty="0"/>
              <a:t>Principles 5 &amp; 6</a:t>
            </a:r>
          </a:p>
          <a:p>
            <a:endParaRPr lang="en-US" sz="2400" dirty="0"/>
          </a:p>
          <a:p>
            <a:r>
              <a:rPr lang="en-US" sz="2400" dirty="0"/>
              <a:t>Next Week:</a:t>
            </a:r>
          </a:p>
          <a:p>
            <a:r>
              <a:rPr lang="en-US" sz="2400" dirty="0"/>
              <a:t>Principle 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361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roup 1"/>
          <p:cNvGrpSpPr/>
          <p:nvPr/>
        </p:nvGrpSpPr>
        <p:grpSpPr>
          <a:xfrm>
            <a:off x="81756" y="-253414"/>
            <a:ext cx="12110244" cy="2238352"/>
            <a:chOff x="104760" y="154800"/>
            <a:chExt cx="8810640" cy="2477880"/>
          </a:xfrm>
        </p:grpSpPr>
        <p:sp>
          <p:nvSpPr>
            <p:cNvPr id="332" name="CustomShape 2"/>
            <p:cNvSpPr/>
            <p:nvPr/>
          </p:nvSpPr>
          <p:spPr>
            <a:xfrm>
              <a:off x="8658720" y="154800"/>
              <a:ext cx="256680" cy="1738080"/>
            </a:xfrm>
            <a:custGeom>
              <a:avLst/>
              <a:gdLst/>
              <a:ahLst/>
              <a:cxnLst/>
              <a:rect l="l" t="t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3" name="CustomShape 3"/>
            <p:cNvSpPr/>
            <p:nvPr/>
          </p:nvSpPr>
          <p:spPr>
            <a:xfrm>
              <a:off x="104760" y="541440"/>
              <a:ext cx="557640" cy="2091240"/>
            </a:xfrm>
            <a:custGeom>
              <a:avLst/>
              <a:gdLst/>
              <a:ahLst/>
              <a:cxnLst/>
              <a:rect l="l" t="t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4" name="CustomShape 4"/>
            <p:cNvSpPr/>
            <p:nvPr/>
          </p:nvSpPr>
          <p:spPr>
            <a:xfrm>
              <a:off x="104760" y="356760"/>
              <a:ext cx="315360" cy="1701000"/>
            </a:xfrm>
            <a:custGeom>
              <a:avLst/>
              <a:gdLst/>
              <a:ahLst/>
              <a:cxnLst/>
              <a:rect l="l" t="t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5" name="CustomShape 5"/>
            <p:cNvSpPr/>
            <p:nvPr/>
          </p:nvSpPr>
          <p:spPr>
            <a:xfrm>
              <a:off x="290520" y="159840"/>
              <a:ext cx="129600" cy="1708920"/>
            </a:xfrm>
            <a:custGeom>
              <a:avLst/>
              <a:gdLst/>
              <a:ahLst/>
              <a:cxnLst/>
              <a:rect l="l" t="t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6" name="CustomShape 6"/>
            <p:cNvSpPr/>
            <p:nvPr/>
          </p:nvSpPr>
          <p:spPr>
            <a:xfrm>
              <a:off x="290160" y="154800"/>
              <a:ext cx="8625240" cy="153720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38" name="CustomShape 8"/>
          <p:cNvSpPr/>
          <p:nvPr/>
        </p:nvSpPr>
        <p:spPr>
          <a:xfrm>
            <a:off x="2371801" y="333924"/>
            <a:ext cx="7146473" cy="5894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90000"/>
              </a:lnSpc>
              <a:spcAft>
                <a:spcPts val="601"/>
              </a:spcAft>
              <a:buClr>
                <a:srgbClr val="FFFFFF"/>
              </a:buClr>
            </a:pPr>
            <a:r>
              <a:rPr lang="en-US" sz="3600" b="1" spc="-1" dirty="0">
                <a:solidFill>
                  <a:srgbClr val="FFFFFF"/>
                </a:solidFill>
                <a:latin typeface="Calibri"/>
                <a:ea typeface="DejaVu Sans"/>
              </a:rPr>
              <a:t>ROADMAP for Session #3 ODC 2.0</a:t>
            </a:r>
            <a:endParaRPr lang="en-US" sz="3600" b="1" spc="-1" dirty="0">
              <a:latin typeface="Arial"/>
            </a:endParaRPr>
          </a:p>
        </p:txBody>
      </p:sp>
      <p:pic>
        <p:nvPicPr>
          <p:cNvPr id="11" name="Billede 19">
            <a:extLst>
              <a:ext uri="{FF2B5EF4-FFF2-40B4-BE49-F238E27FC236}">
                <a16:creationId xmlns:a16="http://schemas.microsoft.com/office/drawing/2014/main" id="{77F19C55-9DB0-3549-8CA6-FD566738F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570" y="4846693"/>
            <a:ext cx="3196139" cy="2435152"/>
          </a:xfrm>
          <a:prstGeom prst="rect">
            <a:avLst/>
          </a:prstGeom>
        </p:spPr>
      </p:pic>
      <p:pic>
        <p:nvPicPr>
          <p:cNvPr id="12" name="Picture 11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75DE29B6-E2E5-2640-AFCF-268711386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5237" y="1253021"/>
            <a:ext cx="8432800" cy="53401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D7D168-A3DA-6647-8CF2-B8A8D47B7A5E}"/>
              </a:ext>
            </a:extLst>
          </p:cNvPr>
          <p:cNvSpPr txBox="1"/>
          <p:nvPr/>
        </p:nvSpPr>
        <p:spPr>
          <a:xfrm>
            <a:off x="81756" y="2052932"/>
            <a:ext cx="366951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Last Week Tools 3 &amp; 4 to intervene in Double Loop</a:t>
            </a:r>
          </a:p>
          <a:p>
            <a:endParaRPr lang="en-US" sz="2400" b="1" dirty="0"/>
          </a:p>
          <a:p>
            <a:r>
              <a:rPr lang="en-US" sz="2400" b="1" dirty="0"/>
              <a:t>This Week Tools 5 &amp; 6</a:t>
            </a:r>
          </a:p>
          <a:p>
            <a:endParaRPr lang="en-US" sz="2400" b="1" dirty="0"/>
          </a:p>
          <a:p>
            <a:r>
              <a:rPr lang="en-US" sz="2400" b="1" dirty="0"/>
              <a:t>How Restorying works with Fractal Pattern problem solving and conflict resolution</a:t>
            </a:r>
          </a:p>
          <a:p>
            <a:endParaRPr lang="en-US" sz="2400" b="1" dirty="0"/>
          </a:p>
          <a:p>
            <a:r>
              <a:rPr lang="en-US" sz="2400" b="1" dirty="0"/>
              <a:t>Breakout to practice PSL </a:t>
            </a:r>
          </a:p>
          <a:p>
            <a:endParaRPr lang="en-US" sz="2400" b="1" dirty="0"/>
          </a:p>
          <a:p>
            <a:endParaRPr lang="en-US" sz="2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307FC1-60CD-B74E-B2FB-1617A559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FA3F9-F324-7144-B04E-209D9625E12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08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439F5-8742-5147-B0BB-A3565D778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4200" y="0"/>
            <a:ext cx="5257800" cy="1017626"/>
          </a:xfrm>
        </p:spPr>
        <p:txBody>
          <a:bodyPr>
            <a:noAutofit/>
          </a:bodyPr>
          <a:lstStyle/>
          <a:p>
            <a:r>
              <a:rPr lang="en-US" sz="2800" b="1" dirty="0"/>
              <a:t>CONNECT last week &amp; this week:</a:t>
            </a:r>
            <a:br>
              <a:rPr lang="en-US" sz="2800" b="1" dirty="0"/>
            </a:br>
            <a:r>
              <a:rPr lang="en-US" sz="2800" b="1" dirty="0"/>
              <a:t>Polyphony &amp; Stylistics = Staging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5A475-72D0-DD4B-A6F3-B1E71DC90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4422" y="1017626"/>
            <a:ext cx="5367578" cy="5469438"/>
          </a:xfrm>
        </p:spPr>
        <p:txBody>
          <a:bodyPr>
            <a:normAutofit lnSpcReduction="10000"/>
          </a:bodyPr>
          <a:lstStyle/>
          <a:p>
            <a:endParaRPr lang="en-US" sz="2400" b="1" dirty="0"/>
          </a:p>
          <a:p>
            <a:r>
              <a:rPr lang="en-US" sz="2400" b="1" dirty="0"/>
              <a:t>Text = </a:t>
            </a:r>
            <a:r>
              <a:rPr lang="en-US" sz="2400" dirty="0"/>
              <a:t>anything that give you a message</a:t>
            </a:r>
          </a:p>
          <a:p>
            <a:r>
              <a:rPr lang="en-US" sz="2400" b="1" dirty="0"/>
              <a:t>Polyphony = </a:t>
            </a:r>
            <a:r>
              <a:rPr lang="en-US" sz="2400" dirty="0"/>
              <a:t>many voices</a:t>
            </a:r>
          </a:p>
          <a:p>
            <a:r>
              <a:rPr lang="en-US" sz="2400" b="1" dirty="0"/>
              <a:t>Polyphony Dialogism</a:t>
            </a:r>
            <a:r>
              <a:rPr lang="en-US" sz="2400" dirty="0"/>
              <a:t> = many voices in a conversation, even in single loop</a:t>
            </a:r>
          </a:p>
          <a:p>
            <a:r>
              <a:rPr lang="en-US" sz="2400" b="1" dirty="0"/>
              <a:t>Stylistic Dialogism </a:t>
            </a:r>
            <a:r>
              <a:rPr lang="en-US" sz="2400" dirty="0"/>
              <a:t>– many styles parodying one another, even in single loop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dirty="0"/>
              <a:t>What messages are in this image?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CLICK HERE TO Read More at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TSI’s THINKTANK</a:t>
            </a:r>
            <a:endParaRPr lang="en-US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1DB853F-43CB-4541-8140-E59926D46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21" y="88900"/>
            <a:ext cx="6692900" cy="668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lede 19">
            <a:extLst>
              <a:ext uri="{FF2B5EF4-FFF2-40B4-BE49-F238E27FC236}">
                <a16:creationId xmlns:a16="http://schemas.microsoft.com/office/drawing/2014/main" id="{6E73392F-A5CD-AC4B-9D6F-F7AD9AA059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051" y="4550903"/>
            <a:ext cx="4818680" cy="367137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BF274D-A3E1-C349-838E-A85097E30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FA3F9-F324-7144-B04E-209D9625E12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49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4993743-B10A-433C-9996-3035D2C3A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45">
            <a:extLst>
              <a:ext uri="{FF2B5EF4-FFF2-40B4-BE49-F238E27FC236}">
                <a16:creationId xmlns:a16="http://schemas.microsoft.com/office/drawing/2014/main" id="{BB3B8946-A0AA-42D4-8A24-639DC6EA1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46">
            <a:extLst>
              <a:ext uri="{FF2B5EF4-FFF2-40B4-BE49-F238E27FC236}">
                <a16:creationId xmlns:a16="http://schemas.microsoft.com/office/drawing/2014/main" id="{AB1038E6-06EF-4DCB-B52E-D3825C50F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47">
            <a:extLst>
              <a:ext uri="{FF2B5EF4-FFF2-40B4-BE49-F238E27FC236}">
                <a16:creationId xmlns:a16="http://schemas.microsoft.com/office/drawing/2014/main" id="{5C7EF35C-8B7D-4026-8F09-8B2B22505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44">
            <a:extLst>
              <a:ext uri="{FF2B5EF4-FFF2-40B4-BE49-F238E27FC236}">
                <a16:creationId xmlns:a16="http://schemas.microsoft.com/office/drawing/2014/main" id="{5F24A71D-C0A9-49AC-B2D1-5A9EA2BD3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48538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4280C55-570C-4284-9850-B2BA33DB6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7033095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Shape 1">
            <a:extLst>
              <a:ext uri="{FF2B5EF4-FFF2-40B4-BE49-F238E27FC236}">
                <a16:creationId xmlns:a16="http://schemas.microsoft.com/office/drawing/2014/main" id="{72BCCAF0-664C-2048-BFB7-70B5F0E593C6}"/>
              </a:ext>
            </a:extLst>
          </p:cNvPr>
          <p:cNvSpPr txBox="1"/>
          <p:nvPr/>
        </p:nvSpPr>
        <p:spPr>
          <a:xfrm>
            <a:off x="964760" y="804328"/>
            <a:ext cx="6091312" cy="1205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0" strike="noStrike" spc="-1" dirty="0">
                <a:solidFill>
                  <a:srgbClr val="FEFFFF"/>
                </a:solidFill>
                <a:latin typeface="+mj-lt"/>
                <a:ea typeface="+mj-ea"/>
                <a:cs typeface="+mj-cs"/>
              </a:rPr>
              <a:t>ODC Session 3 NUTS &amp; BOLTs  Grace Ann</a:t>
            </a:r>
          </a:p>
        </p:txBody>
      </p:sp>
      <p:sp>
        <p:nvSpPr>
          <p:cNvPr id="3" name="TextShape 2">
            <a:extLst>
              <a:ext uri="{FF2B5EF4-FFF2-40B4-BE49-F238E27FC236}">
                <a16:creationId xmlns:a16="http://schemas.microsoft.com/office/drawing/2014/main" id="{970FEF2B-82BC-2B4F-BB4B-FE4EA57C5959}"/>
              </a:ext>
            </a:extLst>
          </p:cNvPr>
          <p:cNvSpPr txBox="1"/>
          <p:nvPr/>
        </p:nvSpPr>
        <p:spPr>
          <a:xfrm>
            <a:off x="812933" y="2494450"/>
            <a:ext cx="10293931" cy="3727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660600" indent="-2286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endParaRPr lang="en-US" sz="2400" spc="-1" dirty="0"/>
          </a:p>
          <a:p>
            <a:pPr marL="660600" indent="-2286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sz="2400" spc="-1" dirty="0"/>
              <a:t>Herd Behavior QUIZ</a:t>
            </a:r>
          </a:p>
          <a:p>
            <a:pPr marL="660600" indent="-2286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sz="2400" spc="-1" dirty="0"/>
              <a:t>Boss Mares  and Alpha vs. Delta leadership</a:t>
            </a:r>
          </a:p>
          <a:p>
            <a:pPr marL="660600" indent="-2286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sz="2400" spc="-1" dirty="0"/>
              <a:t>Herd vs. Collective Intelligence Networking</a:t>
            </a:r>
          </a:p>
          <a:p>
            <a:pPr marL="660600" indent="-2286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sz="2400" spc="-1" dirty="0"/>
              <a:t>Alternatives to Hierarchy</a:t>
            </a:r>
          </a:p>
          <a:p>
            <a:pPr marL="660600" indent="-2286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sz="2400" spc="-1" dirty="0"/>
              <a:t>Ensemble Story Co-Creation</a:t>
            </a:r>
          </a:p>
          <a:p>
            <a:pPr marL="660600" indent="-2286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sz="2400" spc="-1" dirty="0"/>
              <a:t>Tool 6: Conflict Resolution - - Organizational Mirror; Navajo Peacemaking</a:t>
            </a:r>
          </a:p>
          <a:p>
            <a:pPr marL="203400" indent="-2286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endParaRPr lang="en-US" sz="2400" b="0" strike="noStrike" spc="-1" dirty="0"/>
          </a:p>
          <a:p>
            <a:pPr marL="432000" indent="-2286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endParaRPr lang="en-US" sz="2000" b="0" strike="noStrike" spc="-1" dirty="0"/>
          </a:p>
        </p:txBody>
      </p:sp>
      <p:pic>
        <p:nvPicPr>
          <p:cNvPr id="14" name="Billede 19">
            <a:extLst>
              <a:ext uri="{FF2B5EF4-FFF2-40B4-BE49-F238E27FC236}">
                <a16:creationId xmlns:a16="http://schemas.microsoft.com/office/drawing/2014/main" id="{DA1D84D3-020A-0B47-BFC2-FB90BCBBA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840" y="4947610"/>
            <a:ext cx="3343407" cy="2549347"/>
          </a:xfrm>
          <a:prstGeom prst="rect">
            <a:avLst/>
          </a:prstGeom>
        </p:spPr>
      </p:pic>
      <p:pic>
        <p:nvPicPr>
          <p:cNvPr id="15" name="Picture 2_5" descr="Free object clipart graphics. Needle, capscrews, nut, bricks, glue, clothes  peg, bucket, comb, candle, vase, dress, bulb, handbag images and pictures.">
            <a:extLst>
              <a:ext uri="{FF2B5EF4-FFF2-40B4-BE49-F238E27FC236}">
                <a16:creationId xmlns:a16="http://schemas.microsoft.com/office/drawing/2014/main" id="{19407E83-14E4-4D49-8E2F-F06596420196}"/>
              </a:ext>
            </a:extLst>
          </p:cNvPr>
          <p:cNvPicPr/>
          <p:nvPr/>
        </p:nvPicPr>
        <p:blipFill rotWithShape="1">
          <a:blip r:embed="rId4"/>
          <a:srcRect r="9032" b="2"/>
          <a:stretch/>
        </p:blipFill>
        <p:spPr>
          <a:xfrm>
            <a:off x="8319681" y="975354"/>
            <a:ext cx="2787184" cy="275747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6C9203-9F45-BA44-B0DB-4E3CACFDC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624" y="6382512"/>
            <a:ext cx="685800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CAFA3F9-F324-7144-B04E-209D9625E121}" type="slidenum">
              <a:rPr lang="en-US" sz="1000"/>
              <a:pPr>
                <a:spcAft>
                  <a:spcPts val="600"/>
                </a:spcAft>
              </a:pPr>
              <a:t>9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0005372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1474</Words>
  <Application>Microsoft Macintosh PowerPoint</Application>
  <PresentationFormat>Widescreen</PresentationFormat>
  <Paragraphs>271</Paragraphs>
  <Slides>28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CONNECT last week &amp; this week: Polyphony &amp; Stylistics = Staging</vt:lpstr>
      <vt:lpstr>PowerPoint Presentation</vt:lpstr>
      <vt:lpstr>PowerPoint Presentation</vt:lpstr>
      <vt:lpstr>HERD BEHAVIOR: Alpha and Delta leaders  </vt:lpstr>
      <vt:lpstr>Zebra Mare directs the herd how to cross</vt:lpstr>
      <vt:lpstr>PowerPoint Presentation</vt:lpstr>
      <vt:lpstr>PowerPoint Presentation</vt:lpstr>
      <vt:lpstr>PowerPoint Presentation</vt:lpstr>
      <vt:lpstr>The Two Principles &amp; Two Processes</vt:lpstr>
      <vt:lpstr>PowerPoint Presentation</vt:lpstr>
      <vt:lpstr>Going Beyond Open Systems to Multi-Brain Networking Ensembles</vt:lpstr>
      <vt:lpstr>TOOL: PSL2  Problem Solving Leading &amp; Learning    Principle 5: Helping the  New Story Along (Becoming)</vt:lpstr>
      <vt:lpstr>Wildebeest put brains together to find way up river bank</vt:lpstr>
      <vt:lpstr>PowerPoint Presentation</vt:lpstr>
      <vt:lpstr>Parrots Swarm, and make micro-second decisions of collective intelligence</vt:lpstr>
      <vt:lpstr>Tool 6 From 1st Loop of Escalation to 2nd Loop of Resolution prepares the staging </vt:lpstr>
      <vt:lpstr>Emperor Penguins Waddling is Collective Intelligence Networking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Grace Ann Rosile</dc:creator>
  <cp:lastModifiedBy>David Boje</cp:lastModifiedBy>
  <cp:revision>3</cp:revision>
  <dcterms:created xsi:type="dcterms:W3CDTF">2021-04-20T04:02:32Z</dcterms:created>
  <dcterms:modified xsi:type="dcterms:W3CDTF">2021-04-20T15:34:10Z</dcterms:modified>
</cp:coreProperties>
</file>