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6"/>
  </p:notesMasterIdLst>
  <p:sldIdLst>
    <p:sldId id="257" r:id="rId2"/>
    <p:sldId id="482" r:id="rId3"/>
    <p:sldId id="483" r:id="rId4"/>
    <p:sldId id="260" r:id="rId5"/>
    <p:sldId id="503" r:id="rId6"/>
    <p:sldId id="489" r:id="rId7"/>
    <p:sldId id="259" r:id="rId8"/>
    <p:sldId id="484" r:id="rId9"/>
    <p:sldId id="485" r:id="rId10"/>
    <p:sldId id="505" r:id="rId11"/>
    <p:sldId id="504" r:id="rId12"/>
    <p:sldId id="497" r:id="rId13"/>
    <p:sldId id="496" r:id="rId14"/>
    <p:sldId id="494" r:id="rId15"/>
    <p:sldId id="492" r:id="rId16"/>
    <p:sldId id="493" r:id="rId17"/>
    <p:sldId id="487" r:id="rId18"/>
    <p:sldId id="499" r:id="rId19"/>
    <p:sldId id="279" r:id="rId20"/>
    <p:sldId id="502" r:id="rId21"/>
    <p:sldId id="488" r:id="rId22"/>
    <p:sldId id="300" r:id="rId23"/>
    <p:sldId id="281" r:id="rId24"/>
    <p:sldId id="50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449"/>
    <p:restoredTop sz="87069"/>
  </p:normalViewPr>
  <p:slideViewPr>
    <p:cSldViewPr snapToGrid="0" snapToObjects="1">
      <p:cViewPr varScale="1">
        <p:scale>
          <a:sx n="86" d="100"/>
          <a:sy n="86" d="100"/>
        </p:scale>
        <p:origin x="32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91F628EE-0425-254B-B641-5D676C82E94D}" type="datetimeFigureOut">
              <a:rPr lang="en-US" smtClean="0"/>
              <a:t>4/13/21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6708B3-478C-7040-AF57-344A2F5A5380}" type="slidenum">
              <a:rPr lang="en-US" smtClean="0"/>
              <a:t>‹#›</a:t>
            </a:fld>
            <a:endParaRPr lang="en-US"/>
          </a:p>
        </p:txBody>
      </p:sp>
    </p:spTree>
    <p:extLst>
      <p:ext uri="{BB962C8B-B14F-4D97-AF65-F5344CB8AC3E}">
        <p14:creationId xmlns:p14="http://schemas.microsoft.com/office/powerpoint/2010/main" val="34581486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PlaceHolder 1"/>
          <p:cNvSpPr>
            <a:spLocks noGrp="1" noRot="1" noChangeAspect="1"/>
          </p:cNvSpPr>
          <p:nvPr>
            <p:ph type="sldImg"/>
          </p:nvPr>
        </p:nvSpPr>
        <p:spPr>
          <a:xfrm>
            <a:off x="685800" y="1143000"/>
            <a:ext cx="5481638" cy="3084513"/>
          </a:xfrm>
          <a:prstGeom prst="rect">
            <a:avLst/>
          </a:prstGeom>
        </p:spPr>
      </p:sp>
      <p:sp>
        <p:nvSpPr>
          <p:cNvPr id="418" name="PlaceHolder 2"/>
          <p:cNvSpPr>
            <a:spLocks noGrp="1"/>
          </p:cNvSpPr>
          <p:nvPr>
            <p:ph type="body"/>
          </p:nvPr>
        </p:nvSpPr>
        <p:spPr>
          <a:xfrm>
            <a:off x="685800" y="4400640"/>
            <a:ext cx="5481000" cy="3594960"/>
          </a:xfrm>
          <a:prstGeom prst="rect">
            <a:avLst/>
          </a:prstGeom>
        </p:spPr>
        <p:txBody>
          <a:bodyPr lIns="0" tIns="0" rIns="0" bIns="0">
            <a:noAutofit/>
          </a:bodyPr>
          <a:lstStyle/>
          <a:p>
            <a:endParaRPr lang="en-US" sz="2640" b="0" strike="noStrike" spc="-1" dirty="0">
              <a:latin typeface="Arial"/>
            </a:endParaRPr>
          </a:p>
        </p:txBody>
      </p:sp>
      <p:sp>
        <p:nvSpPr>
          <p:cNvPr id="419" name="CustomShape 3"/>
          <p:cNvSpPr/>
          <p:nvPr/>
        </p:nvSpPr>
        <p:spPr>
          <a:xfrm>
            <a:off x="3884760" y="8685360"/>
            <a:ext cx="2966400" cy="453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336962A9-2B63-49AA-A494-0BD8440EB41A}" type="slidenum">
              <a:rPr lang="en-US" sz="1200" b="0" strike="noStrike" spc="-1">
                <a:solidFill>
                  <a:srgbClr val="000000"/>
                </a:solidFill>
                <a:latin typeface="Times New Roman"/>
                <a:ea typeface="+mn-ea"/>
              </a:rPr>
              <a:t>1</a:t>
            </a:fld>
            <a:endParaRPr lang="en-US" sz="1200" b="0" strike="noStrike" spc="-1">
              <a:latin typeface="Arial"/>
            </a:endParaRPr>
          </a:p>
        </p:txBody>
      </p:sp>
    </p:spTree>
    <p:extLst>
      <p:ext uri="{BB962C8B-B14F-4D97-AF65-F5344CB8AC3E}">
        <p14:creationId xmlns:p14="http://schemas.microsoft.com/office/powerpoint/2010/main" val="1944216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6708B3-478C-7040-AF57-344A2F5A5380}" type="slidenum">
              <a:rPr lang="en-US" smtClean="0"/>
              <a:t>13</a:t>
            </a:fld>
            <a:endParaRPr lang="en-US"/>
          </a:p>
        </p:txBody>
      </p:sp>
    </p:spTree>
    <p:extLst>
      <p:ext uri="{BB962C8B-B14F-4D97-AF65-F5344CB8AC3E}">
        <p14:creationId xmlns:p14="http://schemas.microsoft.com/office/powerpoint/2010/main" val="3304065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6708B3-478C-7040-AF57-344A2F5A5380}" type="slidenum">
              <a:rPr lang="en-US" smtClean="0"/>
              <a:t>18</a:t>
            </a:fld>
            <a:endParaRPr lang="en-US"/>
          </a:p>
        </p:txBody>
      </p:sp>
    </p:spTree>
    <p:extLst>
      <p:ext uri="{BB962C8B-B14F-4D97-AF65-F5344CB8AC3E}">
        <p14:creationId xmlns:p14="http://schemas.microsoft.com/office/powerpoint/2010/main" val="1834288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6708B3-478C-7040-AF57-344A2F5A5380}" type="slidenum">
              <a:rPr lang="en-US" smtClean="0"/>
              <a:t>19</a:t>
            </a:fld>
            <a:endParaRPr lang="en-US"/>
          </a:p>
        </p:txBody>
      </p:sp>
    </p:spTree>
    <p:extLst>
      <p:ext uri="{BB962C8B-B14F-4D97-AF65-F5344CB8AC3E}">
        <p14:creationId xmlns:p14="http://schemas.microsoft.com/office/powerpoint/2010/main" val="4330671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6708B3-478C-7040-AF57-344A2F5A5380}" type="slidenum">
              <a:rPr lang="en-US" smtClean="0"/>
              <a:t>20</a:t>
            </a:fld>
            <a:endParaRPr lang="en-US"/>
          </a:p>
        </p:txBody>
      </p:sp>
    </p:spTree>
    <p:extLst>
      <p:ext uri="{BB962C8B-B14F-4D97-AF65-F5344CB8AC3E}">
        <p14:creationId xmlns:p14="http://schemas.microsoft.com/office/powerpoint/2010/main" val="30009625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PlaceHolder 1"/>
          <p:cNvSpPr>
            <a:spLocks noGrp="1" noRot="1" noChangeAspect="1"/>
          </p:cNvSpPr>
          <p:nvPr>
            <p:ph type="sldImg"/>
          </p:nvPr>
        </p:nvSpPr>
        <p:spPr>
          <a:xfrm>
            <a:off x="871538" y="1257300"/>
            <a:ext cx="6026150" cy="3390900"/>
          </a:xfrm>
          <a:prstGeom prst="rect">
            <a:avLst/>
          </a:prstGeom>
        </p:spPr>
      </p:sp>
      <p:sp>
        <p:nvSpPr>
          <p:cNvPr id="415" name="PlaceHolder 2"/>
          <p:cNvSpPr>
            <a:spLocks noGrp="1"/>
          </p:cNvSpPr>
          <p:nvPr>
            <p:ph type="body"/>
          </p:nvPr>
        </p:nvSpPr>
        <p:spPr>
          <a:xfrm>
            <a:off x="777960" y="4840200"/>
            <a:ext cx="6211800" cy="3956040"/>
          </a:xfrm>
          <a:prstGeom prst="rect">
            <a:avLst/>
          </a:prstGeom>
        </p:spPr>
        <p:txBody>
          <a:bodyPr lIns="0" tIns="0" rIns="0" bIns="0">
            <a:noAutofit/>
          </a:bodyPr>
          <a:lstStyle/>
          <a:p>
            <a:pPr marL="216000" indent="-211680">
              <a:lnSpc>
                <a:spcPct val="100000"/>
              </a:lnSpc>
              <a:tabLst>
                <a:tab pos="0" algn="l"/>
              </a:tabLst>
            </a:pPr>
            <a:r>
              <a:rPr lang="da-DK" sz="2000" b="0" strike="noStrike" spc="-1">
                <a:latin typeface="Arial"/>
              </a:rPr>
              <a:t>Just go over this slide</a:t>
            </a:r>
            <a:endParaRPr lang="en-US" sz="2000" b="0" strike="noStrike" spc="-1">
              <a:latin typeface="Arial"/>
            </a:endParaRPr>
          </a:p>
        </p:txBody>
      </p:sp>
      <p:sp>
        <p:nvSpPr>
          <p:cNvPr id="416" name="CustomShape 3"/>
          <p:cNvSpPr/>
          <p:nvPr/>
        </p:nvSpPr>
        <p:spPr>
          <a:xfrm>
            <a:off x="4402080" y="9553680"/>
            <a:ext cx="3363840" cy="500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B537AB56-4B8A-482F-AC0B-8A6F5B0E0AF4}" type="slidenum">
              <a:rPr lang="en-US" sz="1200" b="0" strike="noStrike" spc="-1">
                <a:solidFill>
                  <a:srgbClr val="000000"/>
                </a:solidFill>
                <a:latin typeface="+mn-lt"/>
                <a:ea typeface="+mn-ea"/>
              </a:rPr>
              <a:t>22</a:t>
            </a:fld>
            <a:endParaRPr lang="en-US" sz="1200" b="0" strike="noStrike" spc="-1">
              <a:latin typeface="Arial"/>
            </a:endParaRPr>
          </a:p>
        </p:txBody>
      </p:sp>
    </p:spTree>
    <p:extLst>
      <p:ext uri="{BB962C8B-B14F-4D97-AF65-F5344CB8AC3E}">
        <p14:creationId xmlns:p14="http://schemas.microsoft.com/office/powerpoint/2010/main" val="1728334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PlaceHolder 1"/>
          <p:cNvSpPr>
            <a:spLocks noGrp="1" noRot="1" noChangeAspect="1"/>
          </p:cNvSpPr>
          <p:nvPr>
            <p:ph type="sldImg"/>
          </p:nvPr>
        </p:nvSpPr>
        <p:spPr>
          <a:xfrm>
            <a:off x="687388" y="1143000"/>
            <a:ext cx="5478462" cy="3082925"/>
          </a:xfrm>
          <a:prstGeom prst="rect">
            <a:avLst/>
          </a:prstGeom>
        </p:spPr>
      </p:sp>
      <p:sp>
        <p:nvSpPr>
          <p:cNvPr id="436" name="PlaceHolder 2"/>
          <p:cNvSpPr>
            <a:spLocks noGrp="1"/>
          </p:cNvSpPr>
          <p:nvPr>
            <p:ph type="body"/>
          </p:nvPr>
        </p:nvSpPr>
        <p:spPr>
          <a:xfrm>
            <a:off x="685800" y="4400640"/>
            <a:ext cx="5481000" cy="3594960"/>
          </a:xfrm>
          <a:prstGeom prst="rect">
            <a:avLst/>
          </a:prstGeom>
        </p:spPr>
        <p:txBody>
          <a:bodyPr lIns="0" tIns="0" rIns="0" bIns="0">
            <a:noAutofit/>
          </a:bodyPr>
          <a:lstStyle/>
          <a:p>
            <a:endParaRPr lang="en-US" sz="2640" b="0" strike="noStrike" spc="-1">
              <a:latin typeface="Arial"/>
            </a:endParaRPr>
          </a:p>
        </p:txBody>
      </p:sp>
      <p:sp>
        <p:nvSpPr>
          <p:cNvPr id="437" name="CustomShape 3"/>
          <p:cNvSpPr/>
          <p:nvPr/>
        </p:nvSpPr>
        <p:spPr>
          <a:xfrm>
            <a:off x="3884760" y="8685360"/>
            <a:ext cx="2966400" cy="453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55F809F7-D4EA-42F0-A3D7-6EB028EDD02F}" type="slidenum">
              <a:rPr lang="en-US" sz="1200" b="0" strike="noStrike" spc="-1">
                <a:solidFill>
                  <a:srgbClr val="000000"/>
                </a:solidFill>
                <a:latin typeface="Times New Roman"/>
                <a:ea typeface="+mn-ea"/>
              </a:rPr>
              <a:t>23</a:t>
            </a:fld>
            <a:endParaRPr lang="en-US" sz="1200" b="0" strike="noStrike" spc="-1">
              <a:latin typeface="Arial"/>
            </a:endParaRPr>
          </a:p>
        </p:txBody>
      </p:sp>
    </p:spTree>
    <p:extLst>
      <p:ext uri="{BB962C8B-B14F-4D97-AF65-F5344CB8AC3E}">
        <p14:creationId xmlns:p14="http://schemas.microsoft.com/office/powerpoint/2010/main" val="15766692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6708B3-478C-7040-AF57-344A2F5A5380}" type="slidenum">
              <a:rPr lang="en-US" smtClean="0"/>
              <a:t>24</a:t>
            </a:fld>
            <a:endParaRPr lang="en-US"/>
          </a:p>
        </p:txBody>
      </p:sp>
    </p:spTree>
    <p:extLst>
      <p:ext uri="{BB962C8B-B14F-4D97-AF65-F5344CB8AC3E}">
        <p14:creationId xmlns:p14="http://schemas.microsoft.com/office/powerpoint/2010/main" val="2449211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PlaceHolder 1"/>
          <p:cNvSpPr>
            <a:spLocks noGrp="1" noRot="1" noChangeAspect="1"/>
          </p:cNvSpPr>
          <p:nvPr>
            <p:ph type="sldImg"/>
          </p:nvPr>
        </p:nvSpPr>
        <p:spPr>
          <a:xfrm>
            <a:off x="871538" y="1257300"/>
            <a:ext cx="6026150" cy="3390900"/>
          </a:xfrm>
          <a:prstGeom prst="rect">
            <a:avLst/>
          </a:prstGeom>
        </p:spPr>
      </p:sp>
      <p:sp>
        <p:nvSpPr>
          <p:cNvPr id="415" name="PlaceHolder 2"/>
          <p:cNvSpPr>
            <a:spLocks noGrp="1"/>
          </p:cNvSpPr>
          <p:nvPr>
            <p:ph type="body"/>
          </p:nvPr>
        </p:nvSpPr>
        <p:spPr>
          <a:xfrm>
            <a:off x="777960" y="4840200"/>
            <a:ext cx="6211800" cy="3956040"/>
          </a:xfrm>
          <a:prstGeom prst="rect">
            <a:avLst/>
          </a:prstGeom>
        </p:spPr>
        <p:txBody>
          <a:bodyPr lIns="0" tIns="0" rIns="0" bIns="0">
            <a:noAutofit/>
          </a:bodyPr>
          <a:lstStyle/>
          <a:p>
            <a:pPr marL="216000" indent="-211680">
              <a:lnSpc>
                <a:spcPct val="100000"/>
              </a:lnSpc>
              <a:tabLst>
                <a:tab pos="0" algn="l"/>
              </a:tabLst>
            </a:pPr>
            <a:r>
              <a:rPr lang="da-DK" sz="2000" b="0" strike="noStrike" spc="-1">
                <a:latin typeface="Arial"/>
              </a:rPr>
              <a:t>Just go over this slide</a:t>
            </a:r>
            <a:endParaRPr lang="en-US" sz="2000" b="0" strike="noStrike" spc="-1">
              <a:latin typeface="Arial"/>
            </a:endParaRPr>
          </a:p>
        </p:txBody>
      </p:sp>
      <p:sp>
        <p:nvSpPr>
          <p:cNvPr id="416" name="CustomShape 3"/>
          <p:cNvSpPr/>
          <p:nvPr/>
        </p:nvSpPr>
        <p:spPr>
          <a:xfrm>
            <a:off x="4402080" y="9553680"/>
            <a:ext cx="3363840" cy="500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B537AB56-4B8A-482F-AC0B-8A6F5B0E0AF4}" type="slidenum">
              <a:rPr lang="en-US" sz="1200" b="0" strike="noStrike" spc="-1">
                <a:solidFill>
                  <a:srgbClr val="000000"/>
                </a:solidFill>
                <a:latin typeface="+mn-lt"/>
                <a:ea typeface="+mn-ea"/>
              </a:rPr>
              <a:t>2</a:t>
            </a:fld>
            <a:endParaRPr lang="en-US" sz="1200" b="0" strike="noStrike" spc="-1">
              <a:latin typeface="Arial"/>
            </a:endParaRPr>
          </a:p>
        </p:txBody>
      </p:sp>
    </p:spTree>
    <p:extLst>
      <p:ext uri="{BB962C8B-B14F-4D97-AF65-F5344CB8AC3E}">
        <p14:creationId xmlns:p14="http://schemas.microsoft.com/office/powerpoint/2010/main" val="3309467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PlaceHolder 1"/>
          <p:cNvSpPr>
            <a:spLocks noGrp="1" noRot="1" noChangeAspect="1"/>
          </p:cNvSpPr>
          <p:nvPr>
            <p:ph type="sldImg"/>
          </p:nvPr>
        </p:nvSpPr>
        <p:spPr>
          <a:xfrm>
            <a:off x="534988" y="763588"/>
            <a:ext cx="6697662" cy="3768725"/>
          </a:xfrm>
          <a:prstGeom prst="rect">
            <a:avLst/>
          </a:prstGeom>
        </p:spPr>
      </p:sp>
      <p:sp>
        <p:nvSpPr>
          <p:cNvPr id="421" name="PlaceHolder 2"/>
          <p:cNvSpPr>
            <a:spLocks noGrp="1"/>
          </p:cNvSpPr>
          <p:nvPr>
            <p:ph type="body"/>
          </p:nvPr>
        </p:nvSpPr>
        <p:spPr>
          <a:xfrm>
            <a:off x="685800" y="4400640"/>
            <a:ext cx="5482080" cy="3596040"/>
          </a:xfrm>
          <a:prstGeom prst="rect">
            <a:avLst/>
          </a:prstGeom>
        </p:spPr>
        <p:txBody>
          <a:bodyPr lIns="0" tIns="0" rIns="0" bIns="0">
            <a:noAutofit/>
          </a:bodyPr>
          <a:lstStyle/>
          <a:p>
            <a:endParaRPr lang="en-US" sz="2640" b="0" strike="noStrike" spc="-1" dirty="0">
              <a:latin typeface="Arial"/>
            </a:endParaRPr>
          </a:p>
        </p:txBody>
      </p:sp>
      <p:sp>
        <p:nvSpPr>
          <p:cNvPr id="422" name="CustomShape 3"/>
          <p:cNvSpPr/>
          <p:nvPr/>
        </p:nvSpPr>
        <p:spPr>
          <a:xfrm>
            <a:off x="3884760" y="8685360"/>
            <a:ext cx="2967480" cy="45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04FDC7A2-1F57-4FB0-82F3-153BBC82DDF0}" type="slidenum">
              <a:rPr lang="en-US" sz="1400" b="0" strike="noStrike" spc="-1">
                <a:solidFill>
                  <a:srgbClr val="000000"/>
                </a:solidFill>
                <a:latin typeface="Times New Roman"/>
                <a:ea typeface="+mn-ea"/>
              </a:rPr>
              <a:t>4</a:t>
            </a:fld>
            <a:endParaRPr lang="en-US" sz="1400" b="0" strike="noStrike" spc="-1">
              <a:latin typeface="Arial"/>
            </a:endParaRPr>
          </a:p>
        </p:txBody>
      </p:sp>
    </p:spTree>
    <p:extLst>
      <p:ext uri="{BB962C8B-B14F-4D97-AF65-F5344CB8AC3E}">
        <p14:creationId xmlns:p14="http://schemas.microsoft.com/office/powerpoint/2010/main" val="256798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pPr>
              <a:lnSpc>
                <a:spcPct val="90000"/>
              </a:lnSpc>
              <a:spcAft>
                <a:spcPts val="601"/>
              </a:spcAft>
            </a:pPr>
            <a:endParaRPr lang="en-US" sz="1050" b="0" strike="noStrike" spc="-1" dirty="0">
              <a:latin typeface="+mn-lt"/>
            </a:endParaRPr>
          </a:p>
          <a:p>
            <a:pPr>
              <a:lnSpc>
                <a:spcPct val="90000"/>
              </a:lnSpc>
              <a:spcAft>
                <a:spcPts val="601"/>
              </a:spcAft>
              <a:buClr>
                <a:srgbClr val="000000"/>
              </a:buClr>
            </a:pPr>
            <a:r>
              <a:rPr lang="en-US" sz="2400" b="0" strike="noStrike" spc="-1" dirty="0">
                <a:solidFill>
                  <a:srgbClr val="000000"/>
                </a:solidFill>
                <a:latin typeface="Calibri"/>
                <a:ea typeface="+mn-ea"/>
              </a:rPr>
              <a:t>Week 1: </a:t>
            </a:r>
            <a:endParaRPr lang="en-US" sz="2400" b="0" strike="noStrike" spc="-1" dirty="0">
              <a:latin typeface="+mn-lt"/>
            </a:endParaRPr>
          </a:p>
          <a:p>
            <a:pPr>
              <a:lnSpc>
                <a:spcPct val="90000"/>
              </a:lnSpc>
              <a:spcAft>
                <a:spcPts val="601"/>
              </a:spcAft>
            </a:pPr>
            <a:r>
              <a:rPr lang="en-US" sz="1200" b="1" strike="noStrike" spc="-1" dirty="0">
                <a:solidFill>
                  <a:srgbClr val="000000"/>
                </a:solidFill>
                <a:latin typeface="Calibri"/>
                <a:ea typeface="+mn-ea"/>
              </a:rPr>
              <a:t>    </a:t>
            </a:r>
          </a:p>
          <a:p>
            <a:pPr>
              <a:lnSpc>
                <a:spcPct val="90000"/>
              </a:lnSpc>
              <a:spcAft>
                <a:spcPts val="601"/>
              </a:spcAft>
            </a:pPr>
            <a:r>
              <a:rPr lang="en-US" sz="1200" b="1" spc="-1" dirty="0">
                <a:solidFill>
                  <a:srgbClr val="000000"/>
                </a:solidFill>
                <a:latin typeface="Calibri"/>
              </a:rPr>
              <a:t>Nuts and Bolts</a:t>
            </a:r>
            <a:endParaRPr lang="en-US" sz="1200" spc="-1" dirty="0"/>
          </a:p>
          <a:p>
            <a:pPr>
              <a:lnSpc>
                <a:spcPct val="90000"/>
              </a:lnSpc>
              <a:spcAft>
                <a:spcPts val="601"/>
              </a:spcAft>
            </a:pPr>
            <a:endParaRPr lang="en-US" sz="1200" b="1" strike="noStrike" spc="-1" dirty="0">
              <a:solidFill>
                <a:srgbClr val="000000"/>
              </a:solidFill>
              <a:latin typeface="Calibri"/>
              <a:ea typeface="+mn-ea"/>
            </a:endParaRPr>
          </a:p>
          <a:p>
            <a:pPr>
              <a:lnSpc>
                <a:spcPct val="90000"/>
              </a:lnSpc>
              <a:spcAft>
                <a:spcPts val="601"/>
              </a:spcAft>
            </a:pPr>
            <a:r>
              <a:rPr lang="en-US" sz="1200" b="1" strike="noStrike" spc="-1" dirty="0">
                <a:solidFill>
                  <a:srgbClr val="000000"/>
                </a:solidFill>
                <a:latin typeface="Calibri"/>
                <a:ea typeface="+mn-ea"/>
              </a:rPr>
              <a:t>     Principle 1 True &amp;</a:t>
            </a:r>
            <a:endParaRPr lang="en-US" sz="1200" b="0" strike="noStrike" spc="-1" dirty="0">
              <a:latin typeface="+mn-lt"/>
            </a:endParaRPr>
          </a:p>
          <a:p>
            <a:pPr>
              <a:lnSpc>
                <a:spcPct val="90000"/>
              </a:lnSpc>
              <a:spcAft>
                <a:spcPts val="601"/>
              </a:spcAft>
            </a:pPr>
            <a:r>
              <a:rPr lang="en-US" sz="1200" b="1" strike="noStrike" spc="-1" dirty="0">
                <a:solidFill>
                  <a:srgbClr val="000000"/>
                </a:solidFill>
                <a:latin typeface="Calibri"/>
                <a:ea typeface="+mn-ea"/>
              </a:rPr>
              <a:t>     Principle 2 Making Room</a:t>
            </a:r>
            <a:endParaRPr lang="en-US" sz="1200" b="0" strike="noStrike" spc="-1" dirty="0">
              <a:latin typeface="+mn-lt"/>
            </a:endParaRPr>
          </a:p>
          <a:p>
            <a:pPr>
              <a:lnSpc>
                <a:spcPct val="90000"/>
              </a:lnSpc>
              <a:spcAft>
                <a:spcPts val="601"/>
              </a:spcAft>
            </a:pPr>
            <a:r>
              <a:rPr lang="en-US" sz="1200" b="0" strike="noStrike" spc="-1" dirty="0">
                <a:latin typeface="+mn-lt"/>
              </a:rPr>
              <a:t>           WITH</a:t>
            </a:r>
          </a:p>
          <a:p>
            <a:pPr>
              <a:lnSpc>
                <a:spcPct val="90000"/>
              </a:lnSpc>
              <a:spcAft>
                <a:spcPts val="601"/>
              </a:spcAft>
              <a:buClr>
                <a:srgbClr val="000000"/>
              </a:buClr>
            </a:pPr>
            <a:r>
              <a:rPr lang="en-US" sz="1200" b="1" strike="noStrike" spc="-1" dirty="0">
                <a:solidFill>
                  <a:srgbClr val="000000"/>
                </a:solidFill>
                <a:latin typeface="Calibri"/>
                <a:ea typeface="+mn-ea"/>
              </a:rPr>
              <a:t>     Process 1 Beneath &amp;</a:t>
            </a:r>
          </a:p>
          <a:p>
            <a:pPr>
              <a:lnSpc>
                <a:spcPct val="90000"/>
              </a:lnSpc>
              <a:spcAft>
                <a:spcPts val="601"/>
              </a:spcAft>
              <a:buClr>
                <a:srgbClr val="000000"/>
              </a:buClr>
            </a:pPr>
            <a:r>
              <a:rPr lang="en-US" sz="1200" b="0" strike="noStrike" spc="-1" dirty="0">
                <a:latin typeface="+mn-lt"/>
              </a:rPr>
              <a:t>     </a:t>
            </a:r>
            <a:r>
              <a:rPr lang="en-US" sz="1200" b="1" strike="noStrike" spc="-1" dirty="0">
                <a:latin typeface="+mn-lt"/>
              </a:rPr>
              <a:t>Process 2 Before</a:t>
            </a:r>
          </a:p>
          <a:p>
            <a:pPr marL="216000" indent="-224280">
              <a:lnSpc>
                <a:spcPct val="90000"/>
              </a:lnSpc>
              <a:spcAft>
                <a:spcPts val="601"/>
              </a:spcAft>
              <a:buClr>
                <a:srgbClr val="000000"/>
              </a:buClr>
              <a:buFont typeface="Arial"/>
              <a:buChar char="•"/>
            </a:pPr>
            <a:endParaRPr lang="en-US" sz="1200" b="0" strike="noStrike" spc="-1" dirty="0">
              <a:latin typeface="+mn-lt"/>
            </a:endParaRPr>
          </a:p>
          <a:p>
            <a:pPr>
              <a:lnSpc>
                <a:spcPct val="90000"/>
              </a:lnSpc>
              <a:spcAft>
                <a:spcPts val="601"/>
              </a:spcAft>
              <a:buClr>
                <a:srgbClr val="000000"/>
              </a:buClr>
            </a:pPr>
            <a:r>
              <a:rPr lang="en-US" sz="1200" b="1" strike="noStrike" spc="-1" dirty="0">
                <a:solidFill>
                  <a:srgbClr val="000000"/>
                </a:solidFill>
                <a:latin typeface="Calibri"/>
                <a:ea typeface="+mn-ea"/>
              </a:rPr>
              <a:t>Ethics focus:</a:t>
            </a:r>
          </a:p>
          <a:p>
            <a:pPr>
              <a:lnSpc>
                <a:spcPct val="90000"/>
              </a:lnSpc>
              <a:spcAft>
                <a:spcPts val="601"/>
              </a:spcAft>
              <a:buClr>
                <a:srgbClr val="000000"/>
              </a:buClr>
            </a:pPr>
            <a:r>
              <a:rPr lang="en-US" sz="1200" b="1" strike="noStrike" spc="-1" dirty="0">
                <a:solidFill>
                  <a:srgbClr val="000000"/>
                </a:solidFill>
                <a:latin typeface="Calibri"/>
                <a:ea typeface="+mn-ea"/>
              </a:rPr>
              <a:t>True Storytelling Principles</a:t>
            </a:r>
            <a:endParaRPr lang="en-US" sz="1200" b="0" strike="noStrike" spc="-1" dirty="0">
              <a:latin typeface="+mn-lt"/>
            </a:endParaRPr>
          </a:p>
          <a:p>
            <a:pPr>
              <a:lnSpc>
                <a:spcPct val="90000"/>
              </a:lnSpc>
              <a:spcAft>
                <a:spcPts val="601"/>
              </a:spcAft>
              <a:buClr>
                <a:srgbClr val="000000"/>
              </a:buClr>
            </a:pPr>
            <a:r>
              <a:rPr lang="en-US" sz="1200" b="1" strike="noStrike" spc="-1" dirty="0">
                <a:solidFill>
                  <a:srgbClr val="000000"/>
                </a:solidFill>
                <a:latin typeface="Calibri"/>
                <a:ea typeface="+mn-ea"/>
              </a:rPr>
              <a:t>     for an Ethical Life</a:t>
            </a:r>
            <a:endParaRPr lang="en-US" sz="1200" b="0" strike="noStrike" spc="-1" dirty="0">
              <a:latin typeface="+mn-lt"/>
            </a:endParaRPr>
          </a:p>
          <a:p>
            <a:endParaRPr lang="en-US" dirty="0"/>
          </a:p>
        </p:txBody>
      </p:sp>
      <p:sp>
        <p:nvSpPr>
          <p:cNvPr id="4" name="Slide Number Placeholder 3"/>
          <p:cNvSpPr>
            <a:spLocks noGrp="1"/>
          </p:cNvSpPr>
          <p:nvPr>
            <p:ph type="sldNum"/>
          </p:nvPr>
        </p:nvSpPr>
        <p:spPr/>
        <p:txBody>
          <a:bodyPr/>
          <a:lstStyle/>
          <a:p>
            <a:pPr algn="r"/>
            <a:fld id="{F6F49CB4-CA3B-4DA6-8A1A-986C451ABB6A}" type="slidenum">
              <a:rPr lang="en-US" sz="1400" b="0" strike="noStrike" spc="-1" smtClean="0">
                <a:latin typeface="Times New Roman"/>
              </a:rPr>
              <a:t>6</a:t>
            </a:fld>
            <a:endParaRPr lang="en-US" sz="1400" b="0" strike="noStrike" spc="-1">
              <a:latin typeface="Times New Roman"/>
            </a:endParaRPr>
          </a:p>
        </p:txBody>
      </p:sp>
    </p:spTree>
    <p:extLst>
      <p:ext uri="{BB962C8B-B14F-4D97-AF65-F5344CB8AC3E}">
        <p14:creationId xmlns:p14="http://schemas.microsoft.com/office/powerpoint/2010/main" val="312357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pPr>
              <a:lnSpc>
                <a:spcPct val="90000"/>
              </a:lnSpc>
              <a:spcAft>
                <a:spcPts val="601"/>
              </a:spcAft>
            </a:pPr>
            <a:endParaRPr lang="en-US" sz="1050" b="0" strike="noStrike" spc="-1" dirty="0">
              <a:latin typeface="+mn-lt"/>
            </a:endParaRPr>
          </a:p>
          <a:p>
            <a:pPr>
              <a:lnSpc>
                <a:spcPct val="90000"/>
              </a:lnSpc>
              <a:spcAft>
                <a:spcPts val="601"/>
              </a:spcAft>
              <a:buClr>
                <a:srgbClr val="000000"/>
              </a:buClr>
            </a:pPr>
            <a:r>
              <a:rPr lang="en-US" sz="2400" b="0" strike="noStrike" spc="-1" dirty="0">
                <a:solidFill>
                  <a:srgbClr val="000000"/>
                </a:solidFill>
                <a:latin typeface="Calibri"/>
                <a:ea typeface="+mn-ea"/>
              </a:rPr>
              <a:t>Week 1: </a:t>
            </a:r>
            <a:endParaRPr lang="en-US" sz="2400" b="0" strike="noStrike" spc="-1" dirty="0">
              <a:latin typeface="+mn-lt"/>
            </a:endParaRPr>
          </a:p>
          <a:p>
            <a:pPr>
              <a:lnSpc>
                <a:spcPct val="90000"/>
              </a:lnSpc>
              <a:spcAft>
                <a:spcPts val="601"/>
              </a:spcAft>
            </a:pPr>
            <a:r>
              <a:rPr lang="en-US" sz="1200" b="1" strike="noStrike" spc="-1" dirty="0">
                <a:solidFill>
                  <a:srgbClr val="000000"/>
                </a:solidFill>
                <a:latin typeface="Calibri"/>
                <a:ea typeface="+mn-ea"/>
              </a:rPr>
              <a:t>    </a:t>
            </a:r>
          </a:p>
          <a:p>
            <a:pPr>
              <a:lnSpc>
                <a:spcPct val="90000"/>
              </a:lnSpc>
              <a:spcAft>
                <a:spcPts val="601"/>
              </a:spcAft>
            </a:pPr>
            <a:r>
              <a:rPr lang="en-US" sz="1200" b="1" spc="-1" dirty="0">
                <a:solidFill>
                  <a:srgbClr val="000000"/>
                </a:solidFill>
                <a:latin typeface="Calibri"/>
              </a:rPr>
              <a:t>Nuts and Bolts</a:t>
            </a:r>
            <a:endParaRPr lang="en-US" sz="1200" spc="-1" dirty="0"/>
          </a:p>
          <a:p>
            <a:pPr>
              <a:lnSpc>
                <a:spcPct val="90000"/>
              </a:lnSpc>
              <a:spcAft>
                <a:spcPts val="601"/>
              </a:spcAft>
            </a:pPr>
            <a:endParaRPr lang="en-US" sz="1200" b="1" strike="noStrike" spc="-1" dirty="0">
              <a:solidFill>
                <a:srgbClr val="000000"/>
              </a:solidFill>
              <a:latin typeface="Calibri"/>
              <a:ea typeface="+mn-ea"/>
            </a:endParaRPr>
          </a:p>
          <a:p>
            <a:pPr>
              <a:lnSpc>
                <a:spcPct val="90000"/>
              </a:lnSpc>
              <a:spcAft>
                <a:spcPts val="601"/>
              </a:spcAft>
            </a:pPr>
            <a:r>
              <a:rPr lang="en-US" sz="1200" b="1" strike="noStrike" spc="-1" dirty="0">
                <a:solidFill>
                  <a:srgbClr val="000000"/>
                </a:solidFill>
                <a:latin typeface="Calibri"/>
                <a:ea typeface="+mn-ea"/>
              </a:rPr>
              <a:t>     Principle 1 True &amp;</a:t>
            </a:r>
            <a:endParaRPr lang="en-US" sz="1200" b="0" strike="noStrike" spc="-1" dirty="0">
              <a:latin typeface="+mn-lt"/>
            </a:endParaRPr>
          </a:p>
          <a:p>
            <a:pPr>
              <a:lnSpc>
                <a:spcPct val="90000"/>
              </a:lnSpc>
              <a:spcAft>
                <a:spcPts val="601"/>
              </a:spcAft>
            </a:pPr>
            <a:r>
              <a:rPr lang="en-US" sz="1200" b="1" strike="noStrike" spc="-1" dirty="0">
                <a:solidFill>
                  <a:srgbClr val="000000"/>
                </a:solidFill>
                <a:latin typeface="Calibri"/>
                <a:ea typeface="+mn-ea"/>
              </a:rPr>
              <a:t>     Principle 2 Making Room</a:t>
            </a:r>
            <a:endParaRPr lang="en-US" sz="1200" b="0" strike="noStrike" spc="-1" dirty="0">
              <a:latin typeface="+mn-lt"/>
            </a:endParaRPr>
          </a:p>
          <a:p>
            <a:pPr>
              <a:lnSpc>
                <a:spcPct val="90000"/>
              </a:lnSpc>
              <a:spcAft>
                <a:spcPts val="601"/>
              </a:spcAft>
            </a:pPr>
            <a:r>
              <a:rPr lang="en-US" sz="1200" b="0" strike="noStrike" spc="-1" dirty="0">
                <a:latin typeface="+mn-lt"/>
              </a:rPr>
              <a:t>           WITH</a:t>
            </a:r>
          </a:p>
          <a:p>
            <a:pPr>
              <a:lnSpc>
                <a:spcPct val="90000"/>
              </a:lnSpc>
              <a:spcAft>
                <a:spcPts val="601"/>
              </a:spcAft>
              <a:buClr>
                <a:srgbClr val="000000"/>
              </a:buClr>
            </a:pPr>
            <a:r>
              <a:rPr lang="en-US" sz="1200" b="1" strike="noStrike" spc="-1" dirty="0">
                <a:solidFill>
                  <a:srgbClr val="000000"/>
                </a:solidFill>
                <a:latin typeface="Calibri"/>
                <a:ea typeface="+mn-ea"/>
              </a:rPr>
              <a:t>     Process 1 Beneath &amp;</a:t>
            </a:r>
          </a:p>
          <a:p>
            <a:pPr>
              <a:lnSpc>
                <a:spcPct val="90000"/>
              </a:lnSpc>
              <a:spcAft>
                <a:spcPts val="601"/>
              </a:spcAft>
              <a:buClr>
                <a:srgbClr val="000000"/>
              </a:buClr>
            </a:pPr>
            <a:r>
              <a:rPr lang="en-US" sz="1200" b="0" strike="noStrike" spc="-1" dirty="0">
                <a:latin typeface="+mn-lt"/>
              </a:rPr>
              <a:t>     </a:t>
            </a:r>
            <a:r>
              <a:rPr lang="en-US" sz="1200" b="1" strike="noStrike" spc="-1" dirty="0">
                <a:latin typeface="+mn-lt"/>
              </a:rPr>
              <a:t>Process 2 Before</a:t>
            </a:r>
          </a:p>
          <a:p>
            <a:pPr marL="216000" indent="-224280">
              <a:lnSpc>
                <a:spcPct val="90000"/>
              </a:lnSpc>
              <a:spcAft>
                <a:spcPts val="601"/>
              </a:spcAft>
              <a:buClr>
                <a:srgbClr val="000000"/>
              </a:buClr>
              <a:buFont typeface="Arial"/>
              <a:buChar char="•"/>
            </a:pPr>
            <a:endParaRPr lang="en-US" sz="1200" b="0" strike="noStrike" spc="-1" dirty="0">
              <a:latin typeface="+mn-lt"/>
            </a:endParaRPr>
          </a:p>
          <a:p>
            <a:pPr>
              <a:lnSpc>
                <a:spcPct val="90000"/>
              </a:lnSpc>
              <a:spcAft>
                <a:spcPts val="601"/>
              </a:spcAft>
              <a:buClr>
                <a:srgbClr val="000000"/>
              </a:buClr>
            </a:pPr>
            <a:r>
              <a:rPr lang="en-US" sz="1200" b="1" strike="noStrike" spc="-1" dirty="0">
                <a:solidFill>
                  <a:srgbClr val="000000"/>
                </a:solidFill>
                <a:latin typeface="Calibri"/>
                <a:ea typeface="+mn-ea"/>
              </a:rPr>
              <a:t>Ethics focus:</a:t>
            </a:r>
          </a:p>
          <a:p>
            <a:pPr>
              <a:lnSpc>
                <a:spcPct val="90000"/>
              </a:lnSpc>
              <a:spcAft>
                <a:spcPts val="601"/>
              </a:spcAft>
              <a:buClr>
                <a:srgbClr val="000000"/>
              </a:buClr>
            </a:pPr>
            <a:r>
              <a:rPr lang="en-US" sz="1200" b="1" strike="noStrike" spc="-1" dirty="0">
                <a:solidFill>
                  <a:srgbClr val="000000"/>
                </a:solidFill>
                <a:latin typeface="Calibri"/>
                <a:ea typeface="+mn-ea"/>
              </a:rPr>
              <a:t>True Storytelling Principles</a:t>
            </a:r>
            <a:endParaRPr lang="en-US" sz="1200" b="0" strike="noStrike" spc="-1" dirty="0">
              <a:latin typeface="+mn-lt"/>
            </a:endParaRPr>
          </a:p>
          <a:p>
            <a:pPr>
              <a:lnSpc>
                <a:spcPct val="90000"/>
              </a:lnSpc>
              <a:spcAft>
                <a:spcPts val="601"/>
              </a:spcAft>
              <a:buClr>
                <a:srgbClr val="000000"/>
              </a:buClr>
            </a:pPr>
            <a:r>
              <a:rPr lang="en-US" sz="1200" b="1" strike="noStrike" spc="-1" dirty="0">
                <a:solidFill>
                  <a:srgbClr val="000000"/>
                </a:solidFill>
                <a:latin typeface="Calibri"/>
                <a:ea typeface="+mn-ea"/>
              </a:rPr>
              <a:t>     for an Ethical Life</a:t>
            </a:r>
            <a:endParaRPr lang="en-US" sz="1200" b="0" strike="noStrike" spc="-1" dirty="0">
              <a:latin typeface="+mn-lt"/>
            </a:endParaRPr>
          </a:p>
          <a:p>
            <a:endParaRPr lang="en-US" dirty="0"/>
          </a:p>
        </p:txBody>
      </p:sp>
      <p:sp>
        <p:nvSpPr>
          <p:cNvPr id="4" name="Slide Number Placeholder 3"/>
          <p:cNvSpPr>
            <a:spLocks noGrp="1"/>
          </p:cNvSpPr>
          <p:nvPr>
            <p:ph type="sldNum"/>
          </p:nvPr>
        </p:nvSpPr>
        <p:spPr/>
        <p:txBody>
          <a:bodyPr/>
          <a:lstStyle/>
          <a:p>
            <a:pPr algn="r"/>
            <a:fld id="{F6F49CB4-CA3B-4DA6-8A1A-986C451ABB6A}" type="slidenum">
              <a:rPr lang="en-US" sz="1400" b="0" strike="noStrike" spc="-1" smtClean="0">
                <a:latin typeface="Times New Roman"/>
              </a:rPr>
              <a:t>7</a:t>
            </a:fld>
            <a:endParaRPr lang="en-US" sz="1400" b="0" strike="noStrike" spc="-1">
              <a:latin typeface="Times New Roman"/>
            </a:endParaRPr>
          </a:p>
        </p:txBody>
      </p:sp>
    </p:spTree>
    <p:extLst>
      <p:ext uri="{BB962C8B-B14F-4D97-AF65-F5344CB8AC3E}">
        <p14:creationId xmlns:p14="http://schemas.microsoft.com/office/powerpoint/2010/main" val="2025159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6708B3-478C-7040-AF57-344A2F5A5380}" type="slidenum">
              <a:rPr lang="en-US" smtClean="0"/>
              <a:t>8</a:t>
            </a:fld>
            <a:endParaRPr lang="en-US"/>
          </a:p>
        </p:txBody>
      </p:sp>
    </p:spTree>
    <p:extLst>
      <p:ext uri="{BB962C8B-B14F-4D97-AF65-F5344CB8AC3E}">
        <p14:creationId xmlns:p14="http://schemas.microsoft.com/office/powerpoint/2010/main" val="41338655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6708B3-478C-7040-AF57-344A2F5A5380}" type="slidenum">
              <a:rPr lang="en-US" smtClean="0"/>
              <a:t>10</a:t>
            </a:fld>
            <a:endParaRPr lang="en-US"/>
          </a:p>
        </p:txBody>
      </p:sp>
    </p:spTree>
    <p:extLst>
      <p:ext uri="{BB962C8B-B14F-4D97-AF65-F5344CB8AC3E}">
        <p14:creationId xmlns:p14="http://schemas.microsoft.com/office/powerpoint/2010/main" val="3338372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6708B3-478C-7040-AF57-344A2F5A5380}" type="slidenum">
              <a:rPr lang="en-US" smtClean="0"/>
              <a:t>11</a:t>
            </a:fld>
            <a:endParaRPr lang="en-US"/>
          </a:p>
        </p:txBody>
      </p:sp>
    </p:spTree>
    <p:extLst>
      <p:ext uri="{BB962C8B-B14F-4D97-AF65-F5344CB8AC3E}">
        <p14:creationId xmlns:p14="http://schemas.microsoft.com/office/powerpoint/2010/main" val="10223279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buAutoNum type="arabicPeriod"/>
            </a:pPr>
            <a:r>
              <a:rPr lang="en-US" dirty="0"/>
              <a:t>Tool 1: NGT for BENEATH (we find games people play in 1</a:t>
            </a:r>
            <a:r>
              <a:rPr lang="en-US" baseline="30000" dirty="0"/>
              <a:t>st</a:t>
            </a:r>
            <a:r>
              <a:rPr lang="en-US" dirty="0"/>
              <a:t> Loop pf Principle 1: what is true (on surface); prep for Tool 5, session 3)</a:t>
            </a:r>
          </a:p>
          <a:p>
            <a:pPr marL="514350" indent="-514350">
              <a:buAutoNum type="arabicPeriod"/>
            </a:pPr>
            <a:r>
              <a:rPr lang="en-US" dirty="0"/>
              <a:t>Tool 2: </a:t>
            </a:r>
            <a:r>
              <a:rPr lang="en-US" b="1" dirty="0"/>
              <a:t>ICEND – </a:t>
            </a:r>
            <a:r>
              <a:rPr lang="en-US" dirty="0"/>
              <a:t>Interactive Communicative Experiential Networking Developing. It uses NGT or the Talking Stick Circles approach (we find Networking between rooms by passageways- BEFORE (already there) of the networking’s deep history (below surface history)</a:t>
            </a:r>
          </a:p>
          <a:p>
            <a:pPr marL="514350" indent="-514350">
              <a:buAutoNum type="arabicPeriod"/>
            </a:pPr>
            <a:r>
              <a:rPr lang="en-US" dirty="0"/>
              <a:t>Tool 3: Storyboarding Tamara-Land Networking pathways (BECOMING (washing out Little Wow Moments) of not just timing, but moving space to space, in pathways) [begins Double Loop, of restorying process]</a:t>
            </a:r>
          </a:p>
          <a:p>
            <a:pPr marL="514350" indent="-514350">
              <a:buAutoNum type="arabicPeriod"/>
            </a:pPr>
            <a:r>
              <a:rPr lang="en-US" dirty="0"/>
              <a:t>Tool 3: Cause &amp; Effect Map (Fishbone), the space time mattering that is Entangles as SpaceTimeMattering of BEING, the truth of which we can uncover, to get to ‘essence of BEING’- Deeper level of What is True in system’s socio-materialities. </a:t>
            </a:r>
          </a:p>
          <a:p>
            <a:endParaRPr lang="en-US" dirty="0"/>
          </a:p>
        </p:txBody>
      </p:sp>
      <p:sp>
        <p:nvSpPr>
          <p:cNvPr id="4" name="Slide Number Placeholder 3"/>
          <p:cNvSpPr>
            <a:spLocks noGrp="1"/>
          </p:cNvSpPr>
          <p:nvPr>
            <p:ph type="sldNum" sz="quarter" idx="5"/>
          </p:nvPr>
        </p:nvSpPr>
        <p:spPr/>
        <p:txBody>
          <a:bodyPr/>
          <a:lstStyle/>
          <a:p>
            <a:fld id="{766708B3-478C-7040-AF57-344A2F5A5380}" type="slidenum">
              <a:rPr lang="en-US" smtClean="0"/>
              <a:t>12</a:t>
            </a:fld>
            <a:endParaRPr lang="en-US"/>
          </a:p>
        </p:txBody>
      </p:sp>
    </p:spTree>
    <p:extLst>
      <p:ext uri="{BB962C8B-B14F-4D97-AF65-F5344CB8AC3E}">
        <p14:creationId xmlns:p14="http://schemas.microsoft.com/office/powerpoint/2010/main" val="3195478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27322-EEC7-AE45-A12D-342D4B93C26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D73A95-51AC-B64C-9196-905EA049B5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965DA0B-2441-1D4E-BBAA-0AB4ABB80250}"/>
              </a:ext>
            </a:extLst>
          </p:cNvPr>
          <p:cNvSpPr>
            <a:spLocks noGrp="1"/>
          </p:cNvSpPr>
          <p:nvPr>
            <p:ph type="dt" sz="half" idx="10"/>
          </p:nvPr>
        </p:nvSpPr>
        <p:spPr/>
        <p:txBody>
          <a:bodyPr/>
          <a:lstStyle/>
          <a:p>
            <a:fld id="{564337B2-CB18-AB48-ABDD-9A6EC2531DA3}" type="datetime1">
              <a:rPr lang="en-US" smtClean="0"/>
              <a:t>4/13/21</a:t>
            </a:fld>
            <a:endParaRPr lang="en-US"/>
          </a:p>
        </p:txBody>
      </p:sp>
      <p:sp>
        <p:nvSpPr>
          <p:cNvPr id="5" name="Footer Placeholder 4">
            <a:extLst>
              <a:ext uri="{FF2B5EF4-FFF2-40B4-BE49-F238E27FC236}">
                <a16:creationId xmlns:a16="http://schemas.microsoft.com/office/drawing/2014/main" id="{AC6D8548-E70C-A747-A730-6EA6288328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4CAD76-038A-8C49-9D08-AC697B81FD62}"/>
              </a:ext>
            </a:extLst>
          </p:cNvPr>
          <p:cNvSpPr>
            <a:spLocks noGrp="1"/>
          </p:cNvSpPr>
          <p:nvPr>
            <p:ph type="sldNum" sz="quarter" idx="12"/>
          </p:nvPr>
        </p:nvSpPr>
        <p:spPr/>
        <p:txBody>
          <a:bodyPr/>
          <a:lstStyle/>
          <a:p>
            <a:fld id="{4CAFA3F9-F324-7144-B04E-209D9625E121}" type="slidenum">
              <a:rPr lang="en-US" smtClean="0"/>
              <a:t>‹#›</a:t>
            </a:fld>
            <a:endParaRPr lang="en-US"/>
          </a:p>
        </p:txBody>
      </p:sp>
    </p:spTree>
    <p:extLst>
      <p:ext uri="{BB962C8B-B14F-4D97-AF65-F5344CB8AC3E}">
        <p14:creationId xmlns:p14="http://schemas.microsoft.com/office/powerpoint/2010/main" val="2271780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5EB2B-6167-A543-B088-F093C799C5D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EC0F74-D1BE-D842-9324-004A3A606C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DE7868-9206-394D-A192-57CB5E9A26F2}"/>
              </a:ext>
            </a:extLst>
          </p:cNvPr>
          <p:cNvSpPr>
            <a:spLocks noGrp="1"/>
          </p:cNvSpPr>
          <p:nvPr>
            <p:ph type="dt" sz="half" idx="10"/>
          </p:nvPr>
        </p:nvSpPr>
        <p:spPr/>
        <p:txBody>
          <a:bodyPr/>
          <a:lstStyle/>
          <a:p>
            <a:fld id="{53A7D4D1-F96E-1D4F-A095-6F9DD926E670}" type="datetime1">
              <a:rPr lang="en-US" smtClean="0"/>
              <a:t>4/13/21</a:t>
            </a:fld>
            <a:endParaRPr lang="en-US"/>
          </a:p>
        </p:txBody>
      </p:sp>
      <p:sp>
        <p:nvSpPr>
          <p:cNvPr id="5" name="Footer Placeholder 4">
            <a:extLst>
              <a:ext uri="{FF2B5EF4-FFF2-40B4-BE49-F238E27FC236}">
                <a16:creationId xmlns:a16="http://schemas.microsoft.com/office/drawing/2014/main" id="{5283450E-7D9D-A04A-AE45-46152A9E06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45ED5E-2CC7-6642-9AB7-BE04524D2761}"/>
              </a:ext>
            </a:extLst>
          </p:cNvPr>
          <p:cNvSpPr>
            <a:spLocks noGrp="1"/>
          </p:cNvSpPr>
          <p:nvPr>
            <p:ph type="sldNum" sz="quarter" idx="12"/>
          </p:nvPr>
        </p:nvSpPr>
        <p:spPr/>
        <p:txBody>
          <a:bodyPr/>
          <a:lstStyle/>
          <a:p>
            <a:fld id="{4CAFA3F9-F324-7144-B04E-209D9625E121}" type="slidenum">
              <a:rPr lang="en-US" smtClean="0"/>
              <a:t>‹#›</a:t>
            </a:fld>
            <a:endParaRPr lang="en-US"/>
          </a:p>
        </p:txBody>
      </p:sp>
    </p:spTree>
    <p:extLst>
      <p:ext uri="{BB962C8B-B14F-4D97-AF65-F5344CB8AC3E}">
        <p14:creationId xmlns:p14="http://schemas.microsoft.com/office/powerpoint/2010/main" val="981239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C54EC1-E2DE-344D-BAAE-81E79E1EDF8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30368B-5AFE-F34D-852B-D9A2682D112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6E2537-7D21-4644-A418-4466055BFC7A}"/>
              </a:ext>
            </a:extLst>
          </p:cNvPr>
          <p:cNvSpPr>
            <a:spLocks noGrp="1"/>
          </p:cNvSpPr>
          <p:nvPr>
            <p:ph type="dt" sz="half" idx="10"/>
          </p:nvPr>
        </p:nvSpPr>
        <p:spPr/>
        <p:txBody>
          <a:bodyPr/>
          <a:lstStyle/>
          <a:p>
            <a:fld id="{14297545-7453-BD40-AA89-9AF136F15F89}" type="datetime1">
              <a:rPr lang="en-US" smtClean="0"/>
              <a:t>4/13/21</a:t>
            </a:fld>
            <a:endParaRPr lang="en-US"/>
          </a:p>
        </p:txBody>
      </p:sp>
      <p:sp>
        <p:nvSpPr>
          <p:cNvPr id="5" name="Footer Placeholder 4">
            <a:extLst>
              <a:ext uri="{FF2B5EF4-FFF2-40B4-BE49-F238E27FC236}">
                <a16:creationId xmlns:a16="http://schemas.microsoft.com/office/drawing/2014/main" id="{08B9D399-6B19-004F-A454-93643BD041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DD36C0-D99D-7D4E-BF87-0787202C01D0}"/>
              </a:ext>
            </a:extLst>
          </p:cNvPr>
          <p:cNvSpPr>
            <a:spLocks noGrp="1"/>
          </p:cNvSpPr>
          <p:nvPr>
            <p:ph type="sldNum" sz="quarter" idx="12"/>
          </p:nvPr>
        </p:nvSpPr>
        <p:spPr/>
        <p:txBody>
          <a:bodyPr/>
          <a:lstStyle/>
          <a:p>
            <a:fld id="{4CAFA3F9-F324-7144-B04E-209D9625E121}" type="slidenum">
              <a:rPr lang="en-US" smtClean="0"/>
              <a:t>‹#›</a:t>
            </a:fld>
            <a:endParaRPr lang="en-US"/>
          </a:p>
        </p:txBody>
      </p:sp>
    </p:spTree>
    <p:extLst>
      <p:ext uri="{BB962C8B-B14F-4D97-AF65-F5344CB8AC3E}">
        <p14:creationId xmlns:p14="http://schemas.microsoft.com/office/powerpoint/2010/main" val="3528627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18301-08B5-3C43-9FFB-0024C2C18A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77D3E4-D5C3-7043-96C0-033A08513C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C357D8-8380-D440-A705-E15EC37F6C7D}"/>
              </a:ext>
            </a:extLst>
          </p:cNvPr>
          <p:cNvSpPr>
            <a:spLocks noGrp="1"/>
          </p:cNvSpPr>
          <p:nvPr>
            <p:ph type="dt" sz="half" idx="10"/>
          </p:nvPr>
        </p:nvSpPr>
        <p:spPr/>
        <p:txBody>
          <a:bodyPr/>
          <a:lstStyle/>
          <a:p>
            <a:fld id="{F8F7B649-14EB-914E-B3F3-B84A887A3B57}" type="datetime1">
              <a:rPr lang="en-US" smtClean="0"/>
              <a:t>4/13/21</a:t>
            </a:fld>
            <a:endParaRPr lang="en-US"/>
          </a:p>
        </p:txBody>
      </p:sp>
      <p:sp>
        <p:nvSpPr>
          <p:cNvPr id="5" name="Footer Placeholder 4">
            <a:extLst>
              <a:ext uri="{FF2B5EF4-FFF2-40B4-BE49-F238E27FC236}">
                <a16:creationId xmlns:a16="http://schemas.microsoft.com/office/drawing/2014/main" id="{71A90862-5DE1-0749-8FF9-C40D5EA185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FB0BAE-B273-8E40-8321-5F3182F6F7C4}"/>
              </a:ext>
            </a:extLst>
          </p:cNvPr>
          <p:cNvSpPr>
            <a:spLocks noGrp="1"/>
          </p:cNvSpPr>
          <p:nvPr>
            <p:ph type="sldNum" sz="quarter" idx="12"/>
          </p:nvPr>
        </p:nvSpPr>
        <p:spPr/>
        <p:txBody>
          <a:bodyPr/>
          <a:lstStyle/>
          <a:p>
            <a:fld id="{4CAFA3F9-F324-7144-B04E-209D9625E121}" type="slidenum">
              <a:rPr lang="en-US" smtClean="0"/>
              <a:t>‹#›</a:t>
            </a:fld>
            <a:endParaRPr lang="en-US"/>
          </a:p>
        </p:txBody>
      </p:sp>
    </p:spTree>
    <p:extLst>
      <p:ext uri="{BB962C8B-B14F-4D97-AF65-F5344CB8AC3E}">
        <p14:creationId xmlns:p14="http://schemas.microsoft.com/office/powerpoint/2010/main" val="4235289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87D36-C6D9-3446-B54D-7062360115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35991D-2ACA-4648-9F94-46EE0C5C27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953FB4-A74A-D744-9B20-29B9832E8C63}"/>
              </a:ext>
            </a:extLst>
          </p:cNvPr>
          <p:cNvSpPr>
            <a:spLocks noGrp="1"/>
          </p:cNvSpPr>
          <p:nvPr>
            <p:ph type="dt" sz="half" idx="10"/>
          </p:nvPr>
        </p:nvSpPr>
        <p:spPr/>
        <p:txBody>
          <a:bodyPr/>
          <a:lstStyle/>
          <a:p>
            <a:fld id="{28F7FB64-BF72-8D44-9CCB-A3A174A29451}" type="datetime1">
              <a:rPr lang="en-US" smtClean="0"/>
              <a:t>4/13/21</a:t>
            </a:fld>
            <a:endParaRPr lang="en-US"/>
          </a:p>
        </p:txBody>
      </p:sp>
      <p:sp>
        <p:nvSpPr>
          <p:cNvPr id="5" name="Footer Placeholder 4">
            <a:extLst>
              <a:ext uri="{FF2B5EF4-FFF2-40B4-BE49-F238E27FC236}">
                <a16:creationId xmlns:a16="http://schemas.microsoft.com/office/drawing/2014/main" id="{A3FD7939-E291-304B-97FC-5AACBD22F0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509D5C-FF60-C64A-BA6F-AC93900BCB1D}"/>
              </a:ext>
            </a:extLst>
          </p:cNvPr>
          <p:cNvSpPr>
            <a:spLocks noGrp="1"/>
          </p:cNvSpPr>
          <p:nvPr>
            <p:ph type="sldNum" sz="quarter" idx="12"/>
          </p:nvPr>
        </p:nvSpPr>
        <p:spPr/>
        <p:txBody>
          <a:bodyPr/>
          <a:lstStyle/>
          <a:p>
            <a:fld id="{4CAFA3F9-F324-7144-B04E-209D9625E121}" type="slidenum">
              <a:rPr lang="en-US" smtClean="0"/>
              <a:t>‹#›</a:t>
            </a:fld>
            <a:endParaRPr lang="en-US"/>
          </a:p>
        </p:txBody>
      </p:sp>
    </p:spTree>
    <p:extLst>
      <p:ext uri="{BB962C8B-B14F-4D97-AF65-F5344CB8AC3E}">
        <p14:creationId xmlns:p14="http://schemas.microsoft.com/office/powerpoint/2010/main" val="2847756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ACF69-FED3-5F49-81DD-65A56F664B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B44D92-7053-CE47-89F6-58200F9C1F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54114E-B8E2-FB43-8DED-A2B4884507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A4E274-BB37-9E40-9268-0C31B6860389}"/>
              </a:ext>
            </a:extLst>
          </p:cNvPr>
          <p:cNvSpPr>
            <a:spLocks noGrp="1"/>
          </p:cNvSpPr>
          <p:nvPr>
            <p:ph type="dt" sz="half" idx="10"/>
          </p:nvPr>
        </p:nvSpPr>
        <p:spPr/>
        <p:txBody>
          <a:bodyPr/>
          <a:lstStyle/>
          <a:p>
            <a:fld id="{4D191FAD-9846-314C-81B7-B40FDA6C424B}" type="datetime1">
              <a:rPr lang="en-US" smtClean="0"/>
              <a:t>4/13/21</a:t>
            </a:fld>
            <a:endParaRPr lang="en-US"/>
          </a:p>
        </p:txBody>
      </p:sp>
      <p:sp>
        <p:nvSpPr>
          <p:cNvPr id="6" name="Footer Placeholder 5">
            <a:extLst>
              <a:ext uri="{FF2B5EF4-FFF2-40B4-BE49-F238E27FC236}">
                <a16:creationId xmlns:a16="http://schemas.microsoft.com/office/drawing/2014/main" id="{1EBA3A94-8580-3D40-9777-8740FC42EC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0B5DD6-CD07-5F46-9F1C-1AB37893B342}"/>
              </a:ext>
            </a:extLst>
          </p:cNvPr>
          <p:cNvSpPr>
            <a:spLocks noGrp="1"/>
          </p:cNvSpPr>
          <p:nvPr>
            <p:ph type="sldNum" sz="quarter" idx="12"/>
          </p:nvPr>
        </p:nvSpPr>
        <p:spPr/>
        <p:txBody>
          <a:bodyPr/>
          <a:lstStyle/>
          <a:p>
            <a:fld id="{4CAFA3F9-F324-7144-B04E-209D9625E121}" type="slidenum">
              <a:rPr lang="en-US" smtClean="0"/>
              <a:t>‹#›</a:t>
            </a:fld>
            <a:endParaRPr lang="en-US"/>
          </a:p>
        </p:txBody>
      </p:sp>
    </p:spTree>
    <p:extLst>
      <p:ext uri="{BB962C8B-B14F-4D97-AF65-F5344CB8AC3E}">
        <p14:creationId xmlns:p14="http://schemas.microsoft.com/office/powerpoint/2010/main" val="2665527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B8E0D-3FDD-6E4F-B2A3-AE377BB35C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C8B4D77-F4B5-4C43-B498-6D4D2D066B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648763-5EBF-C849-A99E-F06F826F65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C5586A-F728-4A42-8608-E938536209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359131-4AA6-8B40-978C-98783C5B16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B8D75F-6D23-F546-B5AB-29E43B69AD00}"/>
              </a:ext>
            </a:extLst>
          </p:cNvPr>
          <p:cNvSpPr>
            <a:spLocks noGrp="1"/>
          </p:cNvSpPr>
          <p:nvPr>
            <p:ph type="dt" sz="half" idx="10"/>
          </p:nvPr>
        </p:nvSpPr>
        <p:spPr/>
        <p:txBody>
          <a:bodyPr/>
          <a:lstStyle/>
          <a:p>
            <a:fld id="{61BB24AB-0281-6643-85D3-A3B6E5933E23}" type="datetime1">
              <a:rPr lang="en-US" smtClean="0"/>
              <a:t>4/13/21</a:t>
            </a:fld>
            <a:endParaRPr lang="en-US"/>
          </a:p>
        </p:txBody>
      </p:sp>
      <p:sp>
        <p:nvSpPr>
          <p:cNvPr id="8" name="Footer Placeholder 7">
            <a:extLst>
              <a:ext uri="{FF2B5EF4-FFF2-40B4-BE49-F238E27FC236}">
                <a16:creationId xmlns:a16="http://schemas.microsoft.com/office/drawing/2014/main" id="{FDE98906-6BA4-E145-B35B-4A7CEC8CD81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4C0872-4C83-2B48-958E-AF4709040234}"/>
              </a:ext>
            </a:extLst>
          </p:cNvPr>
          <p:cNvSpPr>
            <a:spLocks noGrp="1"/>
          </p:cNvSpPr>
          <p:nvPr>
            <p:ph type="sldNum" sz="quarter" idx="12"/>
          </p:nvPr>
        </p:nvSpPr>
        <p:spPr/>
        <p:txBody>
          <a:bodyPr/>
          <a:lstStyle/>
          <a:p>
            <a:fld id="{4CAFA3F9-F324-7144-B04E-209D9625E121}" type="slidenum">
              <a:rPr lang="en-US" smtClean="0"/>
              <a:t>‹#›</a:t>
            </a:fld>
            <a:endParaRPr lang="en-US"/>
          </a:p>
        </p:txBody>
      </p:sp>
    </p:spTree>
    <p:extLst>
      <p:ext uri="{BB962C8B-B14F-4D97-AF65-F5344CB8AC3E}">
        <p14:creationId xmlns:p14="http://schemas.microsoft.com/office/powerpoint/2010/main" val="2264738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D9990-CBAF-5C47-8D94-8DDEED3F31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71CE78-2C0F-2D47-8648-F80D96A05D82}"/>
              </a:ext>
            </a:extLst>
          </p:cNvPr>
          <p:cNvSpPr>
            <a:spLocks noGrp="1"/>
          </p:cNvSpPr>
          <p:nvPr>
            <p:ph type="dt" sz="half" idx="10"/>
          </p:nvPr>
        </p:nvSpPr>
        <p:spPr/>
        <p:txBody>
          <a:bodyPr/>
          <a:lstStyle/>
          <a:p>
            <a:fld id="{25F221E0-9BA9-AF41-9214-448AD9F54EA1}" type="datetime1">
              <a:rPr lang="en-US" smtClean="0"/>
              <a:t>4/13/21</a:t>
            </a:fld>
            <a:endParaRPr lang="en-US"/>
          </a:p>
        </p:txBody>
      </p:sp>
      <p:sp>
        <p:nvSpPr>
          <p:cNvPr id="4" name="Footer Placeholder 3">
            <a:extLst>
              <a:ext uri="{FF2B5EF4-FFF2-40B4-BE49-F238E27FC236}">
                <a16:creationId xmlns:a16="http://schemas.microsoft.com/office/drawing/2014/main" id="{12DB20F6-F624-AA4D-9432-15EA9235C5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668418-35F4-734D-A986-D4A0665E736F}"/>
              </a:ext>
            </a:extLst>
          </p:cNvPr>
          <p:cNvSpPr>
            <a:spLocks noGrp="1"/>
          </p:cNvSpPr>
          <p:nvPr>
            <p:ph type="sldNum" sz="quarter" idx="12"/>
          </p:nvPr>
        </p:nvSpPr>
        <p:spPr/>
        <p:txBody>
          <a:bodyPr/>
          <a:lstStyle/>
          <a:p>
            <a:fld id="{4CAFA3F9-F324-7144-B04E-209D9625E121}" type="slidenum">
              <a:rPr lang="en-US" smtClean="0"/>
              <a:t>‹#›</a:t>
            </a:fld>
            <a:endParaRPr lang="en-US"/>
          </a:p>
        </p:txBody>
      </p:sp>
    </p:spTree>
    <p:extLst>
      <p:ext uri="{BB962C8B-B14F-4D97-AF65-F5344CB8AC3E}">
        <p14:creationId xmlns:p14="http://schemas.microsoft.com/office/powerpoint/2010/main" val="1517415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B28961-B7A3-6047-AE39-44EA69359F8B}"/>
              </a:ext>
            </a:extLst>
          </p:cNvPr>
          <p:cNvSpPr>
            <a:spLocks noGrp="1"/>
          </p:cNvSpPr>
          <p:nvPr>
            <p:ph type="dt" sz="half" idx="10"/>
          </p:nvPr>
        </p:nvSpPr>
        <p:spPr/>
        <p:txBody>
          <a:bodyPr/>
          <a:lstStyle/>
          <a:p>
            <a:fld id="{8038ADB4-5F4F-1A4F-9240-9E2C98F1250B}" type="datetime1">
              <a:rPr lang="en-US" smtClean="0"/>
              <a:t>4/13/21</a:t>
            </a:fld>
            <a:endParaRPr lang="en-US"/>
          </a:p>
        </p:txBody>
      </p:sp>
      <p:sp>
        <p:nvSpPr>
          <p:cNvPr id="3" name="Footer Placeholder 2">
            <a:extLst>
              <a:ext uri="{FF2B5EF4-FFF2-40B4-BE49-F238E27FC236}">
                <a16:creationId xmlns:a16="http://schemas.microsoft.com/office/drawing/2014/main" id="{228273EF-621F-FD48-A39C-7E3112158D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7C7AE74-AB97-1A45-B9F8-14A164E32665}"/>
              </a:ext>
            </a:extLst>
          </p:cNvPr>
          <p:cNvSpPr>
            <a:spLocks noGrp="1"/>
          </p:cNvSpPr>
          <p:nvPr>
            <p:ph type="sldNum" sz="quarter" idx="12"/>
          </p:nvPr>
        </p:nvSpPr>
        <p:spPr/>
        <p:txBody>
          <a:bodyPr/>
          <a:lstStyle/>
          <a:p>
            <a:fld id="{4CAFA3F9-F324-7144-B04E-209D9625E121}" type="slidenum">
              <a:rPr lang="en-US" smtClean="0"/>
              <a:t>‹#›</a:t>
            </a:fld>
            <a:endParaRPr lang="en-US"/>
          </a:p>
        </p:txBody>
      </p:sp>
    </p:spTree>
    <p:extLst>
      <p:ext uri="{BB962C8B-B14F-4D97-AF65-F5344CB8AC3E}">
        <p14:creationId xmlns:p14="http://schemas.microsoft.com/office/powerpoint/2010/main" val="3662375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9623C-5A4F-2249-B122-3D4346D5CA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579FEEA-A78F-2843-BF6A-227E3718C9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E60D57-C601-5C4B-99A3-F91968E60C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10871C-EAFE-774A-8C91-1A06F0C9CB9A}"/>
              </a:ext>
            </a:extLst>
          </p:cNvPr>
          <p:cNvSpPr>
            <a:spLocks noGrp="1"/>
          </p:cNvSpPr>
          <p:nvPr>
            <p:ph type="dt" sz="half" idx="10"/>
          </p:nvPr>
        </p:nvSpPr>
        <p:spPr/>
        <p:txBody>
          <a:bodyPr/>
          <a:lstStyle/>
          <a:p>
            <a:fld id="{4682B919-937F-5F4E-87FE-25CAE3FD7B02}" type="datetime1">
              <a:rPr lang="en-US" smtClean="0"/>
              <a:t>4/13/21</a:t>
            </a:fld>
            <a:endParaRPr lang="en-US"/>
          </a:p>
        </p:txBody>
      </p:sp>
      <p:sp>
        <p:nvSpPr>
          <p:cNvPr id="6" name="Footer Placeholder 5">
            <a:extLst>
              <a:ext uri="{FF2B5EF4-FFF2-40B4-BE49-F238E27FC236}">
                <a16:creationId xmlns:a16="http://schemas.microsoft.com/office/drawing/2014/main" id="{A9BBC780-99F2-CB49-9F7F-48782FC324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135AD9-F784-394B-9AF5-C5F58EF724C8}"/>
              </a:ext>
            </a:extLst>
          </p:cNvPr>
          <p:cNvSpPr>
            <a:spLocks noGrp="1"/>
          </p:cNvSpPr>
          <p:nvPr>
            <p:ph type="sldNum" sz="quarter" idx="12"/>
          </p:nvPr>
        </p:nvSpPr>
        <p:spPr/>
        <p:txBody>
          <a:bodyPr/>
          <a:lstStyle/>
          <a:p>
            <a:fld id="{4CAFA3F9-F324-7144-B04E-209D9625E121}" type="slidenum">
              <a:rPr lang="en-US" smtClean="0"/>
              <a:t>‹#›</a:t>
            </a:fld>
            <a:endParaRPr lang="en-US"/>
          </a:p>
        </p:txBody>
      </p:sp>
    </p:spTree>
    <p:extLst>
      <p:ext uri="{BB962C8B-B14F-4D97-AF65-F5344CB8AC3E}">
        <p14:creationId xmlns:p14="http://schemas.microsoft.com/office/powerpoint/2010/main" val="1553525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856EE-05DA-0F4A-96E5-431C3677AB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6B5A63-77B2-9F47-BE92-58E7E1532E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88C6E8-E89A-F846-8E9A-638B7D641E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C1D958-5A74-5644-96AA-2A9F43E74645}"/>
              </a:ext>
            </a:extLst>
          </p:cNvPr>
          <p:cNvSpPr>
            <a:spLocks noGrp="1"/>
          </p:cNvSpPr>
          <p:nvPr>
            <p:ph type="dt" sz="half" idx="10"/>
          </p:nvPr>
        </p:nvSpPr>
        <p:spPr/>
        <p:txBody>
          <a:bodyPr/>
          <a:lstStyle/>
          <a:p>
            <a:fld id="{96ADB189-6E60-1245-BF81-B4CAA12C2A7D}" type="datetime1">
              <a:rPr lang="en-US" smtClean="0"/>
              <a:t>4/13/21</a:t>
            </a:fld>
            <a:endParaRPr lang="en-US"/>
          </a:p>
        </p:txBody>
      </p:sp>
      <p:sp>
        <p:nvSpPr>
          <p:cNvPr id="6" name="Footer Placeholder 5">
            <a:extLst>
              <a:ext uri="{FF2B5EF4-FFF2-40B4-BE49-F238E27FC236}">
                <a16:creationId xmlns:a16="http://schemas.microsoft.com/office/drawing/2014/main" id="{21DC83DA-BEAD-4A4D-9449-6EDD00D439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8AC587-A935-EE4E-BA23-62556CCE03C4}"/>
              </a:ext>
            </a:extLst>
          </p:cNvPr>
          <p:cNvSpPr>
            <a:spLocks noGrp="1"/>
          </p:cNvSpPr>
          <p:nvPr>
            <p:ph type="sldNum" sz="quarter" idx="12"/>
          </p:nvPr>
        </p:nvSpPr>
        <p:spPr/>
        <p:txBody>
          <a:bodyPr/>
          <a:lstStyle/>
          <a:p>
            <a:fld id="{4CAFA3F9-F324-7144-B04E-209D9625E121}" type="slidenum">
              <a:rPr lang="en-US" smtClean="0"/>
              <a:t>‹#›</a:t>
            </a:fld>
            <a:endParaRPr lang="en-US"/>
          </a:p>
        </p:txBody>
      </p:sp>
    </p:spTree>
    <p:extLst>
      <p:ext uri="{BB962C8B-B14F-4D97-AF65-F5344CB8AC3E}">
        <p14:creationId xmlns:p14="http://schemas.microsoft.com/office/powerpoint/2010/main" val="871442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915C3-1D4E-EC4E-A070-FB17F03465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62FE02E-7E4E-7345-A2E4-A258591810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AD56D8-D728-E14F-B1E7-6F68366548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A3F313-DE9A-EC43-95A1-DE10B95896A6}" type="datetime1">
              <a:rPr lang="en-US" smtClean="0"/>
              <a:t>4/13/21</a:t>
            </a:fld>
            <a:endParaRPr lang="en-US"/>
          </a:p>
        </p:txBody>
      </p:sp>
      <p:sp>
        <p:nvSpPr>
          <p:cNvPr id="5" name="Footer Placeholder 4">
            <a:extLst>
              <a:ext uri="{FF2B5EF4-FFF2-40B4-BE49-F238E27FC236}">
                <a16:creationId xmlns:a16="http://schemas.microsoft.com/office/drawing/2014/main" id="{639696D1-9FC1-7C44-98C4-F27FFE0452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7617241-25E1-E448-8272-D80EE500C2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AFA3F9-F324-7144-B04E-209D9625E121}" type="slidenum">
              <a:rPr lang="en-US" smtClean="0"/>
              <a:t>‹#›</a:t>
            </a:fld>
            <a:endParaRPr lang="en-US"/>
          </a:p>
        </p:txBody>
      </p:sp>
    </p:spTree>
    <p:extLst>
      <p:ext uri="{BB962C8B-B14F-4D97-AF65-F5344CB8AC3E}">
        <p14:creationId xmlns:p14="http://schemas.microsoft.com/office/powerpoint/2010/main" val="12738955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file:////var/folders/g1/mbkj88l91t5907bp60sd19540000gq/T/com.microsoft.Word/WebArchiveCopyPasteTempFiles/nsa4Pxb45OgBl1fKjAOOxD6sIDHim3iz_vuhOWTGrz1OmoreewwX9APC5ORGOnXCIjdDZ4DmobQTeV-dIoSpjyqOudNoXEE" TargetMode="External"/><Relationship Id="rId3" Type="http://schemas.openxmlformats.org/officeDocument/2006/relationships/image" Target="../media/image14.png"/><Relationship Id="rId7"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file:////var/folders/g1/mbkj88l91t5907bp60sd19540000gq/T/com.microsoft.Word/WebArchiveCopyPasteTempFiles/Halloween_Devil_Set_PNG_Clip_Art_Image.png%3fm=1538527600" TargetMode="Externa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hyperlink" Target="https://davidboje.com/truestorytelling/ODC%20Module%202021/Nominal_group_sorting_template.xlsx" TargetMode="External"/><Relationship Id="rId3" Type="http://schemas.openxmlformats.org/officeDocument/2006/relationships/hyperlink" Target="https://to-do.microsoft.com/sharing?InvitationToken=ibGr5XI9EPjfT63E_bMl5w4z41JZ_oVuCO_mDt2W-CYC2D8tXAqgUEdALcdCMLPgY" TargetMode="External"/><Relationship Id="rId7" Type="http://schemas.openxmlformats.org/officeDocument/2006/relationships/hyperlink" Target="https://davidboje.com/truestorytelling/ODC%20Module%202021/Nominal_group_technique_example.mp4"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s://truestorytelling.blog/" TargetMode="External"/><Relationship Id="rId5" Type="http://schemas.openxmlformats.org/officeDocument/2006/relationships/hyperlink" Target="https://truestorytelling.blog/what-are-the-dialogisms-of-conversational-storytelling-in-odc-2-0-module/" TargetMode="External"/><Relationship Id="rId10" Type="http://schemas.openxmlformats.org/officeDocument/2006/relationships/image" Target="../media/image2.png"/><Relationship Id="rId4" Type="http://schemas.openxmlformats.org/officeDocument/2006/relationships/hyperlink" Target="https://truestorytelling.blog/storytelling-organizations-are-perfectly-designed-to-get-the-results-they-are-getting-to-change-the-results-change-the-storytelling-system/" TargetMode="External"/><Relationship Id="rId9"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hyperlink" Target="https://community-wealth.org/content/business-alliance-local-living-economie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web.nmsu.edu/~dboje/TDtable11.html" TargetMode="Externa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file:////var/folders/g1/mbkj88l91t5907bp60sd19540000gq/T/com.microsoft.Word/WebArchiveCopyPasteTempFiles/Halloween_Devil_Set_PNG_Clip_Art_Image.png%3fm=1538527600" TargetMode="External"/><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file:////var/folders/g1/mbkj88l91t5907bp60sd19540000gq/T/com.microsoft.Word/WebArchiveCopyPasteTempFiles/nsa4Pxb45OgBl1fKjAOOxD6sIDHim3iz_vuhOWTGrz1OmoreewwX9APC5ORGOnXCIjdDZ4DmobQTeV-dIoSpjyqOudNoXEE" TargetMode="External"/><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hyperlink" Target="https://truestorytelling.blog/storytelling-organizations-are-perfectly-designed-to-get-the-results-they-are-getting-to-change-the-results-change-the-storytelling-system/" TargetMode="External"/><Relationship Id="rId7" Type="http://schemas.openxmlformats.org/officeDocument/2006/relationships/hyperlink" Target="https://truestorytellingthinktank.com/what-is-fractal-storytelling-language/"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hyperlink" Target="https://truestorytelling.blog/how-true-storytellings-7-tools-of-odc-2-0-module-can-transform-tamara-land-networking/" TargetMode="External"/><Relationship Id="rId5" Type="http://schemas.openxmlformats.org/officeDocument/2006/relationships/hyperlink" Target="https://truestorytelling.blog/" TargetMode="External"/><Relationship Id="rId4" Type="http://schemas.openxmlformats.org/officeDocument/2006/relationships/hyperlink" Target="https://truestorytelling.blog/what-are-the-dialogisms-of-conversational-storytelling-in-odc-2-0-module/" TargetMode="External"/><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hyperlink" Target="https://truestorytellingthinktank.com/what-is-fractal-storytelling-language/"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hyperlink" Target="https://web.nmsu.edu/~dboje/TDgameboard.html"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hyperlink" Target="https://to-do.microsoft.com/sharing?InvitationToken=ibGr5XI9EPjfT63E_bMl5w4z41JZ_oVuCO_mDt2W-CYC2D8tXAqgUEdALcdCMLPgY"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file:////var/folders/g1/mbkj88l91t5907bp60sd19540000gq/T/com.microsoft.Word/WebArchiveCopyPasteTempFiles/Halloween_Devil_Set_PNG_Clip_Art_Image.png%3fm=1538527600" TargetMode="External"/><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21" name="CustomShape 1"/>
          <p:cNvSpPr/>
          <p:nvPr/>
        </p:nvSpPr>
        <p:spPr>
          <a:xfrm>
            <a:off x="1647840" y="175338"/>
            <a:ext cx="9144146" cy="2583361"/>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90000"/>
              </a:lnSpc>
            </a:pPr>
            <a:endParaRPr lang="en-US" spc="-1" dirty="0">
              <a:latin typeface="Arial"/>
            </a:endParaRPr>
          </a:p>
          <a:p>
            <a:pPr algn="ctr">
              <a:lnSpc>
                <a:spcPct val="90000"/>
              </a:lnSpc>
            </a:pPr>
            <a:endParaRPr lang="en-US" spc="-1" dirty="0">
              <a:latin typeface="Arial"/>
            </a:endParaRPr>
          </a:p>
          <a:p>
            <a:pPr algn="ctr">
              <a:lnSpc>
                <a:spcPct val="90000"/>
              </a:lnSpc>
            </a:pPr>
            <a:endParaRPr lang="en-US" spc="-1" dirty="0">
              <a:latin typeface="Arial"/>
            </a:endParaRPr>
          </a:p>
          <a:p>
            <a:pPr algn="ctr">
              <a:lnSpc>
                <a:spcPct val="90000"/>
              </a:lnSpc>
            </a:pPr>
            <a:endParaRPr lang="en-US" spc="-1" dirty="0">
              <a:latin typeface="Arial"/>
            </a:endParaRPr>
          </a:p>
          <a:p>
            <a:pPr algn="ctr">
              <a:lnSpc>
                <a:spcPct val="90000"/>
              </a:lnSpc>
            </a:pPr>
            <a:endParaRPr lang="en-US" spc="-1" dirty="0">
              <a:latin typeface="Arial"/>
            </a:endParaRPr>
          </a:p>
          <a:p>
            <a:pPr algn="ctr">
              <a:lnSpc>
                <a:spcPct val="90000"/>
              </a:lnSpc>
            </a:pPr>
            <a:endParaRPr lang="en-US" spc="-1" dirty="0">
              <a:latin typeface="Arial"/>
            </a:endParaRPr>
          </a:p>
          <a:p>
            <a:pPr algn="ctr">
              <a:lnSpc>
                <a:spcPct val="90000"/>
              </a:lnSpc>
            </a:pPr>
            <a:endParaRPr lang="en-US" spc="-1" dirty="0">
              <a:latin typeface="Arial"/>
            </a:endParaRPr>
          </a:p>
          <a:p>
            <a:pPr algn="ctr">
              <a:lnSpc>
                <a:spcPct val="90000"/>
              </a:lnSpc>
            </a:pPr>
            <a:endParaRPr lang="en-US" spc="-1" dirty="0">
              <a:latin typeface="Arial"/>
            </a:endParaRPr>
          </a:p>
          <a:p>
            <a:pPr algn="ctr">
              <a:lnSpc>
                <a:spcPct val="90000"/>
              </a:lnSpc>
            </a:pPr>
            <a:r>
              <a:rPr lang="en-US" sz="3200" spc="-1" dirty="0">
                <a:solidFill>
                  <a:srgbClr val="000000"/>
                </a:solidFill>
                <a:latin typeface="Arial"/>
                <a:ea typeface="DejaVu Sans"/>
              </a:rPr>
              <a:t>WELCOME to True Storytelling Institute</a:t>
            </a:r>
            <a:endParaRPr lang="en-US" sz="3200" spc="-1" dirty="0">
              <a:latin typeface="Arial"/>
            </a:endParaRPr>
          </a:p>
          <a:p>
            <a:pPr algn="ctr">
              <a:lnSpc>
                <a:spcPct val="90000"/>
              </a:lnSpc>
            </a:pPr>
            <a:r>
              <a:rPr lang="en-US" sz="3200" spc="-1" dirty="0">
                <a:solidFill>
                  <a:srgbClr val="000000"/>
                </a:solidFill>
                <a:latin typeface="Arial"/>
                <a:ea typeface="DejaVu Sans"/>
              </a:rPr>
              <a:t>ODC 2.0 Session 2 Principles 3 &amp; 4 </a:t>
            </a:r>
            <a:endParaRPr lang="en-US" sz="3600" spc="-1" dirty="0">
              <a:latin typeface="Arial"/>
            </a:endParaRPr>
          </a:p>
          <a:p>
            <a:pPr algn="ctr">
              <a:lnSpc>
                <a:spcPct val="90000"/>
              </a:lnSpc>
            </a:pPr>
            <a:r>
              <a:rPr lang="en-US" sz="3600" spc="-1" dirty="0">
                <a:solidFill>
                  <a:srgbClr val="000000"/>
                </a:solidFill>
                <a:latin typeface="Arial"/>
                <a:ea typeface="DejaVu Sans"/>
              </a:rPr>
              <a:t>COFFEE in the LOBBY </a:t>
            </a:r>
          </a:p>
          <a:p>
            <a:pPr algn="ctr">
              <a:lnSpc>
                <a:spcPct val="90000"/>
              </a:lnSpc>
            </a:pPr>
            <a:r>
              <a:rPr lang="en-US" sz="3600" spc="-1" dirty="0">
                <a:solidFill>
                  <a:srgbClr val="000000"/>
                </a:solidFill>
              </a:rPr>
              <a:t>8:45-9:00 AM Pacific </a:t>
            </a:r>
          </a:p>
          <a:p>
            <a:pPr algn="ctr">
              <a:lnSpc>
                <a:spcPct val="90000"/>
              </a:lnSpc>
            </a:pPr>
            <a:endParaRPr lang="en-US" sz="3600" spc="-1" dirty="0">
              <a:latin typeface="Arial"/>
            </a:endParaRPr>
          </a:p>
          <a:p>
            <a:pPr algn="ctr">
              <a:lnSpc>
                <a:spcPct val="90000"/>
              </a:lnSpc>
            </a:pPr>
            <a:endParaRPr lang="en-US" sz="3600" spc="-1" dirty="0">
              <a:latin typeface="Arial"/>
            </a:endParaRPr>
          </a:p>
          <a:p>
            <a:pPr>
              <a:lnSpc>
                <a:spcPct val="90000"/>
              </a:lnSpc>
            </a:pPr>
            <a:endParaRPr lang="en-US" sz="3600" spc="-1" dirty="0">
              <a:latin typeface="Arial"/>
            </a:endParaRPr>
          </a:p>
          <a:p>
            <a:pPr>
              <a:lnSpc>
                <a:spcPct val="90000"/>
              </a:lnSpc>
            </a:pPr>
            <a:endParaRPr lang="en-US" sz="3600" spc="-1" dirty="0">
              <a:latin typeface="Arial"/>
            </a:endParaRPr>
          </a:p>
          <a:p>
            <a:pPr>
              <a:lnSpc>
                <a:spcPct val="90000"/>
              </a:lnSpc>
            </a:pPr>
            <a:r>
              <a:rPr lang="en-US" sz="4400" spc="-1" dirty="0">
                <a:solidFill>
                  <a:srgbClr val="000000"/>
                </a:solidFill>
                <a:latin typeface="Arial"/>
                <a:ea typeface="DejaVu Sans"/>
              </a:rPr>
              <a:t>     </a:t>
            </a:r>
            <a:endParaRPr lang="en-US" sz="4400" spc="-1" dirty="0">
              <a:latin typeface="Arial"/>
            </a:endParaRPr>
          </a:p>
        </p:txBody>
      </p:sp>
      <p:sp>
        <p:nvSpPr>
          <p:cNvPr id="322" name="CustomShape 2"/>
          <p:cNvSpPr/>
          <p:nvPr/>
        </p:nvSpPr>
        <p:spPr>
          <a:xfrm>
            <a:off x="2457840" y="5563800"/>
            <a:ext cx="10477440" cy="34894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nSpc>
                <a:spcPct val="90000"/>
              </a:lnSpc>
              <a:spcBef>
                <a:spcPts val="1001"/>
              </a:spcBef>
            </a:pPr>
            <a:endParaRPr lang="en-US" spc="-1">
              <a:latin typeface="Arial"/>
            </a:endParaRPr>
          </a:p>
          <a:p>
            <a:pPr>
              <a:lnSpc>
                <a:spcPct val="90000"/>
              </a:lnSpc>
              <a:spcBef>
                <a:spcPts val="1001"/>
              </a:spcBef>
            </a:pPr>
            <a:endParaRPr lang="en-US" spc="-1">
              <a:latin typeface="Arial"/>
            </a:endParaRPr>
          </a:p>
          <a:p>
            <a:pPr>
              <a:lnSpc>
                <a:spcPct val="90000"/>
              </a:lnSpc>
              <a:spcBef>
                <a:spcPts val="1001"/>
              </a:spcBef>
            </a:pPr>
            <a:endParaRPr lang="en-US" spc="-1">
              <a:latin typeface="Arial"/>
            </a:endParaRPr>
          </a:p>
          <a:p>
            <a:pPr>
              <a:lnSpc>
                <a:spcPct val="90000"/>
              </a:lnSpc>
              <a:spcBef>
                <a:spcPts val="1001"/>
              </a:spcBef>
            </a:pPr>
            <a:endParaRPr lang="en-US" spc="-1">
              <a:latin typeface="Arial"/>
            </a:endParaRPr>
          </a:p>
        </p:txBody>
      </p:sp>
      <p:pic>
        <p:nvPicPr>
          <p:cNvPr id="323" name="Picture 298_1"/>
          <p:cNvPicPr/>
          <p:nvPr/>
        </p:nvPicPr>
        <p:blipFill>
          <a:blip r:embed="rId3"/>
          <a:stretch/>
        </p:blipFill>
        <p:spPr>
          <a:xfrm>
            <a:off x="2639878" y="2200760"/>
            <a:ext cx="6819254" cy="4495601"/>
          </a:xfrm>
          <a:prstGeom prst="rect">
            <a:avLst/>
          </a:prstGeom>
          <a:ln w="0">
            <a:noFill/>
          </a:ln>
        </p:spPr>
      </p:pic>
      <p:pic>
        <p:nvPicPr>
          <p:cNvPr id="5" name="Billede 19">
            <a:extLst>
              <a:ext uri="{FF2B5EF4-FFF2-40B4-BE49-F238E27FC236}">
                <a16:creationId xmlns:a16="http://schemas.microsoft.com/office/drawing/2014/main" id="{2136C2CC-497B-F24A-916B-422CED132F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2447" y="4860726"/>
            <a:ext cx="3763509" cy="2867434"/>
          </a:xfrm>
          <a:prstGeom prst="rect">
            <a:avLst/>
          </a:prstGeom>
        </p:spPr>
      </p:pic>
      <p:sp>
        <p:nvSpPr>
          <p:cNvPr id="2" name="Slide Number Placeholder 1">
            <a:extLst>
              <a:ext uri="{FF2B5EF4-FFF2-40B4-BE49-F238E27FC236}">
                <a16:creationId xmlns:a16="http://schemas.microsoft.com/office/drawing/2014/main" id="{5E19CE75-5274-EE4D-8DE6-D97B942670FD}"/>
              </a:ext>
            </a:extLst>
          </p:cNvPr>
          <p:cNvSpPr>
            <a:spLocks noGrp="1"/>
          </p:cNvSpPr>
          <p:nvPr>
            <p:ph type="sldNum" sz="quarter" idx="12"/>
          </p:nvPr>
        </p:nvSpPr>
        <p:spPr/>
        <p:txBody>
          <a:bodyPr/>
          <a:lstStyle/>
          <a:p>
            <a:fld id="{4CAFA3F9-F324-7144-B04E-209D9625E121}" type="slidenum">
              <a:rPr lang="en-US" smtClean="0"/>
              <a:t>1</a:t>
            </a:fld>
            <a:endParaRPr lang="en-US"/>
          </a:p>
        </p:txBody>
      </p:sp>
    </p:spTree>
    <p:extLst>
      <p:ext uri="{BB962C8B-B14F-4D97-AF65-F5344CB8AC3E}">
        <p14:creationId xmlns:p14="http://schemas.microsoft.com/office/powerpoint/2010/main" val="16594563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CB6C291-6CAF-46DF-ACFF-AADF0FD03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63C11A00-A2A3-417C-B33D-DC753ED7C3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l="3964" t="3964" r="3964" b="3964"/>
          <a:stretch>
            <a:fillRect/>
          </a:stretch>
        </p:blipFill>
        <p:spPr>
          <a:xfrm>
            <a:off x="0" y="1"/>
            <a:ext cx="12192000" cy="6857998"/>
          </a:xfrm>
          <a:custGeom>
            <a:avLst/>
            <a:gdLst>
              <a:gd name="connsiteX0" fmla="*/ 0 w 12192000"/>
              <a:gd name="connsiteY0" fmla="*/ 0 h 6857998"/>
              <a:gd name="connsiteX1" fmla="*/ 12192000 w 12192000"/>
              <a:gd name="connsiteY1" fmla="*/ 0 h 6857998"/>
              <a:gd name="connsiteX2" fmla="*/ 12192000 w 12192000"/>
              <a:gd name="connsiteY2" fmla="*/ 6857998 h 6857998"/>
              <a:gd name="connsiteX3" fmla="*/ 0 w 12192000"/>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92000" h="6857998">
                <a:moveTo>
                  <a:pt x="0" y="0"/>
                </a:moveTo>
                <a:lnTo>
                  <a:pt x="12192000" y="0"/>
                </a:lnTo>
                <a:lnTo>
                  <a:pt x="12192000" y="6857998"/>
                </a:lnTo>
                <a:lnTo>
                  <a:pt x="0" y="6857998"/>
                </a:lnTo>
                <a:close/>
              </a:path>
            </a:pathLst>
          </a:custGeom>
        </p:spPr>
      </p:pic>
      <p:sp>
        <p:nvSpPr>
          <p:cNvPr id="3" name="TextBox 2">
            <a:extLst>
              <a:ext uri="{FF2B5EF4-FFF2-40B4-BE49-F238E27FC236}">
                <a16:creationId xmlns:a16="http://schemas.microsoft.com/office/drawing/2014/main" id="{25EA4888-807B-DE48-A68E-0D626930B962}"/>
              </a:ext>
            </a:extLst>
          </p:cNvPr>
          <p:cNvSpPr txBox="1"/>
          <p:nvPr/>
        </p:nvSpPr>
        <p:spPr>
          <a:xfrm>
            <a:off x="2275366" y="199506"/>
            <a:ext cx="7550277" cy="6533804"/>
          </a:xfrm>
          <a:prstGeom prst="rect">
            <a:avLst/>
          </a:prstGeom>
        </p:spPr>
        <p:txBody>
          <a:bodyPr vert="horz" lIns="91440" tIns="45720" rIns="91440" bIns="45720" rtlCol="0" anchor="t">
            <a:noAutofit/>
          </a:bodyPr>
          <a:lstStyle/>
          <a:p>
            <a:pPr indent="-228600" algn="ctr">
              <a:lnSpc>
                <a:spcPct val="90000"/>
              </a:lnSpc>
              <a:spcAft>
                <a:spcPts val="600"/>
              </a:spcAft>
              <a:buFont typeface="Arial" panose="020B0604020202020204" pitchFamily="34" charset="0"/>
              <a:buChar char="•"/>
            </a:pPr>
            <a:r>
              <a:rPr lang="en-US" sz="2200" dirty="0">
                <a:solidFill>
                  <a:srgbClr val="FFFFFF"/>
                </a:solidFill>
              </a:rPr>
              <a:t>Review &amp; Connect the Dots: </a:t>
            </a:r>
          </a:p>
          <a:p>
            <a:pPr algn="ctr">
              <a:lnSpc>
                <a:spcPct val="90000"/>
              </a:lnSpc>
              <a:spcAft>
                <a:spcPts val="600"/>
              </a:spcAft>
            </a:pPr>
            <a:r>
              <a:rPr lang="en-US" sz="2200" dirty="0">
                <a:solidFill>
                  <a:srgbClr val="FFFFFF"/>
                </a:solidFill>
              </a:rPr>
              <a:t>The Team From Hell tool uses True Storytelling principles</a:t>
            </a:r>
          </a:p>
          <a:p>
            <a:pPr indent="-228600" algn="ctr">
              <a:lnSpc>
                <a:spcPct val="90000"/>
              </a:lnSpc>
              <a:spcAft>
                <a:spcPts val="600"/>
              </a:spcAft>
              <a:buFont typeface="Arial" panose="020B0604020202020204" pitchFamily="34" charset="0"/>
              <a:buChar char="•"/>
            </a:pPr>
            <a:endParaRPr lang="en-US" sz="2200" dirty="0">
              <a:solidFill>
                <a:srgbClr val="FFFFFF"/>
              </a:solidFill>
            </a:endParaRPr>
          </a:p>
          <a:p>
            <a:pPr indent="-228600" algn="ctr">
              <a:lnSpc>
                <a:spcPct val="90000"/>
              </a:lnSpc>
              <a:spcAft>
                <a:spcPts val="600"/>
              </a:spcAft>
              <a:buFont typeface="Arial" panose="020B0604020202020204" pitchFamily="34" charset="0"/>
              <a:buChar char="•"/>
            </a:pPr>
            <a:r>
              <a:rPr lang="en-US" sz="2200" dirty="0">
                <a:solidFill>
                  <a:srgbClr val="FFFFFF"/>
                </a:solidFill>
              </a:rPr>
              <a:t>Principle #1 Truth: </a:t>
            </a:r>
          </a:p>
          <a:p>
            <a:pPr algn="ctr">
              <a:lnSpc>
                <a:spcPct val="90000"/>
              </a:lnSpc>
              <a:spcAft>
                <a:spcPts val="600"/>
              </a:spcAft>
            </a:pPr>
            <a:r>
              <a:rPr lang="en-US" sz="2200" dirty="0">
                <a:solidFill>
                  <a:srgbClr val="FFFFFF"/>
                </a:solidFill>
              </a:rPr>
              <a:t>TFH uncovers taboo topics and untold stories of problems in teams.</a:t>
            </a:r>
          </a:p>
          <a:p>
            <a:pPr indent="-228600" algn="ctr">
              <a:lnSpc>
                <a:spcPct val="90000"/>
              </a:lnSpc>
              <a:spcAft>
                <a:spcPts val="600"/>
              </a:spcAft>
              <a:buFont typeface="Arial" panose="020B0604020202020204" pitchFamily="34" charset="0"/>
              <a:buChar char="•"/>
            </a:pPr>
            <a:endParaRPr lang="en-US" sz="2200" dirty="0">
              <a:solidFill>
                <a:srgbClr val="FFFFFF"/>
              </a:solidFill>
            </a:endParaRPr>
          </a:p>
          <a:p>
            <a:pPr indent="-228600" algn="ctr">
              <a:lnSpc>
                <a:spcPct val="90000"/>
              </a:lnSpc>
              <a:spcAft>
                <a:spcPts val="600"/>
              </a:spcAft>
              <a:buFont typeface="Arial" panose="020B0604020202020204" pitchFamily="34" charset="0"/>
              <a:buChar char="•"/>
            </a:pPr>
            <a:r>
              <a:rPr lang="en-US" sz="2200" dirty="0">
                <a:solidFill>
                  <a:srgbClr val="FFFFFF"/>
                </a:solidFill>
              </a:rPr>
              <a:t>Principle #2 Make room for stories already there: </a:t>
            </a:r>
          </a:p>
          <a:p>
            <a:pPr algn="ctr">
              <a:lnSpc>
                <a:spcPct val="90000"/>
              </a:lnSpc>
              <a:spcAft>
                <a:spcPts val="600"/>
              </a:spcAft>
            </a:pPr>
            <a:r>
              <a:rPr lang="en-US" sz="2200" dirty="0">
                <a:solidFill>
                  <a:srgbClr val="FFFFFF"/>
                </a:solidFill>
              </a:rPr>
              <a:t>Each team member has their own stories.</a:t>
            </a:r>
          </a:p>
          <a:p>
            <a:pPr indent="-228600" algn="ctr">
              <a:lnSpc>
                <a:spcPct val="90000"/>
              </a:lnSpc>
              <a:spcAft>
                <a:spcPts val="600"/>
              </a:spcAft>
              <a:buFont typeface="Arial" panose="020B0604020202020204" pitchFamily="34" charset="0"/>
              <a:buChar char="•"/>
            </a:pPr>
            <a:endParaRPr lang="en-US" sz="2200" dirty="0">
              <a:solidFill>
                <a:srgbClr val="FFFFFF"/>
              </a:solidFill>
            </a:endParaRPr>
          </a:p>
          <a:p>
            <a:pPr indent="-228600" algn="ctr">
              <a:lnSpc>
                <a:spcPct val="90000"/>
              </a:lnSpc>
              <a:spcAft>
                <a:spcPts val="600"/>
              </a:spcAft>
              <a:buFont typeface="Arial" panose="020B0604020202020204" pitchFamily="34" charset="0"/>
              <a:buChar char="•"/>
            </a:pPr>
            <a:r>
              <a:rPr lang="en-US" sz="2200" dirty="0">
                <a:solidFill>
                  <a:srgbClr val="FFFFFF"/>
                </a:solidFill>
              </a:rPr>
              <a:t>Principle #3 Plot:</a:t>
            </a:r>
          </a:p>
          <a:p>
            <a:pPr algn="ctr">
              <a:lnSpc>
                <a:spcPct val="90000"/>
              </a:lnSpc>
              <a:spcAft>
                <a:spcPts val="600"/>
              </a:spcAft>
            </a:pPr>
            <a:r>
              <a:rPr lang="en-US" sz="2200" dirty="0">
                <a:solidFill>
                  <a:srgbClr val="FFFFFF"/>
                </a:solidFill>
              </a:rPr>
              <a:t>Each TFH behavior threatens team success.</a:t>
            </a:r>
          </a:p>
          <a:p>
            <a:pPr algn="ctr">
              <a:lnSpc>
                <a:spcPct val="90000"/>
              </a:lnSpc>
              <a:spcAft>
                <a:spcPts val="600"/>
              </a:spcAft>
            </a:pPr>
            <a:r>
              <a:rPr lang="en-US" sz="2200" dirty="0">
                <a:solidFill>
                  <a:srgbClr val="FFFFFF"/>
                </a:solidFill>
              </a:rPr>
              <a:t>Each goal and objective is a plot for success.</a:t>
            </a:r>
          </a:p>
          <a:p>
            <a:pPr indent="-228600" algn="ctr">
              <a:lnSpc>
                <a:spcPct val="90000"/>
              </a:lnSpc>
              <a:spcAft>
                <a:spcPts val="600"/>
              </a:spcAft>
              <a:buFont typeface="Arial" panose="020B0604020202020204" pitchFamily="34" charset="0"/>
              <a:buChar char="•"/>
            </a:pPr>
            <a:endParaRPr lang="en-US" sz="2200" dirty="0">
              <a:solidFill>
                <a:srgbClr val="FFFFFF"/>
              </a:solidFill>
            </a:endParaRPr>
          </a:p>
          <a:p>
            <a:pPr indent="-228600" algn="ctr">
              <a:lnSpc>
                <a:spcPct val="90000"/>
              </a:lnSpc>
              <a:spcAft>
                <a:spcPts val="600"/>
              </a:spcAft>
              <a:buFont typeface="Arial" panose="020B0604020202020204" pitchFamily="34" charset="0"/>
              <a:buChar char="•"/>
            </a:pPr>
            <a:r>
              <a:rPr lang="en-US" sz="2200" dirty="0">
                <a:solidFill>
                  <a:srgbClr val="FFFFFF"/>
                </a:solidFill>
              </a:rPr>
              <a:t>Principle #4 Timing: </a:t>
            </a:r>
          </a:p>
          <a:p>
            <a:pPr algn="ctr">
              <a:lnSpc>
                <a:spcPct val="90000"/>
              </a:lnSpc>
              <a:spcAft>
                <a:spcPts val="600"/>
              </a:spcAft>
            </a:pPr>
            <a:r>
              <a:rPr lang="en-US" sz="2200" dirty="0">
                <a:solidFill>
                  <a:srgbClr val="FFFFFF"/>
                </a:solidFill>
              </a:rPr>
              <a:t>Objectives may prevent TFH behaviors before they happen.</a:t>
            </a:r>
          </a:p>
        </p:txBody>
      </p:sp>
      <p:sp>
        <p:nvSpPr>
          <p:cNvPr id="2" name="Slide Number Placeholder 1">
            <a:extLst>
              <a:ext uri="{FF2B5EF4-FFF2-40B4-BE49-F238E27FC236}">
                <a16:creationId xmlns:a16="http://schemas.microsoft.com/office/drawing/2014/main" id="{76FE214C-EE6D-1E47-BD18-652AD0EFFFCF}"/>
              </a:ext>
            </a:extLst>
          </p:cNvPr>
          <p:cNvSpPr>
            <a:spLocks noGrp="1"/>
          </p:cNvSpPr>
          <p:nvPr>
            <p:ph type="sldNum" sz="quarter" idx="12"/>
          </p:nvPr>
        </p:nvSpPr>
        <p:spPr>
          <a:xfrm>
            <a:off x="10825930" y="6223702"/>
            <a:ext cx="570728" cy="314067"/>
          </a:xfrm>
        </p:spPr>
        <p:txBody>
          <a:bodyPr vert="horz" lIns="91440" tIns="45720" rIns="91440" bIns="45720" rtlCol="0" anchor="ctr">
            <a:normAutofit/>
          </a:bodyPr>
          <a:lstStyle/>
          <a:p>
            <a:pPr>
              <a:spcAft>
                <a:spcPts val="600"/>
              </a:spcAft>
            </a:pPr>
            <a:fld id="{4CAFA3F9-F324-7144-B04E-209D9625E121}" type="slidenum">
              <a:rPr lang="en-US" sz="1000" smtClean="0">
                <a:solidFill>
                  <a:srgbClr val="FFFFFF"/>
                </a:solidFill>
              </a:rPr>
              <a:pPr>
                <a:spcAft>
                  <a:spcPts val="600"/>
                </a:spcAft>
              </a:pPr>
              <a:t>10</a:t>
            </a:fld>
            <a:endParaRPr lang="en-US" sz="1000">
              <a:solidFill>
                <a:srgbClr val="FFFFFF"/>
              </a:solidFill>
            </a:endParaRPr>
          </a:p>
        </p:txBody>
      </p:sp>
      <p:pic>
        <p:nvPicPr>
          <p:cNvPr id="13" name="Picture 3" descr="This png image - Halloween Devil Set PNG Clip Art Image, is available for free download">
            <a:extLst>
              <a:ext uri="{FF2B5EF4-FFF2-40B4-BE49-F238E27FC236}">
                <a16:creationId xmlns:a16="http://schemas.microsoft.com/office/drawing/2014/main" id="{440AAC43-04EB-434F-9D5B-891FC28CF255}"/>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275962" y="199506"/>
            <a:ext cx="1817508" cy="2939366"/>
          </a:xfrm>
          <a:prstGeom prst="rect">
            <a:avLst/>
          </a:prstGeom>
          <a:noFill/>
          <a:extLst>
            <a:ext uri="{909E8E84-426E-40DD-AFC4-6F175D3DCCD1}">
              <a14:hiddenFill xmlns:a14="http://schemas.microsoft.com/office/drawing/2010/main">
                <a:solidFill>
                  <a:srgbClr val="FFFFFF"/>
                </a:solidFill>
              </a14:hiddenFill>
            </a:ext>
          </a:extLst>
        </p:spPr>
      </p:pic>
      <p:pic>
        <p:nvPicPr>
          <p:cNvPr id="17" name="Billede 19">
            <a:extLst>
              <a:ext uri="{FF2B5EF4-FFF2-40B4-BE49-F238E27FC236}">
                <a16:creationId xmlns:a16="http://schemas.microsoft.com/office/drawing/2014/main" id="{7E32B557-6042-F948-9083-5C80393358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72447" y="4860726"/>
            <a:ext cx="3763509" cy="2867434"/>
          </a:xfrm>
          <a:prstGeom prst="rect">
            <a:avLst/>
          </a:prstGeom>
        </p:spPr>
      </p:pic>
      <p:pic>
        <p:nvPicPr>
          <p:cNvPr id="9" name="Picture 4" descr="Free Angel Halo Pics, Download Free Clip Art, Free Clip Art on Clipart  Library">
            <a:extLst>
              <a:ext uri="{FF2B5EF4-FFF2-40B4-BE49-F238E27FC236}">
                <a16:creationId xmlns:a16="http://schemas.microsoft.com/office/drawing/2014/main" id="{E9B1C562-4A65-134E-8202-FFC36484E8E4}"/>
              </a:ext>
            </a:extLst>
          </p:cNvPr>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10728004" y="-1"/>
            <a:ext cx="1739958" cy="2267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9840407"/>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02" name="TextShape 2"/>
          <p:cNvSpPr txBox="1"/>
          <p:nvPr/>
        </p:nvSpPr>
        <p:spPr>
          <a:xfrm>
            <a:off x="448574" y="1345721"/>
            <a:ext cx="11559396" cy="5512278"/>
          </a:xfrm>
          <a:prstGeom prst="rect">
            <a:avLst/>
          </a:prstGeom>
          <a:noFill/>
          <a:ln w="0">
            <a:noFill/>
          </a:ln>
        </p:spPr>
        <p:txBody>
          <a:bodyPr>
            <a:normAutofit fontScale="55500" lnSpcReduction="20000"/>
          </a:bodyPr>
          <a:lstStyle/>
          <a:p>
            <a:pPr marL="360">
              <a:spcBef>
                <a:spcPts val="641"/>
              </a:spcBef>
              <a:buClr>
                <a:srgbClr val="000000"/>
              </a:buClr>
            </a:pPr>
            <a:endParaRPr lang="en-US" sz="3200" spc="-1" dirty="0">
              <a:solidFill>
                <a:srgbClr val="000000"/>
              </a:solidFill>
              <a:latin typeface="Calibri"/>
            </a:endParaRPr>
          </a:p>
          <a:p>
            <a:pPr marL="360">
              <a:spcBef>
                <a:spcPts val="641"/>
              </a:spcBef>
              <a:buClr>
                <a:srgbClr val="000000"/>
              </a:buClr>
            </a:pPr>
            <a:endParaRPr lang="en-US" sz="3200" spc="-1" dirty="0">
              <a:solidFill>
                <a:srgbClr val="000000"/>
              </a:solidFill>
              <a:latin typeface="Calibri"/>
            </a:endParaRPr>
          </a:p>
          <a:p>
            <a:pPr marL="360">
              <a:spcBef>
                <a:spcPts val="641"/>
              </a:spcBef>
              <a:buClr>
                <a:srgbClr val="000000"/>
              </a:buClr>
            </a:pPr>
            <a:endParaRPr lang="en-US" sz="3600" spc="-1" dirty="0">
              <a:solidFill>
                <a:srgbClr val="000000"/>
              </a:solidFill>
              <a:latin typeface="Calibri"/>
            </a:endParaRPr>
          </a:p>
          <a:p>
            <a:pPr marL="360">
              <a:spcBef>
                <a:spcPts val="641"/>
              </a:spcBef>
              <a:buClr>
                <a:srgbClr val="000000"/>
              </a:buClr>
            </a:pPr>
            <a:r>
              <a:rPr lang="en-US" sz="6500" b="1" spc="-1" dirty="0">
                <a:solidFill>
                  <a:srgbClr val="000000"/>
                </a:solidFill>
                <a:latin typeface="Calibri"/>
              </a:rPr>
              <a:t>Homework</a:t>
            </a:r>
            <a:r>
              <a:rPr lang="en-US" sz="6500" spc="-1" dirty="0">
                <a:solidFill>
                  <a:srgbClr val="000000"/>
                </a:solidFill>
                <a:latin typeface="Calibri"/>
              </a:rPr>
              <a:t>:  Write in your notebook an example of single, double, and triple loop learning based on your own problem focus from your own context. </a:t>
            </a:r>
          </a:p>
          <a:p>
            <a:pPr>
              <a:spcBef>
                <a:spcPts val="641"/>
              </a:spcBef>
              <a:tabLst>
                <a:tab pos="0" algn="l"/>
              </a:tabLst>
            </a:pPr>
            <a:endParaRPr lang="en-US" sz="6500" b="1" dirty="0"/>
          </a:p>
          <a:p>
            <a:pPr>
              <a:spcBef>
                <a:spcPts val="641"/>
              </a:spcBef>
              <a:tabLst>
                <a:tab pos="0" algn="l"/>
              </a:tabLst>
            </a:pPr>
            <a:r>
              <a:rPr lang="en-US" sz="4200" b="1" dirty="0"/>
              <a:t>READING</a:t>
            </a:r>
            <a:r>
              <a:rPr lang="en-US" sz="4200" dirty="0"/>
              <a:t> for next week: Chapters 3 &amp; 4 in “True Storytelling”</a:t>
            </a:r>
          </a:p>
          <a:p>
            <a:pPr>
              <a:spcBef>
                <a:spcPts val="641"/>
              </a:spcBef>
              <a:tabLst>
                <a:tab pos="0" algn="l"/>
              </a:tabLst>
            </a:pPr>
            <a:r>
              <a:rPr lang="en-US" sz="4200" dirty="0"/>
              <a:t>Make your own 7 principles personal experience stories - </a:t>
            </a:r>
            <a:r>
              <a:rPr lang="en-US" sz="4200" dirty="0">
                <a:hlinkClick r:id="rId3"/>
              </a:rPr>
              <a:t>7 Story Types for ODC 2.0</a:t>
            </a:r>
            <a:r>
              <a:rPr lang="en-US" sz="4200" dirty="0"/>
              <a:t> uses Microsoft TODO App</a:t>
            </a:r>
          </a:p>
          <a:p>
            <a:pPr>
              <a:spcBef>
                <a:spcPts val="641"/>
              </a:spcBef>
              <a:tabLst>
                <a:tab pos="0" algn="l"/>
              </a:tabLst>
            </a:pPr>
            <a:r>
              <a:rPr lang="en-US" sz="4200" dirty="0"/>
              <a:t>Online </a:t>
            </a:r>
            <a:r>
              <a:rPr lang="en-US" sz="4200" dirty="0">
                <a:hlinkClick r:id="rId4"/>
              </a:rPr>
              <a:t>study guide ODC 2.1 </a:t>
            </a:r>
            <a:r>
              <a:rPr lang="en-US" sz="4200" dirty="0"/>
              <a:t>and the </a:t>
            </a:r>
            <a:r>
              <a:rPr lang="en-US" sz="4200" dirty="0">
                <a:hlinkClick r:id="rId5"/>
              </a:rPr>
              <a:t>McDonald’s Case on Dialogisms</a:t>
            </a:r>
            <a:r>
              <a:rPr lang="en-US" sz="4200" dirty="0"/>
              <a:t> at </a:t>
            </a:r>
            <a:r>
              <a:rPr lang="en-US" sz="4200" dirty="0">
                <a:hlinkClick r:id="rId6"/>
              </a:rPr>
              <a:t>https://truestorytelling.blog</a:t>
            </a:r>
            <a:r>
              <a:rPr lang="en-US" sz="4200" dirty="0"/>
              <a:t> </a:t>
            </a:r>
          </a:p>
          <a:p>
            <a:pPr>
              <a:spcBef>
                <a:spcPts val="641"/>
              </a:spcBef>
              <a:tabLst>
                <a:tab pos="0" algn="l"/>
              </a:tabLst>
            </a:pPr>
            <a:r>
              <a:rPr lang="en-US" sz="4200" i="1" dirty="0"/>
              <a:t>Try Ken’s </a:t>
            </a:r>
            <a:r>
              <a:rPr lang="en-US" sz="4200" b="1" i="1" dirty="0">
                <a:hlinkClick r:id="rId7"/>
              </a:rPr>
              <a:t>NGT video</a:t>
            </a:r>
            <a:r>
              <a:rPr lang="en-US" sz="4200" b="1" i="1" dirty="0"/>
              <a:t>, and the </a:t>
            </a:r>
            <a:r>
              <a:rPr lang="en-US" sz="4200" b="1" i="1" dirty="0">
                <a:hlinkClick r:id="rId8"/>
              </a:rPr>
              <a:t>spreadsheet to calculate NGT rankings</a:t>
            </a:r>
            <a:r>
              <a:rPr lang="en-US" sz="4200" b="1" i="1" dirty="0"/>
              <a:t>.</a:t>
            </a:r>
            <a:br>
              <a:rPr lang="en-US" sz="4200" dirty="0"/>
            </a:br>
            <a:endParaRPr lang="en-US" sz="4200" dirty="0"/>
          </a:p>
        </p:txBody>
      </p:sp>
      <p:sp>
        <p:nvSpPr>
          <p:cNvPr id="403" name="TextShape 3"/>
          <p:cNvSpPr txBox="1"/>
          <p:nvPr/>
        </p:nvSpPr>
        <p:spPr>
          <a:xfrm>
            <a:off x="8077080" y="6356520"/>
            <a:ext cx="2133360" cy="364680"/>
          </a:xfrm>
          <a:prstGeom prst="rect">
            <a:avLst/>
          </a:prstGeom>
          <a:noFill/>
          <a:ln w="0">
            <a:noFill/>
          </a:ln>
        </p:spPr>
        <p:txBody>
          <a:bodyPr anchor="ctr">
            <a:noAutofit/>
          </a:bodyPr>
          <a:lstStyle/>
          <a:p>
            <a:pPr algn="r">
              <a:lnSpc>
                <a:spcPct val="100000"/>
              </a:lnSpc>
            </a:pPr>
            <a:fld id="{CF9218BA-7889-43F0-939B-30DE1A9DB172}" type="slidenum">
              <a:rPr lang="en-US" sz="1200" spc="-1">
                <a:solidFill>
                  <a:srgbClr val="8B8B8B"/>
                </a:solidFill>
                <a:latin typeface="Calibri"/>
              </a:rPr>
              <a:t>11</a:t>
            </a:fld>
            <a:endParaRPr lang="en-US" sz="1200" spc="-1">
              <a:latin typeface="Times New Roman"/>
            </a:endParaRPr>
          </a:p>
        </p:txBody>
      </p:sp>
      <p:pic>
        <p:nvPicPr>
          <p:cNvPr id="6" name="Picture 4_2" descr="ath Homework – Helpful or Harmful? - KP® Mathematics : KP® Mathematics">
            <a:extLst>
              <a:ext uri="{FF2B5EF4-FFF2-40B4-BE49-F238E27FC236}">
                <a16:creationId xmlns:a16="http://schemas.microsoft.com/office/drawing/2014/main" id="{E83E1356-C3C9-4141-AA44-A2A8C73BB6BB}"/>
              </a:ext>
            </a:extLst>
          </p:cNvPr>
          <p:cNvPicPr/>
          <p:nvPr/>
        </p:nvPicPr>
        <p:blipFill>
          <a:blip r:embed="rId9"/>
          <a:stretch/>
        </p:blipFill>
        <p:spPr>
          <a:xfrm>
            <a:off x="4118592" y="1"/>
            <a:ext cx="3958487" cy="1966822"/>
          </a:xfrm>
          <a:prstGeom prst="rect">
            <a:avLst/>
          </a:prstGeom>
          <a:ln w="0">
            <a:noFill/>
          </a:ln>
        </p:spPr>
      </p:pic>
      <p:pic>
        <p:nvPicPr>
          <p:cNvPr id="5" name="Billede 19">
            <a:extLst>
              <a:ext uri="{FF2B5EF4-FFF2-40B4-BE49-F238E27FC236}">
                <a16:creationId xmlns:a16="http://schemas.microsoft.com/office/drawing/2014/main" id="{A16B1EF0-9993-E244-95C7-6ADD8A6CC88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27451" y="5105143"/>
            <a:ext cx="3763509" cy="2867434"/>
          </a:xfrm>
          <a:prstGeom prst="rect">
            <a:avLst/>
          </a:prstGeom>
        </p:spPr>
      </p:pic>
      <p:sp>
        <p:nvSpPr>
          <p:cNvPr id="2" name="TextBox 1">
            <a:extLst>
              <a:ext uri="{FF2B5EF4-FFF2-40B4-BE49-F238E27FC236}">
                <a16:creationId xmlns:a16="http://schemas.microsoft.com/office/drawing/2014/main" id="{588AB80E-162B-E34C-A296-6BD580EED18C}"/>
              </a:ext>
            </a:extLst>
          </p:cNvPr>
          <p:cNvSpPr txBox="1"/>
          <p:nvPr/>
        </p:nvSpPr>
        <p:spPr>
          <a:xfrm flipH="1" flipV="1">
            <a:off x="1851626" y="291895"/>
            <a:ext cx="431957" cy="369332"/>
          </a:xfrm>
          <a:prstGeom prst="rect">
            <a:avLst/>
          </a:prstGeom>
          <a:noFill/>
        </p:spPr>
        <p:txBody>
          <a:bodyPr wrap="square" rtlCol="0">
            <a:spAutoFit/>
          </a:bodyPr>
          <a:lstStyle/>
          <a:p>
            <a:r>
              <a:rPr lang="en-US" dirty="0"/>
              <a:t> </a:t>
            </a:r>
          </a:p>
        </p:txBody>
      </p:sp>
      <p:sp>
        <p:nvSpPr>
          <p:cNvPr id="3" name="TextBox 2">
            <a:extLst>
              <a:ext uri="{FF2B5EF4-FFF2-40B4-BE49-F238E27FC236}">
                <a16:creationId xmlns:a16="http://schemas.microsoft.com/office/drawing/2014/main" id="{C6027EBE-0617-9A4C-ABDA-C4A341F24674}"/>
              </a:ext>
            </a:extLst>
          </p:cNvPr>
          <p:cNvSpPr txBox="1"/>
          <p:nvPr/>
        </p:nvSpPr>
        <p:spPr>
          <a:xfrm>
            <a:off x="948258" y="786808"/>
            <a:ext cx="2934585" cy="707886"/>
          </a:xfrm>
          <a:prstGeom prst="rect">
            <a:avLst/>
          </a:prstGeom>
          <a:noFill/>
        </p:spPr>
        <p:txBody>
          <a:bodyPr wrap="square" rtlCol="0">
            <a:spAutoFit/>
          </a:bodyPr>
          <a:lstStyle/>
          <a:p>
            <a:r>
              <a:rPr lang="en-US" sz="4000" dirty="0"/>
              <a:t>LAST WEEK’S</a:t>
            </a:r>
          </a:p>
        </p:txBody>
      </p:sp>
      <p:sp>
        <p:nvSpPr>
          <p:cNvPr id="4" name="TextBox 3">
            <a:extLst>
              <a:ext uri="{FF2B5EF4-FFF2-40B4-BE49-F238E27FC236}">
                <a16:creationId xmlns:a16="http://schemas.microsoft.com/office/drawing/2014/main" id="{C73A027E-136A-224F-AF84-A892E7350CC9}"/>
              </a:ext>
            </a:extLst>
          </p:cNvPr>
          <p:cNvSpPr txBox="1"/>
          <p:nvPr/>
        </p:nvSpPr>
        <p:spPr>
          <a:xfrm>
            <a:off x="8548577" y="786809"/>
            <a:ext cx="1842171" cy="707886"/>
          </a:xfrm>
          <a:prstGeom prst="rect">
            <a:avLst/>
          </a:prstGeom>
          <a:noFill/>
        </p:spPr>
        <p:txBody>
          <a:bodyPr wrap="none" rtlCol="0">
            <a:spAutoFit/>
          </a:bodyPr>
          <a:lstStyle/>
          <a:p>
            <a:r>
              <a:rPr lang="en-US" sz="4000" dirty="0"/>
              <a:t>REVIEW</a:t>
            </a:r>
          </a:p>
        </p:txBody>
      </p:sp>
    </p:spTree>
    <p:extLst>
      <p:ext uri="{BB962C8B-B14F-4D97-AF65-F5344CB8AC3E}">
        <p14:creationId xmlns:p14="http://schemas.microsoft.com/office/powerpoint/2010/main" val="26899850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descr="Timeline&#10;&#10;Description automatically generated with medium confidence">
            <a:extLst>
              <a:ext uri="{FF2B5EF4-FFF2-40B4-BE49-F238E27FC236}">
                <a16:creationId xmlns:a16="http://schemas.microsoft.com/office/drawing/2014/main" id="{5595926B-AD70-6B46-8EB0-768CE7DE1F62}"/>
              </a:ext>
            </a:extLst>
          </p:cNvPr>
          <p:cNvPicPr>
            <a:picLocks noChangeAspect="1"/>
          </p:cNvPicPr>
          <p:nvPr/>
        </p:nvPicPr>
        <p:blipFill>
          <a:blip r:embed="rId3"/>
          <a:stretch>
            <a:fillRect/>
          </a:stretch>
        </p:blipFill>
        <p:spPr>
          <a:xfrm>
            <a:off x="2700670" y="423785"/>
            <a:ext cx="9491330" cy="6010429"/>
          </a:xfrm>
          <a:prstGeom prst="rect">
            <a:avLst/>
          </a:prstGeom>
        </p:spPr>
      </p:pic>
      <p:sp>
        <p:nvSpPr>
          <p:cNvPr id="4" name="Slide Number Placeholder 3">
            <a:extLst>
              <a:ext uri="{FF2B5EF4-FFF2-40B4-BE49-F238E27FC236}">
                <a16:creationId xmlns:a16="http://schemas.microsoft.com/office/drawing/2014/main" id="{EBF9CE5B-3617-B14D-BF6F-382412759FAF}"/>
              </a:ext>
            </a:extLst>
          </p:cNvPr>
          <p:cNvSpPr>
            <a:spLocks noGrp="1"/>
          </p:cNvSpPr>
          <p:nvPr>
            <p:ph type="sldNum" sz="quarter" idx="12"/>
          </p:nvPr>
        </p:nvSpPr>
        <p:spPr/>
        <p:txBody>
          <a:bodyPr/>
          <a:lstStyle/>
          <a:p>
            <a:fld id="{4CAFA3F9-F324-7144-B04E-209D9625E121}" type="slidenum">
              <a:rPr lang="en-US" smtClean="0"/>
              <a:t>12</a:t>
            </a:fld>
            <a:endParaRPr lang="en-US"/>
          </a:p>
        </p:txBody>
      </p:sp>
      <p:sp>
        <p:nvSpPr>
          <p:cNvPr id="2" name="TextBox 1">
            <a:extLst>
              <a:ext uri="{FF2B5EF4-FFF2-40B4-BE49-F238E27FC236}">
                <a16:creationId xmlns:a16="http://schemas.microsoft.com/office/drawing/2014/main" id="{F61E13E6-2025-4C49-BD10-2C43E7F709A1}"/>
              </a:ext>
            </a:extLst>
          </p:cNvPr>
          <p:cNvSpPr txBox="1"/>
          <p:nvPr/>
        </p:nvSpPr>
        <p:spPr>
          <a:xfrm>
            <a:off x="-129953" y="38100"/>
            <a:ext cx="3277190" cy="707886"/>
          </a:xfrm>
          <a:prstGeom prst="rect">
            <a:avLst/>
          </a:prstGeom>
          <a:noFill/>
        </p:spPr>
        <p:txBody>
          <a:bodyPr wrap="square" rtlCol="0">
            <a:spAutoFit/>
          </a:bodyPr>
          <a:lstStyle/>
          <a:p>
            <a:r>
              <a:rPr lang="en-US" sz="2000" b="1" dirty="0">
                <a:hlinkClick r:id="rId4"/>
              </a:rPr>
              <a:t>Example of Networking for Place-Based Change BALLE</a:t>
            </a:r>
            <a:endParaRPr lang="en-US" sz="2000" b="1" dirty="0"/>
          </a:p>
        </p:txBody>
      </p:sp>
    </p:spTree>
    <p:extLst>
      <p:ext uri="{BB962C8B-B14F-4D97-AF65-F5344CB8AC3E}">
        <p14:creationId xmlns:p14="http://schemas.microsoft.com/office/powerpoint/2010/main" val="25462246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D8B26-ACED-EA4F-8A15-5A5483144025}"/>
              </a:ext>
            </a:extLst>
          </p:cNvPr>
          <p:cNvSpPr>
            <a:spLocks noGrp="1"/>
          </p:cNvSpPr>
          <p:nvPr>
            <p:ph type="title"/>
          </p:nvPr>
        </p:nvSpPr>
        <p:spPr/>
        <p:txBody>
          <a:bodyPr/>
          <a:lstStyle/>
          <a:p>
            <a:r>
              <a:rPr lang="en-US" b="1" dirty="0"/>
              <a:t>The Two Principles</a:t>
            </a:r>
            <a:br>
              <a:rPr lang="en-US" b="1" dirty="0"/>
            </a:br>
            <a:r>
              <a:rPr lang="en-US" b="1" dirty="0"/>
              <a:t>Two Processes</a:t>
            </a:r>
          </a:p>
        </p:txBody>
      </p:sp>
      <p:pic>
        <p:nvPicPr>
          <p:cNvPr id="7170" name="Picture 2">
            <a:extLst>
              <a:ext uri="{FF2B5EF4-FFF2-40B4-BE49-F238E27FC236}">
                <a16:creationId xmlns:a16="http://schemas.microsoft.com/office/drawing/2014/main" id="{2443FBB8-C738-024F-A4A2-0E51513DBA2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787827" y="322106"/>
            <a:ext cx="1427403" cy="143542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hape, arrow&#10;&#10;Description automatically generated">
            <a:extLst>
              <a:ext uri="{FF2B5EF4-FFF2-40B4-BE49-F238E27FC236}">
                <a16:creationId xmlns:a16="http://schemas.microsoft.com/office/drawing/2014/main" id="{3290048C-C1AD-0C4B-A7D4-95911EDAFD7D}"/>
              </a:ext>
            </a:extLst>
          </p:cNvPr>
          <p:cNvPicPr>
            <a:picLocks noChangeAspect="1"/>
          </p:cNvPicPr>
          <p:nvPr/>
        </p:nvPicPr>
        <p:blipFill>
          <a:blip r:embed="rId4"/>
          <a:stretch>
            <a:fillRect/>
          </a:stretch>
        </p:blipFill>
        <p:spPr>
          <a:xfrm>
            <a:off x="5049906" y="2256162"/>
            <a:ext cx="5524500" cy="2603500"/>
          </a:xfrm>
          <a:prstGeom prst="rect">
            <a:avLst/>
          </a:prstGeom>
        </p:spPr>
      </p:pic>
      <p:pic>
        <p:nvPicPr>
          <p:cNvPr id="7" name="Picture 6" descr="Logo&#10;&#10;Description automatically generated">
            <a:extLst>
              <a:ext uri="{FF2B5EF4-FFF2-40B4-BE49-F238E27FC236}">
                <a16:creationId xmlns:a16="http://schemas.microsoft.com/office/drawing/2014/main" id="{34585D47-282C-054E-BA1B-06E68DF7BE5F}"/>
              </a:ext>
            </a:extLst>
          </p:cNvPr>
          <p:cNvPicPr>
            <a:picLocks noChangeAspect="1"/>
          </p:cNvPicPr>
          <p:nvPr/>
        </p:nvPicPr>
        <p:blipFill>
          <a:blip r:embed="rId5"/>
          <a:stretch>
            <a:fillRect/>
          </a:stretch>
        </p:blipFill>
        <p:spPr>
          <a:xfrm>
            <a:off x="5127510" y="271967"/>
            <a:ext cx="1949151" cy="1435422"/>
          </a:xfrm>
          <a:prstGeom prst="rect">
            <a:avLst/>
          </a:prstGeom>
        </p:spPr>
      </p:pic>
      <p:pic>
        <p:nvPicPr>
          <p:cNvPr id="9" name="Picture 8" descr="Diagram&#10;&#10;Description automatically generated">
            <a:extLst>
              <a:ext uri="{FF2B5EF4-FFF2-40B4-BE49-F238E27FC236}">
                <a16:creationId xmlns:a16="http://schemas.microsoft.com/office/drawing/2014/main" id="{BA4CAC04-CB87-1A40-8C80-13AAAD53F018}"/>
              </a:ext>
            </a:extLst>
          </p:cNvPr>
          <p:cNvPicPr>
            <a:picLocks noChangeAspect="1"/>
          </p:cNvPicPr>
          <p:nvPr/>
        </p:nvPicPr>
        <p:blipFill>
          <a:blip r:embed="rId6"/>
          <a:stretch>
            <a:fillRect/>
          </a:stretch>
        </p:blipFill>
        <p:spPr>
          <a:xfrm>
            <a:off x="1270000" y="1812627"/>
            <a:ext cx="10083800" cy="3797300"/>
          </a:xfrm>
          <a:prstGeom prst="rect">
            <a:avLst/>
          </a:prstGeom>
        </p:spPr>
      </p:pic>
      <p:sp>
        <p:nvSpPr>
          <p:cNvPr id="10" name="TextBox 9">
            <a:extLst>
              <a:ext uri="{FF2B5EF4-FFF2-40B4-BE49-F238E27FC236}">
                <a16:creationId xmlns:a16="http://schemas.microsoft.com/office/drawing/2014/main" id="{54DAAAA1-5FA3-644D-8BAE-534594485699}"/>
              </a:ext>
            </a:extLst>
          </p:cNvPr>
          <p:cNvSpPr txBox="1"/>
          <p:nvPr/>
        </p:nvSpPr>
        <p:spPr>
          <a:xfrm>
            <a:off x="1875184" y="5657506"/>
            <a:ext cx="10316816" cy="461665"/>
          </a:xfrm>
          <a:prstGeom prst="rect">
            <a:avLst/>
          </a:prstGeom>
          <a:noFill/>
        </p:spPr>
        <p:txBody>
          <a:bodyPr wrap="square" rtlCol="0">
            <a:spAutoFit/>
          </a:bodyPr>
          <a:lstStyle/>
          <a:p>
            <a:r>
              <a:rPr lang="en-US" sz="2400" b="1" dirty="0"/>
              <a:t>Can be BECOMING of Double Loop of retrospective-prospective sensemaking</a:t>
            </a:r>
          </a:p>
        </p:txBody>
      </p:sp>
      <p:sp>
        <p:nvSpPr>
          <p:cNvPr id="3" name="Slide Number Placeholder 2">
            <a:extLst>
              <a:ext uri="{FF2B5EF4-FFF2-40B4-BE49-F238E27FC236}">
                <a16:creationId xmlns:a16="http://schemas.microsoft.com/office/drawing/2014/main" id="{BB218AB4-AB1A-CF46-A2C6-70123EDC5C2A}"/>
              </a:ext>
            </a:extLst>
          </p:cNvPr>
          <p:cNvSpPr>
            <a:spLocks noGrp="1"/>
          </p:cNvSpPr>
          <p:nvPr>
            <p:ph type="sldNum" sz="quarter" idx="12"/>
          </p:nvPr>
        </p:nvSpPr>
        <p:spPr/>
        <p:txBody>
          <a:bodyPr/>
          <a:lstStyle/>
          <a:p>
            <a:fld id="{4CAFA3F9-F324-7144-B04E-209D9625E121}" type="slidenum">
              <a:rPr lang="en-US" smtClean="0"/>
              <a:t>13</a:t>
            </a:fld>
            <a:endParaRPr lang="en-US"/>
          </a:p>
        </p:txBody>
      </p:sp>
    </p:spTree>
    <p:extLst>
      <p:ext uri="{BB962C8B-B14F-4D97-AF65-F5344CB8AC3E}">
        <p14:creationId xmlns:p14="http://schemas.microsoft.com/office/powerpoint/2010/main" val="161417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717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19519-EA6F-C640-A41B-988AF33863FA}"/>
              </a:ext>
            </a:extLst>
          </p:cNvPr>
          <p:cNvSpPr>
            <a:spLocks noGrp="1"/>
          </p:cNvSpPr>
          <p:nvPr>
            <p:ph type="title"/>
          </p:nvPr>
        </p:nvSpPr>
        <p:spPr>
          <a:xfrm>
            <a:off x="838200" y="365125"/>
            <a:ext cx="11049000" cy="1761849"/>
          </a:xfrm>
        </p:spPr>
        <p:txBody>
          <a:bodyPr>
            <a:normAutofit fontScale="90000"/>
          </a:bodyPr>
          <a:lstStyle/>
          <a:p>
            <a:r>
              <a:rPr lang="en-US" dirty="0"/>
              <a:t>Tool 2 The BEFORE PROCESS</a:t>
            </a:r>
            <a:br>
              <a:rPr lang="en-US" dirty="0"/>
            </a:br>
            <a:r>
              <a:rPr lang="en-US" dirty="0"/>
              <a:t>Talking Stick for ICEND (</a:t>
            </a:r>
            <a:r>
              <a:rPr lang="en-US" u="sng" dirty="0">
                <a:hlinkClick r:id="rId2"/>
              </a:rPr>
              <a:t>Interactive, Communicative, Experiential, Networking Developing</a:t>
            </a:r>
            <a:br>
              <a:rPr lang="en-US" dirty="0">
                <a:latin typeface="Times New Roman" panose="02020603050405020304" pitchFamily="18" charset="0"/>
                <a:ea typeface="Times New Roman" panose="02020603050405020304" pitchFamily="18" charset="0"/>
                <a:cs typeface="Times New Roman" panose="02020603050405020304" pitchFamily="18" charset="0"/>
              </a:rPr>
            </a:br>
            <a:endParaRPr lang="en-US" dirty="0"/>
          </a:p>
        </p:txBody>
      </p:sp>
      <p:sp>
        <p:nvSpPr>
          <p:cNvPr id="3" name="TextBox 2">
            <a:extLst>
              <a:ext uri="{FF2B5EF4-FFF2-40B4-BE49-F238E27FC236}">
                <a16:creationId xmlns:a16="http://schemas.microsoft.com/office/drawing/2014/main" id="{69B8C358-D163-3E4A-927E-8D0F995BAE8E}"/>
              </a:ext>
            </a:extLst>
          </p:cNvPr>
          <p:cNvSpPr txBox="1"/>
          <p:nvPr/>
        </p:nvSpPr>
        <p:spPr>
          <a:xfrm>
            <a:off x="218661" y="2092014"/>
            <a:ext cx="5257800" cy="1754326"/>
          </a:xfrm>
          <a:prstGeom prst="rect">
            <a:avLst/>
          </a:prstGeom>
          <a:noFill/>
        </p:spPr>
        <p:txBody>
          <a:bodyPr wrap="square" rtlCol="0">
            <a:spAutoFit/>
          </a:bodyPr>
          <a:lstStyle/>
          <a:p>
            <a:r>
              <a:rPr lang="en-US" b="1" dirty="0"/>
              <a:t>Subsystem One: Outside Process Consultation Cycle</a:t>
            </a:r>
            <a:endParaRPr lang="en-US" dirty="0"/>
          </a:p>
          <a:p>
            <a:r>
              <a:rPr lang="en-US" b="1" dirty="0"/>
              <a:t>I. Diagnosis</a:t>
            </a:r>
            <a:endParaRPr lang="en-US" dirty="0"/>
          </a:p>
          <a:p>
            <a:r>
              <a:rPr lang="en-US" b="1" dirty="0"/>
              <a:t>II. Involvement</a:t>
            </a:r>
            <a:endParaRPr lang="en-US" dirty="0"/>
          </a:p>
          <a:p>
            <a:r>
              <a:rPr lang="en-US" b="1" dirty="0"/>
              <a:t>III. Active Intervention</a:t>
            </a:r>
            <a:endParaRPr lang="en-US" dirty="0"/>
          </a:p>
          <a:p>
            <a:r>
              <a:rPr lang="en-US" b="1" dirty="0"/>
              <a:t>IV. Support</a:t>
            </a:r>
            <a:endParaRPr lang="en-US" dirty="0"/>
          </a:p>
          <a:p>
            <a:r>
              <a:rPr lang="en-US" b="1" dirty="0"/>
              <a:t>V. Evaluation</a:t>
            </a:r>
            <a:endParaRPr lang="en-US" dirty="0"/>
          </a:p>
        </p:txBody>
      </p:sp>
      <p:sp>
        <p:nvSpPr>
          <p:cNvPr id="4" name="TextBox 3">
            <a:extLst>
              <a:ext uri="{FF2B5EF4-FFF2-40B4-BE49-F238E27FC236}">
                <a16:creationId xmlns:a16="http://schemas.microsoft.com/office/drawing/2014/main" id="{D3365FA6-B271-8340-9253-AC96D5ED25DB}"/>
              </a:ext>
            </a:extLst>
          </p:cNvPr>
          <p:cNvSpPr txBox="1"/>
          <p:nvPr/>
        </p:nvSpPr>
        <p:spPr>
          <a:xfrm>
            <a:off x="1152940" y="3853863"/>
            <a:ext cx="5645425" cy="2862322"/>
          </a:xfrm>
          <a:prstGeom prst="rect">
            <a:avLst/>
          </a:prstGeom>
          <a:noFill/>
        </p:spPr>
        <p:txBody>
          <a:bodyPr wrap="square" rtlCol="0">
            <a:spAutoFit/>
          </a:bodyPr>
          <a:lstStyle/>
          <a:p>
            <a:r>
              <a:rPr lang="en-US" b="1" dirty="0"/>
              <a:t>Subsystem Two: Internal Problem Solving &amp; Networking Cycle</a:t>
            </a:r>
            <a:endParaRPr lang="en-US" dirty="0"/>
          </a:p>
          <a:p>
            <a:r>
              <a:rPr lang="en-US" b="1" dirty="0"/>
              <a:t>I. Issue Crystallization (issues that bring form community)</a:t>
            </a:r>
            <a:endParaRPr lang="en-US" dirty="0"/>
          </a:p>
          <a:p>
            <a:r>
              <a:rPr lang="en-US" b="1" dirty="0"/>
              <a:t>II. Locate Stakeholders</a:t>
            </a:r>
            <a:endParaRPr lang="en-US" dirty="0"/>
          </a:p>
          <a:p>
            <a:r>
              <a:rPr lang="en-US" b="1" dirty="0"/>
              <a:t>III. Expanded Stakeholder Involvement</a:t>
            </a:r>
            <a:endParaRPr lang="en-US" dirty="0"/>
          </a:p>
          <a:p>
            <a:r>
              <a:rPr lang="en-US" b="1" dirty="0"/>
              <a:t>IV. Search Conferences &amp; Focus Group Intervention</a:t>
            </a:r>
            <a:endParaRPr lang="en-US" dirty="0"/>
          </a:p>
          <a:p>
            <a:r>
              <a:rPr lang="en-US" b="1" dirty="0"/>
              <a:t>V. Convene Temporary Organization</a:t>
            </a:r>
            <a:endParaRPr lang="en-US" dirty="0"/>
          </a:p>
          <a:p>
            <a:r>
              <a:rPr lang="en-US" b="1" dirty="0"/>
              <a:t>VI. Withdrawal of Temporary Organization (before bureaucracy sets in)</a:t>
            </a:r>
            <a:endParaRPr lang="en-US" dirty="0"/>
          </a:p>
          <a:p>
            <a:r>
              <a:rPr lang="en-US" b="1" dirty="0"/>
              <a:t>VII. Assessment &amp; Evaluation</a:t>
            </a:r>
            <a:endParaRPr lang="en-US" dirty="0"/>
          </a:p>
        </p:txBody>
      </p:sp>
      <p:sp>
        <p:nvSpPr>
          <p:cNvPr id="5" name="TextBox 4">
            <a:extLst>
              <a:ext uri="{FF2B5EF4-FFF2-40B4-BE49-F238E27FC236}">
                <a16:creationId xmlns:a16="http://schemas.microsoft.com/office/drawing/2014/main" id="{E82B7828-EA14-FA47-BED8-9C677450BAC3}"/>
              </a:ext>
            </a:extLst>
          </p:cNvPr>
          <p:cNvSpPr txBox="1"/>
          <p:nvPr/>
        </p:nvSpPr>
        <p:spPr>
          <a:xfrm>
            <a:off x="7255565" y="3041374"/>
            <a:ext cx="4631635" cy="3693319"/>
          </a:xfrm>
          <a:prstGeom prst="rect">
            <a:avLst/>
          </a:prstGeom>
          <a:noFill/>
        </p:spPr>
        <p:txBody>
          <a:bodyPr wrap="square" rtlCol="0">
            <a:spAutoFit/>
          </a:bodyPr>
          <a:lstStyle/>
          <a:p>
            <a:r>
              <a:rPr lang="en-US" b="1" dirty="0"/>
              <a:t>Subsystem Three: Extended Network Involvement Cycle</a:t>
            </a:r>
            <a:endParaRPr lang="en-US" dirty="0"/>
          </a:p>
          <a:p>
            <a:r>
              <a:rPr lang="en-US" b="1" dirty="0"/>
              <a:t>I. Issue Perceived More Widely in the Extended Network</a:t>
            </a:r>
            <a:endParaRPr lang="en-US" dirty="0"/>
          </a:p>
          <a:p>
            <a:r>
              <a:rPr lang="en-US" b="1" dirty="0"/>
              <a:t>II. Initial Organizational Involvement beyond Temporary Organization</a:t>
            </a:r>
            <a:endParaRPr lang="en-US" dirty="0"/>
          </a:p>
          <a:p>
            <a:r>
              <a:rPr lang="en-US" b="1" dirty="0"/>
              <a:t>III. Discovery of Under-employed Resources</a:t>
            </a:r>
            <a:endParaRPr lang="en-US" dirty="0"/>
          </a:p>
          <a:p>
            <a:r>
              <a:rPr lang="en-US" b="1" dirty="0"/>
              <a:t>IV. Breakdown of Status Quo Response Patterns (Subsystem II Interventions in Extended Field)</a:t>
            </a:r>
            <a:endParaRPr lang="en-US" dirty="0"/>
          </a:p>
          <a:p>
            <a:r>
              <a:rPr lang="en-US" b="1" dirty="0"/>
              <a:t>V. Demand Builds for Greater Organizational Involvement</a:t>
            </a:r>
            <a:endParaRPr lang="en-US" dirty="0"/>
          </a:p>
          <a:p>
            <a:r>
              <a:rPr lang="en-US" b="1" dirty="0"/>
              <a:t>VI. Breakdown of Status Quo Responses</a:t>
            </a:r>
            <a:endParaRPr lang="en-US" dirty="0"/>
          </a:p>
        </p:txBody>
      </p:sp>
      <p:pic>
        <p:nvPicPr>
          <p:cNvPr id="6146" name="Picture 2">
            <a:extLst>
              <a:ext uri="{FF2B5EF4-FFF2-40B4-BE49-F238E27FC236}">
                <a16:creationId xmlns:a16="http://schemas.microsoft.com/office/drawing/2014/main" id="{69145B98-8E34-FA42-B74D-F19BB0BBAE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7192"/>
            <a:ext cx="12192000" cy="6775017"/>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1B811E07-D756-7F42-A573-7DEA4448410E}"/>
              </a:ext>
            </a:extLst>
          </p:cNvPr>
          <p:cNvSpPr>
            <a:spLocks noGrp="1"/>
          </p:cNvSpPr>
          <p:nvPr>
            <p:ph type="sldNum" sz="quarter" idx="12"/>
          </p:nvPr>
        </p:nvSpPr>
        <p:spPr/>
        <p:txBody>
          <a:bodyPr/>
          <a:lstStyle/>
          <a:p>
            <a:fld id="{4CAFA3F9-F324-7144-B04E-209D9625E121}" type="slidenum">
              <a:rPr lang="en-US" smtClean="0"/>
              <a:t>14</a:t>
            </a:fld>
            <a:endParaRPr lang="en-US"/>
          </a:p>
        </p:txBody>
      </p:sp>
    </p:spTree>
    <p:extLst>
      <p:ext uri="{BB962C8B-B14F-4D97-AF65-F5344CB8AC3E}">
        <p14:creationId xmlns:p14="http://schemas.microsoft.com/office/powerpoint/2010/main" val="399495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3"/>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4"/>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nodeType="clickEffect">
                                  <p:stCondLst>
                                    <p:cond delay="0"/>
                                  </p:stCondLst>
                                  <p:childTnLst>
                                    <p:set>
                                      <p:cBhvr>
                                        <p:cTn id="32" dur="1" fill="hold">
                                          <p:stCondLst>
                                            <p:cond delay="0"/>
                                          </p:stCondLst>
                                        </p:cTn>
                                        <p:tgtEl>
                                          <p:spTgt spid="6146"/>
                                        </p:tgtEl>
                                        <p:attrNameLst>
                                          <p:attrName>style.visibility</p:attrName>
                                        </p:attrNameLst>
                                      </p:cBhvr>
                                      <p:to>
                                        <p:strVal val="visible"/>
                                      </p:to>
                                    </p:set>
                                    <p:anim calcmode="lin" valueType="num">
                                      <p:cBhvr additive="base">
                                        <p:cTn id="33" dur="500"/>
                                        <p:tgtEl>
                                          <p:spTgt spid="6146"/>
                                        </p:tgtEl>
                                        <p:attrNameLst>
                                          <p:attrName>ppt_y</p:attrName>
                                        </p:attrNameLst>
                                      </p:cBhvr>
                                      <p:tavLst>
                                        <p:tav tm="0">
                                          <p:val>
                                            <p:strVal val="#ppt_y+#ppt_h*1.125000"/>
                                          </p:val>
                                        </p:tav>
                                        <p:tav tm="100000">
                                          <p:val>
                                            <p:strVal val="#ppt_y"/>
                                          </p:val>
                                        </p:tav>
                                      </p:tavLst>
                                    </p:anim>
                                    <p:animEffect transition="in" filter="wipe(up)">
                                      <p:cBhvr>
                                        <p:cTn id="34"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5" grpId="0"/>
      <p:bldP spid="5"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FA2A6-9A78-BD4C-866E-9CA452CE7BEB}"/>
              </a:ext>
            </a:extLst>
          </p:cNvPr>
          <p:cNvSpPr>
            <a:spLocks noGrp="1"/>
          </p:cNvSpPr>
          <p:nvPr>
            <p:ph type="title"/>
          </p:nvPr>
        </p:nvSpPr>
        <p:spPr>
          <a:xfrm>
            <a:off x="838200" y="129698"/>
            <a:ext cx="11353800" cy="732253"/>
          </a:xfrm>
        </p:spPr>
        <p:txBody>
          <a:bodyPr>
            <a:normAutofit fontScale="90000"/>
          </a:bodyPr>
          <a:lstStyle/>
          <a:p>
            <a:pPr algn="ctr"/>
            <a:r>
              <a:rPr lang="en-US" b="1" dirty="0"/>
              <a:t>Tool 3: Storyboarding Your Organization’s Tamara-Land</a:t>
            </a:r>
          </a:p>
        </p:txBody>
      </p:sp>
      <p:pic>
        <p:nvPicPr>
          <p:cNvPr id="5" name="Billede 19">
            <a:extLst>
              <a:ext uri="{FF2B5EF4-FFF2-40B4-BE49-F238E27FC236}">
                <a16:creationId xmlns:a16="http://schemas.microsoft.com/office/drawing/2014/main" id="{BA47A596-AF1F-4046-8F7B-E498371DEF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27451" y="5105143"/>
            <a:ext cx="3763509" cy="2867434"/>
          </a:xfrm>
          <a:prstGeom prst="rect">
            <a:avLst/>
          </a:prstGeom>
        </p:spPr>
      </p:pic>
      <p:sp>
        <p:nvSpPr>
          <p:cNvPr id="3" name="TextBox 2">
            <a:extLst>
              <a:ext uri="{FF2B5EF4-FFF2-40B4-BE49-F238E27FC236}">
                <a16:creationId xmlns:a16="http://schemas.microsoft.com/office/drawing/2014/main" id="{3D2F9322-FB41-3C42-82D7-B8BA053D8C8C}"/>
              </a:ext>
            </a:extLst>
          </p:cNvPr>
          <p:cNvSpPr txBox="1"/>
          <p:nvPr/>
        </p:nvSpPr>
        <p:spPr>
          <a:xfrm>
            <a:off x="838201" y="5996050"/>
            <a:ext cx="9379226" cy="646331"/>
          </a:xfrm>
          <a:prstGeom prst="rect">
            <a:avLst/>
          </a:prstGeom>
          <a:noFill/>
        </p:spPr>
        <p:txBody>
          <a:bodyPr wrap="square" rtlCol="0">
            <a:spAutoFit/>
          </a:bodyPr>
          <a:lstStyle/>
          <a:p>
            <a:pPr algn="ctr"/>
            <a:r>
              <a:rPr lang="en-US" b="1" dirty="0"/>
              <a:t>Map the BECOMING process networking as the people move from room to room, making sense of what Networking is emerging</a:t>
            </a:r>
          </a:p>
        </p:txBody>
      </p:sp>
      <p:pic>
        <p:nvPicPr>
          <p:cNvPr id="6" name="Picture 5" descr="A screenshot of a computer&#10;&#10;Description automatically generated with low confidence">
            <a:extLst>
              <a:ext uri="{FF2B5EF4-FFF2-40B4-BE49-F238E27FC236}">
                <a16:creationId xmlns:a16="http://schemas.microsoft.com/office/drawing/2014/main" id="{12C3BBE2-FB60-8B43-A17C-1DAEA39655C2}"/>
              </a:ext>
            </a:extLst>
          </p:cNvPr>
          <p:cNvPicPr>
            <a:picLocks noChangeAspect="1"/>
          </p:cNvPicPr>
          <p:nvPr/>
        </p:nvPicPr>
        <p:blipFill>
          <a:blip r:embed="rId3"/>
          <a:stretch>
            <a:fillRect/>
          </a:stretch>
        </p:blipFill>
        <p:spPr>
          <a:xfrm>
            <a:off x="132492" y="1022888"/>
            <a:ext cx="11927015" cy="6126974"/>
          </a:xfrm>
          <a:prstGeom prst="rect">
            <a:avLst/>
          </a:prstGeom>
          <a:pattFill prst="pct5">
            <a:fgClr>
              <a:schemeClr val="accent1"/>
            </a:fgClr>
            <a:bgClr>
              <a:schemeClr val="bg1"/>
            </a:bgClr>
          </a:pattFill>
        </p:spPr>
      </p:pic>
      <p:sp>
        <p:nvSpPr>
          <p:cNvPr id="4" name="Slide Number Placeholder 3">
            <a:extLst>
              <a:ext uri="{FF2B5EF4-FFF2-40B4-BE49-F238E27FC236}">
                <a16:creationId xmlns:a16="http://schemas.microsoft.com/office/drawing/2014/main" id="{0F27E0A8-09C7-AA40-BBF9-18746DC311B4}"/>
              </a:ext>
            </a:extLst>
          </p:cNvPr>
          <p:cNvSpPr>
            <a:spLocks noGrp="1"/>
          </p:cNvSpPr>
          <p:nvPr>
            <p:ph type="sldNum" sz="quarter" idx="12"/>
          </p:nvPr>
        </p:nvSpPr>
        <p:spPr/>
        <p:txBody>
          <a:bodyPr/>
          <a:lstStyle/>
          <a:p>
            <a:fld id="{4CAFA3F9-F324-7144-B04E-209D9625E121}" type="slidenum">
              <a:rPr lang="en-US" smtClean="0"/>
              <a:t>15</a:t>
            </a:fld>
            <a:endParaRPr lang="en-US"/>
          </a:p>
        </p:txBody>
      </p:sp>
    </p:spTree>
    <p:extLst>
      <p:ext uri="{BB962C8B-B14F-4D97-AF65-F5344CB8AC3E}">
        <p14:creationId xmlns:p14="http://schemas.microsoft.com/office/powerpoint/2010/main" val="22839860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DFFB6-DB09-1542-9C28-6EA4BAFFEF08}"/>
              </a:ext>
            </a:extLst>
          </p:cNvPr>
          <p:cNvSpPr>
            <a:spLocks noGrp="1"/>
          </p:cNvSpPr>
          <p:nvPr>
            <p:ph type="title"/>
          </p:nvPr>
        </p:nvSpPr>
        <p:spPr>
          <a:xfrm>
            <a:off x="0" y="40340"/>
            <a:ext cx="2075543" cy="6654927"/>
          </a:xfrm>
        </p:spPr>
        <p:txBody>
          <a:bodyPr>
            <a:normAutofit/>
          </a:bodyPr>
          <a:lstStyle/>
          <a:p>
            <a:r>
              <a:rPr lang="en-US" sz="2400" b="1" dirty="0"/>
              <a:t>Tool 4: Mapping Fractal Patterns</a:t>
            </a:r>
            <a:br>
              <a:rPr lang="en-US" sz="2400" b="1" dirty="0"/>
            </a:br>
            <a:br>
              <a:rPr lang="en-US" sz="2400" b="1" dirty="0"/>
            </a:br>
            <a:br>
              <a:rPr lang="en-US" sz="2400" b="1" dirty="0"/>
            </a:br>
            <a:r>
              <a:rPr lang="en-US" sz="2400" b="1" dirty="0"/>
              <a:t>Fractals are self-similar patterns recurring across micro to macro scales</a:t>
            </a:r>
            <a:endParaRPr lang="en-US" sz="2400" dirty="0"/>
          </a:p>
        </p:txBody>
      </p:sp>
      <p:pic>
        <p:nvPicPr>
          <p:cNvPr id="4" name="Billede 19">
            <a:extLst>
              <a:ext uri="{FF2B5EF4-FFF2-40B4-BE49-F238E27FC236}">
                <a16:creationId xmlns:a16="http://schemas.microsoft.com/office/drawing/2014/main" id="{603F15C5-560C-FE4F-A8A8-4D814E1D29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8669" y="4907448"/>
            <a:ext cx="3763509" cy="2867434"/>
          </a:xfrm>
          <a:prstGeom prst="rect">
            <a:avLst/>
          </a:prstGeom>
        </p:spPr>
      </p:pic>
      <p:pic>
        <p:nvPicPr>
          <p:cNvPr id="6" name="Picture 5" descr="Diagram&#10;&#10;Description automatically generated">
            <a:extLst>
              <a:ext uri="{FF2B5EF4-FFF2-40B4-BE49-F238E27FC236}">
                <a16:creationId xmlns:a16="http://schemas.microsoft.com/office/drawing/2014/main" id="{EF91E373-3800-E146-941A-321FCA0E9ACA}"/>
              </a:ext>
            </a:extLst>
          </p:cNvPr>
          <p:cNvPicPr>
            <a:picLocks noChangeAspect="1"/>
          </p:cNvPicPr>
          <p:nvPr/>
        </p:nvPicPr>
        <p:blipFill>
          <a:blip r:embed="rId3"/>
          <a:stretch>
            <a:fillRect/>
          </a:stretch>
        </p:blipFill>
        <p:spPr>
          <a:xfrm>
            <a:off x="2075543" y="63500"/>
            <a:ext cx="8040914" cy="6794500"/>
          </a:xfrm>
          <a:prstGeom prst="rect">
            <a:avLst/>
          </a:prstGeom>
        </p:spPr>
      </p:pic>
      <p:pic>
        <p:nvPicPr>
          <p:cNvPr id="4098" name="Picture 2">
            <a:extLst>
              <a:ext uri="{FF2B5EF4-FFF2-40B4-BE49-F238E27FC236}">
                <a16:creationId xmlns:a16="http://schemas.microsoft.com/office/drawing/2014/main" id="{887BE041-4C2B-ED44-B047-1782DA5D41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4850" y="1676400"/>
            <a:ext cx="8242300" cy="35052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D8AF26C9-6B54-D24D-BB74-4DD45673E019}"/>
              </a:ext>
            </a:extLst>
          </p:cNvPr>
          <p:cNvSpPr>
            <a:spLocks noGrp="1"/>
          </p:cNvSpPr>
          <p:nvPr>
            <p:ph type="sldNum" sz="quarter" idx="12"/>
          </p:nvPr>
        </p:nvSpPr>
        <p:spPr/>
        <p:txBody>
          <a:bodyPr/>
          <a:lstStyle/>
          <a:p>
            <a:fld id="{4CAFA3F9-F324-7144-B04E-209D9625E121}" type="slidenum">
              <a:rPr lang="en-US" smtClean="0"/>
              <a:t>16</a:t>
            </a:fld>
            <a:endParaRPr lang="en-US"/>
          </a:p>
        </p:txBody>
      </p:sp>
    </p:spTree>
    <p:extLst>
      <p:ext uri="{BB962C8B-B14F-4D97-AF65-F5344CB8AC3E}">
        <p14:creationId xmlns:p14="http://schemas.microsoft.com/office/powerpoint/2010/main" val="427448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linds(horizont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528DA8-BB63-B04C-BDDF-59DCA1374F52}"/>
              </a:ext>
            </a:extLst>
          </p:cNvPr>
          <p:cNvSpPr txBox="1"/>
          <p:nvPr/>
        </p:nvSpPr>
        <p:spPr>
          <a:xfrm>
            <a:off x="1817204" y="2484409"/>
            <a:ext cx="10267138" cy="4123426"/>
          </a:xfrm>
          <a:prstGeom prst="rect">
            <a:avLst/>
          </a:prstGeom>
        </p:spPr>
        <p:txBody>
          <a:bodyPr vert="horz" lIns="91440" tIns="45720" rIns="91440" bIns="45720" rtlCol="0">
            <a:normAutofit/>
          </a:bodyPr>
          <a:lstStyle/>
          <a:p>
            <a:pPr>
              <a:lnSpc>
                <a:spcPct val="90000"/>
              </a:lnSpc>
              <a:spcAft>
                <a:spcPts val="600"/>
              </a:spcAft>
            </a:pPr>
            <a:r>
              <a:rPr lang="en-US" sz="2400" dirty="0">
                <a:solidFill>
                  <a:srgbClr val="000000"/>
                </a:solidFill>
              </a:rPr>
              <a:t>3 groups of 3 or 4 per group.</a:t>
            </a:r>
          </a:p>
          <a:p>
            <a:pPr>
              <a:lnSpc>
                <a:spcPct val="90000"/>
              </a:lnSpc>
              <a:spcAft>
                <a:spcPts val="600"/>
              </a:spcAft>
            </a:pPr>
            <a:r>
              <a:rPr lang="en-US" sz="2400" dirty="0">
                <a:solidFill>
                  <a:srgbClr val="000000"/>
                </a:solidFill>
              </a:rPr>
              <a:t>30 second suggestions, 10 min for this breakout, </a:t>
            </a:r>
            <a:r>
              <a:rPr lang="en-US" sz="2400">
                <a:solidFill>
                  <a:srgbClr val="000000"/>
                </a:solidFill>
              </a:rPr>
              <a:t>then debrief.</a:t>
            </a:r>
            <a:endParaRPr lang="en-US" sz="2400" dirty="0">
              <a:solidFill>
                <a:srgbClr val="000000"/>
              </a:solidFill>
            </a:endParaRPr>
          </a:p>
          <a:p>
            <a:pPr>
              <a:lnSpc>
                <a:spcPct val="90000"/>
              </a:lnSpc>
              <a:spcAft>
                <a:spcPts val="600"/>
              </a:spcAft>
            </a:pPr>
            <a:r>
              <a:rPr lang="en-US" sz="2400" dirty="0">
                <a:solidFill>
                  <a:srgbClr val="000000"/>
                </a:solidFill>
              </a:rPr>
              <a:t>TASK: Identify a problem Fractal Pattern in your organization. </a:t>
            </a:r>
          </a:p>
          <a:p>
            <a:pPr>
              <a:lnSpc>
                <a:spcPct val="90000"/>
              </a:lnSpc>
              <a:spcAft>
                <a:spcPts val="600"/>
              </a:spcAft>
            </a:pPr>
            <a:r>
              <a:rPr lang="en-US" sz="2400" dirty="0">
                <a:solidFill>
                  <a:srgbClr val="000000"/>
                </a:solidFill>
              </a:rPr>
              <a:t>How to change the Fractal Pattern Relation of Social (S) and Material (M)</a:t>
            </a:r>
          </a:p>
          <a:p>
            <a:pPr indent="-228600">
              <a:lnSpc>
                <a:spcPct val="90000"/>
              </a:lnSpc>
              <a:spcAft>
                <a:spcPts val="600"/>
              </a:spcAft>
              <a:buFont typeface="Arial" panose="020B0604020202020204" pitchFamily="34" charset="0"/>
              <a:buChar char="•"/>
            </a:pPr>
            <a:endParaRPr lang="en-US" sz="2400" dirty="0">
              <a:solidFill>
                <a:srgbClr val="000000"/>
              </a:solidFill>
            </a:endParaRPr>
          </a:p>
          <a:p>
            <a:pPr>
              <a:lnSpc>
                <a:spcPct val="90000"/>
              </a:lnSpc>
              <a:spcAft>
                <a:spcPts val="600"/>
              </a:spcAft>
            </a:pPr>
            <a:r>
              <a:rPr lang="en-US" sz="2400" dirty="0">
                <a:solidFill>
                  <a:srgbClr val="000000"/>
                </a:solidFill>
              </a:rPr>
              <a:t>DEBRIEF:</a:t>
            </a:r>
          </a:p>
          <a:p>
            <a:pPr marL="457200" indent="-457200">
              <a:lnSpc>
                <a:spcPct val="90000"/>
              </a:lnSpc>
              <a:spcAft>
                <a:spcPts val="600"/>
              </a:spcAft>
              <a:buFont typeface="+mj-lt"/>
              <a:buAutoNum type="arabicPeriod"/>
            </a:pPr>
            <a:r>
              <a:rPr lang="en-US" sz="2400" dirty="0">
                <a:solidFill>
                  <a:srgbClr val="000000"/>
                </a:solidFill>
              </a:rPr>
              <a:t>What was goal of your Fractal Change Strategy?       				</a:t>
            </a:r>
          </a:p>
          <a:p>
            <a:pPr marL="457200" indent="-457200">
              <a:lnSpc>
                <a:spcPct val="90000"/>
              </a:lnSpc>
              <a:spcAft>
                <a:spcPts val="600"/>
              </a:spcAft>
              <a:buFont typeface="+mj-lt"/>
              <a:buAutoNum type="arabicPeriod"/>
            </a:pPr>
            <a:r>
              <a:rPr lang="en-US" sz="2400" dirty="0">
                <a:solidFill>
                  <a:srgbClr val="000000"/>
                </a:solidFill>
              </a:rPr>
              <a:t>What Direction is this Fractal Going (Principle 1 – Plot/Bets)?</a:t>
            </a:r>
          </a:p>
          <a:p>
            <a:pPr marL="457200" indent="-457200">
              <a:lnSpc>
                <a:spcPct val="90000"/>
              </a:lnSpc>
              <a:spcAft>
                <a:spcPts val="600"/>
              </a:spcAft>
              <a:buFont typeface="+mj-lt"/>
              <a:buAutoNum type="arabicPeriod"/>
            </a:pPr>
            <a:r>
              <a:rPr lang="en-US" sz="2400" dirty="0">
                <a:solidFill>
                  <a:srgbClr val="000000"/>
                </a:solidFill>
              </a:rPr>
              <a:t>What are the Spaces of its Tamara-Land and the Timing and </a:t>
            </a:r>
            <a:br>
              <a:rPr lang="en-US" sz="2400" dirty="0">
                <a:solidFill>
                  <a:srgbClr val="000000"/>
                </a:solidFill>
              </a:rPr>
            </a:br>
            <a:r>
              <a:rPr lang="en-US" sz="2400" dirty="0">
                <a:solidFill>
                  <a:srgbClr val="000000"/>
                </a:solidFill>
              </a:rPr>
              <a:t>Mattering of its BEING Here-and-Now?</a:t>
            </a:r>
          </a:p>
          <a:p>
            <a:pPr indent="-228600">
              <a:lnSpc>
                <a:spcPct val="90000"/>
              </a:lnSpc>
              <a:spcAft>
                <a:spcPts val="600"/>
              </a:spcAft>
              <a:buFont typeface="Arial" panose="020B0604020202020204" pitchFamily="34" charset="0"/>
              <a:buChar char="•"/>
            </a:pPr>
            <a:endParaRPr lang="en-US" sz="2400" dirty="0">
              <a:solidFill>
                <a:srgbClr val="000000"/>
              </a:solidFill>
            </a:endParaRPr>
          </a:p>
          <a:p>
            <a:pPr indent="-228600">
              <a:lnSpc>
                <a:spcPct val="90000"/>
              </a:lnSpc>
              <a:spcAft>
                <a:spcPts val="600"/>
              </a:spcAft>
              <a:buFont typeface="Arial" panose="020B0604020202020204" pitchFamily="34" charset="0"/>
              <a:buChar char="•"/>
            </a:pPr>
            <a:endParaRPr lang="en-US" sz="1300" dirty="0">
              <a:solidFill>
                <a:srgbClr val="000000"/>
              </a:solidFill>
            </a:endParaRPr>
          </a:p>
        </p:txBody>
      </p:sp>
      <p:sp>
        <p:nvSpPr>
          <p:cNvPr id="3" name="TextBox 2">
            <a:extLst>
              <a:ext uri="{FF2B5EF4-FFF2-40B4-BE49-F238E27FC236}">
                <a16:creationId xmlns:a16="http://schemas.microsoft.com/office/drawing/2014/main" id="{C65A3150-E658-9C47-BDBA-8677CE00D7E6}"/>
              </a:ext>
            </a:extLst>
          </p:cNvPr>
          <p:cNvSpPr txBox="1"/>
          <p:nvPr/>
        </p:nvSpPr>
        <p:spPr>
          <a:xfrm>
            <a:off x="3312543" y="1276708"/>
            <a:ext cx="4675517" cy="523220"/>
          </a:xfrm>
          <a:prstGeom prst="rect">
            <a:avLst/>
          </a:prstGeom>
          <a:noFill/>
        </p:spPr>
        <p:txBody>
          <a:bodyPr wrap="square" rtlCol="0">
            <a:spAutoFit/>
          </a:bodyPr>
          <a:lstStyle/>
          <a:p>
            <a:pPr algn="ctr"/>
            <a:r>
              <a:rPr lang="en-US" sz="2800" dirty="0">
                <a:solidFill>
                  <a:schemeClr val="bg1"/>
                </a:solidFill>
              </a:rPr>
              <a:t>BREAKOUT</a:t>
            </a:r>
          </a:p>
        </p:txBody>
      </p:sp>
      <p:pic>
        <p:nvPicPr>
          <p:cNvPr id="36" name="Picture 3" descr="This png image - Halloween Devil Set PNG Clip Art Image, is available for free download">
            <a:extLst>
              <a:ext uri="{FF2B5EF4-FFF2-40B4-BE49-F238E27FC236}">
                <a16:creationId xmlns:a16="http://schemas.microsoft.com/office/drawing/2014/main" id="{F9645601-57B0-6144-8BD0-C58F084B654A}"/>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75011" y="416637"/>
            <a:ext cx="1817508" cy="293936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a:extLst>
              <a:ext uri="{FF2B5EF4-FFF2-40B4-BE49-F238E27FC236}">
                <a16:creationId xmlns:a16="http://schemas.microsoft.com/office/drawing/2014/main" id="{263D4357-92A1-D343-810F-9D28D07E46E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6">
            <a:extLst>
              <a:ext uri="{FF2B5EF4-FFF2-40B4-BE49-F238E27FC236}">
                <a16:creationId xmlns:a16="http://schemas.microsoft.com/office/drawing/2014/main" id="{46195BF1-1D0F-D24F-A133-2050872943CE}"/>
              </a:ext>
            </a:extLst>
          </p:cNvPr>
          <p:cNvSpPr>
            <a:spLocks noChangeArrowheads="1"/>
          </p:cNvSpPr>
          <p:nvPr/>
        </p:nvSpPr>
        <p:spPr bwMode="auto">
          <a:xfrm>
            <a:off x="9054861" y="38109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077" name="Picture 4" descr="Free Angel Halo Pics, Download Free Clip Art, Free Clip Art on Clipart  Library">
            <a:extLst>
              <a:ext uri="{FF2B5EF4-FFF2-40B4-BE49-F238E27FC236}">
                <a16:creationId xmlns:a16="http://schemas.microsoft.com/office/drawing/2014/main" id="{B5917F76-0BB7-F545-9FFD-8F6C3FB5A517}"/>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8610600" y="416637"/>
            <a:ext cx="1331343" cy="1734803"/>
          </a:xfrm>
          <a:prstGeom prst="rect">
            <a:avLst/>
          </a:prstGeom>
          <a:noFill/>
          <a:extLst>
            <a:ext uri="{909E8E84-426E-40DD-AFC4-6F175D3DCCD1}">
              <a14:hiddenFill xmlns:a14="http://schemas.microsoft.com/office/drawing/2010/main">
                <a:solidFill>
                  <a:srgbClr val="FFFFFF"/>
                </a:solidFill>
              </a14:hiddenFill>
            </a:ext>
          </a:extLst>
        </p:spPr>
      </p:pic>
      <p:pic>
        <p:nvPicPr>
          <p:cNvPr id="10" name="Billede 19">
            <a:extLst>
              <a:ext uri="{FF2B5EF4-FFF2-40B4-BE49-F238E27FC236}">
                <a16:creationId xmlns:a16="http://schemas.microsoft.com/office/drawing/2014/main" id="{65E8FB06-19EC-8643-98D2-7AEBACD793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72447" y="4860726"/>
            <a:ext cx="3763509" cy="2867434"/>
          </a:xfrm>
          <a:prstGeom prst="rect">
            <a:avLst/>
          </a:prstGeom>
        </p:spPr>
      </p:pic>
      <p:sp>
        <p:nvSpPr>
          <p:cNvPr id="6" name="TextBox 5">
            <a:extLst>
              <a:ext uri="{FF2B5EF4-FFF2-40B4-BE49-F238E27FC236}">
                <a16:creationId xmlns:a16="http://schemas.microsoft.com/office/drawing/2014/main" id="{5B3C6C9D-A04A-2C42-AC0C-73935C1E3584}"/>
              </a:ext>
            </a:extLst>
          </p:cNvPr>
          <p:cNvSpPr txBox="1"/>
          <p:nvPr/>
        </p:nvSpPr>
        <p:spPr>
          <a:xfrm>
            <a:off x="1817204" y="391886"/>
            <a:ext cx="9261922" cy="2123658"/>
          </a:xfrm>
          <a:prstGeom prst="rect">
            <a:avLst/>
          </a:prstGeom>
          <a:noFill/>
        </p:spPr>
        <p:txBody>
          <a:bodyPr wrap="square" rtlCol="0">
            <a:spAutoFit/>
          </a:bodyPr>
          <a:lstStyle/>
          <a:p>
            <a:r>
              <a:rPr lang="en-US" sz="6600" b="1" dirty="0"/>
              <a:t>Changing </a:t>
            </a:r>
          </a:p>
          <a:p>
            <a:r>
              <a:rPr lang="en-US" sz="6600" b="1" dirty="0"/>
              <a:t>Fractals From Hell</a:t>
            </a:r>
          </a:p>
        </p:txBody>
      </p:sp>
      <p:sp>
        <p:nvSpPr>
          <p:cNvPr id="7" name="Slide Number Placeholder 6">
            <a:extLst>
              <a:ext uri="{FF2B5EF4-FFF2-40B4-BE49-F238E27FC236}">
                <a16:creationId xmlns:a16="http://schemas.microsoft.com/office/drawing/2014/main" id="{63072F00-6C5D-BA4A-9417-4395008B6B77}"/>
              </a:ext>
            </a:extLst>
          </p:cNvPr>
          <p:cNvSpPr>
            <a:spLocks noGrp="1"/>
          </p:cNvSpPr>
          <p:nvPr>
            <p:ph type="sldNum" sz="quarter" idx="12"/>
          </p:nvPr>
        </p:nvSpPr>
        <p:spPr/>
        <p:txBody>
          <a:bodyPr/>
          <a:lstStyle/>
          <a:p>
            <a:fld id="{4CAFA3F9-F324-7144-B04E-209D9625E121}" type="slidenum">
              <a:rPr lang="en-US" smtClean="0"/>
              <a:t>17</a:t>
            </a:fld>
            <a:endParaRPr lang="en-US"/>
          </a:p>
        </p:txBody>
      </p:sp>
    </p:spTree>
    <p:extLst>
      <p:ext uri="{BB962C8B-B14F-4D97-AF65-F5344CB8AC3E}">
        <p14:creationId xmlns:p14="http://schemas.microsoft.com/office/powerpoint/2010/main" val="27927536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A55A44FD-0848-824E-8449-CCB96B1178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7650" y="44450"/>
            <a:ext cx="9156700" cy="67691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5C935FD2-7838-514E-B83C-0F925E1A0E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7650" y="0"/>
            <a:ext cx="90598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47E934C7-CFA1-C247-8D92-E91BE78A6EE2}"/>
              </a:ext>
            </a:extLst>
          </p:cNvPr>
          <p:cNvSpPr>
            <a:spLocks noGrp="1"/>
          </p:cNvSpPr>
          <p:nvPr>
            <p:ph type="sldNum" sz="quarter" idx="12"/>
          </p:nvPr>
        </p:nvSpPr>
        <p:spPr/>
        <p:txBody>
          <a:bodyPr/>
          <a:lstStyle/>
          <a:p>
            <a:fld id="{4CAFA3F9-F324-7144-B04E-209D9625E121}" type="slidenum">
              <a:rPr lang="en-US" smtClean="0"/>
              <a:t>18</a:t>
            </a:fld>
            <a:endParaRPr lang="en-US"/>
          </a:p>
        </p:txBody>
      </p:sp>
    </p:spTree>
    <p:extLst>
      <p:ext uri="{BB962C8B-B14F-4D97-AF65-F5344CB8AC3E}">
        <p14:creationId xmlns:p14="http://schemas.microsoft.com/office/powerpoint/2010/main" val="3930188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p:tgtEl>
                                          <p:spTgt spid="5122"/>
                                        </p:tgtEl>
                                        <p:attrNameLst>
                                          <p:attrName>ppt_y</p:attrName>
                                        </p:attrNameLst>
                                      </p:cBhvr>
                                      <p:tavLst>
                                        <p:tav tm="0">
                                          <p:val>
                                            <p:strVal val="#ppt_y+#ppt_h*1.125000"/>
                                          </p:val>
                                        </p:tav>
                                        <p:tav tm="100000">
                                          <p:val>
                                            <p:strVal val="#ppt_y"/>
                                          </p:val>
                                        </p:tav>
                                      </p:tavLst>
                                    </p:anim>
                                    <p:animEffect transition="in" filter="wipe(up)">
                                      <p:cBhvr>
                                        <p:cTn id="8" dur="500"/>
                                        <p:tgtEl>
                                          <p:spTgt spid="5122"/>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24"/>
                                        </p:tgtEl>
                                        <p:attrNameLst>
                                          <p:attrName>style.visibility</p:attrName>
                                        </p:attrNameLst>
                                      </p:cBhvr>
                                      <p:to>
                                        <p:strVal val="visible"/>
                                      </p:to>
                                    </p:set>
                                    <p:anim calcmode="lin" valueType="num">
                                      <p:cBhvr additive="base">
                                        <p:cTn id="13" dur="500" fill="hold"/>
                                        <p:tgtEl>
                                          <p:spTgt spid="5124"/>
                                        </p:tgtEl>
                                        <p:attrNameLst>
                                          <p:attrName>ppt_x</p:attrName>
                                        </p:attrNameLst>
                                      </p:cBhvr>
                                      <p:tavLst>
                                        <p:tav tm="0">
                                          <p:val>
                                            <p:strVal val="#ppt_x"/>
                                          </p:val>
                                        </p:tav>
                                        <p:tav tm="100000">
                                          <p:val>
                                            <p:strVal val="#ppt_x"/>
                                          </p:val>
                                        </p:tav>
                                      </p:tavLst>
                                    </p:anim>
                                    <p:anim calcmode="lin" valueType="num">
                                      <p:cBhvr additive="base">
                                        <p:cTn id="14"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02" name="TextShape 2"/>
          <p:cNvSpPr txBox="1"/>
          <p:nvPr/>
        </p:nvSpPr>
        <p:spPr>
          <a:xfrm>
            <a:off x="448574" y="1345721"/>
            <a:ext cx="11559396" cy="5512278"/>
          </a:xfrm>
          <a:prstGeom prst="rect">
            <a:avLst/>
          </a:prstGeom>
          <a:noFill/>
          <a:ln w="0">
            <a:noFill/>
          </a:ln>
        </p:spPr>
        <p:txBody>
          <a:bodyPr>
            <a:normAutofit fontScale="55500" lnSpcReduction="20000"/>
          </a:bodyPr>
          <a:lstStyle/>
          <a:p>
            <a:pPr marL="360">
              <a:spcBef>
                <a:spcPts val="641"/>
              </a:spcBef>
              <a:buClr>
                <a:srgbClr val="000000"/>
              </a:buClr>
            </a:pPr>
            <a:endParaRPr lang="en-US" sz="3200" spc="-1" dirty="0">
              <a:solidFill>
                <a:srgbClr val="000000"/>
              </a:solidFill>
              <a:latin typeface="Calibri"/>
            </a:endParaRPr>
          </a:p>
          <a:p>
            <a:pPr marL="360">
              <a:spcBef>
                <a:spcPts val="641"/>
              </a:spcBef>
              <a:buClr>
                <a:srgbClr val="000000"/>
              </a:buClr>
            </a:pPr>
            <a:endParaRPr lang="en-US" sz="3200" spc="-1" dirty="0">
              <a:solidFill>
                <a:srgbClr val="000000"/>
              </a:solidFill>
              <a:latin typeface="Calibri"/>
            </a:endParaRPr>
          </a:p>
          <a:p>
            <a:pPr marL="360">
              <a:spcBef>
                <a:spcPts val="641"/>
              </a:spcBef>
              <a:buClr>
                <a:srgbClr val="000000"/>
              </a:buClr>
            </a:pPr>
            <a:endParaRPr lang="en-US" sz="3600" spc="-1" dirty="0">
              <a:solidFill>
                <a:srgbClr val="000000"/>
              </a:solidFill>
              <a:latin typeface="Calibri"/>
            </a:endParaRPr>
          </a:p>
          <a:p>
            <a:pPr marL="360">
              <a:spcBef>
                <a:spcPts val="641"/>
              </a:spcBef>
              <a:buClr>
                <a:srgbClr val="000000"/>
              </a:buClr>
            </a:pPr>
            <a:r>
              <a:rPr lang="en-US" sz="3600" b="1" spc="-1" dirty="0">
                <a:solidFill>
                  <a:srgbClr val="000000"/>
                </a:solidFill>
                <a:latin typeface="Calibri"/>
              </a:rPr>
              <a:t>Homework</a:t>
            </a:r>
            <a:r>
              <a:rPr lang="en-US" sz="3600" spc="-1" dirty="0">
                <a:solidFill>
                  <a:srgbClr val="000000"/>
                </a:solidFill>
                <a:latin typeface="Calibri"/>
              </a:rPr>
              <a:t>:  Write stories in your notebook with an example of single, double, and triple loop learning based on your own organization system. What is the networking? Current Fractal Pattern? What tools could you begin using?  </a:t>
            </a:r>
          </a:p>
          <a:p>
            <a:pPr>
              <a:spcBef>
                <a:spcPts val="641"/>
              </a:spcBef>
              <a:tabLst>
                <a:tab pos="0" algn="l"/>
              </a:tabLst>
            </a:pPr>
            <a:r>
              <a:rPr lang="en-US" sz="3600" b="1" dirty="0"/>
              <a:t>READING</a:t>
            </a:r>
            <a:r>
              <a:rPr lang="en-US" sz="3600" dirty="0"/>
              <a:t> for next week: Chapters 5 &amp; 6 in “True Storytelling”</a:t>
            </a:r>
          </a:p>
          <a:p>
            <a:pPr>
              <a:spcBef>
                <a:spcPts val="641"/>
              </a:spcBef>
              <a:tabLst>
                <a:tab pos="0" algn="l"/>
              </a:tabLst>
            </a:pPr>
            <a:r>
              <a:rPr lang="en-US" sz="3600" dirty="0"/>
              <a:t>Online </a:t>
            </a:r>
            <a:r>
              <a:rPr lang="en-US" sz="3600" dirty="0">
                <a:hlinkClick r:id="rId3"/>
              </a:rPr>
              <a:t>study guide ODC 2.0 </a:t>
            </a:r>
            <a:r>
              <a:rPr lang="en-US" sz="3600" dirty="0"/>
              <a:t>and the </a:t>
            </a:r>
            <a:r>
              <a:rPr lang="en-US" sz="3600" dirty="0">
                <a:hlinkClick r:id="rId4"/>
              </a:rPr>
              <a:t>McDonald’s Case on Dialogisms</a:t>
            </a:r>
            <a:r>
              <a:rPr lang="en-US" sz="3600" dirty="0"/>
              <a:t> at </a:t>
            </a:r>
            <a:r>
              <a:rPr lang="en-US" sz="3600" dirty="0">
                <a:hlinkClick r:id="rId5"/>
              </a:rPr>
              <a:t>https://truestorytelling.blog</a:t>
            </a:r>
            <a:endParaRPr lang="en-US" sz="3600" dirty="0"/>
          </a:p>
          <a:p>
            <a:pPr>
              <a:spcBef>
                <a:spcPts val="641"/>
              </a:spcBef>
              <a:tabLst>
                <a:tab pos="0" algn="l"/>
              </a:tabLst>
            </a:pPr>
            <a:r>
              <a:rPr lang="en-US" sz="3600" dirty="0">
                <a:hlinkClick r:id="rId6"/>
              </a:rPr>
              <a:t>Review all 7 Tools at the blog</a:t>
            </a:r>
            <a:r>
              <a:rPr lang="en-US" sz="3600" dirty="0"/>
              <a:t>.   </a:t>
            </a:r>
            <a:r>
              <a:rPr lang="en-US" sz="3600" dirty="0">
                <a:hlinkClick r:id="rId7"/>
              </a:rPr>
              <a:t>Study the Fractal Visual Language of Storytelling at TSI Think Tank</a:t>
            </a:r>
            <a:br>
              <a:rPr lang="en-US" sz="3600" dirty="0"/>
            </a:br>
            <a:br>
              <a:rPr sz="3600" b="1" dirty="0"/>
            </a:br>
            <a:r>
              <a:rPr lang="en-US" sz="3600" b="1" spc="-1" dirty="0">
                <a:solidFill>
                  <a:srgbClr val="000000"/>
                </a:solidFill>
                <a:latin typeface="Calibri"/>
              </a:rPr>
              <a:t>FUTURE</a:t>
            </a:r>
            <a:r>
              <a:rPr lang="en-US" sz="3600" spc="-1" dirty="0">
                <a:solidFill>
                  <a:srgbClr val="000000"/>
                </a:solidFill>
                <a:latin typeface="Calibri"/>
              </a:rPr>
              <a:t> </a:t>
            </a:r>
            <a:r>
              <a:rPr lang="en-US" sz="3600" b="1" spc="-1" dirty="0">
                <a:solidFill>
                  <a:srgbClr val="000000"/>
                </a:solidFill>
                <a:latin typeface="Calibri"/>
              </a:rPr>
              <a:t>SESSIONS</a:t>
            </a:r>
            <a:r>
              <a:rPr lang="en-US" sz="3600" spc="-1" dirty="0">
                <a:solidFill>
                  <a:srgbClr val="000000"/>
                </a:solidFill>
                <a:latin typeface="Calibri"/>
              </a:rPr>
              <a:t>:</a:t>
            </a:r>
          </a:p>
          <a:p>
            <a:pPr marL="343080" indent="-342720">
              <a:spcBef>
                <a:spcPts val="641"/>
              </a:spcBef>
              <a:buClr>
                <a:srgbClr val="000000"/>
              </a:buClr>
              <a:buFont typeface="Arial"/>
              <a:buChar char="•"/>
              <a:tabLst>
                <a:tab pos="0" algn="l"/>
              </a:tabLst>
            </a:pPr>
            <a:r>
              <a:rPr lang="en-US" sz="3600" spc="-1" dirty="0">
                <a:solidFill>
                  <a:srgbClr val="000000"/>
                </a:solidFill>
                <a:latin typeface="Calibri"/>
              </a:rPr>
              <a:t>Session #3: Principle 5 Helping Stories Along (BECOMING PROCESS of Conversational Restorying) and Principle 6 Staging (Conveying your plot to your audience, by BETWEEN Process). This is where the 2</a:t>
            </a:r>
            <a:r>
              <a:rPr lang="en-US" sz="3600" spc="-1" baseline="30000" dirty="0">
                <a:solidFill>
                  <a:srgbClr val="000000"/>
                </a:solidFill>
                <a:latin typeface="Calibri"/>
              </a:rPr>
              <a:t>nd</a:t>
            </a:r>
            <a:r>
              <a:rPr lang="en-US" sz="3600" spc="-1" dirty="0">
                <a:solidFill>
                  <a:srgbClr val="000000"/>
                </a:solidFill>
                <a:latin typeface="Calibri"/>
              </a:rPr>
              <a:t> Loop is the focus, so Double Loop of Open Systems Happens</a:t>
            </a:r>
            <a:br>
              <a:rPr sz="3600" dirty="0"/>
            </a:br>
            <a:r>
              <a:rPr lang="en-US" sz="3600" spc="-1" dirty="0">
                <a:solidFill>
                  <a:srgbClr val="000000"/>
                </a:solidFill>
                <a:latin typeface="Calibri"/>
              </a:rPr>
              <a:t> </a:t>
            </a:r>
          </a:p>
          <a:p>
            <a:pPr marL="343080" indent="-342720">
              <a:spcBef>
                <a:spcPts val="641"/>
              </a:spcBef>
              <a:buClr>
                <a:srgbClr val="000000"/>
              </a:buClr>
              <a:buFont typeface="Arial"/>
              <a:buChar char="•"/>
              <a:tabLst>
                <a:tab pos="0" algn="l"/>
              </a:tabLst>
            </a:pPr>
            <a:r>
              <a:rPr lang="en-US" sz="3600" spc="-1" dirty="0">
                <a:solidFill>
                  <a:srgbClr val="000000"/>
                </a:solidFill>
                <a:latin typeface="Calibri"/>
              </a:rPr>
              <a:t>Session #4: Principle 7 Embodied Reflection (BEYOND of 6</a:t>
            </a:r>
            <a:r>
              <a:rPr lang="en-US" sz="3600" spc="-1" baseline="30000" dirty="0">
                <a:solidFill>
                  <a:srgbClr val="000000"/>
                </a:solidFill>
                <a:latin typeface="Calibri"/>
              </a:rPr>
              <a:t>th</a:t>
            </a:r>
            <a:r>
              <a:rPr lang="en-US" sz="3600" spc="-1" dirty="0">
                <a:solidFill>
                  <a:srgbClr val="000000"/>
                </a:solidFill>
                <a:latin typeface="Calibri"/>
              </a:rPr>
              <a:t> Sense Process: Aligning the head/heart dialogues with your embodied outer dialogues with others). </a:t>
            </a:r>
          </a:p>
          <a:p>
            <a:pPr>
              <a:spcBef>
                <a:spcPts val="641"/>
              </a:spcBef>
              <a:tabLst>
                <a:tab pos="0" algn="l"/>
              </a:tabLst>
            </a:pPr>
            <a:endParaRPr lang="en-US" sz="3200" spc="-1" dirty="0">
              <a:solidFill>
                <a:srgbClr val="000000"/>
              </a:solidFill>
              <a:latin typeface="Calibri"/>
            </a:endParaRPr>
          </a:p>
        </p:txBody>
      </p:sp>
      <p:sp>
        <p:nvSpPr>
          <p:cNvPr id="403" name="TextShape 3"/>
          <p:cNvSpPr txBox="1"/>
          <p:nvPr/>
        </p:nvSpPr>
        <p:spPr>
          <a:xfrm>
            <a:off x="8077080" y="6356520"/>
            <a:ext cx="2133360" cy="364680"/>
          </a:xfrm>
          <a:prstGeom prst="rect">
            <a:avLst/>
          </a:prstGeom>
          <a:noFill/>
          <a:ln w="0">
            <a:noFill/>
          </a:ln>
        </p:spPr>
        <p:txBody>
          <a:bodyPr anchor="ctr">
            <a:noAutofit/>
          </a:bodyPr>
          <a:lstStyle/>
          <a:p>
            <a:pPr algn="r">
              <a:lnSpc>
                <a:spcPct val="100000"/>
              </a:lnSpc>
            </a:pPr>
            <a:fld id="{CF9218BA-7889-43F0-939B-30DE1A9DB172}" type="slidenum">
              <a:rPr lang="en-US" sz="1200" spc="-1">
                <a:solidFill>
                  <a:srgbClr val="8B8B8B"/>
                </a:solidFill>
                <a:latin typeface="Calibri"/>
              </a:rPr>
              <a:t>19</a:t>
            </a:fld>
            <a:endParaRPr lang="en-US" sz="1200" spc="-1">
              <a:latin typeface="Times New Roman"/>
            </a:endParaRPr>
          </a:p>
        </p:txBody>
      </p:sp>
      <p:pic>
        <p:nvPicPr>
          <p:cNvPr id="6" name="Picture 4_2" descr="ath Homework – Helpful or Harmful? - KP® Mathematics : KP® Mathematics">
            <a:extLst>
              <a:ext uri="{FF2B5EF4-FFF2-40B4-BE49-F238E27FC236}">
                <a16:creationId xmlns:a16="http://schemas.microsoft.com/office/drawing/2014/main" id="{E83E1356-C3C9-4141-AA44-A2A8C73BB6BB}"/>
              </a:ext>
            </a:extLst>
          </p:cNvPr>
          <p:cNvPicPr/>
          <p:nvPr/>
        </p:nvPicPr>
        <p:blipFill>
          <a:blip r:embed="rId8"/>
          <a:stretch/>
        </p:blipFill>
        <p:spPr>
          <a:xfrm>
            <a:off x="4118592" y="1"/>
            <a:ext cx="3958487" cy="1966822"/>
          </a:xfrm>
          <a:prstGeom prst="rect">
            <a:avLst/>
          </a:prstGeom>
          <a:ln w="0">
            <a:noFill/>
          </a:ln>
        </p:spPr>
      </p:pic>
      <p:pic>
        <p:nvPicPr>
          <p:cNvPr id="5" name="Billede 19">
            <a:extLst>
              <a:ext uri="{FF2B5EF4-FFF2-40B4-BE49-F238E27FC236}">
                <a16:creationId xmlns:a16="http://schemas.microsoft.com/office/drawing/2014/main" id="{A16B1EF0-9993-E244-95C7-6ADD8A6CC88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27451" y="5105143"/>
            <a:ext cx="3763509" cy="2867434"/>
          </a:xfrm>
          <a:prstGeom prst="rect">
            <a:avLst/>
          </a:prstGeom>
        </p:spPr>
      </p:pic>
      <p:sp>
        <p:nvSpPr>
          <p:cNvPr id="2" name="Slide Number Placeholder 1">
            <a:extLst>
              <a:ext uri="{FF2B5EF4-FFF2-40B4-BE49-F238E27FC236}">
                <a16:creationId xmlns:a16="http://schemas.microsoft.com/office/drawing/2014/main" id="{1558D254-EC0E-3146-9080-690BFAD59A93}"/>
              </a:ext>
            </a:extLst>
          </p:cNvPr>
          <p:cNvSpPr>
            <a:spLocks noGrp="1"/>
          </p:cNvSpPr>
          <p:nvPr>
            <p:ph type="sldNum" sz="quarter" idx="12"/>
          </p:nvPr>
        </p:nvSpPr>
        <p:spPr/>
        <p:txBody>
          <a:bodyPr/>
          <a:lstStyle/>
          <a:p>
            <a:fld id="{4CAFA3F9-F324-7144-B04E-209D9625E121}" type="slidenum">
              <a:rPr lang="en-US" smtClean="0"/>
              <a:t>19</a:t>
            </a:fld>
            <a:endParaRPr lang="en-US"/>
          </a:p>
        </p:txBody>
      </p:sp>
    </p:spTree>
    <p:extLst>
      <p:ext uri="{BB962C8B-B14F-4D97-AF65-F5344CB8AC3E}">
        <p14:creationId xmlns:p14="http://schemas.microsoft.com/office/powerpoint/2010/main" val="773676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CustomShape 1"/>
          <p:cNvSpPr/>
          <p:nvPr/>
        </p:nvSpPr>
        <p:spPr>
          <a:xfrm>
            <a:off x="8491440" y="295560"/>
            <a:ext cx="468000" cy="762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fld id="{5ACD13B5-0272-4B2A-9D9A-5D392E170E7B}" type="slidenum">
              <a:rPr lang="en-US" spc="-1">
                <a:solidFill>
                  <a:srgbClr val="000000"/>
                </a:solidFill>
                <a:latin typeface="Arial"/>
                <a:ea typeface="DejaVu Sans"/>
              </a:rPr>
              <a:t>2</a:t>
            </a:fld>
            <a:endParaRPr lang="en-US" spc="-1">
              <a:latin typeface="Arial"/>
            </a:endParaRPr>
          </a:p>
        </p:txBody>
      </p:sp>
      <p:pic>
        <p:nvPicPr>
          <p:cNvPr id="318" name="Billede 4_1"/>
          <p:cNvPicPr/>
          <p:nvPr/>
        </p:nvPicPr>
        <p:blipFill>
          <a:blip r:embed="rId3"/>
          <a:stretch/>
        </p:blipFill>
        <p:spPr>
          <a:xfrm>
            <a:off x="1524000" y="0"/>
            <a:ext cx="9144000" cy="6853320"/>
          </a:xfrm>
          <a:prstGeom prst="rect">
            <a:avLst/>
          </a:prstGeom>
          <a:ln w="0">
            <a:noFill/>
          </a:ln>
        </p:spPr>
      </p:pic>
      <p:sp>
        <p:nvSpPr>
          <p:cNvPr id="319" name="CustomShape 2"/>
          <p:cNvSpPr/>
          <p:nvPr/>
        </p:nvSpPr>
        <p:spPr>
          <a:xfrm>
            <a:off x="5971012" y="294481"/>
            <a:ext cx="4696989" cy="255309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da-DK" sz="3200" b="1" spc="-1" dirty="0">
                <a:solidFill>
                  <a:srgbClr val="843C0B"/>
                </a:solidFill>
                <a:latin typeface="Arial"/>
                <a:ea typeface="DejaVu Sans"/>
              </a:rPr>
              <a:t>TRUE STORYTELLING</a:t>
            </a:r>
            <a:endParaRPr lang="en-US" sz="3200" spc="-1" dirty="0">
              <a:latin typeface="Arial"/>
            </a:endParaRPr>
          </a:p>
          <a:p>
            <a:pPr>
              <a:lnSpc>
                <a:spcPct val="100000"/>
              </a:lnSpc>
            </a:pPr>
            <a:r>
              <a:rPr lang="en-US" sz="3200" b="1" spc="-1" dirty="0">
                <a:solidFill>
                  <a:srgbClr val="843C0B"/>
                </a:solidFill>
                <a:latin typeface="Arial"/>
                <a:ea typeface="DejaVu Sans"/>
              </a:rPr>
              <a:t>Organizing, Developing, </a:t>
            </a:r>
          </a:p>
          <a:p>
            <a:pPr>
              <a:lnSpc>
                <a:spcPct val="100000"/>
              </a:lnSpc>
            </a:pPr>
            <a:r>
              <a:rPr lang="en-US" sz="3200" b="1" spc="-1" dirty="0">
                <a:solidFill>
                  <a:srgbClr val="843C0B"/>
                </a:solidFill>
                <a:latin typeface="Arial"/>
                <a:ea typeface="DejaVu Sans"/>
              </a:rPr>
              <a:t>&amp; Changing (ODC 2.0)</a:t>
            </a:r>
            <a:endParaRPr lang="en-US" sz="3200" spc="-1" dirty="0">
              <a:latin typeface="Arial"/>
            </a:endParaRPr>
          </a:p>
          <a:p>
            <a:pPr>
              <a:lnSpc>
                <a:spcPct val="100000"/>
              </a:lnSpc>
            </a:pPr>
            <a:r>
              <a:rPr lang="da-DK" sz="3200" b="1" spc="-1" dirty="0">
                <a:solidFill>
                  <a:srgbClr val="843C0B"/>
                </a:solidFill>
                <a:latin typeface="Arial"/>
                <a:ea typeface="DejaVu Sans"/>
              </a:rPr>
              <a:t>  Level I session 2</a:t>
            </a:r>
            <a:endParaRPr lang="en-US" sz="3200" spc="-1" dirty="0">
              <a:latin typeface="Arial"/>
            </a:endParaRPr>
          </a:p>
        </p:txBody>
      </p:sp>
      <p:pic>
        <p:nvPicPr>
          <p:cNvPr id="320" name="Picture 201_1"/>
          <p:cNvPicPr/>
          <p:nvPr/>
        </p:nvPicPr>
        <p:blipFill>
          <a:blip r:embed="rId4"/>
          <a:stretch/>
        </p:blipFill>
        <p:spPr>
          <a:xfrm>
            <a:off x="1671918" y="294481"/>
            <a:ext cx="9144000" cy="6699240"/>
          </a:xfrm>
          <a:prstGeom prst="rect">
            <a:avLst/>
          </a:prstGeom>
          <a:ln w="0">
            <a:noFill/>
          </a:ln>
        </p:spPr>
      </p:pic>
      <p:pic>
        <p:nvPicPr>
          <p:cNvPr id="6" name="Billede 19">
            <a:extLst>
              <a:ext uri="{FF2B5EF4-FFF2-40B4-BE49-F238E27FC236}">
                <a16:creationId xmlns:a16="http://schemas.microsoft.com/office/drawing/2014/main" id="{87CA3022-CB94-E241-8ED7-C3967B46C1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2447" y="4860726"/>
            <a:ext cx="3763509" cy="2867434"/>
          </a:xfrm>
          <a:prstGeom prst="rect">
            <a:avLst/>
          </a:prstGeom>
        </p:spPr>
      </p:pic>
      <p:sp>
        <p:nvSpPr>
          <p:cNvPr id="2" name="Slide Number Placeholder 1">
            <a:extLst>
              <a:ext uri="{FF2B5EF4-FFF2-40B4-BE49-F238E27FC236}">
                <a16:creationId xmlns:a16="http://schemas.microsoft.com/office/drawing/2014/main" id="{90B10EFB-97EB-0F4D-BC65-48EDE87E6D14}"/>
              </a:ext>
            </a:extLst>
          </p:cNvPr>
          <p:cNvSpPr>
            <a:spLocks noGrp="1"/>
          </p:cNvSpPr>
          <p:nvPr>
            <p:ph type="sldNum" sz="quarter" idx="12"/>
          </p:nvPr>
        </p:nvSpPr>
        <p:spPr/>
        <p:txBody>
          <a:bodyPr/>
          <a:lstStyle/>
          <a:p>
            <a:fld id="{4CAFA3F9-F324-7144-B04E-209D9625E121}" type="slidenum">
              <a:rPr lang="en-US" smtClean="0"/>
              <a:t>2</a:t>
            </a:fld>
            <a:endParaRPr lang="en-US"/>
          </a:p>
        </p:txBody>
      </p:sp>
    </p:spTree>
    <p:extLst>
      <p:ext uri="{BB962C8B-B14F-4D97-AF65-F5344CB8AC3E}">
        <p14:creationId xmlns:p14="http://schemas.microsoft.com/office/powerpoint/2010/main" val="16462704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439F5-8742-5147-B0BB-A3565D778E48}"/>
              </a:ext>
            </a:extLst>
          </p:cNvPr>
          <p:cNvSpPr>
            <a:spLocks noGrp="1"/>
          </p:cNvSpPr>
          <p:nvPr>
            <p:ph type="title"/>
          </p:nvPr>
        </p:nvSpPr>
        <p:spPr>
          <a:xfrm>
            <a:off x="6934200" y="0"/>
            <a:ext cx="5257800" cy="1017626"/>
          </a:xfrm>
        </p:spPr>
        <p:txBody>
          <a:bodyPr>
            <a:normAutofit fontScale="90000"/>
          </a:bodyPr>
          <a:lstStyle/>
          <a:p>
            <a:r>
              <a:rPr lang="en-US" dirty="0"/>
              <a:t>Preparations for next Session</a:t>
            </a:r>
          </a:p>
        </p:txBody>
      </p:sp>
      <p:sp>
        <p:nvSpPr>
          <p:cNvPr id="3" name="Content Placeholder 2">
            <a:extLst>
              <a:ext uri="{FF2B5EF4-FFF2-40B4-BE49-F238E27FC236}">
                <a16:creationId xmlns:a16="http://schemas.microsoft.com/office/drawing/2014/main" id="{1AF5A475-72D0-DD4B-A6F3-B1E71DC90BFD}"/>
              </a:ext>
            </a:extLst>
          </p:cNvPr>
          <p:cNvSpPr>
            <a:spLocks noGrp="1"/>
          </p:cNvSpPr>
          <p:nvPr>
            <p:ph idx="1"/>
          </p:nvPr>
        </p:nvSpPr>
        <p:spPr>
          <a:xfrm>
            <a:off x="7153759" y="1017626"/>
            <a:ext cx="4818681" cy="4351338"/>
          </a:xfrm>
        </p:spPr>
        <p:txBody>
          <a:bodyPr/>
          <a:lstStyle/>
          <a:p>
            <a:r>
              <a:rPr lang="en-US" b="1" dirty="0"/>
              <a:t>Polyphony Dialogism</a:t>
            </a:r>
            <a:r>
              <a:rPr lang="en-US" dirty="0"/>
              <a:t> – many voices in a conversation, even in single loop</a:t>
            </a:r>
          </a:p>
          <a:p>
            <a:r>
              <a:rPr lang="en-US" b="1" dirty="0"/>
              <a:t>Stylistic Dialogism </a:t>
            </a:r>
            <a:r>
              <a:rPr lang="en-US" dirty="0"/>
              <a:t>– many styles parodying one another, even in single loop</a:t>
            </a:r>
          </a:p>
          <a:p>
            <a:pPr marL="0" indent="0">
              <a:buNone/>
            </a:pPr>
            <a:r>
              <a:rPr lang="en-US" dirty="0">
                <a:hlinkClick r:id="rId3"/>
              </a:rPr>
              <a:t>CLICK HERE TO Read More at</a:t>
            </a:r>
          </a:p>
          <a:p>
            <a:pPr marL="0" indent="0">
              <a:buNone/>
            </a:pPr>
            <a:r>
              <a:rPr lang="en-US" dirty="0">
                <a:hlinkClick r:id="rId3"/>
              </a:rPr>
              <a:t>TSI’s THINKTANK</a:t>
            </a:r>
            <a:endParaRPr lang="en-US" dirty="0"/>
          </a:p>
        </p:txBody>
      </p:sp>
      <p:pic>
        <p:nvPicPr>
          <p:cNvPr id="7170" name="Picture 2">
            <a:extLst>
              <a:ext uri="{FF2B5EF4-FFF2-40B4-BE49-F238E27FC236}">
                <a16:creationId xmlns:a16="http://schemas.microsoft.com/office/drawing/2014/main" id="{51DB853F-43CB-4541-8140-E59926D465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521" y="88900"/>
            <a:ext cx="6692900" cy="6680200"/>
          </a:xfrm>
          <a:prstGeom prst="rect">
            <a:avLst/>
          </a:prstGeom>
          <a:noFill/>
          <a:extLst>
            <a:ext uri="{909E8E84-426E-40DD-AFC4-6F175D3DCCD1}">
              <a14:hiddenFill xmlns:a14="http://schemas.microsoft.com/office/drawing/2010/main">
                <a:solidFill>
                  <a:srgbClr val="FFFFFF"/>
                </a:solidFill>
              </a14:hiddenFill>
            </a:ext>
          </a:extLst>
        </p:spPr>
      </p:pic>
      <p:pic>
        <p:nvPicPr>
          <p:cNvPr id="5" name="Billede 19">
            <a:extLst>
              <a:ext uri="{FF2B5EF4-FFF2-40B4-BE49-F238E27FC236}">
                <a16:creationId xmlns:a16="http://schemas.microsoft.com/office/drawing/2014/main" id="{6E73392F-A5CD-AC4B-9D6F-F7AD9AA059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9051" y="4550903"/>
            <a:ext cx="4818680" cy="3671373"/>
          </a:xfrm>
          <a:prstGeom prst="rect">
            <a:avLst/>
          </a:prstGeom>
        </p:spPr>
      </p:pic>
      <p:sp>
        <p:nvSpPr>
          <p:cNvPr id="4" name="Slide Number Placeholder 3">
            <a:extLst>
              <a:ext uri="{FF2B5EF4-FFF2-40B4-BE49-F238E27FC236}">
                <a16:creationId xmlns:a16="http://schemas.microsoft.com/office/drawing/2014/main" id="{2FBF274D-A3E1-C349-838E-A85097E307F2}"/>
              </a:ext>
            </a:extLst>
          </p:cNvPr>
          <p:cNvSpPr>
            <a:spLocks noGrp="1"/>
          </p:cNvSpPr>
          <p:nvPr>
            <p:ph type="sldNum" sz="quarter" idx="12"/>
          </p:nvPr>
        </p:nvSpPr>
        <p:spPr/>
        <p:txBody>
          <a:bodyPr/>
          <a:lstStyle/>
          <a:p>
            <a:fld id="{4CAFA3F9-F324-7144-B04E-209D9625E121}" type="slidenum">
              <a:rPr lang="en-US" smtClean="0"/>
              <a:t>20</a:t>
            </a:fld>
            <a:endParaRPr lang="en-US"/>
          </a:p>
        </p:txBody>
      </p:sp>
    </p:spTree>
    <p:extLst>
      <p:ext uri="{BB962C8B-B14F-4D97-AF65-F5344CB8AC3E}">
        <p14:creationId xmlns:p14="http://schemas.microsoft.com/office/powerpoint/2010/main" val="20888510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3"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2" name="TextBox 1">
            <a:extLst>
              <a:ext uri="{FF2B5EF4-FFF2-40B4-BE49-F238E27FC236}">
                <a16:creationId xmlns:a16="http://schemas.microsoft.com/office/drawing/2014/main" id="{70BE63E3-582D-014F-9440-C4EEAD1F2023}"/>
              </a:ext>
            </a:extLst>
          </p:cNvPr>
          <p:cNvSpPr txBox="1"/>
          <p:nvPr/>
        </p:nvSpPr>
        <p:spPr>
          <a:xfrm>
            <a:off x="5827378" y="190500"/>
            <a:ext cx="5929190" cy="6165849"/>
          </a:xfrm>
          <a:prstGeom prst="rect">
            <a:avLst/>
          </a:prstGeom>
        </p:spPr>
        <p:txBody>
          <a:bodyPr vert="horz" lIns="91440" tIns="45720" rIns="91440" bIns="45720" rtlCol="0" anchor="ctr">
            <a:normAutofit/>
          </a:bodyPr>
          <a:lstStyle/>
          <a:p>
            <a:pPr>
              <a:lnSpc>
                <a:spcPct val="90000"/>
              </a:lnSpc>
              <a:spcAft>
                <a:spcPts val="600"/>
              </a:spcAft>
            </a:pPr>
            <a:r>
              <a:rPr lang="en-US" sz="2400" dirty="0">
                <a:solidFill>
                  <a:schemeClr val="tx1">
                    <a:alpha val="80000"/>
                  </a:schemeClr>
                </a:solidFill>
              </a:rPr>
              <a:t>Walk the Mountain with any final questions about:</a:t>
            </a:r>
          </a:p>
          <a:p>
            <a:pPr indent="-228600">
              <a:lnSpc>
                <a:spcPct val="90000"/>
              </a:lnSpc>
              <a:spcAft>
                <a:spcPts val="600"/>
              </a:spcAft>
              <a:buFont typeface="Arial" panose="020B0604020202020204" pitchFamily="34" charset="0"/>
              <a:buChar char="•"/>
            </a:pPr>
            <a:endParaRPr lang="en-US" sz="2400" dirty="0">
              <a:solidFill>
                <a:schemeClr val="tx1">
                  <a:alpha val="80000"/>
                </a:schemeClr>
              </a:solidFill>
            </a:endParaRPr>
          </a:p>
          <a:p>
            <a:pPr marL="342900" indent="-228600">
              <a:lnSpc>
                <a:spcPct val="90000"/>
              </a:lnSpc>
              <a:spcAft>
                <a:spcPts val="600"/>
              </a:spcAft>
              <a:buFont typeface="Arial" panose="020B0604020202020204" pitchFamily="34" charset="0"/>
              <a:buChar char="•"/>
            </a:pPr>
            <a:r>
              <a:rPr lang="en-US" sz="2400" dirty="0">
                <a:solidFill>
                  <a:schemeClr val="tx1">
                    <a:alpha val="80000"/>
                  </a:schemeClr>
                </a:solidFill>
              </a:rPr>
              <a:t>How do you change a Single Loop Fractal Pattern into Double Loop?</a:t>
            </a:r>
          </a:p>
          <a:p>
            <a:pPr marL="114300">
              <a:lnSpc>
                <a:spcPct val="90000"/>
              </a:lnSpc>
              <a:spcAft>
                <a:spcPts val="600"/>
              </a:spcAft>
            </a:pPr>
            <a:endParaRPr lang="en-US" sz="2400" dirty="0">
              <a:solidFill>
                <a:schemeClr val="tx1">
                  <a:alpha val="80000"/>
                </a:schemeClr>
              </a:solidFill>
            </a:endParaRPr>
          </a:p>
          <a:p>
            <a:pPr marL="342900" indent="-228600">
              <a:lnSpc>
                <a:spcPct val="90000"/>
              </a:lnSpc>
              <a:spcAft>
                <a:spcPts val="600"/>
              </a:spcAft>
              <a:buFont typeface="Arial" panose="020B0604020202020204" pitchFamily="34" charset="0"/>
              <a:buChar char="•"/>
            </a:pPr>
            <a:r>
              <a:rPr lang="en-US" sz="2400" dirty="0">
                <a:solidFill>
                  <a:schemeClr val="tx1">
                    <a:alpha val="80000"/>
                  </a:schemeClr>
                </a:solidFill>
              </a:rPr>
              <a:t>How to Storyboard the Tamara-Land relationships between Material (software &amp; hardware) and Social that controls Human Behavior routines</a:t>
            </a:r>
          </a:p>
          <a:p>
            <a:pPr marL="114300">
              <a:lnSpc>
                <a:spcPct val="90000"/>
              </a:lnSpc>
              <a:spcAft>
                <a:spcPts val="600"/>
              </a:spcAft>
            </a:pPr>
            <a:endParaRPr lang="en-US" sz="2400" dirty="0">
              <a:solidFill>
                <a:schemeClr val="tx1">
                  <a:alpha val="80000"/>
                </a:schemeClr>
              </a:solidFill>
            </a:endParaRPr>
          </a:p>
          <a:p>
            <a:pPr marL="342900" indent="-228600">
              <a:lnSpc>
                <a:spcPct val="90000"/>
              </a:lnSpc>
              <a:spcAft>
                <a:spcPts val="600"/>
              </a:spcAft>
              <a:buFont typeface="Arial" panose="020B0604020202020204" pitchFamily="34" charset="0"/>
              <a:buChar char="•"/>
            </a:pPr>
            <a:r>
              <a:rPr lang="en-US" sz="2400" dirty="0">
                <a:solidFill>
                  <a:schemeClr val="tx1">
                    <a:alpha val="80000"/>
                  </a:schemeClr>
                </a:solidFill>
              </a:rPr>
              <a:t>Relating Double Loop to your own context</a:t>
            </a:r>
          </a:p>
        </p:txBody>
      </p:sp>
      <p:sp>
        <p:nvSpPr>
          <p:cNvPr id="15"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17" name="Straight Connector 16">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pic>
        <p:nvPicPr>
          <p:cNvPr id="10" name="Billede 19">
            <a:extLst>
              <a:ext uri="{FF2B5EF4-FFF2-40B4-BE49-F238E27FC236}">
                <a16:creationId xmlns:a16="http://schemas.microsoft.com/office/drawing/2014/main" id="{33869C5B-3E57-264B-87BF-E446C501E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2447" y="4860726"/>
            <a:ext cx="3763509" cy="2867434"/>
          </a:xfrm>
          <a:prstGeom prst="rect">
            <a:avLst/>
          </a:prstGeom>
        </p:spPr>
      </p:pic>
      <p:sp>
        <p:nvSpPr>
          <p:cNvPr id="3" name="Slide Number Placeholder 2">
            <a:extLst>
              <a:ext uri="{FF2B5EF4-FFF2-40B4-BE49-F238E27FC236}">
                <a16:creationId xmlns:a16="http://schemas.microsoft.com/office/drawing/2014/main" id="{2E3D4996-532E-7D42-AA5D-967CC31B2692}"/>
              </a:ext>
            </a:extLst>
          </p:cNvPr>
          <p:cNvSpPr>
            <a:spLocks noGrp="1"/>
          </p:cNvSpPr>
          <p:nvPr>
            <p:ph type="sldNum" sz="quarter" idx="12"/>
          </p:nvPr>
        </p:nvSpPr>
        <p:spPr/>
        <p:txBody>
          <a:bodyPr/>
          <a:lstStyle/>
          <a:p>
            <a:fld id="{4CAFA3F9-F324-7144-B04E-209D9625E121}" type="slidenum">
              <a:rPr lang="en-US" smtClean="0"/>
              <a:t>21</a:t>
            </a:fld>
            <a:endParaRPr lang="en-US"/>
          </a:p>
        </p:txBody>
      </p:sp>
    </p:spTree>
    <p:extLst>
      <p:ext uri="{BB962C8B-B14F-4D97-AF65-F5344CB8AC3E}">
        <p14:creationId xmlns:p14="http://schemas.microsoft.com/office/powerpoint/2010/main" val="28662208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CustomShape 1"/>
          <p:cNvSpPr/>
          <p:nvPr/>
        </p:nvSpPr>
        <p:spPr>
          <a:xfrm>
            <a:off x="8491440" y="295560"/>
            <a:ext cx="468000" cy="762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fld id="{5ACD13B5-0272-4B2A-9D9A-5D392E170E7B}" type="slidenum">
              <a:rPr lang="en-US" spc="-1">
                <a:solidFill>
                  <a:srgbClr val="000000"/>
                </a:solidFill>
                <a:latin typeface="Arial"/>
                <a:ea typeface="DejaVu Sans"/>
              </a:rPr>
              <a:t>22</a:t>
            </a:fld>
            <a:endParaRPr lang="en-US" spc="-1">
              <a:latin typeface="Arial"/>
            </a:endParaRPr>
          </a:p>
        </p:txBody>
      </p:sp>
      <p:pic>
        <p:nvPicPr>
          <p:cNvPr id="318" name="Billede 4_1"/>
          <p:cNvPicPr/>
          <p:nvPr/>
        </p:nvPicPr>
        <p:blipFill>
          <a:blip r:embed="rId3"/>
          <a:stretch/>
        </p:blipFill>
        <p:spPr>
          <a:xfrm>
            <a:off x="1524000" y="0"/>
            <a:ext cx="9144000" cy="6853320"/>
          </a:xfrm>
          <a:prstGeom prst="rect">
            <a:avLst/>
          </a:prstGeom>
          <a:ln w="0">
            <a:noFill/>
          </a:ln>
        </p:spPr>
      </p:pic>
      <p:sp>
        <p:nvSpPr>
          <p:cNvPr id="319" name="CustomShape 2"/>
          <p:cNvSpPr/>
          <p:nvPr/>
        </p:nvSpPr>
        <p:spPr>
          <a:xfrm>
            <a:off x="5971012" y="294481"/>
            <a:ext cx="4696989" cy="255309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da-DK" sz="3200" b="1" spc="-1" dirty="0">
                <a:solidFill>
                  <a:srgbClr val="843C0B"/>
                </a:solidFill>
                <a:latin typeface="Arial"/>
                <a:ea typeface="DejaVu Sans"/>
              </a:rPr>
              <a:t>TRUE STORYTELLING</a:t>
            </a:r>
            <a:endParaRPr lang="en-US" sz="3200" spc="-1" dirty="0">
              <a:latin typeface="Arial"/>
            </a:endParaRPr>
          </a:p>
          <a:p>
            <a:pPr>
              <a:lnSpc>
                <a:spcPct val="100000"/>
              </a:lnSpc>
            </a:pPr>
            <a:r>
              <a:rPr lang="en-US" sz="3200" b="1" spc="-1" dirty="0">
                <a:solidFill>
                  <a:srgbClr val="843C0B"/>
                </a:solidFill>
                <a:latin typeface="Arial"/>
                <a:ea typeface="DejaVu Sans"/>
              </a:rPr>
              <a:t>Organizing, Developing, </a:t>
            </a:r>
          </a:p>
          <a:p>
            <a:pPr>
              <a:lnSpc>
                <a:spcPct val="100000"/>
              </a:lnSpc>
            </a:pPr>
            <a:r>
              <a:rPr lang="en-US" sz="3200" b="1" spc="-1" dirty="0">
                <a:solidFill>
                  <a:srgbClr val="843C0B"/>
                </a:solidFill>
                <a:latin typeface="Arial"/>
                <a:ea typeface="DejaVu Sans"/>
              </a:rPr>
              <a:t>&amp; Changing (ODC 2.0)</a:t>
            </a:r>
            <a:endParaRPr lang="en-US" sz="3200" spc="-1" dirty="0">
              <a:latin typeface="Arial"/>
            </a:endParaRPr>
          </a:p>
          <a:p>
            <a:pPr>
              <a:lnSpc>
                <a:spcPct val="100000"/>
              </a:lnSpc>
            </a:pPr>
            <a:r>
              <a:rPr lang="da-DK" sz="3200" b="1" spc="-1" dirty="0">
                <a:solidFill>
                  <a:srgbClr val="843C0B"/>
                </a:solidFill>
                <a:latin typeface="Arial"/>
                <a:ea typeface="DejaVu Sans"/>
              </a:rPr>
              <a:t>  Level I session 2</a:t>
            </a:r>
            <a:endParaRPr lang="en-US" sz="3200" spc="-1" dirty="0">
              <a:latin typeface="Arial"/>
            </a:endParaRPr>
          </a:p>
        </p:txBody>
      </p:sp>
      <p:pic>
        <p:nvPicPr>
          <p:cNvPr id="320" name="Picture 201_1"/>
          <p:cNvPicPr/>
          <p:nvPr/>
        </p:nvPicPr>
        <p:blipFill>
          <a:blip r:embed="rId4"/>
          <a:stretch/>
        </p:blipFill>
        <p:spPr>
          <a:xfrm>
            <a:off x="1716155" y="180436"/>
            <a:ext cx="9144000" cy="6699240"/>
          </a:xfrm>
          <a:prstGeom prst="rect">
            <a:avLst/>
          </a:prstGeom>
          <a:ln w="0">
            <a:noFill/>
          </a:ln>
        </p:spPr>
      </p:pic>
      <p:pic>
        <p:nvPicPr>
          <p:cNvPr id="6" name="Billede 19">
            <a:extLst>
              <a:ext uri="{FF2B5EF4-FFF2-40B4-BE49-F238E27FC236}">
                <a16:creationId xmlns:a16="http://schemas.microsoft.com/office/drawing/2014/main" id="{941C0737-6E2B-AB40-9044-180114992C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2447" y="4860726"/>
            <a:ext cx="3763509" cy="2867434"/>
          </a:xfrm>
          <a:prstGeom prst="rect">
            <a:avLst/>
          </a:prstGeom>
        </p:spPr>
      </p:pic>
      <p:sp>
        <p:nvSpPr>
          <p:cNvPr id="2" name="Slide Number Placeholder 1">
            <a:extLst>
              <a:ext uri="{FF2B5EF4-FFF2-40B4-BE49-F238E27FC236}">
                <a16:creationId xmlns:a16="http://schemas.microsoft.com/office/drawing/2014/main" id="{D0881DF2-FB62-3A41-BA0A-98D77F33E2DC}"/>
              </a:ext>
            </a:extLst>
          </p:cNvPr>
          <p:cNvSpPr>
            <a:spLocks noGrp="1"/>
          </p:cNvSpPr>
          <p:nvPr>
            <p:ph type="sldNum" sz="quarter" idx="12"/>
          </p:nvPr>
        </p:nvSpPr>
        <p:spPr/>
        <p:txBody>
          <a:bodyPr/>
          <a:lstStyle/>
          <a:p>
            <a:fld id="{4CAFA3F9-F324-7144-B04E-209D9625E121}" type="slidenum">
              <a:rPr lang="en-US" smtClean="0"/>
              <a:t>22</a:t>
            </a:fld>
            <a:endParaRPr lang="en-US"/>
          </a:p>
        </p:txBody>
      </p:sp>
    </p:spTree>
    <p:extLst>
      <p:ext uri="{BB962C8B-B14F-4D97-AF65-F5344CB8AC3E}">
        <p14:creationId xmlns:p14="http://schemas.microsoft.com/office/powerpoint/2010/main" val="37334685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08" name="CustomShape 1"/>
          <p:cNvSpPr/>
          <p:nvPr/>
        </p:nvSpPr>
        <p:spPr>
          <a:xfrm>
            <a:off x="1647840" y="159840"/>
            <a:ext cx="8906040" cy="2583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90000"/>
              </a:lnSpc>
            </a:pPr>
            <a:endParaRPr lang="en-US" spc="-1">
              <a:latin typeface="Arial"/>
            </a:endParaRPr>
          </a:p>
          <a:p>
            <a:pPr algn="ctr">
              <a:lnSpc>
                <a:spcPct val="90000"/>
              </a:lnSpc>
            </a:pPr>
            <a:endParaRPr lang="en-US" spc="-1">
              <a:latin typeface="Arial"/>
            </a:endParaRPr>
          </a:p>
          <a:p>
            <a:pPr algn="ctr">
              <a:lnSpc>
                <a:spcPct val="90000"/>
              </a:lnSpc>
            </a:pPr>
            <a:endParaRPr lang="en-US" spc="-1">
              <a:latin typeface="Arial"/>
            </a:endParaRPr>
          </a:p>
          <a:p>
            <a:pPr algn="ctr">
              <a:lnSpc>
                <a:spcPct val="90000"/>
              </a:lnSpc>
            </a:pPr>
            <a:endParaRPr lang="en-US" spc="-1">
              <a:latin typeface="Arial"/>
            </a:endParaRPr>
          </a:p>
          <a:p>
            <a:pPr algn="ctr">
              <a:lnSpc>
                <a:spcPct val="90000"/>
              </a:lnSpc>
            </a:pPr>
            <a:endParaRPr lang="en-US" spc="-1">
              <a:latin typeface="Arial"/>
            </a:endParaRPr>
          </a:p>
          <a:p>
            <a:pPr algn="ctr">
              <a:lnSpc>
                <a:spcPct val="90000"/>
              </a:lnSpc>
            </a:pPr>
            <a:endParaRPr lang="en-US" spc="-1">
              <a:latin typeface="Arial"/>
            </a:endParaRPr>
          </a:p>
          <a:p>
            <a:pPr algn="ctr">
              <a:lnSpc>
                <a:spcPct val="90000"/>
              </a:lnSpc>
            </a:pPr>
            <a:endParaRPr lang="en-US" spc="-1">
              <a:latin typeface="Arial"/>
            </a:endParaRPr>
          </a:p>
          <a:p>
            <a:pPr algn="ctr">
              <a:lnSpc>
                <a:spcPct val="90000"/>
              </a:lnSpc>
            </a:pPr>
            <a:endParaRPr lang="en-US" spc="-1">
              <a:latin typeface="Arial"/>
            </a:endParaRPr>
          </a:p>
          <a:p>
            <a:pPr algn="ctr">
              <a:lnSpc>
                <a:spcPct val="90000"/>
              </a:lnSpc>
            </a:pPr>
            <a:r>
              <a:rPr lang="en-US" sz="3200" spc="-1">
                <a:solidFill>
                  <a:srgbClr val="000000"/>
                </a:solidFill>
                <a:latin typeface="Arial"/>
                <a:ea typeface="DejaVu Sans"/>
              </a:rPr>
              <a:t>True Storytelling Institute</a:t>
            </a:r>
            <a:endParaRPr lang="en-US" sz="3200" spc="-1">
              <a:latin typeface="Arial"/>
            </a:endParaRPr>
          </a:p>
          <a:p>
            <a:pPr algn="ctr">
              <a:lnSpc>
                <a:spcPct val="90000"/>
              </a:lnSpc>
            </a:pPr>
            <a:r>
              <a:rPr lang="en-US" sz="3200" spc="-1">
                <a:solidFill>
                  <a:srgbClr val="000000"/>
                </a:solidFill>
                <a:latin typeface="Arial"/>
                <a:ea typeface="DejaVu Sans"/>
              </a:rPr>
              <a:t>Check Out</a:t>
            </a:r>
            <a:endParaRPr lang="en-US" sz="3200" spc="-1">
              <a:latin typeface="Arial"/>
            </a:endParaRPr>
          </a:p>
          <a:p>
            <a:pPr algn="ctr">
              <a:lnSpc>
                <a:spcPct val="90000"/>
              </a:lnSpc>
            </a:pPr>
            <a:r>
              <a:rPr lang="en-US" sz="3600" spc="-1">
                <a:solidFill>
                  <a:srgbClr val="000000"/>
                </a:solidFill>
                <a:latin typeface="Arial"/>
                <a:ea typeface="DejaVu Sans"/>
              </a:rPr>
              <a:t>COFFEE in the LOBBY</a:t>
            </a:r>
            <a:endParaRPr lang="en-US" sz="3600" spc="-1">
              <a:latin typeface="Arial"/>
            </a:endParaRPr>
          </a:p>
          <a:p>
            <a:pPr algn="ctr">
              <a:lnSpc>
                <a:spcPct val="90000"/>
              </a:lnSpc>
            </a:pPr>
            <a:endParaRPr lang="en-US" sz="3600" spc="-1">
              <a:latin typeface="Arial"/>
            </a:endParaRPr>
          </a:p>
          <a:p>
            <a:pPr algn="ctr">
              <a:lnSpc>
                <a:spcPct val="90000"/>
              </a:lnSpc>
            </a:pPr>
            <a:endParaRPr lang="en-US" sz="3600" spc="-1">
              <a:latin typeface="Arial"/>
            </a:endParaRPr>
          </a:p>
          <a:p>
            <a:pPr>
              <a:lnSpc>
                <a:spcPct val="90000"/>
              </a:lnSpc>
            </a:pPr>
            <a:endParaRPr lang="en-US" sz="3600" spc="-1">
              <a:latin typeface="Arial"/>
            </a:endParaRPr>
          </a:p>
          <a:p>
            <a:pPr>
              <a:lnSpc>
                <a:spcPct val="90000"/>
              </a:lnSpc>
            </a:pPr>
            <a:endParaRPr lang="en-US" sz="3600" spc="-1">
              <a:latin typeface="Arial"/>
            </a:endParaRPr>
          </a:p>
          <a:p>
            <a:pPr>
              <a:lnSpc>
                <a:spcPct val="90000"/>
              </a:lnSpc>
            </a:pPr>
            <a:r>
              <a:rPr lang="en-US" sz="4400" spc="-1">
                <a:solidFill>
                  <a:srgbClr val="000000"/>
                </a:solidFill>
                <a:latin typeface="Arial"/>
                <a:ea typeface="DejaVu Sans"/>
              </a:rPr>
              <a:t>     </a:t>
            </a:r>
            <a:endParaRPr lang="en-US" sz="4400" spc="-1">
              <a:latin typeface="Arial"/>
            </a:endParaRPr>
          </a:p>
        </p:txBody>
      </p:sp>
      <p:sp>
        <p:nvSpPr>
          <p:cNvPr id="409" name="CustomShape 2"/>
          <p:cNvSpPr/>
          <p:nvPr/>
        </p:nvSpPr>
        <p:spPr>
          <a:xfrm>
            <a:off x="2457840" y="5563800"/>
            <a:ext cx="10477440" cy="34894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nSpc>
                <a:spcPct val="90000"/>
              </a:lnSpc>
              <a:spcBef>
                <a:spcPts val="1001"/>
              </a:spcBef>
            </a:pPr>
            <a:endParaRPr lang="en-US" spc="-1">
              <a:latin typeface="Arial"/>
            </a:endParaRPr>
          </a:p>
          <a:p>
            <a:pPr>
              <a:lnSpc>
                <a:spcPct val="90000"/>
              </a:lnSpc>
              <a:spcBef>
                <a:spcPts val="1001"/>
              </a:spcBef>
            </a:pPr>
            <a:endParaRPr lang="en-US" spc="-1">
              <a:latin typeface="Arial"/>
            </a:endParaRPr>
          </a:p>
          <a:p>
            <a:pPr>
              <a:lnSpc>
                <a:spcPct val="90000"/>
              </a:lnSpc>
              <a:spcBef>
                <a:spcPts val="1001"/>
              </a:spcBef>
            </a:pPr>
            <a:endParaRPr lang="en-US" spc="-1">
              <a:latin typeface="Arial"/>
            </a:endParaRPr>
          </a:p>
          <a:p>
            <a:pPr>
              <a:lnSpc>
                <a:spcPct val="90000"/>
              </a:lnSpc>
              <a:spcBef>
                <a:spcPts val="1001"/>
              </a:spcBef>
            </a:pPr>
            <a:endParaRPr lang="en-US" spc="-1">
              <a:latin typeface="Arial"/>
            </a:endParaRPr>
          </a:p>
        </p:txBody>
      </p:sp>
      <p:pic>
        <p:nvPicPr>
          <p:cNvPr id="410" name="Picture 298_2"/>
          <p:cNvPicPr/>
          <p:nvPr/>
        </p:nvPicPr>
        <p:blipFill>
          <a:blip r:embed="rId3"/>
          <a:stretch/>
        </p:blipFill>
        <p:spPr>
          <a:xfrm>
            <a:off x="3309960" y="2546280"/>
            <a:ext cx="5582160" cy="4150080"/>
          </a:xfrm>
          <a:prstGeom prst="rect">
            <a:avLst/>
          </a:prstGeom>
          <a:ln w="0">
            <a:noFill/>
          </a:ln>
        </p:spPr>
      </p:pic>
      <p:pic>
        <p:nvPicPr>
          <p:cNvPr id="5" name="Billede 19">
            <a:extLst>
              <a:ext uri="{FF2B5EF4-FFF2-40B4-BE49-F238E27FC236}">
                <a16:creationId xmlns:a16="http://schemas.microsoft.com/office/drawing/2014/main" id="{8ABC01DA-1178-FF46-B9FD-E155A5A58D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2447" y="4860726"/>
            <a:ext cx="3763509" cy="2867434"/>
          </a:xfrm>
          <a:prstGeom prst="rect">
            <a:avLst/>
          </a:prstGeom>
        </p:spPr>
      </p:pic>
      <p:sp>
        <p:nvSpPr>
          <p:cNvPr id="2" name="Slide Number Placeholder 1">
            <a:extLst>
              <a:ext uri="{FF2B5EF4-FFF2-40B4-BE49-F238E27FC236}">
                <a16:creationId xmlns:a16="http://schemas.microsoft.com/office/drawing/2014/main" id="{35469991-1631-8E45-B391-2E56B3C84152}"/>
              </a:ext>
            </a:extLst>
          </p:cNvPr>
          <p:cNvSpPr>
            <a:spLocks noGrp="1"/>
          </p:cNvSpPr>
          <p:nvPr>
            <p:ph type="sldNum" sz="quarter" idx="12"/>
          </p:nvPr>
        </p:nvSpPr>
        <p:spPr/>
        <p:txBody>
          <a:bodyPr/>
          <a:lstStyle/>
          <a:p>
            <a:fld id="{4CAFA3F9-F324-7144-B04E-209D9625E121}" type="slidenum">
              <a:rPr lang="en-US" smtClean="0"/>
              <a:t>23</a:t>
            </a:fld>
            <a:endParaRPr lang="en-US"/>
          </a:p>
        </p:txBody>
      </p:sp>
    </p:spTree>
    <p:extLst>
      <p:ext uri="{BB962C8B-B14F-4D97-AF65-F5344CB8AC3E}">
        <p14:creationId xmlns:p14="http://schemas.microsoft.com/office/powerpoint/2010/main" val="15724291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1DD92-9987-E145-917B-0661A3594231}"/>
              </a:ext>
            </a:extLst>
          </p:cNvPr>
          <p:cNvSpPr>
            <a:spLocks noGrp="1"/>
          </p:cNvSpPr>
          <p:nvPr>
            <p:ph type="title"/>
          </p:nvPr>
        </p:nvSpPr>
        <p:spPr>
          <a:xfrm>
            <a:off x="838200" y="132651"/>
            <a:ext cx="10515600" cy="688760"/>
          </a:xfrm>
        </p:spPr>
        <p:txBody>
          <a:bodyPr>
            <a:normAutofit fontScale="90000"/>
          </a:bodyPr>
          <a:lstStyle/>
          <a:p>
            <a:r>
              <a:rPr lang="en-US" dirty="0">
                <a:hlinkClick r:id="rId3"/>
              </a:rPr>
              <a:t>Please Click Here to Visit TD Gameboard</a:t>
            </a:r>
            <a:endParaRPr lang="en-US" dirty="0"/>
          </a:p>
        </p:txBody>
      </p:sp>
      <p:pic>
        <p:nvPicPr>
          <p:cNvPr id="6146" name="Picture 2">
            <a:extLst>
              <a:ext uri="{FF2B5EF4-FFF2-40B4-BE49-F238E27FC236}">
                <a16:creationId xmlns:a16="http://schemas.microsoft.com/office/drawing/2014/main" id="{5DB1BC27-6EE2-9F41-B851-CDE2F5C000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2626" y="889000"/>
            <a:ext cx="8674100" cy="5969000"/>
          </a:xfrm>
          <a:prstGeom prst="rect">
            <a:avLst/>
          </a:prstGeom>
          <a:noFill/>
          <a:extLst>
            <a:ext uri="{909E8E84-426E-40DD-AFC4-6F175D3DCCD1}">
              <a14:hiddenFill xmlns:a14="http://schemas.microsoft.com/office/drawing/2010/main">
                <a:solidFill>
                  <a:srgbClr val="FFFFFF"/>
                </a:solidFill>
              </a14:hiddenFill>
            </a:ext>
          </a:extLst>
        </p:spPr>
      </p:pic>
      <p:pic>
        <p:nvPicPr>
          <p:cNvPr id="4" name="Billede 19">
            <a:extLst>
              <a:ext uri="{FF2B5EF4-FFF2-40B4-BE49-F238E27FC236}">
                <a16:creationId xmlns:a16="http://schemas.microsoft.com/office/drawing/2014/main" id="{68230ECD-9807-124F-8524-CC13D5CF68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2447" y="4860726"/>
            <a:ext cx="3763509" cy="2867434"/>
          </a:xfrm>
          <a:prstGeom prst="rect">
            <a:avLst/>
          </a:prstGeom>
        </p:spPr>
      </p:pic>
      <p:sp>
        <p:nvSpPr>
          <p:cNvPr id="6" name="Slide Number Placeholder 5">
            <a:extLst>
              <a:ext uri="{FF2B5EF4-FFF2-40B4-BE49-F238E27FC236}">
                <a16:creationId xmlns:a16="http://schemas.microsoft.com/office/drawing/2014/main" id="{157DECA1-C015-5340-A701-2D40FAB6935D}"/>
              </a:ext>
            </a:extLst>
          </p:cNvPr>
          <p:cNvSpPr>
            <a:spLocks noGrp="1"/>
          </p:cNvSpPr>
          <p:nvPr>
            <p:ph type="sldNum" sz="quarter" idx="12"/>
          </p:nvPr>
        </p:nvSpPr>
        <p:spPr/>
        <p:txBody>
          <a:bodyPr/>
          <a:lstStyle/>
          <a:p>
            <a:fld id="{4CAFA3F9-F324-7144-B04E-209D9625E121}" type="slidenum">
              <a:rPr lang="en-US" smtClean="0"/>
              <a:t>24</a:t>
            </a:fld>
            <a:endParaRPr lang="en-US"/>
          </a:p>
        </p:txBody>
      </p:sp>
      <p:sp>
        <p:nvSpPr>
          <p:cNvPr id="3" name="TextBox 2">
            <a:extLst>
              <a:ext uri="{FF2B5EF4-FFF2-40B4-BE49-F238E27FC236}">
                <a16:creationId xmlns:a16="http://schemas.microsoft.com/office/drawing/2014/main" id="{6D86CE04-6B45-6D41-A4CC-4748407391F0}"/>
              </a:ext>
            </a:extLst>
          </p:cNvPr>
          <p:cNvSpPr txBox="1"/>
          <p:nvPr/>
        </p:nvSpPr>
        <p:spPr>
          <a:xfrm>
            <a:off x="10377377" y="1233377"/>
            <a:ext cx="1552353" cy="923330"/>
          </a:xfrm>
          <a:prstGeom prst="rect">
            <a:avLst/>
          </a:prstGeom>
          <a:pattFill prst="pct5">
            <a:fgClr>
              <a:schemeClr val="accent1"/>
            </a:fgClr>
            <a:bgClr>
              <a:schemeClr val="bg1"/>
            </a:bgClr>
          </a:pattFill>
        </p:spPr>
        <p:txBody>
          <a:bodyPr wrap="square" rtlCol="0">
            <a:spAutoFit/>
          </a:bodyPr>
          <a:lstStyle/>
          <a:p>
            <a:r>
              <a:rPr lang="en-US" dirty="0"/>
              <a:t>FOR</a:t>
            </a:r>
          </a:p>
          <a:p>
            <a:r>
              <a:rPr lang="en-US" dirty="0"/>
              <a:t>FUTURE</a:t>
            </a:r>
          </a:p>
          <a:p>
            <a:r>
              <a:rPr lang="en-US" dirty="0"/>
              <a:t>REFERENCE</a:t>
            </a:r>
          </a:p>
        </p:txBody>
      </p:sp>
    </p:spTree>
    <p:extLst>
      <p:ext uri="{BB962C8B-B14F-4D97-AF65-F5344CB8AC3E}">
        <p14:creationId xmlns:p14="http://schemas.microsoft.com/office/powerpoint/2010/main" val="3030065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039CF98E-BF51-1D43-8285-CA2307C3C2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300" y="296562"/>
            <a:ext cx="9505950" cy="6561438"/>
          </a:xfrm>
          <a:prstGeom prst="rect">
            <a:avLst/>
          </a:prstGeom>
        </p:spPr>
      </p:pic>
      <p:pic>
        <p:nvPicPr>
          <p:cNvPr id="3" name="Billede 19">
            <a:extLst>
              <a:ext uri="{FF2B5EF4-FFF2-40B4-BE49-F238E27FC236}">
                <a16:creationId xmlns:a16="http://schemas.microsoft.com/office/drawing/2014/main" id="{888D5178-36CA-644A-B74F-A5B42B93B5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2447" y="4860726"/>
            <a:ext cx="3763509" cy="2867434"/>
          </a:xfrm>
          <a:prstGeom prst="rect">
            <a:avLst/>
          </a:prstGeom>
        </p:spPr>
      </p:pic>
      <p:sp>
        <p:nvSpPr>
          <p:cNvPr id="4" name="Slide Number Placeholder 3">
            <a:extLst>
              <a:ext uri="{FF2B5EF4-FFF2-40B4-BE49-F238E27FC236}">
                <a16:creationId xmlns:a16="http://schemas.microsoft.com/office/drawing/2014/main" id="{70C63639-9A15-674A-AB20-D76A77702F30}"/>
              </a:ext>
            </a:extLst>
          </p:cNvPr>
          <p:cNvSpPr>
            <a:spLocks noGrp="1"/>
          </p:cNvSpPr>
          <p:nvPr>
            <p:ph type="sldNum" sz="quarter" idx="12"/>
          </p:nvPr>
        </p:nvSpPr>
        <p:spPr/>
        <p:txBody>
          <a:bodyPr/>
          <a:lstStyle/>
          <a:p>
            <a:fld id="{4CAFA3F9-F324-7144-B04E-209D9625E121}" type="slidenum">
              <a:rPr lang="en-US" smtClean="0"/>
              <a:t>3</a:t>
            </a:fld>
            <a:endParaRPr lang="en-US"/>
          </a:p>
        </p:txBody>
      </p:sp>
    </p:spTree>
    <p:extLst>
      <p:ext uri="{BB962C8B-B14F-4D97-AF65-F5344CB8AC3E}">
        <p14:creationId xmlns:p14="http://schemas.microsoft.com/office/powerpoint/2010/main" val="9075245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40" name="CustomShape 1"/>
          <p:cNvSpPr/>
          <p:nvPr/>
        </p:nvSpPr>
        <p:spPr>
          <a:xfrm>
            <a:off x="0" y="126507"/>
            <a:ext cx="12192000" cy="6853680"/>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p:style>
        <p:txBody>
          <a:bodyPr/>
          <a:lstStyle/>
          <a:p>
            <a:endParaRPr lang="en-US" dirty="0"/>
          </a:p>
        </p:txBody>
      </p:sp>
      <p:grpSp>
        <p:nvGrpSpPr>
          <p:cNvPr id="341" name="Group 2"/>
          <p:cNvGrpSpPr/>
          <p:nvPr/>
        </p:nvGrpSpPr>
        <p:grpSpPr>
          <a:xfrm>
            <a:off x="1813800" y="131284"/>
            <a:ext cx="8353440" cy="2705272"/>
            <a:chOff x="290160" y="358020"/>
            <a:chExt cx="8353440" cy="2758140"/>
          </a:xfrm>
        </p:grpSpPr>
        <p:sp>
          <p:nvSpPr>
            <p:cNvPr id="342" name="CustomShape 3"/>
            <p:cNvSpPr/>
            <p:nvPr/>
          </p:nvSpPr>
          <p:spPr>
            <a:xfrm>
              <a:off x="8400240" y="638280"/>
              <a:ext cx="243360" cy="1738080"/>
            </a:xfrm>
            <a:custGeom>
              <a:avLst/>
              <a:gdLst/>
              <a:ahLst/>
              <a:cxnLst/>
              <a:rect l="l" t="t" r="r" b="b"/>
              <a:pathLst>
                <a:path w="207" h="1114">
                  <a:moveTo>
                    <a:pt x="207" y="987"/>
                  </a:moveTo>
                  <a:lnTo>
                    <a:pt x="0" y="1114"/>
                  </a:lnTo>
                  <a:lnTo>
                    <a:pt x="0" y="127"/>
                  </a:lnTo>
                  <a:lnTo>
                    <a:pt x="207" y="0"/>
                  </a:lnTo>
                  <a:lnTo>
                    <a:pt x="207" y="987"/>
                  </a:lnTo>
                  <a:close/>
                </a:path>
              </a:pathLst>
            </a:custGeom>
            <a:solidFill>
              <a:schemeClr val="accent1">
                <a:lumMod val="50000"/>
              </a:schemeClr>
            </a:solidFill>
            <a:ln w="0">
              <a:noFill/>
            </a:ln>
          </p:spPr>
          <p:style>
            <a:lnRef idx="0">
              <a:scrgbClr r="0" g="0" b="0"/>
            </a:lnRef>
            <a:fillRef idx="0">
              <a:scrgbClr r="0" g="0" b="0"/>
            </a:fillRef>
            <a:effectRef idx="0">
              <a:scrgbClr r="0" g="0" b="0"/>
            </a:effectRef>
            <a:fontRef idx="minor"/>
          </p:style>
        </p:sp>
        <p:sp>
          <p:nvSpPr>
            <p:cNvPr id="343" name="CustomShape 4"/>
            <p:cNvSpPr/>
            <p:nvPr/>
          </p:nvSpPr>
          <p:spPr>
            <a:xfrm>
              <a:off x="290160" y="1024920"/>
              <a:ext cx="528840" cy="2091240"/>
            </a:xfrm>
            <a:custGeom>
              <a:avLst/>
              <a:gdLst/>
              <a:ahLst/>
              <a:cxnLst/>
              <a:rect l="l" t="t" r="r" b="b"/>
              <a:pathLst>
                <a:path w="447" h="1363">
                  <a:moveTo>
                    <a:pt x="447" y="1363"/>
                  </a:moveTo>
                  <a:lnTo>
                    <a:pt x="0" y="987"/>
                  </a:lnTo>
                  <a:lnTo>
                    <a:pt x="0" y="0"/>
                  </a:lnTo>
                  <a:lnTo>
                    <a:pt x="447" y="376"/>
                  </a:lnTo>
                  <a:lnTo>
                    <a:pt x="447" y="1363"/>
                  </a:lnTo>
                  <a:close/>
                </a:path>
              </a:pathLst>
            </a:custGeom>
            <a:solidFill>
              <a:schemeClr val="accent1">
                <a:lumMod val="50000"/>
              </a:schemeClr>
            </a:solidFill>
            <a:ln w="0">
              <a:noFill/>
            </a:ln>
          </p:spPr>
          <p:style>
            <a:lnRef idx="0">
              <a:scrgbClr r="0" g="0" b="0"/>
            </a:lnRef>
            <a:fillRef idx="0">
              <a:scrgbClr r="0" g="0" b="0"/>
            </a:fillRef>
            <a:effectRef idx="0">
              <a:scrgbClr r="0" g="0" b="0"/>
            </a:effectRef>
            <a:fontRef idx="minor"/>
          </p:style>
        </p:sp>
        <p:sp>
          <p:nvSpPr>
            <p:cNvPr id="344" name="CustomShape 5"/>
            <p:cNvSpPr/>
            <p:nvPr/>
          </p:nvSpPr>
          <p:spPr>
            <a:xfrm>
              <a:off x="290160" y="840240"/>
              <a:ext cx="299160" cy="1701000"/>
            </a:xfrm>
            <a:custGeom>
              <a:avLst/>
              <a:gdLst/>
              <a:ahLst/>
              <a:cxnLst/>
              <a:rect l="l" t="t" r="r" b="b"/>
              <a:pathLst>
                <a:path w="254" h="1109">
                  <a:moveTo>
                    <a:pt x="254" y="987"/>
                  </a:moveTo>
                  <a:lnTo>
                    <a:pt x="0" y="1109"/>
                  </a:lnTo>
                  <a:lnTo>
                    <a:pt x="0" y="119"/>
                  </a:lnTo>
                  <a:lnTo>
                    <a:pt x="254" y="0"/>
                  </a:lnTo>
                  <a:lnTo>
                    <a:pt x="254" y="987"/>
                  </a:lnTo>
                  <a:close/>
                </a:path>
              </a:pathLst>
            </a:custGeom>
            <a:solidFill>
              <a:schemeClr val="accent1">
                <a:lumMod val="75000"/>
              </a:schemeClr>
            </a:solidFill>
            <a:ln w="0">
              <a:noFill/>
            </a:ln>
          </p:spPr>
          <p:style>
            <a:lnRef idx="0">
              <a:scrgbClr r="0" g="0" b="0"/>
            </a:lnRef>
            <a:fillRef idx="0">
              <a:scrgbClr r="0" g="0" b="0"/>
            </a:fillRef>
            <a:effectRef idx="0">
              <a:scrgbClr r="0" g="0" b="0"/>
            </a:effectRef>
            <a:fontRef idx="minor"/>
          </p:style>
        </p:sp>
        <p:sp>
          <p:nvSpPr>
            <p:cNvPr id="345" name="CustomShape 6"/>
            <p:cNvSpPr/>
            <p:nvPr/>
          </p:nvSpPr>
          <p:spPr>
            <a:xfrm>
              <a:off x="466200" y="643320"/>
              <a:ext cx="123120" cy="1708920"/>
            </a:xfrm>
            <a:custGeom>
              <a:avLst/>
              <a:gdLst/>
              <a:ahLst/>
              <a:cxnLst/>
              <a:rect l="l" t="t" r="r" b="b"/>
              <a:pathLst>
                <a:path w="106" h="1114">
                  <a:moveTo>
                    <a:pt x="106" y="1114"/>
                  </a:moveTo>
                  <a:lnTo>
                    <a:pt x="0" y="1005"/>
                  </a:lnTo>
                  <a:lnTo>
                    <a:pt x="0" y="0"/>
                  </a:lnTo>
                  <a:lnTo>
                    <a:pt x="106" y="110"/>
                  </a:lnTo>
                  <a:lnTo>
                    <a:pt x="106" y="1114"/>
                  </a:lnTo>
                  <a:close/>
                </a:path>
              </a:pathLst>
            </a:custGeom>
            <a:solidFill>
              <a:schemeClr val="accent1">
                <a:lumMod val="50000"/>
              </a:schemeClr>
            </a:solidFill>
            <a:ln w="0">
              <a:noFill/>
            </a:ln>
          </p:spPr>
          <p:style>
            <a:lnRef idx="0">
              <a:scrgbClr r="0" g="0" b="0"/>
            </a:lnRef>
            <a:fillRef idx="0">
              <a:scrgbClr r="0" g="0" b="0"/>
            </a:fillRef>
            <a:effectRef idx="0">
              <a:scrgbClr r="0" g="0" b="0"/>
            </a:effectRef>
            <a:fontRef idx="minor"/>
          </p:style>
        </p:sp>
        <p:sp>
          <p:nvSpPr>
            <p:cNvPr id="346" name="CustomShape 7"/>
            <p:cNvSpPr/>
            <p:nvPr/>
          </p:nvSpPr>
          <p:spPr>
            <a:xfrm>
              <a:off x="439740" y="358020"/>
              <a:ext cx="8177760" cy="1537200"/>
            </a:xfrm>
            <a:prstGeom prst="rect">
              <a:avLst/>
            </a:prstGeom>
            <a:solidFill>
              <a:schemeClr val="accent1"/>
            </a:solidFill>
            <a:ln w="0">
              <a:noFill/>
            </a:ln>
          </p:spPr>
          <p:style>
            <a:lnRef idx="0">
              <a:scrgbClr r="0" g="0" b="0"/>
            </a:lnRef>
            <a:fillRef idx="0">
              <a:scrgbClr r="0" g="0" b="0"/>
            </a:fillRef>
            <a:effectRef idx="0">
              <a:scrgbClr r="0" g="0" b="0"/>
            </a:effectRef>
            <a:fontRef idx="minor"/>
          </p:style>
        </p:sp>
      </p:grpSp>
      <p:sp>
        <p:nvSpPr>
          <p:cNvPr id="347" name="CustomShape 8"/>
          <p:cNvSpPr/>
          <p:nvPr/>
        </p:nvSpPr>
        <p:spPr>
          <a:xfrm>
            <a:off x="5531521" y="126508"/>
            <a:ext cx="4503959" cy="201950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90000"/>
              </a:lnSpc>
              <a:spcAft>
                <a:spcPts val="601"/>
              </a:spcAft>
            </a:pPr>
            <a:endParaRPr lang="en-US" sz="4000" spc="-1" dirty="0">
              <a:latin typeface="Arial"/>
            </a:endParaRPr>
          </a:p>
        </p:txBody>
      </p:sp>
      <p:sp>
        <p:nvSpPr>
          <p:cNvPr id="348" name="CustomShape 9"/>
          <p:cNvSpPr/>
          <p:nvPr/>
        </p:nvSpPr>
        <p:spPr>
          <a:xfrm>
            <a:off x="1989840" y="1639019"/>
            <a:ext cx="8221680" cy="512517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747360" indent="-457200">
              <a:lnSpc>
                <a:spcPct val="90000"/>
              </a:lnSpc>
              <a:spcAft>
                <a:spcPts val="601"/>
              </a:spcAft>
              <a:buClr>
                <a:srgbClr val="000000"/>
              </a:buClr>
              <a:buFont typeface="+mj-lt"/>
              <a:buAutoNum type="arabicPeriod"/>
            </a:pPr>
            <a:r>
              <a:rPr lang="en-US" sz="2200" spc="-1" dirty="0">
                <a:solidFill>
                  <a:srgbClr val="000000"/>
                </a:solidFill>
                <a:latin typeface="Calibri"/>
                <a:ea typeface="DejaVu Sans"/>
              </a:rPr>
              <a:t>Please bring a notebook and pen/pencil to each session.</a:t>
            </a:r>
            <a:endParaRPr lang="en-US" sz="2200" spc="-1" dirty="0">
              <a:latin typeface="Arial"/>
            </a:endParaRPr>
          </a:p>
          <a:p>
            <a:pPr marL="747360" indent="-457200">
              <a:lnSpc>
                <a:spcPct val="90000"/>
              </a:lnSpc>
              <a:spcAft>
                <a:spcPts val="601"/>
              </a:spcAft>
              <a:buClr>
                <a:srgbClr val="000000"/>
              </a:buClr>
              <a:buFont typeface="+mj-lt"/>
              <a:buAutoNum type="arabicPeriod"/>
            </a:pPr>
            <a:r>
              <a:rPr lang="en-US" sz="2200" spc="-1" dirty="0">
                <a:solidFill>
                  <a:srgbClr val="000000"/>
                </a:solidFill>
                <a:latin typeface="Calibri"/>
                <a:ea typeface="DejaVu Sans"/>
              </a:rPr>
              <a:t>Use the “Gallery View” so you can see each other while viewing PowerPoint.</a:t>
            </a:r>
            <a:endParaRPr lang="en-US" sz="2200" spc="-1" dirty="0">
              <a:latin typeface="Arial"/>
            </a:endParaRPr>
          </a:p>
          <a:p>
            <a:pPr marL="747360" indent="-457200">
              <a:lnSpc>
                <a:spcPct val="90000"/>
              </a:lnSpc>
              <a:spcAft>
                <a:spcPts val="601"/>
              </a:spcAft>
              <a:buClr>
                <a:srgbClr val="000000"/>
              </a:buClr>
              <a:buFont typeface="+mj-lt"/>
              <a:buAutoNum type="arabicPeriod"/>
            </a:pPr>
            <a:r>
              <a:rPr lang="en-US" sz="2200" spc="-1" dirty="0">
                <a:solidFill>
                  <a:srgbClr val="000000"/>
                </a:solidFill>
                <a:latin typeface="Calibri"/>
                <a:ea typeface="DejaVu Sans"/>
              </a:rPr>
              <a:t>Please do not give advice to others or use ‘should’ statements for self or others.</a:t>
            </a:r>
            <a:endParaRPr lang="en-US" sz="2200" spc="-1" dirty="0">
              <a:latin typeface="Arial"/>
            </a:endParaRPr>
          </a:p>
          <a:p>
            <a:pPr marL="747360" indent="-457200">
              <a:lnSpc>
                <a:spcPct val="90000"/>
              </a:lnSpc>
              <a:spcAft>
                <a:spcPts val="601"/>
              </a:spcAft>
              <a:buClr>
                <a:srgbClr val="000000"/>
              </a:buClr>
              <a:buFont typeface="+mj-lt"/>
              <a:buAutoNum type="arabicPeriod"/>
            </a:pPr>
            <a:r>
              <a:rPr lang="en-US" sz="2200" spc="-1" dirty="0">
                <a:solidFill>
                  <a:srgbClr val="000000"/>
                </a:solidFill>
                <a:latin typeface="Calibri"/>
                <a:ea typeface="DejaVu Sans"/>
              </a:rPr>
              <a:t>Speak more from the heart than from the head </a:t>
            </a:r>
            <a:endParaRPr lang="en-US" sz="2200" spc="-1" dirty="0">
              <a:latin typeface="Arial"/>
            </a:endParaRPr>
          </a:p>
          <a:p>
            <a:pPr marL="747360" indent="-457200">
              <a:lnSpc>
                <a:spcPct val="90000"/>
              </a:lnSpc>
              <a:spcAft>
                <a:spcPts val="601"/>
              </a:spcAft>
              <a:buClr>
                <a:srgbClr val="000000"/>
              </a:buClr>
              <a:buFont typeface="+mj-lt"/>
              <a:buAutoNum type="arabicPeriod"/>
            </a:pPr>
            <a:r>
              <a:rPr lang="en-US" sz="2200" spc="-1" dirty="0">
                <a:solidFill>
                  <a:srgbClr val="000000"/>
                </a:solidFill>
                <a:latin typeface="Calibri"/>
                <a:ea typeface="DejaVu Sans"/>
              </a:rPr>
              <a:t>Laser in, be concise, and share only one story instead of several.</a:t>
            </a:r>
            <a:endParaRPr lang="en-US" sz="2200" spc="-1" dirty="0">
              <a:latin typeface="Arial"/>
            </a:endParaRPr>
          </a:p>
          <a:p>
            <a:pPr marL="747360" indent="-457200">
              <a:lnSpc>
                <a:spcPct val="90000"/>
              </a:lnSpc>
              <a:spcAft>
                <a:spcPts val="601"/>
              </a:spcAft>
              <a:buClr>
                <a:srgbClr val="000000"/>
              </a:buClr>
              <a:buFont typeface="+mj-lt"/>
              <a:buAutoNum type="arabicPeriod"/>
            </a:pPr>
            <a:r>
              <a:rPr lang="en-US" sz="2200" b="1" spc="-1" dirty="0">
                <a:solidFill>
                  <a:srgbClr val="000000"/>
                </a:solidFill>
                <a:latin typeface="Calibri"/>
                <a:ea typeface="DejaVu Sans"/>
              </a:rPr>
              <a:t>CONFIDENTIALITY</a:t>
            </a:r>
            <a:r>
              <a:rPr lang="en-US" sz="2200" spc="-1" dirty="0">
                <a:solidFill>
                  <a:srgbClr val="000000"/>
                </a:solidFill>
                <a:latin typeface="Calibri"/>
                <a:ea typeface="DejaVu Sans"/>
              </a:rPr>
              <a:t>: Do not tell someone else’s story. Please DO NOT record any session of the presenters or the participants.</a:t>
            </a:r>
            <a:endParaRPr lang="en-US" sz="2200" spc="-1" dirty="0">
              <a:latin typeface="Arial"/>
            </a:endParaRPr>
          </a:p>
          <a:p>
            <a:pPr marL="747360" indent="-457200">
              <a:lnSpc>
                <a:spcPct val="90000"/>
              </a:lnSpc>
              <a:spcAft>
                <a:spcPts val="601"/>
              </a:spcAft>
              <a:buClr>
                <a:srgbClr val="000000"/>
              </a:buClr>
              <a:buFont typeface="+mj-lt"/>
              <a:buAutoNum type="arabicPeriod"/>
            </a:pPr>
            <a:r>
              <a:rPr lang="en-US" sz="2200" spc="-1" dirty="0">
                <a:solidFill>
                  <a:srgbClr val="000000"/>
                </a:solidFill>
                <a:latin typeface="Calibri"/>
                <a:ea typeface="DejaVu Sans"/>
              </a:rPr>
              <a:t>Please use Chat ONLY when asked to do so. Avoid “side talk.”</a:t>
            </a:r>
            <a:endParaRPr lang="en-US" sz="2200" spc="-1" dirty="0">
              <a:latin typeface="Arial"/>
            </a:endParaRPr>
          </a:p>
          <a:p>
            <a:pPr marL="747360" indent="-457200">
              <a:lnSpc>
                <a:spcPct val="90000"/>
              </a:lnSpc>
              <a:spcAft>
                <a:spcPts val="601"/>
              </a:spcAft>
              <a:buClr>
                <a:srgbClr val="000000"/>
              </a:buClr>
              <a:buFont typeface="+mj-lt"/>
              <a:buAutoNum type="arabicPeriod"/>
            </a:pPr>
            <a:r>
              <a:rPr lang="en-US" sz="2200" spc="-1" dirty="0">
                <a:solidFill>
                  <a:srgbClr val="000000"/>
                </a:solidFill>
                <a:latin typeface="Calibri"/>
                <a:ea typeface="DejaVu Sans"/>
              </a:rPr>
              <a:t>Please attend all sessions. If you must miss one, contact us so we can help you to catch up before you return.</a:t>
            </a:r>
            <a:endParaRPr lang="en-US" sz="2200" spc="-1" dirty="0">
              <a:latin typeface="Arial"/>
            </a:endParaRPr>
          </a:p>
        </p:txBody>
      </p:sp>
      <p:pic>
        <p:nvPicPr>
          <p:cNvPr id="349" name="Picture 235_1"/>
          <p:cNvPicPr/>
          <p:nvPr/>
        </p:nvPicPr>
        <p:blipFill>
          <a:blip r:embed="rId3"/>
          <a:stretch/>
        </p:blipFill>
        <p:spPr>
          <a:xfrm>
            <a:off x="4471320" y="406172"/>
            <a:ext cx="2034000" cy="1139040"/>
          </a:xfrm>
          <a:prstGeom prst="rect">
            <a:avLst/>
          </a:prstGeom>
          <a:ln w="0">
            <a:noFill/>
          </a:ln>
        </p:spPr>
      </p:pic>
      <p:pic>
        <p:nvPicPr>
          <p:cNvPr id="12" name="Billede 2">
            <a:extLst>
              <a:ext uri="{FF2B5EF4-FFF2-40B4-BE49-F238E27FC236}">
                <a16:creationId xmlns:a16="http://schemas.microsoft.com/office/drawing/2014/main" id="{5DB077E3-BEC0-2B45-8EF1-ABE45109FC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5320" y="4154703"/>
            <a:ext cx="5503274" cy="4192975"/>
          </a:xfrm>
          <a:prstGeom prst="rect">
            <a:avLst/>
          </a:prstGeom>
        </p:spPr>
      </p:pic>
      <p:sp>
        <p:nvSpPr>
          <p:cNvPr id="2" name="Slide Number Placeholder 1">
            <a:extLst>
              <a:ext uri="{FF2B5EF4-FFF2-40B4-BE49-F238E27FC236}">
                <a16:creationId xmlns:a16="http://schemas.microsoft.com/office/drawing/2014/main" id="{FB8926BE-0C91-5142-9445-1F7226B39E03}"/>
              </a:ext>
            </a:extLst>
          </p:cNvPr>
          <p:cNvSpPr>
            <a:spLocks noGrp="1"/>
          </p:cNvSpPr>
          <p:nvPr>
            <p:ph type="sldNum" sz="quarter" idx="12"/>
          </p:nvPr>
        </p:nvSpPr>
        <p:spPr/>
        <p:txBody>
          <a:bodyPr/>
          <a:lstStyle/>
          <a:p>
            <a:fld id="{4CAFA3F9-F324-7144-B04E-209D9625E121}" type="slidenum">
              <a:rPr lang="en-US" smtClean="0"/>
              <a:t>4</a:t>
            </a:fld>
            <a:endParaRPr lang="en-US"/>
          </a:p>
        </p:txBody>
      </p:sp>
    </p:spTree>
    <p:extLst>
      <p:ext uri="{BB962C8B-B14F-4D97-AF65-F5344CB8AC3E}">
        <p14:creationId xmlns:p14="http://schemas.microsoft.com/office/powerpoint/2010/main" val="3289691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5FC766A7-05C9-704A-97AB-75534D44C373}"/>
              </a:ext>
            </a:extLst>
          </p:cNvPr>
          <p:cNvPicPr>
            <a:picLocks noChangeAspect="1"/>
          </p:cNvPicPr>
          <p:nvPr/>
        </p:nvPicPr>
        <p:blipFill>
          <a:blip r:embed="rId2"/>
          <a:stretch>
            <a:fillRect/>
          </a:stretch>
        </p:blipFill>
        <p:spPr>
          <a:xfrm>
            <a:off x="1219200" y="120650"/>
            <a:ext cx="9753600" cy="6616700"/>
          </a:xfrm>
          <a:prstGeom prst="rect">
            <a:avLst/>
          </a:prstGeom>
        </p:spPr>
      </p:pic>
      <p:sp>
        <p:nvSpPr>
          <p:cNvPr id="4" name="Slide Number Placeholder 3">
            <a:extLst>
              <a:ext uri="{FF2B5EF4-FFF2-40B4-BE49-F238E27FC236}">
                <a16:creationId xmlns:a16="http://schemas.microsoft.com/office/drawing/2014/main" id="{61CF2963-2956-994C-90E8-B800DE326764}"/>
              </a:ext>
            </a:extLst>
          </p:cNvPr>
          <p:cNvSpPr>
            <a:spLocks noGrp="1"/>
          </p:cNvSpPr>
          <p:nvPr>
            <p:ph type="sldNum" sz="quarter" idx="12"/>
          </p:nvPr>
        </p:nvSpPr>
        <p:spPr/>
        <p:txBody>
          <a:bodyPr/>
          <a:lstStyle/>
          <a:p>
            <a:fld id="{4CAFA3F9-F324-7144-B04E-209D9625E121}" type="slidenum">
              <a:rPr lang="en-US" smtClean="0"/>
              <a:t>5</a:t>
            </a:fld>
            <a:endParaRPr lang="en-US"/>
          </a:p>
        </p:txBody>
      </p:sp>
    </p:spTree>
    <p:extLst>
      <p:ext uri="{BB962C8B-B14F-4D97-AF65-F5344CB8AC3E}">
        <p14:creationId xmlns:p14="http://schemas.microsoft.com/office/powerpoint/2010/main" val="38954030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1" name="Group 1"/>
          <p:cNvGrpSpPr/>
          <p:nvPr/>
        </p:nvGrpSpPr>
        <p:grpSpPr>
          <a:xfrm>
            <a:off x="81756" y="-253414"/>
            <a:ext cx="12110244" cy="2238352"/>
            <a:chOff x="104760" y="154800"/>
            <a:chExt cx="8810640" cy="2477880"/>
          </a:xfrm>
        </p:grpSpPr>
        <p:sp>
          <p:nvSpPr>
            <p:cNvPr id="332" name="CustomShape 2"/>
            <p:cNvSpPr/>
            <p:nvPr/>
          </p:nvSpPr>
          <p:spPr>
            <a:xfrm>
              <a:off x="8658720" y="154800"/>
              <a:ext cx="256680" cy="1738080"/>
            </a:xfrm>
            <a:custGeom>
              <a:avLst/>
              <a:gdLst/>
              <a:ahLst/>
              <a:cxnLst/>
              <a:rect l="l" t="t" r="r" b="b"/>
              <a:pathLst>
                <a:path w="207" h="1114">
                  <a:moveTo>
                    <a:pt x="207" y="987"/>
                  </a:moveTo>
                  <a:lnTo>
                    <a:pt x="0" y="1114"/>
                  </a:lnTo>
                  <a:lnTo>
                    <a:pt x="0" y="127"/>
                  </a:lnTo>
                  <a:lnTo>
                    <a:pt x="207" y="0"/>
                  </a:lnTo>
                  <a:lnTo>
                    <a:pt x="207" y="987"/>
                  </a:lnTo>
                  <a:close/>
                </a:path>
              </a:pathLst>
            </a:custGeom>
            <a:solidFill>
              <a:schemeClr val="accent1">
                <a:lumMod val="50000"/>
              </a:schemeClr>
            </a:solidFill>
            <a:ln w="0">
              <a:noFill/>
            </a:ln>
          </p:spPr>
          <p:style>
            <a:lnRef idx="0">
              <a:scrgbClr r="0" g="0" b="0"/>
            </a:lnRef>
            <a:fillRef idx="0">
              <a:scrgbClr r="0" g="0" b="0"/>
            </a:fillRef>
            <a:effectRef idx="0">
              <a:scrgbClr r="0" g="0" b="0"/>
            </a:effectRef>
            <a:fontRef idx="minor"/>
          </p:style>
        </p:sp>
        <p:sp>
          <p:nvSpPr>
            <p:cNvPr id="333" name="CustomShape 3"/>
            <p:cNvSpPr/>
            <p:nvPr/>
          </p:nvSpPr>
          <p:spPr>
            <a:xfrm>
              <a:off x="104760" y="541440"/>
              <a:ext cx="557640" cy="2091240"/>
            </a:xfrm>
            <a:custGeom>
              <a:avLst/>
              <a:gdLst/>
              <a:ahLst/>
              <a:cxnLst/>
              <a:rect l="l" t="t" r="r" b="b"/>
              <a:pathLst>
                <a:path w="447" h="1363">
                  <a:moveTo>
                    <a:pt x="447" y="1363"/>
                  </a:moveTo>
                  <a:lnTo>
                    <a:pt x="0" y="987"/>
                  </a:lnTo>
                  <a:lnTo>
                    <a:pt x="0" y="0"/>
                  </a:lnTo>
                  <a:lnTo>
                    <a:pt x="447" y="376"/>
                  </a:lnTo>
                  <a:lnTo>
                    <a:pt x="447" y="1363"/>
                  </a:lnTo>
                  <a:close/>
                </a:path>
              </a:pathLst>
            </a:custGeom>
            <a:solidFill>
              <a:schemeClr val="accent1">
                <a:lumMod val="50000"/>
              </a:schemeClr>
            </a:solidFill>
            <a:ln w="0">
              <a:noFill/>
            </a:ln>
          </p:spPr>
          <p:style>
            <a:lnRef idx="0">
              <a:scrgbClr r="0" g="0" b="0"/>
            </a:lnRef>
            <a:fillRef idx="0">
              <a:scrgbClr r="0" g="0" b="0"/>
            </a:fillRef>
            <a:effectRef idx="0">
              <a:scrgbClr r="0" g="0" b="0"/>
            </a:effectRef>
            <a:fontRef idx="minor"/>
          </p:style>
        </p:sp>
        <p:sp>
          <p:nvSpPr>
            <p:cNvPr id="334" name="CustomShape 4"/>
            <p:cNvSpPr/>
            <p:nvPr/>
          </p:nvSpPr>
          <p:spPr>
            <a:xfrm>
              <a:off x="104760" y="356760"/>
              <a:ext cx="315360" cy="1701000"/>
            </a:xfrm>
            <a:custGeom>
              <a:avLst/>
              <a:gdLst/>
              <a:ahLst/>
              <a:cxnLst/>
              <a:rect l="l" t="t" r="r" b="b"/>
              <a:pathLst>
                <a:path w="254" h="1109">
                  <a:moveTo>
                    <a:pt x="254" y="987"/>
                  </a:moveTo>
                  <a:lnTo>
                    <a:pt x="0" y="1109"/>
                  </a:lnTo>
                  <a:lnTo>
                    <a:pt x="0" y="119"/>
                  </a:lnTo>
                  <a:lnTo>
                    <a:pt x="254" y="0"/>
                  </a:lnTo>
                  <a:lnTo>
                    <a:pt x="254" y="987"/>
                  </a:lnTo>
                  <a:close/>
                </a:path>
              </a:pathLst>
            </a:custGeom>
            <a:solidFill>
              <a:schemeClr val="accent1">
                <a:lumMod val="75000"/>
              </a:schemeClr>
            </a:solidFill>
            <a:ln w="0">
              <a:noFill/>
            </a:ln>
          </p:spPr>
          <p:style>
            <a:lnRef idx="0">
              <a:scrgbClr r="0" g="0" b="0"/>
            </a:lnRef>
            <a:fillRef idx="0">
              <a:scrgbClr r="0" g="0" b="0"/>
            </a:fillRef>
            <a:effectRef idx="0">
              <a:scrgbClr r="0" g="0" b="0"/>
            </a:effectRef>
            <a:fontRef idx="minor"/>
          </p:style>
        </p:sp>
        <p:sp>
          <p:nvSpPr>
            <p:cNvPr id="335" name="CustomShape 5"/>
            <p:cNvSpPr/>
            <p:nvPr/>
          </p:nvSpPr>
          <p:spPr>
            <a:xfrm>
              <a:off x="290520" y="159840"/>
              <a:ext cx="129600" cy="1708920"/>
            </a:xfrm>
            <a:custGeom>
              <a:avLst/>
              <a:gdLst/>
              <a:ahLst/>
              <a:cxnLst/>
              <a:rect l="l" t="t" r="r" b="b"/>
              <a:pathLst>
                <a:path w="106" h="1114">
                  <a:moveTo>
                    <a:pt x="106" y="1114"/>
                  </a:moveTo>
                  <a:lnTo>
                    <a:pt x="0" y="1005"/>
                  </a:lnTo>
                  <a:lnTo>
                    <a:pt x="0" y="0"/>
                  </a:lnTo>
                  <a:lnTo>
                    <a:pt x="106" y="110"/>
                  </a:lnTo>
                  <a:lnTo>
                    <a:pt x="106" y="1114"/>
                  </a:lnTo>
                  <a:close/>
                </a:path>
              </a:pathLst>
            </a:custGeom>
            <a:solidFill>
              <a:schemeClr val="accent1">
                <a:lumMod val="50000"/>
              </a:schemeClr>
            </a:solidFill>
            <a:ln w="0">
              <a:noFill/>
            </a:ln>
          </p:spPr>
          <p:style>
            <a:lnRef idx="0">
              <a:scrgbClr r="0" g="0" b="0"/>
            </a:lnRef>
            <a:fillRef idx="0">
              <a:scrgbClr r="0" g="0" b="0"/>
            </a:fillRef>
            <a:effectRef idx="0">
              <a:scrgbClr r="0" g="0" b="0"/>
            </a:effectRef>
            <a:fontRef idx="minor"/>
          </p:style>
        </p:sp>
        <p:sp>
          <p:nvSpPr>
            <p:cNvPr id="336" name="CustomShape 6"/>
            <p:cNvSpPr/>
            <p:nvPr/>
          </p:nvSpPr>
          <p:spPr>
            <a:xfrm>
              <a:off x="290160" y="154800"/>
              <a:ext cx="8625240" cy="1537200"/>
            </a:xfrm>
            <a:prstGeom prst="rect">
              <a:avLst/>
            </a:prstGeom>
            <a:solidFill>
              <a:schemeClr val="accent1"/>
            </a:solidFill>
            <a:ln w="0">
              <a:noFill/>
            </a:ln>
          </p:spPr>
          <p:style>
            <a:lnRef idx="0">
              <a:scrgbClr r="0" g="0" b="0"/>
            </a:lnRef>
            <a:fillRef idx="0">
              <a:scrgbClr r="0" g="0" b="0"/>
            </a:fillRef>
            <a:effectRef idx="0">
              <a:scrgbClr r="0" g="0" b="0"/>
            </a:effectRef>
            <a:fontRef idx="minor"/>
          </p:style>
        </p:sp>
      </p:grpSp>
      <p:sp>
        <p:nvSpPr>
          <p:cNvPr id="338" name="CustomShape 8"/>
          <p:cNvSpPr/>
          <p:nvPr/>
        </p:nvSpPr>
        <p:spPr>
          <a:xfrm>
            <a:off x="2371801" y="333924"/>
            <a:ext cx="7146473" cy="5894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90000"/>
              </a:lnSpc>
              <a:spcAft>
                <a:spcPts val="601"/>
              </a:spcAft>
              <a:buClr>
                <a:srgbClr val="FFFFFF"/>
              </a:buClr>
            </a:pPr>
            <a:r>
              <a:rPr lang="en-US" sz="3600" b="1" spc="-1" dirty="0">
                <a:solidFill>
                  <a:srgbClr val="FFFFFF"/>
                </a:solidFill>
                <a:latin typeface="Calibri"/>
                <a:ea typeface="DejaVu Sans"/>
              </a:rPr>
              <a:t>ROADMAP for Session #2 ODC 2.0</a:t>
            </a:r>
            <a:endParaRPr lang="en-US" sz="3600" b="1" spc="-1" dirty="0">
              <a:latin typeface="Arial"/>
            </a:endParaRPr>
          </a:p>
        </p:txBody>
      </p:sp>
      <p:pic>
        <p:nvPicPr>
          <p:cNvPr id="11" name="Billede 19">
            <a:extLst>
              <a:ext uri="{FF2B5EF4-FFF2-40B4-BE49-F238E27FC236}">
                <a16:creationId xmlns:a16="http://schemas.microsoft.com/office/drawing/2014/main" id="{77F19C55-9DB0-3549-8CA6-FD566738F3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6570" y="4846693"/>
            <a:ext cx="3196139" cy="2435152"/>
          </a:xfrm>
          <a:prstGeom prst="rect">
            <a:avLst/>
          </a:prstGeom>
        </p:spPr>
      </p:pic>
      <p:pic>
        <p:nvPicPr>
          <p:cNvPr id="12" name="Picture 11" descr="Timeline&#10;&#10;Description automatically generated with medium confidence">
            <a:extLst>
              <a:ext uri="{FF2B5EF4-FFF2-40B4-BE49-F238E27FC236}">
                <a16:creationId xmlns:a16="http://schemas.microsoft.com/office/drawing/2014/main" id="{75DE29B6-E2E5-2640-AFCF-268711386852}"/>
              </a:ext>
            </a:extLst>
          </p:cNvPr>
          <p:cNvPicPr>
            <a:picLocks noChangeAspect="1"/>
          </p:cNvPicPr>
          <p:nvPr/>
        </p:nvPicPr>
        <p:blipFill>
          <a:blip r:embed="rId4"/>
          <a:stretch>
            <a:fillRect/>
          </a:stretch>
        </p:blipFill>
        <p:spPr>
          <a:xfrm>
            <a:off x="3755237" y="1253021"/>
            <a:ext cx="8432800" cy="5340110"/>
          </a:xfrm>
          <a:prstGeom prst="rect">
            <a:avLst/>
          </a:prstGeom>
        </p:spPr>
      </p:pic>
      <p:sp>
        <p:nvSpPr>
          <p:cNvPr id="3" name="TextBox 2">
            <a:extLst>
              <a:ext uri="{FF2B5EF4-FFF2-40B4-BE49-F238E27FC236}">
                <a16:creationId xmlns:a16="http://schemas.microsoft.com/office/drawing/2014/main" id="{6DD7D168-A3DA-6647-8CF2-B8A8D47B7A5E}"/>
              </a:ext>
            </a:extLst>
          </p:cNvPr>
          <p:cNvSpPr txBox="1"/>
          <p:nvPr/>
        </p:nvSpPr>
        <p:spPr>
          <a:xfrm>
            <a:off x="81756" y="2052932"/>
            <a:ext cx="3669518" cy="4832092"/>
          </a:xfrm>
          <a:prstGeom prst="rect">
            <a:avLst/>
          </a:prstGeom>
          <a:noFill/>
        </p:spPr>
        <p:txBody>
          <a:bodyPr wrap="square" rtlCol="0">
            <a:spAutoFit/>
          </a:bodyPr>
          <a:lstStyle/>
          <a:p>
            <a:r>
              <a:rPr lang="en-US" sz="2400" b="1" dirty="0"/>
              <a:t>Last Week Tools 1 &amp; 2 to intervene in Single Loop</a:t>
            </a:r>
          </a:p>
          <a:p>
            <a:endParaRPr lang="en-US" sz="2400" b="1" dirty="0"/>
          </a:p>
          <a:p>
            <a:r>
              <a:rPr lang="en-US" sz="2400" b="1" dirty="0"/>
              <a:t>This Week more Tool 2 ICEND</a:t>
            </a:r>
          </a:p>
          <a:p>
            <a:endParaRPr lang="en-US" sz="2400" b="1" dirty="0"/>
          </a:p>
          <a:p>
            <a:r>
              <a:rPr lang="en-US" sz="2400" b="1" dirty="0"/>
              <a:t>Introduce Tool 3 and Tool 4</a:t>
            </a:r>
          </a:p>
          <a:p>
            <a:r>
              <a:rPr lang="en-US" sz="2400" b="1" dirty="0"/>
              <a:t>Tamara-Land and </a:t>
            </a:r>
          </a:p>
          <a:p>
            <a:r>
              <a:rPr lang="en-US" sz="2400" b="1" dirty="0"/>
              <a:t>Changing its Fractal Pattern</a:t>
            </a:r>
          </a:p>
          <a:p>
            <a:endParaRPr lang="en-US" sz="2400" b="1" dirty="0"/>
          </a:p>
          <a:p>
            <a:r>
              <a:rPr lang="en-US" sz="2400" b="1" dirty="0"/>
              <a:t>Breakout to practice Tool 4</a:t>
            </a:r>
          </a:p>
          <a:p>
            <a:endParaRPr lang="en-US" sz="2400" b="1" dirty="0"/>
          </a:p>
          <a:p>
            <a:endParaRPr lang="en-US" sz="2000" b="1" dirty="0"/>
          </a:p>
        </p:txBody>
      </p:sp>
      <p:sp>
        <p:nvSpPr>
          <p:cNvPr id="4" name="Slide Number Placeholder 3">
            <a:extLst>
              <a:ext uri="{FF2B5EF4-FFF2-40B4-BE49-F238E27FC236}">
                <a16:creationId xmlns:a16="http://schemas.microsoft.com/office/drawing/2014/main" id="{17307FC1-60CD-B74E-B2FB-1617A5590351}"/>
              </a:ext>
            </a:extLst>
          </p:cNvPr>
          <p:cNvSpPr>
            <a:spLocks noGrp="1"/>
          </p:cNvSpPr>
          <p:nvPr>
            <p:ph type="sldNum" sz="quarter" idx="12"/>
          </p:nvPr>
        </p:nvSpPr>
        <p:spPr/>
        <p:txBody>
          <a:bodyPr/>
          <a:lstStyle/>
          <a:p>
            <a:fld id="{4CAFA3F9-F324-7144-B04E-209D9625E121}" type="slidenum">
              <a:rPr lang="en-US" smtClean="0"/>
              <a:t>6</a:t>
            </a:fld>
            <a:endParaRPr lang="en-US"/>
          </a:p>
        </p:txBody>
      </p:sp>
    </p:spTree>
    <p:extLst>
      <p:ext uri="{BB962C8B-B14F-4D97-AF65-F5344CB8AC3E}">
        <p14:creationId xmlns:p14="http://schemas.microsoft.com/office/powerpoint/2010/main" val="12538291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F6F8FC"/>
            </a:gs>
            <a:gs pos="100000">
              <a:srgbClr val="ABC0E4"/>
            </a:gs>
          </a:gsLst>
          <a:lin ang="5400000" scaled="0"/>
        </a:gradFill>
        <a:effectLst/>
      </p:bgPr>
    </p:bg>
    <p:spTree>
      <p:nvGrpSpPr>
        <p:cNvPr id="1" name=""/>
        <p:cNvGrpSpPr/>
        <p:nvPr/>
      </p:nvGrpSpPr>
      <p:grpSpPr>
        <a:xfrm>
          <a:off x="0" y="0"/>
          <a:ext cx="0" cy="0"/>
          <a:chOff x="0" y="0"/>
          <a:chExt cx="0" cy="0"/>
        </a:xfrm>
      </p:grpSpPr>
      <p:grpSp>
        <p:nvGrpSpPr>
          <p:cNvPr id="331" name="Group 1"/>
          <p:cNvGrpSpPr/>
          <p:nvPr/>
        </p:nvGrpSpPr>
        <p:grpSpPr>
          <a:xfrm>
            <a:off x="111211" y="148938"/>
            <a:ext cx="11726562" cy="2238352"/>
            <a:chOff x="104760" y="154800"/>
            <a:chExt cx="8810640" cy="2477880"/>
          </a:xfrm>
        </p:grpSpPr>
        <p:sp>
          <p:nvSpPr>
            <p:cNvPr id="332" name="CustomShape 2"/>
            <p:cNvSpPr/>
            <p:nvPr/>
          </p:nvSpPr>
          <p:spPr>
            <a:xfrm>
              <a:off x="8658720" y="154800"/>
              <a:ext cx="256680" cy="1738080"/>
            </a:xfrm>
            <a:custGeom>
              <a:avLst/>
              <a:gdLst/>
              <a:ahLst/>
              <a:cxnLst/>
              <a:rect l="l" t="t" r="r" b="b"/>
              <a:pathLst>
                <a:path w="207" h="1114">
                  <a:moveTo>
                    <a:pt x="207" y="987"/>
                  </a:moveTo>
                  <a:lnTo>
                    <a:pt x="0" y="1114"/>
                  </a:lnTo>
                  <a:lnTo>
                    <a:pt x="0" y="127"/>
                  </a:lnTo>
                  <a:lnTo>
                    <a:pt x="207" y="0"/>
                  </a:lnTo>
                  <a:lnTo>
                    <a:pt x="207" y="987"/>
                  </a:lnTo>
                  <a:close/>
                </a:path>
              </a:pathLst>
            </a:custGeom>
            <a:solidFill>
              <a:schemeClr val="accent1">
                <a:lumMod val="50000"/>
              </a:schemeClr>
            </a:solidFill>
            <a:ln w="0">
              <a:noFill/>
            </a:ln>
          </p:spPr>
          <p:style>
            <a:lnRef idx="0">
              <a:scrgbClr r="0" g="0" b="0"/>
            </a:lnRef>
            <a:fillRef idx="0">
              <a:scrgbClr r="0" g="0" b="0"/>
            </a:fillRef>
            <a:effectRef idx="0">
              <a:scrgbClr r="0" g="0" b="0"/>
            </a:effectRef>
            <a:fontRef idx="minor"/>
          </p:style>
        </p:sp>
        <p:sp>
          <p:nvSpPr>
            <p:cNvPr id="333" name="CustomShape 3"/>
            <p:cNvSpPr/>
            <p:nvPr/>
          </p:nvSpPr>
          <p:spPr>
            <a:xfrm>
              <a:off x="104760" y="541440"/>
              <a:ext cx="557640" cy="2091240"/>
            </a:xfrm>
            <a:custGeom>
              <a:avLst/>
              <a:gdLst/>
              <a:ahLst/>
              <a:cxnLst/>
              <a:rect l="l" t="t" r="r" b="b"/>
              <a:pathLst>
                <a:path w="447" h="1363">
                  <a:moveTo>
                    <a:pt x="447" y="1363"/>
                  </a:moveTo>
                  <a:lnTo>
                    <a:pt x="0" y="987"/>
                  </a:lnTo>
                  <a:lnTo>
                    <a:pt x="0" y="0"/>
                  </a:lnTo>
                  <a:lnTo>
                    <a:pt x="447" y="376"/>
                  </a:lnTo>
                  <a:lnTo>
                    <a:pt x="447" y="1363"/>
                  </a:lnTo>
                  <a:close/>
                </a:path>
              </a:pathLst>
            </a:custGeom>
            <a:solidFill>
              <a:schemeClr val="accent1">
                <a:lumMod val="50000"/>
              </a:schemeClr>
            </a:solidFill>
            <a:ln w="0">
              <a:noFill/>
            </a:ln>
          </p:spPr>
          <p:style>
            <a:lnRef idx="0">
              <a:scrgbClr r="0" g="0" b="0"/>
            </a:lnRef>
            <a:fillRef idx="0">
              <a:scrgbClr r="0" g="0" b="0"/>
            </a:fillRef>
            <a:effectRef idx="0">
              <a:scrgbClr r="0" g="0" b="0"/>
            </a:effectRef>
            <a:fontRef idx="minor"/>
          </p:style>
        </p:sp>
        <p:sp>
          <p:nvSpPr>
            <p:cNvPr id="334" name="CustomShape 4"/>
            <p:cNvSpPr/>
            <p:nvPr/>
          </p:nvSpPr>
          <p:spPr>
            <a:xfrm>
              <a:off x="104760" y="356760"/>
              <a:ext cx="315360" cy="1701000"/>
            </a:xfrm>
            <a:custGeom>
              <a:avLst/>
              <a:gdLst/>
              <a:ahLst/>
              <a:cxnLst/>
              <a:rect l="l" t="t" r="r" b="b"/>
              <a:pathLst>
                <a:path w="254" h="1109">
                  <a:moveTo>
                    <a:pt x="254" y="987"/>
                  </a:moveTo>
                  <a:lnTo>
                    <a:pt x="0" y="1109"/>
                  </a:lnTo>
                  <a:lnTo>
                    <a:pt x="0" y="119"/>
                  </a:lnTo>
                  <a:lnTo>
                    <a:pt x="254" y="0"/>
                  </a:lnTo>
                  <a:lnTo>
                    <a:pt x="254" y="987"/>
                  </a:lnTo>
                  <a:close/>
                </a:path>
              </a:pathLst>
            </a:custGeom>
            <a:solidFill>
              <a:schemeClr val="accent1">
                <a:lumMod val="75000"/>
              </a:schemeClr>
            </a:solidFill>
            <a:ln w="0">
              <a:noFill/>
            </a:ln>
          </p:spPr>
          <p:style>
            <a:lnRef idx="0">
              <a:scrgbClr r="0" g="0" b="0"/>
            </a:lnRef>
            <a:fillRef idx="0">
              <a:scrgbClr r="0" g="0" b="0"/>
            </a:fillRef>
            <a:effectRef idx="0">
              <a:scrgbClr r="0" g="0" b="0"/>
            </a:effectRef>
            <a:fontRef idx="minor"/>
          </p:style>
        </p:sp>
        <p:sp>
          <p:nvSpPr>
            <p:cNvPr id="335" name="CustomShape 5"/>
            <p:cNvSpPr/>
            <p:nvPr/>
          </p:nvSpPr>
          <p:spPr>
            <a:xfrm>
              <a:off x="290520" y="159840"/>
              <a:ext cx="129600" cy="1708920"/>
            </a:xfrm>
            <a:custGeom>
              <a:avLst/>
              <a:gdLst/>
              <a:ahLst/>
              <a:cxnLst/>
              <a:rect l="l" t="t" r="r" b="b"/>
              <a:pathLst>
                <a:path w="106" h="1114">
                  <a:moveTo>
                    <a:pt x="106" y="1114"/>
                  </a:moveTo>
                  <a:lnTo>
                    <a:pt x="0" y="1005"/>
                  </a:lnTo>
                  <a:lnTo>
                    <a:pt x="0" y="0"/>
                  </a:lnTo>
                  <a:lnTo>
                    <a:pt x="106" y="110"/>
                  </a:lnTo>
                  <a:lnTo>
                    <a:pt x="106" y="1114"/>
                  </a:lnTo>
                  <a:close/>
                </a:path>
              </a:pathLst>
            </a:custGeom>
            <a:solidFill>
              <a:schemeClr val="accent1">
                <a:lumMod val="50000"/>
              </a:schemeClr>
            </a:solidFill>
            <a:ln w="0">
              <a:noFill/>
            </a:ln>
          </p:spPr>
          <p:style>
            <a:lnRef idx="0">
              <a:scrgbClr r="0" g="0" b="0"/>
            </a:lnRef>
            <a:fillRef idx="0">
              <a:scrgbClr r="0" g="0" b="0"/>
            </a:fillRef>
            <a:effectRef idx="0">
              <a:scrgbClr r="0" g="0" b="0"/>
            </a:effectRef>
            <a:fontRef idx="minor"/>
          </p:style>
        </p:sp>
        <p:sp>
          <p:nvSpPr>
            <p:cNvPr id="336" name="CustomShape 6"/>
            <p:cNvSpPr/>
            <p:nvPr/>
          </p:nvSpPr>
          <p:spPr>
            <a:xfrm>
              <a:off x="290160" y="154800"/>
              <a:ext cx="8625240" cy="1537200"/>
            </a:xfrm>
            <a:prstGeom prst="rect">
              <a:avLst/>
            </a:prstGeom>
            <a:solidFill>
              <a:schemeClr val="accent1"/>
            </a:solidFill>
            <a:ln w="0">
              <a:noFill/>
            </a:ln>
          </p:spPr>
          <p:style>
            <a:lnRef idx="0">
              <a:scrgbClr r="0" g="0" b="0"/>
            </a:lnRef>
            <a:fillRef idx="0">
              <a:scrgbClr r="0" g="0" b="0"/>
            </a:fillRef>
            <a:effectRef idx="0">
              <a:scrgbClr r="0" g="0" b="0"/>
            </a:effectRef>
            <a:fontRef idx="minor"/>
          </p:style>
        </p:sp>
      </p:grpSp>
      <p:sp>
        <p:nvSpPr>
          <p:cNvPr id="338" name="CustomShape 8"/>
          <p:cNvSpPr/>
          <p:nvPr/>
        </p:nvSpPr>
        <p:spPr>
          <a:xfrm>
            <a:off x="2371801" y="333924"/>
            <a:ext cx="7146473" cy="116501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90000"/>
              </a:lnSpc>
              <a:spcAft>
                <a:spcPts val="601"/>
              </a:spcAft>
              <a:buClr>
                <a:srgbClr val="FFFFFF"/>
              </a:buClr>
            </a:pPr>
            <a:r>
              <a:rPr lang="en-US" sz="3600" b="1" spc="-1" dirty="0">
                <a:solidFill>
                  <a:srgbClr val="FFFFFF"/>
                </a:solidFill>
                <a:latin typeface="Calibri"/>
                <a:ea typeface="DejaVu Sans"/>
              </a:rPr>
              <a:t>Three Loops</a:t>
            </a:r>
          </a:p>
          <a:p>
            <a:pPr algn="ctr">
              <a:lnSpc>
                <a:spcPct val="90000"/>
              </a:lnSpc>
              <a:spcAft>
                <a:spcPts val="601"/>
              </a:spcAft>
              <a:buClr>
                <a:srgbClr val="FFFFFF"/>
              </a:buClr>
            </a:pPr>
            <a:r>
              <a:rPr lang="en-US" sz="3600" b="1" spc="-1" dirty="0">
                <a:solidFill>
                  <a:srgbClr val="FFFFFF"/>
                </a:solidFill>
                <a:latin typeface="Calibri"/>
                <a:ea typeface="DejaVu Sans"/>
              </a:rPr>
              <a:t>Session #2 ODC 2.0</a:t>
            </a:r>
            <a:endParaRPr lang="en-US" sz="3600" b="1" spc="-1" dirty="0">
              <a:latin typeface="Arial"/>
            </a:endParaRPr>
          </a:p>
        </p:txBody>
      </p:sp>
      <p:pic>
        <p:nvPicPr>
          <p:cNvPr id="11" name="Billede 19">
            <a:extLst>
              <a:ext uri="{FF2B5EF4-FFF2-40B4-BE49-F238E27FC236}">
                <a16:creationId xmlns:a16="http://schemas.microsoft.com/office/drawing/2014/main" id="{77F19C55-9DB0-3549-8CA6-FD566738F3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6570" y="4846693"/>
            <a:ext cx="3196139" cy="2435152"/>
          </a:xfrm>
          <a:prstGeom prst="rect">
            <a:avLst/>
          </a:prstGeom>
        </p:spPr>
      </p:pic>
      <p:sp>
        <p:nvSpPr>
          <p:cNvPr id="5" name="TextBox 4">
            <a:extLst>
              <a:ext uri="{FF2B5EF4-FFF2-40B4-BE49-F238E27FC236}">
                <a16:creationId xmlns:a16="http://schemas.microsoft.com/office/drawing/2014/main" id="{E6E5EB39-6BA1-734E-ADE7-532E96A20112}"/>
              </a:ext>
            </a:extLst>
          </p:cNvPr>
          <p:cNvSpPr txBox="1"/>
          <p:nvPr/>
        </p:nvSpPr>
        <p:spPr>
          <a:xfrm>
            <a:off x="111211" y="1957310"/>
            <a:ext cx="5290018" cy="5324535"/>
          </a:xfrm>
          <a:prstGeom prst="rect">
            <a:avLst/>
          </a:prstGeom>
          <a:noFill/>
        </p:spPr>
        <p:txBody>
          <a:bodyPr wrap="square" rtlCol="0">
            <a:spAutoFit/>
          </a:bodyPr>
          <a:lstStyle/>
          <a:p>
            <a:r>
              <a:rPr lang="en-US" sz="3200" b="1" dirty="0"/>
              <a:t>	TODAY: </a:t>
            </a:r>
          </a:p>
          <a:p>
            <a:endParaRPr lang="en-US" sz="2800" b="1" dirty="0"/>
          </a:p>
          <a:p>
            <a:r>
              <a:rPr lang="en-US" sz="2800" b="1" dirty="0"/>
              <a:t>Single Loop: Learn to do</a:t>
            </a:r>
          </a:p>
          <a:p>
            <a:endParaRPr lang="en-US" sz="2800" b="1" dirty="0"/>
          </a:p>
          <a:p>
            <a:r>
              <a:rPr lang="en-US" sz="2800" b="1" dirty="0"/>
              <a:t>Double Loop: Learn to learn</a:t>
            </a:r>
          </a:p>
          <a:p>
            <a:endParaRPr lang="en-US" sz="2800" b="1" dirty="0"/>
          </a:p>
          <a:p>
            <a:r>
              <a:rPr lang="en-US" sz="2800" b="1" dirty="0"/>
              <a:t>Triple Loop: Learn to learn in </a:t>
            </a:r>
          </a:p>
          <a:p>
            <a:r>
              <a:rPr lang="en-US" sz="2800" b="1" dirty="0"/>
              <a:t>    harmony with nature &amp; ethics</a:t>
            </a:r>
          </a:p>
          <a:p>
            <a:endParaRPr lang="en-US" sz="2800" b="1" dirty="0"/>
          </a:p>
          <a:p>
            <a:r>
              <a:rPr lang="en-US" sz="2800" b="1" dirty="0"/>
              <a:t>FRACTILE patterns</a:t>
            </a:r>
          </a:p>
          <a:p>
            <a:endParaRPr lang="en-US" sz="2800" b="1" dirty="0"/>
          </a:p>
          <a:p>
            <a:endParaRPr lang="en-US" sz="2800" b="1" dirty="0"/>
          </a:p>
        </p:txBody>
      </p:sp>
      <p:pic>
        <p:nvPicPr>
          <p:cNvPr id="12" name="Picture 11" descr="Diagram&#10;&#10;Description automatically generated">
            <a:extLst>
              <a:ext uri="{FF2B5EF4-FFF2-40B4-BE49-F238E27FC236}">
                <a16:creationId xmlns:a16="http://schemas.microsoft.com/office/drawing/2014/main" id="{1C10BCD2-2E4F-8045-AC25-55786C50EF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1851" y="2005534"/>
            <a:ext cx="6938938" cy="3643084"/>
          </a:xfrm>
          <a:prstGeom prst="rect">
            <a:avLst/>
          </a:prstGeom>
        </p:spPr>
      </p:pic>
      <p:pic>
        <p:nvPicPr>
          <p:cNvPr id="13" name="Picture 12" descr="Diagram&#10;&#10;Description automatically generated">
            <a:extLst>
              <a:ext uri="{FF2B5EF4-FFF2-40B4-BE49-F238E27FC236}">
                <a16:creationId xmlns:a16="http://schemas.microsoft.com/office/drawing/2014/main" id="{BD85CD92-122B-6641-B272-9ECA11F045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5222" y="2005534"/>
            <a:ext cx="7016778" cy="3624543"/>
          </a:xfrm>
          <a:prstGeom prst="rect">
            <a:avLst/>
          </a:prstGeom>
        </p:spPr>
      </p:pic>
      <p:pic>
        <p:nvPicPr>
          <p:cNvPr id="4" name="Picture 3" descr="Diagram&#10;&#10;Description automatically generated">
            <a:extLst>
              <a:ext uri="{FF2B5EF4-FFF2-40B4-BE49-F238E27FC236}">
                <a16:creationId xmlns:a16="http://schemas.microsoft.com/office/drawing/2014/main" id="{9945C8B3-2EF7-954D-8F5C-B6585193230A}"/>
              </a:ext>
            </a:extLst>
          </p:cNvPr>
          <p:cNvPicPr>
            <a:picLocks noChangeAspect="1"/>
          </p:cNvPicPr>
          <p:nvPr/>
        </p:nvPicPr>
        <p:blipFill>
          <a:blip r:embed="rId6"/>
          <a:stretch>
            <a:fillRect/>
          </a:stretch>
        </p:blipFill>
        <p:spPr>
          <a:xfrm>
            <a:off x="5175222" y="2130159"/>
            <a:ext cx="4743989" cy="3393834"/>
          </a:xfrm>
          <a:prstGeom prst="rect">
            <a:avLst/>
          </a:prstGeom>
        </p:spPr>
      </p:pic>
      <p:pic>
        <p:nvPicPr>
          <p:cNvPr id="14" name="Picture 13" descr="Diagram&#10;&#10;Description automatically generated">
            <a:extLst>
              <a:ext uri="{FF2B5EF4-FFF2-40B4-BE49-F238E27FC236}">
                <a16:creationId xmlns:a16="http://schemas.microsoft.com/office/drawing/2014/main" id="{E4D7BAC8-C5B0-8342-9C96-9F5FF6D807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02931" y="2033495"/>
            <a:ext cx="7016778" cy="3568619"/>
          </a:xfrm>
          <a:prstGeom prst="rect">
            <a:avLst/>
          </a:prstGeom>
        </p:spPr>
      </p:pic>
      <p:sp>
        <p:nvSpPr>
          <p:cNvPr id="2" name="Slide Number Placeholder 1">
            <a:extLst>
              <a:ext uri="{FF2B5EF4-FFF2-40B4-BE49-F238E27FC236}">
                <a16:creationId xmlns:a16="http://schemas.microsoft.com/office/drawing/2014/main" id="{D8247279-0A2C-6041-A8D5-BFB90753D950}"/>
              </a:ext>
            </a:extLst>
          </p:cNvPr>
          <p:cNvSpPr>
            <a:spLocks noGrp="1"/>
          </p:cNvSpPr>
          <p:nvPr>
            <p:ph type="sldNum" sz="quarter" idx="12"/>
          </p:nvPr>
        </p:nvSpPr>
        <p:spPr/>
        <p:txBody>
          <a:bodyPr/>
          <a:lstStyle/>
          <a:p>
            <a:fld id="{4CAFA3F9-F324-7144-B04E-209D9625E121}" type="slidenum">
              <a:rPr lang="en-US" smtClean="0"/>
              <a:t>7</a:t>
            </a:fld>
            <a:endParaRPr lang="en-US"/>
          </a:p>
        </p:txBody>
      </p:sp>
    </p:spTree>
    <p:extLst>
      <p:ext uri="{BB962C8B-B14F-4D97-AF65-F5344CB8AC3E}">
        <p14:creationId xmlns:p14="http://schemas.microsoft.com/office/powerpoint/2010/main" val="168142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DD38EE57-B708-47C9-A4A4-E25F09FAB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57A28182-58A5-4DBB-8F64-BD944BCA8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26" name="Freeform 44">
              <a:extLst>
                <a:ext uri="{FF2B5EF4-FFF2-40B4-BE49-F238E27FC236}">
                  <a16:creationId xmlns:a16="http://schemas.microsoft.com/office/drawing/2014/main" id="{E4A9080E-7BA6-45FC-8677-8B9D5F4DAF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45">
              <a:extLst>
                <a:ext uri="{FF2B5EF4-FFF2-40B4-BE49-F238E27FC236}">
                  <a16:creationId xmlns:a16="http://schemas.microsoft.com/office/drawing/2014/main" id="{2163D516-75D4-4DE0-AC27-63719125A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46">
              <a:extLst>
                <a:ext uri="{FF2B5EF4-FFF2-40B4-BE49-F238E27FC236}">
                  <a16:creationId xmlns:a16="http://schemas.microsoft.com/office/drawing/2014/main" id="{E74A26A5-C23A-46D4-B0FF-155FB38346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47">
              <a:extLst>
                <a:ext uri="{FF2B5EF4-FFF2-40B4-BE49-F238E27FC236}">
                  <a16:creationId xmlns:a16="http://schemas.microsoft.com/office/drawing/2014/main" id="{08E0243F-1062-43C6-AD04-130DFF6684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Rectangle 29">
              <a:extLst>
                <a:ext uri="{FF2B5EF4-FFF2-40B4-BE49-F238E27FC236}">
                  <a16:creationId xmlns:a16="http://schemas.microsoft.com/office/drawing/2014/main" id="{94C5517B-1B0F-47AA-93A5-3671899698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extShape 1">
            <a:extLst>
              <a:ext uri="{FF2B5EF4-FFF2-40B4-BE49-F238E27FC236}">
                <a16:creationId xmlns:a16="http://schemas.microsoft.com/office/drawing/2014/main" id="{72BCCAF0-664C-2048-BFB7-70B5F0E593C6}"/>
              </a:ext>
            </a:extLst>
          </p:cNvPr>
          <p:cNvSpPr txBox="1"/>
          <p:nvPr/>
        </p:nvSpPr>
        <p:spPr>
          <a:xfrm>
            <a:off x="1047280" y="759805"/>
            <a:ext cx="1030652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0" strike="noStrike" kern="1200" spc="-1" dirty="0">
                <a:solidFill>
                  <a:srgbClr val="FFFFFF"/>
                </a:solidFill>
                <a:latin typeface="+mj-lt"/>
                <a:ea typeface="+mj-ea"/>
                <a:cs typeface="+mj-cs"/>
              </a:rPr>
              <a:t>Session 2 NUTS &amp; BOLTs  Grace Ann</a:t>
            </a:r>
          </a:p>
        </p:txBody>
      </p:sp>
      <p:sp>
        <p:nvSpPr>
          <p:cNvPr id="3" name="TextShape 2">
            <a:extLst>
              <a:ext uri="{FF2B5EF4-FFF2-40B4-BE49-F238E27FC236}">
                <a16:creationId xmlns:a16="http://schemas.microsoft.com/office/drawing/2014/main" id="{970FEF2B-82BC-2B4F-BB4B-FE4EA57C5959}"/>
              </a:ext>
            </a:extLst>
          </p:cNvPr>
          <p:cNvSpPr txBox="1"/>
          <p:nvPr/>
        </p:nvSpPr>
        <p:spPr>
          <a:xfrm>
            <a:off x="838200" y="2494450"/>
            <a:ext cx="6933317" cy="4227025"/>
          </a:xfrm>
          <a:prstGeom prst="rect">
            <a:avLst/>
          </a:prstGeom>
        </p:spPr>
        <p:txBody>
          <a:bodyPr vert="horz" lIns="91440" tIns="45720" rIns="91440" bIns="45720" rtlCol="0">
            <a:normAutofit/>
          </a:bodyPr>
          <a:lstStyle/>
          <a:p>
            <a:pPr marL="203400">
              <a:lnSpc>
                <a:spcPct val="90000"/>
              </a:lnSpc>
              <a:spcBef>
                <a:spcPts val="1417"/>
              </a:spcBef>
              <a:buClr>
                <a:srgbClr val="000000"/>
              </a:buClr>
              <a:buSzPct val="45000"/>
            </a:pPr>
            <a:endParaRPr lang="en-US" sz="2400" b="0" strike="noStrike" spc="-1" dirty="0"/>
          </a:p>
          <a:p>
            <a:pPr marL="432000" indent="-228600">
              <a:lnSpc>
                <a:spcPct val="90000"/>
              </a:lnSpc>
              <a:spcBef>
                <a:spcPts val="1417"/>
              </a:spcBef>
              <a:buClr>
                <a:srgbClr val="000000"/>
              </a:buClr>
              <a:buSzPct val="45000"/>
              <a:buFont typeface="Arial" panose="020B0604020202020204" pitchFamily="34" charset="0"/>
              <a:buChar char="•"/>
            </a:pPr>
            <a:r>
              <a:rPr lang="en-US" sz="2400" spc="-1" dirty="0"/>
              <a:t>1. Keep adding to your</a:t>
            </a:r>
            <a:r>
              <a:rPr lang="en-US" sz="2400" dirty="0"/>
              <a:t> 7 principles personal experience stories </a:t>
            </a:r>
            <a:r>
              <a:rPr lang="en-US" sz="100" dirty="0"/>
              <a:t>- </a:t>
            </a:r>
            <a:r>
              <a:rPr lang="en-US" sz="100" dirty="0">
                <a:hlinkClick r:id="rId3"/>
              </a:rPr>
              <a:t>7 </a:t>
            </a:r>
            <a:r>
              <a:rPr lang="en-US" sz="2800" dirty="0">
                <a:hlinkClick r:id="rId3"/>
              </a:rPr>
              <a:t>Story Types for ODC 2.0</a:t>
            </a:r>
            <a:r>
              <a:rPr lang="en-US" sz="2800" dirty="0"/>
              <a:t> (use Microsoft TODO App)</a:t>
            </a:r>
          </a:p>
          <a:p>
            <a:pPr marL="432000" indent="-228600">
              <a:lnSpc>
                <a:spcPct val="90000"/>
              </a:lnSpc>
              <a:spcBef>
                <a:spcPts val="1417"/>
              </a:spcBef>
              <a:buClr>
                <a:srgbClr val="000000"/>
              </a:buClr>
              <a:buSzPct val="45000"/>
              <a:buFont typeface="Arial" panose="020B0604020202020204" pitchFamily="34" charset="0"/>
              <a:buChar char="•"/>
            </a:pPr>
            <a:r>
              <a:rPr lang="en-US" sz="2400" spc="-1" dirty="0"/>
              <a:t>2</a:t>
            </a:r>
            <a:r>
              <a:rPr lang="en-US" sz="2400" b="0" strike="noStrike" spc="-1" dirty="0"/>
              <a:t>. Review Nominal </a:t>
            </a:r>
            <a:r>
              <a:rPr lang="en-US" sz="2400" spc="-1" dirty="0"/>
              <a:t>G</a:t>
            </a:r>
            <a:r>
              <a:rPr lang="en-US" sz="2400" b="0" strike="noStrike" spc="-1" dirty="0"/>
              <a:t>roup.</a:t>
            </a:r>
          </a:p>
          <a:p>
            <a:pPr marL="432000" indent="-228600">
              <a:lnSpc>
                <a:spcPct val="90000"/>
              </a:lnSpc>
              <a:spcBef>
                <a:spcPts val="1417"/>
              </a:spcBef>
              <a:buClr>
                <a:srgbClr val="000000"/>
              </a:buClr>
              <a:buSzPct val="45000"/>
              <a:buFont typeface="Arial" panose="020B0604020202020204" pitchFamily="34" charset="0"/>
              <a:buChar char="•"/>
            </a:pPr>
            <a:r>
              <a:rPr lang="en-US" sz="2400" spc="-1" dirty="0"/>
              <a:t>3. </a:t>
            </a:r>
            <a:r>
              <a:rPr lang="en-US" sz="2400" b="0" strike="noStrike" spc="-1" dirty="0"/>
              <a:t>Review single, double, and triple loop learning.</a:t>
            </a:r>
            <a:endParaRPr lang="en-US" sz="2400" spc="-1" dirty="0"/>
          </a:p>
          <a:p>
            <a:pPr marL="432000" indent="-228600">
              <a:lnSpc>
                <a:spcPct val="90000"/>
              </a:lnSpc>
              <a:spcBef>
                <a:spcPts val="1417"/>
              </a:spcBef>
              <a:buClr>
                <a:srgbClr val="000000"/>
              </a:buClr>
              <a:buSzPct val="45000"/>
              <a:buFont typeface="Arial" panose="020B0604020202020204" pitchFamily="34" charset="0"/>
              <a:buChar char="•"/>
            </a:pPr>
            <a:r>
              <a:rPr lang="en-US" sz="2400" spc="-1" dirty="0"/>
              <a:t>4</a:t>
            </a:r>
            <a:r>
              <a:rPr lang="en-US" sz="2400" b="0" strike="noStrike" spc="-1" dirty="0"/>
              <a:t>. Review </a:t>
            </a:r>
            <a:r>
              <a:rPr lang="en-US" sz="2400" b="0" strike="noStrike" spc="-1" dirty="0" err="1"/>
              <a:t>fractiles</a:t>
            </a:r>
            <a:r>
              <a:rPr lang="en-US" sz="2400" b="0" strike="noStrike" spc="-1" dirty="0"/>
              <a:t> (patterns)</a:t>
            </a:r>
          </a:p>
          <a:p>
            <a:pPr marL="432000" indent="-228600">
              <a:lnSpc>
                <a:spcPct val="90000"/>
              </a:lnSpc>
              <a:spcBef>
                <a:spcPts val="1417"/>
              </a:spcBef>
              <a:buClr>
                <a:srgbClr val="000000"/>
              </a:buClr>
              <a:buSzPct val="45000"/>
              <a:buFont typeface="Arial" panose="020B0604020202020204" pitchFamily="34" charset="0"/>
              <a:buChar char="•"/>
            </a:pPr>
            <a:endParaRPr lang="en-US" sz="1700" b="0" strike="noStrike" spc="-1" dirty="0"/>
          </a:p>
        </p:txBody>
      </p:sp>
      <p:pic>
        <p:nvPicPr>
          <p:cNvPr id="14" name="Billede 19">
            <a:extLst>
              <a:ext uri="{FF2B5EF4-FFF2-40B4-BE49-F238E27FC236}">
                <a16:creationId xmlns:a16="http://schemas.microsoft.com/office/drawing/2014/main" id="{DA1D84D3-020A-0B47-BFC2-FB90BCBBA5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2447" y="4860726"/>
            <a:ext cx="3763509" cy="2867434"/>
          </a:xfrm>
          <a:prstGeom prst="rect">
            <a:avLst/>
          </a:prstGeom>
        </p:spPr>
      </p:pic>
      <p:pic>
        <p:nvPicPr>
          <p:cNvPr id="15" name="Picture 2_5" descr="Free object clipart graphics. Needle, capscrews, nut, bricks, glue, clothes  peg, bucket, comb, candle, vase, dress, bulb, handbag images and pictures.">
            <a:extLst>
              <a:ext uri="{FF2B5EF4-FFF2-40B4-BE49-F238E27FC236}">
                <a16:creationId xmlns:a16="http://schemas.microsoft.com/office/drawing/2014/main" id="{19407E83-14E4-4D49-8E2F-F06596420196}"/>
              </a:ext>
            </a:extLst>
          </p:cNvPr>
          <p:cNvPicPr/>
          <p:nvPr/>
        </p:nvPicPr>
        <p:blipFill rotWithShape="1">
          <a:blip r:embed="rId5"/>
          <a:srcRect r="9032" b="2"/>
          <a:stretch/>
        </p:blipFill>
        <p:spPr>
          <a:xfrm>
            <a:off x="8077904" y="2662260"/>
            <a:ext cx="3405299" cy="3110720"/>
          </a:xfrm>
          <a:prstGeom prst="rect">
            <a:avLst/>
          </a:prstGeom>
        </p:spPr>
      </p:pic>
      <p:sp>
        <p:nvSpPr>
          <p:cNvPr id="4" name="Slide Number Placeholder 3">
            <a:extLst>
              <a:ext uri="{FF2B5EF4-FFF2-40B4-BE49-F238E27FC236}">
                <a16:creationId xmlns:a16="http://schemas.microsoft.com/office/drawing/2014/main" id="{E46C9203-9F45-BA44-B0DB-4E3CACFDC652}"/>
              </a:ext>
            </a:extLst>
          </p:cNvPr>
          <p:cNvSpPr>
            <a:spLocks noGrp="1"/>
          </p:cNvSpPr>
          <p:nvPr>
            <p:ph type="sldNum" sz="quarter" idx="12"/>
          </p:nvPr>
        </p:nvSpPr>
        <p:spPr/>
        <p:txBody>
          <a:bodyPr/>
          <a:lstStyle/>
          <a:p>
            <a:fld id="{4CAFA3F9-F324-7144-B04E-209D9625E121}" type="slidenum">
              <a:rPr lang="en-US" smtClean="0"/>
              <a:t>8</a:t>
            </a:fld>
            <a:endParaRPr lang="en-US"/>
          </a:p>
        </p:txBody>
      </p:sp>
    </p:spTree>
    <p:extLst>
      <p:ext uri="{BB962C8B-B14F-4D97-AF65-F5344CB8AC3E}">
        <p14:creationId xmlns:p14="http://schemas.microsoft.com/office/powerpoint/2010/main" val="22336311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2B6EBC4-FFCA-C94F-AACF-82842B7BCA91}"/>
              </a:ext>
            </a:extLst>
          </p:cNvPr>
          <p:cNvSpPr txBox="1"/>
          <p:nvPr/>
        </p:nvSpPr>
        <p:spPr>
          <a:xfrm>
            <a:off x="4446982" y="114300"/>
            <a:ext cx="7083032" cy="6115050"/>
          </a:xfrm>
          <a:prstGeom prst="rect">
            <a:avLst/>
          </a:prstGeom>
        </p:spPr>
        <p:txBody>
          <a:bodyPr vert="horz" lIns="91440" tIns="45720" rIns="91440" bIns="45720" rtlCol="0" anchor="ctr">
            <a:normAutofit/>
          </a:bodyPr>
          <a:lstStyle/>
          <a:p>
            <a:pPr>
              <a:lnSpc>
                <a:spcPct val="90000"/>
              </a:lnSpc>
              <a:spcAft>
                <a:spcPts val="600"/>
              </a:spcAft>
            </a:pPr>
            <a:r>
              <a:rPr lang="en-US" sz="2000" b="1" dirty="0"/>
              <a:t>Describe the Problem- - be specific. </a:t>
            </a:r>
          </a:p>
          <a:p>
            <a:pPr>
              <a:lnSpc>
                <a:spcPct val="90000"/>
              </a:lnSpc>
              <a:spcAft>
                <a:spcPts val="600"/>
              </a:spcAft>
            </a:pPr>
            <a:r>
              <a:rPr lang="en-US" sz="2000" b="1" dirty="0"/>
              <a:t>What is the Goal? </a:t>
            </a:r>
          </a:p>
          <a:p>
            <a:pPr lvl="1" indent="-228600">
              <a:lnSpc>
                <a:spcPct val="90000"/>
              </a:lnSpc>
              <a:spcAft>
                <a:spcPts val="600"/>
              </a:spcAft>
              <a:buFont typeface="Arial" panose="020B0604020202020204" pitchFamily="34" charset="0"/>
              <a:buChar char="•"/>
            </a:pPr>
            <a:r>
              <a:rPr lang="en-US" sz="2000" b="1" dirty="0"/>
              <a:t>Goals should be measurable, observable, &amp; reasonable.</a:t>
            </a:r>
            <a:endParaRPr lang="en-US" sz="2000" dirty="0"/>
          </a:p>
          <a:p>
            <a:pPr>
              <a:lnSpc>
                <a:spcPct val="90000"/>
              </a:lnSpc>
              <a:spcAft>
                <a:spcPts val="600"/>
              </a:spcAft>
            </a:pPr>
            <a:r>
              <a:rPr lang="en-US" sz="2000" b="1" dirty="0"/>
              <a:t>What is your strategy?  </a:t>
            </a:r>
          </a:p>
          <a:p>
            <a:pPr>
              <a:lnSpc>
                <a:spcPct val="90000"/>
              </a:lnSpc>
              <a:spcAft>
                <a:spcPts val="600"/>
              </a:spcAft>
            </a:pPr>
            <a:r>
              <a:rPr lang="en-US" sz="2000" b="1" dirty="0"/>
              <a:t>	Does it fix, prevent, or eliminate the problem?</a:t>
            </a:r>
          </a:p>
          <a:p>
            <a:pPr>
              <a:lnSpc>
                <a:spcPct val="90000"/>
              </a:lnSpc>
              <a:spcAft>
                <a:spcPts val="600"/>
              </a:spcAft>
            </a:pPr>
            <a:endParaRPr lang="en-US" sz="2000" b="1" dirty="0"/>
          </a:p>
          <a:p>
            <a:pPr indent="-228600">
              <a:lnSpc>
                <a:spcPct val="90000"/>
              </a:lnSpc>
              <a:spcAft>
                <a:spcPts val="600"/>
              </a:spcAft>
              <a:buFont typeface="Arial" panose="020B0604020202020204" pitchFamily="34" charset="0"/>
              <a:buChar char="•"/>
            </a:pPr>
            <a:r>
              <a:rPr lang="en-US" sz="2000" b="1" dirty="0"/>
              <a:t> </a:t>
            </a:r>
            <a:r>
              <a:rPr lang="en-US" sz="2000" dirty="0"/>
              <a:t>Single Loop: Car, flat tire, put air in the tire.  </a:t>
            </a:r>
          </a:p>
          <a:p>
            <a:pPr indent="-228600">
              <a:lnSpc>
                <a:spcPct val="90000"/>
              </a:lnSpc>
              <a:spcAft>
                <a:spcPts val="600"/>
              </a:spcAft>
              <a:buFont typeface="Arial" panose="020B0604020202020204" pitchFamily="34" charset="0"/>
              <a:buChar char="•"/>
            </a:pPr>
            <a:r>
              <a:rPr lang="en-US" sz="2000" dirty="0"/>
              <a:t>Double Loop: Car, flat tire, repair the hole, then put in air.</a:t>
            </a:r>
          </a:p>
          <a:p>
            <a:pPr indent="-228600">
              <a:lnSpc>
                <a:spcPct val="90000"/>
              </a:lnSpc>
              <a:spcAft>
                <a:spcPts val="600"/>
              </a:spcAft>
              <a:buFont typeface="Arial" panose="020B0604020202020204" pitchFamily="34" charset="0"/>
              <a:buChar char="•"/>
            </a:pPr>
            <a:r>
              <a:rPr lang="en-US" sz="2000" dirty="0"/>
              <a:t>Triple Loop: Car, tires fine, car won’t start.  Why? Patterns.</a:t>
            </a:r>
          </a:p>
          <a:p>
            <a:pPr>
              <a:lnSpc>
                <a:spcPct val="90000"/>
              </a:lnSpc>
              <a:spcAft>
                <a:spcPts val="600"/>
              </a:spcAft>
            </a:pPr>
            <a:endParaRPr lang="en-US" sz="2000" b="1" dirty="0"/>
          </a:p>
          <a:p>
            <a:pPr>
              <a:lnSpc>
                <a:spcPct val="90000"/>
              </a:lnSpc>
              <a:spcAft>
                <a:spcPts val="600"/>
              </a:spcAft>
            </a:pPr>
            <a:r>
              <a:rPr lang="en-US" sz="2000" b="1" dirty="0"/>
              <a:t>IDENTIFY FRACTILES (patterns)  (doctor’s prognosis story)</a:t>
            </a:r>
            <a:endParaRPr lang="en-US" sz="2000" dirty="0"/>
          </a:p>
          <a:p>
            <a:pPr>
              <a:lnSpc>
                <a:spcPct val="90000"/>
              </a:lnSpc>
              <a:spcAft>
                <a:spcPts val="600"/>
              </a:spcAft>
            </a:pPr>
            <a:r>
              <a:rPr lang="en-US" sz="2000" dirty="0"/>
              <a:t>     Single Loop: 	lack of respect, attacks on others, </a:t>
            </a:r>
          </a:p>
          <a:p>
            <a:pPr>
              <a:lnSpc>
                <a:spcPct val="90000"/>
              </a:lnSpc>
              <a:spcAft>
                <a:spcPts val="600"/>
              </a:spcAft>
            </a:pPr>
            <a:r>
              <a:rPr lang="en-US" sz="2000" dirty="0"/>
              <a:t>	blaming others, off track personal issues, unprepared</a:t>
            </a:r>
          </a:p>
          <a:p>
            <a:pPr marL="228600" lvl="1">
              <a:lnSpc>
                <a:spcPct val="90000"/>
              </a:lnSpc>
              <a:spcAft>
                <a:spcPts val="600"/>
              </a:spcAft>
            </a:pPr>
            <a:r>
              <a:rPr lang="en-US" sz="2000" dirty="0"/>
              <a:t>Double Loop:   lack of accountability (charging for games),</a:t>
            </a:r>
          </a:p>
          <a:p>
            <a:pPr marL="228600" lvl="1">
              <a:lnSpc>
                <a:spcPct val="90000"/>
              </a:lnSpc>
              <a:spcAft>
                <a:spcPts val="600"/>
              </a:spcAft>
            </a:pPr>
            <a:r>
              <a:rPr lang="en-US" sz="2000" dirty="0"/>
              <a:t>	criteria too restrictive so killing ideas for solutions.</a:t>
            </a:r>
          </a:p>
          <a:p>
            <a:pPr marL="228600" lvl="1">
              <a:lnSpc>
                <a:spcPct val="90000"/>
              </a:lnSpc>
              <a:spcAft>
                <a:spcPts val="600"/>
              </a:spcAft>
            </a:pPr>
            <a:r>
              <a:rPr lang="en-US" sz="2000" b="1" dirty="0"/>
              <a:t>CHANGE THE PATTERNS: Nominal group &amp; elevator story</a:t>
            </a:r>
          </a:p>
        </p:txBody>
      </p:sp>
      <p:sp>
        <p:nvSpPr>
          <p:cNvPr id="5" name="TextBox 4">
            <a:extLst>
              <a:ext uri="{FF2B5EF4-FFF2-40B4-BE49-F238E27FC236}">
                <a16:creationId xmlns:a16="http://schemas.microsoft.com/office/drawing/2014/main" id="{74F0C834-62F3-A941-B616-CAD01A1BAAA3}"/>
              </a:ext>
            </a:extLst>
          </p:cNvPr>
          <p:cNvSpPr txBox="1"/>
          <p:nvPr/>
        </p:nvSpPr>
        <p:spPr>
          <a:xfrm>
            <a:off x="610555" y="2532818"/>
            <a:ext cx="3500924" cy="2554545"/>
          </a:xfrm>
          <a:prstGeom prst="rect">
            <a:avLst/>
          </a:prstGeom>
          <a:noFill/>
        </p:spPr>
        <p:txBody>
          <a:bodyPr wrap="square" rtlCol="0">
            <a:spAutoFit/>
          </a:bodyPr>
          <a:lstStyle/>
          <a:p>
            <a:endParaRPr lang="en-US" sz="2000" dirty="0">
              <a:solidFill>
                <a:schemeClr val="bg1"/>
              </a:solidFill>
            </a:endParaRPr>
          </a:p>
          <a:p>
            <a:endParaRPr lang="en-US" sz="2000" dirty="0">
              <a:solidFill>
                <a:schemeClr val="bg1"/>
              </a:solidFill>
            </a:endParaRPr>
          </a:p>
          <a:p>
            <a:r>
              <a:rPr lang="en-US" sz="2000" dirty="0">
                <a:solidFill>
                  <a:schemeClr val="bg1"/>
                </a:solidFill>
              </a:rPr>
              <a:t>REVIEWING HOMEWORK from</a:t>
            </a:r>
          </a:p>
          <a:p>
            <a:endParaRPr lang="en-US" sz="2000" dirty="0">
              <a:solidFill>
                <a:schemeClr val="bg1"/>
              </a:solidFill>
            </a:endParaRPr>
          </a:p>
          <a:p>
            <a:r>
              <a:rPr lang="en-US" sz="2000" dirty="0">
                <a:solidFill>
                  <a:schemeClr val="bg1"/>
                </a:solidFill>
              </a:rPr>
              <a:t>The Team From Hell Exercise</a:t>
            </a:r>
          </a:p>
          <a:p>
            <a:r>
              <a:rPr lang="en-US" sz="2000" dirty="0">
                <a:solidFill>
                  <a:schemeClr val="bg1"/>
                </a:solidFill>
              </a:rPr>
              <a:t>Part 2</a:t>
            </a:r>
          </a:p>
          <a:p>
            <a:endParaRPr lang="en-US" sz="2000" dirty="0">
              <a:solidFill>
                <a:schemeClr val="bg1"/>
              </a:solidFill>
            </a:endParaRPr>
          </a:p>
          <a:p>
            <a:endParaRPr lang="en-US" sz="2000" dirty="0">
              <a:solidFill>
                <a:schemeClr val="bg1"/>
              </a:solidFill>
            </a:endParaRPr>
          </a:p>
        </p:txBody>
      </p:sp>
      <p:pic>
        <p:nvPicPr>
          <p:cNvPr id="14" name="Picture 3" descr="This png image - Halloween Devil Set PNG Clip Art Image, is available for free download">
            <a:extLst>
              <a:ext uri="{FF2B5EF4-FFF2-40B4-BE49-F238E27FC236}">
                <a16:creationId xmlns:a16="http://schemas.microsoft.com/office/drawing/2014/main" id="{E9712B40-9A8A-ED45-B493-0AD432AC0892}"/>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01400" y="232459"/>
            <a:ext cx="1817508" cy="2939366"/>
          </a:xfrm>
          <a:prstGeom prst="rect">
            <a:avLst/>
          </a:prstGeom>
          <a:noFill/>
          <a:extLst>
            <a:ext uri="{909E8E84-426E-40DD-AFC4-6F175D3DCCD1}">
              <a14:hiddenFill xmlns:a14="http://schemas.microsoft.com/office/drawing/2010/main">
                <a:solidFill>
                  <a:srgbClr val="FFFFFF"/>
                </a:solidFill>
              </a14:hiddenFill>
            </a:ext>
          </a:extLst>
        </p:spPr>
      </p:pic>
      <p:pic>
        <p:nvPicPr>
          <p:cNvPr id="12" name="Billede 19">
            <a:extLst>
              <a:ext uri="{FF2B5EF4-FFF2-40B4-BE49-F238E27FC236}">
                <a16:creationId xmlns:a16="http://schemas.microsoft.com/office/drawing/2014/main" id="{E182F8F4-0C54-324A-B99F-3C98F91015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2447" y="4860726"/>
            <a:ext cx="3763509" cy="2867434"/>
          </a:xfrm>
          <a:prstGeom prst="rect">
            <a:avLst/>
          </a:prstGeom>
        </p:spPr>
      </p:pic>
      <p:sp>
        <p:nvSpPr>
          <p:cNvPr id="2" name="Slide Number Placeholder 1">
            <a:extLst>
              <a:ext uri="{FF2B5EF4-FFF2-40B4-BE49-F238E27FC236}">
                <a16:creationId xmlns:a16="http://schemas.microsoft.com/office/drawing/2014/main" id="{6D6A50B3-0D4B-FF4F-A83E-96E78B180382}"/>
              </a:ext>
            </a:extLst>
          </p:cNvPr>
          <p:cNvSpPr>
            <a:spLocks noGrp="1"/>
          </p:cNvSpPr>
          <p:nvPr>
            <p:ph type="sldNum" sz="quarter" idx="12"/>
          </p:nvPr>
        </p:nvSpPr>
        <p:spPr/>
        <p:txBody>
          <a:bodyPr/>
          <a:lstStyle/>
          <a:p>
            <a:fld id="{4CAFA3F9-F324-7144-B04E-209D9625E121}" type="slidenum">
              <a:rPr lang="en-US" smtClean="0"/>
              <a:t>9</a:t>
            </a:fld>
            <a:endParaRPr lang="en-US"/>
          </a:p>
        </p:txBody>
      </p:sp>
    </p:spTree>
    <p:extLst>
      <p:ext uri="{BB962C8B-B14F-4D97-AF65-F5344CB8AC3E}">
        <p14:creationId xmlns:p14="http://schemas.microsoft.com/office/powerpoint/2010/main" val="6989934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863</TotalTime>
  <Words>1577</Words>
  <Application>Microsoft Macintosh PowerPoint</Application>
  <PresentationFormat>Widescreen</PresentationFormat>
  <Paragraphs>272</Paragraphs>
  <Slides>24</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Two Principles Two Processes</vt:lpstr>
      <vt:lpstr>Tool 2 The BEFORE PROCESS Talking Stick for ICEND (Interactive, Communicative, Experiential, Networking Developing </vt:lpstr>
      <vt:lpstr>Tool 3: Storyboarding Your Organization’s Tamara-Land</vt:lpstr>
      <vt:lpstr>Tool 4: Mapping Fractal Patterns   Fractals are self-similar patterns recurring across micro to macro scales</vt:lpstr>
      <vt:lpstr>PowerPoint Presentation</vt:lpstr>
      <vt:lpstr>PowerPoint Presentation</vt:lpstr>
      <vt:lpstr>PowerPoint Presentation</vt:lpstr>
      <vt:lpstr>Preparations for next Session</vt:lpstr>
      <vt:lpstr>PowerPoint Presentation</vt:lpstr>
      <vt:lpstr>PowerPoint Presentation</vt:lpstr>
      <vt:lpstr>PowerPoint Presentation</vt:lpstr>
      <vt:lpstr>Please Click Here to Visit TD Gameboard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Grace Ann Rosile</dc:creator>
  <cp:lastModifiedBy>David Boje</cp:lastModifiedBy>
  <cp:revision>17</cp:revision>
  <dcterms:created xsi:type="dcterms:W3CDTF">2021-04-13T00:52:26Z</dcterms:created>
  <dcterms:modified xsi:type="dcterms:W3CDTF">2021-04-13T15:28:16Z</dcterms:modified>
</cp:coreProperties>
</file>