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7" r:id="rId2"/>
    <p:sldId id="482" r:id="rId3"/>
    <p:sldId id="483" r:id="rId4"/>
    <p:sldId id="259" r:id="rId5"/>
    <p:sldId id="260" r:id="rId6"/>
    <p:sldId id="416" r:id="rId7"/>
    <p:sldId id="477" r:id="rId8"/>
    <p:sldId id="301" r:id="rId9"/>
    <p:sldId id="484" r:id="rId10"/>
    <p:sldId id="263" r:id="rId11"/>
    <p:sldId id="485" r:id="rId12"/>
    <p:sldId id="486" r:id="rId13"/>
    <p:sldId id="487" r:id="rId14"/>
    <p:sldId id="294" r:id="rId15"/>
    <p:sldId id="460" r:id="rId16"/>
    <p:sldId id="463" r:id="rId17"/>
    <p:sldId id="480" r:id="rId18"/>
    <p:sldId id="272" r:id="rId19"/>
    <p:sldId id="302" r:id="rId20"/>
    <p:sldId id="279" r:id="rId21"/>
    <p:sldId id="488" r:id="rId22"/>
    <p:sldId id="300" r:id="rId23"/>
    <p:sldId id="2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480"/>
    <p:restoredTop sz="94694"/>
  </p:normalViewPr>
  <p:slideViewPr>
    <p:cSldViewPr snapToGrid="0" snapToObjects="1">
      <p:cViewPr varScale="1">
        <p:scale>
          <a:sx n="95" d="100"/>
          <a:sy n="95" d="100"/>
        </p:scale>
        <p:origin x="22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FF7479-E456-464F-A404-6CD4EDFF35D3}" type="doc">
      <dgm:prSet loTypeId="urn:microsoft.com/office/officeart/2005/8/layout/cycle8" loCatId="" qsTypeId="urn:microsoft.com/office/officeart/2005/8/quickstyle/simple4" qsCatId="simple" csTypeId="urn:microsoft.com/office/officeart/2005/8/colors/accent1_2" csCatId="accent1" phldr="1"/>
      <dgm:spPr/>
    </dgm:pt>
    <dgm:pt modelId="{CFC61D0B-0EE7-D44E-AD71-362BA49FCA23}">
      <dgm:prSet phldrT="[Tekst]"/>
      <dgm:spPr/>
      <dgm:t>
        <a:bodyPr/>
        <a:lstStyle/>
        <a:p>
          <a:r>
            <a:rPr lang="da-DK" dirty="0"/>
            <a:t>Planning</a:t>
          </a:r>
        </a:p>
      </dgm:t>
    </dgm:pt>
    <dgm:pt modelId="{405B8431-26EE-6041-864B-778E55E96821}" type="parTrans" cxnId="{28EC761A-16C6-B243-B3BE-B7CD92A8FA77}">
      <dgm:prSet/>
      <dgm:spPr/>
      <dgm:t>
        <a:bodyPr/>
        <a:lstStyle/>
        <a:p>
          <a:endParaRPr lang="da-DK"/>
        </a:p>
      </dgm:t>
    </dgm:pt>
    <dgm:pt modelId="{7954A5A9-CBE3-484B-A79A-5B07B7B9174E}" type="sibTrans" cxnId="{28EC761A-16C6-B243-B3BE-B7CD92A8FA77}">
      <dgm:prSet/>
      <dgm:spPr/>
      <dgm:t>
        <a:bodyPr/>
        <a:lstStyle/>
        <a:p>
          <a:endParaRPr lang="da-DK"/>
        </a:p>
      </dgm:t>
    </dgm:pt>
    <dgm:pt modelId="{E62EA2C8-DA89-8040-8B05-D8449CB13A1D}">
      <dgm:prSet phldrT="[Tekst]"/>
      <dgm:spPr/>
      <dgm:t>
        <a:bodyPr/>
        <a:lstStyle/>
        <a:p>
          <a:r>
            <a:rPr lang="da-DK" dirty="0"/>
            <a:t>Facilitating</a:t>
          </a:r>
        </a:p>
      </dgm:t>
    </dgm:pt>
    <dgm:pt modelId="{47DDBE7F-82B0-5245-B9C2-B6CDD9567959}" type="parTrans" cxnId="{B20981F2-16FE-5A41-ACE4-56E80D4C2365}">
      <dgm:prSet/>
      <dgm:spPr/>
      <dgm:t>
        <a:bodyPr/>
        <a:lstStyle/>
        <a:p>
          <a:endParaRPr lang="da-DK"/>
        </a:p>
      </dgm:t>
    </dgm:pt>
    <dgm:pt modelId="{28B47AAD-1D2F-604A-B280-4AB627206DFD}" type="sibTrans" cxnId="{B20981F2-16FE-5A41-ACE4-56E80D4C2365}">
      <dgm:prSet/>
      <dgm:spPr/>
      <dgm:t>
        <a:bodyPr/>
        <a:lstStyle/>
        <a:p>
          <a:endParaRPr lang="da-DK"/>
        </a:p>
      </dgm:t>
    </dgm:pt>
    <dgm:pt modelId="{770F9796-C5C0-AF4B-8F75-7A17751AC87D}">
      <dgm:prSet phldrT="[Tekst]"/>
      <dgm:spPr/>
      <dgm:t>
        <a:bodyPr/>
        <a:lstStyle/>
        <a:p>
          <a:r>
            <a:rPr lang="da-DK" dirty="0"/>
            <a:t>Reflecting</a:t>
          </a:r>
        </a:p>
      </dgm:t>
    </dgm:pt>
    <dgm:pt modelId="{37B78F4F-AE4B-784A-9593-B86F46504D20}" type="sibTrans" cxnId="{0EB3C97C-BA91-554E-AE7A-02F2A500B914}">
      <dgm:prSet/>
      <dgm:spPr/>
      <dgm:t>
        <a:bodyPr/>
        <a:lstStyle/>
        <a:p>
          <a:endParaRPr lang="da-DK"/>
        </a:p>
      </dgm:t>
    </dgm:pt>
    <dgm:pt modelId="{91174210-5D6D-6740-B7A7-50B2EA803551}" type="parTrans" cxnId="{0EB3C97C-BA91-554E-AE7A-02F2A500B914}">
      <dgm:prSet/>
      <dgm:spPr/>
      <dgm:t>
        <a:bodyPr/>
        <a:lstStyle/>
        <a:p>
          <a:endParaRPr lang="da-DK"/>
        </a:p>
      </dgm:t>
    </dgm:pt>
    <dgm:pt modelId="{F3875413-ABCF-F04F-9F49-C1343AB6AC3C}" type="pres">
      <dgm:prSet presAssocID="{54FF7479-E456-464F-A404-6CD4EDFF35D3}" presName="compositeShape" presStyleCnt="0">
        <dgm:presLayoutVars>
          <dgm:chMax val="7"/>
          <dgm:dir/>
          <dgm:resizeHandles val="exact"/>
        </dgm:presLayoutVars>
      </dgm:prSet>
      <dgm:spPr/>
    </dgm:pt>
    <dgm:pt modelId="{4762157B-F0FD-004C-8142-F1A56F5785B7}" type="pres">
      <dgm:prSet presAssocID="{54FF7479-E456-464F-A404-6CD4EDFF35D3}" presName="wedge1" presStyleLbl="node1" presStyleIdx="0" presStyleCnt="3"/>
      <dgm:spPr/>
    </dgm:pt>
    <dgm:pt modelId="{83F09995-AF47-5045-AA02-7E67B6463FA6}" type="pres">
      <dgm:prSet presAssocID="{54FF7479-E456-464F-A404-6CD4EDFF35D3}" presName="dummy1a" presStyleCnt="0"/>
      <dgm:spPr/>
    </dgm:pt>
    <dgm:pt modelId="{33B38A36-6986-8840-9E78-68EB768C7680}" type="pres">
      <dgm:prSet presAssocID="{54FF7479-E456-464F-A404-6CD4EDFF35D3}" presName="dummy1b" presStyleCnt="0"/>
      <dgm:spPr/>
    </dgm:pt>
    <dgm:pt modelId="{0E8CB419-D19B-6347-8BE6-6A1AAA870A77}" type="pres">
      <dgm:prSet presAssocID="{54FF7479-E456-464F-A404-6CD4EDFF35D3}" presName="wedge1Tx" presStyleLbl="node1" presStyleIdx="0" presStyleCnt="3">
        <dgm:presLayoutVars>
          <dgm:chMax val="0"/>
          <dgm:chPref val="0"/>
          <dgm:bulletEnabled val="1"/>
        </dgm:presLayoutVars>
      </dgm:prSet>
      <dgm:spPr/>
    </dgm:pt>
    <dgm:pt modelId="{355714A2-C693-4B4E-B05E-F09CEDDABD41}" type="pres">
      <dgm:prSet presAssocID="{54FF7479-E456-464F-A404-6CD4EDFF35D3}" presName="wedge2" presStyleLbl="node1" presStyleIdx="1" presStyleCnt="3"/>
      <dgm:spPr/>
    </dgm:pt>
    <dgm:pt modelId="{00757F29-8C50-F048-93DE-056155E45EDE}" type="pres">
      <dgm:prSet presAssocID="{54FF7479-E456-464F-A404-6CD4EDFF35D3}" presName="dummy2a" presStyleCnt="0"/>
      <dgm:spPr/>
    </dgm:pt>
    <dgm:pt modelId="{BB82A932-4B07-3840-9D0F-6B073105E7EF}" type="pres">
      <dgm:prSet presAssocID="{54FF7479-E456-464F-A404-6CD4EDFF35D3}" presName="dummy2b" presStyleCnt="0"/>
      <dgm:spPr/>
    </dgm:pt>
    <dgm:pt modelId="{028AEA3D-FBFA-C24C-8003-BEE5FB529735}" type="pres">
      <dgm:prSet presAssocID="{54FF7479-E456-464F-A404-6CD4EDFF35D3}" presName="wedge2Tx" presStyleLbl="node1" presStyleIdx="1" presStyleCnt="3">
        <dgm:presLayoutVars>
          <dgm:chMax val="0"/>
          <dgm:chPref val="0"/>
          <dgm:bulletEnabled val="1"/>
        </dgm:presLayoutVars>
      </dgm:prSet>
      <dgm:spPr/>
    </dgm:pt>
    <dgm:pt modelId="{BB2C256E-BC4B-5C49-BABA-778C5AAA9D35}" type="pres">
      <dgm:prSet presAssocID="{54FF7479-E456-464F-A404-6CD4EDFF35D3}" presName="wedge3" presStyleLbl="node1" presStyleIdx="2" presStyleCnt="3"/>
      <dgm:spPr/>
    </dgm:pt>
    <dgm:pt modelId="{2E27AEA5-9E75-6144-BA01-196C8CC57B4E}" type="pres">
      <dgm:prSet presAssocID="{54FF7479-E456-464F-A404-6CD4EDFF35D3}" presName="dummy3a" presStyleCnt="0"/>
      <dgm:spPr/>
    </dgm:pt>
    <dgm:pt modelId="{99E30EF6-CC04-0E4F-96ED-E3661BB82F73}" type="pres">
      <dgm:prSet presAssocID="{54FF7479-E456-464F-A404-6CD4EDFF35D3}" presName="dummy3b" presStyleCnt="0"/>
      <dgm:spPr/>
    </dgm:pt>
    <dgm:pt modelId="{349ED76C-B315-F645-9B60-B9989BFFE670}" type="pres">
      <dgm:prSet presAssocID="{54FF7479-E456-464F-A404-6CD4EDFF35D3}" presName="wedge3Tx" presStyleLbl="node1" presStyleIdx="2" presStyleCnt="3">
        <dgm:presLayoutVars>
          <dgm:chMax val="0"/>
          <dgm:chPref val="0"/>
          <dgm:bulletEnabled val="1"/>
        </dgm:presLayoutVars>
      </dgm:prSet>
      <dgm:spPr/>
    </dgm:pt>
    <dgm:pt modelId="{364D0533-7C2C-2B4E-B221-FBBA0FB840C4}" type="pres">
      <dgm:prSet presAssocID="{7954A5A9-CBE3-484B-A79A-5B07B7B9174E}" presName="arrowWedge1" presStyleLbl="fgSibTrans2D1" presStyleIdx="0" presStyleCnt="3"/>
      <dgm:spPr/>
    </dgm:pt>
    <dgm:pt modelId="{B5DF0A81-AA09-D04A-99D1-3F63E9B802BF}" type="pres">
      <dgm:prSet presAssocID="{28B47AAD-1D2F-604A-B280-4AB627206DFD}" presName="arrowWedge2" presStyleLbl="fgSibTrans2D1" presStyleIdx="1" presStyleCnt="3"/>
      <dgm:spPr/>
    </dgm:pt>
    <dgm:pt modelId="{86E95B9A-0BA4-EA47-9DC6-CC3C38577E04}" type="pres">
      <dgm:prSet presAssocID="{37B78F4F-AE4B-784A-9593-B86F46504D20}" presName="arrowWedge3" presStyleLbl="fgSibTrans2D1" presStyleIdx="2" presStyleCnt="3"/>
      <dgm:spPr/>
    </dgm:pt>
  </dgm:ptLst>
  <dgm:cxnLst>
    <dgm:cxn modelId="{1CA42504-CFA0-FE4D-BA96-24C1CA2E3187}" type="presOf" srcId="{54FF7479-E456-464F-A404-6CD4EDFF35D3}" destId="{F3875413-ABCF-F04F-9F49-C1343AB6AC3C}" srcOrd="0" destOrd="0" presId="urn:microsoft.com/office/officeart/2005/8/layout/cycle8"/>
    <dgm:cxn modelId="{28EC761A-16C6-B243-B3BE-B7CD92A8FA77}" srcId="{54FF7479-E456-464F-A404-6CD4EDFF35D3}" destId="{CFC61D0B-0EE7-D44E-AD71-362BA49FCA23}" srcOrd="0" destOrd="0" parTransId="{405B8431-26EE-6041-864B-778E55E96821}" sibTransId="{7954A5A9-CBE3-484B-A79A-5B07B7B9174E}"/>
    <dgm:cxn modelId="{646F8051-9FBC-4B4D-8C7F-0F7546B4629D}" type="presOf" srcId="{E62EA2C8-DA89-8040-8B05-D8449CB13A1D}" destId="{355714A2-C693-4B4E-B05E-F09CEDDABD41}" srcOrd="0" destOrd="0" presId="urn:microsoft.com/office/officeart/2005/8/layout/cycle8"/>
    <dgm:cxn modelId="{0EB3C97C-BA91-554E-AE7A-02F2A500B914}" srcId="{54FF7479-E456-464F-A404-6CD4EDFF35D3}" destId="{770F9796-C5C0-AF4B-8F75-7A17751AC87D}" srcOrd="2" destOrd="0" parTransId="{91174210-5D6D-6740-B7A7-50B2EA803551}" sibTransId="{37B78F4F-AE4B-784A-9593-B86F46504D20}"/>
    <dgm:cxn modelId="{800210A9-BE79-F243-A20E-FC8891A210FE}" type="presOf" srcId="{770F9796-C5C0-AF4B-8F75-7A17751AC87D}" destId="{349ED76C-B315-F645-9B60-B9989BFFE670}" srcOrd="1" destOrd="0" presId="urn:microsoft.com/office/officeart/2005/8/layout/cycle8"/>
    <dgm:cxn modelId="{7C86EDC9-D47B-9540-9302-D6854C0F09E4}" type="presOf" srcId="{E62EA2C8-DA89-8040-8B05-D8449CB13A1D}" destId="{028AEA3D-FBFA-C24C-8003-BEE5FB529735}" srcOrd="1" destOrd="0" presId="urn:microsoft.com/office/officeart/2005/8/layout/cycle8"/>
    <dgm:cxn modelId="{059A35E5-5A0A-E748-AFA5-8E9CF368E4C7}" type="presOf" srcId="{770F9796-C5C0-AF4B-8F75-7A17751AC87D}" destId="{BB2C256E-BC4B-5C49-BABA-778C5AAA9D35}" srcOrd="0" destOrd="0" presId="urn:microsoft.com/office/officeart/2005/8/layout/cycle8"/>
    <dgm:cxn modelId="{B20981F2-16FE-5A41-ACE4-56E80D4C2365}" srcId="{54FF7479-E456-464F-A404-6CD4EDFF35D3}" destId="{E62EA2C8-DA89-8040-8B05-D8449CB13A1D}" srcOrd="1" destOrd="0" parTransId="{47DDBE7F-82B0-5245-B9C2-B6CDD9567959}" sibTransId="{28B47AAD-1D2F-604A-B280-4AB627206DFD}"/>
    <dgm:cxn modelId="{FD0755F4-F535-C944-8597-3FFFF26D446F}" type="presOf" srcId="{CFC61D0B-0EE7-D44E-AD71-362BA49FCA23}" destId="{4762157B-F0FD-004C-8142-F1A56F5785B7}" srcOrd="0" destOrd="0" presId="urn:microsoft.com/office/officeart/2005/8/layout/cycle8"/>
    <dgm:cxn modelId="{9E474FFE-9900-B94A-8E21-E3E2E853A15A}" type="presOf" srcId="{CFC61D0B-0EE7-D44E-AD71-362BA49FCA23}" destId="{0E8CB419-D19B-6347-8BE6-6A1AAA870A77}" srcOrd="1" destOrd="0" presId="urn:microsoft.com/office/officeart/2005/8/layout/cycle8"/>
    <dgm:cxn modelId="{2E9D2188-733D-484C-94B5-274660D41493}" type="presParOf" srcId="{F3875413-ABCF-F04F-9F49-C1343AB6AC3C}" destId="{4762157B-F0FD-004C-8142-F1A56F5785B7}" srcOrd="0" destOrd="0" presId="urn:microsoft.com/office/officeart/2005/8/layout/cycle8"/>
    <dgm:cxn modelId="{E4579087-8498-4F4C-BA7E-8550E000EC77}" type="presParOf" srcId="{F3875413-ABCF-F04F-9F49-C1343AB6AC3C}" destId="{83F09995-AF47-5045-AA02-7E67B6463FA6}" srcOrd="1" destOrd="0" presId="urn:microsoft.com/office/officeart/2005/8/layout/cycle8"/>
    <dgm:cxn modelId="{191D3D3C-9906-1A4D-A80D-58FAADDE9B7A}" type="presParOf" srcId="{F3875413-ABCF-F04F-9F49-C1343AB6AC3C}" destId="{33B38A36-6986-8840-9E78-68EB768C7680}" srcOrd="2" destOrd="0" presId="urn:microsoft.com/office/officeart/2005/8/layout/cycle8"/>
    <dgm:cxn modelId="{12E3954D-4C51-BE49-8356-FD545393F573}" type="presParOf" srcId="{F3875413-ABCF-F04F-9F49-C1343AB6AC3C}" destId="{0E8CB419-D19B-6347-8BE6-6A1AAA870A77}" srcOrd="3" destOrd="0" presId="urn:microsoft.com/office/officeart/2005/8/layout/cycle8"/>
    <dgm:cxn modelId="{5C6853CE-7BCE-6F49-91A5-196195C775E9}" type="presParOf" srcId="{F3875413-ABCF-F04F-9F49-C1343AB6AC3C}" destId="{355714A2-C693-4B4E-B05E-F09CEDDABD41}" srcOrd="4" destOrd="0" presId="urn:microsoft.com/office/officeart/2005/8/layout/cycle8"/>
    <dgm:cxn modelId="{C6A01541-6449-F84A-80B7-7CC9DD509E5D}" type="presParOf" srcId="{F3875413-ABCF-F04F-9F49-C1343AB6AC3C}" destId="{00757F29-8C50-F048-93DE-056155E45EDE}" srcOrd="5" destOrd="0" presId="urn:microsoft.com/office/officeart/2005/8/layout/cycle8"/>
    <dgm:cxn modelId="{4F24320C-A555-284C-AD87-A5B9B3499CB5}" type="presParOf" srcId="{F3875413-ABCF-F04F-9F49-C1343AB6AC3C}" destId="{BB82A932-4B07-3840-9D0F-6B073105E7EF}" srcOrd="6" destOrd="0" presId="urn:microsoft.com/office/officeart/2005/8/layout/cycle8"/>
    <dgm:cxn modelId="{C47D5F27-34ED-8F47-98DC-A80A38BA4A78}" type="presParOf" srcId="{F3875413-ABCF-F04F-9F49-C1343AB6AC3C}" destId="{028AEA3D-FBFA-C24C-8003-BEE5FB529735}" srcOrd="7" destOrd="0" presId="urn:microsoft.com/office/officeart/2005/8/layout/cycle8"/>
    <dgm:cxn modelId="{89124B48-A0F2-CC46-8209-5BA3C1EEC4E6}" type="presParOf" srcId="{F3875413-ABCF-F04F-9F49-C1343AB6AC3C}" destId="{BB2C256E-BC4B-5C49-BABA-778C5AAA9D35}" srcOrd="8" destOrd="0" presId="urn:microsoft.com/office/officeart/2005/8/layout/cycle8"/>
    <dgm:cxn modelId="{88073E3D-1D21-2243-89C5-9AB9EF9FB596}" type="presParOf" srcId="{F3875413-ABCF-F04F-9F49-C1343AB6AC3C}" destId="{2E27AEA5-9E75-6144-BA01-196C8CC57B4E}" srcOrd="9" destOrd="0" presId="urn:microsoft.com/office/officeart/2005/8/layout/cycle8"/>
    <dgm:cxn modelId="{2A82B27D-B5E8-4648-B59C-06C9994FAF7D}" type="presParOf" srcId="{F3875413-ABCF-F04F-9F49-C1343AB6AC3C}" destId="{99E30EF6-CC04-0E4F-96ED-E3661BB82F73}" srcOrd="10" destOrd="0" presId="urn:microsoft.com/office/officeart/2005/8/layout/cycle8"/>
    <dgm:cxn modelId="{80A2A51C-1B73-4A4F-AB17-71D59DD7025A}" type="presParOf" srcId="{F3875413-ABCF-F04F-9F49-C1343AB6AC3C}" destId="{349ED76C-B315-F645-9B60-B9989BFFE670}" srcOrd="11" destOrd="0" presId="urn:microsoft.com/office/officeart/2005/8/layout/cycle8"/>
    <dgm:cxn modelId="{FC368936-A10D-F34C-BC47-7CDC99D687A6}" type="presParOf" srcId="{F3875413-ABCF-F04F-9F49-C1343AB6AC3C}" destId="{364D0533-7C2C-2B4E-B221-FBBA0FB840C4}" srcOrd="12" destOrd="0" presId="urn:microsoft.com/office/officeart/2005/8/layout/cycle8"/>
    <dgm:cxn modelId="{85B64A53-ABF3-5C45-9C26-6C53BE7D9B7B}" type="presParOf" srcId="{F3875413-ABCF-F04F-9F49-C1343AB6AC3C}" destId="{B5DF0A81-AA09-D04A-99D1-3F63E9B802BF}" srcOrd="13" destOrd="0" presId="urn:microsoft.com/office/officeart/2005/8/layout/cycle8"/>
    <dgm:cxn modelId="{28FC5EDB-2E8C-5849-AD0F-6675F2EAA08E}" type="presParOf" srcId="{F3875413-ABCF-F04F-9F49-C1343AB6AC3C}" destId="{86E95B9A-0BA4-EA47-9DC6-CC3C38577E04}" srcOrd="14" destOrd="0" presId="urn:microsoft.com/office/officeart/2005/8/layout/cycle8"/>
  </dgm:cxnLst>
  <dgm:bg>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62157B-F0FD-004C-8142-F1A56F5785B7}">
      <dsp:nvSpPr>
        <dsp:cNvPr id="0" name=""/>
        <dsp:cNvSpPr/>
      </dsp:nvSpPr>
      <dsp:spPr>
        <a:xfrm>
          <a:off x="1313870" y="350018"/>
          <a:ext cx="4523314" cy="4523314"/>
        </a:xfrm>
        <a:prstGeom prst="pie">
          <a:avLst>
            <a:gd name="adj1" fmla="val 16200000"/>
            <a:gd name="adj2" fmla="val 18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da-DK" sz="3000" kern="1200" dirty="0"/>
            <a:t>Planning</a:t>
          </a:r>
        </a:p>
      </dsp:txBody>
      <dsp:txXfrm>
        <a:off x="3697764" y="1308530"/>
        <a:ext cx="1615469" cy="1346224"/>
      </dsp:txXfrm>
    </dsp:sp>
    <dsp:sp modelId="{355714A2-C693-4B4E-B05E-F09CEDDABD41}">
      <dsp:nvSpPr>
        <dsp:cNvPr id="0" name=""/>
        <dsp:cNvSpPr/>
      </dsp:nvSpPr>
      <dsp:spPr>
        <a:xfrm>
          <a:off x="1220711" y="511565"/>
          <a:ext cx="4523314" cy="4523314"/>
        </a:xfrm>
        <a:prstGeom prst="pie">
          <a:avLst>
            <a:gd name="adj1" fmla="val 1800000"/>
            <a:gd name="adj2" fmla="val 90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da-DK" sz="3000" kern="1200" dirty="0"/>
            <a:t>Facilitating</a:t>
          </a:r>
        </a:p>
      </dsp:txBody>
      <dsp:txXfrm>
        <a:off x="2297690" y="3446334"/>
        <a:ext cx="2423204" cy="1184677"/>
      </dsp:txXfrm>
    </dsp:sp>
    <dsp:sp modelId="{BB2C256E-BC4B-5C49-BABA-778C5AAA9D35}">
      <dsp:nvSpPr>
        <dsp:cNvPr id="0" name=""/>
        <dsp:cNvSpPr/>
      </dsp:nvSpPr>
      <dsp:spPr>
        <a:xfrm>
          <a:off x="1127552" y="350018"/>
          <a:ext cx="4523314" cy="4523314"/>
        </a:xfrm>
        <a:prstGeom prst="pie">
          <a:avLst>
            <a:gd name="adj1" fmla="val 9000000"/>
            <a:gd name="adj2" fmla="val 162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da-DK" sz="3000" kern="1200" dirty="0"/>
            <a:t>Reflecting</a:t>
          </a:r>
        </a:p>
      </dsp:txBody>
      <dsp:txXfrm>
        <a:off x="1651503" y="1308530"/>
        <a:ext cx="1615469" cy="1346224"/>
      </dsp:txXfrm>
    </dsp:sp>
    <dsp:sp modelId="{364D0533-7C2C-2B4E-B221-FBBA0FB840C4}">
      <dsp:nvSpPr>
        <dsp:cNvPr id="0" name=""/>
        <dsp:cNvSpPr/>
      </dsp:nvSpPr>
      <dsp:spPr>
        <a:xfrm>
          <a:off x="1034228" y="70003"/>
          <a:ext cx="5083343" cy="5083343"/>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5DF0A81-AA09-D04A-99D1-3F63E9B802BF}">
      <dsp:nvSpPr>
        <dsp:cNvPr id="0" name=""/>
        <dsp:cNvSpPr/>
      </dsp:nvSpPr>
      <dsp:spPr>
        <a:xfrm>
          <a:off x="940696" y="231264"/>
          <a:ext cx="5083343" cy="5083343"/>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6E95B9A-0BA4-EA47-9DC6-CC3C38577E04}">
      <dsp:nvSpPr>
        <dsp:cNvPr id="0" name=""/>
        <dsp:cNvSpPr/>
      </dsp:nvSpPr>
      <dsp:spPr>
        <a:xfrm>
          <a:off x="847164" y="70003"/>
          <a:ext cx="5083343" cy="5083343"/>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91F628EE-0425-254B-B641-5D676C82E94D}" type="datetimeFigureOut">
              <a:rPr lang="en-US" smtClean="0"/>
              <a:t>4/6/21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6708B3-478C-7040-AF57-344A2F5A5380}" type="slidenum">
              <a:rPr lang="en-US" smtClean="0"/>
              <a:t>‹#›</a:t>
            </a:fld>
            <a:endParaRPr lang="en-US"/>
          </a:p>
        </p:txBody>
      </p:sp>
    </p:spTree>
    <p:extLst>
      <p:ext uri="{BB962C8B-B14F-4D97-AF65-F5344CB8AC3E}">
        <p14:creationId xmlns:p14="http://schemas.microsoft.com/office/powerpoint/2010/main" val="3458148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PlaceHolder 1"/>
          <p:cNvSpPr>
            <a:spLocks noGrp="1" noRot="1" noChangeAspect="1"/>
          </p:cNvSpPr>
          <p:nvPr>
            <p:ph type="sldImg"/>
          </p:nvPr>
        </p:nvSpPr>
        <p:spPr>
          <a:xfrm>
            <a:off x="685800" y="1143000"/>
            <a:ext cx="5481638" cy="3084513"/>
          </a:xfrm>
          <a:prstGeom prst="rect">
            <a:avLst/>
          </a:prstGeom>
        </p:spPr>
      </p:sp>
      <p:sp>
        <p:nvSpPr>
          <p:cNvPr id="418" name="PlaceHolder 2"/>
          <p:cNvSpPr>
            <a:spLocks noGrp="1"/>
          </p:cNvSpPr>
          <p:nvPr>
            <p:ph type="body"/>
          </p:nvPr>
        </p:nvSpPr>
        <p:spPr>
          <a:xfrm>
            <a:off x="685800" y="4400640"/>
            <a:ext cx="5481000" cy="3594960"/>
          </a:xfrm>
          <a:prstGeom prst="rect">
            <a:avLst/>
          </a:prstGeom>
        </p:spPr>
        <p:txBody>
          <a:bodyPr lIns="0" tIns="0" rIns="0" bIns="0">
            <a:noAutofit/>
          </a:bodyPr>
          <a:lstStyle/>
          <a:p>
            <a:endParaRPr lang="en-US" sz="2640" b="0" strike="noStrike" spc="-1">
              <a:latin typeface="Arial"/>
            </a:endParaRPr>
          </a:p>
        </p:txBody>
      </p:sp>
      <p:sp>
        <p:nvSpPr>
          <p:cNvPr id="419" name="CustomShape 3"/>
          <p:cNvSpPr/>
          <p:nvPr/>
        </p:nvSpPr>
        <p:spPr>
          <a:xfrm>
            <a:off x="3884760" y="8685360"/>
            <a:ext cx="2966400" cy="453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36962A9-2B63-49AA-A494-0BD8440EB41A}" type="slidenum">
              <a:rPr lang="en-US" sz="1200" b="0" strike="noStrike" spc="-1">
                <a:solidFill>
                  <a:srgbClr val="000000"/>
                </a:solidFill>
                <a:latin typeface="Times New Roman"/>
                <a:ea typeface="+mn-ea"/>
              </a:rPr>
              <a:t>1</a:t>
            </a:fld>
            <a:endParaRPr lang="en-US" sz="1200" b="0" strike="noStrike" spc="-1">
              <a:latin typeface="Arial"/>
            </a:endParaRPr>
          </a:p>
        </p:txBody>
      </p:sp>
    </p:spTree>
    <p:extLst>
      <p:ext uri="{BB962C8B-B14F-4D97-AF65-F5344CB8AC3E}">
        <p14:creationId xmlns:p14="http://schemas.microsoft.com/office/powerpoint/2010/main" val="1944216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PlaceHolder 1"/>
          <p:cNvSpPr>
            <a:spLocks noGrp="1" noRot="1" noChangeAspect="1"/>
          </p:cNvSpPr>
          <p:nvPr>
            <p:ph type="sldImg"/>
          </p:nvPr>
        </p:nvSpPr>
        <p:spPr>
          <a:xfrm>
            <a:off x="687388" y="1143000"/>
            <a:ext cx="5478462" cy="3082925"/>
          </a:xfrm>
          <a:prstGeom prst="rect">
            <a:avLst/>
          </a:prstGeom>
        </p:spPr>
      </p:sp>
      <p:sp>
        <p:nvSpPr>
          <p:cNvPr id="436" name="PlaceHolder 2"/>
          <p:cNvSpPr>
            <a:spLocks noGrp="1"/>
          </p:cNvSpPr>
          <p:nvPr>
            <p:ph type="body"/>
          </p:nvPr>
        </p:nvSpPr>
        <p:spPr>
          <a:xfrm>
            <a:off x="685800" y="4400640"/>
            <a:ext cx="5481000" cy="3594960"/>
          </a:xfrm>
          <a:prstGeom prst="rect">
            <a:avLst/>
          </a:prstGeom>
        </p:spPr>
        <p:txBody>
          <a:bodyPr lIns="0" tIns="0" rIns="0" bIns="0">
            <a:noAutofit/>
          </a:bodyPr>
          <a:lstStyle/>
          <a:p>
            <a:endParaRPr lang="en-US" sz="2640" b="0" strike="noStrike" spc="-1">
              <a:latin typeface="Arial"/>
            </a:endParaRPr>
          </a:p>
        </p:txBody>
      </p:sp>
      <p:sp>
        <p:nvSpPr>
          <p:cNvPr id="437" name="CustomShape 3"/>
          <p:cNvSpPr/>
          <p:nvPr/>
        </p:nvSpPr>
        <p:spPr>
          <a:xfrm>
            <a:off x="3884760" y="8685360"/>
            <a:ext cx="2966400" cy="453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5F809F7-D4EA-42F0-A3D7-6EB028EDD02F}" type="slidenum">
              <a:rPr lang="en-US" sz="1200" b="0" strike="noStrike" spc="-1">
                <a:solidFill>
                  <a:srgbClr val="000000"/>
                </a:solidFill>
                <a:latin typeface="Times New Roman"/>
                <a:ea typeface="+mn-ea"/>
              </a:rPr>
              <a:t>23</a:t>
            </a:fld>
            <a:endParaRPr lang="en-US" sz="1200" b="0" strike="noStrike" spc="-1">
              <a:latin typeface="Arial"/>
            </a:endParaRPr>
          </a:p>
        </p:txBody>
      </p:sp>
    </p:spTree>
    <p:extLst>
      <p:ext uri="{BB962C8B-B14F-4D97-AF65-F5344CB8AC3E}">
        <p14:creationId xmlns:p14="http://schemas.microsoft.com/office/powerpoint/2010/main" val="1576669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PlaceHolder 1"/>
          <p:cNvSpPr>
            <a:spLocks noGrp="1" noRot="1" noChangeAspect="1"/>
          </p:cNvSpPr>
          <p:nvPr>
            <p:ph type="sldImg"/>
          </p:nvPr>
        </p:nvSpPr>
        <p:spPr>
          <a:xfrm>
            <a:off x="871538" y="1257300"/>
            <a:ext cx="6026150" cy="3390900"/>
          </a:xfrm>
          <a:prstGeom prst="rect">
            <a:avLst/>
          </a:prstGeom>
        </p:spPr>
      </p:sp>
      <p:sp>
        <p:nvSpPr>
          <p:cNvPr id="415" name="PlaceHolder 2"/>
          <p:cNvSpPr>
            <a:spLocks noGrp="1"/>
          </p:cNvSpPr>
          <p:nvPr>
            <p:ph type="body"/>
          </p:nvPr>
        </p:nvSpPr>
        <p:spPr>
          <a:xfrm>
            <a:off x="777960" y="4840200"/>
            <a:ext cx="6211800" cy="3956040"/>
          </a:xfrm>
          <a:prstGeom prst="rect">
            <a:avLst/>
          </a:prstGeom>
        </p:spPr>
        <p:txBody>
          <a:bodyPr lIns="0" tIns="0" rIns="0" bIns="0">
            <a:noAutofit/>
          </a:bodyPr>
          <a:lstStyle/>
          <a:p>
            <a:pPr marL="216000" indent="-211680">
              <a:lnSpc>
                <a:spcPct val="100000"/>
              </a:lnSpc>
              <a:tabLst>
                <a:tab pos="0" algn="l"/>
              </a:tabLst>
            </a:pPr>
            <a:r>
              <a:rPr lang="da-DK" sz="2000" b="0" strike="noStrike" spc="-1">
                <a:latin typeface="Arial"/>
              </a:rPr>
              <a:t>Just go over this slide</a:t>
            </a:r>
            <a:endParaRPr lang="en-US" sz="2000" b="0" strike="noStrike" spc="-1">
              <a:latin typeface="Arial"/>
            </a:endParaRPr>
          </a:p>
        </p:txBody>
      </p:sp>
      <p:sp>
        <p:nvSpPr>
          <p:cNvPr id="416" name="CustomShape 3"/>
          <p:cNvSpPr/>
          <p:nvPr/>
        </p:nvSpPr>
        <p:spPr>
          <a:xfrm>
            <a:off x="4402080" y="9553680"/>
            <a:ext cx="3363840" cy="500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B537AB56-4B8A-482F-AC0B-8A6F5B0E0AF4}" type="slidenum">
              <a:rPr lang="en-US" sz="1200" b="0" strike="noStrike" spc="-1">
                <a:solidFill>
                  <a:srgbClr val="000000"/>
                </a:solidFill>
                <a:latin typeface="+mn-lt"/>
                <a:ea typeface="+mn-ea"/>
              </a:rPr>
              <a:t>2</a:t>
            </a:fld>
            <a:endParaRPr lang="en-US" sz="1200" b="0" strike="noStrike" spc="-1">
              <a:latin typeface="Arial"/>
            </a:endParaRPr>
          </a:p>
        </p:txBody>
      </p:sp>
    </p:spTree>
    <p:extLst>
      <p:ext uri="{BB962C8B-B14F-4D97-AF65-F5344CB8AC3E}">
        <p14:creationId xmlns:p14="http://schemas.microsoft.com/office/powerpoint/2010/main" val="3309467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a:lnSpc>
                <a:spcPct val="90000"/>
              </a:lnSpc>
              <a:spcAft>
                <a:spcPts val="601"/>
              </a:spcAft>
            </a:pPr>
            <a:endParaRPr lang="en-US" sz="1050" b="0" strike="noStrike" spc="-1" dirty="0">
              <a:latin typeface="+mn-lt"/>
            </a:endParaRPr>
          </a:p>
          <a:p>
            <a:pPr>
              <a:lnSpc>
                <a:spcPct val="90000"/>
              </a:lnSpc>
              <a:spcAft>
                <a:spcPts val="601"/>
              </a:spcAft>
              <a:buClr>
                <a:srgbClr val="000000"/>
              </a:buClr>
            </a:pPr>
            <a:r>
              <a:rPr lang="en-US" sz="2400" b="0" strike="noStrike" spc="-1" dirty="0">
                <a:solidFill>
                  <a:srgbClr val="000000"/>
                </a:solidFill>
                <a:latin typeface="Calibri"/>
                <a:ea typeface="+mn-ea"/>
              </a:rPr>
              <a:t>Week 1: </a:t>
            </a:r>
            <a:endParaRPr lang="en-US" sz="2400" b="0" strike="noStrike" spc="-1" dirty="0">
              <a:latin typeface="+mn-lt"/>
            </a:endParaRPr>
          </a:p>
          <a:p>
            <a:pPr>
              <a:lnSpc>
                <a:spcPct val="90000"/>
              </a:lnSpc>
              <a:spcAft>
                <a:spcPts val="601"/>
              </a:spcAft>
            </a:pPr>
            <a:r>
              <a:rPr lang="en-US" sz="1200" b="1" strike="noStrike" spc="-1" dirty="0">
                <a:solidFill>
                  <a:srgbClr val="000000"/>
                </a:solidFill>
                <a:latin typeface="Calibri"/>
                <a:ea typeface="+mn-ea"/>
              </a:rPr>
              <a:t>    </a:t>
            </a:r>
          </a:p>
          <a:p>
            <a:pPr>
              <a:lnSpc>
                <a:spcPct val="90000"/>
              </a:lnSpc>
              <a:spcAft>
                <a:spcPts val="601"/>
              </a:spcAft>
            </a:pPr>
            <a:r>
              <a:rPr lang="en-US" sz="1200" b="1" spc="-1" dirty="0">
                <a:solidFill>
                  <a:srgbClr val="000000"/>
                </a:solidFill>
                <a:latin typeface="Calibri"/>
              </a:rPr>
              <a:t>Nuts and Bolts</a:t>
            </a:r>
            <a:endParaRPr lang="en-US" sz="1200" spc="-1" dirty="0"/>
          </a:p>
          <a:p>
            <a:pPr>
              <a:lnSpc>
                <a:spcPct val="90000"/>
              </a:lnSpc>
              <a:spcAft>
                <a:spcPts val="601"/>
              </a:spcAft>
            </a:pPr>
            <a:endParaRPr lang="en-US" sz="1200" b="1" strike="noStrike" spc="-1" dirty="0">
              <a:solidFill>
                <a:srgbClr val="000000"/>
              </a:solidFill>
              <a:latin typeface="Calibri"/>
              <a:ea typeface="+mn-ea"/>
            </a:endParaRPr>
          </a:p>
          <a:p>
            <a:pPr>
              <a:lnSpc>
                <a:spcPct val="90000"/>
              </a:lnSpc>
              <a:spcAft>
                <a:spcPts val="601"/>
              </a:spcAft>
            </a:pPr>
            <a:r>
              <a:rPr lang="en-US" sz="1200" b="1" strike="noStrike" spc="-1" dirty="0">
                <a:solidFill>
                  <a:srgbClr val="000000"/>
                </a:solidFill>
                <a:latin typeface="Calibri"/>
                <a:ea typeface="+mn-ea"/>
              </a:rPr>
              <a:t>     Principle 1 True &amp;</a:t>
            </a:r>
            <a:endParaRPr lang="en-US" sz="1200" b="0" strike="noStrike" spc="-1" dirty="0">
              <a:latin typeface="+mn-lt"/>
            </a:endParaRPr>
          </a:p>
          <a:p>
            <a:pPr>
              <a:lnSpc>
                <a:spcPct val="90000"/>
              </a:lnSpc>
              <a:spcAft>
                <a:spcPts val="601"/>
              </a:spcAft>
            </a:pPr>
            <a:r>
              <a:rPr lang="en-US" sz="1200" b="1" strike="noStrike" spc="-1" dirty="0">
                <a:solidFill>
                  <a:srgbClr val="000000"/>
                </a:solidFill>
                <a:latin typeface="Calibri"/>
                <a:ea typeface="+mn-ea"/>
              </a:rPr>
              <a:t>     Principle 2 Making Room</a:t>
            </a:r>
            <a:endParaRPr lang="en-US" sz="1200" b="0" strike="noStrike" spc="-1" dirty="0">
              <a:latin typeface="+mn-lt"/>
            </a:endParaRPr>
          </a:p>
          <a:p>
            <a:pPr>
              <a:lnSpc>
                <a:spcPct val="90000"/>
              </a:lnSpc>
              <a:spcAft>
                <a:spcPts val="601"/>
              </a:spcAft>
            </a:pPr>
            <a:r>
              <a:rPr lang="en-US" sz="1200" b="0" strike="noStrike" spc="-1" dirty="0">
                <a:latin typeface="+mn-lt"/>
              </a:rPr>
              <a:t>           WITH</a:t>
            </a:r>
          </a:p>
          <a:p>
            <a:pPr>
              <a:lnSpc>
                <a:spcPct val="90000"/>
              </a:lnSpc>
              <a:spcAft>
                <a:spcPts val="601"/>
              </a:spcAft>
              <a:buClr>
                <a:srgbClr val="000000"/>
              </a:buClr>
            </a:pPr>
            <a:r>
              <a:rPr lang="en-US" sz="1200" b="1" strike="noStrike" spc="-1" dirty="0">
                <a:solidFill>
                  <a:srgbClr val="000000"/>
                </a:solidFill>
                <a:latin typeface="Calibri"/>
                <a:ea typeface="+mn-ea"/>
              </a:rPr>
              <a:t>     Process 1 Beneath &amp;</a:t>
            </a:r>
          </a:p>
          <a:p>
            <a:pPr>
              <a:lnSpc>
                <a:spcPct val="90000"/>
              </a:lnSpc>
              <a:spcAft>
                <a:spcPts val="601"/>
              </a:spcAft>
              <a:buClr>
                <a:srgbClr val="000000"/>
              </a:buClr>
            </a:pPr>
            <a:r>
              <a:rPr lang="en-US" sz="1200" b="0" strike="noStrike" spc="-1" dirty="0">
                <a:latin typeface="+mn-lt"/>
              </a:rPr>
              <a:t>     </a:t>
            </a:r>
            <a:r>
              <a:rPr lang="en-US" sz="1200" b="1" strike="noStrike" spc="-1" dirty="0">
                <a:latin typeface="+mn-lt"/>
              </a:rPr>
              <a:t>Process 2 Before</a:t>
            </a:r>
          </a:p>
          <a:p>
            <a:pPr marL="216000" indent="-224280">
              <a:lnSpc>
                <a:spcPct val="90000"/>
              </a:lnSpc>
              <a:spcAft>
                <a:spcPts val="601"/>
              </a:spcAft>
              <a:buClr>
                <a:srgbClr val="000000"/>
              </a:buClr>
              <a:buFont typeface="Arial"/>
              <a:buChar char="•"/>
            </a:pPr>
            <a:endParaRPr lang="en-US" sz="1200" b="0" strike="noStrike" spc="-1" dirty="0">
              <a:latin typeface="+mn-lt"/>
            </a:endParaRPr>
          </a:p>
          <a:p>
            <a:pPr>
              <a:lnSpc>
                <a:spcPct val="90000"/>
              </a:lnSpc>
              <a:spcAft>
                <a:spcPts val="601"/>
              </a:spcAft>
              <a:buClr>
                <a:srgbClr val="000000"/>
              </a:buClr>
            </a:pPr>
            <a:r>
              <a:rPr lang="en-US" sz="1200" b="1" strike="noStrike" spc="-1" dirty="0">
                <a:solidFill>
                  <a:srgbClr val="000000"/>
                </a:solidFill>
                <a:latin typeface="Calibri"/>
                <a:ea typeface="+mn-ea"/>
              </a:rPr>
              <a:t>Ethics focus:</a:t>
            </a:r>
          </a:p>
          <a:p>
            <a:pPr>
              <a:lnSpc>
                <a:spcPct val="90000"/>
              </a:lnSpc>
              <a:spcAft>
                <a:spcPts val="601"/>
              </a:spcAft>
              <a:buClr>
                <a:srgbClr val="000000"/>
              </a:buClr>
            </a:pPr>
            <a:r>
              <a:rPr lang="en-US" sz="1200" b="1" strike="noStrike" spc="-1" dirty="0">
                <a:solidFill>
                  <a:srgbClr val="000000"/>
                </a:solidFill>
                <a:latin typeface="Calibri"/>
                <a:ea typeface="+mn-ea"/>
              </a:rPr>
              <a:t>True Storytelling Principles</a:t>
            </a:r>
            <a:endParaRPr lang="en-US" sz="1200" b="0" strike="noStrike" spc="-1" dirty="0">
              <a:latin typeface="+mn-lt"/>
            </a:endParaRPr>
          </a:p>
          <a:p>
            <a:pPr>
              <a:lnSpc>
                <a:spcPct val="90000"/>
              </a:lnSpc>
              <a:spcAft>
                <a:spcPts val="601"/>
              </a:spcAft>
              <a:buClr>
                <a:srgbClr val="000000"/>
              </a:buClr>
            </a:pPr>
            <a:r>
              <a:rPr lang="en-US" sz="1200" b="1" strike="noStrike" spc="-1" dirty="0">
                <a:solidFill>
                  <a:srgbClr val="000000"/>
                </a:solidFill>
                <a:latin typeface="Calibri"/>
                <a:ea typeface="+mn-ea"/>
              </a:rPr>
              <a:t>     for an Ethical Life</a:t>
            </a:r>
            <a:endParaRPr lang="en-US" sz="1200" b="0" strike="noStrike" spc="-1" dirty="0">
              <a:latin typeface="+mn-lt"/>
            </a:endParaRPr>
          </a:p>
          <a:p>
            <a:endParaRPr lang="en-US" dirty="0"/>
          </a:p>
        </p:txBody>
      </p:sp>
      <p:sp>
        <p:nvSpPr>
          <p:cNvPr id="4" name="Slide Number Placeholder 3"/>
          <p:cNvSpPr>
            <a:spLocks noGrp="1"/>
          </p:cNvSpPr>
          <p:nvPr>
            <p:ph type="sldNum"/>
          </p:nvPr>
        </p:nvSpPr>
        <p:spPr/>
        <p:txBody>
          <a:bodyPr/>
          <a:lstStyle/>
          <a:p>
            <a:pPr algn="r"/>
            <a:fld id="{F6F49CB4-CA3B-4DA6-8A1A-986C451ABB6A}" type="slidenum">
              <a:rPr lang="en-US" sz="1400" b="0" strike="noStrike" spc="-1" smtClean="0">
                <a:latin typeface="Times New Roman"/>
              </a:rPr>
              <a:t>4</a:t>
            </a:fld>
            <a:endParaRPr lang="en-US" sz="1400" b="0" strike="noStrike" spc="-1">
              <a:latin typeface="Times New Roman"/>
            </a:endParaRPr>
          </a:p>
        </p:txBody>
      </p:sp>
    </p:spTree>
    <p:extLst>
      <p:ext uri="{BB962C8B-B14F-4D97-AF65-F5344CB8AC3E}">
        <p14:creationId xmlns:p14="http://schemas.microsoft.com/office/powerpoint/2010/main" val="2025159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PlaceHolder 1"/>
          <p:cNvSpPr>
            <a:spLocks noGrp="1" noRot="1" noChangeAspect="1"/>
          </p:cNvSpPr>
          <p:nvPr>
            <p:ph type="sldImg"/>
          </p:nvPr>
        </p:nvSpPr>
        <p:spPr>
          <a:xfrm>
            <a:off x="534988" y="763588"/>
            <a:ext cx="6697662" cy="3768725"/>
          </a:xfrm>
          <a:prstGeom prst="rect">
            <a:avLst/>
          </a:prstGeom>
        </p:spPr>
      </p:sp>
      <p:sp>
        <p:nvSpPr>
          <p:cNvPr id="421" name="PlaceHolder 2"/>
          <p:cNvSpPr>
            <a:spLocks noGrp="1"/>
          </p:cNvSpPr>
          <p:nvPr>
            <p:ph type="body"/>
          </p:nvPr>
        </p:nvSpPr>
        <p:spPr>
          <a:xfrm>
            <a:off x="685800" y="4400640"/>
            <a:ext cx="5482080" cy="3596040"/>
          </a:xfrm>
          <a:prstGeom prst="rect">
            <a:avLst/>
          </a:prstGeom>
        </p:spPr>
        <p:txBody>
          <a:bodyPr lIns="0" tIns="0" rIns="0" bIns="0">
            <a:noAutofit/>
          </a:bodyPr>
          <a:lstStyle/>
          <a:p>
            <a:endParaRPr lang="en-US" sz="2640" b="0" strike="noStrike" spc="-1" dirty="0">
              <a:latin typeface="Arial"/>
            </a:endParaRPr>
          </a:p>
        </p:txBody>
      </p:sp>
      <p:sp>
        <p:nvSpPr>
          <p:cNvPr id="422" name="CustomShape 3"/>
          <p:cNvSpPr/>
          <p:nvPr/>
        </p:nvSpPr>
        <p:spPr>
          <a:xfrm>
            <a:off x="3884760" y="8685360"/>
            <a:ext cx="2967480" cy="45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4FDC7A2-1F57-4FB0-82F3-153BBC82DDF0}" type="slidenum">
              <a:rPr lang="en-US" sz="1400" b="0" strike="noStrike" spc="-1">
                <a:solidFill>
                  <a:srgbClr val="000000"/>
                </a:solidFill>
                <a:latin typeface="Times New Roman"/>
                <a:ea typeface="+mn-ea"/>
              </a:rPr>
              <a:t>5</a:t>
            </a:fld>
            <a:endParaRPr lang="en-US" sz="1400" b="0" strike="noStrike" spc="-1">
              <a:latin typeface="Arial"/>
            </a:endParaRPr>
          </a:p>
        </p:txBody>
      </p:sp>
    </p:spTree>
    <p:extLst>
      <p:ext uri="{BB962C8B-B14F-4D97-AF65-F5344CB8AC3E}">
        <p14:creationId xmlns:p14="http://schemas.microsoft.com/office/powerpoint/2010/main" val="256798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6708B3-478C-7040-AF57-344A2F5A5380}" type="slidenum">
              <a:rPr lang="en-US" smtClean="0"/>
              <a:t>9</a:t>
            </a:fld>
            <a:endParaRPr lang="en-US"/>
          </a:p>
        </p:txBody>
      </p:sp>
    </p:spTree>
    <p:extLst>
      <p:ext uri="{BB962C8B-B14F-4D97-AF65-F5344CB8AC3E}">
        <p14:creationId xmlns:p14="http://schemas.microsoft.com/office/powerpoint/2010/main" val="4133865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F6F49CB4-CA3B-4DA6-8A1A-986C451ABB6A}" type="slidenum">
              <a:rPr lang="en-US" sz="1400" b="0" strike="noStrike" spc="-1" smtClean="0">
                <a:latin typeface="Times New Roman"/>
              </a:rPr>
              <a:t>10</a:t>
            </a:fld>
            <a:endParaRPr lang="en-US" sz="1400" b="0" strike="noStrike" spc="-1">
              <a:latin typeface="Times New Roman"/>
            </a:endParaRPr>
          </a:p>
        </p:txBody>
      </p:sp>
    </p:spTree>
    <p:extLst>
      <p:ext uri="{BB962C8B-B14F-4D97-AF65-F5344CB8AC3E}">
        <p14:creationId xmlns:p14="http://schemas.microsoft.com/office/powerpoint/2010/main" val="3108934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0" y="1017588"/>
            <a:ext cx="8939213" cy="5029200"/>
          </a:xfrm>
        </p:spPr>
      </p:sp>
      <p:sp>
        <p:nvSpPr>
          <p:cNvPr id="3" name="Notes Placeholder 2"/>
          <p:cNvSpPr>
            <a:spLocks noGrp="1"/>
          </p:cNvSpPr>
          <p:nvPr>
            <p:ph type="body" idx="1"/>
          </p:nvPr>
        </p:nvSpPr>
        <p:spPr/>
        <p:txBody>
          <a:bodyPr/>
          <a:lstStyle/>
          <a:p>
            <a:pPr marL="342900" indent="-342900">
              <a:buFont typeface="Arial" charset="0"/>
              <a:buChar char="•"/>
            </a:pPr>
            <a:r>
              <a:rPr lang="da-DK" sz="2000" b="1" dirty="0" err="1"/>
              <a:t>Where</a:t>
            </a:r>
            <a:r>
              <a:rPr lang="da-DK" sz="2000" b="1" dirty="0"/>
              <a:t> </a:t>
            </a:r>
            <a:r>
              <a:rPr lang="da-DK" sz="2000" b="1" dirty="0" err="1"/>
              <a:t>are</a:t>
            </a:r>
            <a:r>
              <a:rPr lang="da-DK" sz="2000" b="1" dirty="0"/>
              <a:t> the </a:t>
            </a:r>
            <a:r>
              <a:rPr lang="da-DK" sz="2000" b="1" dirty="0" err="1"/>
              <a:t>waves</a:t>
            </a:r>
            <a:r>
              <a:rPr lang="da-DK" sz="2000" b="1" dirty="0"/>
              <a:t> </a:t>
            </a:r>
            <a:r>
              <a:rPr lang="da-DK" sz="2000" b="1" dirty="0" err="1"/>
              <a:t>we</a:t>
            </a:r>
            <a:r>
              <a:rPr lang="da-DK" sz="2000" b="1" dirty="0"/>
              <a:t> </a:t>
            </a:r>
            <a:r>
              <a:rPr lang="da-DK" sz="2000" b="1" dirty="0" err="1"/>
              <a:t>can</a:t>
            </a:r>
            <a:r>
              <a:rPr lang="da-DK" sz="2000" b="1" dirty="0"/>
              <a:t> surf </a:t>
            </a:r>
            <a:r>
              <a:rPr lang="da-DK" sz="2000" b="1" dirty="0" err="1"/>
              <a:t>which</a:t>
            </a:r>
            <a:r>
              <a:rPr lang="da-DK" sz="2000" b="1" dirty="0"/>
              <a:t> </a:t>
            </a:r>
            <a:r>
              <a:rPr lang="da-DK" sz="2000" b="1" dirty="0" err="1"/>
              <a:t>will</a:t>
            </a:r>
            <a:r>
              <a:rPr lang="da-DK" sz="2000" b="1" dirty="0"/>
              <a:t> support </a:t>
            </a:r>
            <a:r>
              <a:rPr lang="da-DK" sz="2000" b="1" dirty="0" err="1"/>
              <a:t>our</a:t>
            </a:r>
            <a:r>
              <a:rPr lang="da-DK" sz="2000" b="1" dirty="0"/>
              <a:t> true </a:t>
            </a:r>
            <a:r>
              <a:rPr lang="da-DK" sz="2000" b="1" dirty="0" err="1"/>
              <a:t>strategy</a:t>
            </a:r>
            <a:r>
              <a:rPr lang="da-DK" sz="2000" b="1" dirty="0"/>
              <a:t> and </a:t>
            </a:r>
            <a:r>
              <a:rPr lang="da-DK" sz="2000" b="1" dirty="0" err="1"/>
              <a:t>when</a:t>
            </a:r>
            <a:r>
              <a:rPr lang="da-DK" sz="2000" b="1" dirty="0"/>
              <a:t> is the right moment to </a:t>
            </a:r>
            <a:r>
              <a:rPr lang="da-DK" sz="2000" b="1" dirty="0" err="1"/>
              <a:t>catch</a:t>
            </a:r>
            <a:r>
              <a:rPr lang="da-DK" sz="2000" b="1" dirty="0"/>
              <a:t> </a:t>
            </a:r>
            <a:r>
              <a:rPr lang="da-DK" sz="2000" b="1" dirty="0" err="1"/>
              <a:t>them</a:t>
            </a:r>
            <a:r>
              <a:rPr lang="da-DK" sz="2000" b="1" dirty="0"/>
              <a:t>?</a:t>
            </a:r>
          </a:p>
          <a:p>
            <a:pPr marL="342900" indent="-342900">
              <a:buFont typeface="Arial" charset="0"/>
              <a:buChar char="•"/>
            </a:pPr>
            <a:endParaRPr lang="da-DK" sz="2000" b="1" dirty="0"/>
          </a:p>
          <a:p>
            <a:pPr marL="342900" indent="-342900">
              <a:buFont typeface="Arial" charset="0"/>
              <a:buChar char="•"/>
            </a:pPr>
            <a:r>
              <a:rPr lang="da-DK" sz="2000" b="1" dirty="0"/>
              <a:t>Do </a:t>
            </a:r>
            <a:r>
              <a:rPr lang="da-DK" sz="2000" b="1" dirty="0" err="1"/>
              <a:t>you</a:t>
            </a:r>
            <a:r>
              <a:rPr lang="da-DK" sz="2000" b="1" dirty="0"/>
              <a:t> </a:t>
            </a:r>
            <a:r>
              <a:rPr lang="da-DK" sz="2000" b="1" dirty="0" err="1"/>
              <a:t>already</a:t>
            </a:r>
            <a:r>
              <a:rPr lang="da-DK" sz="2000" b="1" dirty="0"/>
              <a:t> </a:t>
            </a:r>
            <a:r>
              <a:rPr lang="da-DK" sz="2000" b="1" dirty="0" err="1"/>
              <a:t>work</a:t>
            </a:r>
            <a:r>
              <a:rPr lang="da-DK" sz="2000" b="1" dirty="0"/>
              <a:t> with </a:t>
            </a:r>
            <a:r>
              <a:rPr lang="da-DK" sz="2000" b="1" dirty="0" err="1"/>
              <a:t>something</a:t>
            </a:r>
            <a:r>
              <a:rPr lang="da-DK" sz="2000" b="1" dirty="0"/>
              <a:t> </a:t>
            </a:r>
            <a:r>
              <a:rPr lang="da-DK" sz="2000" b="1" dirty="0" err="1"/>
              <a:t>which</a:t>
            </a:r>
            <a:r>
              <a:rPr lang="da-DK" sz="2000" b="1" dirty="0"/>
              <a:t> is </a:t>
            </a:r>
            <a:r>
              <a:rPr lang="da-DK" sz="2000" b="1" dirty="0" err="1"/>
              <a:t>similar</a:t>
            </a:r>
            <a:r>
              <a:rPr lang="da-DK" sz="2000" b="1" dirty="0"/>
              <a:t> to </a:t>
            </a:r>
            <a:r>
              <a:rPr lang="da-DK" sz="2000" b="1" dirty="0" err="1"/>
              <a:t>this</a:t>
            </a:r>
            <a:r>
              <a:rPr lang="da-DK" sz="2000" b="1" dirty="0"/>
              <a:t>?</a:t>
            </a:r>
          </a:p>
          <a:p>
            <a:pPr marL="342900" indent="-342900">
              <a:buFont typeface="Arial" charset="0"/>
              <a:buChar char="•"/>
            </a:pPr>
            <a:endParaRPr lang="da-DK" sz="2000" b="1" dirty="0"/>
          </a:p>
          <a:p>
            <a:pPr marL="342900" indent="-342900">
              <a:buFont typeface="Arial" charset="0"/>
              <a:buChar char="•"/>
            </a:pPr>
            <a:r>
              <a:rPr lang="da-DK" sz="2000" b="1" dirty="0"/>
              <a:t>Are </a:t>
            </a:r>
            <a:r>
              <a:rPr lang="da-DK" sz="2000" b="1" dirty="0" err="1"/>
              <a:t>there</a:t>
            </a:r>
            <a:r>
              <a:rPr lang="da-DK" sz="2000" b="1" dirty="0"/>
              <a:t> </a:t>
            </a:r>
            <a:r>
              <a:rPr lang="da-DK" sz="2000" b="1" dirty="0" err="1"/>
              <a:t>any</a:t>
            </a:r>
            <a:r>
              <a:rPr lang="da-DK" sz="2000" b="1" dirty="0"/>
              <a:t> partners or trend </a:t>
            </a:r>
            <a:r>
              <a:rPr lang="da-DK" sz="2000" b="1" dirty="0" err="1"/>
              <a:t>you</a:t>
            </a:r>
            <a:r>
              <a:rPr lang="da-DK" sz="2000" b="1" dirty="0"/>
              <a:t> </a:t>
            </a:r>
            <a:r>
              <a:rPr lang="da-DK" sz="2000" b="1" dirty="0" err="1"/>
              <a:t>can</a:t>
            </a:r>
            <a:r>
              <a:rPr lang="da-DK" sz="2000" b="1" dirty="0"/>
              <a:t> </a:t>
            </a:r>
            <a:r>
              <a:rPr lang="da-DK" sz="2000" b="1" dirty="0" err="1"/>
              <a:t>connect</a:t>
            </a:r>
            <a:r>
              <a:rPr lang="da-DK" sz="2000" b="1" dirty="0"/>
              <a:t> to </a:t>
            </a:r>
            <a:r>
              <a:rPr lang="da-DK" sz="2000" b="1" dirty="0" err="1"/>
              <a:t>you</a:t>
            </a:r>
            <a:r>
              <a:rPr lang="da-DK" sz="2000" b="1" dirty="0"/>
              <a:t> have not </a:t>
            </a:r>
            <a:r>
              <a:rPr lang="da-DK" sz="2000" b="1" dirty="0" err="1"/>
              <a:t>thought</a:t>
            </a:r>
            <a:r>
              <a:rPr lang="da-DK" sz="2000" b="1" dirty="0"/>
              <a:t> </a:t>
            </a:r>
            <a:r>
              <a:rPr lang="da-DK" sz="2000" b="1" dirty="0" err="1"/>
              <a:t>about</a:t>
            </a:r>
            <a:r>
              <a:rPr lang="da-DK" sz="2000" b="1" dirty="0"/>
              <a:t> </a:t>
            </a:r>
            <a:r>
              <a:rPr lang="da-DK" sz="2000" b="1" dirty="0" err="1"/>
              <a:t>yet</a:t>
            </a:r>
            <a:r>
              <a:rPr lang="da-DK" sz="2000" b="1" dirty="0"/>
              <a:t>?</a:t>
            </a:r>
          </a:p>
          <a:p>
            <a:pPr marL="285750" indent="-285750">
              <a:buFont typeface="Arial" charset="0"/>
              <a:buChar char="•"/>
            </a:pPr>
            <a:endParaRPr lang="da-DK" sz="2000" b="1" dirty="0"/>
          </a:p>
          <a:p>
            <a:endParaRPr lang="da-DK" sz="2000" b="1" dirty="0"/>
          </a:p>
          <a:p>
            <a:pPr marL="342900" indent="-342900">
              <a:buFont typeface="Arial" charset="0"/>
              <a:buChar char="•"/>
            </a:pPr>
            <a:r>
              <a:rPr lang="da-DK" sz="2000" b="1" dirty="0" err="1"/>
              <a:t>Where</a:t>
            </a:r>
            <a:r>
              <a:rPr lang="da-DK" sz="2000" b="1" dirty="0"/>
              <a:t> </a:t>
            </a:r>
            <a:r>
              <a:rPr lang="da-DK" sz="2000" b="1" dirty="0" err="1"/>
              <a:t>are</a:t>
            </a:r>
            <a:r>
              <a:rPr lang="da-DK" sz="2000" b="1" dirty="0"/>
              <a:t> the </a:t>
            </a:r>
            <a:r>
              <a:rPr lang="da-DK" sz="2000" b="1" dirty="0" err="1"/>
              <a:t>waves</a:t>
            </a:r>
            <a:r>
              <a:rPr lang="da-DK" sz="2000" b="1" dirty="0"/>
              <a:t> </a:t>
            </a:r>
            <a:r>
              <a:rPr lang="da-DK" sz="2000" b="1" dirty="0" err="1"/>
              <a:t>we</a:t>
            </a:r>
            <a:r>
              <a:rPr lang="da-DK" sz="2000" b="1" dirty="0"/>
              <a:t> </a:t>
            </a:r>
            <a:r>
              <a:rPr lang="da-DK" sz="2000" b="1" dirty="0" err="1"/>
              <a:t>can</a:t>
            </a:r>
            <a:r>
              <a:rPr lang="da-DK" sz="2000" b="1" dirty="0"/>
              <a:t> surf </a:t>
            </a:r>
            <a:r>
              <a:rPr lang="da-DK" sz="2000" b="1" dirty="0" err="1"/>
              <a:t>which</a:t>
            </a:r>
            <a:r>
              <a:rPr lang="da-DK" sz="2000" b="1" dirty="0"/>
              <a:t> </a:t>
            </a:r>
            <a:r>
              <a:rPr lang="da-DK" sz="2000" b="1" dirty="0" err="1"/>
              <a:t>will</a:t>
            </a:r>
            <a:r>
              <a:rPr lang="da-DK" sz="2000" b="1" dirty="0"/>
              <a:t> support </a:t>
            </a:r>
            <a:r>
              <a:rPr lang="da-DK" sz="2000" b="1" dirty="0" err="1"/>
              <a:t>our</a:t>
            </a:r>
            <a:r>
              <a:rPr lang="da-DK" sz="2000" b="1" dirty="0"/>
              <a:t> true </a:t>
            </a:r>
            <a:r>
              <a:rPr lang="da-DK" sz="2000" b="1" dirty="0" err="1"/>
              <a:t>strategy</a:t>
            </a:r>
            <a:r>
              <a:rPr lang="da-DK" sz="2000" b="1" dirty="0"/>
              <a:t> and </a:t>
            </a:r>
            <a:r>
              <a:rPr lang="da-DK" sz="2000" b="1" dirty="0" err="1"/>
              <a:t>when</a:t>
            </a:r>
            <a:r>
              <a:rPr lang="da-DK" sz="2000" b="1" dirty="0"/>
              <a:t> is the right moment to </a:t>
            </a:r>
            <a:r>
              <a:rPr lang="da-DK" sz="2000" b="1" dirty="0" err="1"/>
              <a:t>catch</a:t>
            </a:r>
            <a:r>
              <a:rPr lang="da-DK" sz="2000" b="1" dirty="0"/>
              <a:t> </a:t>
            </a:r>
            <a:r>
              <a:rPr lang="da-DK" sz="2000" b="1" dirty="0" err="1"/>
              <a:t>them</a:t>
            </a:r>
            <a:r>
              <a:rPr lang="da-DK" sz="2000" b="1" dirty="0"/>
              <a:t>?</a:t>
            </a:r>
          </a:p>
          <a:p>
            <a:pPr marL="342900" indent="-342900">
              <a:buFont typeface="Arial" charset="0"/>
              <a:buChar char="•"/>
            </a:pPr>
            <a:endParaRPr lang="da-DK" sz="2000" b="1" dirty="0"/>
          </a:p>
          <a:p>
            <a:pPr marL="342900" indent="-342900">
              <a:buFont typeface="Arial" charset="0"/>
              <a:buChar char="•"/>
            </a:pPr>
            <a:r>
              <a:rPr lang="da-DK" sz="2000" b="1" dirty="0"/>
              <a:t>Do </a:t>
            </a:r>
            <a:r>
              <a:rPr lang="da-DK" sz="2000" b="1" dirty="0" err="1"/>
              <a:t>you</a:t>
            </a:r>
            <a:r>
              <a:rPr lang="da-DK" sz="2000" b="1" dirty="0"/>
              <a:t> </a:t>
            </a:r>
            <a:r>
              <a:rPr lang="da-DK" sz="2000" b="1" dirty="0" err="1"/>
              <a:t>already</a:t>
            </a:r>
            <a:r>
              <a:rPr lang="da-DK" sz="2000" b="1" dirty="0"/>
              <a:t> </a:t>
            </a:r>
            <a:r>
              <a:rPr lang="da-DK" sz="2000" b="1" dirty="0" err="1"/>
              <a:t>work</a:t>
            </a:r>
            <a:r>
              <a:rPr lang="da-DK" sz="2000" b="1" dirty="0"/>
              <a:t> with </a:t>
            </a:r>
            <a:r>
              <a:rPr lang="da-DK" sz="2000" b="1" dirty="0" err="1"/>
              <a:t>something</a:t>
            </a:r>
            <a:r>
              <a:rPr lang="da-DK" sz="2000" b="1" dirty="0"/>
              <a:t> </a:t>
            </a:r>
            <a:r>
              <a:rPr lang="da-DK" sz="2000" b="1" dirty="0" err="1"/>
              <a:t>which</a:t>
            </a:r>
            <a:r>
              <a:rPr lang="da-DK" sz="2000" b="1" dirty="0"/>
              <a:t> is </a:t>
            </a:r>
            <a:r>
              <a:rPr lang="da-DK" sz="2000" b="1" dirty="0" err="1"/>
              <a:t>similar</a:t>
            </a:r>
            <a:r>
              <a:rPr lang="da-DK" sz="2000" b="1" dirty="0"/>
              <a:t> to </a:t>
            </a:r>
            <a:r>
              <a:rPr lang="da-DK" sz="2000" b="1" dirty="0" err="1"/>
              <a:t>this</a:t>
            </a:r>
            <a:r>
              <a:rPr lang="da-DK" sz="2000" b="1" dirty="0"/>
              <a:t>?</a:t>
            </a:r>
          </a:p>
          <a:p>
            <a:pPr marL="342900" indent="-342900">
              <a:buFont typeface="Arial" charset="0"/>
              <a:buChar char="•"/>
            </a:pPr>
            <a:endParaRPr lang="da-DK" sz="2000" b="1" dirty="0"/>
          </a:p>
          <a:p>
            <a:pPr marL="342900" indent="-342900">
              <a:buFont typeface="Arial" charset="0"/>
              <a:buChar char="•"/>
            </a:pPr>
            <a:r>
              <a:rPr lang="da-DK" sz="2000" b="1" dirty="0"/>
              <a:t>Are </a:t>
            </a:r>
            <a:r>
              <a:rPr lang="da-DK" sz="2000" b="1" dirty="0" err="1"/>
              <a:t>there</a:t>
            </a:r>
            <a:r>
              <a:rPr lang="da-DK" sz="2000" b="1" dirty="0"/>
              <a:t> </a:t>
            </a:r>
            <a:r>
              <a:rPr lang="da-DK" sz="2000" b="1" dirty="0" err="1"/>
              <a:t>any</a:t>
            </a:r>
            <a:r>
              <a:rPr lang="da-DK" sz="2000" b="1" dirty="0"/>
              <a:t> partners or trend </a:t>
            </a:r>
            <a:r>
              <a:rPr lang="da-DK" sz="2000" b="1" dirty="0" err="1"/>
              <a:t>you</a:t>
            </a:r>
            <a:r>
              <a:rPr lang="da-DK" sz="2000" b="1" dirty="0"/>
              <a:t> </a:t>
            </a:r>
            <a:r>
              <a:rPr lang="da-DK" sz="2000" b="1" dirty="0" err="1"/>
              <a:t>can</a:t>
            </a:r>
            <a:r>
              <a:rPr lang="da-DK" sz="2000" b="1" dirty="0"/>
              <a:t> </a:t>
            </a:r>
            <a:r>
              <a:rPr lang="da-DK" sz="2000" b="1" dirty="0" err="1"/>
              <a:t>connect</a:t>
            </a:r>
            <a:r>
              <a:rPr lang="da-DK" sz="2000" b="1" dirty="0"/>
              <a:t> to </a:t>
            </a:r>
            <a:r>
              <a:rPr lang="da-DK" sz="2000" b="1" dirty="0" err="1"/>
              <a:t>you</a:t>
            </a:r>
            <a:r>
              <a:rPr lang="da-DK" sz="2000" b="1" dirty="0"/>
              <a:t> have not </a:t>
            </a:r>
            <a:r>
              <a:rPr lang="da-DK" sz="2000" b="1" dirty="0" err="1"/>
              <a:t>thought</a:t>
            </a:r>
            <a:r>
              <a:rPr lang="da-DK" sz="2000" b="1" dirty="0"/>
              <a:t> </a:t>
            </a:r>
            <a:r>
              <a:rPr lang="da-DK" sz="2000" b="1" dirty="0" err="1"/>
              <a:t>about</a:t>
            </a:r>
            <a:r>
              <a:rPr lang="da-DK" sz="2000" b="1" dirty="0"/>
              <a:t> </a:t>
            </a:r>
            <a:r>
              <a:rPr lang="da-DK" sz="2000" b="1" dirty="0" err="1"/>
              <a:t>yet</a:t>
            </a:r>
            <a:r>
              <a:rPr lang="da-DK" sz="2000" b="1" dirty="0"/>
              <a:t>?</a:t>
            </a:r>
          </a:p>
          <a:p>
            <a:pPr marL="285750" indent="-285750">
              <a:buFont typeface="Arial" charset="0"/>
              <a:buChar char="•"/>
            </a:pPr>
            <a:endParaRPr lang="da-DK" sz="2000" b="1" dirty="0"/>
          </a:p>
          <a:p>
            <a:endParaRPr lang="da-DK" sz="2000" b="1" dirty="0"/>
          </a:p>
          <a:p>
            <a:endParaRPr lang="da-DK" sz="2000" b="1" dirty="0">
              <a:solidFill>
                <a:schemeClr val="bg1"/>
              </a:solidFill>
            </a:endParaRPr>
          </a:p>
          <a:p>
            <a:r>
              <a:rPr lang="da-DK" sz="2000" b="1" dirty="0">
                <a:solidFill>
                  <a:schemeClr val="bg1"/>
                </a:solidFill>
              </a:rPr>
              <a:t>Principle 2 </a:t>
            </a:r>
            <a:r>
              <a:rPr lang="en-US" sz="1800" b="1" dirty="0">
                <a:solidFill>
                  <a:schemeClr val="bg1"/>
                </a:solidFill>
              </a:rPr>
              <a:t>Make room </a:t>
            </a:r>
            <a:br>
              <a:rPr lang="en-US" sz="1800" b="1" dirty="0">
                <a:solidFill>
                  <a:schemeClr val="bg1"/>
                </a:solidFill>
              </a:rPr>
            </a:br>
            <a:r>
              <a:rPr lang="en-US" sz="1200" b="1" dirty="0">
                <a:solidFill>
                  <a:schemeClr val="bg1"/>
                </a:solidFill>
              </a:rPr>
              <a:t>True storytelling makes spaces </a:t>
            </a:r>
          </a:p>
          <a:p>
            <a:r>
              <a:rPr lang="en-US" sz="1200" b="1" dirty="0">
                <a:solidFill>
                  <a:schemeClr val="bg1"/>
                </a:solidFill>
              </a:rPr>
              <a:t>respecting the stories already there</a:t>
            </a:r>
            <a:br>
              <a:rPr lang="da-DK" sz="1200" b="1" dirty="0"/>
            </a:br>
            <a:endParaRPr lang="da-DK" sz="1200" b="1" dirty="0"/>
          </a:p>
          <a:p>
            <a:endParaRPr lang="en-US" dirty="0"/>
          </a:p>
        </p:txBody>
      </p:sp>
      <p:sp>
        <p:nvSpPr>
          <p:cNvPr id="4" name="Slide Number Placeholder 3"/>
          <p:cNvSpPr>
            <a:spLocks noGrp="1"/>
          </p:cNvSpPr>
          <p:nvPr>
            <p:ph type="sldNum"/>
          </p:nvPr>
        </p:nvSpPr>
        <p:spPr/>
        <p:txBody>
          <a:bodyPr/>
          <a:lstStyle/>
          <a:p>
            <a:pPr algn="r"/>
            <a:fld id="{F6F49CB4-CA3B-4DA6-8A1A-986C451ABB6A}" type="slidenum">
              <a:rPr lang="en-US" sz="1400" b="0" strike="noStrike" spc="-1" smtClean="0">
                <a:latin typeface="Times New Roman"/>
              </a:rPr>
              <a:t>14</a:t>
            </a:fld>
            <a:endParaRPr lang="en-US" sz="1400" b="0" strike="noStrike" spc="-1">
              <a:latin typeface="Times New Roman"/>
            </a:endParaRPr>
          </a:p>
        </p:txBody>
      </p:sp>
    </p:spTree>
    <p:extLst>
      <p:ext uri="{BB962C8B-B14F-4D97-AF65-F5344CB8AC3E}">
        <p14:creationId xmlns:p14="http://schemas.microsoft.com/office/powerpoint/2010/main" val="2779745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6708B3-478C-7040-AF57-344A2F5A5380}" type="slidenum">
              <a:rPr lang="en-US" smtClean="0"/>
              <a:t>19</a:t>
            </a:fld>
            <a:endParaRPr lang="en-US"/>
          </a:p>
        </p:txBody>
      </p:sp>
    </p:spTree>
    <p:extLst>
      <p:ext uri="{BB962C8B-B14F-4D97-AF65-F5344CB8AC3E}">
        <p14:creationId xmlns:p14="http://schemas.microsoft.com/office/powerpoint/2010/main" val="2087076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PlaceHolder 1"/>
          <p:cNvSpPr>
            <a:spLocks noGrp="1" noRot="1" noChangeAspect="1"/>
          </p:cNvSpPr>
          <p:nvPr>
            <p:ph type="sldImg"/>
          </p:nvPr>
        </p:nvSpPr>
        <p:spPr>
          <a:xfrm>
            <a:off x="871538" y="1257300"/>
            <a:ext cx="6026150" cy="3390900"/>
          </a:xfrm>
          <a:prstGeom prst="rect">
            <a:avLst/>
          </a:prstGeom>
        </p:spPr>
      </p:sp>
      <p:sp>
        <p:nvSpPr>
          <p:cNvPr id="415" name="PlaceHolder 2"/>
          <p:cNvSpPr>
            <a:spLocks noGrp="1"/>
          </p:cNvSpPr>
          <p:nvPr>
            <p:ph type="body"/>
          </p:nvPr>
        </p:nvSpPr>
        <p:spPr>
          <a:xfrm>
            <a:off x="777960" y="4840200"/>
            <a:ext cx="6211800" cy="3956040"/>
          </a:xfrm>
          <a:prstGeom prst="rect">
            <a:avLst/>
          </a:prstGeom>
        </p:spPr>
        <p:txBody>
          <a:bodyPr lIns="0" tIns="0" rIns="0" bIns="0">
            <a:noAutofit/>
          </a:bodyPr>
          <a:lstStyle/>
          <a:p>
            <a:pPr marL="216000" indent="-211680">
              <a:lnSpc>
                <a:spcPct val="100000"/>
              </a:lnSpc>
              <a:tabLst>
                <a:tab pos="0" algn="l"/>
              </a:tabLst>
            </a:pPr>
            <a:r>
              <a:rPr lang="da-DK" sz="2000" b="0" strike="noStrike" spc="-1">
                <a:latin typeface="Arial"/>
              </a:rPr>
              <a:t>Just go over this slide</a:t>
            </a:r>
            <a:endParaRPr lang="en-US" sz="2000" b="0" strike="noStrike" spc="-1">
              <a:latin typeface="Arial"/>
            </a:endParaRPr>
          </a:p>
        </p:txBody>
      </p:sp>
      <p:sp>
        <p:nvSpPr>
          <p:cNvPr id="416" name="CustomShape 3"/>
          <p:cNvSpPr/>
          <p:nvPr/>
        </p:nvSpPr>
        <p:spPr>
          <a:xfrm>
            <a:off x="4402080" y="9553680"/>
            <a:ext cx="3363840" cy="500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B537AB56-4B8A-482F-AC0B-8A6F5B0E0AF4}" type="slidenum">
              <a:rPr lang="en-US" sz="1200" b="0" strike="noStrike" spc="-1">
                <a:solidFill>
                  <a:srgbClr val="000000"/>
                </a:solidFill>
                <a:latin typeface="+mn-lt"/>
                <a:ea typeface="+mn-ea"/>
              </a:rPr>
              <a:t>22</a:t>
            </a:fld>
            <a:endParaRPr lang="en-US" sz="1200" b="0" strike="noStrike" spc="-1">
              <a:latin typeface="Arial"/>
            </a:endParaRPr>
          </a:p>
        </p:txBody>
      </p:sp>
    </p:spTree>
    <p:extLst>
      <p:ext uri="{BB962C8B-B14F-4D97-AF65-F5344CB8AC3E}">
        <p14:creationId xmlns:p14="http://schemas.microsoft.com/office/powerpoint/2010/main" val="1728334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27322-EEC7-AE45-A12D-342D4B93C2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D73A95-51AC-B64C-9196-905EA049B5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65DA0B-2441-1D4E-BBAA-0AB4ABB80250}"/>
              </a:ext>
            </a:extLst>
          </p:cNvPr>
          <p:cNvSpPr>
            <a:spLocks noGrp="1"/>
          </p:cNvSpPr>
          <p:nvPr>
            <p:ph type="dt" sz="half" idx="10"/>
          </p:nvPr>
        </p:nvSpPr>
        <p:spPr/>
        <p:txBody>
          <a:bodyPr/>
          <a:lstStyle/>
          <a:p>
            <a:fld id="{CB7762FA-558B-D544-9AB7-8702746344FD}" type="datetimeFigureOut">
              <a:rPr lang="en-US" smtClean="0"/>
              <a:t>4/6/21</a:t>
            </a:fld>
            <a:endParaRPr lang="en-US"/>
          </a:p>
        </p:txBody>
      </p:sp>
      <p:sp>
        <p:nvSpPr>
          <p:cNvPr id="5" name="Footer Placeholder 4">
            <a:extLst>
              <a:ext uri="{FF2B5EF4-FFF2-40B4-BE49-F238E27FC236}">
                <a16:creationId xmlns:a16="http://schemas.microsoft.com/office/drawing/2014/main" id="{AC6D8548-E70C-A747-A730-6EA6288328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4CAD76-038A-8C49-9D08-AC697B81FD62}"/>
              </a:ext>
            </a:extLst>
          </p:cNvPr>
          <p:cNvSpPr>
            <a:spLocks noGrp="1"/>
          </p:cNvSpPr>
          <p:nvPr>
            <p:ph type="sldNum" sz="quarter" idx="12"/>
          </p:nvPr>
        </p:nvSpPr>
        <p:spPr/>
        <p:txBody>
          <a:bodyPr/>
          <a:lstStyle/>
          <a:p>
            <a:fld id="{4CAFA3F9-F324-7144-B04E-209D9625E121}" type="slidenum">
              <a:rPr lang="en-US" smtClean="0"/>
              <a:t>‹#›</a:t>
            </a:fld>
            <a:endParaRPr lang="en-US"/>
          </a:p>
        </p:txBody>
      </p:sp>
    </p:spTree>
    <p:extLst>
      <p:ext uri="{BB962C8B-B14F-4D97-AF65-F5344CB8AC3E}">
        <p14:creationId xmlns:p14="http://schemas.microsoft.com/office/powerpoint/2010/main" val="2271780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5EB2B-6167-A543-B088-F093C799C5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EC0F74-D1BE-D842-9324-004A3A606C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E7868-9206-394D-A192-57CB5E9A26F2}"/>
              </a:ext>
            </a:extLst>
          </p:cNvPr>
          <p:cNvSpPr>
            <a:spLocks noGrp="1"/>
          </p:cNvSpPr>
          <p:nvPr>
            <p:ph type="dt" sz="half" idx="10"/>
          </p:nvPr>
        </p:nvSpPr>
        <p:spPr/>
        <p:txBody>
          <a:bodyPr/>
          <a:lstStyle/>
          <a:p>
            <a:fld id="{CB7762FA-558B-D544-9AB7-8702746344FD}" type="datetimeFigureOut">
              <a:rPr lang="en-US" smtClean="0"/>
              <a:t>4/6/21</a:t>
            </a:fld>
            <a:endParaRPr lang="en-US"/>
          </a:p>
        </p:txBody>
      </p:sp>
      <p:sp>
        <p:nvSpPr>
          <p:cNvPr id="5" name="Footer Placeholder 4">
            <a:extLst>
              <a:ext uri="{FF2B5EF4-FFF2-40B4-BE49-F238E27FC236}">
                <a16:creationId xmlns:a16="http://schemas.microsoft.com/office/drawing/2014/main" id="{5283450E-7D9D-A04A-AE45-46152A9E06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5ED5E-2CC7-6642-9AB7-BE04524D2761}"/>
              </a:ext>
            </a:extLst>
          </p:cNvPr>
          <p:cNvSpPr>
            <a:spLocks noGrp="1"/>
          </p:cNvSpPr>
          <p:nvPr>
            <p:ph type="sldNum" sz="quarter" idx="12"/>
          </p:nvPr>
        </p:nvSpPr>
        <p:spPr/>
        <p:txBody>
          <a:bodyPr/>
          <a:lstStyle/>
          <a:p>
            <a:fld id="{4CAFA3F9-F324-7144-B04E-209D9625E121}" type="slidenum">
              <a:rPr lang="en-US" smtClean="0"/>
              <a:t>‹#›</a:t>
            </a:fld>
            <a:endParaRPr lang="en-US"/>
          </a:p>
        </p:txBody>
      </p:sp>
    </p:spTree>
    <p:extLst>
      <p:ext uri="{BB962C8B-B14F-4D97-AF65-F5344CB8AC3E}">
        <p14:creationId xmlns:p14="http://schemas.microsoft.com/office/powerpoint/2010/main" val="981239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C54EC1-E2DE-344D-BAAE-81E79E1EDF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30368B-5AFE-F34D-852B-D9A2682D11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E2537-7D21-4644-A418-4466055BFC7A}"/>
              </a:ext>
            </a:extLst>
          </p:cNvPr>
          <p:cNvSpPr>
            <a:spLocks noGrp="1"/>
          </p:cNvSpPr>
          <p:nvPr>
            <p:ph type="dt" sz="half" idx="10"/>
          </p:nvPr>
        </p:nvSpPr>
        <p:spPr/>
        <p:txBody>
          <a:bodyPr/>
          <a:lstStyle/>
          <a:p>
            <a:fld id="{CB7762FA-558B-D544-9AB7-8702746344FD}" type="datetimeFigureOut">
              <a:rPr lang="en-US" smtClean="0"/>
              <a:t>4/6/21</a:t>
            </a:fld>
            <a:endParaRPr lang="en-US"/>
          </a:p>
        </p:txBody>
      </p:sp>
      <p:sp>
        <p:nvSpPr>
          <p:cNvPr id="5" name="Footer Placeholder 4">
            <a:extLst>
              <a:ext uri="{FF2B5EF4-FFF2-40B4-BE49-F238E27FC236}">
                <a16:creationId xmlns:a16="http://schemas.microsoft.com/office/drawing/2014/main" id="{08B9D399-6B19-004F-A454-93643BD041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D36C0-D99D-7D4E-BF87-0787202C01D0}"/>
              </a:ext>
            </a:extLst>
          </p:cNvPr>
          <p:cNvSpPr>
            <a:spLocks noGrp="1"/>
          </p:cNvSpPr>
          <p:nvPr>
            <p:ph type="sldNum" sz="quarter" idx="12"/>
          </p:nvPr>
        </p:nvSpPr>
        <p:spPr/>
        <p:txBody>
          <a:bodyPr/>
          <a:lstStyle/>
          <a:p>
            <a:fld id="{4CAFA3F9-F324-7144-B04E-209D9625E121}" type="slidenum">
              <a:rPr lang="en-US" smtClean="0"/>
              <a:t>‹#›</a:t>
            </a:fld>
            <a:endParaRPr lang="en-US"/>
          </a:p>
        </p:txBody>
      </p:sp>
    </p:spTree>
    <p:extLst>
      <p:ext uri="{BB962C8B-B14F-4D97-AF65-F5344CB8AC3E}">
        <p14:creationId xmlns:p14="http://schemas.microsoft.com/office/powerpoint/2010/main" val="3528627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25" name="PlaceHolder 1"/>
          <p:cNvSpPr>
            <a:spLocks noGrp="1"/>
          </p:cNvSpPr>
          <p:nvPr>
            <p:ph type="title"/>
          </p:nvPr>
        </p:nvSpPr>
        <p:spPr>
          <a:xfrm>
            <a:off x="609600" y="274680"/>
            <a:ext cx="1097232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26" name="PlaceHolder 2"/>
          <p:cNvSpPr>
            <a:spLocks noGrp="1"/>
          </p:cNvSpPr>
          <p:nvPr>
            <p:ph type="subTitle"/>
          </p:nvPr>
        </p:nvSpPr>
        <p:spPr>
          <a:xfrm>
            <a:off x="609600" y="1600200"/>
            <a:ext cx="10972320" cy="4525560"/>
          </a:xfrm>
          <a:prstGeom prst="rect">
            <a:avLst/>
          </a:prstGeom>
        </p:spPr>
        <p:txBody>
          <a:bodyPr lIns="0" tIns="0" rIns="0" bIns="0" anchor="ctr">
            <a:noAutofit/>
          </a:bodyPr>
          <a:lstStyle/>
          <a:p>
            <a:pPr algn="ctr"/>
            <a:endParaRPr lang="en-US" sz="3200" b="0" strike="noStrike" spc="-1">
              <a:latin typeface="Arial"/>
            </a:endParaRPr>
          </a:p>
        </p:txBody>
      </p:sp>
    </p:spTree>
    <p:extLst>
      <p:ext uri="{BB962C8B-B14F-4D97-AF65-F5344CB8AC3E}">
        <p14:creationId xmlns:p14="http://schemas.microsoft.com/office/powerpoint/2010/main" val="2912038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16726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600" y="274680"/>
            <a:ext cx="10972320" cy="11426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49" name="PlaceHolder 2"/>
          <p:cNvSpPr>
            <a:spLocks noGrp="1"/>
          </p:cNvSpPr>
          <p:nvPr>
            <p:ph type="body"/>
          </p:nvPr>
        </p:nvSpPr>
        <p:spPr>
          <a:xfrm>
            <a:off x="609600" y="1600200"/>
            <a:ext cx="10972320" cy="4525560"/>
          </a:xfrm>
          <a:prstGeom prst="rect">
            <a:avLst/>
          </a:prstGeom>
        </p:spPr>
        <p:txBody>
          <a:bodyPr lIns="0" tIns="0" rIns="0" bIns="0">
            <a:normAutofit/>
          </a:bodyPr>
          <a:lstStyle/>
          <a:p>
            <a:endParaRPr lang="en-US" sz="3200" b="0" strike="noStrike" spc="-1">
              <a:solidFill>
                <a:srgbClr val="000000"/>
              </a:solidFill>
              <a:latin typeface="Calibri"/>
            </a:endParaRPr>
          </a:p>
        </p:txBody>
      </p:sp>
    </p:spTree>
    <p:extLst>
      <p:ext uri="{BB962C8B-B14F-4D97-AF65-F5344CB8AC3E}">
        <p14:creationId xmlns:p14="http://schemas.microsoft.com/office/powerpoint/2010/main" val="412669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18301-08B5-3C43-9FFB-0024C2C18A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77D3E4-D5C3-7043-96C0-033A08513C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C357D8-8380-D440-A705-E15EC37F6C7D}"/>
              </a:ext>
            </a:extLst>
          </p:cNvPr>
          <p:cNvSpPr>
            <a:spLocks noGrp="1"/>
          </p:cNvSpPr>
          <p:nvPr>
            <p:ph type="dt" sz="half" idx="10"/>
          </p:nvPr>
        </p:nvSpPr>
        <p:spPr/>
        <p:txBody>
          <a:bodyPr/>
          <a:lstStyle/>
          <a:p>
            <a:fld id="{CB7762FA-558B-D544-9AB7-8702746344FD}" type="datetimeFigureOut">
              <a:rPr lang="en-US" smtClean="0"/>
              <a:t>4/6/21</a:t>
            </a:fld>
            <a:endParaRPr lang="en-US"/>
          </a:p>
        </p:txBody>
      </p:sp>
      <p:sp>
        <p:nvSpPr>
          <p:cNvPr id="5" name="Footer Placeholder 4">
            <a:extLst>
              <a:ext uri="{FF2B5EF4-FFF2-40B4-BE49-F238E27FC236}">
                <a16:creationId xmlns:a16="http://schemas.microsoft.com/office/drawing/2014/main" id="{71A90862-5DE1-0749-8FF9-C40D5EA18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FB0BAE-B273-8E40-8321-5F3182F6F7C4}"/>
              </a:ext>
            </a:extLst>
          </p:cNvPr>
          <p:cNvSpPr>
            <a:spLocks noGrp="1"/>
          </p:cNvSpPr>
          <p:nvPr>
            <p:ph type="sldNum" sz="quarter" idx="12"/>
          </p:nvPr>
        </p:nvSpPr>
        <p:spPr/>
        <p:txBody>
          <a:bodyPr/>
          <a:lstStyle/>
          <a:p>
            <a:fld id="{4CAFA3F9-F324-7144-B04E-209D9625E121}" type="slidenum">
              <a:rPr lang="en-US" smtClean="0"/>
              <a:t>‹#›</a:t>
            </a:fld>
            <a:endParaRPr lang="en-US"/>
          </a:p>
        </p:txBody>
      </p:sp>
    </p:spTree>
    <p:extLst>
      <p:ext uri="{BB962C8B-B14F-4D97-AF65-F5344CB8AC3E}">
        <p14:creationId xmlns:p14="http://schemas.microsoft.com/office/powerpoint/2010/main" val="4235289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87D36-C6D9-3446-B54D-7062360115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35991D-2ACA-4648-9F94-46EE0C5C27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953FB4-A74A-D744-9B20-29B9832E8C63}"/>
              </a:ext>
            </a:extLst>
          </p:cNvPr>
          <p:cNvSpPr>
            <a:spLocks noGrp="1"/>
          </p:cNvSpPr>
          <p:nvPr>
            <p:ph type="dt" sz="half" idx="10"/>
          </p:nvPr>
        </p:nvSpPr>
        <p:spPr/>
        <p:txBody>
          <a:bodyPr/>
          <a:lstStyle/>
          <a:p>
            <a:fld id="{CB7762FA-558B-D544-9AB7-8702746344FD}" type="datetimeFigureOut">
              <a:rPr lang="en-US" smtClean="0"/>
              <a:t>4/6/21</a:t>
            </a:fld>
            <a:endParaRPr lang="en-US"/>
          </a:p>
        </p:txBody>
      </p:sp>
      <p:sp>
        <p:nvSpPr>
          <p:cNvPr id="5" name="Footer Placeholder 4">
            <a:extLst>
              <a:ext uri="{FF2B5EF4-FFF2-40B4-BE49-F238E27FC236}">
                <a16:creationId xmlns:a16="http://schemas.microsoft.com/office/drawing/2014/main" id="{A3FD7939-E291-304B-97FC-5AACBD22F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509D5C-FF60-C64A-BA6F-AC93900BCB1D}"/>
              </a:ext>
            </a:extLst>
          </p:cNvPr>
          <p:cNvSpPr>
            <a:spLocks noGrp="1"/>
          </p:cNvSpPr>
          <p:nvPr>
            <p:ph type="sldNum" sz="quarter" idx="12"/>
          </p:nvPr>
        </p:nvSpPr>
        <p:spPr/>
        <p:txBody>
          <a:bodyPr/>
          <a:lstStyle/>
          <a:p>
            <a:fld id="{4CAFA3F9-F324-7144-B04E-209D9625E121}" type="slidenum">
              <a:rPr lang="en-US" smtClean="0"/>
              <a:t>‹#›</a:t>
            </a:fld>
            <a:endParaRPr lang="en-US"/>
          </a:p>
        </p:txBody>
      </p:sp>
    </p:spTree>
    <p:extLst>
      <p:ext uri="{BB962C8B-B14F-4D97-AF65-F5344CB8AC3E}">
        <p14:creationId xmlns:p14="http://schemas.microsoft.com/office/powerpoint/2010/main" val="2847756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ACF69-FED3-5F49-81DD-65A56F664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B44D92-7053-CE47-89F6-58200F9C1F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54114E-B8E2-FB43-8DED-A2B4884507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A4E274-BB37-9E40-9268-0C31B6860389}"/>
              </a:ext>
            </a:extLst>
          </p:cNvPr>
          <p:cNvSpPr>
            <a:spLocks noGrp="1"/>
          </p:cNvSpPr>
          <p:nvPr>
            <p:ph type="dt" sz="half" idx="10"/>
          </p:nvPr>
        </p:nvSpPr>
        <p:spPr/>
        <p:txBody>
          <a:bodyPr/>
          <a:lstStyle/>
          <a:p>
            <a:fld id="{CB7762FA-558B-D544-9AB7-8702746344FD}" type="datetimeFigureOut">
              <a:rPr lang="en-US" smtClean="0"/>
              <a:t>4/6/21</a:t>
            </a:fld>
            <a:endParaRPr lang="en-US"/>
          </a:p>
        </p:txBody>
      </p:sp>
      <p:sp>
        <p:nvSpPr>
          <p:cNvPr id="6" name="Footer Placeholder 5">
            <a:extLst>
              <a:ext uri="{FF2B5EF4-FFF2-40B4-BE49-F238E27FC236}">
                <a16:creationId xmlns:a16="http://schemas.microsoft.com/office/drawing/2014/main" id="{1EBA3A94-8580-3D40-9777-8740FC42EC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0B5DD6-CD07-5F46-9F1C-1AB37893B342}"/>
              </a:ext>
            </a:extLst>
          </p:cNvPr>
          <p:cNvSpPr>
            <a:spLocks noGrp="1"/>
          </p:cNvSpPr>
          <p:nvPr>
            <p:ph type="sldNum" sz="quarter" idx="12"/>
          </p:nvPr>
        </p:nvSpPr>
        <p:spPr/>
        <p:txBody>
          <a:bodyPr/>
          <a:lstStyle/>
          <a:p>
            <a:fld id="{4CAFA3F9-F324-7144-B04E-209D9625E121}" type="slidenum">
              <a:rPr lang="en-US" smtClean="0"/>
              <a:t>‹#›</a:t>
            </a:fld>
            <a:endParaRPr lang="en-US"/>
          </a:p>
        </p:txBody>
      </p:sp>
    </p:spTree>
    <p:extLst>
      <p:ext uri="{BB962C8B-B14F-4D97-AF65-F5344CB8AC3E}">
        <p14:creationId xmlns:p14="http://schemas.microsoft.com/office/powerpoint/2010/main" val="2665527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B8E0D-3FDD-6E4F-B2A3-AE377BB35C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8B4D77-F4B5-4C43-B498-6D4D2D066B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648763-5EBF-C849-A99E-F06F826F65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C5586A-F728-4A42-8608-E938536209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359131-4AA6-8B40-978C-98783C5B16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B8D75F-6D23-F546-B5AB-29E43B69AD00}"/>
              </a:ext>
            </a:extLst>
          </p:cNvPr>
          <p:cNvSpPr>
            <a:spLocks noGrp="1"/>
          </p:cNvSpPr>
          <p:nvPr>
            <p:ph type="dt" sz="half" idx="10"/>
          </p:nvPr>
        </p:nvSpPr>
        <p:spPr/>
        <p:txBody>
          <a:bodyPr/>
          <a:lstStyle/>
          <a:p>
            <a:fld id="{CB7762FA-558B-D544-9AB7-8702746344FD}" type="datetimeFigureOut">
              <a:rPr lang="en-US" smtClean="0"/>
              <a:t>4/6/21</a:t>
            </a:fld>
            <a:endParaRPr lang="en-US"/>
          </a:p>
        </p:txBody>
      </p:sp>
      <p:sp>
        <p:nvSpPr>
          <p:cNvPr id="8" name="Footer Placeholder 7">
            <a:extLst>
              <a:ext uri="{FF2B5EF4-FFF2-40B4-BE49-F238E27FC236}">
                <a16:creationId xmlns:a16="http://schemas.microsoft.com/office/drawing/2014/main" id="{FDE98906-6BA4-E145-B35B-4A7CEC8CD8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4C0872-4C83-2B48-958E-AF4709040234}"/>
              </a:ext>
            </a:extLst>
          </p:cNvPr>
          <p:cNvSpPr>
            <a:spLocks noGrp="1"/>
          </p:cNvSpPr>
          <p:nvPr>
            <p:ph type="sldNum" sz="quarter" idx="12"/>
          </p:nvPr>
        </p:nvSpPr>
        <p:spPr/>
        <p:txBody>
          <a:bodyPr/>
          <a:lstStyle/>
          <a:p>
            <a:fld id="{4CAFA3F9-F324-7144-B04E-209D9625E121}" type="slidenum">
              <a:rPr lang="en-US" smtClean="0"/>
              <a:t>‹#›</a:t>
            </a:fld>
            <a:endParaRPr lang="en-US"/>
          </a:p>
        </p:txBody>
      </p:sp>
    </p:spTree>
    <p:extLst>
      <p:ext uri="{BB962C8B-B14F-4D97-AF65-F5344CB8AC3E}">
        <p14:creationId xmlns:p14="http://schemas.microsoft.com/office/powerpoint/2010/main" val="2264738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D9990-CBAF-5C47-8D94-8DDEED3F31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71CE78-2C0F-2D47-8648-F80D96A05D82}"/>
              </a:ext>
            </a:extLst>
          </p:cNvPr>
          <p:cNvSpPr>
            <a:spLocks noGrp="1"/>
          </p:cNvSpPr>
          <p:nvPr>
            <p:ph type="dt" sz="half" idx="10"/>
          </p:nvPr>
        </p:nvSpPr>
        <p:spPr/>
        <p:txBody>
          <a:bodyPr/>
          <a:lstStyle/>
          <a:p>
            <a:fld id="{CB7762FA-558B-D544-9AB7-8702746344FD}" type="datetimeFigureOut">
              <a:rPr lang="en-US" smtClean="0"/>
              <a:t>4/6/21</a:t>
            </a:fld>
            <a:endParaRPr lang="en-US"/>
          </a:p>
        </p:txBody>
      </p:sp>
      <p:sp>
        <p:nvSpPr>
          <p:cNvPr id="4" name="Footer Placeholder 3">
            <a:extLst>
              <a:ext uri="{FF2B5EF4-FFF2-40B4-BE49-F238E27FC236}">
                <a16:creationId xmlns:a16="http://schemas.microsoft.com/office/drawing/2014/main" id="{12DB20F6-F624-AA4D-9432-15EA9235C5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668418-35F4-734D-A986-D4A0665E736F}"/>
              </a:ext>
            </a:extLst>
          </p:cNvPr>
          <p:cNvSpPr>
            <a:spLocks noGrp="1"/>
          </p:cNvSpPr>
          <p:nvPr>
            <p:ph type="sldNum" sz="quarter" idx="12"/>
          </p:nvPr>
        </p:nvSpPr>
        <p:spPr/>
        <p:txBody>
          <a:bodyPr/>
          <a:lstStyle/>
          <a:p>
            <a:fld id="{4CAFA3F9-F324-7144-B04E-209D9625E121}" type="slidenum">
              <a:rPr lang="en-US" smtClean="0"/>
              <a:t>‹#›</a:t>
            </a:fld>
            <a:endParaRPr lang="en-US"/>
          </a:p>
        </p:txBody>
      </p:sp>
    </p:spTree>
    <p:extLst>
      <p:ext uri="{BB962C8B-B14F-4D97-AF65-F5344CB8AC3E}">
        <p14:creationId xmlns:p14="http://schemas.microsoft.com/office/powerpoint/2010/main" val="1517415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B28961-B7A3-6047-AE39-44EA69359F8B}"/>
              </a:ext>
            </a:extLst>
          </p:cNvPr>
          <p:cNvSpPr>
            <a:spLocks noGrp="1"/>
          </p:cNvSpPr>
          <p:nvPr>
            <p:ph type="dt" sz="half" idx="10"/>
          </p:nvPr>
        </p:nvSpPr>
        <p:spPr/>
        <p:txBody>
          <a:bodyPr/>
          <a:lstStyle/>
          <a:p>
            <a:fld id="{CB7762FA-558B-D544-9AB7-8702746344FD}" type="datetimeFigureOut">
              <a:rPr lang="en-US" smtClean="0"/>
              <a:t>4/6/21</a:t>
            </a:fld>
            <a:endParaRPr lang="en-US"/>
          </a:p>
        </p:txBody>
      </p:sp>
      <p:sp>
        <p:nvSpPr>
          <p:cNvPr id="3" name="Footer Placeholder 2">
            <a:extLst>
              <a:ext uri="{FF2B5EF4-FFF2-40B4-BE49-F238E27FC236}">
                <a16:creationId xmlns:a16="http://schemas.microsoft.com/office/drawing/2014/main" id="{228273EF-621F-FD48-A39C-7E3112158D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C7AE74-AB97-1A45-B9F8-14A164E32665}"/>
              </a:ext>
            </a:extLst>
          </p:cNvPr>
          <p:cNvSpPr>
            <a:spLocks noGrp="1"/>
          </p:cNvSpPr>
          <p:nvPr>
            <p:ph type="sldNum" sz="quarter" idx="12"/>
          </p:nvPr>
        </p:nvSpPr>
        <p:spPr/>
        <p:txBody>
          <a:bodyPr/>
          <a:lstStyle/>
          <a:p>
            <a:fld id="{4CAFA3F9-F324-7144-B04E-209D9625E121}" type="slidenum">
              <a:rPr lang="en-US" smtClean="0"/>
              <a:t>‹#›</a:t>
            </a:fld>
            <a:endParaRPr lang="en-US"/>
          </a:p>
        </p:txBody>
      </p:sp>
    </p:spTree>
    <p:extLst>
      <p:ext uri="{BB962C8B-B14F-4D97-AF65-F5344CB8AC3E}">
        <p14:creationId xmlns:p14="http://schemas.microsoft.com/office/powerpoint/2010/main" val="3662375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9623C-5A4F-2249-B122-3D4346D5CA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79FEEA-A78F-2843-BF6A-227E3718C9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E60D57-C601-5C4B-99A3-F91968E60C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10871C-EAFE-774A-8C91-1A06F0C9CB9A}"/>
              </a:ext>
            </a:extLst>
          </p:cNvPr>
          <p:cNvSpPr>
            <a:spLocks noGrp="1"/>
          </p:cNvSpPr>
          <p:nvPr>
            <p:ph type="dt" sz="half" idx="10"/>
          </p:nvPr>
        </p:nvSpPr>
        <p:spPr/>
        <p:txBody>
          <a:bodyPr/>
          <a:lstStyle/>
          <a:p>
            <a:fld id="{CB7762FA-558B-D544-9AB7-8702746344FD}" type="datetimeFigureOut">
              <a:rPr lang="en-US" smtClean="0"/>
              <a:t>4/6/21</a:t>
            </a:fld>
            <a:endParaRPr lang="en-US"/>
          </a:p>
        </p:txBody>
      </p:sp>
      <p:sp>
        <p:nvSpPr>
          <p:cNvPr id="6" name="Footer Placeholder 5">
            <a:extLst>
              <a:ext uri="{FF2B5EF4-FFF2-40B4-BE49-F238E27FC236}">
                <a16:creationId xmlns:a16="http://schemas.microsoft.com/office/drawing/2014/main" id="{A9BBC780-99F2-CB49-9F7F-48782FC324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135AD9-F784-394B-9AF5-C5F58EF724C8}"/>
              </a:ext>
            </a:extLst>
          </p:cNvPr>
          <p:cNvSpPr>
            <a:spLocks noGrp="1"/>
          </p:cNvSpPr>
          <p:nvPr>
            <p:ph type="sldNum" sz="quarter" idx="12"/>
          </p:nvPr>
        </p:nvSpPr>
        <p:spPr/>
        <p:txBody>
          <a:bodyPr/>
          <a:lstStyle/>
          <a:p>
            <a:fld id="{4CAFA3F9-F324-7144-B04E-209D9625E121}" type="slidenum">
              <a:rPr lang="en-US" smtClean="0"/>
              <a:t>‹#›</a:t>
            </a:fld>
            <a:endParaRPr lang="en-US"/>
          </a:p>
        </p:txBody>
      </p:sp>
    </p:spTree>
    <p:extLst>
      <p:ext uri="{BB962C8B-B14F-4D97-AF65-F5344CB8AC3E}">
        <p14:creationId xmlns:p14="http://schemas.microsoft.com/office/powerpoint/2010/main" val="1553525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856EE-05DA-0F4A-96E5-431C3677AB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6B5A63-77B2-9F47-BE92-58E7E1532E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8C6E8-E89A-F846-8E9A-638B7D641E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C1D958-5A74-5644-96AA-2A9F43E74645}"/>
              </a:ext>
            </a:extLst>
          </p:cNvPr>
          <p:cNvSpPr>
            <a:spLocks noGrp="1"/>
          </p:cNvSpPr>
          <p:nvPr>
            <p:ph type="dt" sz="half" idx="10"/>
          </p:nvPr>
        </p:nvSpPr>
        <p:spPr/>
        <p:txBody>
          <a:bodyPr/>
          <a:lstStyle/>
          <a:p>
            <a:fld id="{CB7762FA-558B-D544-9AB7-8702746344FD}" type="datetimeFigureOut">
              <a:rPr lang="en-US" smtClean="0"/>
              <a:t>4/6/21</a:t>
            </a:fld>
            <a:endParaRPr lang="en-US"/>
          </a:p>
        </p:txBody>
      </p:sp>
      <p:sp>
        <p:nvSpPr>
          <p:cNvPr id="6" name="Footer Placeholder 5">
            <a:extLst>
              <a:ext uri="{FF2B5EF4-FFF2-40B4-BE49-F238E27FC236}">
                <a16:creationId xmlns:a16="http://schemas.microsoft.com/office/drawing/2014/main" id="{21DC83DA-BEAD-4A4D-9449-6EDD00D439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8AC587-A935-EE4E-BA23-62556CCE03C4}"/>
              </a:ext>
            </a:extLst>
          </p:cNvPr>
          <p:cNvSpPr>
            <a:spLocks noGrp="1"/>
          </p:cNvSpPr>
          <p:nvPr>
            <p:ph type="sldNum" sz="quarter" idx="12"/>
          </p:nvPr>
        </p:nvSpPr>
        <p:spPr/>
        <p:txBody>
          <a:bodyPr/>
          <a:lstStyle/>
          <a:p>
            <a:fld id="{4CAFA3F9-F324-7144-B04E-209D9625E121}" type="slidenum">
              <a:rPr lang="en-US" smtClean="0"/>
              <a:t>‹#›</a:t>
            </a:fld>
            <a:endParaRPr lang="en-US"/>
          </a:p>
        </p:txBody>
      </p:sp>
    </p:spTree>
    <p:extLst>
      <p:ext uri="{BB962C8B-B14F-4D97-AF65-F5344CB8AC3E}">
        <p14:creationId xmlns:p14="http://schemas.microsoft.com/office/powerpoint/2010/main" val="871442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915C3-1D4E-EC4E-A070-FB17F03465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2FE02E-7E4E-7345-A2E4-A258591810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AD56D8-D728-E14F-B1E7-6F68366548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7762FA-558B-D544-9AB7-8702746344FD}" type="datetimeFigureOut">
              <a:rPr lang="en-US" smtClean="0"/>
              <a:t>4/6/21</a:t>
            </a:fld>
            <a:endParaRPr lang="en-US"/>
          </a:p>
        </p:txBody>
      </p:sp>
      <p:sp>
        <p:nvSpPr>
          <p:cNvPr id="5" name="Footer Placeholder 4">
            <a:extLst>
              <a:ext uri="{FF2B5EF4-FFF2-40B4-BE49-F238E27FC236}">
                <a16:creationId xmlns:a16="http://schemas.microsoft.com/office/drawing/2014/main" id="{639696D1-9FC1-7C44-98C4-F27FFE0452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617241-25E1-E448-8272-D80EE500C2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AFA3F9-F324-7144-B04E-209D9625E121}" type="slidenum">
              <a:rPr lang="en-US" smtClean="0"/>
              <a:t>‹#›</a:t>
            </a:fld>
            <a:endParaRPr lang="en-US"/>
          </a:p>
        </p:txBody>
      </p:sp>
    </p:spTree>
    <p:extLst>
      <p:ext uri="{BB962C8B-B14F-4D97-AF65-F5344CB8AC3E}">
        <p14:creationId xmlns:p14="http://schemas.microsoft.com/office/powerpoint/2010/main" val="1273895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file:////var/folders/g1/mbkj88l91t5907bp60sd19540000gq/T/com.microsoft.Word/WebArchiveCopyPasteTempFiles/Halloween_Devil_Set_PNG_Clip_Art_Image.png%3fm=1538527600" TargetMode="Externa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file:////var/folders/g1/mbkj88l91t5907bp60sd19540000gq/T/com.microsoft.Word/WebArchiveCopyPasteTempFiles/Halloween_Devil_Set_PNG_Clip_Art_Image.png%3fm=1538527600" TargetMode="External"/><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file:////var/folders/g1/mbkj88l91t5907bp60sd19540000gq/T/com.microsoft.Word/WebArchiveCopyPasteTempFiles/nsa4Pxb45OgBl1fKjAOOxD6sIDHim3iz_vuhOWTGrz1OmoreewwX9APC5ORGOnXCIjdDZ4DmobQTeV-dIoSpjyqOudNoXEE" TargetMode="External"/><Relationship Id="rId5" Type="http://schemas.openxmlformats.org/officeDocument/2006/relationships/image" Target="../media/image16.jpeg"/><Relationship Id="rId4" Type="http://schemas.openxmlformats.org/officeDocument/2006/relationships/image" Target="file:////var/folders/g1/mbkj88l91t5907bp60sd19540000gq/T/com.microsoft.Word/WebArchiveCopyPasteTempFiles/Halloween_Devil_Set_PNG_Clip_Art_Image.png%3fm=153852760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hyperlink" Target="https://truestorytelling.blog/storytelling-organizations-are-perfectly-designed-to-get-the-results-they-are-getting-to-change-the-results-change-the-storytelling-system/" TargetMode="External"/><Relationship Id="rId7" Type="http://schemas.openxmlformats.org/officeDocument/2006/relationships/hyperlink" Target="https://davidboje.com/truestorytelling/ODC%20Module%202021/Nominal_group_sorting_template.xlsx" TargetMode="External"/><Relationship Id="rId2" Type="http://schemas.openxmlformats.org/officeDocument/2006/relationships/hyperlink" Target="https://to-do.microsoft.com/sharing?InvitationToken=ibGr5XI9EPjfT63E_bMl5w4z41JZ_oVuCO_mDt2W-CYC2D8tXAqgUEdALcdCMLPgY" TargetMode="External"/><Relationship Id="rId1" Type="http://schemas.openxmlformats.org/officeDocument/2006/relationships/slideLayout" Target="../slideLayouts/slideLayout7.xml"/><Relationship Id="rId6" Type="http://schemas.openxmlformats.org/officeDocument/2006/relationships/hyperlink" Target="https://davidboje.com/truestorytelling/ODC%20Module%202021/Nominal_group_technique_example.mp4" TargetMode="External"/><Relationship Id="rId5" Type="http://schemas.openxmlformats.org/officeDocument/2006/relationships/hyperlink" Target="https://truestorytelling.blog/" TargetMode="External"/><Relationship Id="rId4" Type="http://schemas.openxmlformats.org/officeDocument/2006/relationships/hyperlink" Target="https://truestorytelling.blog/what-are-the-dialogisms-of-conversational-storytelling-in-odc-2-0-module/" TargetMode="External"/><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21" name="CustomShape 1"/>
          <p:cNvSpPr/>
          <p:nvPr/>
        </p:nvSpPr>
        <p:spPr>
          <a:xfrm>
            <a:off x="1647840" y="175338"/>
            <a:ext cx="9144146" cy="2583361"/>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endParaRPr lang="en-US" spc="-1" dirty="0">
              <a:latin typeface="Arial"/>
            </a:endParaRPr>
          </a:p>
          <a:p>
            <a:pPr algn="ctr">
              <a:lnSpc>
                <a:spcPct val="90000"/>
              </a:lnSpc>
            </a:pPr>
            <a:endParaRPr lang="en-US" spc="-1" dirty="0">
              <a:latin typeface="Arial"/>
            </a:endParaRPr>
          </a:p>
          <a:p>
            <a:pPr algn="ctr">
              <a:lnSpc>
                <a:spcPct val="90000"/>
              </a:lnSpc>
            </a:pPr>
            <a:endParaRPr lang="en-US" spc="-1" dirty="0">
              <a:latin typeface="Arial"/>
            </a:endParaRPr>
          </a:p>
          <a:p>
            <a:pPr algn="ctr">
              <a:lnSpc>
                <a:spcPct val="90000"/>
              </a:lnSpc>
            </a:pPr>
            <a:endParaRPr lang="en-US" spc="-1" dirty="0">
              <a:latin typeface="Arial"/>
            </a:endParaRPr>
          </a:p>
          <a:p>
            <a:pPr algn="ctr">
              <a:lnSpc>
                <a:spcPct val="90000"/>
              </a:lnSpc>
            </a:pPr>
            <a:endParaRPr lang="en-US" spc="-1" dirty="0">
              <a:latin typeface="Arial"/>
            </a:endParaRPr>
          </a:p>
          <a:p>
            <a:pPr algn="ctr">
              <a:lnSpc>
                <a:spcPct val="90000"/>
              </a:lnSpc>
            </a:pPr>
            <a:endParaRPr lang="en-US" spc="-1" dirty="0">
              <a:latin typeface="Arial"/>
            </a:endParaRPr>
          </a:p>
          <a:p>
            <a:pPr algn="ctr">
              <a:lnSpc>
                <a:spcPct val="90000"/>
              </a:lnSpc>
            </a:pPr>
            <a:endParaRPr lang="en-US" spc="-1" dirty="0">
              <a:latin typeface="Arial"/>
            </a:endParaRPr>
          </a:p>
          <a:p>
            <a:pPr algn="ctr">
              <a:lnSpc>
                <a:spcPct val="90000"/>
              </a:lnSpc>
            </a:pPr>
            <a:endParaRPr lang="en-US" spc="-1" dirty="0">
              <a:latin typeface="Arial"/>
            </a:endParaRPr>
          </a:p>
          <a:p>
            <a:pPr algn="ctr">
              <a:lnSpc>
                <a:spcPct val="90000"/>
              </a:lnSpc>
            </a:pPr>
            <a:r>
              <a:rPr lang="en-US" sz="3200" spc="-1" dirty="0">
                <a:solidFill>
                  <a:srgbClr val="000000"/>
                </a:solidFill>
                <a:latin typeface="Arial"/>
                <a:ea typeface="DejaVu Sans"/>
              </a:rPr>
              <a:t>WELCOME to True Storytelling Institute</a:t>
            </a:r>
            <a:endParaRPr lang="en-US" sz="3200" spc="-1" dirty="0">
              <a:latin typeface="Arial"/>
            </a:endParaRPr>
          </a:p>
          <a:p>
            <a:pPr algn="ctr">
              <a:lnSpc>
                <a:spcPct val="90000"/>
              </a:lnSpc>
            </a:pPr>
            <a:r>
              <a:rPr lang="en-US" sz="3200" spc="-1" dirty="0">
                <a:solidFill>
                  <a:srgbClr val="000000"/>
                </a:solidFill>
                <a:latin typeface="Arial"/>
                <a:ea typeface="DejaVu Sans"/>
              </a:rPr>
              <a:t>ODC 2.0 WEEK 1 Principles 1 &amp; 2 </a:t>
            </a:r>
            <a:endParaRPr lang="en-US" sz="3600" spc="-1" dirty="0">
              <a:latin typeface="Arial"/>
            </a:endParaRPr>
          </a:p>
          <a:p>
            <a:pPr algn="ctr">
              <a:lnSpc>
                <a:spcPct val="90000"/>
              </a:lnSpc>
            </a:pPr>
            <a:r>
              <a:rPr lang="en-US" sz="3600" spc="-1" dirty="0">
                <a:solidFill>
                  <a:srgbClr val="000000"/>
                </a:solidFill>
                <a:latin typeface="Arial"/>
                <a:ea typeface="DejaVu Sans"/>
              </a:rPr>
              <a:t>COFFEE in the LOBBY </a:t>
            </a:r>
          </a:p>
          <a:p>
            <a:pPr algn="ctr">
              <a:lnSpc>
                <a:spcPct val="90000"/>
              </a:lnSpc>
            </a:pPr>
            <a:r>
              <a:rPr lang="en-US" sz="3600" spc="-1" dirty="0">
                <a:solidFill>
                  <a:srgbClr val="000000"/>
                </a:solidFill>
              </a:rPr>
              <a:t>8:45-9:00 AM Pacific </a:t>
            </a:r>
          </a:p>
          <a:p>
            <a:pPr algn="ctr">
              <a:lnSpc>
                <a:spcPct val="90000"/>
              </a:lnSpc>
            </a:pPr>
            <a:endParaRPr lang="en-US" sz="3600" spc="-1" dirty="0">
              <a:latin typeface="Arial"/>
            </a:endParaRPr>
          </a:p>
          <a:p>
            <a:pPr algn="ctr">
              <a:lnSpc>
                <a:spcPct val="90000"/>
              </a:lnSpc>
            </a:pPr>
            <a:endParaRPr lang="en-US" sz="3600" spc="-1" dirty="0">
              <a:latin typeface="Arial"/>
            </a:endParaRPr>
          </a:p>
          <a:p>
            <a:pPr>
              <a:lnSpc>
                <a:spcPct val="90000"/>
              </a:lnSpc>
            </a:pPr>
            <a:endParaRPr lang="en-US" sz="3600" spc="-1" dirty="0">
              <a:latin typeface="Arial"/>
            </a:endParaRPr>
          </a:p>
          <a:p>
            <a:pPr>
              <a:lnSpc>
                <a:spcPct val="90000"/>
              </a:lnSpc>
            </a:pPr>
            <a:endParaRPr lang="en-US" sz="3600" spc="-1" dirty="0">
              <a:latin typeface="Arial"/>
            </a:endParaRPr>
          </a:p>
          <a:p>
            <a:pPr>
              <a:lnSpc>
                <a:spcPct val="90000"/>
              </a:lnSpc>
            </a:pPr>
            <a:r>
              <a:rPr lang="en-US" sz="4400" spc="-1" dirty="0">
                <a:solidFill>
                  <a:srgbClr val="000000"/>
                </a:solidFill>
                <a:latin typeface="Arial"/>
                <a:ea typeface="DejaVu Sans"/>
              </a:rPr>
              <a:t>     </a:t>
            </a:r>
            <a:endParaRPr lang="en-US" sz="4400" spc="-1" dirty="0">
              <a:latin typeface="Arial"/>
            </a:endParaRPr>
          </a:p>
        </p:txBody>
      </p:sp>
      <p:sp>
        <p:nvSpPr>
          <p:cNvPr id="322" name="CustomShape 2"/>
          <p:cNvSpPr/>
          <p:nvPr/>
        </p:nvSpPr>
        <p:spPr>
          <a:xfrm>
            <a:off x="2457840" y="5563800"/>
            <a:ext cx="10477440" cy="3489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spcBef>
                <a:spcPts val="1001"/>
              </a:spcBef>
            </a:pPr>
            <a:endParaRPr lang="en-US" spc="-1">
              <a:latin typeface="Arial"/>
            </a:endParaRPr>
          </a:p>
          <a:p>
            <a:pPr>
              <a:lnSpc>
                <a:spcPct val="90000"/>
              </a:lnSpc>
              <a:spcBef>
                <a:spcPts val="1001"/>
              </a:spcBef>
            </a:pPr>
            <a:endParaRPr lang="en-US" spc="-1">
              <a:latin typeface="Arial"/>
            </a:endParaRPr>
          </a:p>
          <a:p>
            <a:pPr>
              <a:lnSpc>
                <a:spcPct val="90000"/>
              </a:lnSpc>
              <a:spcBef>
                <a:spcPts val="1001"/>
              </a:spcBef>
            </a:pPr>
            <a:endParaRPr lang="en-US" spc="-1">
              <a:latin typeface="Arial"/>
            </a:endParaRPr>
          </a:p>
          <a:p>
            <a:pPr>
              <a:lnSpc>
                <a:spcPct val="90000"/>
              </a:lnSpc>
              <a:spcBef>
                <a:spcPts val="1001"/>
              </a:spcBef>
            </a:pPr>
            <a:endParaRPr lang="en-US" spc="-1">
              <a:latin typeface="Arial"/>
            </a:endParaRPr>
          </a:p>
        </p:txBody>
      </p:sp>
      <p:pic>
        <p:nvPicPr>
          <p:cNvPr id="323" name="Picture 298_1"/>
          <p:cNvPicPr/>
          <p:nvPr/>
        </p:nvPicPr>
        <p:blipFill>
          <a:blip r:embed="rId3"/>
          <a:stretch/>
        </p:blipFill>
        <p:spPr>
          <a:xfrm>
            <a:off x="2639878" y="2200760"/>
            <a:ext cx="6819254" cy="4495601"/>
          </a:xfrm>
          <a:prstGeom prst="rect">
            <a:avLst/>
          </a:prstGeom>
          <a:ln w="0">
            <a:noFill/>
          </a:ln>
        </p:spPr>
      </p:pic>
      <p:pic>
        <p:nvPicPr>
          <p:cNvPr id="5" name="Billede 19">
            <a:extLst>
              <a:ext uri="{FF2B5EF4-FFF2-40B4-BE49-F238E27FC236}">
                <a16:creationId xmlns:a16="http://schemas.microsoft.com/office/drawing/2014/main" id="{2136C2CC-497B-F24A-916B-422CED132F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Tree>
    <p:extLst>
      <p:ext uri="{BB962C8B-B14F-4D97-AF65-F5344CB8AC3E}">
        <p14:creationId xmlns:p14="http://schemas.microsoft.com/office/powerpoint/2010/main" val="1659456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06" name="Rectangle 10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Freeform: Shape 11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6" name="Rectangle 11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TextShape 1"/>
          <p:cNvSpPr txBox="1"/>
          <p:nvPr/>
        </p:nvSpPr>
        <p:spPr>
          <a:xfrm>
            <a:off x="100013" y="586854"/>
            <a:ext cx="3800959" cy="5095617"/>
          </a:xfrm>
          <a:prstGeom prst="rect">
            <a:avLst/>
          </a:prstGeom>
        </p:spPr>
        <p:txBody>
          <a:bodyPr vert="horz" lIns="91440" tIns="45720" rIns="91440" bIns="45720" rtlCol="0" anchor="b">
            <a:normAutofit fontScale="85000" lnSpcReduction="20000"/>
          </a:bodyPr>
          <a:lstStyle/>
          <a:p>
            <a:pPr marL="108000" algn="ctr">
              <a:lnSpc>
                <a:spcPct val="90000"/>
              </a:lnSpc>
              <a:spcBef>
                <a:spcPct val="0"/>
              </a:spcBef>
              <a:spcAft>
                <a:spcPts val="600"/>
              </a:spcAft>
              <a:buClr>
                <a:srgbClr val="000000"/>
              </a:buClr>
              <a:buSzPct val="45000"/>
              <a:tabLst>
                <a:tab pos="0" algn="l"/>
              </a:tabLst>
            </a:pPr>
            <a:r>
              <a:rPr lang="en-US" sz="3700" b="1" kern="1200" spc="-1" dirty="0">
                <a:solidFill>
                  <a:srgbClr val="FFFFFF"/>
                </a:solidFill>
                <a:latin typeface="+mj-lt"/>
                <a:ea typeface="+mj-ea"/>
                <a:cs typeface="+mj-cs"/>
              </a:rPr>
              <a:t> </a:t>
            </a:r>
            <a:endParaRPr lang="en-US" sz="4000" b="1" kern="1200" spc="-1" dirty="0">
              <a:solidFill>
                <a:srgbClr val="FFFFFF"/>
              </a:solidFill>
              <a:latin typeface="+mj-lt"/>
              <a:ea typeface="+mj-ea"/>
              <a:cs typeface="+mj-cs"/>
            </a:endParaRPr>
          </a:p>
          <a:p>
            <a:pPr marL="108000" algn="ctr">
              <a:lnSpc>
                <a:spcPct val="90000"/>
              </a:lnSpc>
              <a:spcBef>
                <a:spcPct val="0"/>
              </a:spcBef>
              <a:spcAft>
                <a:spcPts val="600"/>
              </a:spcAft>
              <a:buClr>
                <a:srgbClr val="000000"/>
              </a:buClr>
              <a:buSzPct val="45000"/>
              <a:tabLst>
                <a:tab pos="0" algn="l"/>
              </a:tabLst>
            </a:pPr>
            <a:r>
              <a:rPr lang="en-US" sz="4000" b="1" kern="1200" spc="-1" dirty="0">
                <a:solidFill>
                  <a:srgbClr val="FFFFFF"/>
                </a:solidFill>
                <a:latin typeface="+mj-lt"/>
                <a:ea typeface="+mj-ea"/>
                <a:cs typeface="+mj-cs"/>
              </a:rPr>
              <a:t>The Team </a:t>
            </a:r>
          </a:p>
          <a:p>
            <a:pPr marL="108000" algn="ctr">
              <a:lnSpc>
                <a:spcPct val="90000"/>
              </a:lnSpc>
              <a:spcBef>
                <a:spcPct val="0"/>
              </a:spcBef>
              <a:spcAft>
                <a:spcPts val="600"/>
              </a:spcAft>
              <a:buClr>
                <a:srgbClr val="000000"/>
              </a:buClr>
              <a:buSzPct val="45000"/>
              <a:tabLst>
                <a:tab pos="0" algn="l"/>
              </a:tabLst>
            </a:pPr>
            <a:r>
              <a:rPr lang="en-US" sz="4000" b="1" kern="1200" spc="-1" dirty="0">
                <a:solidFill>
                  <a:srgbClr val="FFFFFF"/>
                </a:solidFill>
                <a:latin typeface="+mj-lt"/>
                <a:ea typeface="+mj-ea"/>
                <a:cs typeface="+mj-cs"/>
              </a:rPr>
              <a:t>From Hell </a:t>
            </a:r>
          </a:p>
          <a:p>
            <a:pPr marL="108000" algn="ctr">
              <a:lnSpc>
                <a:spcPct val="90000"/>
              </a:lnSpc>
              <a:spcBef>
                <a:spcPct val="0"/>
              </a:spcBef>
              <a:spcAft>
                <a:spcPts val="600"/>
              </a:spcAft>
              <a:buClr>
                <a:srgbClr val="000000"/>
              </a:buClr>
              <a:buSzPct val="45000"/>
              <a:tabLst>
                <a:tab pos="0" algn="l"/>
              </a:tabLst>
            </a:pPr>
            <a:r>
              <a:rPr lang="en-US" sz="3200" b="1" kern="1200" spc="-1" dirty="0">
                <a:solidFill>
                  <a:srgbClr val="FFFFFF"/>
                </a:solidFill>
                <a:latin typeface="+mj-lt"/>
                <a:ea typeface="+mj-ea"/>
                <a:cs typeface="+mj-cs"/>
              </a:rPr>
              <a:t>Exercise,</a:t>
            </a:r>
          </a:p>
          <a:p>
            <a:pPr marL="108000" algn="ctr">
              <a:lnSpc>
                <a:spcPct val="90000"/>
              </a:lnSpc>
              <a:spcBef>
                <a:spcPct val="0"/>
              </a:spcBef>
              <a:spcAft>
                <a:spcPts val="600"/>
              </a:spcAft>
              <a:buClr>
                <a:srgbClr val="000000"/>
              </a:buClr>
              <a:buSzPct val="45000"/>
              <a:tabLst>
                <a:tab pos="0" algn="l"/>
              </a:tabLst>
            </a:pPr>
            <a:endParaRPr lang="en-US" sz="3200" b="1" kern="1200" spc="-1" dirty="0">
              <a:solidFill>
                <a:srgbClr val="FFFFFF"/>
              </a:solidFill>
              <a:latin typeface="+mj-lt"/>
              <a:ea typeface="+mj-ea"/>
              <a:cs typeface="+mj-cs"/>
            </a:endParaRPr>
          </a:p>
          <a:p>
            <a:pPr marL="108000" algn="ctr">
              <a:lnSpc>
                <a:spcPct val="90000"/>
              </a:lnSpc>
              <a:spcBef>
                <a:spcPct val="0"/>
              </a:spcBef>
              <a:spcAft>
                <a:spcPts val="600"/>
              </a:spcAft>
              <a:buClr>
                <a:srgbClr val="000000"/>
              </a:buClr>
              <a:buSzPct val="45000"/>
              <a:tabLst>
                <a:tab pos="0" algn="l"/>
              </a:tabLst>
            </a:pPr>
            <a:endParaRPr lang="en-US" sz="3200" b="1" kern="1200" spc="-1" dirty="0">
              <a:solidFill>
                <a:srgbClr val="FFFFFF"/>
              </a:solidFill>
              <a:latin typeface="+mj-lt"/>
              <a:ea typeface="+mj-ea"/>
              <a:cs typeface="+mj-cs"/>
            </a:endParaRPr>
          </a:p>
          <a:p>
            <a:pPr marL="108000" algn="ctr">
              <a:lnSpc>
                <a:spcPct val="90000"/>
              </a:lnSpc>
              <a:spcBef>
                <a:spcPct val="0"/>
              </a:spcBef>
              <a:spcAft>
                <a:spcPts val="600"/>
              </a:spcAft>
              <a:buClr>
                <a:srgbClr val="000000"/>
              </a:buClr>
              <a:buSzPct val="45000"/>
              <a:tabLst>
                <a:tab pos="0" algn="l"/>
              </a:tabLst>
            </a:pPr>
            <a:endParaRPr lang="en-US" sz="3200" b="1" kern="1200" spc="-1" dirty="0">
              <a:solidFill>
                <a:srgbClr val="FFFFFF"/>
              </a:solidFill>
              <a:latin typeface="+mj-lt"/>
              <a:ea typeface="+mj-ea"/>
              <a:cs typeface="+mj-cs"/>
            </a:endParaRPr>
          </a:p>
          <a:p>
            <a:pPr marL="108000" algn="ctr">
              <a:lnSpc>
                <a:spcPct val="90000"/>
              </a:lnSpc>
              <a:spcBef>
                <a:spcPct val="0"/>
              </a:spcBef>
              <a:spcAft>
                <a:spcPts val="600"/>
              </a:spcAft>
              <a:buClr>
                <a:srgbClr val="000000"/>
              </a:buClr>
              <a:buSzPct val="45000"/>
              <a:tabLst>
                <a:tab pos="0" algn="l"/>
              </a:tabLst>
            </a:pPr>
            <a:r>
              <a:rPr lang="en-US" sz="3700" b="1" kern="1200" spc="-1" dirty="0">
                <a:solidFill>
                  <a:srgbClr val="FFFFFF"/>
                </a:solidFill>
                <a:latin typeface="+mj-lt"/>
                <a:ea typeface="+mj-ea"/>
                <a:cs typeface="+mj-cs"/>
              </a:rPr>
              <a:t> </a:t>
            </a:r>
          </a:p>
          <a:p>
            <a:pPr marL="108000" algn="ctr">
              <a:lnSpc>
                <a:spcPct val="90000"/>
              </a:lnSpc>
              <a:spcBef>
                <a:spcPct val="0"/>
              </a:spcBef>
              <a:spcAft>
                <a:spcPts val="600"/>
              </a:spcAft>
              <a:buClr>
                <a:srgbClr val="000000"/>
              </a:buClr>
              <a:buSzPct val="45000"/>
              <a:tabLst>
                <a:tab pos="0" algn="l"/>
              </a:tabLst>
            </a:pPr>
            <a:r>
              <a:rPr lang="en-US" sz="3700" b="1" kern="1200" spc="-1" dirty="0">
                <a:solidFill>
                  <a:srgbClr val="FFFFFF"/>
                </a:solidFill>
                <a:latin typeface="+mj-lt"/>
                <a:ea typeface="+mj-ea"/>
                <a:cs typeface="+mj-cs"/>
              </a:rPr>
              <a:t>Part 1: </a:t>
            </a:r>
          </a:p>
          <a:p>
            <a:pPr marL="108000" algn="ctr">
              <a:lnSpc>
                <a:spcPct val="90000"/>
              </a:lnSpc>
              <a:spcBef>
                <a:spcPct val="0"/>
              </a:spcBef>
              <a:spcAft>
                <a:spcPts val="600"/>
              </a:spcAft>
              <a:buClr>
                <a:srgbClr val="000000"/>
              </a:buClr>
              <a:buSzPct val="45000"/>
              <a:tabLst>
                <a:tab pos="0" algn="l"/>
              </a:tabLst>
            </a:pPr>
            <a:r>
              <a:rPr lang="en-US" sz="2800" b="1" kern="1200" spc="-1" dirty="0">
                <a:solidFill>
                  <a:srgbClr val="FFFFFF"/>
                </a:solidFill>
                <a:latin typeface="+mj-lt"/>
                <a:ea typeface="+mj-ea"/>
                <a:cs typeface="+mj-cs"/>
              </a:rPr>
              <a:t> Tool #1  Nominal Group Technique (NGT)</a:t>
            </a:r>
          </a:p>
          <a:p>
            <a:pPr marL="108000" algn="ctr">
              <a:lnSpc>
                <a:spcPct val="90000"/>
              </a:lnSpc>
              <a:spcBef>
                <a:spcPct val="0"/>
              </a:spcBef>
              <a:spcAft>
                <a:spcPts val="600"/>
              </a:spcAft>
              <a:buClr>
                <a:srgbClr val="000000"/>
              </a:buClr>
              <a:buSzPct val="45000"/>
              <a:tabLst>
                <a:tab pos="0" algn="l"/>
              </a:tabLst>
            </a:pPr>
            <a:r>
              <a:rPr lang="en-US" sz="2800" b="1" spc="-1" dirty="0">
                <a:solidFill>
                  <a:srgbClr val="FFFFFF"/>
                </a:solidFill>
                <a:latin typeface="+mj-lt"/>
                <a:ea typeface="+mj-ea"/>
                <a:cs typeface="+mj-cs"/>
              </a:rPr>
              <a:t>For Ensemble Storytelling </a:t>
            </a:r>
          </a:p>
          <a:p>
            <a:pPr marL="108000" algn="ctr">
              <a:lnSpc>
                <a:spcPct val="90000"/>
              </a:lnSpc>
              <a:spcBef>
                <a:spcPct val="0"/>
              </a:spcBef>
              <a:spcAft>
                <a:spcPts val="600"/>
              </a:spcAft>
              <a:buClr>
                <a:srgbClr val="000000"/>
              </a:buClr>
              <a:buSzPct val="45000"/>
              <a:tabLst>
                <a:tab pos="0" algn="l"/>
              </a:tabLst>
            </a:pPr>
            <a:r>
              <a:rPr lang="en-US" sz="2800" b="1" spc="-1" dirty="0">
                <a:solidFill>
                  <a:srgbClr val="FFFFFF"/>
                </a:solidFill>
                <a:latin typeface="+mj-lt"/>
                <a:ea typeface="+mj-ea"/>
                <a:cs typeface="+mj-cs"/>
              </a:rPr>
              <a:t>Together-Telling</a:t>
            </a:r>
            <a:endParaRPr lang="en-US" sz="2800" kern="1200" spc="-1" dirty="0">
              <a:solidFill>
                <a:srgbClr val="FFFFFF"/>
              </a:solidFill>
              <a:latin typeface="+mj-lt"/>
              <a:ea typeface="+mj-ea"/>
              <a:cs typeface="+mj-cs"/>
            </a:endParaRPr>
          </a:p>
        </p:txBody>
      </p:sp>
      <p:sp>
        <p:nvSpPr>
          <p:cNvPr id="357" name="TextShape 2"/>
          <p:cNvSpPr txBox="1"/>
          <p:nvPr/>
        </p:nvSpPr>
        <p:spPr>
          <a:xfrm>
            <a:off x="3900972" y="10133"/>
            <a:ext cx="8043377" cy="6597701"/>
          </a:xfrm>
          <a:prstGeom prst="rect">
            <a:avLst/>
          </a:prstGeom>
        </p:spPr>
        <p:txBody>
          <a:bodyPr vert="horz" lIns="91440" tIns="45720" rIns="91440" bIns="45720" rtlCol="0" anchor="ctr">
            <a:normAutofit/>
          </a:bodyPr>
          <a:lstStyle/>
          <a:p>
            <a:pPr marL="660600" indent="-228600">
              <a:lnSpc>
                <a:spcPct val="90000"/>
              </a:lnSpc>
              <a:spcBef>
                <a:spcPts val="561"/>
              </a:spcBef>
              <a:buClr>
                <a:srgbClr val="000000"/>
              </a:buClr>
              <a:buSzPct val="45000"/>
              <a:buFont typeface="Arial" panose="020B0604020202020204" pitchFamily="34" charset="0"/>
              <a:buChar char="•"/>
              <a:tabLst>
                <a:tab pos="0" algn="l"/>
              </a:tabLst>
            </a:pPr>
            <a:r>
              <a:rPr lang="en-US" b="1" u="sng" dirty="0"/>
              <a:t>YOU LIST</a:t>
            </a:r>
            <a:r>
              <a:rPr lang="en-US" dirty="0"/>
              <a:t>: silently and alone, write a list of 3-7 problems/issues that would</a:t>
            </a:r>
          </a:p>
          <a:p>
            <a:pPr marL="889200" lvl="1">
              <a:lnSpc>
                <a:spcPct val="90000"/>
              </a:lnSpc>
              <a:spcBef>
                <a:spcPts val="561"/>
              </a:spcBef>
              <a:buClr>
                <a:srgbClr val="000000"/>
              </a:buClr>
              <a:buSzPct val="45000"/>
              <a:tabLst>
                <a:tab pos="0" algn="l"/>
              </a:tabLst>
            </a:pPr>
            <a:r>
              <a:rPr lang="en-US" dirty="0"/>
              <a:t>make your group the </a:t>
            </a:r>
            <a:r>
              <a:rPr lang="en-US" u="sng" dirty="0"/>
              <a:t>“</a:t>
            </a:r>
            <a:r>
              <a:rPr lang="en-US" b="1" u="sng" dirty="0"/>
              <a:t>TEAM from HELL.”</a:t>
            </a:r>
            <a:endParaRPr lang="en-US" u="sng" dirty="0"/>
          </a:p>
          <a:p>
            <a:pPr marL="432000">
              <a:lnSpc>
                <a:spcPct val="90000"/>
              </a:lnSpc>
              <a:spcBef>
                <a:spcPts val="561"/>
              </a:spcBef>
              <a:buClr>
                <a:srgbClr val="000000"/>
              </a:buClr>
              <a:buSzPct val="45000"/>
              <a:tabLst>
                <a:tab pos="0" algn="l"/>
              </a:tabLst>
            </a:pPr>
            <a:endParaRPr lang="en-US" dirty="0"/>
          </a:p>
          <a:p>
            <a:pPr marL="660600" indent="-228600">
              <a:lnSpc>
                <a:spcPct val="90000"/>
              </a:lnSpc>
              <a:spcBef>
                <a:spcPts val="561"/>
              </a:spcBef>
              <a:buClr>
                <a:srgbClr val="000000"/>
              </a:buClr>
              <a:buSzPct val="45000"/>
              <a:buFont typeface="Arial" panose="020B0604020202020204" pitchFamily="34" charset="0"/>
              <a:buChar char="•"/>
              <a:tabLst>
                <a:tab pos="0" algn="l"/>
              </a:tabLst>
            </a:pPr>
            <a:r>
              <a:rPr lang="en-US" b="1" u="sng" dirty="0"/>
              <a:t>ROUND-ROBIN LIST</a:t>
            </a:r>
            <a:r>
              <a:rPr lang="en-US" dirty="0"/>
              <a:t>: each person gives one problem, until all are listed. 	</a:t>
            </a:r>
          </a:p>
          <a:p>
            <a:pPr marL="432000">
              <a:lnSpc>
                <a:spcPct val="90000"/>
              </a:lnSpc>
              <a:spcBef>
                <a:spcPts val="561"/>
              </a:spcBef>
              <a:buClr>
                <a:srgbClr val="000000"/>
              </a:buClr>
              <a:buSzPct val="45000"/>
              <a:tabLst>
                <a:tab pos="0" algn="l"/>
              </a:tabLst>
            </a:pPr>
            <a:r>
              <a:rPr lang="en-US" dirty="0"/>
              <a:t>	FOR EACH ITEM, BRIEFLY </a:t>
            </a:r>
            <a:r>
              <a:rPr lang="en-US" b="1" u="sng" dirty="0"/>
              <a:t>TELL YOUR STORY, </a:t>
            </a:r>
            <a:r>
              <a:rPr lang="en-US" dirty="0"/>
              <a:t> telling your experience</a:t>
            </a:r>
          </a:p>
          <a:p>
            <a:pPr marL="432000">
              <a:lnSpc>
                <a:spcPct val="90000"/>
              </a:lnSpc>
              <a:spcBef>
                <a:spcPts val="561"/>
              </a:spcBef>
              <a:buClr>
                <a:srgbClr val="000000"/>
              </a:buClr>
              <a:buSzPct val="45000"/>
              <a:tabLst>
                <a:tab pos="0" algn="l"/>
              </a:tabLst>
            </a:pPr>
            <a:r>
              <a:rPr lang="en-US" dirty="0"/>
              <a:t>	about why/how this bothers you.  For example, “One person was 	 	constantly on their cell phone, so we had to keep repeating things.”</a:t>
            </a:r>
          </a:p>
          <a:p>
            <a:pPr marL="660600" indent="-228600">
              <a:lnSpc>
                <a:spcPct val="90000"/>
              </a:lnSpc>
              <a:spcBef>
                <a:spcPts val="561"/>
              </a:spcBef>
              <a:buClr>
                <a:srgbClr val="000000"/>
              </a:buClr>
              <a:buSzPct val="45000"/>
              <a:buFont typeface="Arial" panose="020B0604020202020204" pitchFamily="34" charset="0"/>
              <a:buChar char="•"/>
              <a:tabLst>
                <a:tab pos="0" algn="l"/>
              </a:tabLst>
            </a:pPr>
            <a:endParaRPr lang="en-US" dirty="0"/>
          </a:p>
          <a:p>
            <a:pPr marL="660600" indent="-228600">
              <a:lnSpc>
                <a:spcPct val="90000"/>
              </a:lnSpc>
              <a:spcBef>
                <a:spcPts val="561"/>
              </a:spcBef>
              <a:buClr>
                <a:srgbClr val="000000"/>
              </a:buClr>
              <a:buSzPct val="45000"/>
              <a:buFont typeface="Arial" panose="020B0604020202020204" pitchFamily="34" charset="0"/>
              <a:buChar char="•"/>
              <a:tabLst>
                <a:tab pos="0" algn="l"/>
              </a:tabLst>
            </a:pPr>
            <a:r>
              <a:rPr lang="en-US" b="1" u="sng" dirty="0"/>
              <a:t>TOP 7 LIST</a:t>
            </a:r>
            <a:r>
              <a:rPr lang="en-US" dirty="0"/>
              <a:t>: From the full list, the group decides together on the top 7.</a:t>
            </a:r>
          </a:p>
          <a:p>
            <a:pPr marL="660600" indent="-228600">
              <a:lnSpc>
                <a:spcPct val="90000"/>
              </a:lnSpc>
              <a:spcBef>
                <a:spcPts val="561"/>
              </a:spcBef>
              <a:buClr>
                <a:srgbClr val="000000"/>
              </a:buClr>
              <a:buSzPct val="45000"/>
              <a:buFont typeface="Arial" panose="020B0604020202020204" pitchFamily="34" charset="0"/>
              <a:buChar char="•"/>
              <a:tabLst>
                <a:tab pos="0" algn="l"/>
              </a:tabLst>
            </a:pPr>
            <a:r>
              <a:rPr lang="en-US" b="1" u="sng" dirty="0"/>
              <a:t>RATE the 7</a:t>
            </a:r>
            <a:r>
              <a:rPr lang="en-US" dirty="0"/>
              <a:t>: Individuals silently rate each problem (7=worst, 1=least bad).  </a:t>
            </a:r>
          </a:p>
          <a:p>
            <a:pPr marL="660600" indent="-228600">
              <a:lnSpc>
                <a:spcPct val="90000"/>
              </a:lnSpc>
              <a:spcBef>
                <a:spcPts val="561"/>
              </a:spcBef>
              <a:buClr>
                <a:srgbClr val="000000"/>
              </a:buClr>
              <a:buSzPct val="45000"/>
              <a:buFont typeface="Arial" panose="020B0604020202020204" pitchFamily="34" charset="0"/>
              <a:buChar char="•"/>
              <a:tabLst>
                <a:tab pos="0" algn="l"/>
              </a:tabLst>
            </a:pPr>
            <a:r>
              <a:rPr lang="en-US" b="1" u="sng" dirty="0"/>
              <a:t>TOTAL</a:t>
            </a:r>
            <a:r>
              <a:rPr lang="en-US" dirty="0"/>
              <a:t>: Add up the rating of each problem by each person; write totals. </a:t>
            </a:r>
          </a:p>
          <a:p>
            <a:pPr marL="660600" indent="-228600">
              <a:lnSpc>
                <a:spcPct val="90000"/>
              </a:lnSpc>
              <a:spcBef>
                <a:spcPts val="561"/>
              </a:spcBef>
              <a:buClr>
                <a:srgbClr val="000000"/>
              </a:buClr>
              <a:buSzPct val="45000"/>
              <a:buFont typeface="Arial" panose="020B0604020202020204" pitchFamily="34" charset="0"/>
              <a:buChar char="•"/>
              <a:tabLst>
                <a:tab pos="0" algn="l"/>
              </a:tabLst>
            </a:pPr>
            <a:r>
              <a:rPr lang="en-US" b="1" u="sng" spc="-1" dirty="0"/>
              <a:t>TOP 3:</a:t>
            </a:r>
            <a:r>
              <a:rPr lang="en-US" spc="-1" dirty="0"/>
              <a:t> Choose the top 3 problems based on the highest sum-of-all-ratings 		totals above.</a:t>
            </a:r>
          </a:p>
          <a:p>
            <a:pPr marL="660600" indent="-228600">
              <a:lnSpc>
                <a:spcPct val="90000"/>
              </a:lnSpc>
              <a:spcBef>
                <a:spcPts val="561"/>
              </a:spcBef>
              <a:buClr>
                <a:srgbClr val="000000"/>
              </a:buClr>
              <a:buSzPct val="45000"/>
              <a:buFont typeface="Arial" panose="020B0604020202020204" pitchFamily="34" charset="0"/>
              <a:buChar char="•"/>
              <a:tabLst>
                <a:tab pos="0" algn="l"/>
              </a:tabLst>
            </a:pPr>
            <a:endParaRPr lang="en-US" spc="-1" dirty="0"/>
          </a:p>
          <a:p>
            <a:pPr marL="660600" indent="-228600">
              <a:lnSpc>
                <a:spcPct val="90000"/>
              </a:lnSpc>
              <a:spcBef>
                <a:spcPts val="561"/>
              </a:spcBef>
              <a:buClr>
                <a:srgbClr val="000000"/>
              </a:buClr>
              <a:buSzPct val="45000"/>
              <a:buFont typeface="Arial" panose="020B0604020202020204" pitchFamily="34" charset="0"/>
              <a:buChar char="•"/>
              <a:tabLst>
                <a:tab pos="0" algn="l"/>
              </a:tabLst>
            </a:pPr>
            <a:r>
              <a:rPr lang="en-US" spc="-1" dirty="0"/>
              <a:t>NEXT we MOVE to Part 2: </a:t>
            </a:r>
            <a:r>
              <a:rPr lang="en-US" spc="-1" dirty="0" err="1"/>
              <a:t>Restory</a:t>
            </a:r>
            <a:r>
              <a:rPr lang="en-US" spc="-1" dirty="0"/>
              <a:t> each of the top 3 problems</a:t>
            </a:r>
          </a:p>
          <a:p>
            <a:pPr marL="660600" indent="-228600">
              <a:lnSpc>
                <a:spcPct val="90000"/>
              </a:lnSpc>
              <a:spcBef>
                <a:spcPts val="561"/>
              </a:spcBef>
              <a:buClr>
                <a:srgbClr val="000000"/>
              </a:buClr>
              <a:buSzPct val="45000"/>
              <a:buFont typeface="Arial" panose="020B0604020202020204" pitchFamily="34" charset="0"/>
              <a:buChar char="•"/>
              <a:tabLst>
                <a:tab pos="0" algn="l"/>
              </a:tabLst>
            </a:pPr>
            <a:endParaRPr lang="en-US" spc="-1" dirty="0"/>
          </a:p>
          <a:p>
            <a:pPr marL="203400" indent="-228600">
              <a:lnSpc>
                <a:spcPct val="90000"/>
              </a:lnSpc>
              <a:spcBef>
                <a:spcPts val="561"/>
              </a:spcBef>
              <a:buClr>
                <a:srgbClr val="000000"/>
              </a:buClr>
              <a:buSzPct val="45000"/>
              <a:buFont typeface="Arial" panose="020B0604020202020204" pitchFamily="34" charset="0"/>
              <a:buChar char="•"/>
              <a:tabLst>
                <a:tab pos="0" algn="l"/>
              </a:tabLst>
            </a:pPr>
            <a:r>
              <a:rPr lang="en-US" spc="-1" dirty="0"/>
              <a:t>“Nominal” = “in name only,” prevents Groups Think (a person or idea dominating)</a:t>
            </a:r>
          </a:p>
        </p:txBody>
      </p:sp>
      <p:pic>
        <p:nvPicPr>
          <p:cNvPr id="10" name="Billede 2">
            <a:extLst>
              <a:ext uri="{FF2B5EF4-FFF2-40B4-BE49-F238E27FC236}">
                <a16:creationId xmlns:a16="http://schemas.microsoft.com/office/drawing/2014/main" id="{60503D98-419B-CD48-AC1B-429DD4FB93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3756" y="5007512"/>
            <a:ext cx="3615776" cy="2757029"/>
          </a:xfrm>
          <a:prstGeom prst="rect">
            <a:avLst/>
          </a:prstGeom>
        </p:spPr>
      </p:pic>
      <p:sp>
        <p:nvSpPr>
          <p:cNvPr id="4" name="Rectangle 2">
            <a:extLst>
              <a:ext uri="{FF2B5EF4-FFF2-40B4-BE49-F238E27FC236}">
                <a16:creationId xmlns:a16="http://schemas.microsoft.com/office/drawing/2014/main" id="{A09173A0-EA16-C54F-A048-CD83744B59A9}"/>
              </a:ext>
            </a:extLst>
          </p:cNvPr>
          <p:cNvSpPr>
            <a:spLocks noChangeArrowheads="1"/>
          </p:cNvSpPr>
          <p:nvPr/>
        </p:nvSpPr>
        <p:spPr bwMode="auto">
          <a:xfrm>
            <a:off x="4594813" y="1172549"/>
            <a:ext cx="47029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3" descr="This png image - Halloween Devil Set PNG Clip Art Image, is available for free download">
            <a:extLst>
              <a:ext uri="{FF2B5EF4-FFF2-40B4-BE49-F238E27FC236}">
                <a16:creationId xmlns:a16="http://schemas.microsoft.com/office/drawing/2014/main" id="{DB18B84D-6611-E840-AD42-B6F7DC32FDEC}"/>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00005" y="1229007"/>
            <a:ext cx="1817508" cy="2939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920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2B6EBC4-FFCA-C94F-AACF-82842B7BCA91}"/>
              </a:ext>
            </a:extLst>
          </p:cNvPr>
          <p:cNvSpPr txBox="1"/>
          <p:nvPr/>
        </p:nvSpPr>
        <p:spPr>
          <a:xfrm>
            <a:off x="4700588" y="114300"/>
            <a:ext cx="6829425" cy="611505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 Each group takes ONE of the top 3 problems, and creates a goal that would eliminate that problem. </a:t>
            </a:r>
          </a:p>
          <a:p>
            <a:pPr indent="-228600">
              <a:lnSpc>
                <a:spcPct val="90000"/>
              </a:lnSpc>
              <a:spcAft>
                <a:spcPts val="600"/>
              </a:spcAft>
              <a:buFont typeface="Arial" panose="020B0604020202020204" pitchFamily="34" charset="0"/>
              <a:buChar char="•"/>
            </a:pPr>
            <a:r>
              <a:rPr lang="en-US" sz="2000" dirty="0"/>
              <a:t>Then design 3  strategies to make sure the goal is reached.</a:t>
            </a:r>
          </a:p>
          <a:p>
            <a:pPr indent="-228600">
              <a:lnSpc>
                <a:spcPct val="90000"/>
              </a:lnSpc>
              <a:spcAft>
                <a:spcPts val="600"/>
              </a:spcAft>
              <a:buFont typeface="Arial" panose="020B0604020202020204" pitchFamily="34" charset="0"/>
              <a:buChar char="•"/>
            </a:pPr>
            <a:endParaRPr lang="en-US" sz="2000" dirty="0"/>
          </a:p>
          <a:p>
            <a:pPr>
              <a:lnSpc>
                <a:spcPct val="90000"/>
              </a:lnSpc>
              <a:spcAft>
                <a:spcPts val="600"/>
              </a:spcAft>
            </a:pPr>
            <a:r>
              <a:rPr lang="en-US" sz="2000" b="1" dirty="0"/>
              <a:t>Example:</a:t>
            </a:r>
            <a:r>
              <a:rPr lang="en-US" sz="2000" dirty="0"/>
              <a:t> </a:t>
            </a:r>
          </a:p>
          <a:p>
            <a:pPr>
              <a:lnSpc>
                <a:spcPct val="90000"/>
              </a:lnSpc>
              <a:spcAft>
                <a:spcPts val="600"/>
              </a:spcAft>
            </a:pPr>
            <a:r>
              <a:rPr lang="en-US" sz="2000" b="1" dirty="0"/>
              <a:t>PROBLEM #1</a:t>
            </a:r>
            <a:r>
              <a:rPr lang="en-US" sz="2000" dirty="0"/>
              <a:t>: People constantly on cell phones. </a:t>
            </a:r>
          </a:p>
          <a:p>
            <a:pPr>
              <a:lnSpc>
                <a:spcPct val="90000"/>
              </a:lnSpc>
              <a:spcAft>
                <a:spcPts val="600"/>
              </a:spcAft>
            </a:pPr>
            <a:r>
              <a:rPr lang="en-US" sz="2000" b="1" dirty="0"/>
              <a:t>GOAL #1:</a:t>
            </a:r>
            <a:r>
              <a:rPr lang="en-US" sz="2000" dirty="0"/>
              <a:t> No one uses cell phones during our meetings, except for extreme emergencies.</a:t>
            </a:r>
          </a:p>
          <a:p>
            <a:pPr lvl="1" indent="-228600">
              <a:lnSpc>
                <a:spcPct val="90000"/>
              </a:lnSpc>
              <a:spcAft>
                <a:spcPts val="600"/>
              </a:spcAft>
              <a:buFont typeface="Arial" panose="020B0604020202020204" pitchFamily="34" charset="0"/>
              <a:buChar char="•"/>
            </a:pPr>
            <a:r>
              <a:rPr lang="en-US" sz="2000" b="1" dirty="0"/>
              <a:t>Goals should be </a:t>
            </a:r>
            <a:r>
              <a:rPr lang="en-US" sz="2000" b="1" dirty="0" err="1"/>
              <a:t>measureable</a:t>
            </a:r>
            <a:r>
              <a:rPr lang="en-US" sz="2000" b="1" dirty="0"/>
              <a:t>, observable, &amp; reasonable.</a:t>
            </a:r>
          </a:p>
          <a:p>
            <a:pPr lvl="1" indent="-228600">
              <a:lnSpc>
                <a:spcPct val="90000"/>
              </a:lnSpc>
              <a:spcAft>
                <a:spcPts val="600"/>
              </a:spcAft>
              <a:buFont typeface="Arial" panose="020B0604020202020204" pitchFamily="34" charset="0"/>
              <a:buChar char="•"/>
            </a:pPr>
            <a:endParaRPr lang="en-US" sz="2000" dirty="0"/>
          </a:p>
          <a:p>
            <a:pPr>
              <a:lnSpc>
                <a:spcPct val="90000"/>
              </a:lnSpc>
              <a:spcAft>
                <a:spcPts val="600"/>
              </a:spcAft>
            </a:pPr>
            <a:r>
              <a:rPr lang="en-US" sz="2000" b="1" dirty="0"/>
              <a:t>STRATEGY #1</a:t>
            </a:r>
            <a:r>
              <a:rPr lang="en-US" sz="2000" dirty="0"/>
              <a:t>: Park cell phones near the door with ringers off.</a:t>
            </a:r>
          </a:p>
          <a:p>
            <a:pPr>
              <a:lnSpc>
                <a:spcPct val="90000"/>
              </a:lnSpc>
              <a:spcAft>
                <a:spcPts val="600"/>
              </a:spcAft>
            </a:pPr>
            <a:r>
              <a:rPr lang="en-US" sz="2000" b="1" dirty="0"/>
              <a:t>STRATEGY #2</a:t>
            </a:r>
            <a:r>
              <a:rPr lang="en-US" sz="2000" dirty="0"/>
              <a:t>: Have meetings at the same time so people can  know in advance when someone will be unavailable.</a:t>
            </a:r>
          </a:p>
          <a:p>
            <a:pPr>
              <a:lnSpc>
                <a:spcPct val="90000"/>
              </a:lnSpc>
              <a:spcAft>
                <a:spcPts val="600"/>
              </a:spcAft>
            </a:pPr>
            <a:r>
              <a:rPr lang="en-US" sz="2000" b="1" dirty="0"/>
              <a:t>STRATEGY #3</a:t>
            </a:r>
            <a:r>
              <a:rPr lang="en-US" sz="2000" dirty="0"/>
              <a:t>: Program an automated answer indicating the receiver is in a meeting and the expected time when done.</a:t>
            </a:r>
          </a:p>
          <a:p>
            <a:pPr indent="-228600">
              <a:lnSpc>
                <a:spcPct val="90000"/>
              </a:lnSpc>
              <a:spcAft>
                <a:spcPts val="600"/>
              </a:spcAft>
              <a:buFont typeface="Arial" panose="020B0604020202020204" pitchFamily="34" charset="0"/>
              <a:buChar char="•"/>
            </a:pPr>
            <a:endParaRPr lang="en-US" sz="2000" dirty="0"/>
          </a:p>
          <a:p>
            <a:pPr>
              <a:lnSpc>
                <a:spcPct val="90000"/>
              </a:lnSpc>
              <a:spcAft>
                <a:spcPts val="600"/>
              </a:spcAft>
            </a:pPr>
            <a:endParaRPr lang="en-US" sz="2000" dirty="0"/>
          </a:p>
          <a:p>
            <a:pPr indent="-228600">
              <a:lnSpc>
                <a:spcPct val="90000"/>
              </a:lnSpc>
              <a:spcAft>
                <a:spcPts val="600"/>
              </a:spcAft>
              <a:buFont typeface="Arial" panose="020B0604020202020204" pitchFamily="34" charset="0"/>
              <a:buChar char="•"/>
            </a:pPr>
            <a:endParaRPr lang="en-US" sz="2000" dirty="0"/>
          </a:p>
        </p:txBody>
      </p:sp>
      <p:sp>
        <p:nvSpPr>
          <p:cNvPr id="5" name="TextBox 4">
            <a:extLst>
              <a:ext uri="{FF2B5EF4-FFF2-40B4-BE49-F238E27FC236}">
                <a16:creationId xmlns:a16="http://schemas.microsoft.com/office/drawing/2014/main" id="{74F0C834-62F3-A941-B616-CAD01A1BAAA3}"/>
              </a:ext>
            </a:extLst>
          </p:cNvPr>
          <p:cNvSpPr txBox="1"/>
          <p:nvPr/>
        </p:nvSpPr>
        <p:spPr>
          <a:xfrm>
            <a:off x="610555" y="2532818"/>
            <a:ext cx="3500924" cy="1631216"/>
          </a:xfrm>
          <a:prstGeom prst="rect">
            <a:avLst/>
          </a:prstGeom>
          <a:noFill/>
        </p:spPr>
        <p:txBody>
          <a:bodyPr wrap="square" rtlCol="0">
            <a:spAutoFit/>
          </a:bodyPr>
          <a:lstStyle/>
          <a:p>
            <a:endParaRPr lang="en-US" sz="2000" dirty="0">
              <a:solidFill>
                <a:schemeClr val="bg1"/>
              </a:solidFill>
            </a:endParaRPr>
          </a:p>
          <a:p>
            <a:endParaRPr lang="en-US" sz="2000" dirty="0">
              <a:solidFill>
                <a:schemeClr val="bg1"/>
              </a:solidFill>
            </a:endParaRPr>
          </a:p>
          <a:p>
            <a:r>
              <a:rPr lang="en-US" sz="2000" dirty="0">
                <a:solidFill>
                  <a:schemeClr val="bg1"/>
                </a:solidFill>
              </a:rPr>
              <a:t>The Team From Hell Exercise</a:t>
            </a:r>
          </a:p>
          <a:p>
            <a:r>
              <a:rPr lang="en-US" sz="2000" dirty="0">
                <a:solidFill>
                  <a:schemeClr val="bg1"/>
                </a:solidFill>
              </a:rPr>
              <a:t>Part 2</a:t>
            </a:r>
          </a:p>
          <a:p>
            <a:r>
              <a:rPr lang="en-US" sz="2000" dirty="0">
                <a:solidFill>
                  <a:schemeClr val="bg1"/>
                </a:solidFill>
              </a:rPr>
              <a:t>Deconstruct and </a:t>
            </a:r>
            <a:r>
              <a:rPr lang="en-US" sz="2000" dirty="0" err="1">
                <a:solidFill>
                  <a:schemeClr val="bg1"/>
                </a:solidFill>
              </a:rPr>
              <a:t>Restory</a:t>
            </a:r>
            <a:endParaRPr lang="en-US" sz="2000" dirty="0">
              <a:solidFill>
                <a:schemeClr val="bg1"/>
              </a:solidFill>
            </a:endParaRPr>
          </a:p>
        </p:txBody>
      </p:sp>
      <p:pic>
        <p:nvPicPr>
          <p:cNvPr id="14" name="Picture 3" descr="This png image - Halloween Devil Set PNG Clip Art Image, is available for free download">
            <a:extLst>
              <a:ext uri="{FF2B5EF4-FFF2-40B4-BE49-F238E27FC236}">
                <a16:creationId xmlns:a16="http://schemas.microsoft.com/office/drawing/2014/main" id="{E9712B40-9A8A-ED45-B493-0AD432AC0892}"/>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01400" y="232459"/>
            <a:ext cx="1817508" cy="2939366"/>
          </a:xfrm>
          <a:prstGeom prst="rect">
            <a:avLst/>
          </a:prstGeom>
          <a:noFill/>
          <a:extLst>
            <a:ext uri="{909E8E84-426E-40DD-AFC4-6F175D3DCCD1}">
              <a14:hiddenFill xmlns:a14="http://schemas.microsoft.com/office/drawing/2010/main">
                <a:solidFill>
                  <a:srgbClr val="FFFFFF"/>
                </a:solidFill>
              </a14:hiddenFill>
            </a:ext>
          </a:extLst>
        </p:spPr>
      </p:pic>
      <p:pic>
        <p:nvPicPr>
          <p:cNvPr id="12" name="Billede 19">
            <a:extLst>
              <a:ext uri="{FF2B5EF4-FFF2-40B4-BE49-F238E27FC236}">
                <a16:creationId xmlns:a16="http://schemas.microsoft.com/office/drawing/2014/main" id="{E182F8F4-0C54-324A-B99F-3C98F91015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Tree>
    <p:extLst>
      <p:ext uri="{BB962C8B-B14F-4D97-AF65-F5344CB8AC3E}">
        <p14:creationId xmlns:p14="http://schemas.microsoft.com/office/powerpoint/2010/main" val="698993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5" descr="Popcorn">
            <a:extLst>
              <a:ext uri="{FF2B5EF4-FFF2-40B4-BE49-F238E27FC236}">
                <a16:creationId xmlns:a16="http://schemas.microsoft.com/office/drawing/2014/main" id="{BD678843-72E2-4429-A4CA-D0EDE2E457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2" name="TextBox 1">
            <a:extLst>
              <a:ext uri="{FF2B5EF4-FFF2-40B4-BE49-F238E27FC236}">
                <a16:creationId xmlns:a16="http://schemas.microsoft.com/office/drawing/2014/main" id="{8CBBDE25-E2E4-3149-B25A-3CB65F689439}"/>
              </a:ext>
            </a:extLst>
          </p:cNvPr>
          <p:cNvSpPr txBox="1"/>
          <p:nvPr/>
        </p:nvSpPr>
        <p:spPr>
          <a:xfrm>
            <a:off x="6090573" y="569344"/>
            <a:ext cx="5451569" cy="5491628"/>
          </a:xfrm>
          <a:prstGeom prst="rect">
            <a:avLst/>
          </a:prstGeom>
        </p:spPr>
        <p:txBody>
          <a:bodyPr vert="horz" lIns="91440" tIns="45720" rIns="91440" bIns="45720" rtlCol="0" anchor="ctr">
            <a:normAutofit/>
          </a:bodyPr>
          <a:lstStyle/>
          <a:p>
            <a:pPr>
              <a:lnSpc>
                <a:spcPct val="90000"/>
              </a:lnSpc>
              <a:spcAft>
                <a:spcPts val="600"/>
              </a:spcAft>
            </a:pPr>
            <a:r>
              <a:rPr lang="en-US" sz="2400" dirty="0">
                <a:solidFill>
                  <a:srgbClr val="000000"/>
                </a:solidFill>
              </a:rPr>
              <a:t>For your STRATEGIES, REMEMBER you can use humor and fun and food!</a:t>
            </a:r>
          </a:p>
          <a:p>
            <a:pPr indent="-228600">
              <a:lnSpc>
                <a:spcPct val="90000"/>
              </a:lnSpc>
              <a:spcAft>
                <a:spcPts val="600"/>
              </a:spcAft>
              <a:buFont typeface="Arial" panose="020B0604020202020204" pitchFamily="34" charset="0"/>
              <a:buChar char="•"/>
            </a:pPr>
            <a:endParaRPr lang="en-US" sz="2400" dirty="0">
              <a:solidFill>
                <a:srgbClr val="000000"/>
              </a:solidFill>
            </a:endParaRPr>
          </a:p>
          <a:p>
            <a:pPr>
              <a:lnSpc>
                <a:spcPct val="90000"/>
              </a:lnSpc>
              <a:spcAft>
                <a:spcPts val="600"/>
              </a:spcAft>
            </a:pPr>
            <a:r>
              <a:rPr lang="en-US" sz="2400" dirty="0">
                <a:solidFill>
                  <a:srgbClr val="000000"/>
                </a:solidFill>
              </a:rPr>
              <a:t>Example: Anyone who forgets and answers their phone for non-emergencies buys snacks/drinks for the next meeting.</a:t>
            </a:r>
          </a:p>
          <a:p>
            <a:pPr indent="-228600">
              <a:lnSpc>
                <a:spcPct val="90000"/>
              </a:lnSpc>
              <a:spcAft>
                <a:spcPts val="600"/>
              </a:spcAft>
              <a:buFont typeface="Arial" panose="020B0604020202020204" pitchFamily="34" charset="0"/>
              <a:buChar char="•"/>
            </a:pPr>
            <a:endParaRPr lang="en-US" sz="2400" dirty="0">
              <a:solidFill>
                <a:srgbClr val="000000"/>
              </a:solidFill>
            </a:endParaRPr>
          </a:p>
          <a:p>
            <a:pPr indent="-228600">
              <a:lnSpc>
                <a:spcPct val="90000"/>
              </a:lnSpc>
              <a:spcAft>
                <a:spcPts val="600"/>
              </a:spcAft>
              <a:buFont typeface="Arial" panose="020B0604020202020204" pitchFamily="34" charset="0"/>
              <a:buChar char="•"/>
            </a:pPr>
            <a:endParaRPr lang="en-US" sz="2400" dirty="0">
              <a:solidFill>
                <a:srgbClr val="000000"/>
              </a:solidFill>
            </a:endParaRPr>
          </a:p>
          <a:p>
            <a:pPr>
              <a:lnSpc>
                <a:spcPct val="90000"/>
              </a:lnSpc>
              <a:spcAft>
                <a:spcPts val="600"/>
              </a:spcAft>
            </a:pPr>
            <a:r>
              <a:rPr lang="en-US" sz="2400" dirty="0">
                <a:solidFill>
                  <a:srgbClr val="000000"/>
                </a:solidFill>
              </a:rPr>
              <a:t>RESULTS using this method:</a:t>
            </a:r>
          </a:p>
          <a:p>
            <a:pPr lvl="1" indent="-228600">
              <a:lnSpc>
                <a:spcPct val="90000"/>
              </a:lnSpc>
              <a:spcAft>
                <a:spcPts val="600"/>
              </a:spcAft>
              <a:buFont typeface="Arial" panose="020B0604020202020204" pitchFamily="34" charset="0"/>
              <a:buChar char="•"/>
            </a:pPr>
            <a:r>
              <a:rPr lang="en-US" sz="2400" dirty="0">
                <a:solidFill>
                  <a:srgbClr val="000000"/>
                </a:solidFill>
              </a:rPr>
              <a:t>9 of10 groups rated their experience “very good” to “best ever”</a:t>
            </a:r>
          </a:p>
          <a:p>
            <a:pPr lvl="1" indent="-228600">
              <a:lnSpc>
                <a:spcPct val="90000"/>
              </a:lnSpc>
              <a:spcAft>
                <a:spcPts val="600"/>
              </a:spcAft>
              <a:buFont typeface="Arial" panose="020B0604020202020204" pitchFamily="34" charset="0"/>
              <a:buChar char="•"/>
            </a:pPr>
            <a:r>
              <a:rPr lang="en-US" sz="2400" dirty="0">
                <a:solidFill>
                  <a:srgbClr val="000000"/>
                </a:solidFill>
              </a:rPr>
              <a:t>Teammates stayed friends for years after the class was over.</a:t>
            </a:r>
          </a:p>
          <a:p>
            <a:pPr lvl="1" indent="-228600">
              <a:lnSpc>
                <a:spcPct val="90000"/>
              </a:lnSpc>
              <a:spcAft>
                <a:spcPts val="600"/>
              </a:spcAft>
              <a:buFont typeface="Arial" panose="020B0604020202020204" pitchFamily="34" charset="0"/>
              <a:buChar char="•"/>
            </a:pPr>
            <a:r>
              <a:rPr lang="en-US" sz="2400" dirty="0">
                <a:solidFill>
                  <a:srgbClr val="000000"/>
                </a:solidFill>
              </a:rPr>
              <a:t>Even opposites became buddies.</a:t>
            </a:r>
          </a:p>
          <a:p>
            <a:pPr>
              <a:lnSpc>
                <a:spcPct val="90000"/>
              </a:lnSpc>
              <a:spcAft>
                <a:spcPts val="600"/>
              </a:spcAft>
            </a:pPr>
            <a:endParaRPr lang="en-US" sz="2000" dirty="0">
              <a:solidFill>
                <a:srgbClr val="000000"/>
              </a:solidFill>
            </a:endParaRPr>
          </a:p>
        </p:txBody>
      </p:sp>
      <p:pic>
        <p:nvPicPr>
          <p:cNvPr id="7" name="Billede 19">
            <a:extLst>
              <a:ext uri="{FF2B5EF4-FFF2-40B4-BE49-F238E27FC236}">
                <a16:creationId xmlns:a16="http://schemas.microsoft.com/office/drawing/2014/main" id="{AD1051F3-7DF5-FB41-8C79-1847A43B3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Tree>
    <p:extLst>
      <p:ext uri="{BB962C8B-B14F-4D97-AF65-F5344CB8AC3E}">
        <p14:creationId xmlns:p14="http://schemas.microsoft.com/office/powerpoint/2010/main" val="4278953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0" name="Rectangle 6">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8">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DD528DA8-BB63-B04C-BDDF-59DCA1374F52}"/>
              </a:ext>
            </a:extLst>
          </p:cNvPr>
          <p:cNvSpPr txBox="1"/>
          <p:nvPr/>
        </p:nvSpPr>
        <p:spPr>
          <a:xfrm>
            <a:off x="741871" y="2484409"/>
            <a:ext cx="11342471" cy="4123426"/>
          </a:xfrm>
          <a:prstGeom prst="rect">
            <a:avLst/>
          </a:prstGeom>
        </p:spPr>
        <p:txBody>
          <a:bodyPr vert="horz" lIns="91440" tIns="45720" rIns="91440" bIns="45720" rtlCol="0">
            <a:normAutofit lnSpcReduction="10000"/>
          </a:bodyPr>
          <a:lstStyle/>
          <a:p>
            <a:pPr>
              <a:lnSpc>
                <a:spcPct val="90000"/>
              </a:lnSpc>
              <a:spcAft>
                <a:spcPts val="600"/>
              </a:spcAft>
            </a:pPr>
            <a:r>
              <a:rPr lang="en-US" sz="2400" dirty="0">
                <a:solidFill>
                  <a:srgbClr val="000000"/>
                </a:solidFill>
              </a:rPr>
              <a:t>3 groups of 3 or 4 per group.</a:t>
            </a:r>
          </a:p>
          <a:p>
            <a:pPr>
              <a:lnSpc>
                <a:spcPct val="90000"/>
              </a:lnSpc>
              <a:spcAft>
                <a:spcPts val="600"/>
              </a:spcAft>
            </a:pPr>
            <a:r>
              <a:rPr lang="en-US" sz="2400" dirty="0">
                <a:solidFill>
                  <a:srgbClr val="000000"/>
                </a:solidFill>
              </a:rPr>
              <a:t>30 second suggestions, 10 min per group.</a:t>
            </a:r>
          </a:p>
          <a:p>
            <a:pPr>
              <a:lnSpc>
                <a:spcPct val="90000"/>
              </a:lnSpc>
              <a:spcAft>
                <a:spcPts val="600"/>
              </a:spcAft>
            </a:pPr>
            <a:r>
              <a:rPr lang="en-US" sz="2400" dirty="0">
                <a:solidFill>
                  <a:srgbClr val="000000"/>
                </a:solidFill>
              </a:rPr>
              <a:t>TASK: Each group takes one problem plus its goal, and devises 3 strategies to assure the goal is met.</a:t>
            </a:r>
          </a:p>
          <a:p>
            <a:pPr indent="-228600">
              <a:lnSpc>
                <a:spcPct val="90000"/>
              </a:lnSpc>
              <a:spcAft>
                <a:spcPts val="600"/>
              </a:spcAft>
              <a:buFont typeface="Arial" panose="020B0604020202020204" pitchFamily="34" charset="0"/>
              <a:buChar char="•"/>
            </a:pPr>
            <a:endParaRPr lang="en-US" sz="2400" dirty="0">
              <a:solidFill>
                <a:srgbClr val="000000"/>
              </a:solidFill>
            </a:endParaRPr>
          </a:p>
          <a:p>
            <a:pPr>
              <a:lnSpc>
                <a:spcPct val="90000"/>
              </a:lnSpc>
              <a:spcAft>
                <a:spcPts val="600"/>
              </a:spcAft>
            </a:pPr>
            <a:r>
              <a:rPr lang="en-US" sz="2400" dirty="0">
                <a:solidFill>
                  <a:srgbClr val="000000"/>
                </a:solidFill>
              </a:rPr>
              <a:t>DEBRIEF:</a:t>
            </a:r>
          </a:p>
          <a:p>
            <a:pPr marL="342900" indent="-228600">
              <a:lnSpc>
                <a:spcPct val="90000"/>
              </a:lnSpc>
              <a:spcAft>
                <a:spcPts val="600"/>
              </a:spcAft>
              <a:buFont typeface="Arial" panose="020B0604020202020204" pitchFamily="34" charset="0"/>
              <a:buChar char="•"/>
            </a:pPr>
            <a:r>
              <a:rPr lang="en-US" sz="2400" dirty="0">
                <a:solidFill>
                  <a:srgbClr val="000000"/>
                </a:solidFill>
              </a:rPr>
              <a:t>What was your goal and its 3 strategies?       				</a:t>
            </a:r>
          </a:p>
          <a:p>
            <a:pPr>
              <a:lnSpc>
                <a:spcPct val="90000"/>
              </a:lnSpc>
              <a:spcAft>
                <a:spcPts val="600"/>
              </a:spcAft>
            </a:pPr>
            <a:r>
              <a:rPr lang="en-US" sz="2400" dirty="0">
                <a:solidFill>
                  <a:srgbClr val="000000"/>
                </a:solidFill>
              </a:rPr>
              <a:t>Follow-up Discussion:</a:t>
            </a:r>
          </a:p>
          <a:p>
            <a:pPr indent="-228600">
              <a:lnSpc>
                <a:spcPct val="90000"/>
              </a:lnSpc>
              <a:spcAft>
                <a:spcPts val="600"/>
              </a:spcAft>
              <a:buFont typeface="Arial" panose="020B0604020202020204" pitchFamily="34" charset="0"/>
              <a:buChar char="•"/>
            </a:pPr>
            <a:r>
              <a:rPr lang="en-US" sz="2400" dirty="0">
                <a:solidFill>
                  <a:srgbClr val="000000"/>
                </a:solidFill>
              </a:rPr>
              <a:t>Where did you see Principle One: True being used in this process?</a:t>
            </a:r>
          </a:p>
          <a:p>
            <a:pPr indent="-228600">
              <a:lnSpc>
                <a:spcPct val="90000"/>
              </a:lnSpc>
              <a:spcAft>
                <a:spcPts val="600"/>
              </a:spcAft>
              <a:buFont typeface="Arial" panose="020B0604020202020204" pitchFamily="34" charset="0"/>
              <a:buChar char="•"/>
            </a:pPr>
            <a:r>
              <a:rPr lang="en-US" sz="2400" dirty="0">
                <a:solidFill>
                  <a:srgbClr val="000000"/>
                </a:solidFill>
              </a:rPr>
              <a:t>Where did you see Principle Two: Make Room (for stories already there) used in this process?</a:t>
            </a:r>
          </a:p>
          <a:p>
            <a:pPr indent="-228600">
              <a:lnSpc>
                <a:spcPct val="90000"/>
              </a:lnSpc>
              <a:spcAft>
                <a:spcPts val="600"/>
              </a:spcAft>
              <a:buFont typeface="Arial" panose="020B0604020202020204" pitchFamily="34" charset="0"/>
              <a:buChar char="•"/>
            </a:pPr>
            <a:endParaRPr lang="en-US" sz="2400" dirty="0">
              <a:solidFill>
                <a:srgbClr val="000000"/>
              </a:solidFill>
            </a:endParaRPr>
          </a:p>
          <a:p>
            <a:pPr indent="-228600">
              <a:lnSpc>
                <a:spcPct val="90000"/>
              </a:lnSpc>
              <a:spcAft>
                <a:spcPts val="600"/>
              </a:spcAft>
              <a:buFont typeface="Arial" panose="020B0604020202020204" pitchFamily="34" charset="0"/>
              <a:buChar char="•"/>
            </a:pPr>
            <a:endParaRPr lang="en-US" sz="1300" dirty="0">
              <a:solidFill>
                <a:srgbClr val="000000"/>
              </a:solidFill>
            </a:endParaRPr>
          </a:p>
        </p:txBody>
      </p:sp>
      <p:sp>
        <p:nvSpPr>
          <p:cNvPr id="3" name="TextBox 2">
            <a:extLst>
              <a:ext uri="{FF2B5EF4-FFF2-40B4-BE49-F238E27FC236}">
                <a16:creationId xmlns:a16="http://schemas.microsoft.com/office/drawing/2014/main" id="{C65A3150-E658-9C47-BDBA-8677CE00D7E6}"/>
              </a:ext>
            </a:extLst>
          </p:cNvPr>
          <p:cNvSpPr txBox="1"/>
          <p:nvPr/>
        </p:nvSpPr>
        <p:spPr>
          <a:xfrm>
            <a:off x="3312543" y="1276708"/>
            <a:ext cx="4675517" cy="523220"/>
          </a:xfrm>
          <a:prstGeom prst="rect">
            <a:avLst/>
          </a:prstGeom>
          <a:noFill/>
        </p:spPr>
        <p:txBody>
          <a:bodyPr wrap="square" rtlCol="0">
            <a:spAutoFit/>
          </a:bodyPr>
          <a:lstStyle/>
          <a:p>
            <a:pPr algn="ctr"/>
            <a:r>
              <a:rPr lang="en-US" sz="2800" dirty="0">
                <a:solidFill>
                  <a:schemeClr val="bg1"/>
                </a:solidFill>
              </a:rPr>
              <a:t>BREAKOUT</a:t>
            </a:r>
          </a:p>
        </p:txBody>
      </p:sp>
      <p:pic>
        <p:nvPicPr>
          <p:cNvPr id="36" name="Picture 3" descr="This png image - Halloween Devil Set PNG Clip Art Image, is available for free download">
            <a:extLst>
              <a:ext uri="{FF2B5EF4-FFF2-40B4-BE49-F238E27FC236}">
                <a16:creationId xmlns:a16="http://schemas.microsoft.com/office/drawing/2014/main" id="{F9645601-57B0-6144-8BD0-C58F084B654A}"/>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04" y="-6545"/>
            <a:ext cx="1817508" cy="29393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263D4357-92A1-D343-810F-9D28D07E46E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6">
            <a:extLst>
              <a:ext uri="{FF2B5EF4-FFF2-40B4-BE49-F238E27FC236}">
                <a16:creationId xmlns:a16="http://schemas.microsoft.com/office/drawing/2014/main" id="{46195BF1-1D0F-D24F-A133-2050872943CE}"/>
              </a:ext>
            </a:extLst>
          </p:cNvPr>
          <p:cNvSpPr>
            <a:spLocks noChangeArrowheads="1"/>
          </p:cNvSpPr>
          <p:nvPr/>
        </p:nvSpPr>
        <p:spPr bwMode="auto">
          <a:xfrm>
            <a:off x="9054861" y="38109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7" name="Picture 4" descr="Free Angel Halo Pics, Download Free Clip Art, Free Clip Art on Clipart  Library">
            <a:extLst>
              <a:ext uri="{FF2B5EF4-FFF2-40B4-BE49-F238E27FC236}">
                <a16:creationId xmlns:a16="http://schemas.microsoft.com/office/drawing/2014/main" id="{B5917F76-0BB7-F545-9FFD-8F6C3FB5A517}"/>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9172447" y="3810934"/>
            <a:ext cx="1331343" cy="1734803"/>
          </a:xfrm>
          <a:prstGeom prst="rect">
            <a:avLst/>
          </a:prstGeom>
          <a:noFill/>
          <a:extLst>
            <a:ext uri="{909E8E84-426E-40DD-AFC4-6F175D3DCCD1}">
              <a14:hiddenFill xmlns:a14="http://schemas.microsoft.com/office/drawing/2010/main">
                <a:solidFill>
                  <a:srgbClr val="FFFFFF"/>
                </a:solidFill>
              </a14:hiddenFill>
            </a:ext>
          </a:extLst>
        </p:spPr>
      </p:pic>
      <p:pic>
        <p:nvPicPr>
          <p:cNvPr id="10" name="Billede 19">
            <a:extLst>
              <a:ext uri="{FF2B5EF4-FFF2-40B4-BE49-F238E27FC236}">
                <a16:creationId xmlns:a16="http://schemas.microsoft.com/office/drawing/2014/main" id="{65E8FB06-19EC-8643-98D2-7AEBACD793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Tree>
    <p:extLst>
      <p:ext uri="{BB962C8B-B14F-4D97-AF65-F5344CB8AC3E}">
        <p14:creationId xmlns:p14="http://schemas.microsoft.com/office/powerpoint/2010/main" val="3203811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8270" y="1"/>
            <a:ext cx="9279731" cy="6857999"/>
          </a:xfrm>
          <a:prstGeom prst="rect">
            <a:avLst/>
          </a:prstGeom>
        </p:spPr>
      </p:pic>
      <p:sp>
        <p:nvSpPr>
          <p:cNvPr id="6" name="Tekstfelt 5"/>
          <p:cNvSpPr txBox="1"/>
          <p:nvPr/>
        </p:nvSpPr>
        <p:spPr>
          <a:xfrm>
            <a:off x="1884491" y="4429969"/>
            <a:ext cx="4845557" cy="2185214"/>
          </a:xfrm>
          <a:prstGeom prst="rect">
            <a:avLst/>
          </a:prstGeom>
          <a:noFill/>
        </p:spPr>
        <p:txBody>
          <a:bodyPr wrap="none" rtlCol="0">
            <a:spAutoFit/>
          </a:bodyPr>
          <a:lstStyle/>
          <a:p>
            <a:r>
              <a:rPr lang="da-DK" sz="4000" b="1" dirty="0">
                <a:solidFill>
                  <a:schemeClr val="tx2">
                    <a:lumMod val="40000"/>
                    <a:lumOff val="60000"/>
                  </a:schemeClr>
                </a:solidFill>
              </a:rPr>
              <a:t>Principle 2 </a:t>
            </a:r>
            <a:r>
              <a:rPr lang="en-US" sz="3600" b="1" dirty="0">
                <a:solidFill>
                  <a:schemeClr val="tx2">
                    <a:lumMod val="40000"/>
                    <a:lumOff val="60000"/>
                  </a:schemeClr>
                </a:solidFill>
              </a:rPr>
              <a:t>Make room </a:t>
            </a:r>
            <a:br>
              <a:rPr lang="en-US" sz="3600" b="1" dirty="0">
                <a:solidFill>
                  <a:schemeClr val="tx2">
                    <a:lumMod val="40000"/>
                    <a:lumOff val="60000"/>
                  </a:schemeClr>
                </a:solidFill>
              </a:rPr>
            </a:br>
            <a:r>
              <a:rPr lang="en-US" sz="2400" b="1" dirty="0">
                <a:solidFill>
                  <a:schemeClr val="tx2">
                    <a:lumMod val="40000"/>
                    <a:lumOff val="60000"/>
                  </a:schemeClr>
                </a:solidFill>
              </a:rPr>
              <a:t>True storytelling makes spaces </a:t>
            </a:r>
          </a:p>
          <a:p>
            <a:r>
              <a:rPr lang="en-US" sz="2400" b="1" dirty="0">
                <a:solidFill>
                  <a:schemeClr val="tx2">
                    <a:lumMod val="40000"/>
                    <a:lumOff val="60000"/>
                  </a:schemeClr>
                </a:solidFill>
              </a:rPr>
              <a:t>respecting the stories already there</a:t>
            </a:r>
          </a:p>
          <a:p>
            <a:r>
              <a:rPr lang="en-US" sz="2400" b="1" dirty="0">
                <a:solidFill>
                  <a:schemeClr val="tx2">
                    <a:lumMod val="40000"/>
                    <a:lumOff val="60000"/>
                  </a:schemeClr>
                </a:solidFill>
              </a:rPr>
              <a:t>WAVES coming BEFORE you…</a:t>
            </a:r>
            <a:br>
              <a:rPr lang="da-DK" sz="2400" b="1" dirty="0">
                <a:solidFill>
                  <a:schemeClr val="tx2">
                    <a:lumMod val="40000"/>
                    <a:lumOff val="60000"/>
                  </a:schemeClr>
                </a:solidFill>
              </a:rPr>
            </a:br>
            <a:endParaRPr lang="da-DK" sz="2400" b="1" dirty="0">
              <a:solidFill>
                <a:schemeClr val="tx2">
                  <a:lumMod val="40000"/>
                  <a:lumOff val="60000"/>
                </a:schemeClr>
              </a:solidFill>
            </a:endParaRPr>
          </a:p>
        </p:txBody>
      </p:sp>
      <p:pic>
        <p:nvPicPr>
          <p:cNvPr id="3" name="Billed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1189" y="4730860"/>
            <a:ext cx="3236913" cy="2466219"/>
          </a:xfrm>
          <a:prstGeom prst="rect">
            <a:avLst/>
          </a:prstGeom>
        </p:spPr>
      </p:pic>
      <p:sp>
        <p:nvSpPr>
          <p:cNvPr id="5" name="Tekstfelt 3">
            <a:extLst>
              <a:ext uri="{FF2B5EF4-FFF2-40B4-BE49-F238E27FC236}">
                <a16:creationId xmlns:a16="http://schemas.microsoft.com/office/drawing/2014/main" id="{FB2231B8-C732-6644-AE7D-62EA967AE01C}"/>
              </a:ext>
            </a:extLst>
          </p:cNvPr>
          <p:cNvSpPr txBox="1"/>
          <p:nvPr/>
        </p:nvSpPr>
        <p:spPr>
          <a:xfrm>
            <a:off x="1884491" y="130925"/>
            <a:ext cx="7910377" cy="1877437"/>
          </a:xfrm>
          <a:prstGeom prst="rect">
            <a:avLst/>
          </a:prstGeom>
          <a:noFill/>
        </p:spPr>
        <p:txBody>
          <a:bodyPr wrap="square" rtlCol="0">
            <a:spAutoFit/>
          </a:bodyPr>
          <a:lstStyle/>
          <a:p>
            <a:pPr algn="ctr"/>
            <a:r>
              <a:rPr lang="da-DK" sz="3200" b="1" dirty="0">
                <a:solidFill>
                  <a:schemeClr val="accent1">
                    <a:lumMod val="75000"/>
                  </a:schemeClr>
                </a:solidFill>
              </a:rPr>
              <a:t>Principle 1, True</a:t>
            </a:r>
          </a:p>
          <a:p>
            <a:pPr algn="ctr"/>
            <a:r>
              <a:rPr lang="da-DK" sz="2800" b="1" dirty="0">
                <a:solidFill>
                  <a:schemeClr val="accent1">
                    <a:lumMod val="75000"/>
                  </a:schemeClr>
                </a:solidFill>
              </a:rPr>
              <a:t> </a:t>
            </a:r>
            <a:r>
              <a:rPr lang="mr-IN" sz="2800" b="1" dirty="0">
                <a:solidFill>
                  <a:schemeClr val="accent1">
                    <a:lumMod val="75000"/>
                  </a:schemeClr>
                </a:solidFill>
              </a:rPr>
              <a:t>–</a:t>
            </a:r>
            <a:r>
              <a:rPr lang="da-DK" sz="2800" b="1" dirty="0">
                <a:solidFill>
                  <a:schemeClr val="accent1">
                    <a:lumMod val="75000"/>
                  </a:schemeClr>
                </a:solidFill>
              </a:rPr>
              <a:t> </a:t>
            </a:r>
            <a:r>
              <a:rPr lang="da-DK" sz="2800" b="1" dirty="0" err="1">
                <a:solidFill>
                  <a:schemeClr val="accent1">
                    <a:lumMod val="75000"/>
                  </a:schemeClr>
                </a:solidFill>
              </a:rPr>
              <a:t>You</a:t>
            </a:r>
            <a:r>
              <a:rPr lang="da-DK" sz="2800" b="1" dirty="0">
                <a:solidFill>
                  <a:schemeClr val="accent1">
                    <a:lumMod val="75000"/>
                  </a:schemeClr>
                </a:solidFill>
              </a:rPr>
              <a:t> yourself must </a:t>
            </a:r>
            <a:r>
              <a:rPr lang="da-DK" sz="2800" b="1" dirty="0" err="1">
                <a:solidFill>
                  <a:schemeClr val="accent1">
                    <a:lumMod val="75000"/>
                  </a:schemeClr>
                </a:solidFill>
              </a:rPr>
              <a:t>be</a:t>
            </a:r>
            <a:r>
              <a:rPr lang="da-DK" sz="2800" b="1" dirty="0">
                <a:solidFill>
                  <a:schemeClr val="accent1">
                    <a:lumMod val="75000"/>
                  </a:schemeClr>
                </a:solidFill>
              </a:rPr>
              <a:t> true and </a:t>
            </a:r>
            <a:r>
              <a:rPr lang="da-DK" sz="2800" b="1" dirty="0" err="1">
                <a:solidFill>
                  <a:schemeClr val="accent1">
                    <a:lumMod val="75000"/>
                  </a:schemeClr>
                </a:solidFill>
              </a:rPr>
              <a:t>prepare</a:t>
            </a:r>
            <a:r>
              <a:rPr lang="da-DK" sz="2800" b="1" dirty="0">
                <a:solidFill>
                  <a:schemeClr val="accent1">
                    <a:lumMod val="75000"/>
                  </a:schemeClr>
                </a:solidFill>
              </a:rPr>
              <a:t> the </a:t>
            </a:r>
            <a:r>
              <a:rPr lang="da-DK" sz="2800" b="1" dirty="0" err="1">
                <a:solidFill>
                  <a:schemeClr val="accent1">
                    <a:lumMod val="75000"/>
                  </a:schemeClr>
                </a:solidFill>
              </a:rPr>
              <a:t>energy</a:t>
            </a:r>
            <a:r>
              <a:rPr lang="da-DK" sz="2800" b="1" dirty="0">
                <a:solidFill>
                  <a:schemeClr val="accent1">
                    <a:lumMod val="75000"/>
                  </a:schemeClr>
                </a:solidFill>
              </a:rPr>
              <a:t> and </a:t>
            </a:r>
            <a:r>
              <a:rPr lang="da-DK" sz="2800" b="1" dirty="0" err="1">
                <a:solidFill>
                  <a:schemeClr val="accent1">
                    <a:lumMod val="75000"/>
                  </a:schemeClr>
                </a:solidFill>
              </a:rPr>
              <a:t>effort</a:t>
            </a:r>
            <a:r>
              <a:rPr lang="da-DK" sz="2800" b="1" dirty="0">
                <a:solidFill>
                  <a:schemeClr val="accent1">
                    <a:lumMod val="75000"/>
                  </a:schemeClr>
                </a:solidFill>
              </a:rPr>
              <a:t> for a </a:t>
            </a:r>
            <a:r>
              <a:rPr lang="da-DK" sz="2800" b="1" dirty="0" err="1">
                <a:solidFill>
                  <a:schemeClr val="accent1">
                    <a:lumMod val="75000"/>
                  </a:schemeClr>
                </a:solidFill>
              </a:rPr>
              <a:t>sustainable</a:t>
            </a:r>
            <a:r>
              <a:rPr lang="da-DK" sz="2800" b="1" dirty="0">
                <a:solidFill>
                  <a:schemeClr val="accent1">
                    <a:lumMod val="75000"/>
                  </a:schemeClr>
                </a:solidFill>
              </a:rPr>
              <a:t> future </a:t>
            </a:r>
          </a:p>
          <a:p>
            <a:pPr algn="ctr"/>
            <a:r>
              <a:rPr lang="da-DK" sz="2800" b="1" dirty="0">
                <a:solidFill>
                  <a:schemeClr val="accent1">
                    <a:lumMod val="75000"/>
                  </a:schemeClr>
                </a:solidFill>
              </a:rPr>
              <a:t>GO BENEATH the </a:t>
            </a:r>
            <a:r>
              <a:rPr lang="da-DK" sz="2800" b="1" dirty="0" err="1">
                <a:solidFill>
                  <a:schemeClr val="accent1">
                    <a:lumMod val="75000"/>
                  </a:schemeClr>
                </a:solidFill>
              </a:rPr>
              <a:t>words</a:t>
            </a:r>
            <a:r>
              <a:rPr lang="da-DK" sz="2800" b="1" dirty="0">
                <a:solidFill>
                  <a:schemeClr val="accent1">
                    <a:lumMod val="75000"/>
                  </a:schemeClr>
                </a:solidFill>
              </a:rPr>
              <a:t>!</a:t>
            </a:r>
          </a:p>
        </p:txBody>
      </p:sp>
    </p:spTree>
    <p:extLst>
      <p:ext uri="{BB962C8B-B14F-4D97-AF65-F5344CB8AC3E}">
        <p14:creationId xmlns:p14="http://schemas.microsoft.com/office/powerpoint/2010/main" val="3441327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ekstfelt 1"/>
          <p:cNvSpPr txBox="1"/>
          <p:nvPr/>
        </p:nvSpPr>
        <p:spPr>
          <a:xfrm>
            <a:off x="1999179" y="281397"/>
            <a:ext cx="6488159" cy="646331"/>
          </a:xfrm>
          <a:prstGeom prst="rect">
            <a:avLst/>
          </a:prstGeom>
          <a:noFill/>
        </p:spPr>
        <p:txBody>
          <a:bodyPr wrap="square" lIns="91440" tIns="45720" rIns="91440" bIns="45720" rtlCol="0" anchor="t">
            <a:spAutoFit/>
          </a:bodyPr>
          <a:lstStyle/>
          <a:p>
            <a:r>
              <a:rPr lang="da-DK" sz="2400" b="1" dirty="0" err="1">
                <a:latin typeface="Calibri"/>
                <a:cs typeface="Calibri Light"/>
              </a:rPr>
              <a:t>Principle</a:t>
            </a:r>
            <a:r>
              <a:rPr lang="da-DK" sz="2400" b="1" dirty="0">
                <a:latin typeface="Calibri"/>
                <a:cs typeface="Calibri Light"/>
              </a:rPr>
              <a:t> 1: True</a:t>
            </a:r>
          </a:p>
          <a:p>
            <a:endParaRPr lang="en-GB" sz="1200" b="1" dirty="0">
              <a:ea typeface="Times New Roman" charset="0"/>
              <a:cs typeface="Calibri"/>
            </a:endParaRPr>
          </a:p>
        </p:txBody>
      </p:sp>
      <p:sp>
        <p:nvSpPr>
          <p:cNvPr id="13" name="Content Placeholder 2"/>
          <p:cNvSpPr txBox="1">
            <a:spLocks/>
          </p:cNvSpPr>
          <p:nvPr/>
        </p:nvSpPr>
        <p:spPr>
          <a:xfrm>
            <a:off x="1999179" y="1407477"/>
            <a:ext cx="6080959" cy="4469124"/>
          </a:xfrm>
          <a:prstGeom prst="rect">
            <a:avLst/>
          </a:prstGeom>
        </p:spPr>
        <p:txBody>
          <a:bodyPr lIns="91440" tIns="45720" rIns="91440" bIns="4572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AutoNum type="arabicPeriod"/>
            </a:pPr>
            <a:endParaRPr lang="en-US" sz="2400" b="1" dirty="0">
              <a:cs typeface="Calibri"/>
            </a:endParaRPr>
          </a:p>
          <a:p>
            <a:pPr marL="514350" indent="-514350">
              <a:buAutoNum type="arabicPeriod"/>
            </a:pPr>
            <a:r>
              <a:rPr lang="en-US" b="1" dirty="0"/>
              <a:t>What is you, your team and the organization narrative now? </a:t>
            </a:r>
            <a:endParaRPr lang="en-US" b="1" dirty="0">
              <a:cs typeface="Calibri" panose="020F0502020204030204"/>
            </a:endParaRPr>
          </a:p>
          <a:p>
            <a:pPr marL="514350" indent="-514350">
              <a:buAutoNum type="arabicPeriod"/>
            </a:pPr>
            <a:r>
              <a:rPr lang="en-US" b="1" dirty="0"/>
              <a:t>Do you/they believe in the need for changes?</a:t>
            </a:r>
            <a:endParaRPr lang="en-US" b="1" dirty="0">
              <a:cs typeface="Calibri"/>
            </a:endParaRPr>
          </a:p>
          <a:p>
            <a:pPr marL="514350" indent="-514350">
              <a:buAutoNum type="arabicPeriod"/>
            </a:pPr>
            <a:r>
              <a:rPr lang="en-US" b="1" dirty="0"/>
              <a:t>Does it make sense?</a:t>
            </a:r>
            <a:endParaRPr lang="en-US" b="1" dirty="0">
              <a:cs typeface="Calibri" panose="020F0502020204030204"/>
            </a:endParaRPr>
          </a:p>
          <a:p>
            <a:pPr marL="514350" indent="-514350">
              <a:buAutoNum type="arabicPeriod"/>
            </a:pPr>
            <a:r>
              <a:rPr lang="en-US" b="1" dirty="0"/>
              <a:t>Is the new strategy/changes sustainable (human, financially and in terms of resources)? </a:t>
            </a:r>
          </a:p>
          <a:p>
            <a:pPr marL="514350" indent="-514350">
              <a:buAutoNum type="arabicPeriod"/>
            </a:pPr>
            <a:r>
              <a:rPr lang="en-US" b="1" dirty="0"/>
              <a:t>How can we work with “</a:t>
            </a:r>
            <a:r>
              <a:rPr lang="en-US" b="1" dirty="0" err="1"/>
              <a:t>forecare</a:t>
            </a:r>
            <a:r>
              <a:rPr lang="en-US" b="1" dirty="0"/>
              <a:t>” and “Together-telling” to get closer to the ethical and true? </a:t>
            </a:r>
            <a:r>
              <a:rPr lang="en-US" b="1" dirty="0">
                <a:solidFill>
                  <a:srgbClr val="FF0000"/>
                </a:solidFill>
              </a:rPr>
              <a:t>(TOOLS)</a:t>
            </a:r>
            <a:br>
              <a:rPr lang="en-US" b="1" dirty="0"/>
            </a:br>
            <a:endParaRPr lang="en-US" b="1" dirty="0">
              <a:cs typeface="Calibri" panose="020F0502020204030204"/>
            </a:endParaRPr>
          </a:p>
        </p:txBody>
      </p:sp>
      <p:sp>
        <p:nvSpPr>
          <p:cNvPr id="12" name="Rektangel 11"/>
          <p:cNvSpPr/>
          <p:nvPr/>
        </p:nvSpPr>
        <p:spPr>
          <a:xfrm>
            <a:off x="3434196" y="6356352"/>
            <a:ext cx="5256683" cy="307777"/>
          </a:xfrm>
          <a:prstGeom prst="rect">
            <a:avLst/>
          </a:prstGeom>
        </p:spPr>
        <p:txBody>
          <a:bodyPr wrap="square" lIns="91440" tIns="45720" rIns="91440" bIns="45720" anchor="t">
            <a:spAutoFit/>
          </a:bodyPr>
          <a:lstStyle/>
          <a:p>
            <a:pPr algn="ctr"/>
            <a:r>
              <a:rPr lang="da-DK" sz="1400" i="1" dirty="0" err="1"/>
              <a:t>Truestorytellinginstitute.com</a:t>
            </a:r>
            <a:endParaRPr lang="da-DK" sz="1400" i="1" dirty="0"/>
          </a:p>
        </p:txBody>
      </p:sp>
      <p:pic>
        <p:nvPicPr>
          <p:cNvPr id="3" name="Billede 19">
            <a:extLst>
              <a:ext uri="{FF2B5EF4-FFF2-40B4-BE49-F238E27FC236}">
                <a16:creationId xmlns:a16="http://schemas.microsoft.com/office/drawing/2014/main" id="{97BFF70B-1576-4E9D-AE5F-211AF19BC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7094" y="4918158"/>
            <a:ext cx="3224798" cy="2456988"/>
          </a:xfrm>
          <a:prstGeom prst="rect">
            <a:avLst/>
          </a:prstGeom>
        </p:spPr>
      </p:pic>
      <p:pic>
        <p:nvPicPr>
          <p:cNvPr id="10" name="Picture 2" descr="ttps://trello-attachments.s3.amazonaws.com/5f7b7a139881997d5437a4e1/5fc93d08d9f5d9535c947036/fc4f3ce0b3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0138" y="1770437"/>
            <a:ext cx="2179795" cy="2907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056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5" name="Tekstfelt 14"/>
          <p:cNvSpPr txBox="1"/>
          <p:nvPr/>
        </p:nvSpPr>
        <p:spPr>
          <a:xfrm>
            <a:off x="2053537" y="404665"/>
            <a:ext cx="3385350" cy="646331"/>
          </a:xfrm>
          <a:prstGeom prst="rect">
            <a:avLst/>
          </a:prstGeom>
          <a:noFill/>
        </p:spPr>
        <p:txBody>
          <a:bodyPr wrap="none" lIns="91440" tIns="45720" rIns="91440" bIns="45720" rtlCol="0" anchor="t">
            <a:spAutoFit/>
          </a:bodyPr>
          <a:lstStyle/>
          <a:p>
            <a:r>
              <a:rPr lang="da-DK" sz="2400" b="1" dirty="0" err="1"/>
              <a:t>Principle</a:t>
            </a:r>
            <a:r>
              <a:rPr lang="da-DK" sz="2400" b="1" dirty="0"/>
              <a:t> 2: </a:t>
            </a:r>
            <a:r>
              <a:rPr lang="da-DK" sz="2400" b="1" dirty="0" err="1"/>
              <a:t>Making</a:t>
            </a:r>
            <a:r>
              <a:rPr lang="da-DK" sz="2400" b="1" dirty="0"/>
              <a:t> </a:t>
            </a:r>
            <a:r>
              <a:rPr lang="da-DK" sz="2400" b="1" dirty="0" err="1"/>
              <a:t>room</a:t>
            </a:r>
            <a:endParaRPr lang="da-DK" sz="2400" b="1" dirty="0">
              <a:cs typeface="Calibri"/>
            </a:endParaRPr>
          </a:p>
          <a:p>
            <a:endParaRPr lang="en-GB" sz="1200" b="1" dirty="0">
              <a:ea typeface="Times New Roman" charset="0"/>
              <a:cs typeface="Calibri"/>
            </a:endParaRPr>
          </a:p>
        </p:txBody>
      </p:sp>
      <p:sp>
        <p:nvSpPr>
          <p:cNvPr id="17" name="Content Placeholder 2"/>
          <p:cNvSpPr txBox="1">
            <a:spLocks/>
          </p:cNvSpPr>
          <p:nvPr/>
        </p:nvSpPr>
        <p:spPr>
          <a:xfrm>
            <a:off x="972456" y="1364105"/>
            <a:ext cx="7360557" cy="4856813"/>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a:pPr>
            <a:r>
              <a:rPr lang="en-US" dirty="0"/>
              <a:t>What are you, the team and your company already doing that supports sustainability?</a:t>
            </a:r>
          </a:p>
          <a:p>
            <a:pPr marL="514350" indent="-514350">
              <a:buAutoNum type="arabicPeriod"/>
            </a:pPr>
            <a:endParaRPr lang="en-US" dirty="0"/>
          </a:p>
          <a:p>
            <a:pPr marL="514350" indent="-514350">
              <a:buAutoNum type="arabicPeriod"/>
            </a:pPr>
            <a:r>
              <a:rPr lang="en-US" dirty="0"/>
              <a:t>Are there movements (waves) in time or the environment the company can relate to? </a:t>
            </a:r>
          </a:p>
          <a:p>
            <a:pPr marL="514350" indent="-514350">
              <a:buAutoNum type="arabicPeriod"/>
            </a:pPr>
            <a:endParaRPr lang="en-US" dirty="0">
              <a:cs typeface="Calibri"/>
            </a:endParaRPr>
          </a:p>
          <a:p>
            <a:pPr marL="514350" indent="-514350">
              <a:buAutoNum type="arabicPeriod"/>
            </a:pPr>
            <a:r>
              <a:rPr lang="en-US" dirty="0">
                <a:ea typeface="+mn-lt"/>
                <a:cs typeface="+mn-lt"/>
              </a:rPr>
              <a:t>What is the challenge for the company already working on change and development? </a:t>
            </a:r>
            <a:endParaRPr lang="en-US" dirty="0">
              <a:cs typeface="Calibri" panose="020F0502020204030204"/>
            </a:endParaRPr>
          </a:p>
          <a:p>
            <a:pPr marL="0" indent="0">
              <a:buNone/>
            </a:pPr>
            <a:endParaRPr lang="en-US" dirty="0">
              <a:cs typeface="Calibri" panose="020F0502020204030204"/>
            </a:endParaRPr>
          </a:p>
        </p:txBody>
      </p:sp>
      <p:pic>
        <p:nvPicPr>
          <p:cNvPr id="8" name="Billed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3014" y="4952366"/>
            <a:ext cx="3224798" cy="2456988"/>
          </a:xfrm>
          <a:prstGeom prst="rect">
            <a:avLst/>
          </a:prstGeom>
        </p:spPr>
      </p:pic>
      <p:pic>
        <p:nvPicPr>
          <p:cNvPr id="7" name="Picture 2" descr="ttps://trello-attachments.s3.amazonaws.com/5f7b7a139881997d5437a4e1/5fc93d08d9f5d9535c947036/fc4f3ce0b3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5515" y="1480151"/>
            <a:ext cx="2179795" cy="2907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62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EF6AF-96B9-634C-9FB4-CF803481095F}"/>
              </a:ext>
            </a:extLst>
          </p:cNvPr>
          <p:cNvSpPr>
            <a:spLocks noGrp="1"/>
          </p:cNvSpPr>
          <p:nvPr>
            <p:ph type="title"/>
          </p:nvPr>
        </p:nvSpPr>
        <p:spPr/>
        <p:txBody>
          <a:bodyPr/>
          <a:lstStyle/>
          <a:p>
            <a:pPr algn="ctr"/>
            <a:r>
              <a:rPr lang="en-US" sz="4000" dirty="0"/>
              <a:t>ODC 2.0 is a journey to move from Single Loop to Double &amp; Triple Loop, including Fractals</a:t>
            </a:r>
          </a:p>
        </p:txBody>
      </p:sp>
      <p:pic>
        <p:nvPicPr>
          <p:cNvPr id="6" name="Picture 5" descr="Diagram&#10;&#10;Description automatically generated">
            <a:extLst>
              <a:ext uri="{FF2B5EF4-FFF2-40B4-BE49-F238E27FC236}">
                <a16:creationId xmlns:a16="http://schemas.microsoft.com/office/drawing/2014/main" id="{5CD7ADDE-3EBC-1947-BB41-3272748B74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408" y="2021856"/>
            <a:ext cx="9144000" cy="4650489"/>
          </a:xfrm>
          <a:prstGeom prst="rect">
            <a:avLst/>
          </a:prstGeom>
        </p:spPr>
      </p:pic>
      <p:pic>
        <p:nvPicPr>
          <p:cNvPr id="8" name="Picture 7" descr="Diagram&#10;&#10;Description automatically generated">
            <a:extLst>
              <a:ext uri="{FF2B5EF4-FFF2-40B4-BE49-F238E27FC236}">
                <a16:creationId xmlns:a16="http://schemas.microsoft.com/office/drawing/2014/main" id="{46F28077-B65F-3F46-A32F-60FE73929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820" y="2066367"/>
            <a:ext cx="9144000" cy="4561465"/>
          </a:xfrm>
          <a:prstGeom prst="rect">
            <a:avLst/>
          </a:prstGeom>
        </p:spPr>
      </p:pic>
      <p:pic>
        <p:nvPicPr>
          <p:cNvPr id="5" name="Billede 19">
            <a:extLst>
              <a:ext uri="{FF2B5EF4-FFF2-40B4-BE49-F238E27FC236}">
                <a16:creationId xmlns:a16="http://schemas.microsoft.com/office/drawing/2014/main" id="{180E2FF6-F927-5E40-87E6-906D2B71F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Tree>
    <p:extLst>
      <p:ext uri="{BB962C8B-B14F-4D97-AF65-F5344CB8AC3E}">
        <p14:creationId xmlns:p14="http://schemas.microsoft.com/office/powerpoint/2010/main" val="89096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84" name="TextShape 1"/>
          <p:cNvSpPr txBox="1"/>
          <p:nvPr/>
        </p:nvSpPr>
        <p:spPr>
          <a:xfrm>
            <a:off x="1695451" y="0"/>
            <a:ext cx="8715374" cy="1356360"/>
          </a:xfrm>
          <a:prstGeom prst="rect">
            <a:avLst/>
          </a:prstGeom>
          <a:noFill/>
          <a:ln w="0">
            <a:noFill/>
          </a:ln>
        </p:spPr>
        <p:txBody>
          <a:bodyPr anchor="ctr">
            <a:noAutofit/>
          </a:bodyPr>
          <a:lstStyle/>
          <a:p>
            <a:pPr algn="ctr">
              <a:lnSpc>
                <a:spcPct val="100000"/>
              </a:lnSpc>
            </a:pPr>
            <a:r>
              <a:rPr lang="en-US" sz="3200" b="1" spc="-1" dirty="0">
                <a:solidFill>
                  <a:srgbClr val="000000"/>
                </a:solidFill>
                <a:latin typeface="Calibri"/>
              </a:rPr>
              <a:t>Why We Need Double &amp; Triple Loop in ODC 2.0</a:t>
            </a:r>
          </a:p>
        </p:txBody>
      </p:sp>
      <p:sp>
        <p:nvSpPr>
          <p:cNvPr id="385" name="TextShape 2"/>
          <p:cNvSpPr txBox="1"/>
          <p:nvPr/>
        </p:nvSpPr>
        <p:spPr>
          <a:xfrm>
            <a:off x="8077080" y="6356520"/>
            <a:ext cx="2133360" cy="364680"/>
          </a:xfrm>
          <a:prstGeom prst="rect">
            <a:avLst/>
          </a:prstGeom>
          <a:noFill/>
          <a:ln w="0">
            <a:noFill/>
          </a:ln>
        </p:spPr>
        <p:txBody>
          <a:bodyPr anchor="ctr">
            <a:noAutofit/>
          </a:bodyPr>
          <a:lstStyle/>
          <a:p>
            <a:pPr algn="r">
              <a:lnSpc>
                <a:spcPct val="100000"/>
              </a:lnSpc>
            </a:pPr>
            <a:fld id="{5E959BA7-226B-419B-B25F-C41375DB4CBE}" type="slidenum">
              <a:rPr lang="en-US" sz="1200" spc="-1">
                <a:solidFill>
                  <a:srgbClr val="8B8B8B"/>
                </a:solidFill>
                <a:latin typeface="Calibri"/>
              </a:rPr>
              <a:t>18</a:t>
            </a:fld>
            <a:endParaRPr lang="en-US" sz="1200" spc="-1">
              <a:latin typeface="Times New Roman"/>
            </a:endParaRPr>
          </a:p>
        </p:txBody>
      </p:sp>
      <p:pic>
        <p:nvPicPr>
          <p:cNvPr id="4" name="Billede 2">
            <a:extLst>
              <a:ext uri="{FF2B5EF4-FFF2-40B4-BE49-F238E27FC236}">
                <a16:creationId xmlns:a16="http://schemas.microsoft.com/office/drawing/2014/main" id="{7A1F949F-B1FC-A048-9A52-48E5A8F295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1152" y="4676638"/>
            <a:ext cx="3534770" cy="2693160"/>
          </a:xfrm>
          <a:prstGeom prst="rect">
            <a:avLst/>
          </a:prstGeom>
        </p:spPr>
      </p:pic>
      <p:pic>
        <p:nvPicPr>
          <p:cNvPr id="3" name="Picture 2" descr="Diagram&#10;&#10;Description automatically generated">
            <a:extLst>
              <a:ext uri="{FF2B5EF4-FFF2-40B4-BE49-F238E27FC236}">
                <a16:creationId xmlns:a16="http://schemas.microsoft.com/office/drawing/2014/main" id="{C81FD093-0770-3B4A-BD46-79408C848B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0161" y="1140680"/>
            <a:ext cx="6619192" cy="4567242"/>
          </a:xfrm>
          <a:prstGeom prst="rect">
            <a:avLst/>
          </a:prstGeom>
        </p:spPr>
      </p:pic>
      <p:sp>
        <p:nvSpPr>
          <p:cNvPr id="5" name="Rectangle 4">
            <a:extLst>
              <a:ext uri="{FF2B5EF4-FFF2-40B4-BE49-F238E27FC236}">
                <a16:creationId xmlns:a16="http://schemas.microsoft.com/office/drawing/2014/main" id="{68195500-93C5-654A-A8C3-727BCDF6D527}"/>
              </a:ext>
            </a:extLst>
          </p:cNvPr>
          <p:cNvSpPr/>
          <p:nvPr/>
        </p:nvSpPr>
        <p:spPr>
          <a:xfrm>
            <a:off x="1524000" y="5744383"/>
            <a:ext cx="7974106" cy="830997"/>
          </a:xfrm>
          <a:prstGeom prst="rect">
            <a:avLst/>
          </a:prstGeom>
        </p:spPr>
        <p:txBody>
          <a:bodyPr wrap="none">
            <a:spAutoFit/>
          </a:bodyPr>
          <a:lstStyle/>
          <a:p>
            <a:r>
              <a:rPr lang="en-US" sz="2400" dirty="0">
                <a:solidFill>
                  <a:srgbClr val="222C33"/>
                </a:solidFill>
                <a:latin typeface="Arial" panose="020B0604020202020204" pitchFamily="34" charset="0"/>
              </a:rPr>
              <a:t>The factorial of 6 rooms in TAMARA-LAND Is exactly 720</a:t>
            </a:r>
          </a:p>
          <a:p>
            <a:r>
              <a:rPr lang="en-US" sz="2400" dirty="0">
                <a:solidFill>
                  <a:srgbClr val="222C33"/>
                </a:solidFill>
                <a:latin typeface="Arial" panose="020B0604020202020204" pitchFamily="34" charset="0"/>
              </a:rPr>
              <a:t>The factorial of 12 rooms is exactly 479,001,600</a:t>
            </a:r>
            <a:endParaRPr lang="en-US" sz="2400" dirty="0"/>
          </a:p>
        </p:txBody>
      </p:sp>
    </p:spTree>
    <p:extLst>
      <p:ext uri="{BB962C8B-B14F-4D97-AF65-F5344CB8AC3E}">
        <p14:creationId xmlns:p14="http://schemas.microsoft.com/office/powerpoint/2010/main" val="1773476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31CE86F1-0CCE-8441-B56D-CCEF8B43A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820" y="1545921"/>
            <a:ext cx="9144000" cy="4265396"/>
          </a:xfrm>
          <a:prstGeom prst="rect">
            <a:avLst/>
          </a:prstGeom>
        </p:spPr>
      </p:pic>
      <p:sp>
        <p:nvSpPr>
          <p:cNvPr id="5" name="Title 4">
            <a:extLst>
              <a:ext uri="{FF2B5EF4-FFF2-40B4-BE49-F238E27FC236}">
                <a16:creationId xmlns:a16="http://schemas.microsoft.com/office/drawing/2014/main" id="{DF4A3138-DAAE-6441-83F9-E5130D931ADE}"/>
              </a:ext>
            </a:extLst>
          </p:cNvPr>
          <p:cNvSpPr>
            <a:spLocks noGrp="1"/>
          </p:cNvSpPr>
          <p:nvPr>
            <p:ph type="title"/>
          </p:nvPr>
        </p:nvSpPr>
        <p:spPr/>
        <p:txBody>
          <a:bodyPr/>
          <a:lstStyle/>
          <a:p>
            <a:pPr algn="ctr"/>
            <a:r>
              <a:rPr lang="en-US" sz="3600" dirty="0"/>
              <a:t>Principles 1 &amp; 2 (TRUE &amp; MAKING ROOM)</a:t>
            </a:r>
          </a:p>
        </p:txBody>
      </p:sp>
      <p:sp>
        <p:nvSpPr>
          <p:cNvPr id="7" name="Title 4">
            <a:extLst>
              <a:ext uri="{FF2B5EF4-FFF2-40B4-BE49-F238E27FC236}">
                <a16:creationId xmlns:a16="http://schemas.microsoft.com/office/drawing/2014/main" id="{5A6C1952-2C27-C744-818E-FCD9DE0C7085}"/>
              </a:ext>
            </a:extLst>
          </p:cNvPr>
          <p:cNvSpPr txBox="1">
            <a:spLocks/>
          </p:cNvSpPr>
          <p:nvPr/>
        </p:nvSpPr>
        <p:spPr>
          <a:xfrm>
            <a:off x="1523820" y="5939920"/>
            <a:ext cx="8694237" cy="918081"/>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Quantum Story Processes </a:t>
            </a:r>
          </a:p>
          <a:p>
            <a:pPr algn="ctr"/>
            <a:r>
              <a:rPr lang="en-US" sz="3600" dirty="0"/>
              <a:t>(BENEATH &amp; BEFORE)</a:t>
            </a:r>
          </a:p>
        </p:txBody>
      </p:sp>
      <p:pic>
        <p:nvPicPr>
          <p:cNvPr id="6" name="Billede 19">
            <a:extLst>
              <a:ext uri="{FF2B5EF4-FFF2-40B4-BE49-F238E27FC236}">
                <a16:creationId xmlns:a16="http://schemas.microsoft.com/office/drawing/2014/main" id="{CF5A3CD9-A508-0E48-AB59-E59908C22D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Tree>
    <p:extLst>
      <p:ext uri="{BB962C8B-B14F-4D97-AF65-F5344CB8AC3E}">
        <p14:creationId xmlns:p14="http://schemas.microsoft.com/office/powerpoint/2010/main" val="3953918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CustomShape 1"/>
          <p:cNvSpPr/>
          <p:nvPr/>
        </p:nvSpPr>
        <p:spPr>
          <a:xfrm>
            <a:off x="8491440" y="295560"/>
            <a:ext cx="468000" cy="762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fld id="{5ACD13B5-0272-4B2A-9D9A-5D392E170E7B}" type="slidenum">
              <a:rPr lang="en-US" spc="-1">
                <a:solidFill>
                  <a:srgbClr val="000000"/>
                </a:solidFill>
                <a:latin typeface="Arial"/>
                <a:ea typeface="DejaVu Sans"/>
              </a:rPr>
              <a:t>2</a:t>
            </a:fld>
            <a:endParaRPr lang="en-US" spc="-1">
              <a:latin typeface="Arial"/>
            </a:endParaRPr>
          </a:p>
        </p:txBody>
      </p:sp>
      <p:pic>
        <p:nvPicPr>
          <p:cNvPr id="318" name="Billede 4_1"/>
          <p:cNvPicPr/>
          <p:nvPr/>
        </p:nvPicPr>
        <p:blipFill>
          <a:blip r:embed="rId3"/>
          <a:stretch/>
        </p:blipFill>
        <p:spPr>
          <a:xfrm>
            <a:off x="1524000" y="0"/>
            <a:ext cx="9144000" cy="6853320"/>
          </a:xfrm>
          <a:prstGeom prst="rect">
            <a:avLst/>
          </a:prstGeom>
          <a:ln w="0">
            <a:noFill/>
          </a:ln>
        </p:spPr>
      </p:pic>
      <p:sp>
        <p:nvSpPr>
          <p:cNvPr id="319" name="CustomShape 2"/>
          <p:cNvSpPr/>
          <p:nvPr/>
        </p:nvSpPr>
        <p:spPr>
          <a:xfrm>
            <a:off x="5971012" y="294481"/>
            <a:ext cx="4696989" cy="255309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da-DK" sz="3200" b="1" spc="-1" dirty="0">
                <a:solidFill>
                  <a:srgbClr val="843C0B"/>
                </a:solidFill>
                <a:latin typeface="Arial"/>
                <a:ea typeface="DejaVu Sans"/>
              </a:rPr>
              <a:t>TRUE STORYTELLING</a:t>
            </a:r>
            <a:endParaRPr lang="en-US" sz="3200" spc="-1" dirty="0">
              <a:latin typeface="Arial"/>
            </a:endParaRPr>
          </a:p>
          <a:p>
            <a:pPr>
              <a:lnSpc>
                <a:spcPct val="100000"/>
              </a:lnSpc>
            </a:pPr>
            <a:r>
              <a:rPr lang="en-US" sz="3200" b="1" spc="-1" dirty="0">
                <a:solidFill>
                  <a:srgbClr val="843C0B"/>
                </a:solidFill>
                <a:latin typeface="Arial"/>
                <a:ea typeface="DejaVu Sans"/>
              </a:rPr>
              <a:t>Organizing, Developing, </a:t>
            </a:r>
          </a:p>
          <a:p>
            <a:pPr>
              <a:lnSpc>
                <a:spcPct val="100000"/>
              </a:lnSpc>
            </a:pPr>
            <a:r>
              <a:rPr lang="en-US" sz="3200" b="1" spc="-1" dirty="0">
                <a:solidFill>
                  <a:srgbClr val="843C0B"/>
                </a:solidFill>
                <a:latin typeface="Arial"/>
                <a:ea typeface="DejaVu Sans"/>
              </a:rPr>
              <a:t>&amp; Changing (ODC 2.0)</a:t>
            </a:r>
            <a:endParaRPr lang="en-US" sz="3200" spc="-1" dirty="0">
              <a:latin typeface="Arial"/>
            </a:endParaRPr>
          </a:p>
          <a:p>
            <a:pPr>
              <a:lnSpc>
                <a:spcPct val="100000"/>
              </a:lnSpc>
            </a:pPr>
            <a:r>
              <a:rPr lang="da-DK" sz="3200" b="1" spc="-1" dirty="0">
                <a:solidFill>
                  <a:srgbClr val="843C0B"/>
                </a:solidFill>
                <a:latin typeface="Arial"/>
                <a:ea typeface="DejaVu Sans"/>
              </a:rPr>
              <a:t>  Level I session 1</a:t>
            </a:r>
            <a:endParaRPr lang="en-US" sz="3200" spc="-1" dirty="0">
              <a:latin typeface="Arial"/>
            </a:endParaRPr>
          </a:p>
        </p:txBody>
      </p:sp>
      <p:pic>
        <p:nvPicPr>
          <p:cNvPr id="320" name="Picture 201_1"/>
          <p:cNvPicPr/>
          <p:nvPr/>
        </p:nvPicPr>
        <p:blipFill>
          <a:blip r:embed="rId4"/>
          <a:stretch/>
        </p:blipFill>
        <p:spPr>
          <a:xfrm>
            <a:off x="1928198" y="294480"/>
            <a:ext cx="9144000" cy="6699240"/>
          </a:xfrm>
          <a:prstGeom prst="rect">
            <a:avLst/>
          </a:prstGeom>
          <a:ln w="0">
            <a:noFill/>
          </a:ln>
        </p:spPr>
      </p:pic>
      <p:pic>
        <p:nvPicPr>
          <p:cNvPr id="6" name="Billede 19">
            <a:extLst>
              <a:ext uri="{FF2B5EF4-FFF2-40B4-BE49-F238E27FC236}">
                <a16:creationId xmlns:a16="http://schemas.microsoft.com/office/drawing/2014/main" id="{87CA3022-CB94-E241-8ED7-C3967B46C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Tree>
    <p:extLst>
      <p:ext uri="{BB962C8B-B14F-4D97-AF65-F5344CB8AC3E}">
        <p14:creationId xmlns:p14="http://schemas.microsoft.com/office/powerpoint/2010/main" val="1646270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02" name="TextShape 2"/>
          <p:cNvSpPr txBox="1"/>
          <p:nvPr/>
        </p:nvSpPr>
        <p:spPr>
          <a:xfrm>
            <a:off x="448574" y="1345721"/>
            <a:ext cx="11559396" cy="5512278"/>
          </a:xfrm>
          <a:prstGeom prst="rect">
            <a:avLst/>
          </a:prstGeom>
          <a:noFill/>
          <a:ln w="0">
            <a:noFill/>
          </a:ln>
        </p:spPr>
        <p:txBody>
          <a:bodyPr>
            <a:normAutofit fontScale="40500" lnSpcReduction="20000"/>
          </a:bodyPr>
          <a:lstStyle/>
          <a:p>
            <a:pPr marL="360">
              <a:spcBef>
                <a:spcPts val="641"/>
              </a:spcBef>
              <a:buClr>
                <a:srgbClr val="000000"/>
              </a:buClr>
            </a:pPr>
            <a:endParaRPr lang="en-US" sz="3200" spc="-1" dirty="0">
              <a:solidFill>
                <a:srgbClr val="000000"/>
              </a:solidFill>
              <a:latin typeface="Calibri"/>
            </a:endParaRPr>
          </a:p>
          <a:p>
            <a:pPr marL="360">
              <a:spcBef>
                <a:spcPts val="641"/>
              </a:spcBef>
              <a:buClr>
                <a:srgbClr val="000000"/>
              </a:buClr>
            </a:pPr>
            <a:endParaRPr lang="en-US" sz="3200" spc="-1" dirty="0">
              <a:solidFill>
                <a:srgbClr val="000000"/>
              </a:solidFill>
              <a:latin typeface="Calibri"/>
            </a:endParaRPr>
          </a:p>
          <a:p>
            <a:pPr marL="360">
              <a:spcBef>
                <a:spcPts val="641"/>
              </a:spcBef>
              <a:buClr>
                <a:srgbClr val="000000"/>
              </a:buClr>
            </a:pPr>
            <a:endParaRPr lang="en-US" sz="3600" spc="-1" dirty="0">
              <a:solidFill>
                <a:srgbClr val="000000"/>
              </a:solidFill>
              <a:latin typeface="Calibri"/>
            </a:endParaRPr>
          </a:p>
          <a:p>
            <a:pPr marL="360">
              <a:spcBef>
                <a:spcPts val="641"/>
              </a:spcBef>
              <a:buClr>
                <a:srgbClr val="000000"/>
              </a:buClr>
            </a:pPr>
            <a:r>
              <a:rPr lang="en-US" sz="3600" b="1" spc="-1" dirty="0">
                <a:solidFill>
                  <a:srgbClr val="000000"/>
                </a:solidFill>
                <a:latin typeface="Calibri"/>
              </a:rPr>
              <a:t>Homework</a:t>
            </a:r>
            <a:r>
              <a:rPr lang="en-US" sz="3600" spc="-1" dirty="0">
                <a:solidFill>
                  <a:srgbClr val="000000"/>
                </a:solidFill>
                <a:latin typeface="Calibri"/>
              </a:rPr>
              <a:t>:  Double-Loop and Triple-Loop: What do they mean for the Team From Hell? For example, single loop might be that a group meets and each contributes a chapter to the final report and so are successful. Double loop might suggest that each group member might have to wait to see the previous chapter before they write their chapter, thus having a plan (plot) which takes into account timing. Rather than focus only on the goal, double-loop learning reflects on the learning process itself. Triple loop learning might involve the group inviting in outside experts on environment or the pandemic to broaden the scope of what they define as the problem domain. Write this in your notebook with an example of single, double, and triple loop learning based on your own problem focus from your own context. </a:t>
            </a:r>
          </a:p>
          <a:p>
            <a:pPr>
              <a:spcBef>
                <a:spcPts val="641"/>
              </a:spcBef>
              <a:tabLst>
                <a:tab pos="0" algn="l"/>
              </a:tabLst>
            </a:pPr>
            <a:r>
              <a:rPr lang="en-US" sz="3600" b="1" dirty="0"/>
              <a:t>READING</a:t>
            </a:r>
            <a:r>
              <a:rPr lang="en-US" sz="3600" dirty="0"/>
              <a:t> for next week: Chapters 3 &amp; 4 in “True Storytelling”</a:t>
            </a:r>
          </a:p>
          <a:p>
            <a:pPr>
              <a:spcBef>
                <a:spcPts val="641"/>
              </a:spcBef>
              <a:tabLst>
                <a:tab pos="0" algn="l"/>
              </a:tabLst>
            </a:pPr>
            <a:r>
              <a:rPr lang="en-US" sz="3600" dirty="0"/>
              <a:t>Make your own 7 principles personal experience stories </a:t>
            </a:r>
            <a:r>
              <a:rPr lang="en-US" sz="400" dirty="0"/>
              <a:t>- </a:t>
            </a:r>
            <a:r>
              <a:rPr lang="en-US" sz="400" dirty="0">
                <a:hlinkClick r:id="rId2"/>
              </a:rPr>
              <a:t>7 </a:t>
            </a:r>
            <a:r>
              <a:rPr lang="en-US" sz="4000" dirty="0">
                <a:hlinkClick r:id="rId2"/>
              </a:rPr>
              <a:t>Story Types for ODC 2.0</a:t>
            </a:r>
            <a:r>
              <a:rPr lang="en-US" sz="4000" dirty="0"/>
              <a:t> uses Microsoft TODO App</a:t>
            </a:r>
          </a:p>
          <a:p>
            <a:pPr>
              <a:spcBef>
                <a:spcPts val="641"/>
              </a:spcBef>
              <a:tabLst>
                <a:tab pos="0" algn="l"/>
              </a:tabLst>
            </a:pPr>
            <a:r>
              <a:rPr lang="en-US" sz="3600" dirty="0"/>
              <a:t>Online </a:t>
            </a:r>
            <a:r>
              <a:rPr lang="en-US" sz="3600" dirty="0">
                <a:hlinkClick r:id="rId3"/>
              </a:rPr>
              <a:t>study guide ODC 2.1 </a:t>
            </a:r>
            <a:r>
              <a:rPr lang="en-US" sz="3600" dirty="0"/>
              <a:t>and the </a:t>
            </a:r>
            <a:r>
              <a:rPr lang="en-US" sz="3600" dirty="0">
                <a:hlinkClick r:id="rId4"/>
              </a:rPr>
              <a:t>McDonald’s Case on Dialogisms</a:t>
            </a:r>
            <a:r>
              <a:rPr lang="en-US" sz="3600" dirty="0"/>
              <a:t> at </a:t>
            </a:r>
            <a:r>
              <a:rPr lang="en-US" sz="3600" dirty="0">
                <a:hlinkClick r:id="rId5"/>
              </a:rPr>
              <a:t>https://truestorytelling.blog</a:t>
            </a:r>
            <a:r>
              <a:rPr lang="en-US" sz="3600" dirty="0"/>
              <a:t> </a:t>
            </a:r>
          </a:p>
          <a:p>
            <a:pPr>
              <a:spcBef>
                <a:spcPts val="641"/>
              </a:spcBef>
              <a:tabLst>
                <a:tab pos="0" algn="l"/>
              </a:tabLst>
            </a:pPr>
            <a:r>
              <a:rPr lang="en-US" sz="4000" i="1" dirty="0"/>
              <a:t>Try Ken’s </a:t>
            </a:r>
            <a:r>
              <a:rPr lang="en-US" sz="4000" b="1" i="1" dirty="0">
                <a:hlinkClick r:id="rId6"/>
              </a:rPr>
              <a:t>NGT video</a:t>
            </a:r>
            <a:r>
              <a:rPr lang="en-US" sz="4000" b="1" i="1" dirty="0"/>
              <a:t>, and the </a:t>
            </a:r>
            <a:r>
              <a:rPr lang="en-US" sz="4000" b="1" i="1" dirty="0">
                <a:hlinkClick r:id="rId7"/>
              </a:rPr>
              <a:t>spreadsheet to calculate NGT rankings</a:t>
            </a:r>
            <a:r>
              <a:rPr lang="en-US" sz="4000" b="1" i="1" dirty="0"/>
              <a:t>.</a:t>
            </a:r>
            <a:br>
              <a:rPr lang="en-US" sz="3600" dirty="0"/>
            </a:br>
            <a:br>
              <a:rPr sz="3600" b="1" dirty="0"/>
            </a:br>
            <a:r>
              <a:rPr lang="en-US" sz="3600" b="1" spc="-1" dirty="0">
                <a:solidFill>
                  <a:srgbClr val="000000"/>
                </a:solidFill>
                <a:latin typeface="Calibri"/>
              </a:rPr>
              <a:t>FUTURE</a:t>
            </a:r>
            <a:r>
              <a:rPr lang="en-US" sz="3600" spc="-1" dirty="0">
                <a:solidFill>
                  <a:srgbClr val="000000"/>
                </a:solidFill>
                <a:latin typeface="Calibri"/>
              </a:rPr>
              <a:t> </a:t>
            </a:r>
            <a:r>
              <a:rPr lang="en-US" sz="3600" b="1" spc="-1" dirty="0">
                <a:solidFill>
                  <a:srgbClr val="000000"/>
                </a:solidFill>
                <a:latin typeface="Calibri"/>
              </a:rPr>
              <a:t>SESSIONS</a:t>
            </a:r>
            <a:r>
              <a:rPr lang="en-US" sz="3600" spc="-1" dirty="0">
                <a:solidFill>
                  <a:srgbClr val="000000"/>
                </a:solidFill>
                <a:latin typeface="Calibri"/>
              </a:rPr>
              <a:t>:</a:t>
            </a:r>
          </a:p>
          <a:p>
            <a:pPr marL="343080" indent="-342720">
              <a:spcBef>
                <a:spcPts val="641"/>
              </a:spcBef>
              <a:buClr>
                <a:srgbClr val="000000"/>
              </a:buClr>
              <a:buFont typeface="Arial"/>
              <a:buChar char="•"/>
              <a:tabLst>
                <a:tab pos="0" algn="l"/>
              </a:tabLst>
            </a:pPr>
            <a:r>
              <a:rPr lang="en-US" sz="3600" spc="-1" dirty="0">
                <a:solidFill>
                  <a:srgbClr val="000000"/>
                </a:solidFill>
                <a:latin typeface="Calibri"/>
              </a:rPr>
              <a:t>Session #2 Principle 3 Plotting with PROCESS: BETS ON FUTURE and Principle 4 Timing with PROCESS: BEING (Identifying patterns and exceptions and choosing your timing in TAMARA spaces &amp; times).</a:t>
            </a:r>
            <a:br>
              <a:rPr sz="3600" dirty="0"/>
            </a:br>
            <a:r>
              <a:rPr lang="en-US" sz="3600" spc="-1" dirty="0">
                <a:solidFill>
                  <a:srgbClr val="000000"/>
                </a:solidFill>
                <a:latin typeface="Calibri"/>
              </a:rPr>
              <a:t> </a:t>
            </a:r>
          </a:p>
          <a:p>
            <a:pPr marL="343080" indent="-342720">
              <a:spcBef>
                <a:spcPts val="641"/>
              </a:spcBef>
              <a:buClr>
                <a:srgbClr val="000000"/>
              </a:buClr>
              <a:buFont typeface="Arial"/>
              <a:buChar char="•"/>
              <a:tabLst>
                <a:tab pos="0" algn="l"/>
              </a:tabLst>
            </a:pPr>
            <a:r>
              <a:rPr lang="en-US" sz="3600" spc="-1" dirty="0">
                <a:solidFill>
                  <a:srgbClr val="000000"/>
                </a:solidFill>
                <a:latin typeface="Calibri"/>
              </a:rPr>
              <a:t>Session #3: Principle 5 Helping Stories Along (BECOMING PROCESS of Conversational Restorying) and Principle 6 Staging (Conveying your plot to your audience, by BETWEEN Process).</a:t>
            </a:r>
            <a:br>
              <a:rPr sz="3600" dirty="0"/>
            </a:br>
            <a:r>
              <a:rPr lang="en-US" sz="3600" spc="-1" dirty="0">
                <a:solidFill>
                  <a:srgbClr val="000000"/>
                </a:solidFill>
                <a:latin typeface="Calibri"/>
              </a:rPr>
              <a:t> </a:t>
            </a:r>
          </a:p>
          <a:p>
            <a:pPr marL="343080" indent="-342720">
              <a:spcBef>
                <a:spcPts val="641"/>
              </a:spcBef>
              <a:buClr>
                <a:srgbClr val="000000"/>
              </a:buClr>
              <a:buFont typeface="Arial"/>
              <a:buChar char="•"/>
              <a:tabLst>
                <a:tab pos="0" algn="l"/>
              </a:tabLst>
            </a:pPr>
            <a:r>
              <a:rPr lang="en-US" sz="3600" spc="-1" dirty="0">
                <a:solidFill>
                  <a:srgbClr val="000000"/>
                </a:solidFill>
                <a:latin typeface="Calibri"/>
              </a:rPr>
              <a:t>Session #4: Principle 7 Embodied Reflection (BEYOND of 6</a:t>
            </a:r>
            <a:r>
              <a:rPr lang="en-US" sz="3600" spc="-1" baseline="30000" dirty="0">
                <a:solidFill>
                  <a:srgbClr val="000000"/>
                </a:solidFill>
                <a:latin typeface="Calibri"/>
              </a:rPr>
              <a:t>th</a:t>
            </a:r>
            <a:r>
              <a:rPr lang="en-US" sz="3600" spc="-1" dirty="0">
                <a:solidFill>
                  <a:srgbClr val="000000"/>
                </a:solidFill>
                <a:latin typeface="Calibri"/>
              </a:rPr>
              <a:t> Sense Process: Aligning the head/heart dialogues with your embodied outer dialogues with others). </a:t>
            </a:r>
          </a:p>
          <a:p>
            <a:pPr>
              <a:spcBef>
                <a:spcPts val="641"/>
              </a:spcBef>
              <a:tabLst>
                <a:tab pos="0" algn="l"/>
              </a:tabLst>
            </a:pPr>
            <a:endParaRPr lang="en-US" sz="3200" spc="-1" dirty="0">
              <a:solidFill>
                <a:srgbClr val="000000"/>
              </a:solidFill>
              <a:latin typeface="Calibri"/>
            </a:endParaRPr>
          </a:p>
        </p:txBody>
      </p:sp>
      <p:sp>
        <p:nvSpPr>
          <p:cNvPr id="403" name="TextShape 3"/>
          <p:cNvSpPr txBox="1"/>
          <p:nvPr/>
        </p:nvSpPr>
        <p:spPr>
          <a:xfrm>
            <a:off x="8077080" y="6356520"/>
            <a:ext cx="2133360" cy="364680"/>
          </a:xfrm>
          <a:prstGeom prst="rect">
            <a:avLst/>
          </a:prstGeom>
          <a:noFill/>
          <a:ln w="0">
            <a:noFill/>
          </a:ln>
        </p:spPr>
        <p:txBody>
          <a:bodyPr anchor="ctr">
            <a:noAutofit/>
          </a:bodyPr>
          <a:lstStyle/>
          <a:p>
            <a:pPr algn="r">
              <a:lnSpc>
                <a:spcPct val="100000"/>
              </a:lnSpc>
            </a:pPr>
            <a:fld id="{CF9218BA-7889-43F0-939B-30DE1A9DB172}" type="slidenum">
              <a:rPr lang="en-US" sz="1200" spc="-1">
                <a:solidFill>
                  <a:srgbClr val="8B8B8B"/>
                </a:solidFill>
                <a:latin typeface="Calibri"/>
              </a:rPr>
              <a:t>20</a:t>
            </a:fld>
            <a:endParaRPr lang="en-US" sz="1200" spc="-1">
              <a:latin typeface="Times New Roman"/>
            </a:endParaRPr>
          </a:p>
        </p:txBody>
      </p:sp>
      <p:pic>
        <p:nvPicPr>
          <p:cNvPr id="6" name="Picture 4_2" descr="ath Homework – Helpful or Harmful? - KP® Mathematics : KP® Mathematics">
            <a:extLst>
              <a:ext uri="{FF2B5EF4-FFF2-40B4-BE49-F238E27FC236}">
                <a16:creationId xmlns:a16="http://schemas.microsoft.com/office/drawing/2014/main" id="{E83E1356-C3C9-4141-AA44-A2A8C73BB6BB}"/>
              </a:ext>
            </a:extLst>
          </p:cNvPr>
          <p:cNvPicPr/>
          <p:nvPr/>
        </p:nvPicPr>
        <p:blipFill>
          <a:blip r:embed="rId8"/>
          <a:stretch/>
        </p:blipFill>
        <p:spPr>
          <a:xfrm>
            <a:off x="4118592" y="1"/>
            <a:ext cx="3958487" cy="1966822"/>
          </a:xfrm>
          <a:prstGeom prst="rect">
            <a:avLst/>
          </a:prstGeom>
          <a:ln w="0">
            <a:noFill/>
          </a:ln>
        </p:spPr>
      </p:pic>
      <p:pic>
        <p:nvPicPr>
          <p:cNvPr id="5" name="Billede 19">
            <a:extLst>
              <a:ext uri="{FF2B5EF4-FFF2-40B4-BE49-F238E27FC236}">
                <a16:creationId xmlns:a16="http://schemas.microsoft.com/office/drawing/2014/main" id="{A16B1EF0-9993-E244-95C7-6ADD8A6CC8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27451" y="5105143"/>
            <a:ext cx="3763509" cy="2867434"/>
          </a:xfrm>
          <a:prstGeom prst="rect">
            <a:avLst/>
          </a:prstGeom>
        </p:spPr>
      </p:pic>
    </p:spTree>
    <p:extLst>
      <p:ext uri="{BB962C8B-B14F-4D97-AF65-F5344CB8AC3E}">
        <p14:creationId xmlns:p14="http://schemas.microsoft.com/office/powerpoint/2010/main" val="773676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3"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2" name="TextBox 1">
            <a:extLst>
              <a:ext uri="{FF2B5EF4-FFF2-40B4-BE49-F238E27FC236}">
                <a16:creationId xmlns:a16="http://schemas.microsoft.com/office/drawing/2014/main" id="{70BE63E3-582D-014F-9440-C4EEAD1F2023}"/>
              </a:ext>
            </a:extLst>
          </p:cNvPr>
          <p:cNvSpPr txBox="1"/>
          <p:nvPr/>
        </p:nvSpPr>
        <p:spPr>
          <a:xfrm>
            <a:off x="6014378" y="190500"/>
            <a:ext cx="5742189" cy="6165849"/>
          </a:xfrm>
          <a:prstGeom prst="rect">
            <a:avLst/>
          </a:prstGeom>
        </p:spPr>
        <p:txBody>
          <a:bodyPr vert="horz" lIns="91440" tIns="45720" rIns="91440" bIns="45720" rtlCol="0" anchor="ctr">
            <a:normAutofit/>
          </a:bodyPr>
          <a:lstStyle/>
          <a:p>
            <a:pPr>
              <a:lnSpc>
                <a:spcPct val="90000"/>
              </a:lnSpc>
              <a:spcAft>
                <a:spcPts val="600"/>
              </a:spcAft>
            </a:pPr>
            <a:r>
              <a:rPr lang="en-US" sz="2400" dirty="0">
                <a:solidFill>
                  <a:schemeClr val="tx1">
                    <a:alpha val="80000"/>
                  </a:schemeClr>
                </a:solidFill>
              </a:rPr>
              <a:t>Walk the Mountain with any final questions about:</a:t>
            </a:r>
          </a:p>
          <a:p>
            <a:pPr indent="-228600">
              <a:lnSpc>
                <a:spcPct val="90000"/>
              </a:lnSpc>
              <a:spcAft>
                <a:spcPts val="600"/>
              </a:spcAft>
              <a:buFont typeface="Arial" panose="020B0604020202020204" pitchFamily="34" charset="0"/>
              <a:buChar char="•"/>
            </a:pPr>
            <a:endParaRPr lang="en-US" sz="2400" dirty="0">
              <a:solidFill>
                <a:schemeClr val="tx1">
                  <a:alpha val="80000"/>
                </a:schemeClr>
              </a:solidFill>
            </a:endParaRPr>
          </a:p>
          <a:p>
            <a:pPr marL="342900" indent="-228600">
              <a:lnSpc>
                <a:spcPct val="90000"/>
              </a:lnSpc>
              <a:spcAft>
                <a:spcPts val="600"/>
              </a:spcAft>
              <a:buFont typeface="Arial" panose="020B0604020202020204" pitchFamily="34" charset="0"/>
              <a:buChar char="•"/>
            </a:pPr>
            <a:r>
              <a:rPr lang="en-US" sz="2400" dirty="0">
                <a:solidFill>
                  <a:schemeClr val="tx1">
                    <a:alpha val="80000"/>
                  </a:schemeClr>
                </a:solidFill>
              </a:rPr>
              <a:t>Homework regarding single, double, and triple loop learning</a:t>
            </a:r>
          </a:p>
          <a:p>
            <a:pPr marL="342900" indent="-228600">
              <a:lnSpc>
                <a:spcPct val="90000"/>
              </a:lnSpc>
              <a:spcAft>
                <a:spcPts val="600"/>
              </a:spcAft>
              <a:buFont typeface="Arial" panose="020B0604020202020204" pitchFamily="34" charset="0"/>
              <a:buChar char="•"/>
            </a:pPr>
            <a:endParaRPr lang="en-US" sz="2400" dirty="0">
              <a:solidFill>
                <a:schemeClr val="tx1">
                  <a:alpha val="80000"/>
                </a:schemeClr>
              </a:solidFill>
            </a:endParaRPr>
          </a:p>
          <a:p>
            <a:pPr marL="342900" indent="-228600">
              <a:lnSpc>
                <a:spcPct val="90000"/>
              </a:lnSpc>
              <a:spcAft>
                <a:spcPts val="600"/>
              </a:spcAft>
              <a:buFont typeface="Arial" panose="020B0604020202020204" pitchFamily="34" charset="0"/>
              <a:buChar char="•"/>
            </a:pPr>
            <a:r>
              <a:rPr lang="en-US" sz="2400" dirty="0">
                <a:solidFill>
                  <a:schemeClr val="tx1">
                    <a:alpha val="80000"/>
                  </a:schemeClr>
                </a:solidFill>
              </a:rPr>
              <a:t>Nominal Group method</a:t>
            </a:r>
          </a:p>
          <a:p>
            <a:pPr marL="342900" indent="-228600">
              <a:lnSpc>
                <a:spcPct val="90000"/>
              </a:lnSpc>
              <a:spcAft>
                <a:spcPts val="600"/>
              </a:spcAft>
              <a:buFont typeface="Arial" panose="020B0604020202020204" pitchFamily="34" charset="0"/>
              <a:buChar char="•"/>
            </a:pPr>
            <a:endParaRPr lang="en-US" sz="2400" dirty="0">
              <a:solidFill>
                <a:schemeClr val="tx1">
                  <a:alpha val="80000"/>
                </a:schemeClr>
              </a:solidFill>
            </a:endParaRPr>
          </a:p>
          <a:p>
            <a:pPr marL="342900" indent="-228600">
              <a:lnSpc>
                <a:spcPct val="90000"/>
              </a:lnSpc>
              <a:spcAft>
                <a:spcPts val="600"/>
              </a:spcAft>
              <a:buFont typeface="Arial" panose="020B0604020202020204" pitchFamily="34" charset="0"/>
              <a:buChar char="•"/>
            </a:pPr>
            <a:r>
              <a:rPr lang="en-US" sz="2400" dirty="0">
                <a:solidFill>
                  <a:schemeClr val="tx1">
                    <a:alpha val="80000"/>
                  </a:schemeClr>
                </a:solidFill>
              </a:rPr>
              <a:t>The Team From Hell exercise</a:t>
            </a:r>
          </a:p>
          <a:p>
            <a:pPr marL="342900" indent="-228600">
              <a:lnSpc>
                <a:spcPct val="90000"/>
              </a:lnSpc>
              <a:spcAft>
                <a:spcPts val="600"/>
              </a:spcAft>
              <a:buFont typeface="Arial" panose="020B0604020202020204" pitchFamily="34" charset="0"/>
              <a:buChar char="•"/>
            </a:pPr>
            <a:endParaRPr lang="en-US" sz="2400" dirty="0">
              <a:solidFill>
                <a:schemeClr val="tx1">
                  <a:alpha val="80000"/>
                </a:schemeClr>
              </a:solidFill>
            </a:endParaRPr>
          </a:p>
          <a:p>
            <a:pPr marL="342900" indent="-228600">
              <a:lnSpc>
                <a:spcPct val="90000"/>
              </a:lnSpc>
              <a:spcAft>
                <a:spcPts val="600"/>
              </a:spcAft>
              <a:buFont typeface="Arial" panose="020B0604020202020204" pitchFamily="34" charset="0"/>
              <a:buChar char="•"/>
            </a:pPr>
            <a:r>
              <a:rPr lang="en-US" sz="2400" dirty="0">
                <a:solidFill>
                  <a:schemeClr val="tx1">
                    <a:alpha val="80000"/>
                  </a:schemeClr>
                </a:solidFill>
              </a:rPr>
              <a:t>Strategies to assure achievement of goals</a:t>
            </a:r>
          </a:p>
          <a:p>
            <a:pPr marL="342900" indent="-228600">
              <a:lnSpc>
                <a:spcPct val="90000"/>
              </a:lnSpc>
              <a:spcAft>
                <a:spcPts val="600"/>
              </a:spcAft>
              <a:buFont typeface="Arial" panose="020B0604020202020204" pitchFamily="34" charset="0"/>
              <a:buChar char="•"/>
            </a:pPr>
            <a:endParaRPr lang="en-US" sz="2400" dirty="0">
              <a:solidFill>
                <a:schemeClr val="tx1">
                  <a:alpha val="80000"/>
                </a:schemeClr>
              </a:solidFill>
            </a:endParaRPr>
          </a:p>
          <a:p>
            <a:pPr marL="342900" indent="-228600">
              <a:lnSpc>
                <a:spcPct val="90000"/>
              </a:lnSpc>
              <a:spcAft>
                <a:spcPts val="600"/>
              </a:spcAft>
              <a:buFont typeface="Arial" panose="020B0604020202020204" pitchFamily="34" charset="0"/>
              <a:buChar char="•"/>
            </a:pPr>
            <a:r>
              <a:rPr lang="en-US" sz="2400" dirty="0">
                <a:solidFill>
                  <a:schemeClr val="tx1">
                    <a:alpha val="80000"/>
                  </a:schemeClr>
                </a:solidFill>
              </a:rPr>
              <a:t>Relating ODC 2.0 to your own context</a:t>
            </a:r>
          </a:p>
        </p:txBody>
      </p:sp>
      <p:sp>
        <p:nvSpPr>
          <p:cNvPr id="1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7" name="Straight Connector 1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10" name="Billede 19">
            <a:extLst>
              <a:ext uri="{FF2B5EF4-FFF2-40B4-BE49-F238E27FC236}">
                <a16:creationId xmlns:a16="http://schemas.microsoft.com/office/drawing/2014/main" id="{33869C5B-3E57-264B-87BF-E446C501E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Tree>
    <p:extLst>
      <p:ext uri="{BB962C8B-B14F-4D97-AF65-F5344CB8AC3E}">
        <p14:creationId xmlns:p14="http://schemas.microsoft.com/office/powerpoint/2010/main" val="2866220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CustomShape 1"/>
          <p:cNvSpPr/>
          <p:nvPr/>
        </p:nvSpPr>
        <p:spPr>
          <a:xfrm>
            <a:off x="8491440" y="295560"/>
            <a:ext cx="468000" cy="762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fld id="{5ACD13B5-0272-4B2A-9D9A-5D392E170E7B}" type="slidenum">
              <a:rPr lang="en-US" spc="-1">
                <a:solidFill>
                  <a:srgbClr val="000000"/>
                </a:solidFill>
                <a:latin typeface="Arial"/>
                <a:ea typeface="DejaVu Sans"/>
              </a:rPr>
              <a:t>22</a:t>
            </a:fld>
            <a:endParaRPr lang="en-US" spc="-1">
              <a:latin typeface="Arial"/>
            </a:endParaRPr>
          </a:p>
        </p:txBody>
      </p:sp>
      <p:pic>
        <p:nvPicPr>
          <p:cNvPr id="318" name="Billede 4_1"/>
          <p:cNvPicPr/>
          <p:nvPr/>
        </p:nvPicPr>
        <p:blipFill>
          <a:blip r:embed="rId3"/>
          <a:stretch/>
        </p:blipFill>
        <p:spPr>
          <a:xfrm>
            <a:off x="1524000" y="0"/>
            <a:ext cx="9144000" cy="6853320"/>
          </a:xfrm>
          <a:prstGeom prst="rect">
            <a:avLst/>
          </a:prstGeom>
          <a:ln w="0">
            <a:noFill/>
          </a:ln>
        </p:spPr>
      </p:pic>
      <p:sp>
        <p:nvSpPr>
          <p:cNvPr id="319" name="CustomShape 2"/>
          <p:cNvSpPr/>
          <p:nvPr/>
        </p:nvSpPr>
        <p:spPr>
          <a:xfrm>
            <a:off x="5971012" y="294481"/>
            <a:ext cx="4696989" cy="255309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da-DK" sz="3200" b="1" spc="-1" dirty="0">
                <a:solidFill>
                  <a:srgbClr val="843C0B"/>
                </a:solidFill>
                <a:latin typeface="Arial"/>
                <a:ea typeface="DejaVu Sans"/>
              </a:rPr>
              <a:t>TRUE STORYTELLING</a:t>
            </a:r>
            <a:endParaRPr lang="en-US" sz="3200" spc="-1" dirty="0">
              <a:latin typeface="Arial"/>
            </a:endParaRPr>
          </a:p>
          <a:p>
            <a:pPr>
              <a:lnSpc>
                <a:spcPct val="100000"/>
              </a:lnSpc>
            </a:pPr>
            <a:r>
              <a:rPr lang="en-US" sz="3200" b="1" spc="-1" dirty="0">
                <a:solidFill>
                  <a:srgbClr val="843C0B"/>
                </a:solidFill>
                <a:latin typeface="Arial"/>
                <a:ea typeface="DejaVu Sans"/>
              </a:rPr>
              <a:t>Organizing, Developing, </a:t>
            </a:r>
          </a:p>
          <a:p>
            <a:pPr>
              <a:lnSpc>
                <a:spcPct val="100000"/>
              </a:lnSpc>
            </a:pPr>
            <a:r>
              <a:rPr lang="en-US" sz="3200" b="1" spc="-1" dirty="0">
                <a:solidFill>
                  <a:srgbClr val="843C0B"/>
                </a:solidFill>
                <a:latin typeface="Arial"/>
                <a:ea typeface="DejaVu Sans"/>
              </a:rPr>
              <a:t>&amp; Changing (ODC 2.0)</a:t>
            </a:r>
            <a:endParaRPr lang="en-US" sz="3200" spc="-1" dirty="0">
              <a:latin typeface="Arial"/>
            </a:endParaRPr>
          </a:p>
          <a:p>
            <a:pPr>
              <a:lnSpc>
                <a:spcPct val="100000"/>
              </a:lnSpc>
            </a:pPr>
            <a:r>
              <a:rPr lang="da-DK" sz="3200" b="1" spc="-1" dirty="0">
                <a:solidFill>
                  <a:srgbClr val="843C0B"/>
                </a:solidFill>
                <a:latin typeface="Arial"/>
                <a:ea typeface="DejaVu Sans"/>
              </a:rPr>
              <a:t>  Level I session 1</a:t>
            </a:r>
            <a:endParaRPr lang="en-US" sz="3200" spc="-1" dirty="0">
              <a:latin typeface="Arial"/>
            </a:endParaRPr>
          </a:p>
        </p:txBody>
      </p:sp>
      <p:pic>
        <p:nvPicPr>
          <p:cNvPr id="320" name="Picture 201_1"/>
          <p:cNvPicPr/>
          <p:nvPr/>
        </p:nvPicPr>
        <p:blipFill>
          <a:blip r:embed="rId4"/>
          <a:stretch/>
        </p:blipFill>
        <p:spPr>
          <a:xfrm>
            <a:off x="1928198" y="294480"/>
            <a:ext cx="9144000" cy="6699240"/>
          </a:xfrm>
          <a:prstGeom prst="rect">
            <a:avLst/>
          </a:prstGeom>
          <a:ln w="0">
            <a:noFill/>
          </a:ln>
        </p:spPr>
      </p:pic>
      <p:pic>
        <p:nvPicPr>
          <p:cNvPr id="6" name="Billede 19">
            <a:extLst>
              <a:ext uri="{FF2B5EF4-FFF2-40B4-BE49-F238E27FC236}">
                <a16:creationId xmlns:a16="http://schemas.microsoft.com/office/drawing/2014/main" id="{941C0737-6E2B-AB40-9044-180114992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Tree>
    <p:extLst>
      <p:ext uri="{BB962C8B-B14F-4D97-AF65-F5344CB8AC3E}">
        <p14:creationId xmlns:p14="http://schemas.microsoft.com/office/powerpoint/2010/main" val="3733468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08" name="CustomShape 1"/>
          <p:cNvSpPr/>
          <p:nvPr/>
        </p:nvSpPr>
        <p:spPr>
          <a:xfrm>
            <a:off x="1647840" y="159840"/>
            <a:ext cx="8906040" cy="2583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endParaRPr lang="en-US" spc="-1">
              <a:latin typeface="Arial"/>
            </a:endParaRPr>
          </a:p>
          <a:p>
            <a:pPr algn="ctr">
              <a:lnSpc>
                <a:spcPct val="90000"/>
              </a:lnSpc>
            </a:pPr>
            <a:endParaRPr lang="en-US" spc="-1">
              <a:latin typeface="Arial"/>
            </a:endParaRPr>
          </a:p>
          <a:p>
            <a:pPr algn="ctr">
              <a:lnSpc>
                <a:spcPct val="90000"/>
              </a:lnSpc>
            </a:pPr>
            <a:endParaRPr lang="en-US" spc="-1">
              <a:latin typeface="Arial"/>
            </a:endParaRPr>
          </a:p>
          <a:p>
            <a:pPr algn="ctr">
              <a:lnSpc>
                <a:spcPct val="90000"/>
              </a:lnSpc>
            </a:pPr>
            <a:endParaRPr lang="en-US" spc="-1">
              <a:latin typeface="Arial"/>
            </a:endParaRPr>
          </a:p>
          <a:p>
            <a:pPr algn="ctr">
              <a:lnSpc>
                <a:spcPct val="90000"/>
              </a:lnSpc>
            </a:pPr>
            <a:endParaRPr lang="en-US" spc="-1">
              <a:latin typeface="Arial"/>
            </a:endParaRPr>
          </a:p>
          <a:p>
            <a:pPr algn="ctr">
              <a:lnSpc>
                <a:spcPct val="90000"/>
              </a:lnSpc>
            </a:pPr>
            <a:endParaRPr lang="en-US" spc="-1">
              <a:latin typeface="Arial"/>
            </a:endParaRPr>
          </a:p>
          <a:p>
            <a:pPr algn="ctr">
              <a:lnSpc>
                <a:spcPct val="90000"/>
              </a:lnSpc>
            </a:pPr>
            <a:endParaRPr lang="en-US" spc="-1">
              <a:latin typeface="Arial"/>
            </a:endParaRPr>
          </a:p>
          <a:p>
            <a:pPr algn="ctr">
              <a:lnSpc>
                <a:spcPct val="90000"/>
              </a:lnSpc>
            </a:pPr>
            <a:endParaRPr lang="en-US" spc="-1">
              <a:latin typeface="Arial"/>
            </a:endParaRPr>
          </a:p>
          <a:p>
            <a:pPr algn="ctr">
              <a:lnSpc>
                <a:spcPct val="90000"/>
              </a:lnSpc>
            </a:pPr>
            <a:r>
              <a:rPr lang="en-US" sz="3200" spc="-1">
                <a:solidFill>
                  <a:srgbClr val="000000"/>
                </a:solidFill>
                <a:latin typeface="Arial"/>
                <a:ea typeface="DejaVu Sans"/>
              </a:rPr>
              <a:t>True Storytelling Institute</a:t>
            </a:r>
            <a:endParaRPr lang="en-US" sz="3200" spc="-1">
              <a:latin typeface="Arial"/>
            </a:endParaRPr>
          </a:p>
          <a:p>
            <a:pPr algn="ctr">
              <a:lnSpc>
                <a:spcPct val="90000"/>
              </a:lnSpc>
            </a:pPr>
            <a:r>
              <a:rPr lang="en-US" sz="3200" spc="-1">
                <a:solidFill>
                  <a:srgbClr val="000000"/>
                </a:solidFill>
                <a:latin typeface="Arial"/>
                <a:ea typeface="DejaVu Sans"/>
              </a:rPr>
              <a:t>Check Out</a:t>
            </a:r>
            <a:endParaRPr lang="en-US" sz="3200" spc="-1">
              <a:latin typeface="Arial"/>
            </a:endParaRPr>
          </a:p>
          <a:p>
            <a:pPr algn="ctr">
              <a:lnSpc>
                <a:spcPct val="90000"/>
              </a:lnSpc>
            </a:pPr>
            <a:r>
              <a:rPr lang="en-US" sz="3600" spc="-1">
                <a:solidFill>
                  <a:srgbClr val="000000"/>
                </a:solidFill>
                <a:latin typeface="Arial"/>
                <a:ea typeface="DejaVu Sans"/>
              </a:rPr>
              <a:t>COFFEE in the LOBBY</a:t>
            </a:r>
            <a:endParaRPr lang="en-US" sz="3600" spc="-1">
              <a:latin typeface="Arial"/>
            </a:endParaRPr>
          </a:p>
          <a:p>
            <a:pPr algn="ctr">
              <a:lnSpc>
                <a:spcPct val="90000"/>
              </a:lnSpc>
            </a:pPr>
            <a:endParaRPr lang="en-US" sz="3600" spc="-1">
              <a:latin typeface="Arial"/>
            </a:endParaRPr>
          </a:p>
          <a:p>
            <a:pPr algn="ctr">
              <a:lnSpc>
                <a:spcPct val="90000"/>
              </a:lnSpc>
            </a:pPr>
            <a:endParaRPr lang="en-US" sz="3600" spc="-1">
              <a:latin typeface="Arial"/>
            </a:endParaRPr>
          </a:p>
          <a:p>
            <a:pPr>
              <a:lnSpc>
                <a:spcPct val="90000"/>
              </a:lnSpc>
            </a:pPr>
            <a:endParaRPr lang="en-US" sz="3600" spc="-1">
              <a:latin typeface="Arial"/>
            </a:endParaRPr>
          </a:p>
          <a:p>
            <a:pPr>
              <a:lnSpc>
                <a:spcPct val="90000"/>
              </a:lnSpc>
            </a:pPr>
            <a:endParaRPr lang="en-US" sz="3600" spc="-1">
              <a:latin typeface="Arial"/>
            </a:endParaRPr>
          </a:p>
          <a:p>
            <a:pPr>
              <a:lnSpc>
                <a:spcPct val="90000"/>
              </a:lnSpc>
            </a:pPr>
            <a:r>
              <a:rPr lang="en-US" sz="4400" spc="-1">
                <a:solidFill>
                  <a:srgbClr val="000000"/>
                </a:solidFill>
                <a:latin typeface="Arial"/>
                <a:ea typeface="DejaVu Sans"/>
              </a:rPr>
              <a:t>     </a:t>
            </a:r>
            <a:endParaRPr lang="en-US" sz="4400" spc="-1">
              <a:latin typeface="Arial"/>
            </a:endParaRPr>
          </a:p>
        </p:txBody>
      </p:sp>
      <p:sp>
        <p:nvSpPr>
          <p:cNvPr id="409" name="CustomShape 2"/>
          <p:cNvSpPr/>
          <p:nvPr/>
        </p:nvSpPr>
        <p:spPr>
          <a:xfrm>
            <a:off x="2457840" y="5563800"/>
            <a:ext cx="10477440" cy="3489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spcBef>
                <a:spcPts val="1001"/>
              </a:spcBef>
            </a:pPr>
            <a:endParaRPr lang="en-US" spc="-1">
              <a:latin typeface="Arial"/>
            </a:endParaRPr>
          </a:p>
          <a:p>
            <a:pPr>
              <a:lnSpc>
                <a:spcPct val="90000"/>
              </a:lnSpc>
              <a:spcBef>
                <a:spcPts val="1001"/>
              </a:spcBef>
            </a:pPr>
            <a:endParaRPr lang="en-US" spc="-1">
              <a:latin typeface="Arial"/>
            </a:endParaRPr>
          </a:p>
          <a:p>
            <a:pPr>
              <a:lnSpc>
                <a:spcPct val="90000"/>
              </a:lnSpc>
              <a:spcBef>
                <a:spcPts val="1001"/>
              </a:spcBef>
            </a:pPr>
            <a:endParaRPr lang="en-US" spc="-1">
              <a:latin typeface="Arial"/>
            </a:endParaRPr>
          </a:p>
          <a:p>
            <a:pPr>
              <a:lnSpc>
                <a:spcPct val="90000"/>
              </a:lnSpc>
              <a:spcBef>
                <a:spcPts val="1001"/>
              </a:spcBef>
            </a:pPr>
            <a:endParaRPr lang="en-US" spc="-1">
              <a:latin typeface="Arial"/>
            </a:endParaRPr>
          </a:p>
        </p:txBody>
      </p:sp>
      <p:pic>
        <p:nvPicPr>
          <p:cNvPr id="410" name="Picture 298_2"/>
          <p:cNvPicPr/>
          <p:nvPr/>
        </p:nvPicPr>
        <p:blipFill>
          <a:blip r:embed="rId3"/>
          <a:stretch/>
        </p:blipFill>
        <p:spPr>
          <a:xfrm>
            <a:off x="3309960" y="2546280"/>
            <a:ext cx="5582160" cy="4150080"/>
          </a:xfrm>
          <a:prstGeom prst="rect">
            <a:avLst/>
          </a:prstGeom>
          <a:ln w="0">
            <a:noFill/>
          </a:ln>
        </p:spPr>
      </p:pic>
      <p:pic>
        <p:nvPicPr>
          <p:cNvPr id="5" name="Billede 19">
            <a:extLst>
              <a:ext uri="{FF2B5EF4-FFF2-40B4-BE49-F238E27FC236}">
                <a16:creationId xmlns:a16="http://schemas.microsoft.com/office/drawing/2014/main" id="{8ABC01DA-1178-FF46-B9FD-E155A5A58D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Tree>
    <p:extLst>
      <p:ext uri="{BB962C8B-B14F-4D97-AF65-F5344CB8AC3E}">
        <p14:creationId xmlns:p14="http://schemas.microsoft.com/office/powerpoint/2010/main" val="1572429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039CF98E-BF51-1D43-8285-CA2307C3C2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 y="296562"/>
            <a:ext cx="9505950" cy="6561438"/>
          </a:xfrm>
          <a:prstGeom prst="rect">
            <a:avLst/>
          </a:prstGeom>
        </p:spPr>
      </p:pic>
      <p:pic>
        <p:nvPicPr>
          <p:cNvPr id="3" name="Billede 19">
            <a:extLst>
              <a:ext uri="{FF2B5EF4-FFF2-40B4-BE49-F238E27FC236}">
                <a16:creationId xmlns:a16="http://schemas.microsoft.com/office/drawing/2014/main" id="{888D5178-36CA-644A-B74F-A5B42B93B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Tree>
    <p:extLst>
      <p:ext uri="{BB962C8B-B14F-4D97-AF65-F5344CB8AC3E}">
        <p14:creationId xmlns:p14="http://schemas.microsoft.com/office/powerpoint/2010/main" val="907524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6F8FC"/>
            </a:gs>
            <a:gs pos="100000">
              <a:srgbClr val="ABC0E4"/>
            </a:gs>
          </a:gsLst>
          <a:lin ang="5400000" scaled="0"/>
        </a:gradFill>
        <a:effectLst/>
      </p:bgPr>
    </p:bg>
    <p:spTree>
      <p:nvGrpSpPr>
        <p:cNvPr id="1" name=""/>
        <p:cNvGrpSpPr/>
        <p:nvPr/>
      </p:nvGrpSpPr>
      <p:grpSpPr>
        <a:xfrm>
          <a:off x="0" y="0"/>
          <a:ext cx="0" cy="0"/>
          <a:chOff x="0" y="0"/>
          <a:chExt cx="0" cy="0"/>
        </a:xfrm>
      </p:grpSpPr>
      <p:grpSp>
        <p:nvGrpSpPr>
          <p:cNvPr id="331" name="Group 1"/>
          <p:cNvGrpSpPr/>
          <p:nvPr/>
        </p:nvGrpSpPr>
        <p:grpSpPr>
          <a:xfrm>
            <a:off x="111211" y="148938"/>
            <a:ext cx="11726562" cy="2238352"/>
            <a:chOff x="104760" y="154800"/>
            <a:chExt cx="8810640" cy="2477880"/>
          </a:xfrm>
        </p:grpSpPr>
        <p:sp>
          <p:nvSpPr>
            <p:cNvPr id="332" name="CustomShape 2"/>
            <p:cNvSpPr/>
            <p:nvPr/>
          </p:nvSpPr>
          <p:spPr>
            <a:xfrm>
              <a:off x="8658720" y="154800"/>
              <a:ext cx="256680" cy="1738080"/>
            </a:xfrm>
            <a:custGeom>
              <a:avLst/>
              <a:gdLst/>
              <a:ahLst/>
              <a:cxnLst/>
              <a:rect l="l" t="t" r="r" b="b"/>
              <a:pathLst>
                <a:path w="207" h="1114">
                  <a:moveTo>
                    <a:pt x="207" y="987"/>
                  </a:moveTo>
                  <a:lnTo>
                    <a:pt x="0" y="1114"/>
                  </a:lnTo>
                  <a:lnTo>
                    <a:pt x="0" y="127"/>
                  </a:lnTo>
                  <a:lnTo>
                    <a:pt x="207" y="0"/>
                  </a:lnTo>
                  <a:lnTo>
                    <a:pt x="207" y="987"/>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33" name="CustomShape 3"/>
            <p:cNvSpPr/>
            <p:nvPr/>
          </p:nvSpPr>
          <p:spPr>
            <a:xfrm>
              <a:off x="104760" y="541440"/>
              <a:ext cx="557640" cy="2091240"/>
            </a:xfrm>
            <a:custGeom>
              <a:avLst/>
              <a:gdLst/>
              <a:ahLst/>
              <a:cxnLst/>
              <a:rect l="l" t="t" r="r" b="b"/>
              <a:pathLst>
                <a:path w="447" h="1363">
                  <a:moveTo>
                    <a:pt x="447" y="1363"/>
                  </a:moveTo>
                  <a:lnTo>
                    <a:pt x="0" y="987"/>
                  </a:lnTo>
                  <a:lnTo>
                    <a:pt x="0" y="0"/>
                  </a:lnTo>
                  <a:lnTo>
                    <a:pt x="447" y="376"/>
                  </a:lnTo>
                  <a:lnTo>
                    <a:pt x="447" y="1363"/>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34" name="CustomShape 4"/>
            <p:cNvSpPr/>
            <p:nvPr/>
          </p:nvSpPr>
          <p:spPr>
            <a:xfrm>
              <a:off x="104760" y="356760"/>
              <a:ext cx="315360" cy="1701000"/>
            </a:xfrm>
            <a:custGeom>
              <a:avLst/>
              <a:gdLst/>
              <a:ahLst/>
              <a:cxnLst/>
              <a:rect l="l" t="t" r="r" b="b"/>
              <a:pathLst>
                <a:path w="254" h="1109">
                  <a:moveTo>
                    <a:pt x="254" y="987"/>
                  </a:moveTo>
                  <a:lnTo>
                    <a:pt x="0" y="1109"/>
                  </a:lnTo>
                  <a:lnTo>
                    <a:pt x="0" y="119"/>
                  </a:lnTo>
                  <a:lnTo>
                    <a:pt x="254" y="0"/>
                  </a:lnTo>
                  <a:lnTo>
                    <a:pt x="254" y="987"/>
                  </a:lnTo>
                  <a:close/>
                </a:path>
              </a:pathLst>
            </a:custGeom>
            <a:solidFill>
              <a:schemeClr val="accent1">
                <a:lumMod val="75000"/>
              </a:schemeClr>
            </a:solidFill>
            <a:ln w="0">
              <a:noFill/>
            </a:ln>
          </p:spPr>
          <p:style>
            <a:lnRef idx="0">
              <a:scrgbClr r="0" g="0" b="0"/>
            </a:lnRef>
            <a:fillRef idx="0">
              <a:scrgbClr r="0" g="0" b="0"/>
            </a:fillRef>
            <a:effectRef idx="0">
              <a:scrgbClr r="0" g="0" b="0"/>
            </a:effectRef>
            <a:fontRef idx="minor"/>
          </p:style>
        </p:sp>
        <p:sp>
          <p:nvSpPr>
            <p:cNvPr id="335" name="CustomShape 5"/>
            <p:cNvSpPr/>
            <p:nvPr/>
          </p:nvSpPr>
          <p:spPr>
            <a:xfrm>
              <a:off x="290520" y="159840"/>
              <a:ext cx="129600" cy="1708920"/>
            </a:xfrm>
            <a:custGeom>
              <a:avLst/>
              <a:gdLst/>
              <a:ahLst/>
              <a:cxnLst/>
              <a:rect l="l" t="t" r="r" b="b"/>
              <a:pathLst>
                <a:path w="106" h="1114">
                  <a:moveTo>
                    <a:pt x="106" y="1114"/>
                  </a:moveTo>
                  <a:lnTo>
                    <a:pt x="0" y="1005"/>
                  </a:lnTo>
                  <a:lnTo>
                    <a:pt x="0" y="0"/>
                  </a:lnTo>
                  <a:lnTo>
                    <a:pt x="106" y="110"/>
                  </a:lnTo>
                  <a:lnTo>
                    <a:pt x="106" y="1114"/>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36" name="CustomShape 6"/>
            <p:cNvSpPr/>
            <p:nvPr/>
          </p:nvSpPr>
          <p:spPr>
            <a:xfrm>
              <a:off x="290160" y="154800"/>
              <a:ext cx="8625240" cy="1537200"/>
            </a:xfrm>
            <a:prstGeom prst="rect">
              <a:avLst/>
            </a:prstGeom>
            <a:solidFill>
              <a:schemeClr val="accent1"/>
            </a:solidFill>
            <a:ln w="0">
              <a:noFill/>
            </a:ln>
          </p:spPr>
          <p:style>
            <a:lnRef idx="0">
              <a:scrgbClr r="0" g="0" b="0"/>
            </a:lnRef>
            <a:fillRef idx="0">
              <a:scrgbClr r="0" g="0" b="0"/>
            </a:fillRef>
            <a:effectRef idx="0">
              <a:scrgbClr r="0" g="0" b="0"/>
            </a:effectRef>
            <a:fontRef idx="minor"/>
          </p:style>
        </p:sp>
      </p:grpSp>
      <p:sp>
        <p:nvSpPr>
          <p:cNvPr id="338" name="CustomShape 8"/>
          <p:cNvSpPr/>
          <p:nvPr/>
        </p:nvSpPr>
        <p:spPr>
          <a:xfrm>
            <a:off x="2371801" y="333924"/>
            <a:ext cx="7146473" cy="5894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90000"/>
              </a:lnSpc>
              <a:spcAft>
                <a:spcPts val="601"/>
              </a:spcAft>
              <a:buClr>
                <a:srgbClr val="FFFFFF"/>
              </a:buClr>
            </a:pPr>
            <a:r>
              <a:rPr lang="en-US" sz="3600" b="1" spc="-1" dirty="0">
                <a:solidFill>
                  <a:srgbClr val="FFFFFF"/>
                </a:solidFill>
                <a:latin typeface="Calibri"/>
                <a:ea typeface="DejaVu Sans"/>
              </a:rPr>
              <a:t>ROADMAP for Session #1 ODC 2.0</a:t>
            </a:r>
            <a:endParaRPr lang="en-US" sz="3600" b="1" spc="-1" dirty="0">
              <a:latin typeface="Arial"/>
            </a:endParaRPr>
          </a:p>
        </p:txBody>
      </p:sp>
      <p:pic>
        <p:nvPicPr>
          <p:cNvPr id="11" name="Billede 19">
            <a:extLst>
              <a:ext uri="{FF2B5EF4-FFF2-40B4-BE49-F238E27FC236}">
                <a16:creationId xmlns:a16="http://schemas.microsoft.com/office/drawing/2014/main" id="{77F19C55-9DB0-3549-8CA6-FD566738F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570" y="4846693"/>
            <a:ext cx="3196139" cy="2435152"/>
          </a:xfrm>
          <a:prstGeom prst="rect">
            <a:avLst/>
          </a:prstGeom>
        </p:spPr>
      </p:pic>
      <p:sp>
        <p:nvSpPr>
          <p:cNvPr id="5" name="TextBox 4">
            <a:extLst>
              <a:ext uri="{FF2B5EF4-FFF2-40B4-BE49-F238E27FC236}">
                <a16:creationId xmlns:a16="http://schemas.microsoft.com/office/drawing/2014/main" id="{E6E5EB39-6BA1-734E-ADE7-532E96A20112}"/>
              </a:ext>
            </a:extLst>
          </p:cNvPr>
          <p:cNvSpPr txBox="1"/>
          <p:nvPr/>
        </p:nvSpPr>
        <p:spPr>
          <a:xfrm>
            <a:off x="259291" y="2554118"/>
            <a:ext cx="5103018" cy="3600986"/>
          </a:xfrm>
          <a:prstGeom prst="rect">
            <a:avLst/>
          </a:prstGeom>
          <a:noFill/>
        </p:spPr>
        <p:txBody>
          <a:bodyPr wrap="square" rtlCol="0">
            <a:spAutoFit/>
          </a:bodyPr>
          <a:lstStyle/>
          <a:p>
            <a:r>
              <a:rPr lang="en-US" sz="3200" b="1" dirty="0"/>
              <a:t>TODAY: </a:t>
            </a:r>
          </a:p>
          <a:p>
            <a:r>
              <a:rPr lang="en-US" sz="2800" b="1" dirty="0"/>
              <a:t>Single Loop ODC 1.0   </a:t>
            </a:r>
          </a:p>
          <a:p>
            <a:r>
              <a:rPr lang="en-US" sz="2800" b="1" dirty="0"/>
              <a:t>     Nuts &amp; Bolts, </a:t>
            </a:r>
          </a:p>
          <a:p>
            <a:r>
              <a:rPr lang="en-US" sz="2800" b="1" dirty="0"/>
              <a:t>        The Team from Hell</a:t>
            </a:r>
          </a:p>
          <a:p>
            <a:r>
              <a:rPr lang="en-US" sz="2800" b="1" dirty="0"/>
              <a:t>	Principles 1 and 2,   </a:t>
            </a:r>
          </a:p>
          <a:p>
            <a:r>
              <a:rPr lang="en-US" sz="2800" b="1" dirty="0"/>
              <a:t>	   Single Loop ODC 1.0 vs.</a:t>
            </a:r>
          </a:p>
          <a:p>
            <a:r>
              <a:rPr lang="en-US" sz="2800" b="1" dirty="0"/>
              <a:t>	      Double-Triple Loops </a:t>
            </a:r>
          </a:p>
          <a:p>
            <a:r>
              <a:rPr lang="en-US" sz="2800" b="1" dirty="0"/>
              <a:t>		of ODC 2.0</a:t>
            </a:r>
          </a:p>
        </p:txBody>
      </p:sp>
      <p:pic>
        <p:nvPicPr>
          <p:cNvPr id="12" name="Picture 11" descr="Diagram&#10;&#10;Description automatically generated">
            <a:extLst>
              <a:ext uri="{FF2B5EF4-FFF2-40B4-BE49-F238E27FC236}">
                <a16:creationId xmlns:a16="http://schemas.microsoft.com/office/drawing/2014/main" id="{1C10BCD2-2E4F-8045-AC25-55786C50EF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0881" y="1719004"/>
            <a:ext cx="6657727" cy="3898166"/>
          </a:xfrm>
          <a:prstGeom prst="rect">
            <a:avLst/>
          </a:prstGeom>
        </p:spPr>
      </p:pic>
    </p:spTree>
    <p:extLst>
      <p:ext uri="{BB962C8B-B14F-4D97-AF65-F5344CB8AC3E}">
        <p14:creationId xmlns:p14="http://schemas.microsoft.com/office/powerpoint/2010/main" val="168142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40" name="CustomShape 1"/>
          <p:cNvSpPr/>
          <p:nvPr/>
        </p:nvSpPr>
        <p:spPr>
          <a:xfrm>
            <a:off x="0" y="126507"/>
            <a:ext cx="12192000" cy="6853680"/>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p:style>
        <p:txBody>
          <a:bodyPr/>
          <a:lstStyle/>
          <a:p>
            <a:endParaRPr lang="en-US" dirty="0"/>
          </a:p>
        </p:txBody>
      </p:sp>
      <p:grpSp>
        <p:nvGrpSpPr>
          <p:cNvPr id="341" name="Group 2"/>
          <p:cNvGrpSpPr/>
          <p:nvPr/>
        </p:nvGrpSpPr>
        <p:grpSpPr>
          <a:xfrm>
            <a:off x="1813800" y="131284"/>
            <a:ext cx="8353440" cy="2705272"/>
            <a:chOff x="290160" y="358020"/>
            <a:chExt cx="8353440" cy="2758140"/>
          </a:xfrm>
        </p:grpSpPr>
        <p:sp>
          <p:nvSpPr>
            <p:cNvPr id="342" name="CustomShape 3"/>
            <p:cNvSpPr/>
            <p:nvPr/>
          </p:nvSpPr>
          <p:spPr>
            <a:xfrm>
              <a:off x="8400240" y="638280"/>
              <a:ext cx="243360" cy="1738080"/>
            </a:xfrm>
            <a:custGeom>
              <a:avLst/>
              <a:gdLst/>
              <a:ahLst/>
              <a:cxnLst/>
              <a:rect l="l" t="t" r="r" b="b"/>
              <a:pathLst>
                <a:path w="207" h="1114">
                  <a:moveTo>
                    <a:pt x="207" y="987"/>
                  </a:moveTo>
                  <a:lnTo>
                    <a:pt x="0" y="1114"/>
                  </a:lnTo>
                  <a:lnTo>
                    <a:pt x="0" y="127"/>
                  </a:lnTo>
                  <a:lnTo>
                    <a:pt x="207" y="0"/>
                  </a:lnTo>
                  <a:lnTo>
                    <a:pt x="207" y="987"/>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43" name="CustomShape 4"/>
            <p:cNvSpPr/>
            <p:nvPr/>
          </p:nvSpPr>
          <p:spPr>
            <a:xfrm>
              <a:off x="290160" y="1024920"/>
              <a:ext cx="528840" cy="2091240"/>
            </a:xfrm>
            <a:custGeom>
              <a:avLst/>
              <a:gdLst/>
              <a:ahLst/>
              <a:cxnLst/>
              <a:rect l="l" t="t" r="r" b="b"/>
              <a:pathLst>
                <a:path w="447" h="1363">
                  <a:moveTo>
                    <a:pt x="447" y="1363"/>
                  </a:moveTo>
                  <a:lnTo>
                    <a:pt x="0" y="987"/>
                  </a:lnTo>
                  <a:lnTo>
                    <a:pt x="0" y="0"/>
                  </a:lnTo>
                  <a:lnTo>
                    <a:pt x="447" y="376"/>
                  </a:lnTo>
                  <a:lnTo>
                    <a:pt x="447" y="1363"/>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44" name="CustomShape 5"/>
            <p:cNvSpPr/>
            <p:nvPr/>
          </p:nvSpPr>
          <p:spPr>
            <a:xfrm>
              <a:off x="290160" y="840240"/>
              <a:ext cx="299160" cy="1701000"/>
            </a:xfrm>
            <a:custGeom>
              <a:avLst/>
              <a:gdLst/>
              <a:ahLst/>
              <a:cxnLst/>
              <a:rect l="l" t="t" r="r" b="b"/>
              <a:pathLst>
                <a:path w="254" h="1109">
                  <a:moveTo>
                    <a:pt x="254" y="987"/>
                  </a:moveTo>
                  <a:lnTo>
                    <a:pt x="0" y="1109"/>
                  </a:lnTo>
                  <a:lnTo>
                    <a:pt x="0" y="119"/>
                  </a:lnTo>
                  <a:lnTo>
                    <a:pt x="254" y="0"/>
                  </a:lnTo>
                  <a:lnTo>
                    <a:pt x="254" y="987"/>
                  </a:lnTo>
                  <a:close/>
                </a:path>
              </a:pathLst>
            </a:custGeom>
            <a:solidFill>
              <a:schemeClr val="accent1">
                <a:lumMod val="75000"/>
              </a:schemeClr>
            </a:solidFill>
            <a:ln w="0">
              <a:noFill/>
            </a:ln>
          </p:spPr>
          <p:style>
            <a:lnRef idx="0">
              <a:scrgbClr r="0" g="0" b="0"/>
            </a:lnRef>
            <a:fillRef idx="0">
              <a:scrgbClr r="0" g="0" b="0"/>
            </a:fillRef>
            <a:effectRef idx="0">
              <a:scrgbClr r="0" g="0" b="0"/>
            </a:effectRef>
            <a:fontRef idx="minor"/>
          </p:style>
        </p:sp>
        <p:sp>
          <p:nvSpPr>
            <p:cNvPr id="345" name="CustomShape 6"/>
            <p:cNvSpPr/>
            <p:nvPr/>
          </p:nvSpPr>
          <p:spPr>
            <a:xfrm>
              <a:off x="466200" y="643320"/>
              <a:ext cx="123120" cy="1708920"/>
            </a:xfrm>
            <a:custGeom>
              <a:avLst/>
              <a:gdLst/>
              <a:ahLst/>
              <a:cxnLst/>
              <a:rect l="l" t="t" r="r" b="b"/>
              <a:pathLst>
                <a:path w="106" h="1114">
                  <a:moveTo>
                    <a:pt x="106" y="1114"/>
                  </a:moveTo>
                  <a:lnTo>
                    <a:pt x="0" y="1005"/>
                  </a:lnTo>
                  <a:lnTo>
                    <a:pt x="0" y="0"/>
                  </a:lnTo>
                  <a:lnTo>
                    <a:pt x="106" y="110"/>
                  </a:lnTo>
                  <a:lnTo>
                    <a:pt x="106" y="1114"/>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46" name="CustomShape 7"/>
            <p:cNvSpPr/>
            <p:nvPr/>
          </p:nvSpPr>
          <p:spPr>
            <a:xfrm>
              <a:off x="439740" y="358020"/>
              <a:ext cx="8177760" cy="1537200"/>
            </a:xfrm>
            <a:prstGeom prst="rect">
              <a:avLst/>
            </a:prstGeom>
            <a:solidFill>
              <a:schemeClr val="accent1"/>
            </a:solidFill>
            <a:ln w="0">
              <a:noFill/>
            </a:ln>
          </p:spPr>
          <p:style>
            <a:lnRef idx="0">
              <a:scrgbClr r="0" g="0" b="0"/>
            </a:lnRef>
            <a:fillRef idx="0">
              <a:scrgbClr r="0" g="0" b="0"/>
            </a:fillRef>
            <a:effectRef idx="0">
              <a:scrgbClr r="0" g="0" b="0"/>
            </a:effectRef>
            <a:fontRef idx="minor"/>
          </p:style>
        </p:sp>
      </p:grpSp>
      <p:sp>
        <p:nvSpPr>
          <p:cNvPr id="347" name="CustomShape 8"/>
          <p:cNvSpPr/>
          <p:nvPr/>
        </p:nvSpPr>
        <p:spPr>
          <a:xfrm>
            <a:off x="5531521" y="126508"/>
            <a:ext cx="4503959" cy="201950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spcAft>
                <a:spcPts val="601"/>
              </a:spcAft>
            </a:pPr>
            <a:endParaRPr lang="en-US" sz="4000" spc="-1" dirty="0">
              <a:latin typeface="Arial"/>
            </a:endParaRPr>
          </a:p>
        </p:txBody>
      </p:sp>
      <p:sp>
        <p:nvSpPr>
          <p:cNvPr id="348" name="CustomShape 9"/>
          <p:cNvSpPr/>
          <p:nvPr/>
        </p:nvSpPr>
        <p:spPr>
          <a:xfrm>
            <a:off x="1989840" y="1639019"/>
            <a:ext cx="8221680" cy="512517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747360" indent="-457200">
              <a:lnSpc>
                <a:spcPct val="90000"/>
              </a:lnSpc>
              <a:spcAft>
                <a:spcPts val="601"/>
              </a:spcAft>
              <a:buClr>
                <a:srgbClr val="000000"/>
              </a:buClr>
              <a:buFont typeface="+mj-lt"/>
              <a:buAutoNum type="arabicPeriod"/>
            </a:pPr>
            <a:r>
              <a:rPr lang="en-US" sz="2200" spc="-1" dirty="0">
                <a:solidFill>
                  <a:srgbClr val="000000"/>
                </a:solidFill>
                <a:latin typeface="Calibri"/>
                <a:ea typeface="DejaVu Sans"/>
              </a:rPr>
              <a:t>Please bring a notebook and pen/pencil to each session.</a:t>
            </a:r>
            <a:endParaRPr lang="en-US" sz="2200" spc="-1" dirty="0">
              <a:latin typeface="Arial"/>
            </a:endParaRPr>
          </a:p>
          <a:p>
            <a:pPr marL="747360" indent="-457200">
              <a:lnSpc>
                <a:spcPct val="90000"/>
              </a:lnSpc>
              <a:spcAft>
                <a:spcPts val="601"/>
              </a:spcAft>
              <a:buClr>
                <a:srgbClr val="000000"/>
              </a:buClr>
              <a:buFont typeface="+mj-lt"/>
              <a:buAutoNum type="arabicPeriod"/>
            </a:pPr>
            <a:r>
              <a:rPr lang="en-US" sz="2200" spc="-1" dirty="0">
                <a:solidFill>
                  <a:srgbClr val="000000"/>
                </a:solidFill>
                <a:latin typeface="Calibri"/>
                <a:ea typeface="DejaVu Sans"/>
              </a:rPr>
              <a:t>Use the “Gallery View” so you can see each other while viewing PowerPoint.</a:t>
            </a:r>
            <a:endParaRPr lang="en-US" sz="2200" spc="-1" dirty="0">
              <a:latin typeface="Arial"/>
            </a:endParaRPr>
          </a:p>
          <a:p>
            <a:pPr marL="747360" indent="-457200">
              <a:lnSpc>
                <a:spcPct val="90000"/>
              </a:lnSpc>
              <a:spcAft>
                <a:spcPts val="601"/>
              </a:spcAft>
              <a:buClr>
                <a:srgbClr val="000000"/>
              </a:buClr>
              <a:buFont typeface="+mj-lt"/>
              <a:buAutoNum type="arabicPeriod"/>
            </a:pPr>
            <a:r>
              <a:rPr lang="en-US" sz="2200" spc="-1" dirty="0">
                <a:solidFill>
                  <a:srgbClr val="000000"/>
                </a:solidFill>
                <a:latin typeface="Calibri"/>
                <a:ea typeface="DejaVu Sans"/>
              </a:rPr>
              <a:t>Please do not give advice to others or use ‘should’ statements for self or others.</a:t>
            </a:r>
            <a:endParaRPr lang="en-US" sz="2200" spc="-1" dirty="0">
              <a:latin typeface="Arial"/>
            </a:endParaRPr>
          </a:p>
          <a:p>
            <a:pPr marL="747360" indent="-457200">
              <a:lnSpc>
                <a:spcPct val="90000"/>
              </a:lnSpc>
              <a:spcAft>
                <a:spcPts val="601"/>
              </a:spcAft>
              <a:buClr>
                <a:srgbClr val="000000"/>
              </a:buClr>
              <a:buFont typeface="+mj-lt"/>
              <a:buAutoNum type="arabicPeriod"/>
            </a:pPr>
            <a:r>
              <a:rPr lang="en-US" sz="2200" spc="-1" dirty="0">
                <a:solidFill>
                  <a:srgbClr val="000000"/>
                </a:solidFill>
                <a:latin typeface="Calibri"/>
                <a:ea typeface="DejaVu Sans"/>
              </a:rPr>
              <a:t>Speak more from the heart than from the head </a:t>
            </a:r>
            <a:endParaRPr lang="en-US" sz="2200" spc="-1" dirty="0">
              <a:latin typeface="Arial"/>
            </a:endParaRPr>
          </a:p>
          <a:p>
            <a:pPr marL="747360" indent="-457200">
              <a:lnSpc>
                <a:spcPct val="90000"/>
              </a:lnSpc>
              <a:spcAft>
                <a:spcPts val="601"/>
              </a:spcAft>
              <a:buClr>
                <a:srgbClr val="000000"/>
              </a:buClr>
              <a:buFont typeface="+mj-lt"/>
              <a:buAutoNum type="arabicPeriod"/>
            </a:pPr>
            <a:r>
              <a:rPr lang="en-US" sz="2200" spc="-1" dirty="0">
                <a:solidFill>
                  <a:srgbClr val="000000"/>
                </a:solidFill>
                <a:latin typeface="Calibri"/>
                <a:ea typeface="DejaVu Sans"/>
              </a:rPr>
              <a:t>Laser in, be concise, and share only one story instead of several.</a:t>
            </a:r>
            <a:endParaRPr lang="en-US" sz="2200" spc="-1" dirty="0">
              <a:latin typeface="Arial"/>
            </a:endParaRPr>
          </a:p>
          <a:p>
            <a:pPr marL="747360" indent="-457200">
              <a:lnSpc>
                <a:spcPct val="90000"/>
              </a:lnSpc>
              <a:spcAft>
                <a:spcPts val="601"/>
              </a:spcAft>
              <a:buClr>
                <a:srgbClr val="000000"/>
              </a:buClr>
              <a:buFont typeface="+mj-lt"/>
              <a:buAutoNum type="arabicPeriod"/>
            </a:pPr>
            <a:r>
              <a:rPr lang="en-US" sz="2200" b="1" spc="-1" dirty="0">
                <a:solidFill>
                  <a:srgbClr val="000000"/>
                </a:solidFill>
                <a:latin typeface="Calibri"/>
                <a:ea typeface="DejaVu Sans"/>
              </a:rPr>
              <a:t>CONFIDENTIALITY</a:t>
            </a:r>
            <a:r>
              <a:rPr lang="en-US" sz="2200" spc="-1" dirty="0">
                <a:solidFill>
                  <a:srgbClr val="000000"/>
                </a:solidFill>
                <a:latin typeface="Calibri"/>
                <a:ea typeface="DejaVu Sans"/>
              </a:rPr>
              <a:t>: Do not tell someone else’s story. Please DO NOT record any session of the presenters or the participants.</a:t>
            </a:r>
            <a:endParaRPr lang="en-US" sz="2200" spc="-1" dirty="0">
              <a:latin typeface="Arial"/>
            </a:endParaRPr>
          </a:p>
          <a:p>
            <a:pPr marL="747360" indent="-457200">
              <a:lnSpc>
                <a:spcPct val="90000"/>
              </a:lnSpc>
              <a:spcAft>
                <a:spcPts val="601"/>
              </a:spcAft>
              <a:buClr>
                <a:srgbClr val="000000"/>
              </a:buClr>
              <a:buFont typeface="+mj-lt"/>
              <a:buAutoNum type="arabicPeriod"/>
            </a:pPr>
            <a:r>
              <a:rPr lang="en-US" sz="2200" spc="-1" dirty="0">
                <a:solidFill>
                  <a:srgbClr val="000000"/>
                </a:solidFill>
                <a:latin typeface="Calibri"/>
                <a:ea typeface="DejaVu Sans"/>
              </a:rPr>
              <a:t>Please use Chat ONLY when asked to do so. Avoid “side talk.”</a:t>
            </a:r>
            <a:endParaRPr lang="en-US" sz="2200" spc="-1" dirty="0">
              <a:latin typeface="Arial"/>
            </a:endParaRPr>
          </a:p>
          <a:p>
            <a:pPr marL="747360" indent="-457200">
              <a:lnSpc>
                <a:spcPct val="90000"/>
              </a:lnSpc>
              <a:spcAft>
                <a:spcPts val="601"/>
              </a:spcAft>
              <a:buClr>
                <a:srgbClr val="000000"/>
              </a:buClr>
              <a:buFont typeface="+mj-lt"/>
              <a:buAutoNum type="arabicPeriod"/>
            </a:pPr>
            <a:r>
              <a:rPr lang="en-US" sz="2200" spc="-1" dirty="0">
                <a:solidFill>
                  <a:srgbClr val="000000"/>
                </a:solidFill>
                <a:latin typeface="Calibri"/>
                <a:ea typeface="DejaVu Sans"/>
              </a:rPr>
              <a:t>Please attend all sessions. If you must miss one, contact us so we can help you to catch up before you return.</a:t>
            </a:r>
            <a:endParaRPr lang="en-US" sz="2200" spc="-1" dirty="0">
              <a:latin typeface="Arial"/>
            </a:endParaRPr>
          </a:p>
        </p:txBody>
      </p:sp>
      <p:pic>
        <p:nvPicPr>
          <p:cNvPr id="349" name="Picture 235_1"/>
          <p:cNvPicPr/>
          <p:nvPr/>
        </p:nvPicPr>
        <p:blipFill>
          <a:blip r:embed="rId3"/>
          <a:stretch/>
        </p:blipFill>
        <p:spPr>
          <a:xfrm>
            <a:off x="4471320" y="406172"/>
            <a:ext cx="2034000" cy="1139040"/>
          </a:xfrm>
          <a:prstGeom prst="rect">
            <a:avLst/>
          </a:prstGeom>
          <a:ln w="0">
            <a:noFill/>
          </a:ln>
        </p:spPr>
      </p:pic>
      <p:pic>
        <p:nvPicPr>
          <p:cNvPr id="12" name="Billede 2">
            <a:extLst>
              <a:ext uri="{FF2B5EF4-FFF2-40B4-BE49-F238E27FC236}">
                <a16:creationId xmlns:a16="http://schemas.microsoft.com/office/drawing/2014/main" id="{5DB077E3-BEC0-2B45-8EF1-ABE45109FC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320" y="4154703"/>
            <a:ext cx="5503274" cy="4192975"/>
          </a:xfrm>
          <a:prstGeom prst="rect">
            <a:avLst/>
          </a:prstGeom>
        </p:spPr>
      </p:pic>
    </p:spTree>
    <p:extLst>
      <p:ext uri="{BB962C8B-B14F-4D97-AF65-F5344CB8AC3E}">
        <p14:creationId xmlns:p14="http://schemas.microsoft.com/office/powerpoint/2010/main" val="328969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hape 52"/>
          <p:cNvSpPr/>
          <p:nvPr/>
        </p:nvSpPr>
        <p:spPr>
          <a:xfrm>
            <a:off x="3683532" y="710764"/>
            <a:ext cx="5444769" cy="1896006"/>
          </a:xfrm>
          <a:custGeom>
            <a:avLst/>
            <a:gdLst/>
            <a:ahLst/>
            <a:cxnLst>
              <a:cxn ang="0">
                <a:pos x="wd2" y="hd2"/>
              </a:cxn>
              <a:cxn ang="5400000">
                <a:pos x="wd2" y="hd2"/>
              </a:cxn>
              <a:cxn ang="10800000">
                <a:pos x="wd2" y="hd2"/>
              </a:cxn>
              <a:cxn ang="16200000">
                <a:pos x="wd2" y="hd2"/>
              </a:cxn>
            </a:cxnLst>
            <a:rect l="0" t="0" r="r" b="b"/>
            <a:pathLst>
              <a:path w="19679" h="19679" extrusionOk="0">
                <a:moveTo>
                  <a:pt x="16797" y="2881"/>
                </a:moveTo>
                <a:cubicBezTo>
                  <a:pt x="20640" y="6725"/>
                  <a:pt x="20640" y="12953"/>
                  <a:pt x="16797" y="16797"/>
                </a:cubicBezTo>
                <a:cubicBezTo>
                  <a:pt x="12953" y="20640"/>
                  <a:pt x="6724" y="20640"/>
                  <a:pt x="2881" y="16797"/>
                </a:cubicBezTo>
                <a:cubicBezTo>
                  <a:pt x="-960" y="12953"/>
                  <a:pt x="-960" y="6725"/>
                  <a:pt x="2881" y="2881"/>
                </a:cubicBezTo>
                <a:cubicBezTo>
                  <a:pt x="6724" y="-960"/>
                  <a:pt x="12953" y="-960"/>
                  <a:pt x="16797" y="2881"/>
                </a:cubicBezTo>
                <a:close/>
              </a:path>
            </a:pathLst>
          </a:custGeom>
          <a:gradFill flip="none" rotWithShape="1">
            <a:gsLst>
              <a:gs pos="0">
                <a:srgbClr val="BA120A"/>
              </a:gs>
              <a:gs pos="100000">
                <a:srgbClr val="960000"/>
              </a:gs>
            </a:gsLst>
            <a:lin ang="16200000" scaled="0"/>
          </a:gradFill>
          <a:ln w="12700" cap="flat">
            <a:noFill/>
            <a:miter lim="400000"/>
          </a:ln>
          <a:effectLst>
            <a:outerShdw blurRad="50800" dist="63500" dir="2700000" rotWithShape="0">
              <a:srgbClr val="000000">
                <a:alpha val="50000"/>
              </a:srgbClr>
            </a:outerShdw>
          </a:effectLst>
        </p:spPr>
        <p:txBody>
          <a:bodyPr wrap="square" lIns="0" tIns="0" rIns="0" bIns="0" numCol="1" anchor="ctr">
            <a:noAutofit/>
          </a:bodyPr>
          <a:lstStyle/>
          <a:p>
            <a:pPr defTabSz="482186">
              <a:defRPr sz="1800">
                <a:latin typeface="Helvetica Neue Light"/>
                <a:ea typeface="Helvetica Neue Light"/>
                <a:cs typeface="Helvetica Neue Light"/>
                <a:sym typeface="Helvetica Neue Light"/>
              </a:defRPr>
            </a:pPr>
            <a:endParaRPr sz="949" dirty="0"/>
          </a:p>
        </p:txBody>
      </p:sp>
      <p:sp>
        <p:nvSpPr>
          <p:cNvPr id="53" name="Shape 53"/>
          <p:cNvSpPr/>
          <p:nvPr/>
        </p:nvSpPr>
        <p:spPr>
          <a:xfrm>
            <a:off x="3990159" y="1197102"/>
            <a:ext cx="4824850" cy="9233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algn="ctr" defTabSz="482186">
              <a:defRPr sz="1800"/>
            </a:pPr>
            <a:r>
              <a:rPr lang="en-US" sz="2400" b="1" dirty="0">
                <a:solidFill>
                  <a:srgbClr val="FFFFFF"/>
                </a:solidFill>
                <a:uFill>
                  <a:solidFill>
                    <a:srgbClr val="FFFFFF"/>
                  </a:solidFill>
                </a:uFill>
                <a:latin typeface="Helvetica Light"/>
                <a:ea typeface="Helvetica Light"/>
                <a:cs typeface="Helvetica Light"/>
                <a:sym typeface="Helvetica Light"/>
              </a:rPr>
              <a:t>70 % strategy implementation fails</a:t>
            </a:r>
            <a:endParaRPr lang="en-US" sz="2400" b="1" dirty="0">
              <a:latin typeface="Helvetica Neue Light"/>
              <a:ea typeface="Helvetica Neue Light"/>
              <a:cs typeface="Helvetica Neue Light"/>
              <a:sym typeface="Helvetica Neue Light"/>
            </a:endParaRPr>
          </a:p>
          <a:p>
            <a:pPr algn="ctr" defTabSz="482186">
              <a:defRPr sz="1800"/>
            </a:pPr>
            <a:r>
              <a:rPr lang="en-US" sz="1200" dirty="0">
                <a:solidFill>
                  <a:srgbClr val="FFFFFF"/>
                </a:solidFill>
                <a:uFill>
                  <a:solidFill>
                    <a:srgbClr val="FFFFFF"/>
                  </a:solidFill>
                </a:uFill>
                <a:latin typeface="Helvetica Light"/>
                <a:ea typeface="Helvetica Light"/>
                <a:cs typeface="Helvetica Light"/>
                <a:sym typeface="Helvetica Light"/>
              </a:rPr>
              <a:t>Mckinsey  Quarterly(2008):Creating Organizational </a:t>
            </a:r>
            <a:r>
              <a:rPr lang="en-US" sz="1200" dirty="0" err="1">
                <a:solidFill>
                  <a:srgbClr val="FFFFFF"/>
                </a:solidFill>
                <a:uFill>
                  <a:solidFill>
                    <a:srgbClr val="FFFFFF"/>
                  </a:solidFill>
                </a:uFill>
                <a:latin typeface="Helvetica Light"/>
                <a:ea typeface="Helvetica Light"/>
                <a:cs typeface="Helvetica Light"/>
                <a:sym typeface="Helvetica Light"/>
              </a:rPr>
              <a:t>Transformattion</a:t>
            </a:r>
            <a:r>
              <a:rPr lang="en-US" sz="1200" dirty="0">
                <a:solidFill>
                  <a:srgbClr val="FFFFFF"/>
                </a:solidFill>
                <a:uFill>
                  <a:solidFill>
                    <a:srgbClr val="FFFFFF"/>
                  </a:solidFill>
                </a:uFill>
                <a:latin typeface="Helvetica Light"/>
                <a:ea typeface="Helvetica Light"/>
                <a:cs typeface="Helvetica Light"/>
                <a:sym typeface="Helvetica Light"/>
              </a:rPr>
              <a:t>.</a:t>
            </a:r>
            <a:endParaRPr lang="en-US" sz="1200" dirty="0">
              <a:latin typeface="Helvetica Neue Light"/>
              <a:ea typeface="Helvetica Neue Light"/>
              <a:cs typeface="Helvetica Neue Light"/>
              <a:sym typeface="Helvetica Neue Light"/>
            </a:endParaRPr>
          </a:p>
          <a:p>
            <a:pPr algn="ctr" defTabSz="482186">
              <a:defRPr sz="1800"/>
            </a:pPr>
            <a:r>
              <a:rPr lang="en-US" sz="1200" dirty="0">
                <a:solidFill>
                  <a:srgbClr val="FFFFFF"/>
                </a:solidFill>
                <a:uFill>
                  <a:solidFill>
                    <a:srgbClr val="FFFFFF"/>
                  </a:solidFill>
                </a:uFill>
                <a:latin typeface="Helvetica Light"/>
                <a:ea typeface="Helvetica Light"/>
                <a:cs typeface="Helvetica Light"/>
                <a:sym typeface="Helvetica Light"/>
              </a:rPr>
              <a:t>McKinsey Global Survey Results (2010): What </a:t>
            </a:r>
            <a:r>
              <a:rPr lang="en-US" sz="1200" dirty="0" err="1">
                <a:solidFill>
                  <a:srgbClr val="FFFFFF"/>
                </a:solidFill>
                <a:uFill>
                  <a:solidFill>
                    <a:srgbClr val="FFFFFF"/>
                  </a:solidFill>
                </a:uFill>
                <a:latin typeface="Helvetica Light"/>
                <a:ea typeface="Helvetica Light"/>
                <a:cs typeface="Helvetica Light"/>
                <a:sym typeface="Helvetica Light"/>
              </a:rPr>
              <a:t>Succesful</a:t>
            </a:r>
            <a:r>
              <a:rPr lang="en-US" sz="1200" dirty="0">
                <a:solidFill>
                  <a:srgbClr val="FFFFFF"/>
                </a:solidFill>
                <a:uFill>
                  <a:solidFill>
                    <a:srgbClr val="FFFFFF"/>
                  </a:solidFill>
                </a:uFill>
                <a:latin typeface="Helvetica Light"/>
                <a:ea typeface="Helvetica Light"/>
                <a:cs typeface="Helvetica Light"/>
                <a:sym typeface="Helvetica Light"/>
              </a:rPr>
              <a:t> Transformations Share. </a:t>
            </a:r>
          </a:p>
        </p:txBody>
      </p:sp>
      <p:pic>
        <p:nvPicPr>
          <p:cNvPr id="55" name="image12.jpeg"/>
          <p:cNvPicPr/>
          <p:nvPr/>
        </p:nvPicPr>
        <p:blipFill>
          <a:blip r:embed="rId2"/>
          <a:stretch>
            <a:fillRect/>
          </a:stretch>
        </p:blipFill>
        <p:spPr>
          <a:xfrm>
            <a:off x="3485538" y="2713361"/>
            <a:ext cx="5834095" cy="3933729"/>
          </a:xfrm>
          <a:prstGeom prst="rect">
            <a:avLst/>
          </a:prstGeom>
          <a:ln w="12700">
            <a:miter lim="400000"/>
          </a:ln>
        </p:spPr>
      </p:pic>
      <p:sp>
        <p:nvSpPr>
          <p:cNvPr id="2" name="Tekstfelt 1"/>
          <p:cNvSpPr txBox="1"/>
          <p:nvPr/>
        </p:nvSpPr>
        <p:spPr>
          <a:xfrm>
            <a:off x="2772598" y="125989"/>
            <a:ext cx="6961073" cy="584775"/>
          </a:xfrm>
          <a:prstGeom prst="rect">
            <a:avLst/>
          </a:prstGeom>
          <a:noFill/>
        </p:spPr>
        <p:txBody>
          <a:bodyPr wrap="none" lIns="91440" tIns="45720" rIns="91440" bIns="45720" rtlCol="0" anchor="t">
            <a:spAutoFit/>
          </a:bodyPr>
          <a:lstStyle/>
          <a:p>
            <a:r>
              <a:rPr lang="da-DK" sz="3200" b="1" dirty="0">
                <a:latin typeface="Calibri"/>
                <a:cs typeface="Calibri"/>
              </a:rPr>
              <a:t>Challenges with </a:t>
            </a:r>
            <a:r>
              <a:rPr lang="da-DK" sz="3200" b="1" dirty="0" err="1">
                <a:latin typeface="Calibri"/>
                <a:cs typeface="Calibri"/>
              </a:rPr>
              <a:t>changes</a:t>
            </a:r>
            <a:r>
              <a:rPr lang="da-DK" sz="3200" b="1" dirty="0">
                <a:latin typeface="Calibri"/>
                <a:cs typeface="Calibri"/>
              </a:rPr>
              <a:t> in </a:t>
            </a:r>
            <a:r>
              <a:rPr lang="da-DK" sz="3200" b="1" dirty="0" err="1">
                <a:latin typeface="Calibri"/>
                <a:cs typeface="Calibri"/>
              </a:rPr>
              <a:t>organization</a:t>
            </a:r>
            <a:endParaRPr lang="da-DK" sz="3200" b="1" dirty="0">
              <a:latin typeface="Calibri"/>
              <a:cs typeface="Calibri"/>
            </a:endParaRPr>
          </a:p>
        </p:txBody>
      </p:sp>
      <p:pic>
        <p:nvPicPr>
          <p:cNvPr id="6" name="Billede 19">
            <a:extLst>
              <a:ext uri="{FF2B5EF4-FFF2-40B4-BE49-F238E27FC236}">
                <a16:creationId xmlns:a16="http://schemas.microsoft.com/office/drawing/2014/main" id="{CFD26C0F-5851-DE45-A109-46267FF5E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Tree>
    <p:extLst>
      <p:ext uri="{BB962C8B-B14F-4D97-AF65-F5344CB8AC3E}">
        <p14:creationId xmlns:p14="http://schemas.microsoft.com/office/powerpoint/2010/main" val="353680979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388709885"/>
              </p:ext>
            </p:extLst>
          </p:nvPr>
        </p:nvGraphicFramePr>
        <p:xfrm>
          <a:off x="298578" y="1309815"/>
          <a:ext cx="6964737" cy="53848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kstfelt 2"/>
          <p:cNvSpPr txBox="1"/>
          <p:nvPr/>
        </p:nvSpPr>
        <p:spPr>
          <a:xfrm>
            <a:off x="298578" y="133288"/>
            <a:ext cx="4628639" cy="1384995"/>
          </a:xfrm>
          <a:prstGeom prst="rect">
            <a:avLst/>
          </a:prstGeom>
          <a:gradFill flip="none" rotWithShape="1">
            <a:gsLst>
              <a:gs pos="3000">
                <a:schemeClr val="accent5">
                  <a:lumMod val="5000"/>
                  <a:lumOff val="95000"/>
                </a:schemeClr>
              </a:gs>
              <a:gs pos="81000">
                <a:schemeClr val="accent5">
                  <a:lumMod val="45000"/>
                  <a:lumOff val="55000"/>
                </a:schemeClr>
              </a:gs>
              <a:gs pos="89000">
                <a:schemeClr val="accent5">
                  <a:lumMod val="45000"/>
                  <a:lumOff val="55000"/>
                </a:schemeClr>
              </a:gs>
              <a:gs pos="100000">
                <a:schemeClr val="accent5">
                  <a:lumMod val="30000"/>
                  <a:lumOff val="70000"/>
                </a:schemeClr>
              </a:gs>
            </a:gsLst>
            <a:lin ang="5400000" scaled="1"/>
            <a:tileRect/>
          </a:gradFill>
        </p:spPr>
        <p:txBody>
          <a:bodyPr wrap="none" rtlCol="0">
            <a:spAutoFit/>
          </a:bodyPr>
          <a:lstStyle/>
          <a:p>
            <a:r>
              <a:rPr lang="da-DK" sz="2800" b="1" dirty="0"/>
              <a:t>As a consultant </a:t>
            </a:r>
            <a:r>
              <a:rPr lang="da-DK" sz="2800" b="1" dirty="0" err="1"/>
              <a:t>you</a:t>
            </a:r>
            <a:r>
              <a:rPr lang="da-DK" sz="2800" b="1" dirty="0"/>
              <a:t> </a:t>
            </a:r>
            <a:r>
              <a:rPr lang="da-DK" sz="2800" b="1" dirty="0" err="1"/>
              <a:t>can</a:t>
            </a:r>
            <a:r>
              <a:rPr lang="da-DK" sz="2800" b="1" dirty="0"/>
              <a:t> </a:t>
            </a:r>
            <a:r>
              <a:rPr lang="da-DK" sz="2800" b="1" dirty="0" err="1"/>
              <a:t>use</a:t>
            </a:r>
            <a:r>
              <a:rPr lang="da-DK" sz="2800" b="1" dirty="0"/>
              <a:t> </a:t>
            </a:r>
          </a:p>
          <a:p>
            <a:r>
              <a:rPr lang="da-DK" sz="2800" b="1" dirty="0"/>
              <a:t>True </a:t>
            </a:r>
            <a:r>
              <a:rPr lang="da-DK" sz="2800" b="1" dirty="0" err="1"/>
              <a:t>Storytelling</a:t>
            </a:r>
            <a:r>
              <a:rPr lang="da-DK" sz="2800" b="1" dirty="0"/>
              <a:t> QUESTIONS  </a:t>
            </a:r>
          </a:p>
          <a:p>
            <a:r>
              <a:rPr lang="da-DK" sz="2800" b="1" dirty="0"/>
              <a:t>as TUNING FORKS for: </a:t>
            </a:r>
          </a:p>
        </p:txBody>
      </p:sp>
      <p:pic>
        <p:nvPicPr>
          <p:cNvPr id="4" name="Billede 19">
            <a:extLst>
              <a:ext uri="{FF2B5EF4-FFF2-40B4-BE49-F238E27FC236}">
                <a16:creationId xmlns:a16="http://schemas.microsoft.com/office/drawing/2014/main" id="{8128CEBD-7DD4-429B-8AAE-A6B4BC1548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pic>
        <p:nvPicPr>
          <p:cNvPr id="6" name="Picture 2" descr="ttps://trello-attachments.s3.amazonaws.com/5f7b7a139881997d5437a4e1/5fc93d08d9f5d9535c947036/fc4f3ce0b3e">
            <a:extLst>
              <a:ext uri="{FF2B5EF4-FFF2-40B4-BE49-F238E27FC236}">
                <a16:creationId xmlns:a16="http://schemas.microsoft.com/office/drawing/2014/main" id="{CCEDCF8F-0400-AA4F-86FC-6AD9537656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63315" y="163287"/>
            <a:ext cx="4409892" cy="5730886"/>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a:glow rad="127000">
              <a:schemeClr val="accent6">
                <a:lumMod val="20000"/>
                <a:lumOff val="80000"/>
              </a:schemeClr>
            </a:glow>
          </a:effectLst>
        </p:spPr>
      </p:pic>
      <p:sp>
        <p:nvSpPr>
          <p:cNvPr id="7" name="TextBox 6">
            <a:extLst>
              <a:ext uri="{FF2B5EF4-FFF2-40B4-BE49-F238E27FC236}">
                <a16:creationId xmlns:a16="http://schemas.microsoft.com/office/drawing/2014/main" id="{4777632A-F767-5548-A150-F51244B9AD30}"/>
              </a:ext>
            </a:extLst>
          </p:cNvPr>
          <p:cNvSpPr txBox="1"/>
          <p:nvPr/>
        </p:nvSpPr>
        <p:spPr>
          <a:xfrm>
            <a:off x="6495156" y="6126988"/>
            <a:ext cx="768159" cy="369332"/>
          </a:xfrm>
          <a:prstGeom prst="rect">
            <a:avLst/>
          </a:prstGeom>
          <a:noFill/>
        </p:spPr>
        <p:txBody>
          <a:bodyPr wrap="none" rtlCol="0">
            <a:spAutoFit/>
          </a:bodyPr>
          <a:lstStyle/>
          <a:p>
            <a:r>
              <a:rPr lang="en-US" dirty="0"/>
              <a:t>p. 116</a:t>
            </a:r>
          </a:p>
        </p:txBody>
      </p:sp>
    </p:spTree>
    <p:extLst>
      <p:ext uri="{BB962C8B-B14F-4D97-AF65-F5344CB8AC3E}">
        <p14:creationId xmlns:p14="http://schemas.microsoft.com/office/powerpoint/2010/main" val="346553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iagram&#10;&#10;Description automatically generated">
            <a:extLst>
              <a:ext uri="{FF2B5EF4-FFF2-40B4-BE49-F238E27FC236}">
                <a16:creationId xmlns:a16="http://schemas.microsoft.com/office/drawing/2014/main" id="{00FF2A90-E7C5-404E-BDFA-DD1D342732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0050" y="599607"/>
            <a:ext cx="8851900" cy="6150442"/>
          </a:xfrm>
          <a:prstGeom prst="rect">
            <a:avLst/>
          </a:prstGeom>
        </p:spPr>
      </p:pic>
      <p:sp>
        <p:nvSpPr>
          <p:cNvPr id="12" name="TextBox 11">
            <a:extLst>
              <a:ext uri="{FF2B5EF4-FFF2-40B4-BE49-F238E27FC236}">
                <a16:creationId xmlns:a16="http://schemas.microsoft.com/office/drawing/2014/main" id="{D43AA1B5-6F1F-8246-AF32-C253B3642502}"/>
              </a:ext>
            </a:extLst>
          </p:cNvPr>
          <p:cNvSpPr txBox="1"/>
          <p:nvPr/>
        </p:nvSpPr>
        <p:spPr>
          <a:xfrm>
            <a:off x="1838326" y="1"/>
            <a:ext cx="8715375" cy="461665"/>
          </a:xfrm>
          <a:prstGeom prst="rect">
            <a:avLst/>
          </a:prstGeom>
          <a:noFill/>
        </p:spPr>
        <p:txBody>
          <a:bodyPr wrap="square" rtlCol="0">
            <a:spAutoFit/>
          </a:bodyPr>
          <a:lstStyle/>
          <a:p>
            <a:pPr algn="ctr"/>
            <a:r>
              <a:rPr lang="en-US" sz="2400" b="1" dirty="0"/>
              <a:t>What you will learn from the True Storytelling ODC Module</a:t>
            </a:r>
          </a:p>
        </p:txBody>
      </p:sp>
      <p:pic>
        <p:nvPicPr>
          <p:cNvPr id="4" name="Billede 19">
            <a:extLst>
              <a:ext uri="{FF2B5EF4-FFF2-40B4-BE49-F238E27FC236}">
                <a16:creationId xmlns:a16="http://schemas.microsoft.com/office/drawing/2014/main" id="{397A97CD-C01D-D444-BBEC-795AEFA562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Tree>
    <p:extLst>
      <p:ext uri="{BB962C8B-B14F-4D97-AF65-F5344CB8AC3E}">
        <p14:creationId xmlns:p14="http://schemas.microsoft.com/office/powerpoint/2010/main" val="2417656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6"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Rectangle 29">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extShape 1">
            <a:extLst>
              <a:ext uri="{FF2B5EF4-FFF2-40B4-BE49-F238E27FC236}">
                <a16:creationId xmlns:a16="http://schemas.microsoft.com/office/drawing/2014/main" id="{72BCCAF0-664C-2048-BFB7-70B5F0E593C6}"/>
              </a:ext>
            </a:extLst>
          </p:cNvPr>
          <p:cNvSpPr txBox="1"/>
          <p:nvPr/>
        </p:nvSpPr>
        <p:spPr>
          <a:xfrm>
            <a:off x="1047280" y="759805"/>
            <a:ext cx="1030652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0" strike="noStrike" kern="1200" spc="-1">
                <a:solidFill>
                  <a:srgbClr val="FFFFFF"/>
                </a:solidFill>
                <a:latin typeface="+mj-lt"/>
                <a:ea typeface="+mj-ea"/>
                <a:cs typeface="+mj-cs"/>
              </a:rPr>
              <a:t>Session 1 NUTS &amp; BOLTs  Grace Ann</a:t>
            </a:r>
          </a:p>
        </p:txBody>
      </p:sp>
      <p:sp>
        <p:nvSpPr>
          <p:cNvPr id="3" name="TextShape 2">
            <a:extLst>
              <a:ext uri="{FF2B5EF4-FFF2-40B4-BE49-F238E27FC236}">
                <a16:creationId xmlns:a16="http://schemas.microsoft.com/office/drawing/2014/main" id="{970FEF2B-82BC-2B4F-BB4B-FE4EA57C5959}"/>
              </a:ext>
            </a:extLst>
          </p:cNvPr>
          <p:cNvSpPr txBox="1"/>
          <p:nvPr/>
        </p:nvSpPr>
        <p:spPr>
          <a:xfrm>
            <a:off x="1119322" y="2494450"/>
            <a:ext cx="5818507" cy="3563159"/>
          </a:xfrm>
          <a:prstGeom prst="rect">
            <a:avLst/>
          </a:prstGeom>
        </p:spPr>
        <p:txBody>
          <a:bodyPr vert="horz" lIns="91440" tIns="45720" rIns="91440" bIns="45720" rtlCol="0">
            <a:normAutofit/>
          </a:bodyPr>
          <a:lstStyle/>
          <a:p>
            <a:pPr marL="203400">
              <a:lnSpc>
                <a:spcPct val="90000"/>
              </a:lnSpc>
              <a:spcBef>
                <a:spcPts val="1417"/>
              </a:spcBef>
              <a:buClr>
                <a:srgbClr val="000000"/>
              </a:buClr>
              <a:buSzPct val="45000"/>
            </a:pPr>
            <a:endParaRPr lang="en-US" sz="2400" b="0" strike="noStrike" spc="-1" dirty="0"/>
          </a:p>
          <a:p>
            <a:pPr marL="432000" indent="-228600">
              <a:lnSpc>
                <a:spcPct val="90000"/>
              </a:lnSpc>
              <a:spcBef>
                <a:spcPts val="1417"/>
              </a:spcBef>
              <a:buClr>
                <a:srgbClr val="000000"/>
              </a:buClr>
              <a:buSzPct val="45000"/>
              <a:buFont typeface="Arial" panose="020B0604020202020204" pitchFamily="34" charset="0"/>
              <a:buChar char="•"/>
            </a:pPr>
            <a:r>
              <a:rPr lang="en-US" sz="2400" spc="-1" dirty="0"/>
              <a:t>1. What is Single Loop ODC 1.0</a:t>
            </a:r>
            <a:endParaRPr lang="en-US" sz="2400" b="0" strike="noStrike" spc="-1" dirty="0"/>
          </a:p>
          <a:p>
            <a:pPr marL="432000" indent="-228600">
              <a:lnSpc>
                <a:spcPct val="90000"/>
              </a:lnSpc>
              <a:spcBef>
                <a:spcPts val="1417"/>
              </a:spcBef>
              <a:buClr>
                <a:srgbClr val="000000"/>
              </a:buClr>
              <a:buSzPct val="45000"/>
              <a:buFont typeface="Arial" panose="020B0604020202020204" pitchFamily="34" charset="0"/>
              <a:buChar char="•"/>
            </a:pPr>
            <a:r>
              <a:rPr lang="en-US" sz="2400" spc="-1" dirty="0"/>
              <a:t>2</a:t>
            </a:r>
            <a:r>
              <a:rPr lang="en-US" sz="2400" b="0" strike="noStrike" spc="-1" dirty="0"/>
              <a:t>. </a:t>
            </a:r>
            <a:r>
              <a:rPr lang="en-US" sz="2400" spc="-1" dirty="0"/>
              <a:t>What is Double &amp; Triple Loop ODC 2.0?</a:t>
            </a:r>
          </a:p>
          <a:p>
            <a:pPr marL="432000" indent="-228600">
              <a:lnSpc>
                <a:spcPct val="90000"/>
              </a:lnSpc>
              <a:spcBef>
                <a:spcPts val="1417"/>
              </a:spcBef>
              <a:buClr>
                <a:srgbClr val="000000"/>
              </a:buClr>
              <a:buSzPct val="45000"/>
              <a:buFont typeface="Arial" panose="020B0604020202020204" pitchFamily="34" charset="0"/>
              <a:buChar char="•"/>
            </a:pPr>
            <a:r>
              <a:rPr lang="en-US" sz="2400" b="0" strike="noStrike" spc="-1" dirty="0"/>
              <a:t>3. Building Your True Story Library</a:t>
            </a:r>
          </a:p>
          <a:p>
            <a:pPr marL="432000" indent="-228600">
              <a:lnSpc>
                <a:spcPct val="90000"/>
              </a:lnSpc>
              <a:spcBef>
                <a:spcPts val="1417"/>
              </a:spcBef>
              <a:buClr>
                <a:srgbClr val="000000"/>
              </a:buClr>
              <a:buSzPct val="45000"/>
              <a:buFont typeface="Arial" panose="020B0604020202020204" pitchFamily="34" charset="0"/>
              <a:buChar char="•"/>
            </a:pPr>
            <a:r>
              <a:rPr lang="en-US" sz="2400" spc="-1" dirty="0"/>
              <a:t>4. How to use the Nominal Group Tool</a:t>
            </a:r>
            <a:endParaRPr lang="en-US" sz="2400" b="0" strike="noStrike" spc="-1" dirty="0"/>
          </a:p>
          <a:p>
            <a:pPr marL="432000" indent="-228600">
              <a:lnSpc>
                <a:spcPct val="90000"/>
              </a:lnSpc>
              <a:spcBef>
                <a:spcPts val="1417"/>
              </a:spcBef>
              <a:buClr>
                <a:srgbClr val="000000"/>
              </a:buClr>
              <a:buSzPct val="45000"/>
              <a:buFont typeface="Arial" panose="020B0604020202020204" pitchFamily="34" charset="0"/>
              <a:buChar char="•"/>
            </a:pPr>
            <a:endParaRPr lang="en-US" sz="1700" b="0" strike="noStrike" spc="-1" dirty="0"/>
          </a:p>
        </p:txBody>
      </p:sp>
      <p:sp>
        <p:nvSpPr>
          <p:cNvPr id="5" name="TextBox 1">
            <a:extLst>
              <a:ext uri="{FF2B5EF4-FFF2-40B4-BE49-F238E27FC236}">
                <a16:creationId xmlns:a16="http://schemas.microsoft.com/office/drawing/2014/main" id="{C07BEEC4-4166-D045-973C-0F2F4068D465}"/>
              </a:ext>
            </a:extLst>
          </p:cNvPr>
          <p:cNvSpPr txBox="1"/>
          <p:nvPr/>
        </p:nvSpPr>
        <p:spPr>
          <a:xfrm>
            <a:off x="1413451" y="679592"/>
            <a:ext cx="8302418" cy="18138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 name="TextBox 5">
            <a:extLst>
              <a:ext uri="{FF2B5EF4-FFF2-40B4-BE49-F238E27FC236}">
                <a16:creationId xmlns:a16="http://schemas.microsoft.com/office/drawing/2014/main" id="{E6103773-431A-034F-BB7A-CD84F9F2594C}"/>
              </a:ext>
            </a:extLst>
          </p:cNvPr>
          <p:cNvSpPr txBox="1"/>
          <p:nvPr/>
        </p:nvSpPr>
        <p:spPr>
          <a:xfrm>
            <a:off x="300276" y="599985"/>
            <a:ext cx="8302418" cy="1813821"/>
          </a:xfrm>
          <a:prstGeom prst="rect">
            <a:avLst/>
          </a:prstGeom>
          <a:noFill/>
        </p:spPr>
        <p:txBody>
          <a:bodyPr wrap="square" rtlCol="0">
            <a:spAutoFit/>
          </a:bodyPr>
          <a:lstStyle/>
          <a:p>
            <a:endParaRPr lang="en-US" dirty="0"/>
          </a:p>
        </p:txBody>
      </p:sp>
      <p:pic>
        <p:nvPicPr>
          <p:cNvPr id="14" name="Billede 19">
            <a:extLst>
              <a:ext uri="{FF2B5EF4-FFF2-40B4-BE49-F238E27FC236}">
                <a16:creationId xmlns:a16="http://schemas.microsoft.com/office/drawing/2014/main" id="{DA1D84D3-020A-0B47-BFC2-FB90BCBBA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pic>
        <p:nvPicPr>
          <p:cNvPr id="15" name="Picture 2_5" descr="Free object clipart graphics. Needle, capscrews, nut, bricks, glue, clothes  peg, bucket, comb, candle, vase, dress, bulb, handbag images and pictures.">
            <a:extLst>
              <a:ext uri="{FF2B5EF4-FFF2-40B4-BE49-F238E27FC236}">
                <a16:creationId xmlns:a16="http://schemas.microsoft.com/office/drawing/2014/main" id="{19407E83-14E4-4D49-8E2F-F06596420196}"/>
              </a:ext>
            </a:extLst>
          </p:cNvPr>
          <p:cNvPicPr/>
          <p:nvPr/>
        </p:nvPicPr>
        <p:blipFill rotWithShape="1">
          <a:blip r:embed="rId4"/>
          <a:srcRect r="9032" b="2"/>
          <a:stretch/>
        </p:blipFill>
        <p:spPr>
          <a:xfrm>
            <a:off x="7392469" y="2711288"/>
            <a:ext cx="3405299" cy="3110720"/>
          </a:xfrm>
          <a:prstGeom prst="rect">
            <a:avLst/>
          </a:prstGeom>
        </p:spPr>
      </p:pic>
    </p:spTree>
    <p:extLst>
      <p:ext uri="{BB962C8B-B14F-4D97-AF65-F5344CB8AC3E}">
        <p14:creationId xmlns:p14="http://schemas.microsoft.com/office/powerpoint/2010/main" val="22336311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1631</TotalTime>
  <Words>1645</Words>
  <Application>Microsoft Macintosh PowerPoint</Application>
  <PresentationFormat>Widescreen</PresentationFormat>
  <Paragraphs>241</Paragraphs>
  <Slides>23</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Helvetica Light</vt:lpstr>
      <vt:lpstr>Helvetica Neue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ODC 2.0 is a journey to move from Single Loop to Double &amp; Triple Loop, including Fractals</vt:lpstr>
      <vt:lpstr>PowerPoint Presentation</vt:lpstr>
      <vt:lpstr>Principles 1 &amp; 2 (TRUE &amp; MAKING ROOM)</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Ann Rosile</dc:creator>
  <cp:lastModifiedBy>David Boje</cp:lastModifiedBy>
  <cp:revision>16</cp:revision>
  <dcterms:created xsi:type="dcterms:W3CDTF">2021-04-05T01:23:37Z</dcterms:created>
  <dcterms:modified xsi:type="dcterms:W3CDTF">2021-04-06T19:00:08Z</dcterms:modified>
</cp:coreProperties>
</file>