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_rels/slideLayout7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9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26.xml.rels" ContentType="application/vnd.openxmlformats-package.relationships+xml"/>
  <Override PartName="/ppt/slides/_rels/slide8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3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9.xml.rels" ContentType="application/vnd.openxmlformats-package.relationships+xml"/>
  <Override PartName="/ppt/slides/_rels/slide19.xml.rels" ContentType="application/vnd.openxmlformats-package.relationships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11.jpeg" ContentType="image/jpeg"/>
  <Override PartName="/ppt/media/image2.png" ContentType="image/png"/>
  <Override PartName="/ppt/media/image30.jpeg" ContentType="image/jpeg"/>
  <Override PartName="/ppt/media/image37.png" ContentType="image/png"/>
  <Override PartName="/ppt/media/image7.jpeg" ContentType="image/jpeg"/>
  <Override PartName="/ppt/media/image1.tif" ContentType="image/tiff"/>
  <Override PartName="/ppt/media/image22.png" ContentType="image/png"/>
  <Override PartName="/ppt/media/image29.jpeg" ContentType="image/jpeg"/>
  <Override PartName="/ppt/media/image23.png" ContentType="image/png"/>
  <Override PartName="/ppt/media/image4.jpeg" ContentType="image/jpeg"/>
  <Override PartName="/ppt/media/image3.png" ContentType="image/png"/>
  <Override PartName="/ppt/media/image20.jpeg" ContentType="image/jpeg"/>
  <Override PartName="/ppt/media/image19.jpeg" ContentType="image/jpeg"/>
  <Override PartName="/ppt/media/image6.png" ContentType="image/png"/>
  <Override PartName="/ppt/media/image25.png" ContentType="image/png"/>
  <Override PartName="/ppt/media/image8.jpeg" ContentType="image/jpeg"/>
  <Override PartName="/ppt/media/image24.jpeg" ContentType="image/jpeg"/>
  <Override PartName="/ppt/media/image10.png" ContentType="image/png"/>
  <Override PartName="/ppt/media/image13.jpeg" ContentType="image/jpeg"/>
  <Override PartName="/ppt/media/image12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5.jpeg" ContentType="image/jpeg"/>
  <Override PartName="/ppt/media/image21.jpeg" ContentType="image/jpeg"/>
  <Override PartName="/ppt/media/image36.png" ContentType="image/png"/>
  <Override PartName="/ppt/media/image26.png" ContentType="image/png"/>
  <Override PartName="/ppt/media/image31.jpeg" ContentType="image/jpeg"/>
  <Override PartName="/ppt/media/image9.jpeg" ContentType="image/jpeg"/>
  <Override PartName="/ppt/media/image27.jpeg" ContentType="image/jpeg"/>
  <Override PartName="/ppt/media/image32.jpeg" ContentType="image/jpeg"/>
  <Override PartName="/ppt/media/image33.jpeg" ContentType="image/jpeg"/>
  <Override PartName="/ppt/media/image14.png" ContentType="image/png"/>
  <Override PartName="/ppt/media/image35.jpeg" ContentType="image/jpeg"/>
  <Override PartName="/ppt/media/image18.jpeg" ContentType="image/jpeg"/>
  <Override PartName="/ppt/media/image28.png" ContentType="image/png"/>
  <Override PartName="/ppt/media/image34.jpeg" ContentType="image/jpeg"/>
  <Override PartName="/ppt/notesSlides/_rels/notesSlide2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32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33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680DBEEF-02A3-43BC-AA38-7BC081EB0C2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sldImg"/>
          </p:nvPr>
        </p:nvSpPr>
        <p:spPr>
          <a:xfrm>
            <a:off x="870120" y="1257480"/>
            <a:ext cx="6029280" cy="3390840"/>
          </a:xfrm>
          <a:prstGeom prst="rect">
            <a:avLst/>
          </a:prstGeom>
        </p:spPr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777960" y="4840200"/>
            <a:ext cx="6212520" cy="39567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2400">
              <a:lnSpc>
                <a:spcPct val="100000"/>
              </a:lnSpc>
              <a:tabLst>
                <a:tab algn="l" pos="0"/>
              </a:tabLst>
            </a:pPr>
            <a:r>
              <a:rPr b="0" lang="da-DK" sz="2000" spc="-1" strike="noStrike">
                <a:latin typeface="Arial"/>
              </a:rPr>
              <a:t>Just go over this slide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50" name="CustomShape 3"/>
          <p:cNvSpPr/>
          <p:nvPr/>
        </p:nvSpPr>
        <p:spPr>
          <a:xfrm>
            <a:off x="4402080" y="9553680"/>
            <a:ext cx="3364560" cy="50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1A9B1F19-2B7D-4D2B-A455-55E8059DA401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2080" cy="3083400"/>
          </a:xfrm>
          <a:prstGeom prst="rect">
            <a:avLst/>
          </a:prstGeom>
        </p:spPr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1720" cy="35956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53" name="CustomShape 3"/>
          <p:cNvSpPr/>
          <p:nvPr/>
        </p:nvSpPr>
        <p:spPr>
          <a:xfrm>
            <a:off x="3884760" y="8685360"/>
            <a:ext cx="2967120" cy="45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5CA865B1-93F5-4C0F-BA67-4E5CD4D58DCA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sldImg"/>
          </p:nvPr>
        </p:nvSpPr>
        <p:spPr>
          <a:xfrm>
            <a:off x="533520" y="763560"/>
            <a:ext cx="6702120" cy="3770280"/>
          </a:xfrm>
          <a:prstGeom prst="rect">
            <a:avLst/>
          </a:prstGeom>
        </p:spPr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5760" cy="4524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62" name="CustomShape 3"/>
          <p:cNvSpPr/>
          <p:nvPr/>
        </p:nvSpPr>
        <p:spPr>
          <a:xfrm>
            <a:off x="4399200" y="9555480"/>
            <a:ext cx="3371040" cy="50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9D99C27A-4F6F-4F97-9EF9-E1CF1A8F9A6A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sldImg"/>
          </p:nvPr>
        </p:nvSpPr>
        <p:spPr>
          <a:xfrm>
            <a:off x="533520" y="763560"/>
            <a:ext cx="6702840" cy="3771000"/>
          </a:xfrm>
          <a:prstGeom prst="rect">
            <a:avLst/>
          </a:prstGeom>
        </p:spPr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480" cy="45248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56" name="CustomShape 3"/>
          <p:cNvSpPr/>
          <p:nvPr/>
        </p:nvSpPr>
        <p:spPr>
          <a:xfrm>
            <a:off x="4399200" y="9555480"/>
            <a:ext cx="3371760" cy="50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16ABA260-775C-4A70-9A6B-346A6F6BAA94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sldImg"/>
          </p:nvPr>
        </p:nvSpPr>
        <p:spPr>
          <a:xfrm>
            <a:off x="533520" y="763560"/>
            <a:ext cx="6701400" cy="3769200"/>
          </a:xfrm>
          <a:prstGeom prst="rect">
            <a:avLst/>
          </a:prstGeom>
        </p:spPr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800" cy="35967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59" name="CustomShape 3"/>
          <p:cNvSpPr/>
          <p:nvPr/>
        </p:nvSpPr>
        <p:spPr>
          <a:xfrm>
            <a:off x="3884760" y="8685360"/>
            <a:ext cx="296820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B579B89-58B4-41D2-A3B0-64CEB1D118F2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tif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s://www.youtube.com/watch?v=JrxXkyMB4vA" TargetMode="Externa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s://pdfs.semanticscholar.org/cf83/1c88ec40a66c552ca2159044477f95c063aa.pdf" TargetMode="External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3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4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3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6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9290160" y="295560"/>
            <a:ext cx="624960" cy="76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fld id="{FA2A3852-1BA2-4A11-9A29-7E9B7F888F6F}" type="slidenum"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235" name="Billede 4" descr=""/>
          <p:cNvPicPr/>
          <p:nvPr/>
        </p:nvPicPr>
        <p:blipFill>
          <a:blip r:embed="rId1"/>
          <a:stretch/>
        </p:blipFill>
        <p:spPr>
          <a:xfrm>
            <a:off x="1715400" y="1080"/>
            <a:ext cx="9140040" cy="6854040"/>
          </a:xfrm>
          <a:prstGeom prst="rect">
            <a:avLst/>
          </a:prstGeom>
          <a:ln w="0">
            <a:noFill/>
          </a:ln>
        </p:spPr>
      </p:pic>
      <p:sp>
        <p:nvSpPr>
          <p:cNvPr id="236" name="CustomShape 2"/>
          <p:cNvSpPr/>
          <p:nvPr/>
        </p:nvSpPr>
        <p:spPr>
          <a:xfrm>
            <a:off x="6130080" y="294480"/>
            <a:ext cx="4520880" cy="203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TRUE STORYTELLING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 </a:t>
            </a: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Train-the-Trainers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  </a:t>
            </a: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Masters Class 2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	</a:t>
            </a: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	</a:t>
            </a: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17 Feb 2021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37" name="Picture 201" descr=""/>
          <p:cNvPicPr/>
          <p:nvPr/>
        </p:nvPicPr>
        <p:blipFill>
          <a:blip r:embed="rId2"/>
          <a:stretch/>
        </p:blipFill>
        <p:spPr>
          <a:xfrm>
            <a:off x="1715400" y="56160"/>
            <a:ext cx="8997480" cy="685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2472120" y="160920"/>
            <a:ext cx="4935240" cy="171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/>
          </a:bodyPr>
          <a:p>
            <a:pPr>
              <a:lnSpc>
                <a:spcPct val="90000"/>
              </a:lnSpc>
            </a:pPr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-70200" y="0"/>
            <a:ext cx="12420000" cy="685728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normAutofit fontScale="85000"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</a:t>
            </a: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Story of Meeting David Epston in New Zealand in 1996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How Embodied Restorying Works with Horses and Veterans and their Family System? </a:t>
            </a:r>
            <a:r>
              <a:rPr b="0" lang="en-US" sz="24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1"/>
              </a:rPr>
              <a:t>See Video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457200" y="228600"/>
            <a:ext cx="8228880" cy="68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III  What is Horsesense ERP? Grace Ann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90" name="Picture 277_0" descr=""/>
          <p:cNvPicPr/>
          <p:nvPr/>
        </p:nvPicPr>
        <p:blipFill>
          <a:blip r:embed="rId2"/>
          <a:stretch/>
        </p:blipFill>
        <p:spPr>
          <a:xfrm>
            <a:off x="0" y="695160"/>
            <a:ext cx="8687520" cy="5019120"/>
          </a:xfrm>
          <a:prstGeom prst="rect">
            <a:avLst/>
          </a:prstGeom>
          <a:ln w="0">
            <a:noFill/>
          </a:ln>
        </p:spPr>
      </p:pic>
      <p:pic>
        <p:nvPicPr>
          <p:cNvPr id="291" name="" descr=""/>
          <p:cNvPicPr/>
          <p:nvPr/>
        </p:nvPicPr>
        <p:blipFill>
          <a:blip r:embed="rId3"/>
          <a:stretch/>
        </p:blipFill>
        <p:spPr>
          <a:xfrm>
            <a:off x="8750520" y="162000"/>
            <a:ext cx="3440880" cy="2580480"/>
          </a:xfrm>
          <a:prstGeom prst="rect">
            <a:avLst/>
          </a:prstGeom>
          <a:ln w="0">
            <a:noFill/>
          </a:ln>
        </p:spPr>
      </p:pic>
      <p:pic>
        <p:nvPicPr>
          <p:cNvPr id="292" name="" descr=""/>
          <p:cNvPicPr/>
          <p:nvPr/>
        </p:nvPicPr>
        <p:blipFill>
          <a:blip r:embed="rId4"/>
          <a:stretch/>
        </p:blipFill>
        <p:spPr>
          <a:xfrm>
            <a:off x="8915400" y="3160800"/>
            <a:ext cx="2358360" cy="1867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2472120" y="160920"/>
            <a:ext cx="4935240" cy="171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/>
          </a:bodyPr>
          <a:p>
            <a:pPr>
              <a:lnSpc>
                <a:spcPct val="90000"/>
              </a:lnSpc>
            </a:pPr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IV to VI Tom Petty songs OVERVIEW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95" name="Picture 277_2" descr=""/>
          <p:cNvPicPr/>
          <p:nvPr/>
        </p:nvPicPr>
        <p:blipFill>
          <a:blip r:embed="rId1"/>
          <a:stretch/>
        </p:blipFill>
        <p:spPr>
          <a:xfrm>
            <a:off x="5715000" y="1711440"/>
            <a:ext cx="6533280" cy="3774240"/>
          </a:xfrm>
          <a:prstGeom prst="rect">
            <a:avLst/>
          </a:prstGeom>
          <a:ln w="0">
            <a:noFill/>
          </a:ln>
        </p:spPr>
      </p:pic>
      <p:pic>
        <p:nvPicPr>
          <p:cNvPr id="296" name="" descr=""/>
          <p:cNvPicPr/>
          <p:nvPr/>
        </p:nvPicPr>
        <p:blipFill>
          <a:blip r:embed="rId2"/>
          <a:stretch/>
        </p:blipFill>
        <p:spPr>
          <a:xfrm>
            <a:off x="228600" y="685800"/>
            <a:ext cx="5350680" cy="486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IV Tom Petty songs &amp; steps 1 to 3, then your Breakout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br/>
            <a:r>
              <a:rPr b="1" lang="en-US" sz="2800" spc="-1" strike="noStrike" u="sng">
                <a:solidFill>
                  <a:srgbClr val="0563c1"/>
                </a:solidFill>
                <a:uFillTx/>
                <a:latin typeface="AppleSystemUIFontBold"/>
                <a:ea typeface="AppleSystemUIFontBold"/>
                <a:hlinkClick r:id="rId1"/>
              </a:rPr>
              <a:t>Link to Article</a:t>
            </a:r>
            <a:r>
              <a:rPr b="1" lang="en-US" sz="2800" spc="-1" strike="noStrike">
                <a:solidFill>
                  <a:srgbClr val="0563c1"/>
                </a:solidFill>
                <a:latin typeface="AppleSystemUIFontBold"/>
                <a:ea typeface="AppleSystemUIFontBold"/>
              </a:rPr>
              <a:t> (Journal of Veterans Affairs)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98" name="CustomShape 2"/>
          <p:cNvSpPr/>
          <p:nvPr/>
        </p:nvSpPr>
        <p:spPr>
          <a:xfrm>
            <a:off x="228600" y="1604520"/>
            <a:ext cx="11886480" cy="50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69000"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  <a:ea typeface="DejaVu Sans"/>
              </a:rPr>
              <a:t>1. Characterize: </a:t>
            </a:r>
            <a:r>
              <a:rPr b="0" lang="en-US" sz="3600" spc="-1" strike="noStrike">
                <a:solidFill>
                  <a:srgbClr val="000000"/>
                </a:solidFill>
                <a:latin typeface="Cambria"/>
                <a:ea typeface="DejaVu Sans"/>
              </a:rPr>
              <a:t>“Describe you at your ‘best,’ or your family at their best, either in words or by arranging a scene in the sand tray. What would a favorite grandparent, parent, teacher, family member, or best friend, say about you? 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  <a:ea typeface="AppleSystemUIFont"/>
              </a:rPr>
              <a:t>2. Externalize</a:t>
            </a:r>
            <a:r>
              <a:rPr b="0" lang="en-US" sz="3600" spc="-1" strike="noStrike">
                <a:solidFill>
                  <a:srgbClr val="000000"/>
                </a:solidFill>
                <a:latin typeface="Cambria"/>
                <a:ea typeface="AppleSystemUIFont"/>
              </a:rPr>
              <a:t>: “Describe your ‘old story,’ your description of you/your family in the past. Feel free to make any problems or struggles into another character in your story (use an object in the sand tray to describe this character/problem).” 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  <a:ea typeface="AppleSystemUIFont"/>
              </a:rPr>
              <a:t>3. Sympathize:</a:t>
            </a:r>
            <a:r>
              <a:rPr b="0" lang="en-US" sz="3600" spc="-1" strike="noStrike">
                <a:solidFill>
                  <a:srgbClr val="000000"/>
                </a:solidFill>
                <a:latin typeface="Cambria"/>
                <a:ea typeface="AppleSystemUIFont"/>
              </a:rPr>
              <a:t> “How has the problem (the old story) benefitted you or how is it understandable?” 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417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BENEATH – Heart </a:t>
            </a:r>
            <a:r>
              <a:rPr b="0" lang="en-US" sz="1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"Well, I Won't Back Down"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609480" y="1604520"/>
            <a:ext cx="4876200" cy="397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46000"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No, I won't back down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You can stand me up at the gates of hell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But I won't back down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No, I'll stand my ground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Won't be turned around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And I'll keep this world from draggin' me down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Gonna stand my ground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And I won't back down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(I won't back down) Hey, baby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There ain't no easy way out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01" name="" descr=""/>
          <p:cNvPicPr/>
          <p:nvPr/>
        </p:nvPicPr>
        <p:blipFill>
          <a:blip r:embed="rId1"/>
          <a:stretch/>
        </p:blipFill>
        <p:spPr>
          <a:xfrm>
            <a:off x="6764400" y="851760"/>
            <a:ext cx="5350680" cy="486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417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BEFORE – Heart </a:t>
            </a:r>
            <a:r>
              <a:rPr b="0" lang="en-US" sz="1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"Live Like a Refugee"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228600" y="1143000"/>
            <a:ext cx="6400080" cy="548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77000"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We got somethin', we both know it, we don't talk too much about it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Ain't no real big secret, all the same, somehow we get around it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Listen, it don't really matter to me baby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You believe what you want to believe, you see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You don't have to live like a refugee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(Don't have to live like a refugee)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Somewhere, somehow, somebody must have kicked you around some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Tell me why you want to lay there, revel in your abandon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04" name="" descr=""/>
          <p:cNvPicPr/>
          <p:nvPr/>
        </p:nvPicPr>
        <p:blipFill>
          <a:blip r:embed="rId1"/>
          <a:stretch/>
        </p:blipFill>
        <p:spPr>
          <a:xfrm>
            <a:off x="6764400" y="851760"/>
            <a:ext cx="5350680" cy="486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609480" y="220680"/>
            <a:ext cx="10971000" cy="124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417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V Tom Petty songs 4 &amp;5 and steps 4 to 6 Breakout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06" name="CustomShape 2"/>
          <p:cNvSpPr/>
          <p:nvPr/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88000"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4. Revise: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“Identify negative consequences of the problem.” This helps reaffirm the commitment to change them.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AppleSystemUIFont"/>
              </a:rPr>
              <a:t>5. Strategize: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ppleSystemUIFont"/>
              </a:rPr>
              <a:t>“Find the ‘little wow moments’ of exception to the usual ‘same old story.’” For example, “How did you overcome the problem this time?”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AppleSystemUIFont"/>
              </a:rPr>
              <a:t>6. Restory: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ppleSystemUIFont"/>
              </a:rPr>
              <a:t>“Re-write history and write a new future life/family story. This time, highlight all the ‘little wow moments’ from family members and make them the ‘new normal’ of your Future.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417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BEYOND – Heart </a:t>
            </a:r>
            <a:r>
              <a:rPr b="0" lang="en-US" sz="1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"Free Fallin’"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8" name="CustomShape 2"/>
          <p:cNvSpPr/>
          <p:nvPr/>
        </p:nvSpPr>
        <p:spPr>
          <a:xfrm>
            <a:off x="228600" y="1143000"/>
            <a:ext cx="6400080" cy="548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77000"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She's a good girl, loves her mama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Loves Jesus and America too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She's a good girl, who's crazy 'bout Elvis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Loves horses and her boyfriend too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And it's a long day livin' in Reseda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There's a freeway runnin' through the yard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And I'm a bad boy, cause I don't even miss her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I'm a bad boy for breakin' her heart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Now I'm free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Free fallin'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Yeah, I'm free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Free fallin'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09" name="" descr=""/>
          <p:cNvPicPr/>
          <p:nvPr/>
        </p:nvPicPr>
        <p:blipFill>
          <a:blip r:embed="rId1"/>
          <a:stretch/>
        </p:blipFill>
        <p:spPr>
          <a:xfrm>
            <a:off x="5621400" y="685800"/>
            <a:ext cx="5350680" cy="486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417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BETS – Heart </a:t>
            </a:r>
            <a:r>
              <a:rPr b="0" lang="en-US" sz="1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"Runnin’ Down a Dream"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228600" y="1143000"/>
            <a:ext cx="6400080" cy="548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51000"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It was a beautiful day, the sun beat down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I had the radio on, I was drivin'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Trees went by, me and Del were singin'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Little Runaway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I was flyin'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Yeah, runnin' down a dream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That never would come to me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Workin' on a mystery, goin' wherever it leads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Runnin' down a dream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I felt so good, like anything was possible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Hit cruise control and rubbed my eyes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The last three days the rain was unstoppable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It was always cold, no sunshine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12" name="" descr=""/>
          <p:cNvPicPr/>
          <p:nvPr/>
        </p:nvPicPr>
        <p:blipFill>
          <a:blip r:embed="rId1"/>
          <a:stretch/>
        </p:blipFill>
        <p:spPr>
          <a:xfrm>
            <a:off x="5621400" y="851760"/>
            <a:ext cx="5350680" cy="486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417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BEING &amp; In-BETWEEN </a:t>
            </a:r>
            <a:r>
              <a:rPr b="0" lang="en-US" sz="1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"Luna"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4" name="CustomShape 2"/>
          <p:cNvSpPr/>
          <p:nvPr/>
        </p:nvSpPr>
        <p:spPr>
          <a:xfrm>
            <a:off x="228600" y="1143000"/>
            <a:ext cx="6400080" cy="548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47000"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White light cut a scar in the sky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Thin line of silver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The night was all clouded with dreams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Wind made me shiver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Black and yellow pools of light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Outside my window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Luna come to me tonight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I am a prisoner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Luna glide down from the moon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The clouds are all silver and black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Floating around me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Luna come into my eyes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Luna surround me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With black and yellow pools of light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Fall by my window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Luna come to me tonight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I am a prisoner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Luna glide down from the moon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15" name="" descr=""/>
          <p:cNvPicPr/>
          <p:nvPr/>
        </p:nvPicPr>
        <p:blipFill>
          <a:blip r:embed="rId1"/>
          <a:stretch/>
        </p:blipFill>
        <p:spPr>
          <a:xfrm>
            <a:off x="5486400" y="851760"/>
            <a:ext cx="5350680" cy="486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417"/>
              </a:spcBef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VI Step 7 After-care Breakout &amp; Debrief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17" name="CustomShape 2"/>
          <p:cNvSpPr/>
          <p:nvPr/>
        </p:nvSpPr>
        <p:spPr>
          <a:xfrm>
            <a:off x="228600" y="1143000"/>
            <a:ext cx="8000280" cy="548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00"/>
                </a:solidFill>
                <a:latin typeface="Cambria"/>
                <a:ea typeface="DejaVu Sans"/>
              </a:rPr>
              <a:t>7. </a:t>
            </a:r>
            <a:r>
              <a:rPr b="1" lang="en-US" sz="3200" spc="-1" strike="noStrike">
                <a:solidFill>
                  <a:srgbClr val="000000"/>
                </a:solidFill>
                <a:latin typeface="Cambria"/>
                <a:ea typeface="AppleSystemUIFont"/>
              </a:rPr>
              <a:t>Publicize: </a:t>
            </a:r>
            <a:r>
              <a:rPr b="0" lang="en-US" sz="3200" spc="-1" strike="noStrike">
                <a:solidFill>
                  <a:srgbClr val="000000"/>
                </a:solidFill>
                <a:latin typeface="Cambria"/>
                <a:ea typeface="AppleSystemUIFont"/>
              </a:rPr>
              <a:t>“Identify a support network and write letters to potential supporters to request participation in the new story of the future. It does not matter if the letter recipients respond or not. 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US" sz="3200" spc="-1" strike="noStrike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mbria"/>
                <a:ea typeface="AppleSystemUIFont"/>
              </a:rPr>
              <a:t>Now that you have the ‘New Story’ its time to do the Staging to publicize it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318" name="Picture 2_0" descr="ttps://trello-attachments.s3.amazonaws.com/5f7b7a139881997d5437a4e1/5fc93d08d9f5d9535c947036/82d70eb89ee"/>
          <p:cNvPicPr/>
          <p:nvPr/>
        </p:nvPicPr>
        <p:blipFill>
          <a:blip r:embed="rId1"/>
          <a:stretch/>
        </p:blipFill>
        <p:spPr>
          <a:xfrm>
            <a:off x="8686800" y="0"/>
            <a:ext cx="3504600" cy="3129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ef8f5"/>
            </a:gs>
            <a:gs pos="100000">
              <a:srgbClr val="f7c4a2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165600" y="159840"/>
            <a:ext cx="11875320" cy="258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True Storytelling Institute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PRE-SESSION Masters Class 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How 5 Tom Petty Lyrics Explains 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Embodied Restorying Process (ERP)”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9" name="CustomShape 2"/>
          <p:cNvSpPr/>
          <p:nvPr/>
        </p:nvSpPr>
        <p:spPr>
          <a:xfrm>
            <a:off x="1245240" y="5563800"/>
            <a:ext cx="13970880" cy="349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240" name="Picture 298" descr=""/>
          <p:cNvPicPr/>
          <p:nvPr/>
        </p:nvPicPr>
        <p:blipFill>
          <a:blip r:embed="rId1"/>
          <a:stretch/>
        </p:blipFill>
        <p:spPr>
          <a:xfrm>
            <a:off x="2381400" y="2546280"/>
            <a:ext cx="7443720" cy="415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Why it works?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320" name="" descr=""/>
          <p:cNvPicPr/>
          <p:nvPr/>
        </p:nvPicPr>
        <p:blipFill>
          <a:blip r:embed="rId1"/>
          <a:stretch/>
        </p:blipFill>
        <p:spPr>
          <a:xfrm>
            <a:off x="5715000" y="1143000"/>
            <a:ext cx="6357600" cy="558180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277_1" descr=""/>
          <p:cNvPicPr/>
          <p:nvPr/>
        </p:nvPicPr>
        <p:blipFill>
          <a:blip r:embed="rId2"/>
          <a:stretch/>
        </p:blipFill>
        <p:spPr>
          <a:xfrm>
            <a:off x="95400" y="1418040"/>
            <a:ext cx="5618880" cy="3246120"/>
          </a:xfrm>
          <a:prstGeom prst="rect">
            <a:avLst/>
          </a:prstGeom>
          <a:ln w="0">
            <a:noFill/>
          </a:ln>
        </p:spPr>
      </p:pic>
      <p:sp>
        <p:nvSpPr>
          <p:cNvPr id="322" name="CustomShape 2"/>
          <p:cNvSpPr/>
          <p:nvPr/>
        </p:nvSpPr>
        <p:spPr>
          <a:xfrm>
            <a:off x="228600" y="4800600"/>
            <a:ext cx="5942880" cy="188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Homework: Pick your own 5 songs that help story along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In a system you would like to change, that you are part of.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How do you Guide Restroying  from attunements of Fear, Anxiety, Ambiguity, &amp; Turbulence to Assertion, Understanding, and Care?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0" y="228600"/>
            <a:ext cx="12191400" cy="662868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VII Sound Wave Diffraction Interference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417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Storytelling Sound of Music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417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Waves Diffract in all directions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417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Until a barrier, then interference...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417"/>
              </a:spcBef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417"/>
              </a:spcBef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324" name="" descr=""/>
          <p:cNvPicPr/>
          <p:nvPr/>
        </p:nvPicPr>
        <p:blipFill>
          <a:blip r:embed="rId1"/>
          <a:stretch/>
        </p:blipFill>
        <p:spPr>
          <a:xfrm>
            <a:off x="5257800" y="914400"/>
            <a:ext cx="6829920" cy="591228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2_1" descr="ttps://trello-attachments.s3.amazonaws.com/5f7b7a139881997d5437a4e1/5fc93d08d9f5d9535c947036/f03fdbfb237"/>
          <p:cNvPicPr/>
          <p:nvPr/>
        </p:nvPicPr>
        <p:blipFill>
          <a:blip r:embed="rId2"/>
          <a:stretch/>
        </p:blipFill>
        <p:spPr>
          <a:xfrm>
            <a:off x="101520" y="2527560"/>
            <a:ext cx="4469760" cy="432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2472120" y="160920"/>
            <a:ext cx="4935240" cy="171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/>
          </a:bodyPr>
          <a:p>
            <a:pPr>
              <a:lnSpc>
                <a:spcPct val="90000"/>
              </a:lnSpc>
            </a:pPr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</p:txBody>
      </p:sp>
      <p:sp>
        <p:nvSpPr>
          <p:cNvPr id="327" name="CustomShape 2"/>
          <p:cNvSpPr/>
          <p:nvPr/>
        </p:nvSpPr>
        <p:spPr>
          <a:xfrm>
            <a:off x="0" y="0"/>
            <a:ext cx="12019680" cy="669348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VIII 4 Principles of Protreptic Guide </a:t>
            </a:r>
            <a:r>
              <a:rPr b="1" lang="en-US" sz="2400" spc="-1" strike="noStrike">
                <a:solidFill>
                  <a:srgbClr val="000000"/>
                </a:solidFill>
                <a:latin typeface="Liberation Serif;Times New Roman"/>
                <a:ea typeface="DejaVu Sans"/>
              </a:rPr>
              <a:t>(Kirkeby, 2009: adapted pp. 163-166)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1. Anchor in a dialogue the transgressive experience that breaks out of the sunlight. in Mr. Military story →  wife and child. In BEYOND-Heart is the encounter with Nature forces. Being in combat, Nature gets displaced, and it can return to Doug.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2. In BEFORE-Heart, the ‘truth for empirical knowledge’ of BENEATH (debates) is not helping the story along (principle 5). Mr. Military is still living on the road to self-deception (PTSD, or something akin to it), because in-the-BEFORE, they is how he survived the Afghanistan war, → his ‘reality principle.’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328" name="" descr=""/>
          <p:cNvPicPr/>
          <p:nvPr/>
        </p:nvPicPr>
        <p:blipFill>
          <a:blip r:embed="rId1"/>
          <a:stretch/>
        </p:blipFill>
        <p:spPr>
          <a:xfrm>
            <a:off x="4800600" y="3439440"/>
            <a:ext cx="2742480" cy="273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2472120" y="160920"/>
            <a:ext cx="4935240" cy="171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/>
          </a:bodyPr>
          <a:p>
            <a:pPr>
              <a:lnSpc>
                <a:spcPct val="90000"/>
              </a:lnSpc>
            </a:pPr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</p:txBody>
      </p:sp>
      <p:sp>
        <p:nvSpPr>
          <p:cNvPr id="330" name="CustomShape 2"/>
          <p:cNvSpPr/>
          <p:nvPr/>
        </p:nvSpPr>
        <p:spPr>
          <a:xfrm>
            <a:off x="0" y="0"/>
            <a:ext cx="12019680" cy="669348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VIII 4 Principles of Protreptic Guide </a:t>
            </a:r>
            <a:r>
              <a:rPr b="1" lang="en-US" sz="2400" spc="-1" strike="noStrike">
                <a:solidFill>
                  <a:srgbClr val="000000"/>
                </a:solidFill>
                <a:latin typeface="Liberation Serif;Times New Roman"/>
                <a:ea typeface="DejaVu Sans"/>
              </a:rPr>
              <a:t>(Kirkeby, 2009: adapted pp. 163-166)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3. Mr. Military needs the Free Fallin’ into the BEYOND-Heart to find Doug, because Mr. Military (without Doug) is without the means to establish a path directly from BENEATH or BEFORE to BETS.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4.The setting of eventing-the-event and its contextual framing have five facets. Here the Greek Square gets a plus-one: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* The Beautiful (family)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* The Just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* The Good (soldier)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*The True (empirics of surviving) PLUS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* THe‘Values of Military Culture that says ‘man up, suck it up, don’t back down ever’. 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In Sum, Mr. Military is obligated by the military system narrative to be acting and leading according to Military-Institutional-Ethics, and to swallow his own person-ethics 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2472120" y="160920"/>
            <a:ext cx="4935240" cy="171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/>
          </a:bodyPr>
          <a:p>
            <a:pPr>
              <a:lnSpc>
                <a:spcPct val="90000"/>
              </a:lnSpc>
            </a:pPr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0" y="0"/>
            <a:ext cx="12019680" cy="669348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How Appreciative Inquiry and Embodied Restorying Combine?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333" name="" descr=""/>
          <p:cNvPicPr/>
          <p:nvPr/>
        </p:nvPicPr>
        <p:blipFill>
          <a:blip r:embed="rId1"/>
          <a:stretch/>
        </p:blipFill>
        <p:spPr>
          <a:xfrm>
            <a:off x="0" y="612720"/>
            <a:ext cx="5680800" cy="3729960"/>
          </a:xfrm>
          <a:prstGeom prst="rect">
            <a:avLst/>
          </a:prstGeom>
          <a:ln w="0">
            <a:noFill/>
          </a:ln>
        </p:spPr>
      </p:pic>
      <p:sp>
        <p:nvSpPr>
          <p:cNvPr id="334" name="CustomShape 3"/>
          <p:cNvSpPr/>
          <p:nvPr/>
        </p:nvSpPr>
        <p:spPr>
          <a:xfrm>
            <a:off x="914400" y="4454280"/>
            <a:ext cx="319968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Boje &amp; Rosile, 2020: p. 79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35" name="Picture 277_3" descr=""/>
          <p:cNvPicPr/>
          <p:nvPr/>
        </p:nvPicPr>
        <p:blipFill>
          <a:blip r:embed="rId2"/>
          <a:stretch/>
        </p:blipFill>
        <p:spPr>
          <a:xfrm>
            <a:off x="5810400" y="685800"/>
            <a:ext cx="6329880" cy="365688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2_3" descr="ow to Use Conversational Storytelling Interviews for Your Dissertation: "/>
          <p:cNvPicPr/>
          <p:nvPr/>
        </p:nvPicPr>
        <p:blipFill>
          <a:blip r:embed="rId3"/>
          <a:stretch/>
        </p:blipFill>
        <p:spPr>
          <a:xfrm>
            <a:off x="4836240" y="3646080"/>
            <a:ext cx="1792440" cy="275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685800" y="457200"/>
            <a:ext cx="4646160" cy="434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Next Week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P6: Staging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How it is Staging in-Between the Hearts 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400" spc="-1" strike="noStrike">
              <a:latin typeface="Arial"/>
            </a:endParaRPr>
          </a:p>
        </p:txBody>
      </p:sp>
      <p:pic>
        <p:nvPicPr>
          <p:cNvPr id="338" name="Picture 351" descr=""/>
          <p:cNvPicPr/>
          <p:nvPr/>
        </p:nvPicPr>
        <p:blipFill>
          <a:blip r:embed="rId1"/>
          <a:stretch/>
        </p:blipFill>
        <p:spPr>
          <a:xfrm>
            <a:off x="1833120" y="4347720"/>
            <a:ext cx="2280600" cy="2280600"/>
          </a:xfrm>
          <a:prstGeom prst="rect">
            <a:avLst/>
          </a:prstGeom>
          <a:ln w="0">
            <a:noFill/>
          </a:ln>
        </p:spPr>
      </p:pic>
      <p:pic>
        <p:nvPicPr>
          <p:cNvPr id="339" name="" descr=""/>
          <p:cNvPicPr/>
          <p:nvPr/>
        </p:nvPicPr>
        <p:blipFill>
          <a:blip r:embed="rId2"/>
          <a:stretch/>
        </p:blipFill>
        <p:spPr>
          <a:xfrm>
            <a:off x="5486400" y="100080"/>
            <a:ext cx="6553800" cy="6528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5248080" y="569520"/>
            <a:ext cx="4934520" cy="171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/>
          </a:bodyPr>
          <a:p>
            <a:pPr>
              <a:lnSpc>
                <a:spcPct val="90000"/>
              </a:lnSpc>
            </a:pPr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</p:txBody>
      </p:sp>
      <p:sp>
        <p:nvSpPr>
          <p:cNvPr id="341" name="CustomShape 2"/>
          <p:cNvSpPr/>
          <p:nvPr/>
        </p:nvSpPr>
        <p:spPr>
          <a:xfrm>
            <a:off x="3960" y="2057400"/>
            <a:ext cx="11882520" cy="426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normAutofit fontScale="61000"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HOMEWORK due in Week 6:Build Your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Zoom → Embodied Restorying Tools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Hold a practice session with either a cohort member or with one or two friends or relatives. How could you use Zoom to stage a Restorying Event?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Pick your own 5 songs that help story along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In a system you would like to change, that you are part of.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How do you Guide Restorying  from attunements of Fear, Anxiety, Ambiguity, &amp; Turbulence to Assertion, Understanding, and Care?</a:t>
            </a:r>
            <a:br/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</p:txBody>
      </p:sp>
      <p:pic>
        <p:nvPicPr>
          <p:cNvPr id="342" name="Picture 4_2" descr="ath Homework – Helpful or Harmful? - KP® Mathematics : KP® Mathematics"/>
          <p:cNvPicPr/>
          <p:nvPr/>
        </p:nvPicPr>
        <p:blipFill>
          <a:blip r:embed="rId1"/>
          <a:stretch/>
        </p:blipFill>
        <p:spPr>
          <a:xfrm>
            <a:off x="76680" y="0"/>
            <a:ext cx="2967120" cy="2288160"/>
          </a:xfrm>
          <a:prstGeom prst="rect">
            <a:avLst/>
          </a:prstGeom>
          <a:ln w="0">
            <a:noFill/>
          </a:ln>
        </p:spPr>
      </p:pic>
      <p:pic>
        <p:nvPicPr>
          <p:cNvPr id="343" name="Billede 8_6" descr=""/>
          <p:cNvPicPr/>
          <p:nvPr/>
        </p:nvPicPr>
        <p:blipFill>
          <a:blip r:embed="rId2"/>
          <a:stretch/>
        </p:blipFill>
        <p:spPr>
          <a:xfrm rot="671400">
            <a:off x="10087200" y="915120"/>
            <a:ext cx="1704240" cy="201996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2_2" descr="ow to Use Conversational Storytelling Interviews for Your Dissertation: "/>
          <p:cNvPicPr/>
          <p:nvPr/>
        </p:nvPicPr>
        <p:blipFill>
          <a:blip r:embed="rId3"/>
          <a:stretch/>
        </p:blipFill>
        <p:spPr>
          <a:xfrm rot="774000">
            <a:off x="7828200" y="165240"/>
            <a:ext cx="1792440" cy="275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120240" y="174600"/>
            <a:ext cx="11687760" cy="31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417"/>
              </a:spcBef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                       </a:t>
            </a: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IX Post-Discussion “Lobby,” Q&amp;A    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46" name="CustomShape 2"/>
          <p:cNvSpPr/>
          <p:nvPr/>
        </p:nvSpPr>
        <p:spPr>
          <a:xfrm>
            <a:off x="1245240" y="5563800"/>
            <a:ext cx="13970880" cy="349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347" name="Picture 6" descr=""/>
          <p:cNvPicPr/>
          <p:nvPr/>
        </p:nvPicPr>
        <p:blipFill>
          <a:blip r:embed="rId2"/>
          <a:stretch/>
        </p:blipFill>
        <p:spPr>
          <a:xfrm>
            <a:off x="2133720" y="1771560"/>
            <a:ext cx="7885080" cy="4910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1061280" y="1557360"/>
            <a:ext cx="5282640" cy="461412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19000"/>
          </a:bodyPr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216000" indent="-2250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P</a:t>
            </a: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rinciple 4 Timing is </a:t>
            </a:r>
            <a:endParaRPr b="0" lang="en-US" sz="4200" spc="-1" strike="noStrike">
              <a:latin typeface="Arial"/>
            </a:endParaRPr>
          </a:p>
          <a:p>
            <a:pPr marL="216000" indent="-2250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Before → Being → Bets</a:t>
            </a:r>
            <a:endParaRPr b="0" lang="en-US" sz="42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4200" spc="-1" strike="noStrike">
              <a:latin typeface="Arial"/>
            </a:endParaRPr>
          </a:p>
          <a:p>
            <a:pPr marL="216000" indent="-2250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Principle 5 Helping Stories</a:t>
            </a:r>
            <a:endParaRPr b="0" lang="en-US" sz="4200" spc="-1" strike="noStrike">
              <a:latin typeface="Arial"/>
            </a:endParaRPr>
          </a:p>
          <a:p>
            <a:pPr marL="216000" indent="-2250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&amp; Becoming of ‘Little Wow Moments’ BEFORE becomes</a:t>
            </a:r>
            <a:endParaRPr b="0" lang="en-US" sz="4200" spc="-1" strike="noStrike">
              <a:latin typeface="Arial"/>
            </a:endParaRPr>
          </a:p>
          <a:p>
            <a:pPr marL="216000" indent="-2250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“</a:t>
            </a: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Opportune Moments’ BETS</a:t>
            </a:r>
            <a:endParaRPr b="0" lang="en-US" sz="42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4200" spc="-1" strike="noStrike">
              <a:latin typeface="Arial"/>
            </a:endParaRPr>
          </a:p>
          <a:p>
            <a:pPr marL="216000" indent="-2250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Principe 6 Staging the BETWEEN the 4 Hearts</a:t>
            </a:r>
            <a:endParaRPr b="0" lang="en-US" sz="42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4200" spc="-1" strike="noStrike">
              <a:latin typeface="Arial"/>
            </a:endParaRPr>
          </a:p>
          <a:p>
            <a:pPr marL="216000" indent="-2250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Principle 7 Embodied Reflecting by Guiding into Depth of Space </a:t>
            </a:r>
            <a:endParaRPr b="0" lang="en-US" sz="4200" spc="-1" strike="noStrike">
              <a:latin typeface="Arial"/>
            </a:endParaRPr>
          </a:p>
          <a:p>
            <a:pPr marL="216000" indent="-2250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Beneath→ Being → BEYOND</a:t>
            </a:r>
            <a:endParaRPr b="0" lang="en-US" sz="4200" spc="-1" strike="noStrike">
              <a:latin typeface="Arial"/>
            </a:endParaRPr>
          </a:p>
        </p:txBody>
      </p:sp>
      <p:grpSp>
        <p:nvGrpSpPr>
          <p:cNvPr id="242" name="Group 2"/>
          <p:cNvGrpSpPr/>
          <p:nvPr/>
        </p:nvGrpSpPr>
        <p:grpSpPr>
          <a:xfrm>
            <a:off x="349560" y="154800"/>
            <a:ext cx="11138760" cy="2478600"/>
            <a:chOff x="349560" y="154800"/>
            <a:chExt cx="11138760" cy="2478600"/>
          </a:xfrm>
        </p:grpSpPr>
        <p:sp>
          <p:nvSpPr>
            <p:cNvPr id="243" name="CustomShape 3"/>
            <p:cNvSpPr/>
            <p:nvPr/>
          </p:nvSpPr>
          <p:spPr>
            <a:xfrm>
              <a:off x="11163240" y="154800"/>
              <a:ext cx="325080" cy="1738800"/>
            </a:xfrm>
            <a:custGeom>
              <a:avLst/>
              <a:gdLst/>
              <a:ahLst/>
              <a:rect l="l" t="t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" name="CustomShape 4"/>
            <p:cNvSpPr/>
            <p:nvPr/>
          </p:nvSpPr>
          <p:spPr>
            <a:xfrm>
              <a:off x="349560" y="541440"/>
              <a:ext cx="705960" cy="2091960"/>
            </a:xfrm>
            <a:custGeom>
              <a:avLst/>
              <a:gdLst/>
              <a:ahLst/>
              <a:rect l="l" t="t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" name="CustomShape 5"/>
            <p:cNvSpPr/>
            <p:nvPr/>
          </p:nvSpPr>
          <p:spPr>
            <a:xfrm>
              <a:off x="349560" y="356760"/>
              <a:ext cx="399600" cy="1701720"/>
            </a:xfrm>
            <a:custGeom>
              <a:avLst/>
              <a:gdLst/>
              <a:ahLst/>
              <a:rect l="l" t="t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" name="CustomShape 6"/>
            <p:cNvSpPr/>
            <p:nvPr/>
          </p:nvSpPr>
          <p:spPr>
            <a:xfrm>
              <a:off x="584640" y="159840"/>
              <a:ext cx="164520" cy="1709640"/>
            </a:xfrm>
            <a:custGeom>
              <a:avLst/>
              <a:gdLst/>
              <a:ahLst/>
              <a:rect l="l" t="t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" name="CustomShape 7"/>
            <p:cNvSpPr/>
            <p:nvPr/>
          </p:nvSpPr>
          <p:spPr>
            <a:xfrm>
              <a:off x="583920" y="154800"/>
              <a:ext cx="10904400" cy="15379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48" name="CustomShape 8"/>
          <p:cNvSpPr/>
          <p:nvPr/>
        </p:nvSpPr>
        <p:spPr>
          <a:xfrm>
            <a:off x="2514600" y="685800"/>
            <a:ext cx="6808680" cy="47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25000" algn="ctr">
              <a:lnSpc>
                <a:spcPct val="90000"/>
              </a:lnSpc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Welcome to ROADMAP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49" name="" descr=""/>
          <p:cNvPicPr/>
          <p:nvPr/>
        </p:nvPicPr>
        <p:blipFill>
          <a:blip r:embed="rId1"/>
          <a:stretch/>
        </p:blipFill>
        <p:spPr>
          <a:xfrm>
            <a:off x="6629400" y="1693440"/>
            <a:ext cx="4517280" cy="5102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roup 1"/>
          <p:cNvGrpSpPr/>
          <p:nvPr/>
        </p:nvGrpSpPr>
        <p:grpSpPr>
          <a:xfrm>
            <a:off x="349560" y="154800"/>
            <a:ext cx="11138760" cy="2478600"/>
            <a:chOff x="349560" y="154800"/>
            <a:chExt cx="11138760" cy="2478600"/>
          </a:xfrm>
        </p:grpSpPr>
        <p:sp>
          <p:nvSpPr>
            <p:cNvPr id="251" name="CustomShape 2"/>
            <p:cNvSpPr/>
            <p:nvPr/>
          </p:nvSpPr>
          <p:spPr>
            <a:xfrm>
              <a:off x="11163240" y="154800"/>
              <a:ext cx="325080" cy="1738800"/>
            </a:xfrm>
            <a:custGeom>
              <a:avLst/>
              <a:gdLst/>
              <a:ahLst/>
              <a:rect l="l" t="t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" name="CustomShape 3"/>
            <p:cNvSpPr/>
            <p:nvPr/>
          </p:nvSpPr>
          <p:spPr>
            <a:xfrm>
              <a:off x="349560" y="541440"/>
              <a:ext cx="705960" cy="2091960"/>
            </a:xfrm>
            <a:custGeom>
              <a:avLst/>
              <a:gdLst/>
              <a:ahLst/>
              <a:rect l="l" t="t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" name="CustomShape 4"/>
            <p:cNvSpPr/>
            <p:nvPr/>
          </p:nvSpPr>
          <p:spPr>
            <a:xfrm>
              <a:off x="349560" y="356760"/>
              <a:ext cx="399600" cy="1701720"/>
            </a:xfrm>
            <a:custGeom>
              <a:avLst/>
              <a:gdLst/>
              <a:ahLst/>
              <a:rect l="l" t="t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" name="CustomShape 5"/>
            <p:cNvSpPr/>
            <p:nvPr/>
          </p:nvSpPr>
          <p:spPr>
            <a:xfrm>
              <a:off x="584640" y="159840"/>
              <a:ext cx="164520" cy="1709640"/>
            </a:xfrm>
            <a:custGeom>
              <a:avLst/>
              <a:gdLst/>
              <a:ahLst/>
              <a:rect l="l" t="t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" name="CustomShape 6"/>
            <p:cNvSpPr/>
            <p:nvPr/>
          </p:nvSpPr>
          <p:spPr>
            <a:xfrm>
              <a:off x="583920" y="154800"/>
              <a:ext cx="10904400" cy="15379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56" name="CustomShape 7"/>
          <p:cNvSpPr/>
          <p:nvPr/>
        </p:nvSpPr>
        <p:spPr>
          <a:xfrm>
            <a:off x="2514600" y="685800"/>
            <a:ext cx="6808680" cy="47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25000" algn="ctr">
              <a:lnSpc>
                <a:spcPct val="90000"/>
              </a:lnSpc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Why is this useful to you?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57" name="" descr=""/>
          <p:cNvPicPr/>
          <p:nvPr/>
        </p:nvPicPr>
        <p:blipFill>
          <a:blip r:embed="rId1"/>
          <a:stretch/>
        </p:blipFill>
        <p:spPr>
          <a:xfrm>
            <a:off x="6575040" y="1693440"/>
            <a:ext cx="4571640" cy="5163840"/>
          </a:xfrm>
          <a:prstGeom prst="rect">
            <a:avLst/>
          </a:prstGeom>
          <a:ln w="0">
            <a:noFill/>
          </a:ln>
        </p:spPr>
      </p:pic>
      <p:pic>
        <p:nvPicPr>
          <p:cNvPr id="258" name="" descr=""/>
          <p:cNvPicPr/>
          <p:nvPr/>
        </p:nvPicPr>
        <p:blipFill>
          <a:blip r:embed="rId2"/>
          <a:stretch/>
        </p:blipFill>
        <p:spPr>
          <a:xfrm>
            <a:off x="1045080" y="1683720"/>
            <a:ext cx="4523400" cy="5238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2520" y="-89640"/>
            <a:ext cx="12185280" cy="685440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0" name="CustomShape 2"/>
          <p:cNvSpPr/>
          <p:nvPr/>
        </p:nvSpPr>
        <p:spPr>
          <a:xfrm>
            <a:off x="409680" y="1022400"/>
            <a:ext cx="705960" cy="2091960"/>
          </a:xfrm>
          <a:custGeom>
            <a:avLst/>
            <a:gdLst/>
            <a:ahLst/>
            <a:rect l="l" t="t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CustomShape 3"/>
          <p:cNvSpPr/>
          <p:nvPr/>
        </p:nvSpPr>
        <p:spPr>
          <a:xfrm>
            <a:off x="409680" y="837720"/>
            <a:ext cx="399600" cy="1701720"/>
          </a:xfrm>
          <a:custGeom>
            <a:avLst/>
            <a:gdLst/>
            <a:ahLst/>
            <a:rect l="l" t="t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4"/>
          <p:cNvSpPr/>
          <p:nvPr/>
        </p:nvSpPr>
        <p:spPr>
          <a:xfrm>
            <a:off x="644760" y="640800"/>
            <a:ext cx="164520" cy="1709640"/>
          </a:xfrm>
          <a:custGeom>
            <a:avLst/>
            <a:gdLst/>
            <a:ahLst/>
            <a:rect l="l" t="t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CustomShape 5"/>
          <p:cNvSpPr/>
          <p:nvPr/>
        </p:nvSpPr>
        <p:spPr>
          <a:xfrm>
            <a:off x="7348680" y="635760"/>
            <a:ext cx="325080" cy="1738800"/>
          </a:xfrm>
          <a:custGeom>
            <a:avLst/>
            <a:gdLst/>
            <a:ahLst/>
            <a:rect l="l" t="t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6"/>
          <p:cNvSpPr/>
          <p:nvPr/>
        </p:nvSpPr>
        <p:spPr>
          <a:xfrm>
            <a:off x="722160" y="262800"/>
            <a:ext cx="6702120" cy="15379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7"/>
          <p:cNvSpPr/>
          <p:nvPr/>
        </p:nvSpPr>
        <p:spPr>
          <a:xfrm>
            <a:off x="964800" y="804240"/>
            <a:ext cx="6087600" cy="12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en-US" sz="4000" spc="-1" strike="noStrike">
                <a:solidFill>
                  <a:srgbClr val="feffff"/>
                </a:solidFill>
                <a:latin typeface="Calibri Light"/>
                <a:ea typeface="DejaVu Sans"/>
              </a:rPr>
              <a:t>STRUCTURE FOR TODAY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66" name="CustomShape 8"/>
          <p:cNvSpPr/>
          <p:nvPr/>
        </p:nvSpPr>
        <p:spPr>
          <a:xfrm>
            <a:off x="811080" y="2082960"/>
            <a:ext cx="7673760" cy="43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93000"/>
          </a:bodyPr>
          <a:p>
            <a:pPr marL="432000" indent="-225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 The Space Exercise in Sense-Giving</a:t>
            </a:r>
            <a:endParaRPr b="0" lang="en-US" sz="2400" spc="-1" strike="noStrike">
              <a:latin typeface="Arial"/>
            </a:endParaRPr>
          </a:p>
          <a:p>
            <a:pPr marL="432000" indent="-225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II Bell Apparatus &amp; ‘System Change’ Breakout</a:t>
            </a:r>
            <a:endParaRPr b="0" lang="en-US" sz="2400" spc="-1" strike="noStrike">
              <a:latin typeface="Arial"/>
            </a:endParaRPr>
          </a:p>
          <a:p>
            <a:pPr marL="432000" indent="-225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III  What is Horsesense ERP? Grace Ann</a:t>
            </a:r>
            <a:endParaRPr b="0" lang="en-US" sz="2400" spc="-1" strike="noStrike">
              <a:latin typeface="Arial"/>
            </a:endParaRPr>
          </a:p>
          <a:p>
            <a:pPr marL="432000" indent="-225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IV Tom Petty songs &amp; steps 1 to 3 Breakout </a:t>
            </a:r>
            <a:endParaRPr b="0" lang="en-US" sz="2400" spc="-1" strike="noStrike">
              <a:latin typeface="Arial"/>
            </a:endParaRPr>
          </a:p>
          <a:p>
            <a:pPr marL="432000" indent="-225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V Tom Petty songs 4 &amp;5 and steps 4 to 6 Breakout</a:t>
            </a:r>
            <a:endParaRPr b="0" lang="en-US" sz="2400" spc="-1" strike="noStrike">
              <a:latin typeface="Arial"/>
            </a:endParaRPr>
          </a:p>
          <a:p>
            <a:pPr marL="432000" indent="-225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VI Step 7 After-care Breakout &amp; Debrief</a:t>
            </a:r>
            <a:endParaRPr b="0" lang="en-US" sz="2400" spc="-1" strike="noStrike">
              <a:latin typeface="Arial"/>
            </a:endParaRPr>
          </a:p>
          <a:p>
            <a:pPr marL="432000" indent="-225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VII Sound Wave Diffraction Interference</a:t>
            </a:r>
            <a:endParaRPr b="0" lang="en-US" sz="2400" spc="-1" strike="noStrike">
              <a:latin typeface="Arial"/>
            </a:endParaRPr>
          </a:p>
          <a:p>
            <a:pPr marL="432000" indent="-225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VIII 4 Principles of Protreptic Guides</a:t>
            </a:r>
            <a:endParaRPr b="0" lang="en-US" sz="2400" spc="-1" strike="noStrike">
              <a:latin typeface="Arial"/>
            </a:endParaRPr>
          </a:p>
          <a:p>
            <a:pPr marL="432000" indent="-225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IX Post-Discussion “Lobby,” Q&amp;A   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850"/>
              </a:spcBef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267" name="Billede 2_0" descr="Graphical user interface, website&#10;&#10;Description automatically generated"/>
          <p:cNvPicPr/>
          <p:nvPr/>
        </p:nvPicPr>
        <p:blipFill>
          <a:blip r:embed="rId1"/>
          <a:stretch/>
        </p:blipFill>
        <p:spPr>
          <a:xfrm>
            <a:off x="8793000" y="633960"/>
            <a:ext cx="1803240" cy="270288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2_17" descr="ow to Use Conversational Storytelling Interviews for Your Dissertation: "/>
          <p:cNvPicPr/>
          <p:nvPr/>
        </p:nvPicPr>
        <p:blipFill>
          <a:blip r:embed="rId2"/>
          <a:stretch/>
        </p:blipFill>
        <p:spPr>
          <a:xfrm>
            <a:off x="8796960" y="3511440"/>
            <a:ext cx="1792440" cy="275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0" y="0"/>
            <a:ext cx="12185280" cy="685440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70" name="Group 2"/>
          <p:cNvGrpSpPr/>
          <p:nvPr/>
        </p:nvGrpSpPr>
        <p:grpSpPr>
          <a:xfrm>
            <a:off x="387000" y="638280"/>
            <a:ext cx="11138760" cy="2478600"/>
            <a:chOff x="387000" y="638280"/>
            <a:chExt cx="11138760" cy="2478600"/>
          </a:xfrm>
        </p:grpSpPr>
        <p:sp>
          <p:nvSpPr>
            <p:cNvPr id="271" name="CustomShape 3"/>
            <p:cNvSpPr/>
            <p:nvPr/>
          </p:nvSpPr>
          <p:spPr>
            <a:xfrm>
              <a:off x="11200680" y="638280"/>
              <a:ext cx="325080" cy="1738800"/>
            </a:xfrm>
            <a:custGeom>
              <a:avLst/>
              <a:gdLst/>
              <a:ahLst/>
              <a:rect l="l" t="t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2" name="CustomShape 4"/>
            <p:cNvSpPr/>
            <p:nvPr/>
          </p:nvSpPr>
          <p:spPr>
            <a:xfrm>
              <a:off x="387000" y="1024920"/>
              <a:ext cx="705960" cy="2091960"/>
            </a:xfrm>
            <a:custGeom>
              <a:avLst/>
              <a:gdLst/>
              <a:ahLst/>
              <a:rect l="l" t="t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3" name="CustomShape 5"/>
            <p:cNvSpPr/>
            <p:nvPr/>
          </p:nvSpPr>
          <p:spPr>
            <a:xfrm>
              <a:off x="387000" y="840240"/>
              <a:ext cx="399600" cy="1701720"/>
            </a:xfrm>
            <a:custGeom>
              <a:avLst/>
              <a:gdLst/>
              <a:ahLst/>
              <a:rect l="l" t="t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4" name="CustomShape 6"/>
            <p:cNvSpPr/>
            <p:nvPr/>
          </p:nvSpPr>
          <p:spPr>
            <a:xfrm>
              <a:off x="622080" y="643320"/>
              <a:ext cx="164520" cy="1709640"/>
            </a:xfrm>
            <a:custGeom>
              <a:avLst/>
              <a:gdLst/>
              <a:ahLst/>
              <a:rect l="l" t="t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5" name="CustomShape 7"/>
            <p:cNvSpPr/>
            <p:nvPr/>
          </p:nvSpPr>
          <p:spPr>
            <a:xfrm>
              <a:off x="621360" y="638280"/>
              <a:ext cx="10904400" cy="15379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76" name="CustomShape 8"/>
          <p:cNvSpPr/>
          <p:nvPr/>
        </p:nvSpPr>
        <p:spPr>
          <a:xfrm>
            <a:off x="1047240" y="543960"/>
            <a:ext cx="10302840" cy="15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b="0" lang="en-US" sz="4000" spc="-1" strike="noStrike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77" name="CustomShape 9"/>
          <p:cNvSpPr/>
          <p:nvPr/>
        </p:nvSpPr>
        <p:spPr>
          <a:xfrm>
            <a:off x="1119240" y="2301120"/>
            <a:ext cx="10406520" cy="391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514440" indent="-2250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Please bring a notebook and pen/pencil to each session.</a:t>
            </a:r>
            <a:endParaRPr b="0" lang="en-US" sz="2400" spc="-1" strike="noStrike">
              <a:latin typeface="Arial"/>
            </a:endParaRPr>
          </a:p>
          <a:p>
            <a:pPr marL="514440" indent="-2250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Use the “Gallery View” so you can see each other while viewing Powerpoint.</a:t>
            </a:r>
            <a:endParaRPr b="0" lang="en-US" sz="2400" spc="-1" strike="noStrike">
              <a:latin typeface="Arial"/>
            </a:endParaRPr>
          </a:p>
          <a:p>
            <a:pPr marL="514440" indent="-2250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Please do not give advice to others or use ‘should’ statements for self or others.</a:t>
            </a:r>
            <a:endParaRPr b="0" lang="en-US" sz="2400" spc="-1" strike="noStrike">
              <a:latin typeface="Arial"/>
            </a:endParaRPr>
          </a:p>
          <a:p>
            <a:pPr marL="514440" indent="-2250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Speak more from the heart than from the head </a:t>
            </a:r>
            <a:endParaRPr b="0" lang="en-US" sz="2400" spc="-1" strike="noStrike">
              <a:latin typeface="Arial"/>
            </a:endParaRPr>
          </a:p>
          <a:p>
            <a:pPr marL="514440" indent="-2250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Laser in, be concise, and share only one story instead of several.</a:t>
            </a:r>
            <a:endParaRPr b="0" lang="en-US" sz="2400" spc="-1" strike="noStrike">
              <a:latin typeface="Arial"/>
            </a:endParaRPr>
          </a:p>
          <a:p>
            <a:pPr marL="514440" indent="-2250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CONFIDENTIALITY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: Do not tell someone else’s story. Please DO NOT record any session of the presenters or the participants.</a:t>
            </a:r>
            <a:endParaRPr b="0" lang="en-US" sz="2400" spc="-1" strike="noStrike">
              <a:latin typeface="Arial"/>
            </a:endParaRPr>
          </a:p>
          <a:p>
            <a:pPr marL="514440" indent="-2250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Please use Chat ONLY when asked to do so. Avoid “side talk.”</a:t>
            </a:r>
            <a:endParaRPr b="0" lang="en-US" sz="2400" spc="-1" strike="noStrike">
              <a:latin typeface="Arial"/>
            </a:endParaRPr>
          </a:p>
          <a:p>
            <a:pPr marL="514440" indent="-2250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Please attend all sessions. If you must miss one, contact us so we can help you to catch up before you return.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78" name="Picture 235" descr=""/>
          <p:cNvPicPr/>
          <p:nvPr/>
        </p:nvPicPr>
        <p:blipFill>
          <a:blip r:embed="rId1"/>
          <a:stretch/>
        </p:blipFill>
        <p:spPr>
          <a:xfrm>
            <a:off x="4601880" y="914400"/>
            <a:ext cx="2712600" cy="1139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2472120" y="160920"/>
            <a:ext cx="4935240" cy="171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/>
          </a:bodyPr>
          <a:p>
            <a:pPr>
              <a:lnSpc>
                <a:spcPct val="90000"/>
              </a:lnSpc>
            </a:pPr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</p:txBody>
      </p:sp>
      <p:sp>
        <p:nvSpPr>
          <p:cNvPr id="280" name="CustomShape 2"/>
          <p:cNvSpPr/>
          <p:nvPr/>
        </p:nvSpPr>
        <p:spPr>
          <a:xfrm>
            <a:off x="473400" y="2743200"/>
            <a:ext cx="11546280" cy="395028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Part I – Space Exercise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 in sense-giving (2 minutes)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2472120" y="160920"/>
            <a:ext cx="4935240" cy="171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/>
          </a:bodyPr>
          <a:p>
            <a:pPr>
              <a:lnSpc>
                <a:spcPct val="90000"/>
              </a:lnSpc>
            </a:pPr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457200" y="1828800"/>
            <a:ext cx="11562480" cy="486468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II Bell Apparatus &amp; ‘System Change’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417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The Story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417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Your Breakout: Please tell a story of a Material Thing that was deep part of the spacetime of a system you personally experienced.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417"/>
              </a:spcBef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MAIN POINT: We exist in six spaces spacing of a system we want to change: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Technological space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Musical (sound) space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Maritime (&amp; Desert) space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Mathematical (fractals) space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Physical (physics) space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Aesthetic space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83" name="" descr=""/>
          <p:cNvPicPr/>
          <p:nvPr/>
        </p:nvPicPr>
        <p:blipFill>
          <a:blip r:embed="rId1"/>
          <a:stretch/>
        </p:blipFill>
        <p:spPr>
          <a:xfrm>
            <a:off x="6401520" y="260280"/>
            <a:ext cx="3428280" cy="2347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609480" y="-91440"/>
            <a:ext cx="10972080" cy="187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457200" algn="ctr">
              <a:lnSpc>
                <a:spcPct val="100000"/>
              </a:lnSpc>
              <a:spcBef>
                <a:spcPts val="1417"/>
              </a:spcBef>
            </a:pPr>
            <a:r>
              <a:rPr b="1" lang="en-US" sz="4400" spc="-1" strike="noStrike">
                <a:solidFill>
                  <a:srgbClr val="161f2d"/>
                </a:solidFill>
                <a:latin typeface="Arial"/>
              </a:rPr>
              <a:t>Another One</a:t>
            </a:r>
            <a:br/>
            <a:r>
              <a:rPr b="1" lang="en-US" sz="4400" spc="-1" strike="noStrike">
                <a:solidFill>
                  <a:srgbClr val="161f2d"/>
                </a:solidFill>
                <a:latin typeface="Arial"/>
              </a:rPr>
              <a:t>By Ron Padgett (poem written for the movie Paterson)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228600" y="1604520"/>
            <a:ext cx="4114440" cy="502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37000"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31445d"/>
                </a:solidFill>
                <a:latin typeface="Arial"/>
              </a:rPr>
              <a:t>When you’re a child</a:t>
            </a:r>
            <a:br/>
            <a:r>
              <a:rPr b="0" lang="en-US" sz="3200" spc="-1" strike="noStrike">
                <a:solidFill>
                  <a:srgbClr val="31445d"/>
                </a:solidFill>
                <a:latin typeface="Arial"/>
              </a:rPr>
              <a:t>you learn</a:t>
            </a:r>
            <a:br/>
            <a:r>
              <a:rPr b="0" lang="en-US" sz="3200" spc="-1" strike="noStrike">
                <a:solidFill>
                  <a:srgbClr val="31445d"/>
                </a:solidFill>
                <a:latin typeface="Arial"/>
              </a:rPr>
              <a:t>there are three dimensions:</a:t>
            </a:r>
            <a:br/>
            <a:r>
              <a:rPr b="0" lang="en-US" sz="3200" spc="-1" strike="noStrike">
                <a:solidFill>
                  <a:srgbClr val="31445d"/>
                </a:solidFill>
                <a:latin typeface="Arial"/>
              </a:rPr>
              <a:t>height, width, and depth.</a:t>
            </a:r>
            <a:br/>
            <a:r>
              <a:rPr b="0" lang="en-US" sz="3200" spc="-1" strike="noStrike">
                <a:solidFill>
                  <a:srgbClr val="31445d"/>
                </a:solidFill>
                <a:latin typeface="Arial"/>
              </a:rPr>
              <a:t>Like a shoebox.</a:t>
            </a:r>
            <a:br/>
            <a:r>
              <a:rPr b="0" lang="en-US" sz="3200" spc="-1" strike="noStrike">
                <a:solidFill>
                  <a:srgbClr val="31445d"/>
                </a:solidFill>
                <a:latin typeface="Arial"/>
              </a:rPr>
              <a:t>Then later you hear</a:t>
            </a:r>
            <a:br/>
            <a:r>
              <a:rPr b="0" lang="en-US" sz="3200" spc="-1" strike="noStrike">
                <a:solidFill>
                  <a:srgbClr val="31445d"/>
                </a:solidFill>
                <a:latin typeface="Arial"/>
              </a:rPr>
              <a:t>there’s a fourth dimension:</a:t>
            </a:r>
            <a:br/>
            <a:r>
              <a:rPr b="0" lang="en-US" sz="3200" spc="-1" strike="noStrike">
                <a:solidFill>
                  <a:srgbClr val="31445d"/>
                </a:solidFill>
                <a:latin typeface="Arial"/>
              </a:rPr>
              <a:t>time.</a:t>
            </a:r>
            <a:br/>
            <a:r>
              <a:rPr b="0" lang="en-US" sz="3200" spc="-1" strike="noStrike">
                <a:solidFill>
                  <a:srgbClr val="31445d"/>
                </a:solidFill>
                <a:latin typeface="Arial"/>
              </a:rPr>
              <a:t>Hmm.</a:t>
            </a:r>
            <a:br/>
            <a:r>
              <a:rPr b="0" lang="en-US" sz="3200" spc="-1" strike="noStrike">
                <a:solidFill>
                  <a:srgbClr val="31445d"/>
                </a:solidFill>
                <a:latin typeface="Arial"/>
              </a:rPr>
              <a:t>Then some say</a:t>
            </a:r>
            <a:br/>
            <a:r>
              <a:rPr b="0" lang="en-US" sz="3200" spc="-1" strike="noStrike">
                <a:solidFill>
                  <a:srgbClr val="31445d"/>
                </a:solidFill>
                <a:latin typeface="Arial"/>
              </a:rPr>
              <a:t>there can be five, six, seven…</a:t>
            </a:r>
            <a:br/>
            <a:r>
              <a:rPr b="0" lang="en-US" sz="3200" spc="-1" strike="noStrike">
                <a:solidFill>
                  <a:srgbClr val="31445d"/>
                </a:solidFill>
                <a:latin typeface="Arial"/>
              </a:rPr>
              <a:t>I knock off work,</a:t>
            </a:r>
            <a:br/>
            <a:r>
              <a:rPr b="0" lang="en-US" sz="3200" spc="-1" strike="noStrike">
                <a:solidFill>
                  <a:srgbClr val="31445d"/>
                </a:solidFill>
                <a:latin typeface="Arial"/>
              </a:rPr>
              <a:t>have a beer</a:t>
            </a:r>
            <a:br/>
            <a:r>
              <a:rPr b="0" lang="en-US" sz="3200" spc="-1" strike="noStrike">
                <a:solidFill>
                  <a:srgbClr val="31445d"/>
                </a:solidFill>
                <a:latin typeface="Arial"/>
              </a:rPr>
              <a:t>at the bar.</a:t>
            </a:r>
            <a:br/>
            <a:r>
              <a:rPr b="0" lang="en-US" sz="3200" spc="-1" strike="noStrike">
                <a:solidFill>
                  <a:srgbClr val="31445d"/>
                </a:solidFill>
                <a:latin typeface="Arial"/>
              </a:rPr>
              <a:t>I look down at the glass</a:t>
            </a:r>
            <a:br/>
            <a:r>
              <a:rPr b="0" lang="en-US" sz="3200" spc="-1" strike="noStrike">
                <a:solidFill>
                  <a:srgbClr val="31445d"/>
                </a:solidFill>
                <a:latin typeface="Arial"/>
              </a:rPr>
              <a:t>and feel glad.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86" name="" descr=""/>
          <p:cNvPicPr/>
          <p:nvPr/>
        </p:nvPicPr>
        <p:blipFill>
          <a:blip r:embed="rId1"/>
          <a:stretch/>
        </p:blipFill>
        <p:spPr>
          <a:xfrm>
            <a:off x="5486400" y="1921680"/>
            <a:ext cx="4725000" cy="470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10728</TotalTime>
  <Application>LibreOffice/7.0.1.2$MacOSX_X86_64 LibreOffice_project/7cbcfc562f6eb6708b5ff7d7397325de9e764452</Application>
  <Words>982</Words>
  <Paragraphs>191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2021-02-01T20:30:01Z</dcterms:created>
  <dc:creator>Grace Ann Rosile</dc:creator>
  <dc:description/>
  <dc:language>en-US</dc:language>
  <cp:lastModifiedBy/>
  <cp:lastPrinted>2021-02-09T04:29:51Z</cp:lastPrinted>
  <dcterms:modified xsi:type="dcterms:W3CDTF">2021-02-17T13:54:15Z</dcterms:modified>
  <cp:revision>64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7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21</vt:i4>
  </property>
</Properties>
</file>