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Lst>
  <p:notesMasterIdLst>
    <p:notesMasterId r:id="rId30"/>
  </p:notesMasterIdLst>
  <p:sldIdLst>
    <p:sldId id="293" r:id="rId2"/>
    <p:sldId id="256" r:id="rId3"/>
    <p:sldId id="286" r:id="rId4"/>
    <p:sldId id="287" r:id="rId5"/>
    <p:sldId id="276" r:id="rId6"/>
    <p:sldId id="282" r:id="rId7"/>
    <p:sldId id="292" r:id="rId8"/>
    <p:sldId id="277" r:id="rId9"/>
    <p:sldId id="288" r:id="rId10"/>
    <p:sldId id="271" r:id="rId11"/>
    <p:sldId id="273" r:id="rId12"/>
    <p:sldId id="283" r:id="rId13"/>
    <p:sldId id="267" r:id="rId14"/>
    <p:sldId id="264" r:id="rId15"/>
    <p:sldId id="289" r:id="rId16"/>
    <p:sldId id="265" r:id="rId17"/>
    <p:sldId id="266" r:id="rId18"/>
    <p:sldId id="257" r:id="rId19"/>
    <p:sldId id="258" r:id="rId20"/>
    <p:sldId id="260" r:id="rId21"/>
    <p:sldId id="285" r:id="rId22"/>
    <p:sldId id="268" r:id="rId23"/>
    <p:sldId id="270" r:id="rId24"/>
    <p:sldId id="269" r:id="rId25"/>
    <p:sldId id="278" r:id="rId26"/>
    <p:sldId id="279" r:id="rId27"/>
    <p:sldId id="290" r:id="rId28"/>
    <p:sldId id="281"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D75FA"/>
    <a:srgbClr val="F1FF1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77"/>
    <p:restoredTop sz="84473" autoAdjust="0"/>
  </p:normalViewPr>
  <p:slideViewPr>
    <p:cSldViewPr snapToGrid="0" snapToObjects="1">
      <p:cViewPr varScale="1">
        <p:scale>
          <a:sx n="60" d="100"/>
          <a:sy n="60" d="100"/>
        </p:scale>
        <p:origin x="-2040"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D0E2D8-255C-D540-95EC-D2FB24AACAD6}" type="datetimeFigureOut">
              <a:rPr lang="en-US" smtClean="0"/>
              <a:t>6/29/20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DE66E2-5F91-1D4E-B3FC-E27732C5B4F5}" type="slidenum">
              <a:rPr lang="en-US" smtClean="0"/>
              <a:t>‹#›</a:t>
            </a:fld>
            <a:endParaRPr lang="en-US"/>
          </a:p>
        </p:txBody>
      </p:sp>
    </p:spTree>
    <p:extLst>
      <p:ext uri="{BB962C8B-B14F-4D97-AF65-F5344CB8AC3E}">
        <p14:creationId xmlns:p14="http://schemas.microsoft.com/office/powerpoint/2010/main" val="26439396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can True Storytelling Gain Legitimacy in our lives? </a:t>
            </a:r>
          </a:p>
          <a:p>
            <a:r>
              <a:rPr lang="en-US" dirty="0"/>
              <a:t>A Heart-of-Care is defined as ethical Truth of ‘True Storytelling’s’ potential-for-Being-in-the-world, revealing</a:t>
            </a:r>
            <a:r>
              <a:rPr lang="en-US" baseline="0" dirty="0"/>
              <a:t> itself as care (see Heidegger #228).</a:t>
            </a:r>
          </a:p>
          <a:p>
            <a:r>
              <a:rPr lang="en-US" dirty="0"/>
              <a:t>http://pdf-</a:t>
            </a:r>
            <a:r>
              <a:rPr lang="en-US" dirty="0" err="1"/>
              <a:t>objects.com</a:t>
            </a:r>
            <a:r>
              <a:rPr lang="en-US" dirty="0"/>
              <a:t>/files/Heidegger-Martin-Being-and-Time-trans.-Macquarrie-Robinson-Blackwell-1962.pdf</a:t>
            </a:r>
          </a:p>
          <a:p>
            <a:endParaRPr lang="en-US" dirty="0"/>
          </a:p>
          <a:p>
            <a:r>
              <a:rPr lang="en-US" dirty="0"/>
              <a:t>These</a:t>
            </a:r>
            <a:r>
              <a:rPr lang="en-US" baseline="0" dirty="0"/>
              <a:t> 4 sessions are rooted in Ole Fogh Kirkeby’s The New Protreptic, what we are calling becoming a True Storytelling Guide. We don’t use the word Protreptic at this introductory level, but later a module just on this can be developed. See </a:t>
            </a:r>
            <a:endParaRPr lang="en-US" dirty="0"/>
          </a:p>
          <a:p>
            <a:endParaRPr lang="en-US" dirty="0"/>
          </a:p>
          <a:p>
            <a:r>
              <a:rPr lang="en-US" dirty="0"/>
              <a:t>The Foundations</a:t>
            </a:r>
            <a:r>
              <a:rPr lang="en-US" baseline="0" dirty="0"/>
              <a:t> Seminar is required to earn a True Storytelling Certificate and your very own Talking Stick with animal of your choice carved on it. You may supply your own stick if you choose.</a:t>
            </a:r>
            <a:endParaRPr lang="en-US" dirty="0"/>
          </a:p>
        </p:txBody>
      </p:sp>
      <p:sp>
        <p:nvSpPr>
          <p:cNvPr id="4" name="Slide Number Placeholder 3"/>
          <p:cNvSpPr>
            <a:spLocks noGrp="1"/>
          </p:cNvSpPr>
          <p:nvPr>
            <p:ph type="sldNum" sz="quarter" idx="10"/>
          </p:nvPr>
        </p:nvSpPr>
        <p:spPr/>
        <p:txBody>
          <a:bodyPr/>
          <a:lstStyle/>
          <a:p>
            <a:fld id="{4D1891DD-4765-404A-A1A9-A5E210FC9CD5}" type="slidenum">
              <a:rPr lang="en-US" smtClean="0"/>
              <a:t>1</a:t>
            </a:fld>
            <a:endParaRPr lang="en-US"/>
          </a:p>
        </p:txBody>
      </p:sp>
    </p:spTree>
    <p:extLst>
      <p:ext uri="{BB962C8B-B14F-4D97-AF65-F5344CB8AC3E}">
        <p14:creationId xmlns:p14="http://schemas.microsoft.com/office/powerpoint/2010/main" val="507964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DE66E2-5F91-1D4E-B3FC-E27732C5B4F5}" type="slidenum">
              <a:rPr lang="en-US" smtClean="0"/>
              <a:t>4</a:t>
            </a:fld>
            <a:endParaRPr lang="en-US"/>
          </a:p>
        </p:txBody>
      </p:sp>
    </p:spTree>
    <p:extLst>
      <p:ext uri="{BB962C8B-B14F-4D97-AF65-F5344CB8AC3E}">
        <p14:creationId xmlns:p14="http://schemas.microsoft.com/office/powerpoint/2010/main" val="2226307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can True Storytelling Gain Legitimacy in our lives? </a:t>
            </a:r>
          </a:p>
          <a:p>
            <a:r>
              <a:rPr lang="en-US" dirty="0"/>
              <a:t>A Heart-of-Care is defined as ethical Truth of ‘True Storytelling’s’ potential-for-Being-in-the-world, revealing</a:t>
            </a:r>
            <a:r>
              <a:rPr lang="en-US" baseline="0" dirty="0"/>
              <a:t> itself as care (see Heidegger #228).</a:t>
            </a:r>
          </a:p>
          <a:p>
            <a:r>
              <a:rPr lang="en-US" dirty="0"/>
              <a:t>http://pdf-</a:t>
            </a:r>
            <a:r>
              <a:rPr lang="en-US" dirty="0" err="1"/>
              <a:t>objects.com</a:t>
            </a:r>
            <a:r>
              <a:rPr lang="en-US" dirty="0"/>
              <a:t>/files/Heidegger-Martin-Being-and-Time-trans.-Macquarrie-Robinson-Blackwell-1962.pdf</a:t>
            </a:r>
          </a:p>
          <a:p>
            <a:endParaRPr lang="en-US" dirty="0"/>
          </a:p>
          <a:p>
            <a:r>
              <a:rPr lang="en-US" dirty="0"/>
              <a:t>These</a:t>
            </a:r>
            <a:r>
              <a:rPr lang="en-US" baseline="0" dirty="0"/>
              <a:t> 4 sessions are rooted in Ole Fogh Kirkeby’s The New Protreptic, what we are calling becoming a True Storytelling Guide. We don’t use the word Protreptic at this introductory level, but later a module just on this can be developed. See </a:t>
            </a:r>
            <a:endParaRPr lang="en-US" dirty="0"/>
          </a:p>
          <a:p>
            <a:endParaRPr lang="en-US" dirty="0"/>
          </a:p>
          <a:p>
            <a:r>
              <a:rPr lang="en-US" dirty="0"/>
              <a:t>The Foundations</a:t>
            </a:r>
            <a:r>
              <a:rPr lang="en-US" baseline="0" dirty="0"/>
              <a:t> Seminar is required to earn a True Storytelling Certificate and your very own Talking Stick with animal of your choice carved on it. You may supply your own stick if you choose.</a:t>
            </a:r>
            <a:endParaRPr lang="en-US" dirty="0"/>
          </a:p>
        </p:txBody>
      </p:sp>
      <p:sp>
        <p:nvSpPr>
          <p:cNvPr id="4" name="Slide Number Placeholder 3"/>
          <p:cNvSpPr>
            <a:spLocks noGrp="1"/>
          </p:cNvSpPr>
          <p:nvPr>
            <p:ph type="sldNum" sz="quarter" idx="10"/>
          </p:nvPr>
        </p:nvSpPr>
        <p:spPr/>
        <p:txBody>
          <a:bodyPr/>
          <a:lstStyle/>
          <a:p>
            <a:fld id="{4D1891DD-4765-404A-A1A9-A5E210FC9CD5}" type="slidenum">
              <a:rPr lang="en-US" smtClean="0"/>
              <a:t>6</a:t>
            </a:fld>
            <a:endParaRPr lang="en-US"/>
          </a:p>
        </p:txBody>
      </p:sp>
    </p:spTree>
    <p:extLst>
      <p:ext uri="{BB962C8B-B14F-4D97-AF65-F5344CB8AC3E}">
        <p14:creationId xmlns:p14="http://schemas.microsoft.com/office/powerpoint/2010/main" val="507964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B34011-CC24-4AA9-A287-67993316E01C}" type="slidenum">
              <a:rPr lang="en-NZ" smtClean="0"/>
              <a:t>17</a:t>
            </a:fld>
            <a:endParaRPr lang="en-NZ"/>
          </a:p>
        </p:txBody>
      </p:sp>
    </p:spTree>
    <p:extLst>
      <p:ext uri="{BB962C8B-B14F-4D97-AF65-F5344CB8AC3E}">
        <p14:creationId xmlns:p14="http://schemas.microsoft.com/office/powerpoint/2010/main" val="3066677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dirty="0">
                <a:solidFill>
                  <a:srgbClr val="FF0000"/>
                </a:solidFill>
              </a:rPr>
              <a:t>Charles Sanders Peirce </a:t>
            </a:r>
            <a:br>
              <a:rPr lang="en-US" sz="1200" b="1" i="1" dirty="0">
                <a:solidFill>
                  <a:srgbClr val="FF0000"/>
                </a:solidFill>
              </a:rPr>
            </a:br>
            <a:r>
              <a:rPr lang="en-US" sz="1200" b="1" i="1" dirty="0">
                <a:solidFill>
                  <a:srgbClr val="FF0000"/>
                </a:solidFill>
              </a:rPr>
              <a:t>4 Tests of Self- Correcting Induction:</a:t>
            </a:r>
            <a:endParaRPr lang="en-US" dirty="0"/>
          </a:p>
          <a:p>
            <a:r>
              <a:rPr lang="en-US" sz="1200" b="1" dirty="0"/>
              <a:t>Test One: Try to dismiss the precepts by Your Own Reflection</a:t>
            </a:r>
            <a:endParaRPr lang="en-US" sz="1050" dirty="0"/>
          </a:p>
          <a:p>
            <a:r>
              <a:rPr lang="en-US" sz="1200" b="1" dirty="0"/>
              <a:t>Test Two: Ask other people if they see and hear the same thing</a:t>
            </a:r>
            <a:endParaRPr lang="en-US" sz="1050" dirty="0"/>
          </a:p>
          <a:p>
            <a:r>
              <a:rPr lang="en-US" sz="1200" b="1" dirty="0"/>
              <a:t>Test Three: Use your knowledge of laws of nature</a:t>
            </a:r>
            <a:endParaRPr lang="en-US" sz="1050" dirty="0"/>
          </a:p>
          <a:p>
            <a:r>
              <a:rPr lang="en-US" sz="1200" b="1" dirty="0"/>
              <a:t>Test Four: Do experiments to see if the precept is illusory</a:t>
            </a:r>
            <a:r>
              <a:rPr lang="en-US" sz="1050" b="1" dirty="0"/>
              <a:t>. </a:t>
            </a:r>
            <a:r>
              <a:rPr lang="en-US" dirty="0"/>
              <a:t>Charles Sanders Peirce (Vol. 2.142)</a:t>
            </a:r>
          </a:p>
          <a:p>
            <a:endParaRPr lang="en-US" dirty="0"/>
          </a:p>
        </p:txBody>
      </p:sp>
      <p:sp>
        <p:nvSpPr>
          <p:cNvPr id="4" name="Slide Number Placeholder 3"/>
          <p:cNvSpPr>
            <a:spLocks noGrp="1"/>
          </p:cNvSpPr>
          <p:nvPr>
            <p:ph type="sldNum" sz="quarter" idx="10"/>
          </p:nvPr>
        </p:nvSpPr>
        <p:spPr/>
        <p:txBody>
          <a:bodyPr/>
          <a:lstStyle/>
          <a:p>
            <a:fld id="{DFDE66E2-5F91-1D4E-B3FC-E27732C5B4F5}" type="slidenum">
              <a:rPr lang="en-US" smtClean="0"/>
              <a:t>22</a:t>
            </a:fld>
            <a:endParaRPr lang="en-US"/>
          </a:p>
        </p:txBody>
      </p:sp>
    </p:spTree>
    <p:extLst>
      <p:ext uri="{BB962C8B-B14F-4D97-AF65-F5344CB8AC3E}">
        <p14:creationId xmlns:p14="http://schemas.microsoft.com/office/powerpoint/2010/main" val="80355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latin typeface="+mn-lt"/>
                <a:ea typeface="+mn-ea"/>
                <a:cs typeface="+mn-cs"/>
              </a:rPr>
              <a:t>WHO: they are protagonists that are indigenous with sacred space.  </a:t>
            </a:r>
            <a:r>
              <a:rPr lang="en-US" sz="1200" b="1" kern="1200">
                <a:solidFill>
                  <a:schemeClr val="tx1"/>
                </a:solidFill>
                <a:latin typeface="+mn-lt"/>
                <a:ea typeface="+mn-ea"/>
                <a:cs typeface="+mn-cs"/>
              </a:rPr>
              <a:t>WHAT - boundaries are in confusion between city state, county and federal governing of public land WHERE in nature of aliveness of ecosystem BELONGING we are the water HOW plan is to have Friday Zoom sessions to emerge ground up diversity of community to have goals of stewardship PROMOTE looking in to my vulnerabilities and out into how to bring together community WITH heart-of-care, EMBARK on the journey</a:t>
            </a:r>
            <a:endParaRPr lang="en-US"/>
          </a:p>
        </p:txBody>
      </p:sp>
      <p:sp>
        <p:nvSpPr>
          <p:cNvPr id="4" name="Slide Number Placeholder 3"/>
          <p:cNvSpPr>
            <a:spLocks noGrp="1"/>
          </p:cNvSpPr>
          <p:nvPr>
            <p:ph type="sldNum" sz="quarter" idx="10"/>
          </p:nvPr>
        </p:nvSpPr>
        <p:spPr/>
        <p:txBody>
          <a:bodyPr/>
          <a:lstStyle/>
          <a:p>
            <a:fld id="{DFDE66E2-5F91-1D4E-B3FC-E27732C5B4F5}" type="slidenum">
              <a:rPr lang="en-US" smtClean="0"/>
              <a:t>26</a:t>
            </a:fld>
            <a:endParaRPr lang="en-US"/>
          </a:p>
        </p:txBody>
      </p:sp>
    </p:spTree>
    <p:extLst>
      <p:ext uri="{BB962C8B-B14F-4D97-AF65-F5344CB8AC3E}">
        <p14:creationId xmlns:p14="http://schemas.microsoft.com/office/powerpoint/2010/main" val="1009410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1891DD-4765-404A-A1A9-A5E210FC9CD5}" type="slidenum">
              <a:rPr lang="en-US" smtClean="0"/>
              <a:t>27</a:t>
            </a:fld>
            <a:endParaRPr lang="en-US"/>
          </a:p>
        </p:txBody>
      </p:sp>
    </p:spTree>
    <p:extLst>
      <p:ext uri="{BB962C8B-B14F-4D97-AF65-F5344CB8AC3E}">
        <p14:creationId xmlns:p14="http://schemas.microsoft.com/office/powerpoint/2010/main" val="9442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7C3F878-F5E8-489B-AC8A-64F2A7E22C28}" type="datetimeFigureOut">
              <a:rPr lang="en-US" smtClean="0"/>
              <a:pPr/>
              <a:t>6/29/20</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2353724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C3F878-F5E8-489B-AC8A-64F2A7E22C28}" type="datetimeFigureOut">
              <a:rPr lang="en-US" smtClean="0"/>
              <a:pPr/>
              <a:t>6/29/20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3873487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C3F878-F5E8-489B-AC8A-64F2A7E22C28}" type="datetimeFigureOut">
              <a:rPr lang="en-US" smtClean="0"/>
              <a:pPr/>
              <a:t>6/29/20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1914337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C3F878-F5E8-489B-AC8A-64F2A7E22C28}" type="datetimeFigureOut">
              <a:rPr lang="en-US" smtClean="0"/>
              <a:pPr/>
              <a:t>6/29/20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1055797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C3F878-F5E8-489B-AC8A-64F2A7E22C28}" type="datetimeFigureOut">
              <a:rPr lang="en-US" smtClean="0"/>
              <a:pPr/>
              <a:t>6/29/20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3606199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C3F878-F5E8-489B-AC8A-64F2A7E22C28}" type="datetimeFigureOut">
              <a:rPr lang="en-US" smtClean="0"/>
              <a:pPr/>
              <a:t>6/29/20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1705063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7C3F878-F5E8-489B-AC8A-64F2A7E22C28}" type="datetimeFigureOut">
              <a:rPr lang="en-US" smtClean="0"/>
              <a:pPr/>
              <a:t>6/29/20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1864449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7C3F878-F5E8-489B-AC8A-64F2A7E22C28}" type="datetimeFigureOut">
              <a:rPr lang="en-US" smtClean="0"/>
              <a:pPr/>
              <a:t>6/29/20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2209674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C3F878-F5E8-489B-AC8A-64F2A7E22C28}" type="datetimeFigureOut">
              <a:rPr lang="en-US" smtClean="0"/>
              <a:pPr/>
              <a:t>6/29/20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1567721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7C3F878-F5E8-489B-AC8A-64F2A7E22C28}" type="datetimeFigureOut">
              <a:rPr lang="en-US" smtClean="0"/>
              <a:pPr/>
              <a:t>6/29/20</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1467325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7C3F878-F5E8-489B-AC8A-64F2A7E22C28}" type="datetimeFigureOut">
              <a:rPr lang="en-US" smtClean="0"/>
              <a:pPr/>
              <a:t>6/29/20</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404402965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C3F878-F5E8-489B-AC8A-64F2A7E22C28}" type="datetimeFigureOut">
              <a:rPr lang="en-US" smtClean="0"/>
              <a:pPr/>
              <a:t>6/29/20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1FC063-5EA9-49AF-AFAF-D68C9E82B23B}" type="slidenum">
              <a:rPr lang="en-US" smtClean="0"/>
              <a:pPr/>
              <a:t>‹#›</a:t>
            </a:fld>
            <a:endParaRPr lang="en-US" dirty="0"/>
          </a:p>
        </p:txBody>
      </p:sp>
    </p:spTree>
    <p:extLst>
      <p:ext uri="{BB962C8B-B14F-4D97-AF65-F5344CB8AC3E}">
        <p14:creationId xmlns:p14="http://schemas.microsoft.com/office/powerpoint/2010/main" val="265577140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davidboje.wordpress.com/2019/11/24/six-antenarrative-questions-behind-storytelling/" TargetMode="External"/><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gif"/><Relationship Id="rId4" Type="http://schemas.openxmlformats.org/officeDocument/2006/relationships/image" Target="../media/image11.gif"/><Relationship Id="rId5" Type="http://schemas.openxmlformats.org/officeDocument/2006/relationships/image" Target="../media/image12.gif"/><Relationship Id="rId1" Type="http://schemas.openxmlformats.org/officeDocument/2006/relationships/slideLayout" Target="../slideLayouts/slideLayout6.xml"/><Relationship Id="rId2" Type="http://schemas.openxmlformats.org/officeDocument/2006/relationships/image" Target="../media/image9.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gif"/><Relationship Id="rId3"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gif"/><Relationship Id="rId3"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gif"/><Relationship Id="rId3" Type="http://schemas.openxmlformats.org/officeDocument/2006/relationships/image" Target="../media/image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reddit.com/r/LasCruces/comments/hfljir/woman_allegedly_struck_in_a_walgreens_over_face/"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hyperlink" Target="https://youtu.be/uBU9ELxCW88" TargetMode="External"/><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hyperlink" Target="mailto:oldfriendsindustries@gmail.com" TargetMode="External"/><Relationship Id="rId5" Type="http://schemas.openxmlformats.org/officeDocument/2006/relationships/hyperlink" Target="mailto:davidboje@gmail.com" TargetMode="External"/><Relationship Id="rId6" Type="http://schemas.openxmlformats.org/officeDocument/2006/relationships/hyperlink" Target="mailto:garosile@nmsu.edu" TargetMode="External"/><Relationship Id="rId7" Type="http://schemas.openxmlformats.org/officeDocument/2006/relationships/hyperlink" Target="mailto:lenabruunjensen@gmail.com" TargetMode="External"/><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true-storytelling.com" TargetMode="External"/><Relationship Id="rId3" Type="http://schemas.openxmlformats.org/officeDocument/2006/relationships/hyperlink" Target="https://truestorytelling.blo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hyperlink" Target="https://www.thriftbooks.com/w/extraordinary-leadership-during-extraordinary-times-transforming-world-systems-through-the-hearts-of-its-leaders_joyce-anastasia/14748396/item/20402388/?mkwid=ceAY0cNS%7Cdc&amp;pcrid=430001851591&amp;product=20402388&amp;plc=&amp;pgrid=102771208471&amp;ptaid=pla-894501118442&amp;utm_source=google_shopping&amp;utm_content=ceAY0cNS%7Cdc%7Cpcrid%7C430001851591%7Cpkw%7C%7Cpmt%7C%7Cproduct%7C20402388%7Cslid%7C%7Cpgrid%7C102771208471%7Cptaid%7Cpla-894501118442%7C&amp;gclid=Cj0KCQjw3Nv3BRC8ARIsAPh8hgIYFf6fjxFGLTg4uvWvWeT8_2NyHKKqqcSzeJNFqEt_9OmyrJohPNoaAjr8EALw_wcB%23isbn=0990888126&amp;idiq=20402388" TargetMode="Externa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2016"/>
            <a:ext cx="8447716" cy="867026"/>
          </a:xfrm>
        </p:spPr>
        <p:txBody>
          <a:bodyPr>
            <a:noAutofit/>
          </a:bodyPr>
          <a:lstStyle/>
          <a:p>
            <a:r>
              <a:rPr lang="en-US" sz="3200" dirty="0"/>
              <a:t>Agenda </a:t>
            </a:r>
            <a:r>
              <a:rPr lang="en-US" sz="3200" dirty="0" smtClean="0"/>
              <a:t>for 2</a:t>
            </a:r>
            <a:r>
              <a:rPr lang="en-US" sz="3200" baseline="30000" dirty="0" smtClean="0"/>
              <a:t>nd</a:t>
            </a:r>
            <a:r>
              <a:rPr lang="en-US" sz="3200" dirty="0" smtClean="0"/>
              <a:t> </a:t>
            </a:r>
            <a:r>
              <a:rPr lang="en-US" sz="3200" dirty="0" smtClean="0"/>
              <a:t>Foundation </a:t>
            </a:r>
            <a:r>
              <a:rPr lang="en-US" sz="3200" dirty="0" smtClean="0"/>
              <a:t>session </a:t>
            </a:r>
            <a:br>
              <a:rPr lang="en-US" sz="3200" dirty="0" smtClean="0"/>
            </a:br>
            <a:r>
              <a:rPr lang="en-US" sz="3200" dirty="0" smtClean="0"/>
              <a:t>June 29  </a:t>
            </a:r>
            <a:r>
              <a:rPr lang="en-US" sz="3200" dirty="0"/>
              <a:t>Principles </a:t>
            </a:r>
            <a:r>
              <a:rPr lang="en-US" sz="3200" dirty="0" smtClean="0"/>
              <a:t>3&amp;</a:t>
            </a:r>
            <a:r>
              <a:rPr lang="en-US" sz="3200" dirty="0"/>
              <a:t>4</a:t>
            </a:r>
          </a:p>
        </p:txBody>
      </p:sp>
      <p:sp>
        <p:nvSpPr>
          <p:cNvPr id="3" name="Content Placeholder 2"/>
          <p:cNvSpPr>
            <a:spLocks noGrp="1"/>
          </p:cNvSpPr>
          <p:nvPr>
            <p:ph idx="1"/>
          </p:nvPr>
        </p:nvSpPr>
        <p:spPr>
          <a:xfrm>
            <a:off x="89803" y="1039042"/>
            <a:ext cx="8941941" cy="5818958"/>
          </a:xfrm>
        </p:spPr>
        <p:txBody>
          <a:bodyPr>
            <a:normAutofit fontScale="92500" lnSpcReduction="10000"/>
          </a:bodyPr>
          <a:lstStyle/>
          <a:p>
            <a:pPr marL="0" indent="0">
              <a:buNone/>
            </a:pPr>
            <a:r>
              <a:rPr lang="en-US" dirty="0" smtClean="0"/>
              <a:t>10 </a:t>
            </a:r>
            <a:r>
              <a:rPr lang="en-US" dirty="0"/>
              <a:t>Min. </a:t>
            </a:r>
            <a:r>
              <a:rPr lang="en-US" dirty="0" smtClean="0"/>
              <a:t>Welcome </a:t>
            </a:r>
            <a:r>
              <a:rPr lang="en-US" dirty="0"/>
              <a:t>by Lena, Grace Ann, Jens</a:t>
            </a:r>
            <a:r>
              <a:rPr lang="en-US" dirty="0" smtClean="0"/>
              <a:t>:; </a:t>
            </a:r>
            <a:r>
              <a:rPr lang="en-US" dirty="0"/>
              <a:t>what to expect from </a:t>
            </a:r>
            <a:r>
              <a:rPr lang="en-US" dirty="0" smtClean="0"/>
              <a:t>today: </a:t>
            </a:r>
            <a:r>
              <a:rPr lang="en-US" dirty="0"/>
              <a:t>etc. Keep it short. </a:t>
            </a:r>
          </a:p>
          <a:p>
            <a:pPr marL="0" indent="0">
              <a:buNone/>
            </a:pPr>
            <a:r>
              <a:rPr lang="en-US" dirty="0" smtClean="0"/>
              <a:t>10 </a:t>
            </a:r>
            <a:r>
              <a:rPr lang="en-US" dirty="0"/>
              <a:t>Min. Presentation of the participants: 30 seconds Name, </a:t>
            </a:r>
            <a:r>
              <a:rPr lang="en-US" dirty="0" smtClean="0"/>
              <a:t>home, one sentence homework</a:t>
            </a:r>
            <a:endParaRPr lang="en-US" dirty="0"/>
          </a:p>
          <a:p>
            <a:pPr marL="0" indent="0">
              <a:buNone/>
            </a:pPr>
            <a:r>
              <a:rPr lang="en-US" dirty="0"/>
              <a:t>15 </a:t>
            </a:r>
            <a:r>
              <a:rPr lang="en-US" dirty="0" smtClean="0"/>
              <a:t>Min Principles 3 &amp; 4 Together in spiral shell</a:t>
            </a:r>
            <a:endParaRPr lang="en-US" dirty="0"/>
          </a:p>
          <a:p>
            <a:pPr marL="0" indent="0">
              <a:buNone/>
            </a:pPr>
            <a:r>
              <a:rPr lang="en-US" dirty="0" smtClean="0">
                <a:solidFill>
                  <a:srgbClr val="FF0000"/>
                </a:solidFill>
              </a:rPr>
              <a:t>10 </a:t>
            </a:r>
            <a:r>
              <a:rPr lang="en-US" dirty="0">
                <a:solidFill>
                  <a:srgbClr val="FF0000"/>
                </a:solidFill>
              </a:rPr>
              <a:t>Min. 1st Breakout (groups of 3) </a:t>
            </a:r>
            <a:r>
              <a:rPr lang="mr-IN" dirty="0">
                <a:solidFill>
                  <a:srgbClr val="FF0000"/>
                </a:solidFill>
              </a:rPr>
              <a:t>–</a:t>
            </a:r>
            <a:r>
              <a:rPr lang="en-US" dirty="0">
                <a:solidFill>
                  <a:srgbClr val="FF0000"/>
                </a:solidFill>
              </a:rPr>
              <a:t> </a:t>
            </a:r>
            <a:r>
              <a:rPr lang="en-US" dirty="0" smtClean="0"/>
              <a:t>story conversions Maori Method of no questions)</a:t>
            </a:r>
            <a:r>
              <a:rPr lang="en-US" dirty="0">
                <a:solidFill>
                  <a:srgbClr val="FF0000"/>
                </a:solidFill>
              </a:rPr>
              <a:t>: </a:t>
            </a:r>
          </a:p>
          <a:p>
            <a:r>
              <a:rPr lang="en-US" dirty="0">
                <a:solidFill>
                  <a:srgbClr val="FF0000"/>
                </a:solidFill>
              </a:rPr>
              <a:t>10 </a:t>
            </a:r>
            <a:r>
              <a:rPr lang="en-US" dirty="0" smtClean="0">
                <a:solidFill>
                  <a:srgbClr val="FF0000"/>
                </a:solidFill>
              </a:rPr>
              <a:t>Min- </a:t>
            </a:r>
            <a:r>
              <a:rPr lang="en-US" dirty="0">
                <a:solidFill>
                  <a:srgbClr val="FF0000"/>
                </a:solidFill>
              </a:rPr>
              <a:t>Plenary sharing - </a:t>
            </a:r>
            <a:r>
              <a:rPr lang="en-US" dirty="0"/>
              <a:t>David: </a:t>
            </a:r>
            <a:r>
              <a:rPr lang="en-US" dirty="0" smtClean="0"/>
              <a:t>self-correcting storytelling conversations</a:t>
            </a:r>
          </a:p>
          <a:p>
            <a:r>
              <a:rPr lang="en-US" dirty="0" smtClean="0">
                <a:solidFill>
                  <a:srgbClr val="FF0000"/>
                </a:solidFill>
              </a:rPr>
              <a:t>20 Min. 2nd Breakout (groups of 3) </a:t>
            </a:r>
            <a:r>
              <a:rPr lang="mr-IN" dirty="0" smtClean="0">
                <a:solidFill>
                  <a:srgbClr val="FF0000"/>
                </a:solidFill>
              </a:rPr>
              <a:t>–</a:t>
            </a:r>
            <a:r>
              <a:rPr lang="en-US" dirty="0" smtClean="0">
                <a:solidFill>
                  <a:srgbClr val="FF0000"/>
                </a:solidFill>
              </a:rPr>
              <a:t> self-correcting with counter-story &amp; confirming-story turns</a:t>
            </a:r>
            <a:endParaRPr lang="en-US" dirty="0">
              <a:solidFill>
                <a:srgbClr val="FF0000"/>
              </a:solidFill>
            </a:endParaRPr>
          </a:p>
          <a:p>
            <a:r>
              <a:rPr lang="en-US" dirty="0" smtClean="0"/>
              <a:t>10 </a:t>
            </a:r>
            <a:r>
              <a:rPr lang="en-US" dirty="0"/>
              <a:t>min. Debrief, Check in, and homework</a:t>
            </a:r>
          </a:p>
        </p:txBody>
      </p:sp>
      <p:sp>
        <p:nvSpPr>
          <p:cNvPr id="4" name="Slide Number Placeholder 3"/>
          <p:cNvSpPr>
            <a:spLocks noGrp="1"/>
          </p:cNvSpPr>
          <p:nvPr>
            <p:ph type="sldNum" sz="quarter" idx="12"/>
          </p:nvPr>
        </p:nvSpPr>
        <p:spPr/>
        <p:txBody>
          <a:bodyPr/>
          <a:lstStyle/>
          <a:p>
            <a:fld id="{651FC063-5EA9-49AF-AFAF-D68C9E82B23B}" type="slidenum">
              <a:rPr lang="en-US" smtClean="0"/>
              <a:pPr/>
              <a:t>1</a:t>
            </a:fld>
            <a:endParaRPr lang="en-US"/>
          </a:p>
        </p:txBody>
      </p:sp>
    </p:spTree>
    <p:extLst>
      <p:ext uri="{BB962C8B-B14F-4D97-AF65-F5344CB8AC3E}">
        <p14:creationId xmlns:p14="http://schemas.microsoft.com/office/powerpoint/2010/main" val="227187527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b="1" dirty="0">
                <a:solidFill>
                  <a:srgbClr val="FF0000"/>
                </a:solidFill>
              </a:rPr>
              <a:t>How to Seek Truth </a:t>
            </a:r>
            <a:br>
              <a:rPr lang="en-US" b="1" dirty="0">
                <a:solidFill>
                  <a:srgbClr val="FF0000"/>
                </a:solidFill>
              </a:rPr>
            </a:br>
            <a:r>
              <a:rPr lang="en-US" b="1" dirty="0">
                <a:solidFill>
                  <a:srgbClr val="FF0000"/>
                </a:solidFill>
              </a:rPr>
              <a:t>in Conversational Storytelling</a:t>
            </a:r>
          </a:p>
        </p:txBody>
      </p:sp>
      <p:sp>
        <p:nvSpPr>
          <p:cNvPr id="5" name="Content Placeholder 4"/>
          <p:cNvSpPr>
            <a:spLocks noGrp="1"/>
          </p:cNvSpPr>
          <p:nvPr>
            <p:ph idx="1"/>
          </p:nvPr>
        </p:nvSpPr>
        <p:spPr/>
        <p:txBody>
          <a:bodyPr>
            <a:normAutofit lnSpcReduction="10000"/>
          </a:bodyPr>
          <a:lstStyle/>
          <a:p>
            <a:r>
              <a:rPr lang="en-US" sz="4000" dirty="0"/>
              <a:t>Self-correcting Conversational Storytelling Interviewing</a:t>
            </a:r>
          </a:p>
          <a:p>
            <a:r>
              <a:rPr lang="en-US" sz="4000" dirty="0"/>
              <a:t>in the </a:t>
            </a:r>
            <a:r>
              <a:rPr lang="en-US" sz="4000" dirty="0" smtClean="0"/>
              <a:t>moment</a:t>
            </a:r>
            <a:r>
              <a:rPr lang="en-US" sz="4000" dirty="0" smtClean="0"/>
              <a:t>; </a:t>
            </a:r>
          </a:p>
          <a:p>
            <a:r>
              <a:rPr lang="en-US" sz="4000" dirty="0" smtClean="0"/>
              <a:t>chaining </a:t>
            </a:r>
            <a:r>
              <a:rPr lang="en-US" sz="4000" dirty="0"/>
              <a:t>counterstories and parallel stories, </a:t>
            </a:r>
          </a:p>
          <a:p>
            <a:r>
              <a:rPr lang="en-US" sz="4000" dirty="0"/>
              <a:t>explorations in a safe space of the give and take, the back and forth </a:t>
            </a:r>
          </a:p>
        </p:txBody>
      </p:sp>
      <p:sp>
        <p:nvSpPr>
          <p:cNvPr id="3" name="Slide Number Placeholder 2"/>
          <p:cNvSpPr>
            <a:spLocks noGrp="1"/>
          </p:cNvSpPr>
          <p:nvPr>
            <p:ph type="sldNum" sz="quarter" idx="12"/>
          </p:nvPr>
        </p:nvSpPr>
        <p:spPr/>
        <p:txBody>
          <a:bodyPr/>
          <a:lstStyle/>
          <a:p>
            <a:fld id="{651FC063-5EA9-49AF-AFAF-D68C9E82B23B}" type="slidenum">
              <a:rPr lang="en-US" smtClean="0"/>
              <a:pPr/>
              <a:t>10</a:t>
            </a:fld>
            <a:endParaRPr lang="en-US"/>
          </a:p>
        </p:txBody>
      </p:sp>
    </p:spTree>
    <p:extLst>
      <p:ext uri="{BB962C8B-B14F-4D97-AF65-F5344CB8AC3E}">
        <p14:creationId xmlns:p14="http://schemas.microsoft.com/office/powerpoint/2010/main" val="89635434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elf correcting Storytelling Conversations golden mean 6 27 202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
            <a:ext cx="9144000" cy="6629400"/>
          </a:xfrm>
          <a:prstGeom prst="rect">
            <a:avLst/>
          </a:prstGeom>
        </p:spPr>
      </p:pic>
    </p:spTree>
    <p:extLst>
      <p:ext uri="{BB962C8B-B14F-4D97-AF65-F5344CB8AC3E}">
        <p14:creationId xmlns:p14="http://schemas.microsoft.com/office/powerpoint/2010/main" val="302820034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7438"/>
            <a:ext cx="8229600" cy="521740"/>
          </a:xfrm>
        </p:spPr>
        <p:txBody>
          <a:bodyPr>
            <a:normAutofit fontScale="90000"/>
          </a:bodyPr>
          <a:lstStyle/>
          <a:p>
            <a:r>
              <a:rPr lang="en-US" dirty="0">
                <a:hlinkClick r:id="rId2"/>
              </a:rPr>
              <a:t>More</a:t>
            </a:r>
            <a:endParaRPr lang="en-US" dirty="0"/>
          </a:p>
        </p:txBody>
      </p:sp>
      <p:pic>
        <p:nvPicPr>
          <p:cNvPr id="6" name="Picture 5" descr="6 Bs with 6 Ws of Golden Spiral Jun 28 20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5198"/>
            <a:ext cx="8972872" cy="5593702"/>
          </a:xfrm>
          <a:prstGeom prst="rect">
            <a:avLst/>
          </a:prstGeom>
        </p:spPr>
      </p:pic>
    </p:spTree>
    <p:extLst>
      <p:ext uri="{BB962C8B-B14F-4D97-AF65-F5344CB8AC3E}">
        <p14:creationId xmlns:p14="http://schemas.microsoft.com/office/powerpoint/2010/main" val="183091186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651" y="316279"/>
            <a:ext cx="8229600" cy="1676644"/>
          </a:xfrm>
        </p:spPr>
        <p:txBody>
          <a:bodyPr>
            <a:noAutofit/>
          </a:bodyPr>
          <a:lstStyle/>
          <a:p>
            <a:r>
              <a:rPr lang="en-US" sz="3600" dirty="0">
                <a:solidFill>
                  <a:srgbClr val="FF0000"/>
                </a:solidFill>
              </a:rPr>
              <a:t/>
            </a:r>
            <a:br>
              <a:rPr lang="en-US" sz="3600" dirty="0">
                <a:solidFill>
                  <a:srgbClr val="FF0000"/>
                </a:solidFill>
              </a:rPr>
            </a:br>
            <a:r>
              <a:rPr lang="en-US" sz="3600" dirty="0">
                <a:solidFill>
                  <a:srgbClr val="FF0000"/>
                </a:solidFill>
              </a:rPr>
              <a:t>BREAKOUT #1: Conversational Storytelling </a:t>
            </a:r>
            <a:br>
              <a:rPr lang="en-US" sz="3600" dirty="0">
                <a:solidFill>
                  <a:srgbClr val="FF0000"/>
                </a:solidFill>
              </a:rPr>
            </a:br>
            <a:r>
              <a:rPr lang="en-US" sz="3600" dirty="0">
                <a:solidFill>
                  <a:srgbClr val="FF0000"/>
                </a:solidFill>
              </a:rPr>
              <a:t>WITHOUT  questions!</a:t>
            </a:r>
            <a:br>
              <a:rPr lang="en-US" sz="3600" dirty="0">
                <a:solidFill>
                  <a:srgbClr val="FF0000"/>
                </a:solidFill>
              </a:rPr>
            </a:br>
            <a:r>
              <a:rPr lang="en-US" sz="3600" dirty="0">
                <a:solidFill>
                  <a:srgbClr val="FF0000"/>
                </a:solidFill>
              </a:rPr>
              <a:t>Question: </a:t>
            </a:r>
            <a:r>
              <a:rPr lang="en-US" sz="3200" b="1" dirty="0">
                <a:solidFill>
                  <a:schemeClr val="accent1"/>
                </a:solidFill>
              </a:rPr>
              <a:t>WHEN DID YOU FOLLOW A HUNCH?</a:t>
            </a:r>
            <a:r>
              <a:rPr lang="en-US" sz="3600" dirty="0">
                <a:solidFill>
                  <a:srgbClr val="FF0000"/>
                </a:solidFill>
              </a:rPr>
              <a:t/>
            </a:r>
            <a:br>
              <a:rPr lang="en-US" sz="3600" dirty="0">
                <a:solidFill>
                  <a:srgbClr val="FF0000"/>
                </a:solidFill>
              </a:rPr>
            </a:br>
            <a:r>
              <a:rPr lang="en-US" sz="3600" dirty="0">
                <a:solidFill>
                  <a:srgbClr val="FF0000"/>
                </a:solidFill>
              </a:rPr>
              <a:t> </a:t>
            </a:r>
          </a:p>
        </p:txBody>
      </p:sp>
      <p:sp>
        <p:nvSpPr>
          <p:cNvPr id="3" name="Content Placeholder 2"/>
          <p:cNvSpPr>
            <a:spLocks noGrp="1"/>
          </p:cNvSpPr>
          <p:nvPr>
            <p:ph idx="1"/>
          </p:nvPr>
        </p:nvSpPr>
        <p:spPr>
          <a:xfrm>
            <a:off x="457200" y="1992923"/>
            <a:ext cx="8686800" cy="4650154"/>
          </a:xfrm>
        </p:spPr>
        <p:txBody>
          <a:bodyPr>
            <a:normAutofit fontScale="92500" lnSpcReduction="10000"/>
          </a:bodyPr>
          <a:lstStyle/>
          <a:p>
            <a:pPr marL="0" indent="0">
              <a:buNone/>
            </a:pPr>
            <a:r>
              <a:rPr lang="en-US" dirty="0"/>
              <a:t>Maori Storytelling is a back-and-forth conversational storytelling. It is not interrogation. </a:t>
            </a:r>
          </a:p>
          <a:p>
            <a:pPr marL="0" indent="0">
              <a:buNone/>
            </a:pPr>
            <a:r>
              <a:rPr lang="en-US" dirty="0"/>
              <a:t>Create a safe non-judgmental space for listening.</a:t>
            </a:r>
          </a:p>
          <a:p>
            <a:pPr marL="0" indent="0">
              <a:buNone/>
            </a:pPr>
            <a:r>
              <a:rPr lang="en-US" dirty="0"/>
              <a:t>Use a RECIPROCAL process of your sharing, they share back, you share again, etc.</a:t>
            </a:r>
          </a:p>
          <a:p>
            <a:pPr marL="0" indent="0">
              <a:buNone/>
            </a:pPr>
            <a:r>
              <a:rPr lang="en-US" dirty="0"/>
              <a:t>In this Practice Session, No Questions of any kind.</a:t>
            </a:r>
          </a:p>
          <a:p>
            <a:pPr marL="0" indent="0">
              <a:buNone/>
            </a:pPr>
            <a:r>
              <a:rPr lang="en-US" sz="3600" b="1" dirty="0"/>
              <a:t>Limit two minutes per person.</a:t>
            </a:r>
          </a:p>
          <a:p>
            <a:pPr marL="0" indent="0">
              <a:buNone/>
            </a:pPr>
            <a:r>
              <a:rPr lang="en-US" dirty="0"/>
              <a:t>Use CHAINING </a:t>
            </a:r>
            <a:r>
              <a:rPr lang="mr-IN" dirty="0"/>
              <a:t>–</a:t>
            </a:r>
            <a:r>
              <a:rPr lang="en-US" dirty="0"/>
              <a:t> your story, links to stories just told</a:t>
            </a:r>
          </a:p>
          <a:p>
            <a:pPr marL="0" indent="0">
              <a:buNone/>
            </a:pPr>
            <a:r>
              <a:rPr lang="en-US" dirty="0"/>
              <a:t>Please Use Deep Story-Listening Skills</a:t>
            </a:r>
          </a:p>
          <a:p>
            <a:pPr marL="0" indent="0">
              <a:buNone/>
            </a:pPr>
            <a:endParaRPr lang="en-US" dirty="0"/>
          </a:p>
        </p:txBody>
      </p:sp>
    </p:spTree>
    <p:extLst>
      <p:ext uri="{BB962C8B-B14F-4D97-AF65-F5344CB8AC3E}">
        <p14:creationId xmlns:p14="http://schemas.microsoft.com/office/powerpoint/2010/main" val="198287993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ears.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912" y="2500791"/>
            <a:ext cx="2218928" cy="2095482"/>
          </a:xfrm>
          <a:prstGeom prst="rect">
            <a:avLst/>
          </a:prstGeom>
        </p:spPr>
      </p:pic>
      <p:sp>
        <p:nvSpPr>
          <p:cNvPr id="2" name="Title 1"/>
          <p:cNvSpPr>
            <a:spLocks noGrp="1"/>
          </p:cNvSpPr>
          <p:nvPr>
            <p:ph type="title"/>
          </p:nvPr>
        </p:nvSpPr>
        <p:spPr>
          <a:xfrm>
            <a:off x="620192" y="263242"/>
            <a:ext cx="8229600" cy="1143000"/>
          </a:xfrm>
        </p:spPr>
        <p:txBody>
          <a:bodyPr>
            <a:noAutofit/>
          </a:bodyPr>
          <a:lstStyle/>
          <a:p>
            <a:r>
              <a:rPr lang="en-US" sz="3600" b="1" dirty="0" smtClean="0">
                <a:solidFill>
                  <a:schemeClr val="accent6">
                    <a:lumMod val="75000"/>
                  </a:schemeClr>
                </a:solidFill>
              </a:rPr>
              <a:t>TRUE </a:t>
            </a:r>
            <a:r>
              <a:rPr lang="en-US" sz="3600" b="1" dirty="0">
                <a:solidFill>
                  <a:schemeClr val="accent6">
                    <a:lumMod val="75000"/>
                  </a:schemeClr>
                </a:solidFill>
              </a:rPr>
              <a:t>STORYTELLING is Three Spirals in ONE WHOLE</a:t>
            </a:r>
          </a:p>
        </p:txBody>
      </p:sp>
      <p:sp>
        <p:nvSpPr>
          <p:cNvPr id="4" name="TextBox 3"/>
          <p:cNvSpPr txBox="1"/>
          <p:nvPr/>
        </p:nvSpPr>
        <p:spPr>
          <a:xfrm>
            <a:off x="0" y="1115796"/>
            <a:ext cx="3196167" cy="1384995"/>
          </a:xfrm>
          <a:prstGeom prst="rect">
            <a:avLst/>
          </a:prstGeom>
          <a:solidFill>
            <a:schemeClr val="bg1"/>
          </a:solidFill>
        </p:spPr>
        <p:txBody>
          <a:bodyPr wrap="square" rtlCol="0">
            <a:spAutoFit/>
          </a:bodyPr>
          <a:lstStyle/>
          <a:p>
            <a:pPr algn="ctr"/>
            <a:r>
              <a:rPr lang="en-US" sz="2800" b="1" dirty="0">
                <a:solidFill>
                  <a:srgbClr val="FF0000"/>
                </a:solidFill>
              </a:rPr>
              <a:t>NARRATIVE-Counternarrative</a:t>
            </a:r>
          </a:p>
          <a:p>
            <a:pPr algn="ctr"/>
            <a:r>
              <a:rPr lang="en-US" sz="2800" b="1" dirty="0"/>
              <a:t>PASTS</a:t>
            </a:r>
          </a:p>
        </p:txBody>
      </p:sp>
      <p:sp>
        <p:nvSpPr>
          <p:cNvPr id="5" name="TextBox 4"/>
          <p:cNvSpPr txBox="1"/>
          <p:nvPr/>
        </p:nvSpPr>
        <p:spPr>
          <a:xfrm>
            <a:off x="5551896" y="1555821"/>
            <a:ext cx="2864922" cy="954107"/>
          </a:xfrm>
          <a:prstGeom prst="rect">
            <a:avLst/>
          </a:prstGeom>
          <a:solidFill>
            <a:schemeClr val="bg1"/>
          </a:solidFill>
        </p:spPr>
        <p:txBody>
          <a:bodyPr wrap="square" rtlCol="0">
            <a:spAutoFit/>
          </a:bodyPr>
          <a:lstStyle/>
          <a:p>
            <a:pPr algn="ctr"/>
            <a:r>
              <a:rPr lang="en-US" sz="2800" b="1" dirty="0">
                <a:solidFill>
                  <a:srgbClr val="0000FF"/>
                </a:solidFill>
              </a:rPr>
              <a:t>ANTENARRATIVE</a:t>
            </a:r>
          </a:p>
          <a:p>
            <a:pPr algn="ctr"/>
            <a:r>
              <a:rPr lang="en-US" sz="2800" b="1" dirty="0"/>
              <a:t>FUTURES</a:t>
            </a:r>
          </a:p>
        </p:txBody>
      </p:sp>
      <p:sp>
        <p:nvSpPr>
          <p:cNvPr id="6" name="TextBox 5"/>
          <p:cNvSpPr txBox="1"/>
          <p:nvPr/>
        </p:nvSpPr>
        <p:spPr>
          <a:xfrm>
            <a:off x="5107849" y="5484475"/>
            <a:ext cx="2965135" cy="1384995"/>
          </a:xfrm>
          <a:prstGeom prst="rect">
            <a:avLst/>
          </a:prstGeom>
          <a:solidFill>
            <a:schemeClr val="bg1"/>
          </a:solidFill>
        </p:spPr>
        <p:txBody>
          <a:bodyPr wrap="square" rtlCol="0">
            <a:spAutoFit/>
          </a:bodyPr>
          <a:lstStyle/>
          <a:p>
            <a:pPr algn="ctr"/>
            <a:r>
              <a:rPr lang="en-US" sz="2800" b="1" dirty="0">
                <a:solidFill>
                  <a:srgbClr val="008000"/>
                </a:solidFill>
              </a:rPr>
              <a:t>LIVING STORY</a:t>
            </a:r>
          </a:p>
          <a:p>
            <a:pPr algn="ctr"/>
            <a:r>
              <a:rPr lang="en-US" sz="2800" b="1" dirty="0">
                <a:solidFill>
                  <a:srgbClr val="008000"/>
                </a:solidFill>
              </a:rPr>
              <a:t> WEBS</a:t>
            </a:r>
          </a:p>
          <a:p>
            <a:pPr algn="ctr"/>
            <a:r>
              <a:rPr lang="en-US" sz="2800" b="1" dirty="0"/>
              <a:t>PRESENTS</a:t>
            </a:r>
          </a:p>
        </p:txBody>
      </p:sp>
      <p:pic>
        <p:nvPicPr>
          <p:cNvPr id="7" name="Picture 6" descr="Triple-Spiral-Labyrinth-animated.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471387" flipV="1">
            <a:off x="3035547" y="2596195"/>
            <a:ext cx="2889166" cy="2667032"/>
          </a:xfrm>
          <a:prstGeom prst="rect">
            <a:avLst/>
          </a:prstGeom>
        </p:spPr>
      </p:pic>
      <p:pic>
        <p:nvPicPr>
          <p:cNvPr id="8" name="Picture 7" descr="nautilus_animated.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036070" y="2500791"/>
            <a:ext cx="2380747" cy="1765566"/>
          </a:xfrm>
          <a:prstGeom prst="rect">
            <a:avLst/>
          </a:prstGeom>
        </p:spPr>
      </p:pic>
      <p:pic>
        <p:nvPicPr>
          <p:cNvPr id="9" name="Picture 8" descr="sunflower_spiral_golden_mean.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0312" y="5310740"/>
            <a:ext cx="1289360" cy="1289360"/>
          </a:xfrm>
          <a:prstGeom prst="rect">
            <a:avLst/>
          </a:prstGeom>
        </p:spPr>
      </p:pic>
    </p:spTree>
    <p:extLst>
      <p:ext uri="{BB962C8B-B14F-4D97-AF65-F5344CB8AC3E}">
        <p14:creationId xmlns:p14="http://schemas.microsoft.com/office/powerpoint/2010/main" val="95584989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3 storytelling spirals with anel and devi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Tree>
    <p:extLst>
      <p:ext uri="{BB962C8B-B14F-4D97-AF65-F5344CB8AC3E}">
        <p14:creationId xmlns:p14="http://schemas.microsoft.com/office/powerpoint/2010/main" val="135699309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87466704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776415" y="1106150"/>
            <a:ext cx="2228850" cy="3079964"/>
          </a:xfrm>
          <a:prstGeom prst="rect">
            <a:avLst/>
          </a:prstGeom>
        </p:spPr>
      </p:pic>
      <p:sp>
        <p:nvSpPr>
          <p:cNvPr id="5" name="Rectangle 4"/>
          <p:cNvSpPr/>
          <p:nvPr/>
        </p:nvSpPr>
        <p:spPr>
          <a:xfrm>
            <a:off x="2063204" y="2150747"/>
            <a:ext cx="1588596" cy="92333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2011</a:t>
            </a:r>
          </a:p>
        </p:txBody>
      </p:sp>
      <p:pic>
        <p:nvPicPr>
          <p:cNvPr id="6" name="Picture 5"/>
          <p:cNvPicPr>
            <a:picLocks noChangeAspect="1"/>
          </p:cNvPicPr>
          <p:nvPr/>
        </p:nvPicPr>
        <p:blipFill>
          <a:blip r:embed="rId4"/>
          <a:stretch>
            <a:fillRect/>
          </a:stretch>
        </p:blipFill>
        <p:spPr>
          <a:xfrm>
            <a:off x="5121780" y="949673"/>
            <a:ext cx="1934876" cy="3236441"/>
          </a:xfrm>
          <a:prstGeom prst="rect">
            <a:avLst/>
          </a:prstGeom>
        </p:spPr>
      </p:pic>
      <p:sp>
        <p:nvSpPr>
          <p:cNvPr id="7" name="Rectangle 6"/>
          <p:cNvSpPr/>
          <p:nvPr/>
        </p:nvSpPr>
        <p:spPr>
          <a:xfrm>
            <a:off x="4433778" y="1722802"/>
            <a:ext cx="1588596" cy="92333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2016</a:t>
            </a:r>
          </a:p>
        </p:txBody>
      </p:sp>
      <p:pic>
        <p:nvPicPr>
          <p:cNvPr id="9" name="Picture 8"/>
          <p:cNvPicPr>
            <a:picLocks noChangeAspect="1"/>
          </p:cNvPicPr>
          <p:nvPr/>
        </p:nvPicPr>
        <p:blipFill>
          <a:blip r:embed="rId5"/>
          <a:stretch>
            <a:fillRect/>
          </a:stretch>
        </p:blipFill>
        <p:spPr>
          <a:xfrm>
            <a:off x="971551" y="3416586"/>
            <a:ext cx="2148317" cy="3556000"/>
          </a:xfrm>
          <a:prstGeom prst="rect">
            <a:avLst/>
          </a:prstGeom>
        </p:spPr>
      </p:pic>
      <p:sp>
        <p:nvSpPr>
          <p:cNvPr id="8" name="Rectangle 7"/>
          <p:cNvSpPr/>
          <p:nvPr/>
        </p:nvSpPr>
        <p:spPr>
          <a:xfrm>
            <a:off x="-143289" y="4580521"/>
            <a:ext cx="1588596" cy="92333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2001</a:t>
            </a:r>
          </a:p>
        </p:txBody>
      </p:sp>
      <p:pic>
        <p:nvPicPr>
          <p:cNvPr id="10" name="Picture 9"/>
          <p:cNvPicPr>
            <a:picLocks noChangeAspect="1"/>
          </p:cNvPicPr>
          <p:nvPr/>
        </p:nvPicPr>
        <p:blipFill>
          <a:blip r:embed="rId6"/>
          <a:stretch>
            <a:fillRect/>
          </a:stretch>
        </p:blipFill>
        <p:spPr>
          <a:xfrm>
            <a:off x="7073845" y="101600"/>
            <a:ext cx="2070155" cy="3056235"/>
          </a:xfrm>
          <a:prstGeom prst="rect">
            <a:avLst/>
          </a:prstGeom>
        </p:spPr>
      </p:pic>
      <p:sp>
        <p:nvSpPr>
          <p:cNvPr id="12" name="Rectangle 11"/>
          <p:cNvSpPr/>
          <p:nvPr/>
        </p:nvSpPr>
        <p:spPr>
          <a:xfrm>
            <a:off x="5485249" y="136212"/>
            <a:ext cx="1588596" cy="92333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2019</a:t>
            </a:r>
          </a:p>
        </p:txBody>
      </p:sp>
      <p:pic>
        <p:nvPicPr>
          <p:cNvPr id="11" name="Picture 10" descr="Screen Shot 2019-02-21 at 6.04.28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85249" y="3830654"/>
            <a:ext cx="1970829" cy="3027346"/>
          </a:xfrm>
          <a:prstGeom prst="rect">
            <a:avLst/>
          </a:prstGeom>
        </p:spPr>
      </p:pic>
      <p:sp>
        <p:nvSpPr>
          <p:cNvPr id="2" name="TextBox 1"/>
          <p:cNvSpPr txBox="1"/>
          <p:nvPr/>
        </p:nvSpPr>
        <p:spPr>
          <a:xfrm>
            <a:off x="666154" y="157034"/>
            <a:ext cx="4819095" cy="646331"/>
          </a:xfrm>
          <a:prstGeom prst="rect">
            <a:avLst/>
          </a:prstGeom>
          <a:noFill/>
        </p:spPr>
        <p:txBody>
          <a:bodyPr wrap="square" rtlCol="0">
            <a:spAutoFit/>
          </a:bodyPr>
          <a:lstStyle/>
          <a:p>
            <a:r>
              <a:rPr lang="en-US" sz="3600" dirty="0">
                <a:solidFill>
                  <a:srgbClr val="FF0000"/>
                </a:solidFill>
              </a:rPr>
              <a:t>Antenarrative Books:</a:t>
            </a:r>
          </a:p>
        </p:txBody>
      </p:sp>
    </p:spTree>
    <p:extLst>
      <p:ext uri="{BB962C8B-B14F-4D97-AF65-F5344CB8AC3E}">
        <p14:creationId xmlns:p14="http://schemas.microsoft.com/office/powerpoint/2010/main" val="126103567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ars.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020982">
            <a:off x="5357872" y="2502430"/>
            <a:ext cx="4412719" cy="2939723"/>
          </a:xfrm>
          <a:prstGeom prst="rect">
            <a:avLst/>
          </a:prstGeom>
        </p:spPr>
      </p:pic>
      <p:sp>
        <p:nvSpPr>
          <p:cNvPr id="7" name="Title 6"/>
          <p:cNvSpPr>
            <a:spLocks noGrp="1"/>
          </p:cNvSpPr>
          <p:nvPr>
            <p:ph type="title"/>
          </p:nvPr>
        </p:nvSpPr>
        <p:spPr>
          <a:xfrm>
            <a:off x="457200" y="0"/>
            <a:ext cx="8229600" cy="1143000"/>
          </a:xfrm>
        </p:spPr>
        <p:txBody>
          <a:bodyPr>
            <a:normAutofit fontScale="90000"/>
          </a:bodyPr>
          <a:lstStyle/>
          <a:p>
            <a:r>
              <a:rPr lang="en-US" sz="4800" b="1" dirty="0">
                <a:solidFill>
                  <a:srgbClr val="FF0000"/>
                </a:solidFill>
              </a:rPr>
              <a:t>Narrative &amp; Counternarrative </a:t>
            </a:r>
            <a:r>
              <a:rPr lang="mr-IN" sz="4800" b="1" dirty="0">
                <a:solidFill>
                  <a:srgbClr val="FF0000"/>
                </a:solidFill>
              </a:rPr>
              <a:t>–</a:t>
            </a:r>
            <a:r>
              <a:rPr lang="en-US" sz="4800" b="1" dirty="0">
                <a:solidFill>
                  <a:srgbClr val="FF0000"/>
                </a:solidFill>
              </a:rPr>
              <a:t> Gear Spirals</a:t>
            </a:r>
          </a:p>
        </p:txBody>
      </p:sp>
      <p:pic>
        <p:nvPicPr>
          <p:cNvPr id="3" name="Picture 2" descr="6 Bs with 6 Ws of Golden Spiral Jun 28 20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36134"/>
            <a:ext cx="6003907" cy="5362765"/>
          </a:xfrm>
          <a:prstGeom prst="rect">
            <a:avLst/>
          </a:prstGeom>
        </p:spPr>
      </p:pic>
    </p:spTree>
    <p:extLst>
      <p:ext uri="{BB962C8B-B14F-4D97-AF65-F5344CB8AC3E}">
        <p14:creationId xmlns:p14="http://schemas.microsoft.com/office/powerpoint/2010/main" val="272185191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48425"/>
          </a:xfrm>
        </p:spPr>
        <p:txBody>
          <a:bodyPr/>
          <a:lstStyle/>
          <a:p>
            <a:r>
              <a:rPr lang="en-US" dirty="0">
                <a:solidFill>
                  <a:srgbClr val="FF0000"/>
                </a:solidFill>
              </a:rPr>
              <a:t>Living Story Web </a:t>
            </a:r>
            <a:r>
              <a:rPr lang="mr-IN" dirty="0">
                <a:solidFill>
                  <a:srgbClr val="FF0000"/>
                </a:solidFill>
              </a:rPr>
              <a:t>–</a:t>
            </a:r>
            <a:r>
              <a:rPr lang="en-US" dirty="0">
                <a:solidFill>
                  <a:srgbClr val="FF0000"/>
                </a:solidFill>
              </a:rPr>
              <a:t> Sunflower Spiral</a:t>
            </a:r>
          </a:p>
        </p:txBody>
      </p:sp>
      <p:pic>
        <p:nvPicPr>
          <p:cNvPr id="3" name="Picture 2" descr="sunflower_spiral_golden_mean.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3886" y="3443798"/>
            <a:ext cx="2122778" cy="2122778"/>
          </a:xfrm>
          <a:prstGeom prst="rect">
            <a:avLst/>
          </a:prstGeom>
        </p:spPr>
      </p:pic>
      <p:pic>
        <p:nvPicPr>
          <p:cNvPr id="8" name="Picture 7" descr="6 Bs with 6 Ws of Golden Spiral Jun 28 20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105198"/>
            <a:ext cx="6647183" cy="5593702"/>
          </a:xfrm>
          <a:prstGeom prst="rect">
            <a:avLst/>
          </a:prstGeom>
        </p:spPr>
      </p:pic>
    </p:spTree>
    <p:extLst>
      <p:ext uri="{BB962C8B-B14F-4D97-AF65-F5344CB8AC3E}">
        <p14:creationId xmlns:p14="http://schemas.microsoft.com/office/powerpoint/2010/main" val="13151601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5104" y="85670"/>
            <a:ext cx="7772400" cy="1470025"/>
          </a:xfrm>
        </p:spPr>
        <p:txBody>
          <a:bodyPr>
            <a:normAutofit fontScale="90000"/>
          </a:bodyPr>
          <a:lstStyle/>
          <a:p>
            <a:r>
              <a:rPr lang="en-US" dirty="0"/>
              <a:t>‘True’ </a:t>
            </a:r>
            <a:r>
              <a:rPr lang="en-US" dirty="0" smtClean="0"/>
              <a:t>STORYTELLING</a:t>
            </a:r>
            <a:r>
              <a:rPr lang="en-US" dirty="0"/>
              <a:t/>
            </a:r>
            <a:br>
              <a:rPr lang="en-US" dirty="0"/>
            </a:br>
            <a:r>
              <a:rPr lang="en-US" dirty="0"/>
              <a:t>Principles 3 &amp; 4</a:t>
            </a:r>
            <a:br>
              <a:rPr lang="en-US" dirty="0"/>
            </a:br>
            <a:r>
              <a:rPr lang="en-US" dirty="0"/>
              <a:t>Plot &amp; Timing Work Together</a:t>
            </a:r>
          </a:p>
        </p:txBody>
      </p:sp>
      <p:sp>
        <p:nvSpPr>
          <p:cNvPr id="3" name="Subtitle 2"/>
          <p:cNvSpPr>
            <a:spLocks noGrp="1"/>
          </p:cNvSpPr>
          <p:nvPr>
            <p:ph type="subTitle" idx="1"/>
          </p:nvPr>
        </p:nvSpPr>
        <p:spPr>
          <a:xfrm>
            <a:off x="0" y="4762500"/>
            <a:ext cx="5683381" cy="1752600"/>
          </a:xfrm>
        </p:spPr>
        <p:txBody>
          <a:bodyPr>
            <a:normAutofit fontScale="85000" lnSpcReduction="20000"/>
          </a:bodyPr>
          <a:lstStyle/>
          <a:p>
            <a:r>
              <a:rPr lang="en-US" dirty="0"/>
              <a:t>Jens Larsen</a:t>
            </a:r>
          </a:p>
          <a:p>
            <a:r>
              <a:rPr lang="en-US" dirty="0"/>
              <a:t>David Boje</a:t>
            </a:r>
          </a:p>
          <a:p>
            <a:r>
              <a:rPr lang="en-US" dirty="0"/>
              <a:t>Lena Bruun</a:t>
            </a:r>
          </a:p>
          <a:p>
            <a:r>
              <a:rPr lang="en-US" dirty="0"/>
              <a:t>Grace Ann Rosile</a:t>
            </a:r>
          </a:p>
        </p:txBody>
      </p:sp>
      <p:pic>
        <p:nvPicPr>
          <p:cNvPr id="4" name="Picture 3" descr="angel and devil polariti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4100" y="2806700"/>
            <a:ext cx="4279900" cy="4051300"/>
          </a:xfrm>
          <a:prstGeom prst="rect">
            <a:avLst/>
          </a:prstGeom>
        </p:spPr>
      </p:pic>
      <p:pic>
        <p:nvPicPr>
          <p:cNvPr id="5" name="Picture 4" descr="True Storytelling Golden Spir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57616"/>
            <a:ext cx="4864100" cy="3004884"/>
          </a:xfrm>
          <a:prstGeom prst="rect">
            <a:avLst/>
          </a:prstGeom>
        </p:spPr>
      </p:pic>
    </p:spTree>
    <p:extLst>
      <p:ext uri="{BB962C8B-B14F-4D97-AF65-F5344CB8AC3E}">
        <p14:creationId xmlns:p14="http://schemas.microsoft.com/office/powerpoint/2010/main" val="65851279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5937"/>
          </a:xfrm>
        </p:spPr>
        <p:txBody>
          <a:bodyPr>
            <a:normAutofit fontScale="90000"/>
          </a:bodyPr>
          <a:lstStyle/>
          <a:p>
            <a:r>
              <a:rPr lang="en-US" dirty="0">
                <a:solidFill>
                  <a:srgbClr val="FF0000"/>
                </a:solidFill>
              </a:rPr>
              <a:t>Antenarrative - Nautilus Spiral</a:t>
            </a:r>
          </a:p>
        </p:txBody>
      </p:sp>
      <p:pic>
        <p:nvPicPr>
          <p:cNvPr id="3" name="Picture 2" descr="nautilus_animated.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858248" y="2880915"/>
            <a:ext cx="2075853" cy="1897354"/>
          </a:xfrm>
          <a:prstGeom prst="rect">
            <a:avLst/>
          </a:prstGeom>
        </p:spPr>
      </p:pic>
      <p:pic>
        <p:nvPicPr>
          <p:cNvPr id="8" name="Picture 7" descr="6 Bs with 6 Ws of Golden Spiral Jun 28 20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5198"/>
            <a:ext cx="6564712" cy="5593702"/>
          </a:xfrm>
          <a:prstGeom prst="rect">
            <a:avLst/>
          </a:prstGeom>
        </p:spPr>
      </p:pic>
    </p:spTree>
    <p:extLst>
      <p:ext uri="{BB962C8B-B14F-4D97-AF65-F5344CB8AC3E}">
        <p14:creationId xmlns:p14="http://schemas.microsoft.com/office/powerpoint/2010/main" val="174233826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224" y="274638"/>
            <a:ext cx="8971776" cy="1533356"/>
          </a:xfrm>
        </p:spPr>
        <p:txBody>
          <a:bodyPr>
            <a:normAutofit fontScale="90000"/>
          </a:bodyPr>
          <a:lstStyle/>
          <a:p>
            <a:r>
              <a:rPr lang="en-US" b="1" dirty="0">
                <a:solidFill>
                  <a:srgbClr val="E46C0A"/>
                </a:solidFill>
              </a:rPr>
              <a:t>Lynn Moorer, an attorney, struck by </a:t>
            </a:r>
            <a:r>
              <a:rPr lang="en-US" b="1" dirty="0" smtClean="0">
                <a:solidFill>
                  <a:srgbClr val="E46C0A"/>
                </a:solidFill>
              </a:rPr>
              <a:t>a </a:t>
            </a:r>
            <a:r>
              <a:rPr lang="en-US" b="1" dirty="0">
                <a:solidFill>
                  <a:srgbClr val="E46C0A"/>
                </a:solidFill>
              </a:rPr>
              <a:t>customer after she asked - where their face mask was</a:t>
            </a:r>
          </a:p>
        </p:txBody>
      </p:sp>
      <p:sp>
        <p:nvSpPr>
          <p:cNvPr id="3" name="Content Placeholder 2"/>
          <p:cNvSpPr>
            <a:spLocks noGrp="1"/>
          </p:cNvSpPr>
          <p:nvPr>
            <p:ph idx="1"/>
          </p:nvPr>
        </p:nvSpPr>
        <p:spPr>
          <a:xfrm>
            <a:off x="172224" y="1980184"/>
            <a:ext cx="8971776" cy="4877816"/>
          </a:xfrm>
        </p:spPr>
        <p:txBody>
          <a:bodyPr>
            <a:normAutofit fontScale="85000" lnSpcReduction="20000"/>
          </a:bodyPr>
          <a:lstStyle/>
          <a:p>
            <a:pPr marL="0" indent="0">
              <a:buNone/>
            </a:pPr>
            <a:r>
              <a:rPr lang="en-US" dirty="0"/>
              <a:t>Man said, ‘show me the law,’”</a:t>
            </a:r>
          </a:p>
          <a:p>
            <a:pPr marL="0" indent="0">
              <a:buNone/>
            </a:pPr>
            <a:endParaRPr lang="en-US" dirty="0"/>
          </a:p>
          <a:p>
            <a:pPr marL="0" indent="0">
              <a:buNone/>
            </a:pPr>
            <a:r>
              <a:rPr lang="en-US" dirty="0"/>
              <a:t>Moorer said. “Well - OK, I’ll show you just hang on a minute and I’ll show you the governor’s order,' which — because I’m an attorney — I carry that around in my purse with me, recognizing that a number of people, you know, who are confused about the mask requirement might not realize it.”</a:t>
            </a:r>
          </a:p>
          <a:p>
            <a:pPr marL="0" indent="0">
              <a:buNone/>
            </a:pPr>
            <a:endParaRPr lang="en-US" dirty="0"/>
          </a:p>
          <a:p>
            <a:pPr marL="0" indent="0">
              <a:buNone/>
            </a:pPr>
            <a:r>
              <a:rPr lang="en-US" dirty="0"/>
              <a:t>Moorer said as she pulled out the order, the man "smacked" her across the face and called her a b**</a:t>
            </a:r>
            <a:r>
              <a:rPr lang="en-US" dirty="0" err="1"/>
              <a:t>ch.</a:t>
            </a:r>
            <a:r>
              <a:rPr lang="en-US" dirty="0"/>
              <a:t> </a:t>
            </a:r>
          </a:p>
          <a:p>
            <a:pPr marL="0" indent="0">
              <a:buNone/>
            </a:pPr>
            <a:endParaRPr lang="en-US" dirty="0"/>
          </a:p>
          <a:p>
            <a:pPr marL="0" indent="0">
              <a:buNone/>
            </a:pPr>
            <a:r>
              <a:rPr lang="en-US" dirty="0"/>
              <a:t>Moorer </a:t>
            </a:r>
            <a:r>
              <a:rPr lang="en-US" dirty="0">
                <a:sym typeface="Wingdings"/>
              </a:rPr>
              <a:t></a:t>
            </a:r>
            <a:r>
              <a:rPr lang="en-US" dirty="0"/>
              <a:t> “got a pretty good bruise” on the side of her face and she’s had headaches </a:t>
            </a:r>
            <a:r>
              <a:rPr lang="en-US" dirty="0">
                <a:hlinkClick r:id="rId2"/>
              </a:rPr>
              <a:t>MORE</a:t>
            </a:r>
            <a:endParaRPr lang="en-US" dirty="0"/>
          </a:p>
        </p:txBody>
      </p:sp>
    </p:spTree>
    <p:extLst>
      <p:ext uri="{BB962C8B-B14F-4D97-AF65-F5344CB8AC3E}">
        <p14:creationId xmlns:p14="http://schemas.microsoft.com/office/powerpoint/2010/main" val="372257182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48" y="0"/>
            <a:ext cx="8995552" cy="566632"/>
          </a:xfrm>
        </p:spPr>
        <p:txBody>
          <a:bodyPr>
            <a:normAutofit fontScale="90000"/>
          </a:bodyPr>
          <a:lstStyle/>
          <a:p>
            <a:r>
              <a:rPr lang="en-US" b="1" dirty="0">
                <a:solidFill>
                  <a:srgbClr val="FF0000"/>
                </a:solidFill>
              </a:rPr>
              <a:t>What is STORYTELLING SCIENCE?</a:t>
            </a:r>
          </a:p>
        </p:txBody>
      </p:sp>
      <p:sp>
        <p:nvSpPr>
          <p:cNvPr id="3" name="Content Placeholder 2"/>
          <p:cNvSpPr>
            <a:spLocks noGrp="1"/>
          </p:cNvSpPr>
          <p:nvPr>
            <p:ph idx="1"/>
          </p:nvPr>
        </p:nvSpPr>
        <p:spPr>
          <a:xfrm>
            <a:off x="0" y="566633"/>
            <a:ext cx="9144000" cy="6291368"/>
          </a:xfrm>
        </p:spPr>
        <p:txBody>
          <a:bodyPr>
            <a:normAutofit fontScale="85000" lnSpcReduction="20000"/>
          </a:bodyPr>
          <a:lstStyle/>
          <a:p>
            <a:pPr marL="0" indent="0">
              <a:buNone/>
            </a:pPr>
            <a:r>
              <a:rPr lang="en-US" b="1" u="sng" dirty="0">
                <a:solidFill>
                  <a:srgbClr val="FF0000"/>
                </a:solidFill>
              </a:rPr>
              <a:t>Abduction: a hunch or intuitive guess.  </a:t>
            </a:r>
          </a:p>
          <a:p>
            <a:pPr marL="400050" lvl="1" indent="0">
              <a:buNone/>
            </a:pPr>
            <a:r>
              <a:rPr lang="en-US" sz="3300" dirty="0"/>
              <a:t>Example: I wear a mask mostly because I went to Catholic schools and I always follow the rules, so my automatic inclination is to wear the mask. Use Intuitive hunch, and let the story emerge.</a:t>
            </a:r>
          </a:p>
          <a:p>
            <a:pPr marL="0" indent="0">
              <a:buNone/>
            </a:pPr>
            <a:endParaRPr lang="en-US" dirty="0"/>
          </a:p>
          <a:p>
            <a:pPr marL="0" indent="0">
              <a:buNone/>
            </a:pPr>
            <a:r>
              <a:rPr lang="en-US" b="1" u="sng" dirty="0">
                <a:solidFill>
                  <a:srgbClr val="FF0000"/>
                </a:solidFill>
              </a:rPr>
              <a:t>Induction: Conclusion from observation. </a:t>
            </a:r>
          </a:p>
          <a:p>
            <a:pPr marL="400050" lvl="1" indent="0">
              <a:buNone/>
            </a:pPr>
            <a:r>
              <a:rPr lang="en-US" dirty="0"/>
              <a:t>Example: I know someone who got </a:t>
            </a:r>
            <a:r>
              <a:rPr lang="en-US" dirty="0" err="1"/>
              <a:t>covid</a:t>
            </a:r>
            <a:r>
              <a:rPr lang="en-US" dirty="0"/>
              <a:t> and they did/did not wear a mask, therefore I do/do not wear a mask. Check it out with a story of your own, by confirming or giving a gentle counterstory</a:t>
            </a:r>
          </a:p>
          <a:p>
            <a:pPr marL="0" indent="0">
              <a:buNone/>
            </a:pPr>
            <a:r>
              <a:rPr lang="en-US" dirty="0"/>
              <a:t> </a:t>
            </a:r>
          </a:p>
          <a:p>
            <a:pPr marL="0" indent="0">
              <a:buNone/>
            </a:pPr>
            <a:r>
              <a:rPr lang="en-US" b="1" u="sng" dirty="0">
                <a:solidFill>
                  <a:srgbClr val="FF0000"/>
                </a:solidFill>
              </a:rPr>
              <a:t>Deduction: Generating a theory. </a:t>
            </a:r>
          </a:p>
          <a:p>
            <a:pPr marL="400050" lvl="1" indent="0">
              <a:buNone/>
            </a:pPr>
            <a:r>
              <a:rPr lang="en-US" dirty="0"/>
              <a:t>Example: If medical doctors recommend the mask, they must be good. Alternatively, my theory might be that I never trust the medical establishment so I have a theory the mask will not protect me from </a:t>
            </a:r>
            <a:r>
              <a:rPr lang="en-US" dirty="0" err="1"/>
              <a:t>covid</a:t>
            </a:r>
            <a:r>
              <a:rPr lang="en-US" dirty="0"/>
              <a:t>. My friends have similar stories, so I draw my theory from several conversations.   </a:t>
            </a:r>
          </a:p>
        </p:txBody>
      </p:sp>
    </p:spTree>
    <p:extLst>
      <p:ext uri="{BB962C8B-B14F-4D97-AF65-F5344CB8AC3E}">
        <p14:creationId xmlns:p14="http://schemas.microsoft.com/office/powerpoint/2010/main" val="88454623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b="1" dirty="0">
                <a:solidFill>
                  <a:srgbClr val="FF0000"/>
                </a:solidFill>
              </a:rPr>
              <a:t>Skills to learn in </a:t>
            </a:r>
            <a:br>
              <a:rPr lang="en-US" b="1" dirty="0">
                <a:solidFill>
                  <a:srgbClr val="FF0000"/>
                </a:solidFill>
              </a:rPr>
            </a:br>
            <a:r>
              <a:rPr lang="en-US" b="1" dirty="0">
                <a:solidFill>
                  <a:srgbClr val="FF0000"/>
                </a:solidFill>
              </a:rPr>
              <a:t>Conversational Storytelling</a:t>
            </a:r>
          </a:p>
        </p:txBody>
      </p:sp>
      <p:sp>
        <p:nvSpPr>
          <p:cNvPr id="5" name="Content Placeholder 4"/>
          <p:cNvSpPr>
            <a:spLocks noGrp="1"/>
          </p:cNvSpPr>
          <p:nvPr>
            <p:ph idx="1"/>
          </p:nvPr>
        </p:nvSpPr>
        <p:spPr/>
        <p:txBody>
          <a:bodyPr>
            <a:normAutofit/>
          </a:bodyPr>
          <a:lstStyle/>
          <a:p>
            <a:r>
              <a:rPr lang="en-US" sz="4000" dirty="0"/>
              <a:t>in the moment; </a:t>
            </a:r>
          </a:p>
          <a:p>
            <a:r>
              <a:rPr lang="en-US" sz="4000" dirty="0"/>
              <a:t>chaining counterstories and parallel stories, </a:t>
            </a:r>
          </a:p>
          <a:p>
            <a:r>
              <a:rPr lang="en-US" sz="4000" dirty="0"/>
              <a:t>explorations in a safe space of the give and take, the back and forth </a:t>
            </a:r>
          </a:p>
        </p:txBody>
      </p:sp>
      <p:sp>
        <p:nvSpPr>
          <p:cNvPr id="3" name="Slide Number Placeholder 2"/>
          <p:cNvSpPr>
            <a:spLocks noGrp="1"/>
          </p:cNvSpPr>
          <p:nvPr>
            <p:ph type="sldNum" sz="quarter" idx="12"/>
          </p:nvPr>
        </p:nvSpPr>
        <p:spPr/>
        <p:txBody>
          <a:bodyPr/>
          <a:lstStyle/>
          <a:p>
            <a:fld id="{651FC063-5EA9-49AF-AFAF-D68C9E82B23B}" type="slidenum">
              <a:rPr lang="en-US" smtClean="0"/>
              <a:pPr/>
              <a:t>23</a:t>
            </a:fld>
            <a:endParaRPr lang="en-US"/>
          </a:p>
        </p:txBody>
      </p:sp>
    </p:spTree>
    <p:extLst>
      <p:ext uri="{BB962C8B-B14F-4D97-AF65-F5344CB8AC3E}">
        <p14:creationId xmlns:p14="http://schemas.microsoft.com/office/powerpoint/2010/main" val="89635434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solidFill>
                  <a:srgbClr val="FF0000"/>
                </a:solidFill>
              </a:rPr>
              <a:t>Second Breakout </a:t>
            </a:r>
            <a:r>
              <a:rPr lang="mr-IN" sz="3600" dirty="0">
                <a:solidFill>
                  <a:srgbClr val="FF0000"/>
                </a:solidFill>
              </a:rPr>
              <a:t>–</a:t>
            </a:r>
            <a:r>
              <a:rPr lang="en-US" sz="3600" dirty="0">
                <a:solidFill>
                  <a:srgbClr val="FF0000"/>
                </a:solidFill>
              </a:rPr>
              <a:t> Using Self-Correcting Method on Conversational Storytelling</a:t>
            </a:r>
          </a:p>
        </p:txBody>
      </p:sp>
      <p:sp>
        <p:nvSpPr>
          <p:cNvPr id="3" name="Content Placeholder 2"/>
          <p:cNvSpPr>
            <a:spLocks noGrp="1"/>
          </p:cNvSpPr>
          <p:nvPr>
            <p:ph idx="1"/>
          </p:nvPr>
        </p:nvSpPr>
        <p:spPr>
          <a:xfrm>
            <a:off x="457200" y="1600200"/>
            <a:ext cx="8229600" cy="5257800"/>
          </a:xfrm>
        </p:spPr>
        <p:txBody>
          <a:bodyPr>
            <a:normAutofit fontScale="92500" lnSpcReduction="10000"/>
          </a:bodyPr>
          <a:lstStyle/>
          <a:p>
            <a:pPr marL="0" indent="0">
              <a:buNone/>
            </a:pPr>
            <a:r>
              <a:rPr lang="en-US" dirty="0"/>
              <a:t>TOTAL time: 20 minutes </a:t>
            </a:r>
            <a:br>
              <a:rPr lang="en-US" dirty="0"/>
            </a:br>
            <a:r>
              <a:rPr lang="en-US" dirty="0"/>
              <a:t/>
            </a:r>
            <a:br>
              <a:rPr lang="en-US" dirty="0"/>
            </a:br>
            <a:r>
              <a:rPr lang="en-US" dirty="0"/>
              <a:t>1. Pick person to answer this question: Tell Story of when you Intervened</a:t>
            </a:r>
          </a:p>
          <a:p>
            <a:pPr marL="0" indent="0">
              <a:buNone/>
            </a:pPr>
            <a:r>
              <a:rPr lang="en-US" dirty="0"/>
              <a:t>2. No Questions are to be asked at any time in the breakout.</a:t>
            </a:r>
            <a:br>
              <a:rPr lang="en-US" dirty="0"/>
            </a:br>
            <a:r>
              <a:rPr lang="en-US" dirty="0"/>
              <a:t>3. Conversationally, each tells their story by CHAINING to the previous story. Choose whether your story will CONFIRM a prior story, or gently offer a COUNTER story to the prior story or stories.</a:t>
            </a:r>
          </a:p>
          <a:p>
            <a:pPr marL="0" indent="0">
              <a:buNone/>
            </a:pPr>
            <a:r>
              <a:rPr lang="en-US" dirty="0"/>
              <a:t>LIMITS: 2 min per person and ONLY ONE story.</a:t>
            </a:r>
          </a:p>
        </p:txBody>
      </p:sp>
    </p:spTree>
    <p:extLst>
      <p:ext uri="{BB962C8B-B14F-4D97-AF65-F5344CB8AC3E}">
        <p14:creationId xmlns:p14="http://schemas.microsoft.com/office/powerpoint/2010/main" val="130683215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519958" cy="1143000"/>
          </a:xfrm>
        </p:spPr>
        <p:txBody>
          <a:bodyPr>
            <a:normAutofit fontScale="90000"/>
          </a:bodyPr>
          <a:lstStyle/>
          <a:p>
            <a:r>
              <a:rPr lang="en-US" b="1" dirty="0">
                <a:solidFill>
                  <a:srgbClr val="E46C0A"/>
                </a:solidFill>
              </a:rPr>
              <a:t>Homework </a:t>
            </a:r>
            <a:r>
              <a:rPr lang="mr-IN" b="1" dirty="0">
                <a:solidFill>
                  <a:srgbClr val="E46C0A"/>
                </a:solidFill>
              </a:rPr>
              <a:t>–</a:t>
            </a:r>
            <a:r>
              <a:rPr lang="en-US" b="1" dirty="0">
                <a:solidFill>
                  <a:srgbClr val="E46C0A"/>
                </a:solidFill>
              </a:rPr>
              <a:t> do a storyboard of plot &amp; timing</a:t>
            </a:r>
          </a:p>
        </p:txBody>
      </p:sp>
      <p:sp>
        <p:nvSpPr>
          <p:cNvPr id="4" name="Slide Number Placeholder 3"/>
          <p:cNvSpPr>
            <a:spLocks noGrp="1"/>
          </p:cNvSpPr>
          <p:nvPr>
            <p:ph type="sldNum" sz="quarter" idx="12"/>
          </p:nvPr>
        </p:nvSpPr>
        <p:spPr/>
        <p:txBody>
          <a:bodyPr/>
          <a:lstStyle/>
          <a:p>
            <a:fld id="{651FC063-5EA9-49AF-AFAF-D68C9E82B23B}" type="slidenum">
              <a:rPr lang="en-US" smtClean="0"/>
              <a:pPr/>
              <a:t>25</a:t>
            </a:fld>
            <a:endParaRPr lang="en-US"/>
          </a:p>
        </p:txBody>
      </p:sp>
      <p:pic>
        <p:nvPicPr>
          <p:cNvPr id="5" name="Picture 4" descr="Nicoli picture storyboar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720" y="1193800"/>
            <a:ext cx="6337300" cy="5664200"/>
          </a:xfrm>
          <a:prstGeom prst="rect">
            <a:avLst/>
          </a:prstGeom>
        </p:spPr>
      </p:pic>
    </p:spTree>
    <p:extLst>
      <p:ext uri="{BB962C8B-B14F-4D97-AF65-F5344CB8AC3E}">
        <p14:creationId xmlns:p14="http://schemas.microsoft.com/office/powerpoint/2010/main" val="205148204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1FC063-5EA9-49AF-AFAF-D68C9E82B23B}" type="slidenum">
              <a:rPr lang="en-US" smtClean="0"/>
              <a:pPr/>
              <a:t>26</a:t>
            </a:fld>
            <a:endParaRPr lang="en-US"/>
          </a:p>
        </p:txBody>
      </p:sp>
      <p:pic>
        <p:nvPicPr>
          <p:cNvPr id="5" name="Picture 4" descr="Storyboard of How Plots are Constituted by Antenarratives 6 23 20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9759"/>
            <a:ext cx="9144000" cy="6460123"/>
          </a:xfrm>
          <a:prstGeom prst="rect">
            <a:avLst/>
          </a:prstGeom>
        </p:spPr>
      </p:pic>
      <p:sp>
        <p:nvSpPr>
          <p:cNvPr id="2" name="TextBox 1"/>
          <p:cNvSpPr txBox="1"/>
          <p:nvPr/>
        </p:nvSpPr>
        <p:spPr>
          <a:xfrm>
            <a:off x="5541235" y="5888595"/>
            <a:ext cx="3463272" cy="923330"/>
          </a:xfrm>
          <a:prstGeom prst="rect">
            <a:avLst/>
          </a:prstGeom>
          <a:noFill/>
        </p:spPr>
        <p:txBody>
          <a:bodyPr wrap="square" rtlCol="0">
            <a:spAutoFit/>
          </a:bodyPr>
          <a:lstStyle/>
          <a:p>
            <a:r>
              <a:rPr lang="en-US" sz="5400" dirty="0">
                <a:hlinkClick r:id="rId4"/>
              </a:rPr>
              <a:t>MORE</a:t>
            </a:r>
            <a:endParaRPr lang="en-US" sz="5400" dirty="0"/>
          </a:p>
        </p:txBody>
      </p:sp>
    </p:spTree>
    <p:extLst>
      <p:ext uri="{BB962C8B-B14F-4D97-AF65-F5344CB8AC3E}">
        <p14:creationId xmlns:p14="http://schemas.microsoft.com/office/powerpoint/2010/main" val="309734983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ertificate true storytell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360" y="1015664"/>
            <a:ext cx="7858431" cy="4299826"/>
          </a:xfrm>
          <a:prstGeom prst="rect">
            <a:avLst/>
          </a:prstGeom>
        </p:spPr>
      </p:pic>
      <p:sp>
        <p:nvSpPr>
          <p:cNvPr id="7" name="Tekstfelt 4"/>
          <p:cNvSpPr txBox="1"/>
          <p:nvPr/>
        </p:nvSpPr>
        <p:spPr>
          <a:xfrm>
            <a:off x="4797513" y="5542836"/>
            <a:ext cx="4042278" cy="1077218"/>
          </a:xfrm>
          <a:prstGeom prst="rect">
            <a:avLst/>
          </a:prstGeom>
          <a:noFill/>
        </p:spPr>
        <p:txBody>
          <a:bodyPr wrap="square" rtlCol="0">
            <a:spAutoFit/>
          </a:bodyPr>
          <a:lstStyle/>
          <a:p>
            <a:r>
              <a:rPr lang="da-DK" sz="3200" dirty="0"/>
              <a:t>True-</a:t>
            </a:r>
            <a:r>
              <a:rPr lang="da-DK" sz="3200" dirty="0" err="1"/>
              <a:t>storytelling.com</a:t>
            </a:r>
            <a:r>
              <a:rPr lang="da-DK" sz="3200" dirty="0"/>
              <a:t> </a:t>
            </a:r>
            <a:r>
              <a:rPr lang="da-DK" sz="3200" dirty="0" err="1"/>
              <a:t>Truestorytelling.blog</a:t>
            </a:r>
            <a:endParaRPr lang="da-DK" sz="3200" dirty="0"/>
          </a:p>
        </p:txBody>
      </p:sp>
      <p:sp>
        <p:nvSpPr>
          <p:cNvPr id="6" name="Rectangle 5"/>
          <p:cNvSpPr/>
          <p:nvPr/>
        </p:nvSpPr>
        <p:spPr>
          <a:xfrm>
            <a:off x="66551" y="5021117"/>
            <a:ext cx="4572000" cy="1477328"/>
          </a:xfrm>
          <a:prstGeom prst="rect">
            <a:avLst/>
          </a:prstGeom>
        </p:spPr>
        <p:txBody>
          <a:bodyPr>
            <a:spAutoFit/>
          </a:bodyPr>
          <a:lstStyle/>
          <a:p>
            <a:r>
              <a:rPr lang="en-US" dirty="0"/>
              <a:t>Hosts:</a:t>
            </a:r>
          </a:p>
          <a:p>
            <a:r>
              <a:rPr lang="en-US" b="1" dirty="0">
                <a:solidFill>
                  <a:srgbClr val="000000"/>
                </a:solidFill>
              </a:rPr>
              <a:t>Jens Larsen </a:t>
            </a:r>
            <a:r>
              <a:rPr lang="en-US" b="1" dirty="0">
                <a:solidFill>
                  <a:srgbClr val="000000"/>
                </a:solidFill>
                <a:hlinkClick r:id="rId4"/>
              </a:rPr>
              <a:t>oldfriendsindustries@gmail.com</a:t>
            </a:r>
            <a:r>
              <a:rPr lang="en-US" b="1" dirty="0">
                <a:solidFill>
                  <a:srgbClr val="000000"/>
                </a:solidFill>
              </a:rPr>
              <a:t> ,</a:t>
            </a:r>
          </a:p>
          <a:p>
            <a:r>
              <a:rPr lang="en-US" b="1" dirty="0">
                <a:solidFill>
                  <a:srgbClr val="000000"/>
                </a:solidFill>
              </a:rPr>
              <a:t>David M. Boje </a:t>
            </a:r>
            <a:r>
              <a:rPr lang="en-US" b="1" dirty="0">
                <a:solidFill>
                  <a:srgbClr val="000000"/>
                </a:solidFill>
                <a:hlinkClick r:id="rId5"/>
              </a:rPr>
              <a:t>davidboje@gmail.com</a:t>
            </a:r>
            <a:r>
              <a:rPr lang="en-US" b="1" dirty="0">
                <a:solidFill>
                  <a:srgbClr val="000000"/>
                </a:solidFill>
              </a:rPr>
              <a:t> ,</a:t>
            </a:r>
          </a:p>
          <a:p>
            <a:r>
              <a:rPr lang="en-US" b="1" dirty="0">
                <a:solidFill>
                  <a:srgbClr val="000000"/>
                </a:solidFill>
              </a:rPr>
              <a:t>Grace Ann Rosile </a:t>
            </a:r>
            <a:r>
              <a:rPr lang="en-US" b="1" dirty="0">
                <a:solidFill>
                  <a:srgbClr val="000000"/>
                </a:solidFill>
                <a:hlinkClick r:id="rId6"/>
              </a:rPr>
              <a:t>garosile@nmsu.edu</a:t>
            </a:r>
            <a:r>
              <a:rPr lang="en-US" b="1" dirty="0">
                <a:solidFill>
                  <a:srgbClr val="000000"/>
                </a:solidFill>
              </a:rPr>
              <a:t> ,</a:t>
            </a:r>
          </a:p>
          <a:p>
            <a:r>
              <a:rPr lang="en-US" b="1" dirty="0">
                <a:solidFill>
                  <a:srgbClr val="000000"/>
                </a:solidFill>
              </a:rPr>
              <a:t>Lena Bruun </a:t>
            </a:r>
            <a:r>
              <a:rPr lang="en-US" b="1" dirty="0">
                <a:solidFill>
                  <a:srgbClr val="000000"/>
                </a:solidFill>
                <a:hlinkClick r:id="rId7"/>
              </a:rPr>
              <a:t>lenabruunjensen@gmail.com</a:t>
            </a:r>
            <a:r>
              <a:rPr lang="en-US" b="1" dirty="0">
                <a:solidFill>
                  <a:srgbClr val="000000"/>
                </a:solidFill>
              </a:rPr>
              <a:t>  </a:t>
            </a:r>
          </a:p>
        </p:txBody>
      </p:sp>
      <p:sp>
        <p:nvSpPr>
          <p:cNvPr id="11" name="TextBox 10"/>
          <p:cNvSpPr txBox="1"/>
          <p:nvPr/>
        </p:nvSpPr>
        <p:spPr>
          <a:xfrm>
            <a:off x="3746121" y="0"/>
            <a:ext cx="5397880" cy="1015663"/>
          </a:xfrm>
          <a:prstGeom prst="rect">
            <a:avLst/>
          </a:prstGeom>
          <a:noFill/>
        </p:spPr>
        <p:txBody>
          <a:bodyPr wrap="square" rtlCol="0">
            <a:spAutoFit/>
          </a:bodyPr>
          <a:lstStyle/>
          <a:p>
            <a:r>
              <a:rPr lang="en-US" sz="2000" b="1" dirty="0">
                <a:solidFill>
                  <a:srgbClr val="FF0000"/>
                </a:solidFill>
              </a:rPr>
              <a:t>Become a True Storyteller</a:t>
            </a:r>
          </a:p>
          <a:p>
            <a:r>
              <a:rPr lang="en-US" sz="2000" b="1" dirty="0">
                <a:solidFill>
                  <a:srgbClr val="FF0000"/>
                </a:solidFill>
              </a:rPr>
              <a:t>“Its’ not about living a good life, but a true life</a:t>
            </a:r>
          </a:p>
          <a:p>
            <a:r>
              <a:rPr lang="en-US" sz="2000" b="1" dirty="0">
                <a:solidFill>
                  <a:srgbClr val="FF0000"/>
                </a:solidFill>
              </a:rPr>
              <a:t> [an ethical life]” </a:t>
            </a:r>
            <a:r>
              <a:rPr lang="mr-IN" sz="2000" b="1" dirty="0">
                <a:solidFill>
                  <a:srgbClr val="FF0000"/>
                </a:solidFill>
              </a:rPr>
              <a:t>–</a:t>
            </a:r>
            <a:r>
              <a:rPr lang="en-US" sz="2000" b="1" dirty="0">
                <a:solidFill>
                  <a:srgbClr val="FF0000"/>
                </a:solidFill>
              </a:rPr>
              <a:t> Kierkegaard </a:t>
            </a:r>
          </a:p>
        </p:txBody>
      </p:sp>
    </p:spTree>
    <p:extLst>
      <p:ext uri="{BB962C8B-B14F-4D97-AF65-F5344CB8AC3E}">
        <p14:creationId xmlns:p14="http://schemas.microsoft.com/office/powerpoint/2010/main" val="14553420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Thank you </a:t>
            </a:r>
            <a:br>
              <a:rPr lang="en-US" dirty="0"/>
            </a:br>
            <a:r>
              <a:rPr lang="en-US" dirty="0"/>
              <a:t>More information on True Storytelling</a:t>
            </a:r>
          </a:p>
        </p:txBody>
      </p:sp>
      <p:sp>
        <p:nvSpPr>
          <p:cNvPr id="3" name="Content Placeholder 2"/>
          <p:cNvSpPr>
            <a:spLocks noGrp="1"/>
          </p:cNvSpPr>
          <p:nvPr>
            <p:ph idx="1"/>
          </p:nvPr>
        </p:nvSpPr>
        <p:spPr>
          <a:xfrm>
            <a:off x="457200" y="1600200"/>
            <a:ext cx="8686800" cy="5257800"/>
          </a:xfrm>
        </p:spPr>
        <p:txBody>
          <a:bodyPr>
            <a:normAutofit fontScale="85000" lnSpcReduction="20000"/>
          </a:bodyPr>
          <a:lstStyle/>
          <a:p>
            <a:pPr algn="ctr"/>
            <a:r>
              <a:rPr lang="en-US" dirty="0">
                <a:hlinkClick r:id="rId2"/>
              </a:rPr>
              <a:t>https://true-storytelling.com</a:t>
            </a:r>
            <a:endParaRPr lang="en-US" dirty="0"/>
          </a:p>
          <a:p>
            <a:pPr algn="ctr"/>
            <a:r>
              <a:rPr lang="en-US" dirty="0">
                <a:hlinkClick r:id="rId3"/>
              </a:rPr>
              <a:t>https://truestorytelling.blog</a:t>
            </a:r>
            <a:r>
              <a:rPr lang="en-US" dirty="0"/>
              <a:t> </a:t>
            </a:r>
          </a:p>
          <a:p>
            <a:endParaRPr lang="en-US" dirty="0"/>
          </a:p>
          <a:p>
            <a:pPr marL="0" indent="0">
              <a:buNone/>
            </a:pPr>
            <a:r>
              <a:rPr lang="en-US" b="1" dirty="0"/>
              <a:t>Homework</a:t>
            </a:r>
          </a:p>
          <a:p>
            <a:pPr marL="514350" indent="-514350">
              <a:buAutoNum type="arabicPeriod"/>
            </a:pPr>
            <a:r>
              <a:rPr lang="en-US" b="1" dirty="0"/>
              <a:t>Do a Storyboard (can use photos, or draw, or us icons)</a:t>
            </a:r>
          </a:p>
          <a:p>
            <a:pPr marL="514350" indent="-514350">
              <a:buAutoNum type="arabicPeriod"/>
            </a:pPr>
            <a:r>
              <a:rPr lang="en-US" b="1" dirty="0"/>
              <a:t>Write in Notebook 2 experiences of </a:t>
            </a:r>
            <a:r>
              <a:rPr lang="en-US" b="1" dirty="0" err="1"/>
              <a:t>Priniple</a:t>
            </a:r>
            <a:r>
              <a:rPr lang="en-US" b="1" dirty="0"/>
              <a:t> 3 (plot in Living Story Web way) and 2 experiences of Principle 4 (Timing that is opportune moment)</a:t>
            </a:r>
          </a:p>
          <a:p>
            <a:pPr marL="514350" indent="-514350">
              <a:buAutoNum type="arabicPeriod"/>
            </a:pPr>
            <a:r>
              <a:rPr lang="en-US" b="1" dirty="0"/>
              <a:t>One example of using self-correcting (by telling parallel story, or counterstory in conversation with another person</a:t>
            </a:r>
          </a:p>
          <a:p>
            <a:pPr marL="514350" indent="-514350">
              <a:buAutoNum type="arabicPeriod"/>
            </a:pPr>
            <a:r>
              <a:rPr lang="en-US" b="1" dirty="0"/>
              <a:t>Next Week, bring material objects that communicate a ethical Story you are trying to unfold in you life</a:t>
            </a:r>
          </a:p>
        </p:txBody>
      </p:sp>
    </p:spTree>
    <p:extLst>
      <p:ext uri="{BB962C8B-B14F-4D97-AF65-F5344CB8AC3E}">
        <p14:creationId xmlns:p14="http://schemas.microsoft.com/office/powerpoint/2010/main" val="307277564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rue Storytelling Golden Spir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3986" y="2804233"/>
            <a:ext cx="5200014" cy="4053767"/>
          </a:xfrm>
          <a:prstGeom prst="rect">
            <a:avLst/>
          </a:prstGeom>
        </p:spPr>
      </p:pic>
      <p:sp>
        <p:nvSpPr>
          <p:cNvPr id="4" name="Tekstfelt 3"/>
          <p:cNvSpPr txBox="1"/>
          <p:nvPr/>
        </p:nvSpPr>
        <p:spPr>
          <a:xfrm>
            <a:off x="0" y="1"/>
            <a:ext cx="6784647" cy="6617195"/>
          </a:xfrm>
          <a:prstGeom prst="rect">
            <a:avLst/>
          </a:prstGeom>
          <a:noFill/>
        </p:spPr>
        <p:txBody>
          <a:bodyPr wrap="square" rtlCol="0">
            <a:spAutoFit/>
          </a:bodyPr>
          <a:lstStyle/>
          <a:p>
            <a:pPr>
              <a:lnSpc>
                <a:spcPct val="150000"/>
              </a:lnSpc>
            </a:pPr>
            <a:r>
              <a:rPr lang="da-DK" sz="2400" b="1" dirty="0"/>
              <a:t>The </a:t>
            </a:r>
            <a:r>
              <a:rPr lang="da-DK" sz="2400" b="1" dirty="0" err="1"/>
              <a:t>Seven</a:t>
            </a:r>
            <a:r>
              <a:rPr lang="da-DK" sz="2400" b="1" dirty="0"/>
              <a:t> Principles in True Storytelling:</a:t>
            </a:r>
            <a:endParaRPr lang="da-DK" sz="2400" dirty="0"/>
          </a:p>
          <a:p>
            <a:pPr>
              <a:lnSpc>
                <a:spcPct val="150000"/>
              </a:lnSpc>
            </a:pPr>
            <a:r>
              <a:rPr lang="da-DK" sz="2400" dirty="0"/>
              <a:t>(1)</a:t>
            </a:r>
            <a:r>
              <a:rPr lang="da-DK" sz="2400" b="1" dirty="0" err="1"/>
              <a:t>Truth</a:t>
            </a:r>
            <a:endParaRPr lang="da-DK" sz="2400" dirty="0"/>
          </a:p>
          <a:p>
            <a:pPr>
              <a:lnSpc>
                <a:spcPct val="150000"/>
              </a:lnSpc>
            </a:pPr>
            <a:r>
              <a:rPr lang="da-DK" sz="2400" dirty="0"/>
              <a:t>(2)</a:t>
            </a:r>
            <a:r>
              <a:rPr lang="da-DK" sz="2400" b="1" dirty="0"/>
              <a:t>Make </a:t>
            </a:r>
            <a:r>
              <a:rPr lang="da-DK" sz="2400" b="1" dirty="0" err="1"/>
              <a:t>room</a:t>
            </a:r>
            <a:endParaRPr lang="da-DK" sz="2400" dirty="0"/>
          </a:p>
          <a:p>
            <a:pPr>
              <a:lnSpc>
                <a:spcPct val="150000"/>
              </a:lnSpc>
            </a:pPr>
            <a:r>
              <a:rPr lang="da-DK" sz="2000" dirty="0">
                <a:solidFill>
                  <a:srgbClr val="FF0000"/>
                </a:solidFill>
              </a:rPr>
              <a:t>(</a:t>
            </a:r>
            <a:r>
              <a:rPr lang="da-DK" sz="2800" dirty="0">
                <a:solidFill>
                  <a:srgbClr val="FF0000"/>
                </a:solidFill>
              </a:rPr>
              <a:t>3</a:t>
            </a:r>
            <a:r>
              <a:rPr lang="da-DK" sz="2800" dirty="0"/>
              <a:t>)</a:t>
            </a:r>
            <a:r>
              <a:rPr lang="da-DK" sz="2800" b="1" dirty="0">
                <a:solidFill>
                  <a:srgbClr val="FF0000"/>
                </a:solidFill>
              </a:rPr>
              <a:t>Plot</a:t>
            </a:r>
            <a:r>
              <a:rPr lang="da-DK" sz="2800" dirty="0">
                <a:solidFill>
                  <a:srgbClr val="FF0000"/>
                </a:solidFill>
              </a:rPr>
              <a:t>: </a:t>
            </a:r>
            <a:r>
              <a:rPr lang="da-DK" sz="2800" dirty="0" err="1">
                <a:solidFill>
                  <a:srgbClr val="FF0000"/>
                </a:solidFill>
              </a:rPr>
              <a:t>You</a:t>
            </a:r>
            <a:r>
              <a:rPr lang="da-DK" sz="2800" dirty="0">
                <a:solidFill>
                  <a:srgbClr val="FF0000"/>
                </a:solidFill>
              </a:rPr>
              <a:t> must </a:t>
            </a:r>
            <a:r>
              <a:rPr lang="da-DK" sz="2800" dirty="0" err="1">
                <a:solidFill>
                  <a:srgbClr val="FF0000"/>
                </a:solidFill>
              </a:rPr>
              <a:t>create</a:t>
            </a:r>
            <a:r>
              <a:rPr lang="da-DK" sz="2800" dirty="0">
                <a:solidFill>
                  <a:srgbClr val="FF0000"/>
                </a:solidFill>
              </a:rPr>
              <a:t> </a:t>
            </a:r>
            <a:r>
              <a:rPr lang="da-DK" sz="2800" dirty="0" err="1">
                <a:solidFill>
                  <a:srgbClr val="FF0000"/>
                </a:solidFill>
              </a:rPr>
              <a:t>stories</a:t>
            </a:r>
            <a:r>
              <a:rPr lang="da-DK" sz="2800" dirty="0">
                <a:solidFill>
                  <a:srgbClr val="FF0000"/>
                </a:solidFill>
              </a:rPr>
              <a:t> with a      </a:t>
            </a:r>
          </a:p>
          <a:p>
            <a:pPr>
              <a:lnSpc>
                <a:spcPct val="150000"/>
              </a:lnSpc>
            </a:pPr>
            <a:r>
              <a:rPr lang="da-DK" sz="2800" dirty="0">
                <a:solidFill>
                  <a:srgbClr val="FF0000"/>
                </a:solidFill>
              </a:rPr>
              <a:t>     clear plot </a:t>
            </a:r>
            <a:r>
              <a:rPr lang="da-DK" sz="2800" dirty="0" err="1">
                <a:solidFill>
                  <a:srgbClr val="FF0000"/>
                </a:solidFill>
              </a:rPr>
              <a:t>creating</a:t>
            </a:r>
            <a:r>
              <a:rPr lang="da-DK" sz="2800" dirty="0">
                <a:solidFill>
                  <a:srgbClr val="FF0000"/>
                </a:solidFill>
              </a:rPr>
              <a:t> </a:t>
            </a:r>
            <a:r>
              <a:rPr lang="da-DK" sz="2800" dirty="0" err="1">
                <a:solidFill>
                  <a:srgbClr val="FF0000"/>
                </a:solidFill>
              </a:rPr>
              <a:t>direction</a:t>
            </a:r>
            <a:r>
              <a:rPr lang="da-DK" sz="2800" dirty="0">
                <a:solidFill>
                  <a:srgbClr val="FF0000"/>
                </a:solidFill>
              </a:rPr>
              <a:t> </a:t>
            </a:r>
          </a:p>
          <a:p>
            <a:pPr>
              <a:lnSpc>
                <a:spcPct val="150000"/>
              </a:lnSpc>
            </a:pPr>
            <a:r>
              <a:rPr lang="da-DK" sz="2800" dirty="0">
                <a:solidFill>
                  <a:srgbClr val="FF0000"/>
                </a:solidFill>
              </a:rPr>
              <a:t>      and </a:t>
            </a:r>
            <a:r>
              <a:rPr lang="da-DK" sz="2800" dirty="0" err="1">
                <a:solidFill>
                  <a:srgbClr val="FF0000"/>
                </a:solidFill>
              </a:rPr>
              <a:t>help</a:t>
            </a:r>
            <a:r>
              <a:rPr lang="da-DK" sz="2800" dirty="0">
                <a:solidFill>
                  <a:srgbClr val="FF0000"/>
                </a:solidFill>
              </a:rPr>
              <a:t> </a:t>
            </a:r>
            <a:r>
              <a:rPr lang="da-DK" sz="2800" dirty="0" err="1">
                <a:solidFill>
                  <a:srgbClr val="FF0000"/>
                </a:solidFill>
              </a:rPr>
              <a:t>people</a:t>
            </a:r>
            <a:r>
              <a:rPr lang="da-DK" sz="2800" dirty="0">
                <a:solidFill>
                  <a:srgbClr val="FF0000"/>
                </a:solidFill>
              </a:rPr>
              <a:t> </a:t>
            </a:r>
            <a:r>
              <a:rPr lang="da-DK" sz="2800" dirty="0" err="1">
                <a:solidFill>
                  <a:srgbClr val="FF0000"/>
                </a:solidFill>
              </a:rPr>
              <a:t>prioritize</a:t>
            </a:r>
            <a:endParaRPr lang="da-DK" sz="2800" dirty="0">
              <a:solidFill>
                <a:srgbClr val="FF0000"/>
              </a:solidFill>
            </a:endParaRPr>
          </a:p>
          <a:p>
            <a:pPr>
              <a:lnSpc>
                <a:spcPct val="150000"/>
              </a:lnSpc>
            </a:pPr>
            <a:r>
              <a:rPr lang="da-DK" sz="2800" dirty="0">
                <a:solidFill>
                  <a:srgbClr val="FF0000"/>
                </a:solidFill>
              </a:rPr>
              <a:t>(4)</a:t>
            </a:r>
            <a:r>
              <a:rPr lang="da-DK" sz="2800" b="1" dirty="0">
                <a:solidFill>
                  <a:srgbClr val="FF0000"/>
                </a:solidFill>
              </a:rPr>
              <a:t>Timing</a:t>
            </a:r>
            <a:r>
              <a:rPr lang="da-DK" sz="2800" dirty="0">
                <a:solidFill>
                  <a:srgbClr val="FF0000"/>
                </a:solidFill>
              </a:rPr>
              <a:t>: </a:t>
            </a:r>
            <a:r>
              <a:rPr lang="da-DK" sz="2800" dirty="0" err="1">
                <a:solidFill>
                  <a:srgbClr val="FF0000"/>
                </a:solidFill>
              </a:rPr>
              <a:t>You</a:t>
            </a:r>
            <a:r>
              <a:rPr lang="da-DK" sz="2800" dirty="0">
                <a:solidFill>
                  <a:srgbClr val="FF0000"/>
                </a:solidFill>
              </a:rPr>
              <a:t> must have </a:t>
            </a:r>
          </a:p>
          <a:p>
            <a:pPr>
              <a:lnSpc>
                <a:spcPct val="150000"/>
              </a:lnSpc>
            </a:pPr>
            <a:r>
              <a:rPr lang="da-DK" sz="2800" dirty="0">
                <a:solidFill>
                  <a:srgbClr val="FF0000"/>
                </a:solidFill>
              </a:rPr>
              <a:t>      timing</a:t>
            </a:r>
          </a:p>
          <a:p>
            <a:pPr>
              <a:lnSpc>
                <a:spcPct val="150000"/>
              </a:lnSpc>
            </a:pPr>
            <a:r>
              <a:rPr lang="da-DK" sz="2400" dirty="0"/>
              <a:t>(5) </a:t>
            </a:r>
            <a:r>
              <a:rPr lang="da-DK" sz="2400" b="1" dirty="0"/>
              <a:t>Help </a:t>
            </a:r>
            <a:r>
              <a:rPr lang="da-DK" sz="2400" b="1" dirty="0" err="1"/>
              <a:t>stories</a:t>
            </a:r>
            <a:r>
              <a:rPr lang="da-DK" sz="2400" b="1" dirty="0"/>
              <a:t> </a:t>
            </a:r>
            <a:r>
              <a:rPr lang="da-DK" sz="2400" b="1" dirty="0" err="1"/>
              <a:t>along</a:t>
            </a:r>
            <a:endParaRPr lang="da-DK" sz="2400" b="1" dirty="0"/>
          </a:p>
          <a:p>
            <a:pPr>
              <a:lnSpc>
                <a:spcPct val="150000"/>
              </a:lnSpc>
            </a:pPr>
            <a:r>
              <a:rPr lang="da-DK" sz="2400" dirty="0"/>
              <a:t>(6) </a:t>
            </a:r>
            <a:r>
              <a:rPr lang="da-DK" sz="2400" b="1" dirty="0" err="1"/>
              <a:t>Staging</a:t>
            </a:r>
            <a:endParaRPr lang="da-DK" sz="2400" b="1" dirty="0"/>
          </a:p>
          <a:p>
            <a:pPr>
              <a:lnSpc>
                <a:spcPct val="150000"/>
              </a:lnSpc>
            </a:pPr>
            <a:r>
              <a:rPr lang="da-DK" sz="2400" dirty="0"/>
              <a:t> (7) </a:t>
            </a:r>
            <a:r>
              <a:rPr lang="da-DK" sz="2400" b="1" dirty="0" err="1"/>
              <a:t>Reflection</a:t>
            </a:r>
            <a:endParaRPr lang="da-DK" sz="2400" dirty="0"/>
          </a:p>
        </p:txBody>
      </p:sp>
    </p:spTree>
    <p:extLst>
      <p:ext uri="{BB962C8B-B14F-4D97-AF65-F5344CB8AC3E}">
        <p14:creationId xmlns:p14="http://schemas.microsoft.com/office/powerpoint/2010/main" val="27643406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E46C0A"/>
                </a:solidFill>
              </a:rPr>
              <a:t>What You Can Learn From Today</a:t>
            </a:r>
          </a:p>
        </p:txBody>
      </p:sp>
      <p:sp>
        <p:nvSpPr>
          <p:cNvPr id="3" name="Content Placeholder 2"/>
          <p:cNvSpPr>
            <a:spLocks noGrp="1"/>
          </p:cNvSpPr>
          <p:nvPr>
            <p:ph idx="1"/>
          </p:nvPr>
        </p:nvSpPr>
        <p:spPr>
          <a:xfrm>
            <a:off x="264027" y="1568116"/>
            <a:ext cx="6809873" cy="5072158"/>
          </a:xfrm>
        </p:spPr>
        <p:txBody>
          <a:bodyPr>
            <a:normAutofit fontScale="85000" lnSpcReduction="10000"/>
          </a:bodyPr>
          <a:lstStyle/>
          <a:p>
            <a:pPr marL="514350" indent="-514350">
              <a:buFont typeface="+mj-lt"/>
              <a:buAutoNum type="arabicPeriod"/>
            </a:pPr>
            <a:r>
              <a:rPr lang="da-DK" dirty="0"/>
              <a:t>How to </a:t>
            </a:r>
            <a:r>
              <a:rPr lang="da-DK" dirty="0" err="1"/>
              <a:t>navigate</a:t>
            </a:r>
            <a:r>
              <a:rPr lang="da-DK" dirty="0"/>
              <a:t> in </a:t>
            </a:r>
            <a:r>
              <a:rPr lang="da-DK" dirty="0" err="1"/>
              <a:t>complexity</a:t>
            </a:r>
            <a:r>
              <a:rPr lang="da-DK" dirty="0"/>
              <a:t> </a:t>
            </a:r>
            <a:r>
              <a:rPr lang="da-DK" dirty="0" err="1"/>
              <a:t>because</a:t>
            </a:r>
            <a:r>
              <a:rPr lang="da-DK" dirty="0"/>
              <a:t> </a:t>
            </a:r>
            <a:r>
              <a:rPr lang="da-DK" dirty="0" err="1"/>
              <a:t>you</a:t>
            </a:r>
            <a:r>
              <a:rPr lang="da-DK" dirty="0"/>
              <a:t> have </a:t>
            </a:r>
            <a:r>
              <a:rPr lang="da-DK" dirty="0" err="1"/>
              <a:t>insight</a:t>
            </a:r>
            <a:r>
              <a:rPr lang="da-DK" dirty="0"/>
              <a:t> in quantum </a:t>
            </a:r>
            <a:r>
              <a:rPr lang="da-DK" dirty="0" err="1"/>
              <a:t>physics</a:t>
            </a:r>
            <a:r>
              <a:rPr lang="da-DK" dirty="0"/>
              <a:t> and </a:t>
            </a:r>
            <a:r>
              <a:rPr lang="da-DK" dirty="0" err="1"/>
              <a:t>indeginous</a:t>
            </a:r>
            <a:r>
              <a:rPr lang="da-DK" dirty="0"/>
              <a:t> </a:t>
            </a:r>
            <a:r>
              <a:rPr lang="da-DK" dirty="0" err="1"/>
              <a:t>ways</a:t>
            </a:r>
            <a:r>
              <a:rPr lang="da-DK" dirty="0"/>
              <a:t> of knowing</a:t>
            </a:r>
          </a:p>
          <a:p>
            <a:pPr marL="514350" indent="-514350">
              <a:buFont typeface="+mj-lt"/>
              <a:buAutoNum type="arabicPeriod"/>
            </a:pPr>
            <a:r>
              <a:rPr lang="en-US" dirty="0"/>
              <a:t>How  to work with timing and plots through Conversational Storytelling Process</a:t>
            </a:r>
          </a:p>
          <a:p>
            <a:pPr marL="514350" indent="-514350">
              <a:buFont typeface="+mj-lt"/>
              <a:buAutoNum type="arabicPeriod"/>
            </a:pPr>
            <a:r>
              <a:rPr lang="en-US" dirty="0"/>
              <a:t>How to step into Truth in your daily experience with heart and head</a:t>
            </a:r>
          </a:p>
          <a:p>
            <a:pPr marL="514350" indent="-514350">
              <a:buFont typeface="+mj-lt"/>
              <a:buAutoNum type="arabicPeriod"/>
            </a:pPr>
            <a:r>
              <a:rPr lang="en-US" dirty="0"/>
              <a:t>Creating a” solid foundation of Truth-Telling with Grace” (Anastasia, 2015: p. 50).</a:t>
            </a:r>
          </a:p>
          <a:p>
            <a:pPr marL="514350" indent="-514350">
              <a:buFont typeface="+mj-lt"/>
              <a:buAutoNum type="arabicPeriod"/>
            </a:pPr>
            <a:r>
              <a:rPr lang="en-US" dirty="0"/>
              <a:t>Learn what constitutes a living story web on a foundation of Truth</a:t>
            </a:r>
          </a:p>
        </p:txBody>
      </p:sp>
      <p:pic>
        <p:nvPicPr>
          <p:cNvPr id="4" name="Picture 3"/>
          <p:cNvPicPr>
            <a:picLocks noChangeAspect="1"/>
          </p:cNvPicPr>
          <p:nvPr/>
        </p:nvPicPr>
        <p:blipFill>
          <a:blip r:embed="rId3"/>
          <a:stretch>
            <a:fillRect/>
          </a:stretch>
        </p:blipFill>
        <p:spPr>
          <a:xfrm>
            <a:off x="7073900" y="2476500"/>
            <a:ext cx="2070100" cy="2921000"/>
          </a:xfrm>
          <a:prstGeom prst="rect">
            <a:avLst/>
          </a:prstGeom>
        </p:spPr>
      </p:pic>
      <p:sp>
        <p:nvSpPr>
          <p:cNvPr id="5" name="TextBox 4"/>
          <p:cNvSpPr txBox="1"/>
          <p:nvPr/>
        </p:nvSpPr>
        <p:spPr>
          <a:xfrm>
            <a:off x="7701057" y="5770928"/>
            <a:ext cx="1286189" cy="584776"/>
          </a:xfrm>
          <a:prstGeom prst="rect">
            <a:avLst/>
          </a:prstGeom>
          <a:noFill/>
        </p:spPr>
        <p:txBody>
          <a:bodyPr wrap="square" rtlCol="0">
            <a:spAutoFit/>
          </a:bodyPr>
          <a:lstStyle/>
          <a:p>
            <a:r>
              <a:rPr lang="en-US" sz="3200" dirty="0">
                <a:hlinkClick r:id="rId4"/>
              </a:rPr>
              <a:t>More</a:t>
            </a:r>
            <a:endParaRPr lang="en-US" sz="3200" dirty="0"/>
          </a:p>
        </p:txBody>
      </p:sp>
    </p:spTree>
    <p:extLst>
      <p:ext uri="{BB962C8B-B14F-4D97-AF65-F5344CB8AC3E}">
        <p14:creationId xmlns:p14="http://schemas.microsoft.com/office/powerpoint/2010/main" val="289149398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Ground rules</a:t>
            </a:r>
          </a:p>
        </p:txBody>
      </p:sp>
      <p:sp>
        <p:nvSpPr>
          <p:cNvPr id="4" name="Content Placeholder 3"/>
          <p:cNvSpPr>
            <a:spLocks noGrp="1"/>
          </p:cNvSpPr>
          <p:nvPr>
            <p:ph idx="1"/>
          </p:nvPr>
        </p:nvSpPr>
        <p:spPr/>
        <p:txBody>
          <a:bodyPr>
            <a:normAutofit fontScale="77500" lnSpcReduction="20000"/>
          </a:bodyPr>
          <a:lstStyle/>
          <a:p>
            <a:pPr marL="514350" indent="-514350">
              <a:buFont typeface="+mj-lt"/>
              <a:buAutoNum type="arabicPeriod"/>
            </a:pPr>
            <a:r>
              <a:rPr lang="en-US" dirty="0"/>
              <a:t>Please bring a notebook and pen/pencil to each session, and colored markers may be required for some sessions.</a:t>
            </a:r>
          </a:p>
          <a:p>
            <a:pPr marL="514350" indent="-514350">
              <a:buFont typeface="+mj-lt"/>
              <a:buAutoNum type="arabicPeriod"/>
            </a:pPr>
            <a:r>
              <a:rPr lang="en-US" dirty="0"/>
              <a:t>Please do not give advice to others or use ‘should’ statements for self or others.</a:t>
            </a:r>
          </a:p>
          <a:p>
            <a:pPr marL="514350" indent="-514350">
              <a:buFont typeface="+mj-lt"/>
              <a:buAutoNum type="arabicPeriod"/>
            </a:pPr>
            <a:r>
              <a:rPr lang="en-US" dirty="0"/>
              <a:t>Speak more from the heart than from the head </a:t>
            </a:r>
          </a:p>
          <a:p>
            <a:pPr marL="514350" indent="-514350">
              <a:buFont typeface="+mj-lt"/>
              <a:buAutoNum type="arabicPeriod"/>
            </a:pPr>
            <a:r>
              <a:rPr lang="en-US" dirty="0"/>
              <a:t>Laser in, be concise, and share only one story instead of several.</a:t>
            </a:r>
          </a:p>
          <a:p>
            <a:pPr marL="514350" indent="-514350">
              <a:buFont typeface="+mj-lt"/>
              <a:buAutoNum type="arabicPeriod"/>
            </a:pPr>
            <a:r>
              <a:rPr lang="en-US" b="1" dirty="0"/>
              <a:t>CONFIDENTIALITY</a:t>
            </a:r>
            <a:r>
              <a:rPr lang="en-US" dirty="0"/>
              <a:t>: Do not tell someone else’s story. No recording of any session by us or you.</a:t>
            </a:r>
          </a:p>
          <a:p>
            <a:pPr marL="514350" indent="-514350">
              <a:buFont typeface="+mj-lt"/>
              <a:buAutoNum type="arabicPeriod"/>
            </a:pPr>
            <a:r>
              <a:rPr lang="en-US" dirty="0"/>
              <a:t>Please attend all four sessions. If you must miss one, contact us so we can schedule a session to catch you up before you return.</a:t>
            </a:r>
          </a:p>
          <a:p>
            <a:pPr marL="0" indent="0">
              <a:buNone/>
            </a:pPr>
            <a:endParaRPr lang="en-US" dirty="0"/>
          </a:p>
          <a:p>
            <a:pPr marL="0" indent="0">
              <a:buNone/>
            </a:pPr>
            <a:endParaRPr lang="en-US" dirty="0"/>
          </a:p>
        </p:txBody>
      </p:sp>
      <p:sp>
        <p:nvSpPr>
          <p:cNvPr id="3" name="Slide Number Placeholder 2"/>
          <p:cNvSpPr>
            <a:spLocks noGrp="1"/>
          </p:cNvSpPr>
          <p:nvPr>
            <p:ph type="sldNum" sz="quarter" idx="12"/>
          </p:nvPr>
        </p:nvSpPr>
        <p:spPr/>
        <p:txBody>
          <a:bodyPr/>
          <a:lstStyle/>
          <a:p>
            <a:fld id="{651FC063-5EA9-49AF-AFAF-D68C9E82B23B}" type="slidenum">
              <a:rPr lang="en-US" smtClean="0"/>
              <a:pPr/>
              <a:t>5</a:t>
            </a:fld>
            <a:endParaRPr lang="en-US"/>
          </a:p>
        </p:txBody>
      </p:sp>
    </p:spTree>
    <p:extLst>
      <p:ext uri="{BB962C8B-B14F-4D97-AF65-F5344CB8AC3E}">
        <p14:creationId xmlns:p14="http://schemas.microsoft.com/office/powerpoint/2010/main" val="216150204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2016"/>
            <a:ext cx="8447716" cy="867026"/>
          </a:xfrm>
        </p:spPr>
        <p:txBody>
          <a:bodyPr>
            <a:noAutofit/>
          </a:bodyPr>
          <a:lstStyle/>
          <a:p>
            <a:r>
              <a:rPr lang="en-US" sz="3200" dirty="0"/>
              <a:t>Agenda for 2</a:t>
            </a:r>
            <a:r>
              <a:rPr lang="en-US" sz="3200" baseline="30000" dirty="0"/>
              <a:t>nd</a:t>
            </a:r>
            <a:r>
              <a:rPr lang="en-US" sz="3200" dirty="0"/>
              <a:t> </a:t>
            </a:r>
            <a:r>
              <a:rPr lang="en-US" sz="3200" dirty="0" smtClean="0"/>
              <a:t>Foundation </a:t>
            </a:r>
            <a:r>
              <a:rPr lang="en-US" sz="3200" dirty="0"/>
              <a:t>session </a:t>
            </a:r>
            <a:br>
              <a:rPr lang="en-US" sz="3200" dirty="0"/>
            </a:br>
            <a:r>
              <a:rPr lang="en-US" sz="3200" dirty="0"/>
              <a:t>June 29  Principles 3&amp;4</a:t>
            </a:r>
          </a:p>
        </p:txBody>
      </p:sp>
      <p:sp>
        <p:nvSpPr>
          <p:cNvPr id="3" name="Content Placeholder 2"/>
          <p:cNvSpPr>
            <a:spLocks noGrp="1"/>
          </p:cNvSpPr>
          <p:nvPr>
            <p:ph idx="1"/>
          </p:nvPr>
        </p:nvSpPr>
        <p:spPr>
          <a:xfrm>
            <a:off x="89803" y="1039042"/>
            <a:ext cx="8941941" cy="5818958"/>
          </a:xfrm>
        </p:spPr>
        <p:txBody>
          <a:bodyPr>
            <a:normAutofit fontScale="92500" lnSpcReduction="10000"/>
          </a:bodyPr>
          <a:lstStyle/>
          <a:p>
            <a:pPr marL="0" indent="0">
              <a:buNone/>
            </a:pPr>
            <a:r>
              <a:rPr lang="en-US" dirty="0" smtClean="0"/>
              <a:t>5 </a:t>
            </a:r>
            <a:r>
              <a:rPr lang="en-US" dirty="0" smtClean="0"/>
              <a:t> </a:t>
            </a:r>
            <a:r>
              <a:rPr lang="en-US" dirty="0"/>
              <a:t>Min. Welcome </a:t>
            </a:r>
            <a:r>
              <a:rPr lang="en-US" dirty="0"/>
              <a:t>&amp;</a:t>
            </a:r>
            <a:r>
              <a:rPr lang="en-US" dirty="0" smtClean="0"/>
              <a:t> </a:t>
            </a:r>
            <a:r>
              <a:rPr lang="en-US" dirty="0"/>
              <a:t>what to expect from today: etc. Keep it short. </a:t>
            </a:r>
          </a:p>
          <a:p>
            <a:pPr marL="0" indent="0">
              <a:buNone/>
            </a:pPr>
            <a:r>
              <a:rPr lang="en-US" dirty="0"/>
              <a:t>10 Min. Presentation of the participants: 30 seconds Name, </a:t>
            </a:r>
            <a:r>
              <a:rPr lang="en-US" dirty="0" smtClean="0"/>
              <a:t>homework sentence</a:t>
            </a:r>
            <a:endParaRPr lang="en-US" dirty="0"/>
          </a:p>
          <a:p>
            <a:pPr marL="0" indent="0">
              <a:buNone/>
            </a:pPr>
            <a:r>
              <a:rPr lang="en-US" dirty="0"/>
              <a:t>15 Min Principles 3 &amp; 4 Together in spiral shell</a:t>
            </a:r>
          </a:p>
          <a:p>
            <a:pPr marL="0" indent="0">
              <a:buNone/>
            </a:pPr>
            <a:r>
              <a:rPr lang="en-US" dirty="0">
                <a:solidFill>
                  <a:srgbClr val="FF0000"/>
                </a:solidFill>
              </a:rPr>
              <a:t>10 Min. 1st Breakout (groups of 3) </a:t>
            </a:r>
            <a:r>
              <a:rPr lang="mr-IN" dirty="0">
                <a:solidFill>
                  <a:srgbClr val="FF0000"/>
                </a:solidFill>
              </a:rPr>
              <a:t>–</a:t>
            </a:r>
            <a:r>
              <a:rPr lang="en-US" dirty="0">
                <a:solidFill>
                  <a:srgbClr val="FF0000"/>
                </a:solidFill>
              </a:rPr>
              <a:t> </a:t>
            </a:r>
            <a:r>
              <a:rPr lang="en-US" dirty="0"/>
              <a:t>story conversions Maori Method of no questions)</a:t>
            </a:r>
            <a:r>
              <a:rPr lang="en-US" dirty="0">
                <a:solidFill>
                  <a:srgbClr val="FF0000"/>
                </a:solidFill>
              </a:rPr>
              <a:t>: </a:t>
            </a:r>
          </a:p>
          <a:p>
            <a:r>
              <a:rPr lang="en-US" dirty="0">
                <a:solidFill>
                  <a:srgbClr val="FF0000"/>
                </a:solidFill>
              </a:rPr>
              <a:t>10 Min- Plenary sharing - </a:t>
            </a:r>
            <a:r>
              <a:rPr lang="en-US" dirty="0"/>
              <a:t>David: self-correcting storytelling conversations</a:t>
            </a:r>
          </a:p>
          <a:p>
            <a:r>
              <a:rPr lang="en-US" dirty="0">
                <a:solidFill>
                  <a:srgbClr val="FF0000"/>
                </a:solidFill>
              </a:rPr>
              <a:t>20 Min. 2nd Breakout (groups of 3) </a:t>
            </a:r>
            <a:r>
              <a:rPr lang="mr-IN" dirty="0">
                <a:solidFill>
                  <a:srgbClr val="FF0000"/>
                </a:solidFill>
              </a:rPr>
              <a:t>–</a:t>
            </a:r>
            <a:r>
              <a:rPr lang="en-US" dirty="0">
                <a:solidFill>
                  <a:srgbClr val="FF0000"/>
                </a:solidFill>
              </a:rPr>
              <a:t> self-correcting with counter-story &amp; confirming-story turns</a:t>
            </a:r>
          </a:p>
          <a:p>
            <a:r>
              <a:rPr lang="en-US" dirty="0"/>
              <a:t>10 min. Debrief, Check in, and homework</a:t>
            </a:r>
          </a:p>
        </p:txBody>
      </p:sp>
      <p:sp>
        <p:nvSpPr>
          <p:cNvPr id="4" name="Slide Number Placeholder 3"/>
          <p:cNvSpPr>
            <a:spLocks noGrp="1"/>
          </p:cNvSpPr>
          <p:nvPr>
            <p:ph type="sldNum" sz="quarter" idx="12"/>
          </p:nvPr>
        </p:nvSpPr>
        <p:spPr/>
        <p:txBody>
          <a:bodyPr/>
          <a:lstStyle/>
          <a:p>
            <a:fld id="{651FC063-5EA9-49AF-AFAF-D68C9E82B23B}" type="slidenum">
              <a:rPr lang="en-US" smtClean="0"/>
              <a:pPr/>
              <a:t>6</a:t>
            </a:fld>
            <a:endParaRPr lang="en-US"/>
          </a:p>
        </p:txBody>
      </p:sp>
    </p:spTree>
    <p:extLst>
      <p:ext uri="{BB962C8B-B14F-4D97-AF65-F5344CB8AC3E}">
        <p14:creationId xmlns:p14="http://schemas.microsoft.com/office/powerpoint/2010/main" val="424679063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519958" cy="1143000"/>
          </a:xfrm>
        </p:spPr>
        <p:txBody>
          <a:bodyPr>
            <a:normAutofit/>
          </a:bodyPr>
          <a:lstStyle/>
          <a:p>
            <a:r>
              <a:rPr lang="en-US" b="1" dirty="0">
                <a:solidFill>
                  <a:srgbClr val="E46C0A"/>
                </a:solidFill>
              </a:rPr>
              <a:t>Plot and timing</a:t>
            </a:r>
          </a:p>
        </p:txBody>
      </p:sp>
      <p:sp>
        <p:nvSpPr>
          <p:cNvPr id="4" name="Slide Number Placeholder 3"/>
          <p:cNvSpPr>
            <a:spLocks noGrp="1"/>
          </p:cNvSpPr>
          <p:nvPr>
            <p:ph type="sldNum" sz="quarter" idx="12"/>
          </p:nvPr>
        </p:nvSpPr>
        <p:spPr/>
        <p:txBody>
          <a:bodyPr/>
          <a:lstStyle/>
          <a:p>
            <a:fld id="{651FC063-5EA9-49AF-AFAF-D68C9E82B23B}" type="slidenum">
              <a:rPr lang="en-US" smtClean="0"/>
              <a:pPr/>
              <a:t>7</a:t>
            </a:fld>
            <a:endParaRPr lang="en-US"/>
          </a:p>
        </p:txBody>
      </p:sp>
      <p:pic>
        <p:nvPicPr>
          <p:cNvPr id="5" name="Picture 4" descr="Nicoli picture storyboar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720" y="1193800"/>
            <a:ext cx="6337300" cy="5664200"/>
          </a:xfrm>
          <a:prstGeom prst="rect">
            <a:avLst/>
          </a:prstGeom>
        </p:spPr>
      </p:pic>
    </p:spTree>
    <p:extLst>
      <p:ext uri="{BB962C8B-B14F-4D97-AF65-F5344CB8AC3E}">
        <p14:creationId xmlns:p14="http://schemas.microsoft.com/office/powerpoint/2010/main" val="107338121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FF0000"/>
                </a:solidFill>
              </a:rPr>
              <a:t>Today We Practice Conversational Storytelling in Plot &amp; Timing</a:t>
            </a:r>
          </a:p>
        </p:txBody>
      </p:sp>
      <p:sp>
        <p:nvSpPr>
          <p:cNvPr id="4" name="Slide Number Placeholder 3"/>
          <p:cNvSpPr>
            <a:spLocks noGrp="1"/>
          </p:cNvSpPr>
          <p:nvPr>
            <p:ph type="sldNum" sz="quarter" idx="12"/>
          </p:nvPr>
        </p:nvSpPr>
        <p:spPr/>
        <p:txBody>
          <a:bodyPr/>
          <a:lstStyle/>
          <a:p>
            <a:fld id="{651FC063-5EA9-49AF-AFAF-D68C9E82B23B}" type="slidenum">
              <a:rPr lang="en-US" smtClean="0"/>
              <a:pPr/>
              <a:t>8</a:t>
            </a:fld>
            <a:endParaRPr lang="en-US"/>
          </a:p>
        </p:txBody>
      </p:sp>
      <p:pic>
        <p:nvPicPr>
          <p:cNvPr id="5" name="Picture 4" descr="nicoli two heart characts shari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007" y="1537835"/>
            <a:ext cx="7445479" cy="4467287"/>
          </a:xfrm>
          <a:prstGeom prst="rect">
            <a:avLst/>
          </a:prstGeom>
        </p:spPr>
      </p:pic>
    </p:spTree>
    <p:extLst>
      <p:ext uri="{BB962C8B-B14F-4D97-AF65-F5344CB8AC3E}">
        <p14:creationId xmlns:p14="http://schemas.microsoft.com/office/powerpoint/2010/main" val="334346859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ue storytelling inner and outter plot and timing principl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6153584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2022</TotalTime>
  <Words>1627</Words>
  <Application>Microsoft Macintosh PowerPoint</Application>
  <PresentationFormat>On-screen Show (4:3)</PresentationFormat>
  <Paragraphs>159</Paragraphs>
  <Slides>28</Slides>
  <Notes>7</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Agenda for 2nd Foundation session  June 29  Principles 3&amp;4</vt:lpstr>
      <vt:lpstr>‘True’ STORYTELLING Principles 3 &amp; 4 Plot &amp; Timing Work Together</vt:lpstr>
      <vt:lpstr>PowerPoint Presentation</vt:lpstr>
      <vt:lpstr>What You Can Learn From Today</vt:lpstr>
      <vt:lpstr>Ground rules</vt:lpstr>
      <vt:lpstr>Agenda for 2nd Foundation session  June 29  Principles 3&amp;4</vt:lpstr>
      <vt:lpstr>Plot and timing</vt:lpstr>
      <vt:lpstr>Today We Practice Conversational Storytelling in Plot &amp; Timing</vt:lpstr>
      <vt:lpstr>PowerPoint Presentation</vt:lpstr>
      <vt:lpstr>How to Seek Truth  in Conversational Storytelling</vt:lpstr>
      <vt:lpstr>PowerPoint Presentation</vt:lpstr>
      <vt:lpstr>More</vt:lpstr>
      <vt:lpstr> BREAKOUT #1: Conversational Storytelling  WITHOUT  questions! Question: WHEN DID YOU FOLLOW A HUNCH?  </vt:lpstr>
      <vt:lpstr>TRUE STORYTELLING is Three Spirals in ONE WHOLE</vt:lpstr>
      <vt:lpstr>PowerPoint Presentation</vt:lpstr>
      <vt:lpstr>PowerPoint Presentation</vt:lpstr>
      <vt:lpstr>PowerPoint Presentation</vt:lpstr>
      <vt:lpstr>Narrative &amp; Counternarrative – Gear Spirals</vt:lpstr>
      <vt:lpstr>Living Story Web – Sunflower Spiral</vt:lpstr>
      <vt:lpstr>Antenarrative - Nautilus Spiral</vt:lpstr>
      <vt:lpstr>Lynn Moorer, an attorney, struck by a customer after she asked - where their face mask was</vt:lpstr>
      <vt:lpstr>What is STORYTELLING SCIENCE?</vt:lpstr>
      <vt:lpstr>Skills to learn in  Conversational Storytelling</vt:lpstr>
      <vt:lpstr>Second Breakout – Using Self-Correcting Method on Conversational Storytelling</vt:lpstr>
      <vt:lpstr>Homework – do a storyboard of plot &amp; timing</vt:lpstr>
      <vt:lpstr>PowerPoint Presentation</vt:lpstr>
      <vt:lpstr>PowerPoint Presentation</vt:lpstr>
      <vt:lpstr>Thank you  More information on True Storytelling</vt:lpstr>
    </vt:vector>
  </TitlesOfParts>
  <Company>NMSU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Boje</dc:creator>
  <cp:lastModifiedBy>David Boje</cp:lastModifiedBy>
  <cp:revision>47</cp:revision>
  <cp:lastPrinted>2020-06-29T13:53:54Z</cp:lastPrinted>
  <dcterms:created xsi:type="dcterms:W3CDTF">2020-06-27T12:48:54Z</dcterms:created>
  <dcterms:modified xsi:type="dcterms:W3CDTF">2020-06-29T21:37:57Z</dcterms:modified>
</cp:coreProperties>
</file>