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6"/>
  </p:notesMasterIdLst>
  <p:sldIdLst>
    <p:sldId id="256" r:id="rId2"/>
    <p:sldId id="282" r:id="rId3"/>
    <p:sldId id="280" r:id="rId4"/>
    <p:sldId id="266" r:id="rId5"/>
    <p:sldId id="279" r:id="rId6"/>
    <p:sldId id="268" r:id="rId7"/>
    <p:sldId id="276" r:id="rId8"/>
    <p:sldId id="265" r:id="rId9"/>
    <p:sldId id="258" r:id="rId10"/>
    <p:sldId id="269" r:id="rId11"/>
    <p:sldId id="278" r:id="rId12"/>
    <p:sldId id="272" r:id="rId13"/>
    <p:sldId id="273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7A8EA-9B0F-6149-A7F4-5A6374AFAE66}" type="datetimeFigureOut">
              <a:rPr lang="en-US" smtClean="0"/>
              <a:t>5/13/20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D91A4-3D68-B441-BE37-5B6C6243C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80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change people grasp for a narrative plot with clear why</a:t>
            </a:r>
            <a:r>
              <a:rPr lang="en-US" baseline="0" dirty="0"/>
              <a:t>. A Punctum helps this.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Lars Bo H. presentation in Aalborg May 19 2018 spoke of the WHY in plot.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A9DC2-25B1-ED49-BF3F-9E95504A2C4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77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Studium is the first material object expressing your emplotment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Punctum is the second object “that accident within a photograph—that accident which pricks, bruises you.”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D91A4-3D68-B441-BE37-5B6C6243C0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96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Adapted from Bill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Sharpe’s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(2013) Three Horizons book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D91A4-3D68-B441-BE37-5B6C6243C0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31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Serendipity comes together</a:t>
            </a:r>
            <a:r>
              <a:rPr lang="en-US" baseline="0" dirty="0" smtClean="0"/>
              <a:t> in a moment Now </a:t>
            </a:r>
            <a:r>
              <a:rPr lang="en-US" baseline="0" dirty="0" smtClean="0">
                <a:sym typeface="Wingdings"/>
              </a:rPr>
              <a:t> Find the sweet spot in the wave for surfing</a:t>
            </a:r>
            <a:endParaRPr lang="en-US" baseline="0" dirty="0" smtClean="0"/>
          </a:p>
          <a:p>
            <a:r>
              <a:rPr lang="en-US" baseline="0" dirty="0" smtClean="0"/>
              <a:t>Preparing for the opportunity is the other aspect of Principle 4</a:t>
            </a:r>
          </a:p>
          <a:p>
            <a:r>
              <a:rPr lang="en-US" baseline="0" dirty="0" smtClean="0"/>
              <a:t>In same room there are a lot of different times, iPhone in an old building, the timing complex</a:t>
            </a:r>
          </a:p>
          <a:p>
            <a:r>
              <a:rPr lang="en-US" baseline="0" dirty="0" smtClean="0"/>
              <a:t>Org quantum theory </a:t>
            </a:r>
            <a:r>
              <a:rPr lang="mr-IN" baseline="0" dirty="0" smtClean="0"/>
              <a:t>–</a:t>
            </a:r>
            <a:r>
              <a:rPr lang="en-US" baseline="0" dirty="0" smtClean="0"/>
              <a:t> a noticing and </a:t>
            </a:r>
            <a:r>
              <a:rPr lang="en-US" baseline="0" dirty="0" err="1" smtClean="0"/>
              <a:t>finetuning</a:t>
            </a:r>
            <a:r>
              <a:rPr lang="en-US" baseline="0" dirty="0" smtClean="0"/>
              <a:t> of the </a:t>
            </a:r>
            <a:r>
              <a:rPr lang="en-US" baseline="0" dirty="0" err="1" smtClean="0"/>
              <a:t>subtlities</a:t>
            </a:r>
            <a:r>
              <a:rPr lang="en-US" baseline="0" dirty="0" smtClean="0"/>
              <a:t> ad weak linkages that clue you with right story with right person at right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D91A4-3D68-B441-BE37-5B6C6243C0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57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49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2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69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3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60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4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1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36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1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42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1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3F878-F5E8-489B-AC8A-64F2A7E22C28}" type="datetimeFigureOut">
              <a:rPr lang="en-US" smtClean="0"/>
              <a:pPr/>
              <a:t>5/13/20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05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rue-storytelling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st invite to Save Our World storytelling leadership ser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63500"/>
            <a:ext cx="49022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30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0962" y="274638"/>
            <a:ext cx="9264962" cy="143372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True Storytelling Principle 4</a:t>
            </a:r>
            <a:br>
              <a:rPr lang="en-US" sz="4400" b="1" dirty="0"/>
            </a:br>
            <a:r>
              <a:rPr lang="en-US" b="1" dirty="0"/>
              <a:t>You must have timing</a:t>
            </a:r>
            <a:r>
              <a:rPr lang="en-US" sz="4400" b="1" dirty="0"/>
              <a:t>.</a:t>
            </a:r>
            <a:br>
              <a:rPr lang="en-US" sz="4400" b="1" dirty="0"/>
            </a:b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203" y="1400545"/>
            <a:ext cx="8860494" cy="54574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</a:t>
            </a:r>
            <a:r>
              <a:rPr lang="en-US" dirty="0" smtClean="0"/>
              <a:t>lace </a:t>
            </a:r>
            <a:r>
              <a:rPr lang="en-US" dirty="0"/>
              <a:t>&amp; time when conditions are right for the accomplishment of a crucial ’intelligent’ </a:t>
            </a:r>
            <a:r>
              <a:rPr lang="en-US" dirty="0" smtClean="0"/>
              <a:t>action (serendipity, aka Kairos) </a:t>
            </a:r>
            <a:endParaRPr lang="en-US" dirty="0"/>
          </a:p>
          <a:p>
            <a:r>
              <a:rPr lang="en-US" dirty="0"/>
              <a:t>NOT the Beginning </a:t>
            </a:r>
            <a:r>
              <a:rPr lang="en-US" dirty="0" smtClean="0"/>
              <a:t>Middle </a:t>
            </a:r>
            <a:r>
              <a:rPr lang="en-US" dirty="0"/>
              <a:t>type of Narrative Plot we just did </a:t>
            </a:r>
            <a:r>
              <a:rPr lang="en-US" dirty="0" smtClean="0"/>
              <a:t>(habit of business as usual, aka Chronos)</a:t>
            </a:r>
            <a:endParaRPr lang="en-US" dirty="0"/>
          </a:p>
          <a:p>
            <a:r>
              <a:rPr lang="en-US" dirty="0"/>
              <a:t>Rather it is the fleeting RIGHTNESS of PLACE and TIME, and Material-Circumstance for an </a:t>
            </a:r>
            <a:r>
              <a:rPr lang="en-US" b="1" dirty="0"/>
              <a:t>Opportune Moment</a:t>
            </a:r>
            <a:r>
              <a:rPr lang="en-US" dirty="0"/>
              <a:t> </a:t>
            </a:r>
          </a:p>
          <a:p>
            <a:r>
              <a:rPr lang="en-US" sz="3200" dirty="0"/>
              <a:t>E.g. David’s Story of Meeting Grace Ann &amp; an opportune moment of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626" y="0"/>
            <a:ext cx="1128071" cy="150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0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500906"/>
            <a:ext cx="2338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Descend into Unpleasant, but truth reality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46034" y="5349770"/>
            <a:ext cx="1697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Back to Blissful Ignorance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7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E5A9F6-C5E3-8E41-873E-F3400E308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Breakout exercise </a:t>
            </a:r>
            <a:r>
              <a:rPr lang="en-GB" dirty="0"/>
              <a:t>in </a:t>
            </a:r>
            <a:r>
              <a:rPr lang="en-GB" dirty="0" smtClean="0"/>
              <a:t>True Storytelling Principles 3 and 4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E0B373-3A71-E047-8DAE-2A7EE9531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20" y="1417638"/>
            <a:ext cx="9018579" cy="5440362"/>
          </a:xfrm>
        </p:spPr>
        <p:txBody>
          <a:bodyPr>
            <a:normAutofit fontScale="77500" lnSpcReduction="20000"/>
          </a:bodyPr>
          <a:lstStyle/>
          <a:p>
            <a:pPr marL="0" lvl="1" indent="0">
              <a:buNone/>
            </a:pPr>
            <a:r>
              <a:rPr lang="en-US" dirty="0"/>
              <a:t>Breakout room - </a:t>
            </a:r>
            <a:r>
              <a:rPr lang="en-US" dirty="0" smtClean="0"/>
              <a:t>25 </a:t>
            </a:r>
            <a:r>
              <a:rPr lang="en-US" dirty="0"/>
              <a:t>minutes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endParaRPr lang="en-US" dirty="0"/>
          </a:p>
          <a:p>
            <a:pPr marL="0" lvl="1" indent="0">
              <a:buNone/>
            </a:pPr>
            <a:r>
              <a:rPr lang="en-US" b="1" dirty="0" smtClean="0"/>
              <a:t>Practice Principles 3 &amp; 4: </a:t>
            </a:r>
            <a:r>
              <a:rPr lang="en-US" dirty="0"/>
              <a:t>Identifying patterns and exceptions (</a:t>
            </a:r>
            <a:r>
              <a:rPr lang="en-US" dirty="0" err="1"/>
              <a:t>studium</a:t>
            </a:r>
            <a:r>
              <a:rPr lang="en-US" dirty="0"/>
              <a:t> and punctum) and choosing your timing</a:t>
            </a:r>
            <a:r>
              <a:rPr lang="en-US" dirty="0" smtClean="0"/>
              <a:t>.</a:t>
            </a:r>
            <a:endParaRPr lang="en-US" b="1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Pick your </a:t>
            </a:r>
            <a:r>
              <a:rPr lang="en-US" dirty="0"/>
              <a:t>Material </a:t>
            </a:r>
            <a:r>
              <a:rPr lang="en-US" dirty="0" smtClean="0"/>
              <a:t>Object </a:t>
            </a:r>
            <a:r>
              <a:rPr lang="en-US" dirty="0"/>
              <a:t>to </a:t>
            </a:r>
            <a:r>
              <a:rPr lang="en-US" dirty="0" smtClean="0"/>
              <a:t>represent </a:t>
            </a:r>
            <a:r>
              <a:rPr lang="en-US" dirty="0"/>
              <a:t>your Plot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Make your </a:t>
            </a:r>
            <a:r>
              <a:rPr lang="en-US" dirty="0"/>
              <a:t>Object the </a:t>
            </a:r>
            <a:r>
              <a:rPr lang="en-US" dirty="0" smtClean="0"/>
              <a:t>STUDIUM in your </a:t>
            </a:r>
            <a:r>
              <a:rPr lang="en-US" dirty="0" smtClean="0"/>
              <a:t>storytelling-strategy (plot)</a:t>
            </a:r>
            <a:endParaRPr lang="en-US" dirty="0"/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Come </a:t>
            </a:r>
            <a:r>
              <a:rPr lang="en-US" dirty="0" smtClean="0"/>
              <a:t>up with a </a:t>
            </a:r>
            <a:r>
              <a:rPr lang="en-US" dirty="0" smtClean="0"/>
              <a:t>PUNCTUM </a:t>
            </a:r>
            <a:r>
              <a:rPr lang="en-US" dirty="0" smtClean="0"/>
              <a:t>to express a shade of meaning for your</a:t>
            </a:r>
            <a:r>
              <a:rPr lang="en-US" dirty="0" smtClean="0"/>
              <a:t> storytelling strategy (plot)</a:t>
            </a:r>
            <a:endParaRPr lang="en-US" dirty="0"/>
          </a:p>
          <a:p>
            <a:pPr marL="0" lvl="1" indent="0">
              <a:buNone/>
            </a:pPr>
            <a:endParaRPr lang="en-US" b="1" dirty="0" smtClean="0"/>
          </a:p>
          <a:p>
            <a:pPr marL="0" lvl="1" indent="0">
              <a:buNone/>
            </a:pPr>
            <a:r>
              <a:rPr lang="en-US" b="1" dirty="0" smtClean="0"/>
              <a:t>Guidelines for Practice </a:t>
            </a:r>
            <a:r>
              <a:rPr lang="en-US" b="1" dirty="0"/>
              <a:t>using Indigenous style of storytelling conversations:</a:t>
            </a:r>
          </a:p>
          <a:p>
            <a:pPr lvl="1"/>
            <a:r>
              <a:rPr lang="en-US" dirty="0" smtClean="0"/>
              <a:t>First person, share </a:t>
            </a:r>
            <a:r>
              <a:rPr lang="en-US" dirty="0"/>
              <a:t>story about </a:t>
            </a:r>
            <a:r>
              <a:rPr lang="en-US" dirty="0" smtClean="0"/>
              <a:t>Material Object,</a:t>
            </a:r>
            <a:endParaRPr lang="en-US" dirty="0" smtClean="0"/>
          </a:p>
          <a:p>
            <a:pPr lvl="1"/>
            <a:r>
              <a:rPr lang="en-US" dirty="0" smtClean="0"/>
              <a:t>Next person, Link your own </a:t>
            </a:r>
            <a:r>
              <a:rPr lang="en-US" dirty="0" smtClean="0"/>
              <a:t>Material Object </a:t>
            </a:r>
            <a:r>
              <a:rPr lang="en-US" dirty="0" smtClean="0"/>
              <a:t>to one you just heard, </a:t>
            </a:r>
          </a:p>
          <a:p>
            <a:pPr lvl="1"/>
            <a:r>
              <a:rPr lang="en-US" dirty="0" smtClean="0"/>
              <a:t>Continue to storytelling conversation until all have shared</a:t>
            </a:r>
          </a:p>
          <a:p>
            <a:pPr marL="457200" lvl="1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 smtClean="0"/>
              <a:t>If time remains, discuss: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How do the Objects of each participant relate to one another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What is the </a:t>
            </a:r>
            <a:r>
              <a:rPr lang="en-US" dirty="0" smtClean="0"/>
              <a:t>Timing </a:t>
            </a:r>
            <a:r>
              <a:rPr lang="en-US" dirty="0" smtClean="0"/>
              <a:t>of Your Strategic Direction (Clear Plot)?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52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Homework: Practice Principles 3 (plot) and 4 (timing) in your own organization and report results next week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smtClean="0"/>
              <a:t>Session </a:t>
            </a:r>
            <a:r>
              <a:rPr lang="en-US" dirty="0"/>
              <a:t>#3 </a:t>
            </a:r>
            <a:r>
              <a:rPr lang="en-US" dirty="0" smtClean="0"/>
              <a:t>(Principles 5 &amp; 6) Helping </a:t>
            </a:r>
            <a:r>
              <a:rPr lang="en-US" dirty="0"/>
              <a:t>Stories Along and Staging: Supporting your plot and designing your setting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Session #4 </a:t>
            </a:r>
            <a:r>
              <a:rPr lang="en-US" dirty="0" smtClean="0"/>
              <a:t>(Principle 7) Reflection</a:t>
            </a:r>
            <a:r>
              <a:rPr lang="en-US" dirty="0"/>
              <a:t>: Assuring commitment to sustainable change.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image1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553200" y="391971"/>
            <a:ext cx="2353733" cy="124292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423890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 </a:t>
            </a:r>
            <a:br>
              <a:rPr lang="en-US" dirty="0" smtClean="0"/>
            </a:br>
            <a:r>
              <a:rPr lang="en-US" dirty="0" smtClean="0"/>
              <a:t>More information on True Storytelling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https://true-storytelling.com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841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Some Examples of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Start with Anne-Marie &amp; Mikael, </a:t>
            </a:r>
            <a:r>
              <a:rPr lang="mr-IN" dirty="0"/>
              <a:t>…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64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NOTES Checking in from Last Session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188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Where am I now and where do I need to go?</a:t>
            </a:r>
          </a:p>
          <a:p>
            <a:pPr marL="0" indent="0">
              <a:buNone/>
            </a:pPr>
            <a:r>
              <a:rPr lang="en-US" dirty="0" smtClean="0"/>
              <a:t>Why am I here?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How you practiced:</a:t>
            </a:r>
          </a:p>
          <a:p>
            <a:pPr marL="0" lvl="1" indent="0">
              <a:buNone/>
            </a:pPr>
            <a:r>
              <a:rPr lang="en-US" sz="4000" b="1" dirty="0"/>
              <a:t>Principle 1: You yourself must be true and prepare the energy and effort for a sustainable future?</a:t>
            </a:r>
          </a:p>
          <a:p>
            <a:pPr marL="0" lvl="1" indent="0">
              <a:buNone/>
            </a:pPr>
            <a:r>
              <a:rPr lang="en-US" sz="4000" b="1" dirty="0"/>
              <a:t>Principle 2: Make Room for </a:t>
            </a:r>
            <a:r>
              <a:rPr lang="en-US" sz="4400" b="1" dirty="0"/>
              <a:t>the stories already there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4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60267" y="149391"/>
            <a:ext cx="7884370" cy="657208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756496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0288"/>
            <a:ext cx="6835239" cy="5126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173" y="0"/>
            <a:ext cx="7369827" cy="5029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6154" y="1465385"/>
            <a:ext cx="7893538" cy="509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2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343011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Principle 3: </a:t>
            </a:r>
            <a:r>
              <a:rPr lang="en-US" sz="3200" b="1" dirty="0"/>
              <a:t>You must create stories with a clear plot creating direction and help people prioritize</a:t>
            </a:r>
            <a:br>
              <a:rPr lang="en-US" sz="3200" b="1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5416851" cy="3522439"/>
          </a:xfrm>
        </p:spPr>
        <p:txBody>
          <a:bodyPr>
            <a:normAutofit fontScale="77500" lnSpcReduction="20000"/>
          </a:bodyPr>
          <a:lstStyle/>
          <a:p>
            <a:pPr lvl="0">
              <a:buFont typeface="+mj-lt"/>
              <a:buAutoNum type="arabicPeriod"/>
            </a:pPr>
            <a:r>
              <a:rPr lang="en-US" b="1" dirty="0"/>
              <a:t>We are ready to plan new future that is a PATTERN BREAKER </a:t>
            </a:r>
            <a:r>
              <a:rPr lang="en-US" b="1" dirty="0" smtClean="0"/>
              <a:t>from Past</a:t>
            </a:r>
          </a:p>
          <a:p>
            <a:pPr marL="0" lvl="0" indent="0">
              <a:buNone/>
            </a:pPr>
            <a:endParaRPr lang="en-US" b="1" dirty="0"/>
          </a:p>
          <a:p>
            <a:pPr lvl="0">
              <a:buFont typeface="+mj-lt"/>
              <a:buAutoNum type="arabicPeriod"/>
            </a:pPr>
            <a:r>
              <a:rPr lang="en-US" b="1" dirty="0"/>
              <a:t>We want a good plot that is TRUE STORYTELLING</a:t>
            </a:r>
          </a:p>
          <a:p>
            <a:pPr lvl="1"/>
            <a:r>
              <a:rPr lang="en-US" b="1" dirty="0"/>
              <a:t>It has Beginning, Middle &amp; End to be Clear Direction</a:t>
            </a:r>
          </a:p>
          <a:p>
            <a:pPr lvl="1"/>
            <a:r>
              <a:rPr lang="en-US" b="1" dirty="0"/>
              <a:t>It tells WHY we are doing this</a:t>
            </a:r>
          </a:p>
          <a:p>
            <a:pPr lvl="1"/>
            <a:r>
              <a:rPr lang="en-US" b="1" dirty="0"/>
              <a:t>Best Plots have a TWIST, what Roland Barthes calls “PUNCTUM”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92440" y="6341315"/>
            <a:ext cx="1051560" cy="365125"/>
          </a:xfrm>
        </p:spPr>
        <p:txBody>
          <a:bodyPr/>
          <a:lstStyle/>
          <a:p>
            <a:fld id="{D739C4FB-7D33-419B-8833-D1372BFD11C8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Picture 7" descr="punctum girl frisks soldi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51" y="2000965"/>
            <a:ext cx="4728091" cy="2893734"/>
          </a:xfrm>
          <a:prstGeom prst="rect">
            <a:avLst/>
          </a:prstGeom>
        </p:spPr>
      </p:pic>
      <p:pic>
        <p:nvPicPr>
          <p:cNvPr id="6" name="Picture 5" descr="no-problem-can-be-solved-from-the-same-level-of-consciousness-that-created-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398" y="4894699"/>
            <a:ext cx="3926601" cy="196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6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40384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Principle 3: </a:t>
            </a:r>
            <a:r>
              <a:rPr lang="en-US" sz="2800" b="1" dirty="0"/>
              <a:t>You must create stories with a clear plot creating direction and help people prioritize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15022"/>
            <a:ext cx="4497388" cy="9399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STUDIUM of PLOT is its historical, social, cultural, political, or economic historical FRAME &amp; CONTEXT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15022"/>
            <a:ext cx="4498975" cy="9399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PUNCTUM of PLOT is co-presence of a TRUTH layer of meaning that jumps out at the viewer</a:t>
            </a:r>
            <a:endParaRPr lang="en-US" dirty="0"/>
          </a:p>
        </p:txBody>
      </p:sp>
      <p:pic>
        <p:nvPicPr>
          <p:cNvPr id="10" name="Picture 9" descr="Til Søren - vandtårn i N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768" y="2652049"/>
            <a:ext cx="3634722" cy="27260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1321"/>
            <a:ext cx="4799608" cy="26967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3987" y="5747423"/>
            <a:ext cx="4495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UN Building in historical context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135768" y="5602178"/>
            <a:ext cx="3634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Soro Municipality adds its PUNCTUM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0738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274638"/>
            <a:ext cx="8871857" cy="5096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Principle 3: Creating Clear Plot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4305"/>
            <a:ext cx="8229600" cy="139896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Pick 2 Material Objects to represent your Plot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Make 1</a:t>
            </a:r>
            <a:r>
              <a:rPr lang="en-US" baseline="30000" dirty="0" smtClean="0"/>
              <a:t>st</a:t>
            </a:r>
            <a:r>
              <a:rPr lang="en-US" dirty="0" smtClean="0"/>
              <a:t> Object the STUDIUM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Make 2</a:t>
            </a:r>
            <a:r>
              <a:rPr lang="en-US" baseline="30000" dirty="0" smtClean="0"/>
              <a:t>nd</a:t>
            </a:r>
            <a:r>
              <a:rPr lang="en-US" dirty="0" smtClean="0"/>
              <a:t> Object the PUNCTUM</a:t>
            </a:r>
            <a:endParaRPr lang="en-US" dirty="0"/>
          </a:p>
        </p:txBody>
      </p:sp>
      <p:pic>
        <p:nvPicPr>
          <p:cNvPr id="5" name="Picture 4" descr="studium and punctu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658" y="2183264"/>
            <a:ext cx="6303662" cy="467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03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ue storytelling principles 3 and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6"/>
            <a:ext cx="9144000" cy="649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7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</TotalTime>
  <Words>645</Words>
  <Application>Microsoft Macintosh PowerPoint</Application>
  <PresentationFormat>On-screen Show (4:3)</PresentationFormat>
  <Paragraphs>71</Paragraphs>
  <Slides>14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NOTES Some Examples of Results</vt:lpstr>
      <vt:lpstr>NOTES Checking in from Last Session</vt:lpstr>
      <vt:lpstr>PowerPoint Presentation</vt:lpstr>
      <vt:lpstr>PowerPoint Presentation</vt:lpstr>
      <vt:lpstr>Principle 3: You must create stories with a clear plot creating direction and help people prioritize </vt:lpstr>
      <vt:lpstr>Principle 3: You must create stories with a clear plot creating direction and help people prioritize </vt:lpstr>
      <vt:lpstr>Principle 3: Creating Clear Plot Direction</vt:lpstr>
      <vt:lpstr>PowerPoint Presentation</vt:lpstr>
      <vt:lpstr>True Storytelling Principle 4 You must have timing. </vt:lpstr>
      <vt:lpstr>PowerPoint Presentation</vt:lpstr>
      <vt:lpstr>Breakout exercise in True Storytelling Principles 3 and 4</vt:lpstr>
      <vt:lpstr>Next session</vt:lpstr>
      <vt:lpstr>Thank you  More information on True Storytelling</vt:lpstr>
    </vt:vector>
  </TitlesOfParts>
  <Company>NMSU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Boje</dc:creator>
  <cp:lastModifiedBy>David Boje</cp:lastModifiedBy>
  <cp:revision>33</cp:revision>
  <dcterms:created xsi:type="dcterms:W3CDTF">2020-04-14T12:13:37Z</dcterms:created>
  <dcterms:modified xsi:type="dcterms:W3CDTF">2020-05-13T18:16:06Z</dcterms:modified>
</cp:coreProperties>
</file>