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7" r:id="rId1"/>
  </p:sldMasterIdLst>
  <p:notesMasterIdLst>
    <p:notesMasterId r:id="rId18"/>
  </p:notesMasterIdLst>
  <p:handoutMasterIdLst>
    <p:handoutMasterId r:id="rId19"/>
  </p:handoutMasterIdLst>
  <p:sldIdLst>
    <p:sldId id="279" r:id="rId2"/>
    <p:sldId id="256" r:id="rId3"/>
    <p:sldId id="289" r:id="rId4"/>
    <p:sldId id="290" r:id="rId5"/>
    <p:sldId id="291" r:id="rId6"/>
    <p:sldId id="288" r:id="rId7"/>
    <p:sldId id="285" r:id="rId8"/>
    <p:sldId id="282" r:id="rId9"/>
    <p:sldId id="259" r:id="rId10"/>
    <p:sldId id="292" r:id="rId11"/>
    <p:sldId id="265" r:id="rId12"/>
    <p:sldId id="266" r:id="rId13"/>
    <p:sldId id="284" r:id="rId14"/>
    <p:sldId id="264" r:id="rId15"/>
    <p:sldId id="283" r:id="rId16"/>
    <p:sldId id="29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50000" autoAdjust="0"/>
  </p:normalViewPr>
  <p:slideViewPr>
    <p:cSldViewPr snapToGrid="0" snapToObjects="1">
      <p:cViewPr>
        <p:scale>
          <a:sx n="99" d="100"/>
          <a:sy n="99" d="100"/>
        </p:scale>
        <p:origin x="-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634E6-048B-DF41-9FBA-A51BE15E727A}" type="datetimeFigureOut">
              <a:rPr lang="en-US" smtClean="0"/>
              <a:t>5/11/20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BC3B7-73C7-7C4B-BB1F-88F21F909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96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D1603-FE97-E740-A0F0-6A146A4368EE}" type="datetimeFigureOut">
              <a:rPr lang="en-US" smtClean="0"/>
              <a:t>5/11/20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891DD-4765-404A-A1A9-A5E210FC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562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-KtR4vM4eg" TargetMode="External"/><Relationship Id="rId4" Type="http://schemas.openxmlformats.org/officeDocument/2006/relationships/hyperlink" Target="https://hbr.org/2007/12/the-four-truths-of-the-storyteller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-KtR4vM4eg" TargetMode="External"/><Relationship Id="rId4" Type="http://schemas.openxmlformats.org/officeDocument/2006/relationships/hyperlink" Target="https://hbr.org/2007/12/the-four-truths-of-the-storyteller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s://youtu.be/4U70RsDxwvg?t=432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Example</a:t>
            </a:r>
            <a:r>
              <a:rPr lang="en-US" dirty="0"/>
              <a:t>: Living Stories with a Place, A Time, and a Truth of lived experience</a:t>
            </a:r>
          </a:p>
          <a:p>
            <a:pPr marL="0" indent="0">
              <a:buNone/>
            </a:pPr>
            <a:r>
              <a:rPr lang="en-US" dirty="0"/>
              <a:t>Happening Here and Now</a:t>
            </a:r>
          </a:p>
          <a:p>
            <a:pPr marL="0" indent="0">
              <a:buNone/>
            </a:pPr>
            <a:r>
              <a:rPr lang="en-US" dirty="0"/>
              <a:t>In the middle, unfolding, emerging, happening</a:t>
            </a:r>
          </a:p>
          <a:p>
            <a:pPr marL="0" indent="0">
              <a:buNone/>
            </a:pPr>
            <a:r>
              <a:rPr lang="en-US" dirty="0"/>
              <a:t>Goes from strategic</a:t>
            </a:r>
            <a:r>
              <a:rPr lang="en-US" baseline="0" dirty="0"/>
              <a:t> level of power, to what is best for the world in Council of Elrond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dirty="0"/>
              <a:t>Tell LESS is MORE</a:t>
            </a:r>
          </a:p>
          <a:p>
            <a:pPr marL="0" indent="0">
              <a:buNone/>
            </a:pPr>
            <a:r>
              <a:rPr lang="en-US" dirty="0"/>
              <a:t>BE AUTHENTIC - </a:t>
            </a:r>
            <a:r>
              <a:rPr lang="en-US" b="1" dirty="0">
                <a:sym typeface="Wingdings"/>
              </a:rPr>
              <a:t>Create an emotional component that resonates with the audience </a:t>
            </a:r>
            <a:r>
              <a:rPr lang="en-US" b="1" dirty="0">
                <a:sym typeface="Wingdings"/>
                <a:hlinkClick r:id="rId3"/>
              </a:rPr>
              <a:t>YouTube </a:t>
            </a:r>
            <a:r>
              <a:rPr lang="en-US" b="1" dirty="0">
                <a:sym typeface="Wingdings"/>
              </a:rPr>
              <a:t>Peter Guber of Mandalay Group, so they retell it forward owning; See </a:t>
            </a:r>
            <a:r>
              <a:rPr lang="en-US" b="1" dirty="0">
                <a:sym typeface="Wingdings"/>
                <a:hlinkClick r:id="rId4"/>
              </a:rPr>
              <a:t>article 4 truths of the storyteller HBR</a:t>
            </a:r>
            <a:endParaRPr lang="en-US" b="1" dirty="0">
              <a:sym typeface="Wingdings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A9DC2-25B1-ED49-BF3F-9E95504A2C4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69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Example</a:t>
            </a:r>
            <a:r>
              <a:rPr lang="en-US" dirty="0"/>
              <a:t>: Living Stories with a Place, A Time, and a Truth of lived experience</a:t>
            </a:r>
          </a:p>
          <a:p>
            <a:pPr marL="0" indent="0">
              <a:buNone/>
            </a:pPr>
            <a:r>
              <a:rPr lang="en-US" dirty="0"/>
              <a:t>Happening Here and Now</a:t>
            </a:r>
          </a:p>
          <a:p>
            <a:pPr marL="0" indent="0">
              <a:buNone/>
            </a:pPr>
            <a:r>
              <a:rPr lang="en-US" dirty="0"/>
              <a:t>In the middle, unfolding, emerging, happening</a:t>
            </a:r>
          </a:p>
          <a:p>
            <a:pPr marL="0" indent="0">
              <a:buNone/>
            </a:pPr>
            <a:r>
              <a:rPr lang="en-US" dirty="0"/>
              <a:t>Goes from strategic</a:t>
            </a:r>
            <a:r>
              <a:rPr lang="en-US" baseline="0" dirty="0"/>
              <a:t> level of power, to what is best for the world in Council of Elrond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dirty="0"/>
              <a:t>Tell LESS is MORE</a:t>
            </a:r>
          </a:p>
          <a:p>
            <a:pPr marL="0" indent="0">
              <a:buNone/>
            </a:pPr>
            <a:r>
              <a:rPr lang="en-US" dirty="0"/>
              <a:t>BE AUTHENTIC - </a:t>
            </a:r>
            <a:r>
              <a:rPr lang="en-US" b="1" dirty="0">
                <a:sym typeface="Wingdings"/>
              </a:rPr>
              <a:t>Create an emotional component that resonates with the audience </a:t>
            </a:r>
            <a:r>
              <a:rPr lang="en-US" b="1" dirty="0">
                <a:sym typeface="Wingdings"/>
                <a:hlinkClick r:id="rId3"/>
              </a:rPr>
              <a:t>YouTube </a:t>
            </a:r>
            <a:r>
              <a:rPr lang="en-US" b="1" dirty="0">
                <a:sym typeface="Wingdings"/>
              </a:rPr>
              <a:t>Peter Guber of Mandalay Group, so they retell it forward owning; See </a:t>
            </a:r>
            <a:r>
              <a:rPr lang="en-US" b="1" dirty="0">
                <a:sym typeface="Wingdings"/>
                <a:hlinkClick r:id="rId4"/>
              </a:rPr>
              <a:t>article 4 truths of the storyteller HBR</a:t>
            </a:r>
            <a:endParaRPr lang="en-US" b="1" dirty="0">
              <a:sym typeface="Wingdings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A9DC2-25B1-ED49-BF3F-9E95504A2C4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69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Diane Dredge suggested Bus Tour with all the stakeholders on board</a:t>
            </a:r>
            <a:r>
              <a:rPr lang="en-US" baseline="0" dirty="0"/>
              <a:t> on Tues May 8 2018 at Aalborg, at conference held there on storytelling</a:t>
            </a:r>
            <a:endParaRPr lang="en-US" dirty="0"/>
          </a:p>
          <a:p>
            <a:r>
              <a:rPr lang="en-US" dirty="0"/>
              <a:t>How to tell a motivating &amp; inspiring story? </a:t>
            </a:r>
            <a:r>
              <a:rPr lang="en-US" b="1" dirty="0"/>
              <a:t>MOST ENGAGING STORY WAITING TO BE TOLD IS YOURS</a:t>
            </a:r>
            <a:r>
              <a:rPr lang="en-US" dirty="0"/>
              <a:t>! </a:t>
            </a:r>
            <a:r>
              <a:rPr lang="en-US" b="1" i="1" u="sng" dirty="0"/>
              <a:t>I was so </a:t>
            </a:r>
            <a:r>
              <a:rPr lang="en-US" dirty="0"/>
              <a:t>shocked, surprised, stupid, suspicious (HOW DID YOU FEEL?)</a:t>
            </a:r>
          </a:p>
          <a:p>
            <a:r>
              <a:rPr lang="en-US" dirty="0"/>
              <a:t>What is ENGAGING &amp; EMOTIVE-language? </a:t>
            </a:r>
            <a:r>
              <a:rPr lang="mr-IN" dirty="0"/>
              <a:t>–</a:t>
            </a:r>
            <a:r>
              <a:rPr lang="en-US" dirty="0"/>
              <a:t> when audience is ENERGIZED (look to body language)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dirty="0"/>
              <a:t>START WITH CONTEXT (PAINT THE VIVID  SCENE)</a:t>
            </a:r>
            <a:r>
              <a:rPr lang="en-US" dirty="0"/>
              <a:t> e.g. in my driving through woods, icy roads, snowing, on mountain road ADD DIALOGUE</a:t>
            </a:r>
          </a:p>
          <a:p>
            <a:r>
              <a:rPr lang="en-US" b="1" dirty="0"/>
              <a:t>A PROBLEM, an OBSTACLE to OVERCOME</a:t>
            </a:r>
            <a:r>
              <a:rPr lang="en-US" dirty="0"/>
              <a:t>: E.g. When I was first person in family ever to go to college?  SET UP FOR THE TIMING POINT (THE ARC is SET) </a:t>
            </a:r>
            <a:r>
              <a:rPr lang="en-US" b="1" i="1" dirty="0"/>
              <a:t>THEN SURPRISING </a:t>
            </a:r>
            <a:r>
              <a:rPr lang="en-US" b="1" i="1" u="sng" dirty="0"/>
              <a:t>TURNING POINT</a:t>
            </a:r>
            <a:r>
              <a:rPr lang="en-US" b="1" dirty="0"/>
              <a:t> seeYouTube: </a:t>
            </a:r>
            <a:r>
              <a:rPr lang="en-US" b="1" dirty="0">
                <a:hlinkClick r:id="rId3"/>
              </a:rPr>
              <a:t>Jim Carey</a:t>
            </a:r>
            <a:endParaRPr lang="en-US" b="1" i="1" u="sng" dirty="0"/>
          </a:p>
          <a:p>
            <a:r>
              <a:rPr lang="en-US" b="1" dirty="0"/>
              <a:t>A proud moment when  MORAL OF STORY </a:t>
            </a:r>
            <a:r>
              <a:rPr lang="en-US" b="1" dirty="0">
                <a:sym typeface="Wingdings"/>
              </a:rPr>
              <a:t></a:t>
            </a:r>
            <a:r>
              <a:rPr lang="en-US" b="1" dirty="0"/>
              <a:t>YOU inspired others</a:t>
            </a:r>
            <a:r>
              <a:rPr lang="en-US" dirty="0"/>
              <a:t>? THE </a:t>
            </a:r>
            <a:r>
              <a:rPr lang="en-US" b="1" dirty="0"/>
              <a:t>RESOLUTION</a:t>
            </a:r>
            <a:r>
              <a:rPr lang="en-US" dirty="0"/>
              <a:t> E.g. When Bo Kimble died, the team used my motto to move forward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A9DC2-25B1-ED49-BF3F-9E95504A2C4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68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5F807-4979-4247-A3E8-1F50CA4884D2}" type="datetime1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36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B29C-DD15-EB40-BD31-2A8B7483F759}" type="datetime1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5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03207-E402-C648-8F4D-1B72CB3DC1F0}" type="datetime1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89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bg>
      <p:bgPr>
        <a:gradFill flip="none" rotWithShape="1">
          <a:gsLst>
            <a:gs pos="0">
              <a:srgbClr val="EDEDEB"/>
            </a:gs>
            <a:gs pos="100000">
              <a:srgbClr val="8D8D8D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227854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B1FB-D365-3842-9D46-FC220ADB880F}" type="datetime1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91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B182-C2F9-9B47-91C9-97918979ABDB}" type="datetime1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67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A6368-235C-424B-B8D2-525DEC0E62E8}" type="datetime1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1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A80F-B022-134E-992B-196728BC7D62}" type="datetime1">
              <a:rPr lang="en-US" smtClean="0"/>
              <a:t>5/11/20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7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1C03-5CC2-0740-9C0B-4D734DF5EDB6}" type="datetime1">
              <a:rPr lang="en-US" smtClean="0"/>
              <a:t>5/11/20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8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CACE-7721-CE40-B638-873D11A15651}" type="datetime1">
              <a:rPr lang="en-US" smtClean="0"/>
              <a:t>5/11/20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52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EB32-9462-7F4B-8485-1A3DBD4924A5}" type="datetime1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7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B58A-5D01-6B4D-8309-81C465173867}" type="datetime1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44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7677E-DDBB-C44B-BE45-FB9410529C64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4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jpeg"/><Relationship Id="rId5" Type="http://schemas.openxmlformats.org/officeDocument/2006/relationships/image" Target="../media/image11.pn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rue-storytelling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boje@gmail.com" TargetMode="External"/><Relationship Id="rId4" Type="http://schemas.openxmlformats.org/officeDocument/2006/relationships/hyperlink" Target="mailto:garosile@nmsu.edu" TargetMode="External"/><Relationship Id="rId5" Type="http://schemas.openxmlformats.org/officeDocument/2006/relationships/hyperlink" Target="mailto:lenabruunjensen@gmail.com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oldfriendsindustries@gmail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for 1</a:t>
            </a:r>
            <a:r>
              <a:rPr lang="en-US" baseline="30000" dirty="0" smtClean="0"/>
              <a:t>st</a:t>
            </a:r>
            <a:r>
              <a:rPr lang="en-US" dirty="0" smtClean="0"/>
              <a:t> Monday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Welcome by David, 5 minute</a:t>
            </a:r>
          </a:p>
          <a:p>
            <a:pPr marL="0" indent="0">
              <a:buNone/>
            </a:pPr>
            <a:r>
              <a:rPr lang="en-US" dirty="0" smtClean="0"/>
              <a:t>Lena, Grace Ann, Jens: We introduce yourself in a few lines </a:t>
            </a:r>
          </a:p>
          <a:p>
            <a:pPr marL="0" indent="0">
              <a:buNone/>
            </a:pPr>
            <a:r>
              <a:rPr lang="en-US" dirty="0" smtClean="0"/>
              <a:t>David: What is the intension of the seminars </a:t>
            </a:r>
          </a:p>
          <a:p>
            <a:r>
              <a:rPr lang="en-US" dirty="0" smtClean="0"/>
              <a:t>10  min. </a:t>
            </a:r>
            <a:br>
              <a:rPr lang="en-US" dirty="0" smtClean="0"/>
            </a:br>
            <a:r>
              <a:rPr lang="en-US" dirty="0" smtClean="0"/>
              <a:t>Presentation of the participants: 30 seconds Name, home and passion</a:t>
            </a:r>
          </a:p>
          <a:p>
            <a:r>
              <a:rPr lang="en-US" dirty="0" smtClean="0"/>
              <a:t>15 Minutes - Power point: </a:t>
            </a:r>
          </a:p>
          <a:p>
            <a:r>
              <a:rPr lang="en-US" dirty="0" smtClean="0"/>
              <a:t>We demonstrate the first  principles exercise (Jim’s challenge, and volunteer)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Breakout room - 25 minutes - Ideas to process in indigenous style of storytelling conversations: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10 Minutes- All </a:t>
            </a:r>
            <a:r>
              <a:rPr lang="en-US" dirty="0" smtClean="0">
                <a:solidFill>
                  <a:srgbClr val="FF0000"/>
                </a:solidFill>
              </a:rPr>
              <a:t>together: Sharing a story from each group</a:t>
            </a:r>
          </a:p>
          <a:p>
            <a:r>
              <a:rPr lang="en-US" dirty="0" smtClean="0"/>
              <a:t>15 Minutes Wrap up - see you next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image1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055675" y="4995333"/>
            <a:ext cx="2388961" cy="172614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57146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04" y="367857"/>
            <a:ext cx="8917196" cy="109861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True Storytelling Principle: </a:t>
            </a:r>
            <a:r>
              <a:rPr lang="en-US" sz="3200" b="1" dirty="0"/>
              <a:t>You yourself must be true and prepare the energy and effort for a sustainable future.</a:t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04" y="1768832"/>
            <a:ext cx="8361622" cy="4822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800000"/>
                </a:solidFill>
              </a:rPr>
              <a:t>4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sz="3600" dirty="0"/>
              <a:t>Questions:</a:t>
            </a:r>
          </a:p>
          <a:p>
            <a:pPr>
              <a:buAutoNum type="arabicPeriod"/>
            </a:pPr>
            <a:r>
              <a:rPr lang="en-US" sz="4000" b="1" dirty="0" smtClean="0"/>
              <a:t>Did you check it out?</a:t>
            </a:r>
          </a:p>
          <a:p>
            <a:pPr>
              <a:buAutoNum type="arabicPeriod"/>
            </a:pPr>
            <a:r>
              <a:rPr lang="en-US" sz="4000" b="1" dirty="0" smtClean="0"/>
              <a:t>Do </a:t>
            </a:r>
            <a:r>
              <a:rPr lang="en-US" sz="4000" b="1" dirty="0"/>
              <a:t>you believe in it?</a:t>
            </a:r>
          </a:p>
          <a:p>
            <a:pPr>
              <a:buAutoNum type="arabicPeriod"/>
            </a:pPr>
            <a:r>
              <a:rPr lang="en-US" sz="4000" b="1" dirty="0" smtClean="0"/>
              <a:t>Can you sustain (get energized &amp; not burn out) in long future?</a:t>
            </a:r>
          </a:p>
          <a:p>
            <a:pPr lvl="2">
              <a:buAutoNum type="arabicPeriod"/>
            </a:pPr>
            <a:r>
              <a:rPr lang="en-US" b="1" dirty="0" smtClean="0"/>
              <a:t>Sustainable in environment</a:t>
            </a:r>
          </a:p>
          <a:p>
            <a:pPr lvl="2">
              <a:buAutoNum type="arabicPeriod"/>
            </a:pPr>
            <a:r>
              <a:rPr lang="en-US" b="1" dirty="0" smtClean="0"/>
              <a:t>Sustainable in well-being</a:t>
            </a:r>
          </a:p>
          <a:p>
            <a:pPr lvl="2">
              <a:buAutoNum type="arabicPeriod"/>
            </a:pPr>
            <a:r>
              <a:rPr lang="en-US" b="1" dirty="0" smtClean="0"/>
              <a:t>Sustainable in economy</a:t>
            </a:r>
            <a:r>
              <a:rPr lang="mr-IN" b="1" dirty="0" smtClean="0"/>
              <a:t>…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41415" y="6341315"/>
            <a:ext cx="1051560" cy="365125"/>
          </a:xfrm>
        </p:spPr>
        <p:txBody>
          <a:bodyPr/>
          <a:lstStyle/>
          <a:p>
            <a:fld id="{D739C4FB-7D33-419B-8833-D1372BFD11C8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image1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447791" y="1052828"/>
            <a:ext cx="3696209" cy="251142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0080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1655"/>
            <a:ext cx="5977467" cy="130174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Principle</a:t>
            </a:r>
            <a:r>
              <a:rPr lang="en-US" sz="3200" dirty="0"/>
              <a:t>: </a:t>
            </a:r>
            <a:r>
              <a:rPr lang="en-US" sz="3200" b="1" dirty="0" smtClean="0"/>
              <a:t>Truth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700" b="1" dirty="0" smtClean="0"/>
              <a:t>You </a:t>
            </a:r>
            <a:r>
              <a:rPr lang="en-US" sz="2700" b="1" dirty="0"/>
              <a:t>yourself must be true and prepare the energy and effort for a sustainable future</a:t>
            </a:r>
            <a:r>
              <a:rPr lang="en-US" sz="2700" b="1" dirty="0" smtClean="0"/>
              <a:t>.</a:t>
            </a:r>
            <a:br>
              <a:rPr lang="en-US" sz="2700" b="1" dirty="0" smtClean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 smtClean="0"/>
              <a:t>2 KEY CONCEPTS: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41415" y="6341315"/>
            <a:ext cx="1051560" cy="365125"/>
          </a:xfrm>
        </p:spPr>
        <p:txBody>
          <a:bodyPr/>
          <a:lstStyle/>
          <a:p>
            <a:fld id="{D739C4FB-7D33-419B-8833-D1372BFD11C8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image1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977467" y="308028"/>
            <a:ext cx="2761415" cy="1554639"/>
          </a:xfrm>
          <a:prstGeom prst="rect">
            <a:avLst/>
          </a:prstGeom>
          <a:ln/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54" y="2675315"/>
            <a:ext cx="959923" cy="137081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7147941" y="4100942"/>
            <a:ext cx="199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smtClean="0"/>
              <a:t>Danish </a:t>
            </a:r>
            <a:r>
              <a:rPr lang="da-DK" dirty="0" err="1" smtClean="0"/>
              <a:t>Philosopher</a:t>
            </a:r>
            <a:endParaRPr lang="da-DK" dirty="0" smtClean="0"/>
          </a:p>
          <a:p>
            <a:pPr algn="ctr"/>
            <a:r>
              <a:rPr lang="da-DK" dirty="0" smtClean="0"/>
              <a:t>Søren Kierkegaard</a:t>
            </a:r>
            <a:endParaRPr lang="da-DK" dirty="0"/>
          </a:p>
        </p:txBody>
      </p:sp>
      <p:sp>
        <p:nvSpPr>
          <p:cNvPr id="9" name="Tekstfelt 8"/>
          <p:cNvSpPr txBox="1"/>
          <p:nvPr/>
        </p:nvSpPr>
        <p:spPr>
          <a:xfrm>
            <a:off x="258823" y="4131721"/>
            <a:ext cx="2168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400" b="1" dirty="0" smtClean="0"/>
              <a:t>2. FORECARING</a:t>
            </a:r>
            <a:r>
              <a:rPr lang="da-DK" sz="3200" b="1" dirty="0" smtClean="0"/>
              <a:t> </a:t>
            </a:r>
            <a:r>
              <a:rPr lang="da-DK" sz="2400" b="1" i="1" dirty="0" smtClean="0"/>
              <a:t> </a:t>
            </a:r>
          </a:p>
        </p:txBody>
      </p:sp>
      <p:sp>
        <p:nvSpPr>
          <p:cNvPr id="15" name="Tekstfelt 14"/>
          <p:cNvSpPr txBox="1"/>
          <p:nvPr/>
        </p:nvSpPr>
        <p:spPr>
          <a:xfrm>
            <a:off x="288335" y="4639428"/>
            <a:ext cx="51187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/>
              <a:t>To </a:t>
            </a:r>
            <a:r>
              <a:rPr lang="da-DK" sz="2000" b="1" dirty="0" err="1"/>
              <a:t>care</a:t>
            </a:r>
            <a:r>
              <a:rPr lang="da-DK" sz="2000" b="1" dirty="0"/>
              <a:t> “</a:t>
            </a:r>
            <a:r>
              <a:rPr lang="da-DK" sz="2000" b="1" dirty="0" err="1"/>
              <a:t>before</a:t>
            </a:r>
            <a:r>
              <a:rPr lang="da-DK" sz="2000" b="1" dirty="0"/>
              <a:t>” </a:t>
            </a:r>
            <a:r>
              <a:rPr lang="da-DK" sz="2000" b="1" dirty="0" err="1"/>
              <a:t>means</a:t>
            </a:r>
            <a:r>
              <a:rPr lang="da-DK" sz="2000" b="1" dirty="0"/>
              <a:t> to </a:t>
            </a:r>
            <a:r>
              <a:rPr lang="da-DK" sz="2000" b="1" dirty="0" err="1"/>
              <a:t>care</a:t>
            </a:r>
            <a:r>
              <a:rPr lang="da-DK" sz="2000" b="1" dirty="0"/>
              <a:t> for the future, </a:t>
            </a:r>
            <a:endParaRPr lang="da-DK" sz="2000" b="1" dirty="0" smtClean="0"/>
          </a:p>
          <a:p>
            <a:r>
              <a:rPr lang="da-DK" sz="2000" b="1" dirty="0" smtClean="0"/>
              <a:t>to </a:t>
            </a:r>
            <a:r>
              <a:rPr lang="da-DK" sz="2000" b="1" dirty="0" err="1"/>
              <a:t>create</a:t>
            </a:r>
            <a:r>
              <a:rPr lang="da-DK" sz="2000" b="1" dirty="0"/>
              <a:t> an </a:t>
            </a:r>
            <a:r>
              <a:rPr lang="da-DK" sz="2000" b="1" dirty="0" err="1"/>
              <a:t>atmosphere</a:t>
            </a:r>
            <a:r>
              <a:rPr lang="da-DK" sz="2000" b="1" dirty="0"/>
              <a:t> </a:t>
            </a:r>
            <a:r>
              <a:rPr lang="da-DK" sz="2000" b="1" dirty="0" err="1"/>
              <a:t>where</a:t>
            </a:r>
            <a:r>
              <a:rPr lang="da-DK" sz="2000" b="1" dirty="0"/>
              <a:t> the right </a:t>
            </a:r>
            <a:r>
              <a:rPr lang="da-DK" sz="2000" b="1" dirty="0" err="1" smtClean="0"/>
              <a:t>ideas</a:t>
            </a:r>
            <a:endParaRPr lang="da-DK" sz="2000" b="1" dirty="0" smtClean="0"/>
          </a:p>
          <a:p>
            <a:r>
              <a:rPr lang="da-DK" sz="2000" b="1" dirty="0" err="1" smtClean="0"/>
              <a:t>can</a:t>
            </a:r>
            <a:r>
              <a:rPr lang="da-DK" sz="2000" b="1" dirty="0" smtClean="0"/>
              <a:t> </a:t>
            </a:r>
            <a:r>
              <a:rPr lang="da-DK" sz="2000" b="1" dirty="0" err="1"/>
              <a:t>emerge</a:t>
            </a:r>
            <a:r>
              <a:rPr lang="da-DK" sz="2000" b="1" dirty="0"/>
              <a:t>. </a:t>
            </a:r>
            <a:endParaRPr lang="da-DK" sz="2000" b="1" dirty="0" smtClean="0"/>
          </a:p>
          <a:p>
            <a:r>
              <a:rPr lang="da-DK" sz="1600" dirty="0" smtClean="0"/>
              <a:t>True </a:t>
            </a:r>
            <a:r>
              <a:rPr lang="da-DK" sz="1600" dirty="0" err="1" smtClean="0"/>
              <a:t>Storytelling</a:t>
            </a:r>
            <a:r>
              <a:rPr lang="da-DK" sz="1600" dirty="0" smtClean="0"/>
              <a:t>, </a:t>
            </a:r>
            <a:r>
              <a:rPr lang="da-DK" sz="1600" dirty="0"/>
              <a:t>(Larsen, Boje, Bruun) </a:t>
            </a:r>
            <a:r>
              <a:rPr lang="da-DK" sz="2000" dirty="0" smtClean="0"/>
              <a:t/>
            </a:r>
            <a:br>
              <a:rPr lang="da-DK" sz="2000" dirty="0" smtClean="0"/>
            </a:br>
            <a:endParaRPr lang="da-DK" sz="2000" dirty="0"/>
          </a:p>
        </p:txBody>
      </p:sp>
      <p:sp>
        <p:nvSpPr>
          <p:cNvPr id="17" name="Tekstfelt 16"/>
          <p:cNvSpPr txBox="1"/>
          <p:nvPr/>
        </p:nvSpPr>
        <p:spPr>
          <a:xfrm>
            <a:off x="126899" y="1823397"/>
            <a:ext cx="70453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smtClean="0"/>
              <a:t>1. “</a:t>
            </a:r>
            <a:r>
              <a:rPr lang="da-DK" sz="2000" b="1" dirty="0" err="1"/>
              <a:t>It´s</a:t>
            </a:r>
            <a:r>
              <a:rPr lang="da-DK" sz="2000" b="1" dirty="0"/>
              <a:t> not </a:t>
            </a:r>
            <a:r>
              <a:rPr lang="da-DK" sz="2000" b="1" dirty="0" err="1"/>
              <a:t>about</a:t>
            </a:r>
            <a:r>
              <a:rPr lang="da-DK" sz="2000" b="1" dirty="0"/>
              <a:t> </a:t>
            </a:r>
            <a:r>
              <a:rPr lang="da-DK" sz="2000" b="1" dirty="0" err="1"/>
              <a:t>living</a:t>
            </a:r>
            <a:r>
              <a:rPr lang="da-DK" sz="2000" b="1" dirty="0"/>
              <a:t> a </a:t>
            </a:r>
            <a:r>
              <a:rPr lang="da-DK" sz="2000" b="1" dirty="0" err="1"/>
              <a:t>good</a:t>
            </a:r>
            <a:r>
              <a:rPr lang="da-DK" sz="2000" b="1" dirty="0"/>
              <a:t> </a:t>
            </a:r>
            <a:r>
              <a:rPr lang="da-DK" sz="2000" b="1" dirty="0" err="1"/>
              <a:t>life</a:t>
            </a:r>
            <a:r>
              <a:rPr lang="da-DK" sz="2000" b="1" dirty="0"/>
              <a:t>, It is </a:t>
            </a:r>
            <a:r>
              <a:rPr lang="da-DK" sz="2000" b="1" dirty="0" err="1"/>
              <a:t>about</a:t>
            </a:r>
            <a:r>
              <a:rPr lang="da-DK" sz="2000" b="1" dirty="0"/>
              <a:t> </a:t>
            </a:r>
            <a:r>
              <a:rPr lang="da-DK" sz="2000" b="1" dirty="0" err="1"/>
              <a:t>living</a:t>
            </a:r>
            <a:r>
              <a:rPr lang="da-DK" sz="2000" b="1" dirty="0"/>
              <a:t> a true </a:t>
            </a:r>
            <a:r>
              <a:rPr lang="da-DK" sz="2000" b="1" dirty="0" err="1"/>
              <a:t>life</a:t>
            </a:r>
            <a:r>
              <a:rPr lang="da-DK" sz="2000" b="1" dirty="0"/>
              <a:t>.” </a:t>
            </a:r>
            <a:endParaRPr lang="da-DK" sz="2000" b="1" dirty="0" smtClean="0"/>
          </a:p>
          <a:p>
            <a:r>
              <a:rPr lang="da-DK" sz="2000" b="1" dirty="0" err="1" smtClean="0"/>
              <a:t>What</a:t>
            </a:r>
            <a:r>
              <a:rPr lang="da-DK" sz="2000" b="1" dirty="0" smtClean="0"/>
              <a:t> </a:t>
            </a:r>
            <a:r>
              <a:rPr lang="da-DK" sz="2000" b="1" dirty="0"/>
              <a:t>Kierkegaard </a:t>
            </a:r>
            <a:r>
              <a:rPr lang="da-DK" sz="2000" b="1" dirty="0" err="1"/>
              <a:t>means</a:t>
            </a:r>
            <a:r>
              <a:rPr lang="da-DK" sz="2000" b="1" dirty="0"/>
              <a:t> with “true” is to live an </a:t>
            </a:r>
            <a:r>
              <a:rPr lang="da-DK" sz="2000" b="1" dirty="0" err="1"/>
              <a:t>ethical</a:t>
            </a:r>
            <a:r>
              <a:rPr lang="da-DK" sz="2000" b="1" dirty="0"/>
              <a:t> </a:t>
            </a:r>
            <a:r>
              <a:rPr lang="da-DK" sz="2000" b="1" dirty="0" err="1"/>
              <a:t>life</a:t>
            </a:r>
            <a:r>
              <a:rPr lang="da-DK" sz="2000" b="1" dirty="0"/>
              <a:t> </a:t>
            </a:r>
            <a:endParaRPr lang="da-DK" sz="2000" b="1" dirty="0" smtClean="0"/>
          </a:p>
          <a:p>
            <a:r>
              <a:rPr lang="da-DK" sz="2000" b="1" dirty="0" err="1" smtClean="0"/>
              <a:t>where</a:t>
            </a:r>
            <a:r>
              <a:rPr lang="da-DK" sz="2000" b="1" dirty="0" smtClean="0"/>
              <a:t> </a:t>
            </a:r>
            <a:r>
              <a:rPr lang="da-DK" sz="2000" b="1" dirty="0" err="1"/>
              <a:t>you</a:t>
            </a:r>
            <a:r>
              <a:rPr lang="da-DK" sz="2000" b="1" dirty="0"/>
              <a:t> </a:t>
            </a:r>
            <a:r>
              <a:rPr lang="da-DK" sz="2000" b="1" dirty="0" smtClean="0"/>
              <a:t>have </a:t>
            </a:r>
            <a:r>
              <a:rPr lang="da-DK" sz="2000" b="1" dirty="0"/>
              <a:t>a </a:t>
            </a:r>
            <a:r>
              <a:rPr lang="da-DK" sz="2000" b="1" dirty="0" err="1"/>
              <a:t>responsibility</a:t>
            </a:r>
            <a:r>
              <a:rPr lang="da-DK" sz="2000" b="1" dirty="0"/>
              <a:t> </a:t>
            </a:r>
            <a:r>
              <a:rPr lang="da-DK" sz="2000" b="1" dirty="0" smtClean="0"/>
              <a:t>for </a:t>
            </a:r>
            <a:r>
              <a:rPr lang="da-DK" sz="2000" b="1" dirty="0" err="1" smtClean="0"/>
              <a:t>yourself</a:t>
            </a:r>
            <a:r>
              <a:rPr lang="da-DK" sz="2000" b="1" dirty="0" smtClean="0"/>
              <a:t>, </a:t>
            </a:r>
            <a:r>
              <a:rPr lang="da-DK" sz="2000" b="1" dirty="0"/>
              <a:t>to </a:t>
            </a:r>
            <a:r>
              <a:rPr lang="da-DK" sz="2000" b="1" dirty="0" err="1"/>
              <a:t>your</a:t>
            </a:r>
            <a:r>
              <a:rPr lang="da-DK" sz="2000" b="1" dirty="0"/>
              <a:t> </a:t>
            </a:r>
            <a:r>
              <a:rPr lang="da-DK" sz="2000" b="1" dirty="0" err="1"/>
              <a:t>community</a:t>
            </a:r>
            <a:r>
              <a:rPr lang="da-DK" sz="2000" b="1" dirty="0"/>
              <a:t> </a:t>
            </a:r>
            <a:endParaRPr lang="da-DK" sz="2000" b="1" dirty="0" smtClean="0"/>
          </a:p>
          <a:p>
            <a:r>
              <a:rPr lang="da-DK" sz="2000" b="1" dirty="0" smtClean="0"/>
              <a:t>and to </a:t>
            </a:r>
            <a:r>
              <a:rPr lang="da-DK" sz="2000" b="1" dirty="0"/>
              <a:t>the Earth</a:t>
            </a:r>
            <a:r>
              <a:rPr lang="da-DK" sz="2000" b="1" dirty="0" smtClean="0"/>
              <a:t>. </a:t>
            </a:r>
          </a:p>
          <a:p>
            <a:r>
              <a:rPr lang="da-DK" sz="1600" dirty="0" smtClean="0"/>
              <a:t>True </a:t>
            </a:r>
            <a:r>
              <a:rPr lang="da-DK" sz="1600" dirty="0" err="1"/>
              <a:t>Storytelling</a:t>
            </a:r>
            <a:r>
              <a:rPr lang="da-DK" sz="1600" dirty="0"/>
              <a:t>, (Larsen, Boje, Bruun), </a:t>
            </a:r>
            <a:r>
              <a:rPr lang="da-DK" sz="1600" dirty="0" err="1"/>
              <a:t>Routledge</a:t>
            </a:r>
            <a:r>
              <a:rPr lang="da-DK" sz="1600" dirty="0"/>
              <a:t> Sept. 2020</a:t>
            </a:r>
          </a:p>
          <a:p>
            <a:r>
              <a:rPr lang="da-DK" sz="2000" dirty="0" smtClean="0"/>
              <a:t/>
            </a:r>
            <a:br>
              <a:rPr lang="da-DK" sz="2000" dirty="0" smtClean="0"/>
            </a:br>
            <a:endParaRPr lang="da-DK" sz="2400" b="1" dirty="0"/>
          </a:p>
        </p:txBody>
      </p:sp>
      <p:pic>
        <p:nvPicPr>
          <p:cNvPr id="20" name="Billed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89" y="3445969"/>
            <a:ext cx="1659784" cy="866777"/>
          </a:xfrm>
          <a:prstGeom prst="rect">
            <a:avLst/>
          </a:prstGeom>
        </p:spPr>
      </p:pic>
      <p:pic>
        <p:nvPicPr>
          <p:cNvPr id="11" name="Picture 2" descr="ew Evidence Could Break The Standard View of Quantum Mechan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93" y="5535011"/>
            <a:ext cx="2650682" cy="107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83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1971"/>
            <a:ext cx="6286761" cy="1417638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Principle 2</a:t>
            </a:r>
            <a:r>
              <a:rPr lang="en-US" sz="2800" b="1" dirty="0" smtClean="0"/>
              <a:t>: Make Room</a:t>
            </a:r>
            <a:br>
              <a:rPr lang="en-US" sz="2800" b="1" dirty="0" smtClean="0"/>
            </a:br>
            <a:r>
              <a:rPr lang="en-US" sz="3100" b="1" dirty="0" smtClean="0"/>
              <a:t>True </a:t>
            </a:r>
            <a:r>
              <a:rPr lang="en-US" sz="3100" b="1" dirty="0"/>
              <a:t>storytelling makes spaces respecting the stories already there</a:t>
            </a:r>
          </a:p>
        </p:txBody>
      </p:sp>
      <p:pic>
        <p:nvPicPr>
          <p:cNvPr id="8" name="image1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553200" y="391971"/>
            <a:ext cx="2353733" cy="1242927"/>
          </a:xfrm>
          <a:prstGeom prst="rect">
            <a:avLst/>
          </a:prstGeom>
          <a:ln/>
        </p:spPr>
      </p:pic>
      <p:sp>
        <p:nvSpPr>
          <p:cNvPr id="5" name="Rektangel 4"/>
          <p:cNvSpPr/>
          <p:nvPr/>
        </p:nvSpPr>
        <p:spPr>
          <a:xfrm>
            <a:off x="237066" y="2014937"/>
            <a:ext cx="795866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da-DK" sz="2400" b="1" dirty="0" smtClean="0"/>
              <a:t>”Surfing (</a:t>
            </a:r>
            <a:r>
              <a:rPr lang="mr-IN" sz="2400" b="1" dirty="0" smtClean="0"/>
              <a:t>…</a:t>
            </a:r>
            <a:r>
              <a:rPr lang="da-DK" sz="2400" b="1" dirty="0" smtClean="0"/>
              <a:t>.) </a:t>
            </a:r>
            <a:r>
              <a:rPr lang="da-DK" sz="2400" b="1" dirty="0" err="1"/>
              <a:t>take</a:t>
            </a:r>
            <a:r>
              <a:rPr lang="da-DK" sz="2400" b="1" dirty="0"/>
              <a:t> the form of </a:t>
            </a:r>
            <a:r>
              <a:rPr lang="da-DK" sz="2400" b="1" dirty="0" err="1"/>
              <a:t>entering</a:t>
            </a:r>
            <a:r>
              <a:rPr lang="da-DK" sz="2400" b="1" dirty="0"/>
              <a:t> </a:t>
            </a:r>
            <a:r>
              <a:rPr lang="da-DK" sz="2400" b="1" dirty="0" err="1"/>
              <a:t>into</a:t>
            </a:r>
            <a:r>
              <a:rPr lang="da-DK" sz="2400" b="1" dirty="0"/>
              <a:t> an </a:t>
            </a:r>
            <a:r>
              <a:rPr lang="da-DK" sz="2400" b="1" dirty="0" err="1"/>
              <a:t>existing</a:t>
            </a:r>
            <a:r>
              <a:rPr lang="da-DK" sz="2400" b="1" dirty="0"/>
              <a:t> </a:t>
            </a:r>
            <a:r>
              <a:rPr lang="da-DK" sz="2400" b="1" dirty="0" err="1"/>
              <a:t>wave</a:t>
            </a:r>
            <a:r>
              <a:rPr lang="da-DK" sz="2400" b="1" dirty="0"/>
              <a:t>. </a:t>
            </a:r>
            <a:r>
              <a:rPr lang="da-DK" sz="2400" b="1" dirty="0" smtClean="0"/>
              <a:t>(</a:t>
            </a:r>
            <a:r>
              <a:rPr lang="mr-IN" sz="2400" b="1" dirty="0" smtClean="0"/>
              <a:t>…</a:t>
            </a:r>
            <a:r>
              <a:rPr lang="da-DK" sz="2400" b="1" dirty="0" smtClean="0"/>
              <a:t>) The </a:t>
            </a:r>
            <a:r>
              <a:rPr lang="da-DK" sz="2400" b="1" dirty="0" err="1"/>
              <a:t>key</a:t>
            </a:r>
            <a:r>
              <a:rPr lang="da-DK" sz="2400" b="1" dirty="0"/>
              <a:t> </a:t>
            </a:r>
            <a:r>
              <a:rPr lang="da-DK" sz="2400" b="1" dirty="0" err="1"/>
              <a:t>thing</a:t>
            </a:r>
            <a:r>
              <a:rPr lang="da-DK" sz="2400" b="1" dirty="0"/>
              <a:t> is </a:t>
            </a:r>
            <a:r>
              <a:rPr lang="da-DK" sz="2400" b="1" dirty="0" err="1"/>
              <a:t>how</a:t>
            </a:r>
            <a:r>
              <a:rPr lang="da-DK" sz="2400" b="1" dirty="0"/>
              <a:t> to </a:t>
            </a:r>
            <a:r>
              <a:rPr lang="da-DK" sz="2400" b="1" dirty="0" err="1"/>
              <a:t>get</a:t>
            </a:r>
            <a:r>
              <a:rPr lang="da-DK" sz="2400" b="1" dirty="0"/>
              <a:t> </a:t>
            </a:r>
            <a:r>
              <a:rPr lang="da-DK" sz="2400" b="1" dirty="0" err="1"/>
              <a:t>taken</a:t>
            </a:r>
            <a:r>
              <a:rPr lang="da-DK" sz="2400" b="1" dirty="0"/>
              <a:t> up in the motion of a </a:t>
            </a:r>
            <a:r>
              <a:rPr lang="da-DK" sz="2400" b="1" dirty="0" err="1"/>
              <a:t>big</a:t>
            </a:r>
            <a:r>
              <a:rPr lang="da-DK" sz="2400" b="1" dirty="0"/>
              <a:t> </a:t>
            </a:r>
            <a:r>
              <a:rPr lang="da-DK" sz="2400" b="1" dirty="0" err="1"/>
              <a:t>wave</a:t>
            </a:r>
            <a:r>
              <a:rPr lang="da-DK" sz="2400" b="1" dirty="0"/>
              <a:t>, </a:t>
            </a:r>
            <a:r>
              <a:rPr lang="da-DK" sz="2400" b="1" dirty="0" smtClean="0"/>
              <a:t>(</a:t>
            </a:r>
            <a:r>
              <a:rPr lang="mr-IN" sz="2400" b="1" dirty="0" smtClean="0"/>
              <a:t>…</a:t>
            </a:r>
            <a:r>
              <a:rPr lang="da-DK" sz="2400" b="1" dirty="0" smtClean="0"/>
              <a:t>), </a:t>
            </a:r>
            <a:r>
              <a:rPr lang="da-DK" sz="2400" b="1" dirty="0"/>
              <a:t>to ‘</a:t>
            </a:r>
            <a:r>
              <a:rPr lang="da-DK" sz="2400" b="1" dirty="0" err="1"/>
              <a:t>get</a:t>
            </a:r>
            <a:r>
              <a:rPr lang="da-DK" sz="2400" b="1" dirty="0"/>
              <a:t> </a:t>
            </a:r>
            <a:r>
              <a:rPr lang="da-DK" sz="2400" b="1" dirty="0" err="1"/>
              <a:t>into</a:t>
            </a:r>
            <a:r>
              <a:rPr lang="da-DK" sz="2400" b="1" dirty="0"/>
              <a:t> </a:t>
            </a:r>
            <a:r>
              <a:rPr lang="da-DK" sz="2400" b="1" dirty="0" err="1"/>
              <a:t>something</a:t>
            </a:r>
            <a:r>
              <a:rPr lang="da-DK" sz="2400" b="1" dirty="0"/>
              <a:t>’ </a:t>
            </a:r>
            <a:r>
              <a:rPr lang="da-DK" sz="2400" b="1" dirty="0" err="1"/>
              <a:t>instead</a:t>
            </a:r>
            <a:r>
              <a:rPr lang="da-DK" sz="2400" b="1" dirty="0"/>
              <a:t> of </a:t>
            </a:r>
            <a:r>
              <a:rPr lang="da-DK" sz="2400" b="1" dirty="0" err="1"/>
              <a:t>being</a:t>
            </a:r>
            <a:r>
              <a:rPr lang="da-DK" sz="2400" b="1" dirty="0"/>
              <a:t> the </a:t>
            </a:r>
            <a:r>
              <a:rPr lang="da-DK" sz="2400" b="1" dirty="0" err="1"/>
              <a:t>origin</a:t>
            </a:r>
            <a:r>
              <a:rPr lang="da-DK" sz="2400" b="1" dirty="0"/>
              <a:t> of an </a:t>
            </a:r>
            <a:r>
              <a:rPr lang="da-DK" sz="2400" b="1" dirty="0" err="1"/>
              <a:t>effort</a:t>
            </a:r>
            <a:r>
              <a:rPr lang="da-DK" sz="2400" b="1" dirty="0" smtClean="0"/>
              <a:t>.”</a:t>
            </a:r>
          </a:p>
          <a:p>
            <a:pPr lvl="1"/>
            <a:r>
              <a:rPr lang="da-DK" dirty="0" err="1" smtClean="0"/>
              <a:t>Deleuze</a:t>
            </a:r>
            <a:r>
              <a:rPr lang="da-DK" dirty="0"/>
              <a:t>, G., &amp; </a:t>
            </a:r>
            <a:r>
              <a:rPr lang="da-DK" dirty="0" err="1"/>
              <a:t>Guattari</a:t>
            </a:r>
            <a:r>
              <a:rPr lang="da-DK" dirty="0"/>
              <a:t>, F. (1994). </a:t>
            </a:r>
            <a:r>
              <a:rPr lang="da-DK" i="1" dirty="0" err="1"/>
              <a:t>What</a:t>
            </a:r>
            <a:r>
              <a:rPr lang="da-DK" i="1" dirty="0"/>
              <a:t> is </a:t>
            </a:r>
            <a:r>
              <a:rPr lang="da-DK" i="1" dirty="0" err="1"/>
              <a:t>philosophy</a:t>
            </a:r>
            <a:r>
              <a:rPr lang="da-DK" i="1" dirty="0"/>
              <a:t>?</a:t>
            </a:r>
            <a:r>
              <a:rPr lang="da-DK" dirty="0"/>
              <a:t>. Columbia </a:t>
            </a:r>
            <a:r>
              <a:rPr lang="da-DK" dirty="0" err="1"/>
              <a:t>University</a:t>
            </a:r>
            <a:r>
              <a:rPr lang="da-DK" dirty="0"/>
              <a:t> Press</a:t>
            </a:r>
            <a:r>
              <a:rPr lang="da-DK" dirty="0" smtClean="0"/>
              <a:t>.</a:t>
            </a:r>
          </a:p>
          <a:p>
            <a:pPr lvl="1"/>
            <a:r>
              <a:rPr lang="da-DK" dirty="0" smtClean="0"/>
              <a:t>True </a:t>
            </a:r>
            <a:r>
              <a:rPr lang="da-DK" dirty="0" err="1" smtClean="0"/>
              <a:t>Storytelling</a:t>
            </a:r>
            <a:r>
              <a:rPr lang="da-DK" dirty="0" smtClean="0"/>
              <a:t> (Larsen, Boje, Bruun) </a:t>
            </a:r>
            <a:r>
              <a:rPr lang="da-DK" dirty="0" err="1" smtClean="0"/>
              <a:t>Routledge</a:t>
            </a:r>
            <a:r>
              <a:rPr lang="da-DK" dirty="0" smtClean="0"/>
              <a:t> 2020</a:t>
            </a:r>
            <a:endParaRPr lang="en-US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424" y="4513096"/>
            <a:ext cx="2589309" cy="1725774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371" y="4513096"/>
            <a:ext cx="1544055" cy="210123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7" y="4841984"/>
            <a:ext cx="2764070" cy="144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3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ground rules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Ethics of who owns the story</a:t>
            </a:r>
          </a:p>
          <a:p>
            <a:r>
              <a:rPr lang="en-US" dirty="0" smtClean="0"/>
              <a:t>Agreements on who can tell a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image1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993467" y="256873"/>
            <a:ext cx="1913466" cy="116076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5601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5A9F6-C5E3-8E41-873E-F3400E308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First </a:t>
            </a:r>
            <a:r>
              <a:rPr lang="en-GB" dirty="0" smtClean="0"/>
              <a:t>breakout exercise </a:t>
            </a:r>
            <a:r>
              <a:rPr lang="en-GB" dirty="0"/>
              <a:t>in </a:t>
            </a:r>
            <a:r>
              <a:rPr lang="en-GB" dirty="0" smtClean="0"/>
              <a:t>True Storytelling Principle 1 and 2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E0B373-3A71-E047-8DAE-2A7EE9531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21" y="1417638"/>
            <a:ext cx="8800370" cy="4708525"/>
          </a:xfrm>
        </p:spPr>
        <p:txBody>
          <a:bodyPr>
            <a:normAutofit fontScale="70000" lnSpcReduction="20000"/>
          </a:bodyPr>
          <a:lstStyle/>
          <a:p>
            <a:pPr marL="0" lvl="1" indent="0">
              <a:buNone/>
            </a:pPr>
            <a:r>
              <a:rPr lang="en-US" dirty="0"/>
              <a:t>Breakout room - </a:t>
            </a:r>
            <a:r>
              <a:rPr lang="en-US" dirty="0" smtClean="0"/>
              <a:t>25 </a:t>
            </a:r>
            <a:r>
              <a:rPr lang="en-US" dirty="0"/>
              <a:t>minutes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endParaRPr lang="en-US" dirty="0"/>
          </a:p>
          <a:p>
            <a:pPr marL="0" lvl="1" indent="0">
              <a:buNone/>
            </a:pPr>
            <a:r>
              <a:rPr lang="en-US" b="1" dirty="0" smtClean="0"/>
              <a:t>Practice Principles 1 &amp; 2</a:t>
            </a:r>
          </a:p>
          <a:p>
            <a:pPr marL="0" lvl="1" indent="0">
              <a:buNone/>
            </a:pPr>
            <a:r>
              <a:rPr lang="en-US" sz="2400" b="1" dirty="0" smtClean="0"/>
              <a:t>Principle 1: </a:t>
            </a:r>
            <a:r>
              <a:rPr lang="en-US" sz="2400" b="1" dirty="0"/>
              <a:t>You yourself must be true and prepare the energy and effort for a sustainable </a:t>
            </a:r>
            <a:r>
              <a:rPr lang="en-US" sz="2400" b="1" dirty="0" smtClean="0"/>
              <a:t>future?</a:t>
            </a:r>
          </a:p>
          <a:p>
            <a:pPr marL="0" lvl="1" indent="0">
              <a:buNone/>
            </a:pPr>
            <a:r>
              <a:rPr lang="en-US" sz="2400" b="1" dirty="0" smtClean="0"/>
              <a:t>Principle </a:t>
            </a:r>
            <a:r>
              <a:rPr lang="en-US" sz="2400" b="1" dirty="0"/>
              <a:t>2: Make </a:t>
            </a:r>
            <a:r>
              <a:rPr lang="en-US" sz="2400" b="1" dirty="0" smtClean="0"/>
              <a:t>Room for </a:t>
            </a:r>
            <a:r>
              <a:rPr lang="en-US" b="1" dirty="0" smtClean="0"/>
              <a:t>the </a:t>
            </a:r>
            <a:r>
              <a:rPr lang="en-US" b="1" dirty="0"/>
              <a:t>stories already there</a:t>
            </a:r>
          </a:p>
          <a:p>
            <a:pPr marL="0" lvl="1" indent="0">
              <a:buNone/>
            </a:pP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marL="0" lvl="1" indent="0">
              <a:buNone/>
            </a:pPr>
            <a:r>
              <a:rPr lang="en-US" b="1" dirty="0" smtClean="0"/>
              <a:t>Guidelines for Practice </a:t>
            </a:r>
            <a:r>
              <a:rPr lang="en-US" b="1" dirty="0"/>
              <a:t>using Indigenous style of storytelling conversations:</a:t>
            </a:r>
          </a:p>
          <a:p>
            <a:pPr lvl="1"/>
            <a:r>
              <a:rPr lang="en-US" dirty="0" smtClean="0"/>
              <a:t>First person, share </a:t>
            </a:r>
            <a:r>
              <a:rPr lang="en-US" dirty="0"/>
              <a:t>story about </a:t>
            </a:r>
            <a:r>
              <a:rPr lang="en-US" dirty="0" smtClean="0"/>
              <a:t>your leadership </a:t>
            </a:r>
            <a:r>
              <a:rPr lang="en-US" dirty="0"/>
              <a:t>challenge </a:t>
            </a:r>
            <a:r>
              <a:rPr lang="en-US" dirty="0" smtClean="0"/>
              <a:t>now,</a:t>
            </a:r>
          </a:p>
          <a:p>
            <a:pPr lvl="1"/>
            <a:r>
              <a:rPr lang="en-US" dirty="0" smtClean="0"/>
              <a:t>Next person, Link your own challenge story to one you just heard, </a:t>
            </a:r>
          </a:p>
          <a:p>
            <a:pPr lvl="1"/>
            <a:r>
              <a:rPr lang="en-US" dirty="0" smtClean="0"/>
              <a:t>Continue to storytelling conversation until all have shared</a:t>
            </a:r>
          </a:p>
          <a:p>
            <a:pPr marL="457200" lvl="1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 smtClean="0"/>
              <a:t>If time remains, discuss: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What could be a true story in the New Normal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Which stories or waves are already there that would support your true story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8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Homework: Practice Principles 1 and 2 in your own organization and report results next week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Session #2 </a:t>
            </a:r>
            <a:r>
              <a:rPr lang="en-US" dirty="0" smtClean="0"/>
              <a:t>(Principles 3 &amp; 4) Plotting </a:t>
            </a:r>
            <a:r>
              <a:rPr lang="en-US" dirty="0"/>
              <a:t>and Timing: Identifying patterns and exceptions (</a:t>
            </a:r>
            <a:r>
              <a:rPr lang="en-US" dirty="0" err="1"/>
              <a:t>studium</a:t>
            </a:r>
            <a:r>
              <a:rPr lang="en-US" dirty="0"/>
              <a:t> and punctum) and choosing your timing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Session #3 </a:t>
            </a:r>
            <a:r>
              <a:rPr lang="en-US" dirty="0" smtClean="0"/>
              <a:t>(Principles 5 &amp; 6) Helping </a:t>
            </a:r>
            <a:r>
              <a:rPr lang="en-US" dirty="0"/>
              <a:t>Stories Along and Staging: Supporting your plot and designing your setting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Session #4 </a:t>
            </a:r>
            <a:r>
              <a:rPr lang="en-US" dirty="0" smtClean="0"/>
              <a:t>(Principle 7) Reflection</a:t>
            </a:r>
            <a:r>
              <a:rPr lang="en-US" dirty="0"/>
              <a:t>: Assuring commitment to sustainable change.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image1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553200" y="391971"/>
            <a:ext cx="2353733" cy="124292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6967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 </a:t>
            </a:r>
            <a:br>
              <a:rPr lang="en-US" dirty="0" smtClean="0"/>
            </a:br>
            <a:r>
              <a:rPr lang="en-US" dirty="0" smtClean="0"/>
              <a:t>More information on True Storytelling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https://true-storytelling.com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36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0" y="1524997"/>
            <a:ext cx="4439920" cy="3361963"/>
          </a:xfrm>
        </p:spPr>
        <p:txBody>
          <a:bodyPr>
            <a:norm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400" b="1" dirty="0" smtClean="0"/>
              <a:t>Introduction (your name, location &amp; your passion) </a:t>
            </a:r>
            <a:r>
              <a:rPr lang="en-US" sz="2400" b="1" dirty="0" smtClean="0"/>
              <a:t>to TRUE STORYTELLING:</a:t>
            </a:r>
            <a:br>
              <a:rPr lang="en-US" sz="2400" b="1" dirty="0" smtClean="0"/>
            </a:br>
            <a:r>
              <a:rPr lang="en-US" sz="2400" b="1" dirty="0" smtClean="0"/>
              <a:t>Connect Your #1 Challenge</a:t>
            </a:r>
            <a:br>
              <a:rPr lang="en-US" sz="2400" b="1" dirty="0" smtClean="0"/>
            </a:br>
            <a:r>
              <a:rPr lang="en-US" sz="2400" b="1" dirty="0" smtClean="0"/>
              <a:t>to the 7 Principles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7400" y="4976209"/>
            <a:ext cx="8054342" cy="2152331"/>
          </a:xfrm>
        </p:spPr>
        <p:txBody>
          <a:bodyPr>
            <a:no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Hosts:</a:t>
            </a:r>
          </a:p>
          <a:p>
            <a:r>
              <a:rPr lang="en-US" sz="1400" b="1" dirty="0" smtClean="0">
                <a:solidFill>
                  <a:srgbClr val="000000"/>
                </a:solidFill>
              </a:rPr>
              <a:t>Jens Larsen </a:t>
            </a:r>
            <a:r>
              <a:rPr lang="en-US" sz="1400" b="1" dirty="0" smtClean="0">
                <a:solidFill>
                  <a:srgbClr val="000000"/>
                </a:solidFill>
                <a:hlinkClick r:id="rId2"/>
              </a:rPr>
              <a:t>oldfriendsindustries@gmail.com</a:t>
            </a:r>
            <a:r>
              <a:rPr lang="en-US" sz="1400" b="1" dirty="0" smtClean="0">
                <a:solidFill>
                  <a:srgbClr val="000000"/>
                </a:solidFill>
              </a:rPr>
              <a:t> ,</a:t>
            </a:r>
          </a:p>
          <a:p>
            <a:r>
              <a:rPr lang="en-US" sz="1400" b="1" dirty="0" smtClean="0">
                <a:solidFill>
                  <a:srgbClr val="000000"/>
                </a:solidFill>
              </a:rPr>
              <a:t>David M. Boje </a:t>
            </a:r>
            <a:r>
              <a:rPr lang="en-US" sz="1400" b="1" dirty="0" smtClean="0">
                <a:solidFill>
                  <a:srgbClr val="000000"/>
                </a:solidFill>
                <a:hlinkClick r:id="rId3"/>
              </a:rPr>
              <a:t>davidboje@gmail.com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,</a:t>
            </a:r>
          </a:p>
          <a:p>
            <a:r>
              <a:rPr lang="en-US" sz="1400" b="1" dirty="0" smtClean="0">
                <a:solidFill>
                  <a:srgbClr val="000000"/>
                </a:solidFill>
              </a:rPr>
              <a:t>Grace Ann Rosile </a:t>
            </a:r>
            <a:r>
              <a:rPr lang="en-US" sz="1400" b="1" dirty="0" smtClean="0">
                <a:solidFill>
                  <a:srgbClr val="000000"/>
                </a:solidFill>
                <a:hlinkClick r:id="rId4"/>
              </a:rPr>
              <a:t>garosile@nmsu.edu</a:t>
            </a:r>
            <a:r>
              <a:rPr lang="en-US" sz="1400" b="1" dirty="0" smtClean="0">
                <a:solidFill>
                  <a:srgbClr val="000000"/>
                </a:solidFill>
              </a:rPr>
              <a:t> ,</a:t>
            </a:r>
          </a:p>
          <a:p>
            <a:r>
              <a:rPr lang="en-US" sz="1400" b="1" dirty="0" smtClean="0">
                <a:solidFill>
                  <a:srgbClr val="000000"/>
                </a:solidFill>
              </a:rPr>
              <a:t>Lena Bruun </a:t>
            </a:r>
            <a:r>
              <a:rPr lang="en-US" sz="1400" b="1" dirty="0" smtClean="0">
                <a:solidFill>
                  <a:srgbClr val="000000"/>
                </a:solidFill>
                <a:hlinkClick r:id="rId5"/>
              </a:rPr>
              <a:t>lenabruunjensen@gmail.com</a:t>
            </a:r>
            <a:r>
              <a:rPr lang="en-US" sz="1400" b="1" dirty="0" smtClean="0">
                <a:solidFill>
                  <a:srgbClr val="000000"/>
                </a:solidFill>
              </a:rPr>
              <a:t>  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122" name="Picture 2" descr="HIS IS THE NEW NORM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203" y="653918"/>
            <a:ext cx="2286000" cy="128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653918"/>
            <a:ext cx="3107265" cy="4397172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3724593" y="6485317"/>
            <a:ext cx="217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True-</a:t>
            </a:r>
            <a:r>
              <a:rPr lang="da-DK" dirty="0" err="1" smtClean="0"/>
              <a:t>storytelling.com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4411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no-problem-can-be-solved-from-the-same-level-of-consciousness-that-created-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9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duck du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2" y="387674"/>
            <a:ext cx="7760647" cy="63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8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 descr="the flo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1" y="495301"/>
            <a:ext cx="8904916" cy="570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0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kstfelt 2"/>
          <p:cNvSpPr txBox="1"/>
          <p:nvPr/>
        </p:nvSpPr>
        <p:spPr>
          <a:xfrm>
            <a:off x="619080" y="3047999"/>
            <a:ext cx="839204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err="1"/>
              <a:t>What</a:t>
            </a:r>
            <a:r>
              <a:rPr lang="da-DK" sz="2400" b="1" dirty="0"/>
              <a:t> participants </a:t>
            </a:r>
            <a:r>
              <a:rPr lang="da-DK" sz="2400" b="1" dirty="0" err="1"/>
              <a:t>can</a:t>
            </a:r>
            <a:r>
              <a:rPr lang="da-DK" sz="2400" b="1" dirty="0"/>
              <a:t> </a:t>
            </a:r>
            <a:r>
              <a:rPr lang="da-DK" sz="2400" b="1" dirty="0" err="1"/>
              <a:t>expect</a:t>
            </a:r>
            <a:r>
              <a:rPr lang="da-DK" sz="2400" b="1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400" dirty="0" err="1"/>
              <a:t>Identify</a:t>
            </a:r>
            <a:r>
              <a:rPr lang="da-DK" sz="2400" dirty="0"/>
              <a:t> the </a:t>
            </a:r>
            <a:r>
              <a:rPr lang="da-DK" sz="2400" dirty="0" err="1"/>
              <a:t>four</a:t>
            </a:r>
            <a:r>
              <a:rPr lang="da-DK" sz="2400" dirty="0"/>
              <a:t> </a:t>
            </a:r>
            <a:r>
              <a:rPr lang="da-DK" sz="2400" dirty="0" err="1"/>
              <a:t>directions</a:t>
            </a:r>
            <a:r>
              <a:rPr lang="da-DK" sz="2400" dirty="0"/>
              <a:t> of </a:t>
            </a:r>
            <a:r>
              <a:rPr lang="da-DK" sz="2400" dirty="0" err="1"/>
              <a:t>storytelling</a:t>
            </a:r>
            <a:r>
              <a:rPr lang="da-DK" sz="2400" dirty="0"/>
              <a:t> </a:t>
            </a:r>
            <a:r>
              <a:rPr lang="da-DK" sz="2400" dirty="0" err="1"/>
              <a:t>strategy</a:t>
            </a:r>
            <a:r>
              <a:rPr lang="da-DK" sz="2400" dirty="0"/>
              <a:t> and </a:t>
            </a:r>
            <a:r>
              <a:rPr lang="da-DK" sz="2400" dirty="0" err="1"/>
              <a:t>change</a:t>
            </a:r>
            <a:endParaRPr lang="da-DK" sz="2400" dirty="0"/>
          </a:p>
          <a:p>
            <a:pPr marL="457200" indent="-457200">
              <a:buFont typeface="+mj-lt"/>
              <a:buAutoNum type="arabicPeriod"/>
            </a:pPr>
            <a:r>
              <a:rPr lang="da-DK" sz="2400" dirty="0" err="1"/>
              <a:t>Explore</a:t>
            </a:r>
            <a:r>
              <a:rPr lang="da-DK" sz="2400" dirty="0"/>
              <a:t> </a:t>
            </a:r>
            <a:r>
              <a:rPr lang="da-DK" sz="2400" dirty="0" err="1"/>
              <a:t>indigenous</a:t>
            </a:r>
            <a:r>
              <a:rPr lang="da-DK" sz="2400" dirty="0"/>
              <a:t> </a:t>
            </a:r>
            <a:r>
              <a:rPr lang="da-DK" sz="2400" dirty="0" err="1"/>
              <a:t>practices</a:t>
            </a:r>
            <a:r>
              <a:rPr lang="da-DK" sz="2400" dirty="0"/>
              <a:t> of </a:t>
            </a:r>
            <a:r>
              <a:rPr lang="da-DK" sz="2400" dirty="0" err="1"/>
              <a:t>storytelling</a:t>
            </a:r>
            <a:r>
              <a:rPr lang="da-DK" sz="2400" dirty="0"/>
              <a:t> for </a:t>
            </a:r>
            <a:r>
              <a:rPr lang="da-DK" sz="2400" dirty="0" err="1"/>
              <a:t>ethics</a:t>
            </a:r>
            <a:r>
              <a:rPr lang="da-DK" sz="2400" dirty="0"/>
              <a:t> </a:t>
            </a:r>
            <a:r>
              <a:rPr lang="da-DK" sz="2400" dirty="0" smtClean="0"/>
              <a:t>and</a:t>
            </a:r>
            <a:br>
              <a:rPr lang="da-DK" sz="2400" dirty="0" smtClean="0"/>
            </a:br>
            <a:r>
              <a:rPr lang="da-DK" sz="2400" dirty="0" err="1" smtClean="0"/>
              <a:t>environment</a:t>
            </a:r>
            <a:endParaRPr lang="da-DK" sz="2400" dirty="0"/>
          </a:p>
          <a:p>
            <a:pPr marL="457200" indent="-457200">
              <a:buFont typeface="+mj-lt"/>
              <a:buAutoNum type="arabicPeriod"/>
            </a:pPr>
            <a:r>
              <a:rPr lang="da-DK" sz="2400" dirty="0" err="1"/>
              <a:t>Practice</a:t>
            </a:r>
            <a:r>
              <a:rPr lang="da-DK" sz="2400" dirty="0"/>
              <a:t> </a:t>
            </a:r>
            <a:r>
              <a:rPr lang="da-DK" sz="2400" dirty="0" err="1"/>
              <a:t>greater</a:t>
            </a:r>
            <a:r>
              <a:rPr lang="da-DK" sz="2400" dirty="0"/>
              <a:t> </a:t>
            </a:r>
            <a:r>
              <a:rPr lang="da-DK" sz="2400" dirty="0" err="1"/>
              <a:t>wholeness</a:t>
            </a:r>
            <a:r>
              <a:rPr lang="da-DK" sz="2400" dirty="0"/>
              <a:t> </a:t>
            </a:r>
            <a:r>
              <a:rPr lang="da-DK" sz="2400" dirty="0" err="1"/>
              <a:t>through</a:t>
            </a:r>
            <a:r>
              <a:rPr lang="da-DK" sz="2400" dirty="0"/>
              <a:t> ensemble </a:t>
            </a:r>
            <a:r>
              <a:rPr lang="da-DK" sz="2400" dirty="0" err="1"/>
              <a:t>leadership</a:t>
            </a:r>
            <a:endParaRPr lang="da-DK" sz="2400" dirty="0"/>
          </a:p>
          <a:p>
            <a:pPr marL="457200" indent="-457200">
              <a:buFont typeface="+mj-lt"/>
              <a:buAutoNum type="arabicPeriod"/>
            </a:pPr>
            <a:r>
              <a:rPr lang="da-DK" sz="2400" dirty="0" smtClean="0"/>
              <a:t>Network </a:t>
            </a:r>
            <a:r>
              <a:rPr lang="da-DK" sz="2400" dirty="0"/>
              <a:t>with </a:t>
            </a:r>
            <a:r>
              <a:rPr lang="da-DK" sz="2400" dirty="0" err="1"/>
              <a:t>other</a:t>
            </a:r>
            <a:r>
              <a:rPr lang="da-DK" sz="2400" dirty="0"/>
              <a:t> </a:t>
            </a:r>
            <a:r>
              <a:rPr lang="da-DK" sz="2400" dirty="0" err="1"/>
              <a:t>leaders</a:t>
            </a:r>
            <a:r>
              <a:rPr lang="da-DK" sz="2400" dirty="0"/>
              <a:t> in a </a:t>
            </a:r>
            <a:r>
              <a:rPr lang="da-DK" sz="2400" dirty="0" err="1"/>
              <a:t>safe</a:t>
            </a:r>
            <a:r>
              <a:rPr lang="da-DK" sz="2400" dirty="0"/>
              <a:t> </a:t>
            </a:r>
            <a:r>
              <a:rPr lang="da-DK" sz="2400" dirty="0" err="1"/>
              <a:t>place</a:t>
            </a:r>
            <a:r>
              <a:rPr lang="da-DK" sz="2400" dirty="0"/>
              <a:t> for </a:t>
            </a:r>
            <a:r>
              <a:rPr lang="da-DK" sz="2400" dirty="0" err="1"/>
              <a:t>development</a:t>
            </a:r>
            <a:endParaRPr lang="da-DK" sz="2400" dirty="0"/>
          </a:p>
          <a:p>
            <a:pPr marL="457200" indent="-457200">
              <a:buFont typeface="+mj-lt"/>
              <a:buAutoNum type="arabicPeriod"/>
            </a:pPr>
            <a:r>
              <a:rPr lang="da-DK" sz="2400" dirty="0" err="1"/>
              <a:t>Realize</a:t>
            </a:r>
            <a:r>
              <a:rPr lang="da-DK" sz="2400" dirty="0"/>
              <a:t> the '</a:t>
            </a:r>
            <a:r>
              <a:rPr lang="da-DK" sz="2400" dirty="0" err="1"/>
              <a:t>living</a:t>
            </a:r>
            <a:r>
              <a:rPr lang="da-DK" sz="2400" dirty="0"/>
              <a:t> story' of </a:t>
            </a:r>
            <a:r>
              <a:rPr lang="da-DK" sz="2400" dirty="0" err="1"/>
              <a:t>your</a:t>
            </a:r>
            <a:r>
              <a:rPr lang="da-DK" sz="2400" dirty="0"/>
              <a:t> ideal </a:t>
            </a:r>
            <a:r>
              <a:rPr lang="da-DK" sz="2400" dirty="0" err="1"/>
              <a:t>leadership</a:t>
            </a:r>
            <a:r>
              <a:rPr lang="da-DK" sz="2400" dirty="0"/>
              <a:t> </a:t>
            </a:r>
            <a:r>
              <a:rPr lang="da-DK" sz="2400" dirty="0" err="1" smtClean="0"/>
              <a:t>life</a:t>
            </a:r>
            <a:endParaRPr lang="da-DK" sz="2400" dirty="0"/>
          </a:p>
          <a:p>
            <a:pPr marL="457200" indent="-457200">
              <a:buFont typeface="+mj-lt"/>
              <a:buAutoNum type="arabicPeriod"/>
            </a:pPr>
            <a:r>
              <a:rPr lang="da-DK" sz="2400" dirty="0"/>
              <a:t>C</a:t>
            </a:r>
            <a:r>
              <a:rPr lang="en-GB" sz="2400" dirty="0" err="1" smtClean="0"/>
              <a:t>reate</a:t>
            </a:r>
            <a:r>
              <a:rPr lang="en-GB" sz="2400" dirty="0" smtClean="0"/>
              <a:t> commitment to </a:t>
            </a:r>
            <a:r>
              <a:rPr lang="en-GB" sz="2400" dirty="0"/>
              <a:t>sustainable </a:t>
            </a:r>
            <a:r>
              <a:rPr lang="en-GB" sz="2400" dirty="0" smtClean="0"/>
              <a:t>changes.</a:t>
            </a:r>
            <a:endParaRPr lang="en-GB" sz="2400" dirty="0"/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34" y="338667"/>
            <a:ext cx="1810362" cy="2561890"/>
          </a:xfrm>
          <a:prstGeom prst="rect">
            <a:avLst/>
          </a:prstGeom>
        </p:spPr>
      </p:pic>
      <p:pic>
        <p:nvPicPr>
          <p:cNvPr id="6" name="Picture 2" descr="HIS IS THE NEW NOR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827" y="738585"/>
            <a:ext cx="2870376" cy="161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/>
          <p:cNvSpPr txBox="1"/>
          <p:nvPr/>
        </p:nvSpPr>
        <p:spPr>
          <a:xfrm>
            <a:off x="3173496" y="6371722"/>
            <a:ext cx="217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True-</a:t>
            </a:r>
            <a:r>
              <a:rPr lang="da-DK" dirty="0" err="1" smtClean="0"/>
              <a:t>storytelling.com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9659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4"/>
          <p:cNvGrpSpPr/>
          <p:nvPr/>
        </p:nvGrpSpPr>
        <p:grpSpPr>
          <a:xfrm>
            <a:off x="3670855" y="778039"/>
            <a:ext cx="5473145" cy="1284374"/>
            <a:chOff x="51144" y="0"/>
            <a:chExt cx="10378703" cy="2435552"/>
          </a:xfrm>
        </p:grpSpPr>
        <p:sp>
          <p:nvSpPr>
            <p:cNvPr id="52" name="Shape 52"/>
            <p:cNvSpPr/>
            <p:nvPr/>
          </p:nvSpPr>
          <p:spPr>
            <a:xfrm>
              <a:off x="51144" y="0"/>
              <a:ext cx="9312530" cy="243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1"/>
                  </a:moveTo>
                  <a:cubicBezTo>
                    <a:pt x="20640" y="6725"/>
                    <a:pt x="20640" y="12953"/>
                    <a:pt x="16797" y="16797"/>
                  </a:cubicBezTo>
                  <a:cubicBezTo>
                    <a:pt x="12953" y="20640"/>
                    <a:pt x="6724" y="20640"/>
                    <a:pt x="2881" y="16797"/>
                  </a:cubicBezTo>
                  <a:cubicBezTo>
                    <a:pt x="-960" y="12953"/>
                    <a:pt x="-960" y="6725"/>
                    <a:pt x="2881" y="2881"/>
                  </a:cubicBezTo>
                  <a:cubicBezTo>
                    <a:pt x="6724" y="-960"/>
                    <a:pt x="12953" y="-960"/>
                    <a:pt x="16797" y="288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A120A"/>
                </a:gs>
                <a:gs pos="100000">
                  <a:srgbClr val="960000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482186">
                <a:defRPr sz="1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949" dirty="0"/>
            </a:p>
          </p:txBody>
        </p:sp>
        <p:sp>
          <p:nvSpPr>
            <p:cNvPr id="53" name="Shape 53"/>
            <p:cNvSpPr/>
            <p:nvPr/>
          </p:nvSpPr>
          <p:spPr>
            <a:xfrm>
              <a:off x="1117316" y="612628"/>
              <a:ext cx="9312531" cy="877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defTabSz="482186">
                <a:defRPr sz="1800"/>
              </a:pPr>
              <a:r>
                <a:rPr lang="en-US" sz="1319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Light"/>
                  <a:ea typeface="Helvetica Light"/>
                  <a:cs typeface="Helvetica Light"/>
                  <a:sym typeface="Helvetica Light"/>
                </a:rPr>
                <a:t>70 % strategy implementation fails</a:t>
              </a:r>
              <a:endParaRPr lang="en-US" sz="1319" dirty="0" smtClean="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defTabSz="482186">
                <a:defRPr sz="1800"/>
              </a:pPr>
              <a:r>
                <a:rPr lang="en-US" sz="844" dirty="0" err="1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Light"/>
                  <a:ea typeface="Helvetica Light"/>
                  <a:cs typeface="Helvetica Light"/>
                  <a:sym typeface="Helvetica Light"/>
                </a:rPr>
                <a:t>Mckinsey</a:t>
              </a:r>
              <a:r>
                <a:rPr lang="en-US" sz="844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Light"/>
                  <a:ea typeface="Helvetica Light"/>
                  <a:cs typeface="Helvetica Light"/>
                  <a:sym typeface="Helvetica Light"/>
                </a:rPr>
                <a:t>  Quarterly(2008):Creating Organizational </a:t>
              </a:r>
              <a:r>
                <a:rPr lang="en-US" sz="844" dirty="0" err="1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Light"/>
                  <a:ea typeface="Helvetica Light"/>
                  <a:cs typeface="Helvetica Light"/>
                  <a:sym typeface="Helvetica Light"/>
                </a:rPr>
                <a:t>Transformattion</a:t>
              </a:r>
              <a:r>
                <a:rPr lang="en-US" sz="844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Light"/>
                  <a:ea typeface="Helvetica Light"/>
                  <a:cs typeface="Helvetica Light"/>
                  <a:sym typeface="Helvetica Light"/>
                </a:rPr>
                <a:t>.</a:t>
              </a:r>
              <a:endParaRPr lang="en-US" sz="949" dirty="0" smtClean="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defTabSz="482186">
                <a:defRPr sz="1800"/>
              </a:pPr>
              <a:r>
                <a:rPr lang="en-US" sz="844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Light"/>
                  <a:ea typeface="Helvetica Light"/>
                  <a:cs typeface="Helvetica Light"/>
                  <a:sym typeface="Helvetica Light"/>
                </a:rPr>
                <a:t>McKinsey Global Survey Results (2010): What </a:t>
              </a:r>
              <a:r>
                <a:rPr lang="en-US" sz="844" dirty="0" err="1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Light"/>
                  <a:ea typeface="Helvetica Light"/>
                  <a:cs typeface="Helvetica Light"/>
                  <a:sym typeface="Helvetica Light"/>
                </a:rPr>
                <a:t>Succesful</a:t>
              </a:r>
              <a:r>
                <a:rPr lang="en-US" sz="844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Light"/>
                  <a:ea typeface="Helvetica Light"/>
                  <a:cs typeface="Helvetica Light"/>
                  <a:sym typeface="Helvetica Light"/>
                </a:rPr>
                <a:t> Transformations Share. </a:t>
              </a:r>
              <a:endParaRPr lang="en-US" sz="84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pic>
        <p:nvPicPr>
          <p:cNvPr id="55" name="image1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5716" y="2292320"/>
            <a:ext cx="6422309" cy="4383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47" y="4595735"/>
            <a:ext cx="1314200" cy="1741315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84" y="2665189"/>
            <a:ext cx="1520927" cy="1520927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2157457" y="171276"/>
            <a:ext cx="5706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400" b="1" dirty="0" err="1" smtClean="0"/>
              <a:t>What</a:t>
            </a:r>
            <a:r>
              <a:rPr lang="da-DK" sz="2400" b="1" dirty="0" smtClean="0"/>
              <a:t> is the challenge of the New Normal?</a:t>
            </a:r>
          </a:p>
          <a:p>
            <a:pPr algn="ctr"/>
            <a:endParaRPr lang="da-DK" sz="2400" b="1" dirty="0"/>
          </a:p>
        </p:txBody>
      </p:sp>
      <p:sp>
        <p:nvSpPr>
          <p:cNvPr id="3" name="Tekstfelt 2"/>
          <p:cNvSpPr txBox="1"/>
          <p:nvPr/>
        </p:nvSpPr>
        <p:spPr>
          <a:xfrm>
            <a:off x="461398" y="6367827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Stress and burnout</a:t>
            </a:r>
            <a:endParaRPr lang="en-US" sz="1400" dirty="0"/>
          </a:p>
        </p:txBody>
      </p:sp>
      <p:sp>
        <p:nvSpPr>
          <p:cNvPr id="4" name="Tekstfelt 3"/>
          <p:cNvSpPr txBox="1"/>
          <p:nvPr/>
        </p:nvSpPr>
        <p:spPr>
          <a:xfrm>
            <a:off x="549084" y="4257181"/>
            <a:ext cx="171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Climate</a:t>
            </a:r>
            <a:r>
              <a:rPr lang="da-DK" sz="1600" dirty="0" smtClean="0"/>
              <a:t> </a:t>
            </a:r>
            <a:r>
              <a:rPr lang="da-DK" sz="1600" dirty="0" err="1" smtClean="0"/>
              <a:t>changes</a:t>
            </a:r>
            <a:endParaRPr lang="da-DK" sz="1600" dirty="0"/>
          </a:p>
        </p:txBody>
      </p:sp>
      <p:pic>
        <p:nvPicPr>
          <p:cNvPr id="1026" name="Picture 2" descr="ankruptcy, Insolvency and Coronavirus: What you need to kn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9" y="778039"/>
            <a:ext cx="1828800" cy="128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/>
          <p:cNvSpPr txBox="1"/>
          <p:nvPr/>
        </p:nvSpPr>
        <p:spPr>
          <a:xfrm>
            <a:off x="549084" y="2126580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Financial crisis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65526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078" y="2840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True Storytelling</a:t>
            </a:r>
            <a:br>
              <a:rPr lang="en-US" sz="2400" dirty="0" smtClean="0"/>
            </a:br>
            <a:r>
              <a:rPr lang="en-US" sz="2400" dirty="0" smtClean="0"/>
              <a:t>Alternative theory to navigate </a:t>
            </a:r>
            <a:br>
              <a:rPr lang="en-US" sz="2400" dirty="0" smtClean="0"/>
            </a:br>
            <a:r>
              <a:rPr lang="en-US" sz="2400" dirty="0" smtClean="0"/>
              <a:t>in the New Normal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an ethical answerability to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community and ecology</a:t>
            </a:r>
          </a:p>
          <a:p>
            <a:r>
              <a:rPr lang="en-US" dirty="0"/>
              <a:t>S</a:t>
            </a:r>
            <a:r>
              <a:rPr lang="en-US" dirty="0" smtClean="0"/>
              <a:t>torytelling, arts, philosophy</a:t>
            </a:r>
          </a:p>
          <a:p>
            <a:r>
              <a:rPr lang="en-US" dirty="0" smtClean="0"/>
              <a:t>It is quantum notion of we are all interconnected.</a:t>
            </a:r>
          </a:p>
          <a:p>
            <a:r>
              <a:rPr lang="en-US" dirty="0" smtClean="0"/>
              <a:t>Everything is vibrant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kstfelt 7"/>
          <p:cNvSpPr txBox="1"/>
          <p:nvPr/>
        </p:nvSpPr>
        <p:spPr>
          <a:xfrm>
            <a:off x="449271" y="6344735"/>
            <a:ext cx="276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Niels Bohr, Quantum </a:t>
            </a:r>
            <a:r>
              <a:rPr lang="da-DK" dirty="0" err="1" smtClean="0"/>
              <a:t>Physic</a:t>
            </a:r>
            <a:endParaRPr lang="da-DK" dirty="0"/>
          </a:p>
        </p:txBody>
      </p:sp>
      <p:sp>
        <p:nvSpPr>
          <p:cNvPr id="9" name="Tekstfelt 8"/>
          <p:cNvSpPr txBox="1"/>
          <p:nvPr/>
        </p:nvSpPr>
        <p:spPr>
          <a:xfrm>
            <a:off x="6490004" y="3633378"/>
            <a:ext cx="1269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Indigenous</a:t>
            </a:r>
            <a:r>
              <a:rPr lang="da-DK" dirty="0" smtClean="0"/>
              <a:t> </a:t>
            </a:r>
          </a:p>
          <a:p>
            <a:r>
              <a:rPr lang="da-DK" dirty="0" err="1" smtClean="0"/>
              <a:t>Storytelling</a:t>
            </a: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8" y="171159"/>
            <a:ext cx="2142523" cy="1118874"/>
          </a:xfrm>
          <a:prstGeom prst="rect">
            <a:avLst/>
          </a:prstGeom>
        </p:spPr>
      </p:pic>
      <p:pic>
        <p:nvPicPr>
          <p:cNvPr id="13" name="Picture 4" descr="illedresultat for david boje 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840" y="285655"/>
            <a:ext cx="1284680" cy="181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lledresultat for cash and rub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750" y="4978957"/>
            <a:ext cx="1674917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felt 15"/>
          <p:cNvSpPr txBox="1"/>
          <p:nvPr/>
        </p:nvSpPr>
        <p:spPr>
          <a:xfrm>
            <a:off x="3498178" y="6259236"/>
            <a:ext cx="2583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Rick Rubin &amp; Johnny Cash</a:t>
            </a:r>
          </a:p>
          <a:p>
            <a:pPr algn="ctr"/>
            <a:r>
              <a:rPr lang="da-DK" dirty="0"/>
              <a:t>A</a:t>
            </a:r>
            <a:r>
              <a:rPr lang="da-DK" dirty="0" smtClean="0"/>
              <a:t>rts</a:t>
            </a:r>
            <a:endParaRPr lang="da-DK" dirty="0"/>
          </a:p>
        </p:txBody>
      </p:sp>
      <p:pic>
        <p:nvPicPr>
          <p:cNvPr id="17" name="Picture 2" descr="ew Evidence Could Break The Standard View of Quantum Mechan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12" y="4943161"/>
            <a:ext cx="3346316" cy="135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bal Wisdom for Business Ethics: Grace Ann Rosile: 9781786352880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57" y="2128095"/>
            <a:ext cx="990343" cy="148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26" y="4434143"/>
            <a:ext cx="1367317" cy="183177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6791932" y="6283353"/>
            <a:ext cx="189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Ethics</a:t>
            </a:r>
            <a:r>
              <a:rPr lang="da-DK" dirty="0" smtClean="0"/>
              <a:t>/</a:t>
            </a:r>
            <a:r>
              <a:rPr lang="da-DK" dirty="0" err="1" smtClean="0"/>
              <a:t>Leadership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7" name="Tekstfelt 6"/>
          <p:cNvSpPr txBox="1"/>
          <p:nvPr/>
        </p:nvSpPr>
        <p:spPr>
          <a:xfrm>
            <a:off x="7770034" y="2101676"/>
            <a:ext cx="1373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smtClean="0"/>
              <a:t>Organization</a:t>
            </a:r>
          </a:p>
          <a:p>
            <a:pPr algn="ctr"/>
            <a:r>
              <a:rPr lang="da-DK" dirty="0" smtClean="0"/>
              <a:t>Research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280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True Storytelling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mr-IN" sz="2700" b="1" dirty="0" smtClean="0"/>
              <a:t>–</a:t>
            </a:r>
            <a:r>
              <a:rPr lang="en-US" sz="2700" b="1" dirty="0" smtClean="0"/>
              <a:t> 7 Principles and a mindset to work </a:t>
            </a:r>
            <a:br>
              <a:rPr lang="en-US" sz="2700" b="1" dirty="0" smtClean="0"/>
            </a:br>
            <a:r>
              <a:rPr lang="en-US" sz="2700" b="1" dirty="0" smtClean="0"/>
              <a:t>with sustainable changes management</a:t>
            </a:r>
            <a:endParaRPr lang="en-US" sz="27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image1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30942" y="1555750"/>
            <a:ext cx="8482115" cy="516572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0517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2191</TotalTime>
  <Words>893</Words>
  <Application>Microsoft Macintosh PowerPoint</Application>
  <PresentationFormat>On-screen Show (4:3)</PresentationFormat>
  <Paragraphs>133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Agenda for 1st Monday Meeting</vt:lpstr>
      <vt:lpstr> Introduction (your name, location &amp; your passion) to TRUE STORYTELLING: Connect Your #1 Challenge to the 7 Principles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True Storytelling Alternative theory to navigate  in the New Normal</vt:lpstr>
      <vt:lpstr>True Storytelling  – 7 Principles and a mindset to work  with sustainable changes management</vt:lpstr>
      <vt:lpstr>1st True Storytelling Principle: You yourself must be true and prepare the energy and effort for a sustainable future. </vt:lpstr>
      <vt:lpstr>1stPrinciple: Truth You yourself must be true and prepare the energy and effort for a sustainable future.  2 KEY CONCEPTS: </vt:lpstr>
      <vt:lpstr>Principle 2: Make Room True storytelling makes spaces respecting the stories already there</vt:lpstr>
      <vt:lpstr>Some ground rules </vt:lpstr>
      <vt:lpstr>First breakout exercise in True Storytelling Principle 1 and 2</vt:lpstr>
      <vt:lpstr>Next session</vt:lpstr>
      <vt:lpstr>Thank you  More information on True Storytelling</vt:lpstr>
    </vt:vector>
  </TitlesOfParts>
  <Company>NMSU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TRUE STORYTELLING  The 7 Principles and an Ethical Path to Sustainable Changes </dc:title>
  <dc:creator>David Boje</dc:creator>
  <cp:lastModifiedBy>David Boje</cp:lastModifiedBy>
  <cp:revision>58</cp:revision>
  <cp:lastPrinted>2020-05-11T14:18:51Z</cp:lastPrinted>
  <dcterms:created xsi:type="dcterms:W3CDTF">2020-05-07T10:52:24Z</dcterms:created>
  <dcterms:modified xsi:type="dcterms:W3CDTF">2020-05-11T18:31:33Z</dcterms:modified>
</cp:coreProperties>
</file>