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16"/>
  </p:notesMasterIdLst>
  <p:handoutMasterIdLst>
    <p:handoutMasterId r:id="rId17"/>
  </p:handoutMasterIdLst>
  <p:sldIdLst>
    <p:sldId id="332" r:id="rId2"/>
    <p:sldId id="331" r:id="rId3"/>
    <p:sldId id="327" r:id="rId4"/>
    <p:sldId id="324" r:id="rId5"/>
    <p:sldId id="328" r:id="rId6"/>
    <p:sldId id="329" r:id="rId7"/>
    <p:sldId id="333" r:id="rId8"/>
    <p:sldId id="322" r:id="rId9"/>
    <p:sldId id="326" r:id="rId10"/>
    <p:sldId id="287" r:id="rId11"/>
    <p:sldId id="334" r:id="rId12"/>
    <p:sldId id="325" r:id="rId13"/>
    <p:sldId id="323" r:id="rId14"/>
    <p:sldId id="33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F75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96"/>
    <p:restoredTop sz="95179" autoAdjust="0"/>
  </p:normalViewPr>
  <p:slideViewPr>
    <p:cSldViewPr snapToGrid="0" snapToObjects="1">
      <p:cViewPr>
        <p:scale>
          <a:sx n="81" d="100"/>
          <a:sy n="81" d="100"/>
        </p:scale>
        <p:origin x="-122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5EB257-13F0-524F-83E0-53D6C10026FB}" type="datetimeFigureOut">
              <a:rPr lang="en-US" smtClean="0"/>
              <a:t>5/25/20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5D0244-8CE4-F542-8B7C-62402F9DBCC4}" type="slidenum">
              <a:rPr lang="en-US" smtClean="0"/>
              <a:t>‹#›</a:t>
            </a:fld>
            <a:endParaRPr lang="en-US" dirty="0"/>
          </a:p>
        </p:txBody>
      </p:sp>
    </p:spTree>
    <p:extLst>
      <p:ext uri="{BB962C8B-B14F-4D97-AF65-F5344CB8AC3E}">
        <p14:creationId xmlns:p14="http://schemas.microsoft.com/office/powerpoint/2010/main" val="1811655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617F21-1D21-4549-A909-A25588042643}" type="datetimeFigureOut">
              <a:rPr lang="en-US" smtClean="0"/>
              <a:t>5/25/20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4A9DC2-25B1-ED49-BF3F-9E95504A2C49}" type="slidenum">
              <a:rPr lang="en-US" smtClean="0"/>
              <a:t>‹#›</a:t>
            </a:fld>
            <a:endParaRPr lang="en-US" dirty="0"/>
          </a:p>
        </p:txBody>
      </p:sp>
    </p:spTree>
    <p:extLst>
      <p:ext uri="{BB962C8B-B14F-4D97-AF65-F5344CB8AC3E}">
        <p14:creationId xmlns:p14="http://schemas.microsoft.com/office/powerpoint/2010/main" val="2640222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As Walter Benjamin puts it:</a:t>
            </a:r>
          </a:p>
          <a:p>
            <a:pPr marL="0" indent="0">
              <a:buNone/>
            </a:pPr>
            <a:r>
              <a:rPr lang="en-US" sz="1200" b="1" i="1" dirty="0" smtClean="0"/>
              <a:t>“From this story It may be seen what the nature of true-storytelling is”  (p. 90).</a:t>
            </a:r>
          </a:p>
          <a:p>
            <a:endParaRPr lang="en-US" dirty="0"/>
          </a:p>
        </p:txBody>
      </p:sp>
      <p:sp>
        <p:nvSpPr>
          <p:cNvPr id="4" name="Slide Number Placeholder 3"/>
          <p:cNvSpPr>
            <a:spLocks noGrp="1"/>
          </p:cNvSpPr>
          <p:nvPr>
            <p:ph type="sldNum" sz="quarter" idx="10"/>
          </p:nvPr>
        </p:nvSpPr>
        <p:spPr/>
        <p:txBody>
          <a:bodyPr/>
          <a:lstStyle/>
          <a:p>
            <a:fld id="{C94A9DC2-25B1-ED49-BF3F-9E95504A2C49}" type="slidenum">
              <a:rPr lang="en-US" smtClean="0"/>
              <a:t>6</a:t>
            </a:fld>
            <a:endParaRPr lang="en-US" dirty="0"/>
          </a:p>
        </p:txBody>
      </p:sp>
    </p:spTree>
    <p:extLst>
      <p:ext uri="{BB962C8B-B14F-4D97-AF65-F5344CB8AC3E}">
        <p14:creationId xmlns:p14="http://schemas.microsoft.com/office/powerpoint/2010/main" val="1925295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IWOK ‘together-telling’ from New Zealand, ‘living story webworks’ in indigenous peoples, and ‘conversational storytelling’ of self-correcting during self-organizing as processes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C94A9DC2-25B1-ED49-BF3F-9E95504A2C49}" type="slidenum">
              <a:rPr lang="en-US" smtClean="0"/>
              <a:t>9</a:t>
            </a:fld>
            <a:endParaRPr lang="en-US" dirty="0"/>
          </a:p>
        </p:txBody>
      </p:sp>
    </p:spTree>
    <p:extLst>
      <p:ext uri="{BB962C8B-B14F-4D97-AF65-F5344CB8AC3E}">
        <p14:creationId xmlns:p14="http://schemas.microsoft.com/office/powerpoint/2010/main" val="445637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4500"/>
            </a:lvl1pPr>
          </a:lstStyle>
          <a:p>
            <a:r>
              <a:rPr lang="da-DK" smtClean="0"/>
              <a:t>Klik for at redigere i masteren</a:t>
            </a:r>
            <a:endParaRPr lang="da-DK"/>
          </a:p>
        </p:txBody>
      </p:sp>
      <p:sp>
        <p:nvSpPr>
          <p:cNvPr id="3" name="Undertitel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828F6279-4E76-2E4A-813C-BF59BB26FD11}" type="datetime1">
              <a:rPr lang="en-US" smtClean="0"/>
              <a:t>5/25/20</a:t>
            </a:fld>
            <a:endParaRPr lang="en-US" dirty="0"/>
          </a:p>
        </p:txBody>
      </p:sp>
      <p:sp>
        <p:nvSpPr>
          <p:cNvPr id="5" name="Pladsholder til sidefod 4"/>
          <p:cNvSpPr>
            <a:spLocks noGrp="1"/>
          </p:cNvSpPr>
          <p:nvPr>
            <p:ph type="ftr" sz="quarter" idx="11"/>
          </p:nvPr>
        </p:nvSpPr>
        <p:spPr/>
        <p:txBody>
          <a:bodyPr/>
          <a:lstStyle/>
          <a:p>
            <a:endParaRPr lang="en-US" dirty="0"/>
          </a:p>
        </p:txBody>
      </p:sp>
      <p:sp>
        <p:nvSpPr>
          <p:cNvPr id="6" name="Pladsholder til slidenummer 5"/>
          <p:cNvSpPr>
            <a:spLocks noGrp="1"/>
          </p:cNvSpPr>
          <p:nvPr>
            <p:ph type="sldNum" sz="quarter" idx="12"/>
          </p:nvPr>
        </p:nvSpPr>
        <p:spPr/>
        <p:txBody>
          <a:bodyPr/>
          <a:lstStyle/>
          <a:p>
            <a:fld id="{D739C4FB-7D33-419B-8833-D1372BFD11C8}" type="slidenum">
              <a:rPr lang="en-US" smtClean="0"/>
              <a:t>‹#›</a:t>
            </a:fld>
            <a:endParaRPr lang="en-US" dirty="0"/>
          </a:p>
        </p:txBody>
      </p:sp>
    </p:spTree>
    <p:extLst>
      <p:ext uri="{BB962C8B-B14F-4D97-AF65-F5344CB8AC3E}">
        <p14:creationId xmlns:p14="http://schemas.microsoft.com/office/powerpoint/2010/main" val="79531604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828F6279-4E76-2E4A-813C-BF59BB26FD11}" type="datetime1">
              <a:rPr lang="en-US" smtClean="0"/>
              <a:t>5/25/20</a:t>
            </a:fld>
            <a:endParaRPr lang="en-US" dirty="0"/>
          </a:p>
        </p:txBody>
      </p:sp>
      <p:sp>
        <p:nvSpPr>
          <p:cNvPr id="5" name="Pladsholder til sidefod 4"/>
          <p:cNvSpPr>
            <a:spLocks noGrp="1"/>
          </p:cNvSpPr>
          <p:nvPr>
            <p:ph type="ftr" sz="quarter" idx="11"/>
          </p:nvPr>
        </p:nvSpPr>
        <p:spPr/>
        <p:txBody>
          <a:bodyPr/>
          <a:lstStyle/>
          <a:p>
            <a:endParaRPr lang="en-US" dirty="0"/>
          </a:p>
        </p:txBody>
      </p:sp>
      <p:sp>
        <p:nvSpPr>
          <p:cNvPr id="6" name="Pladsholder til slidenummer 5"/>
          <p:cNvSpPr>
            <a:spLocks noGrp="1"/>
          </p:cNvSpPr>
          <p:nvPr>
            <p:ph type="sldNum" sz="quarter" idx="12"/>
          </p:nvPr>
        </p:nvSpPr>
        <p:spPr/>
        <p:txBody>
          <a:bodyPr/>
          <a:lstStyle/>
          <a:p>
            <a:fld id="{D739C4FB-7D33-419B-8833-D1372BFD11C8}" type="slidenum">
              <a:rPr lang="en-US" smtClean="0"/>
              <a:t>‹#›</a:t>
            </a:fld>
            <a:endParaRPr lang="en-US" dirty="0"/>
          </a:p>
        </p:txBody>
      </p:sp>
    </p:spTree>
    <p:extLst>
      <p:ext uri="{BB962C8B-B14F-4D97-AF65-F5344CB8AC3E}">
        <p14:creationId xmlns:p14="http://schemas.microsoft.com/office/powerpoint/2010/main" val="33394162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43675" y="365125"/>
            <a:ext cx="1971675" cy="5811838"/>
          </a:xfrm>
        </p:spPr>
        <p:txBody>
          <a:bodyPr vert="eaVert"/>
          <a:lstStyle/>
          <a:p>
            <a:r>
              <a:rPr lang="da-DK" smtClean="0"/>
              <a:t>Klik for at redigere i masteren</a:t>
            </a:r>
            <a:endParaRPr lang="da-DK"/>
          </a:p>
        </p:txBody>
      </p:sp>
      <p:sp>
        <p:nvSpPr>
          <p:cNvPr id="3" name="Pladsholder til lodret titel 2"/>
          <p:cNvSpPr>
            <a:spLocks noGrp="1"/>
          </p:cNvSpPr>
          <p:nvPr>
            <p:ph type="body" orient="vert" idx="1"/>
          </p:nvPr>
        </p:nvSpPr>
        <p:spPr>
          <a:xfrm>
            <a:off x="628650" y="365125"/>
            <a:ext cx="5800725" cy="5811838"/>
          </a:xfrm>
        </p:spPr>
        <p:txBody>
          <a:bodyPr vert="eaVert"/>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828F6279-4E76-2E4A-813C-BF59BB26FD11}" type="datetime1">
              <a:rPr lang="en-US" smtClean="0"/>
              <a:t>5/25/20</a:t>
            </a:fld>
            <a:endParaRPr lang="en-US" dirty="0"/>
          </a:p>
        </p:txBody>
      </p:sp>
      <p:sp>
        <p:nvSpPr>
          <p:cNvPr id="5" name="Pladsholder til sidefod 4"/>
          <p:cNvSpPr>
            <a:spLocks noGrp="1"/>
          </p:cNvSpPr>
          <p:nvPr>
            <p:ph type="ftr" sz="quarter" idx="11"/>
          </p:nvPr>
        </p:nvSpPr>
        <p:spPr/>
        <p:txBody>
          <a:bodyPr/>
          <a:lstStyle/>
          <a:p>
            <a:endParaRPr lang="en-US" dirty="0"/>
          </a:p>
        </p:txBody>
      </p:sp>
      <p:sp>
        <p:nvSpPr>
          <p:cNvPr id="6" name="Pladsholder til slidenummer 5"/>
          <p:cNvSpPr>
            <a:spLocks noGrp="1"/>
          </p:cNvSpPr>
          <p:nvPr>
            <p:ph type="sldNum" sz="quarter" idx="12"/>
          </p:nvPr>
        </p:nvSpPr>
        <p:spPr/>
        <p:txBody>
          <a:bodyPr/>
          <a:lstStyle/>
          <a:p>
            <a:fld id="{D739C4FB-7D33-419B-8833-D1372BFD11C8}" type="slidenum">
              <a:rPr lang="en-US" smtClean="0"/>
              <a:t>‹#›</a:t>
            </a:fld>
            <a:endParaRPr lang="en-US" dirty="0"/>
          </a:p>
        </p:txBody>
      </p:sp>
    </p:spTree>
    <p:extLst>
      <p:ext uri="{BB962C8B-B14F-4D97-AF65-F5344CB8AC3E}">
        <p14:creationId xmlns:p14="http://schemas.microsoft.com/office/powerpoint/2010/main" val="118215537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idx="1"/>
          </p:nvPr>
        </p:nvSpPr>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828F6279-4E76-2E4A-813C-BF59BB26FD11}" type="datetime1">
              <a:rPr lang="en-US" smtClean="0"/>
              <a:t>5/25/20</a:t>
            </a:fld>
            <a:endParaRPr lang="en-US" dirty="0"/>
          </a:p>
        </p:txBody>
      </p:sp>
      <p:sp>
        <p:nvSpPr>
          <p:cNvPr id="5" name="Pladsholder til sidefod 4"/>
          <p:cNvSpPr>
            <a:spLocks noGrp="1"/>
          </p:cNvSpPr>
          <p:nvPr>
            <p:ph type="ftr" sz="quarter" idx="11"/>
          </p:nvPr>
        </p:nvSpPr>
        <p:spPr/>
        <p:txBody>
          <a:bodyPr/>
          <a:lstStyle/>
          <a:p>
            <a:endParaRPr lang="en-US" dirty="0"/>
          </a:p>
        </p:txBody>
      </p:sp>
      <p:sp>
        <p:nvSpPr>
          <p:cNvPr id="6" name="Pladsholder til slidenummer 5"/>
          <p:cNvSpPr>
            <a:spLocks noGrp="1"/>
          </p:cNvSpPr>
          <p:nvPr>
            <p:ph type="sldNum" sz="quarter" idx="12"/>
          </p:nvPr>
        </p:nvSpPr>
        <p:spPr/>
        <p:txBody>
          <a:bodyPr/>
          <a:lstStyle/>
          <a:p>
            <a:fld id="{D739C4FB-7D33-419B-8833-D1372BFD11C8}" type="slidenum">
              <a:rPr lang="en-US" smtClean="0"/>
              <a:t>‹#›</a:t>
            </a:fld>
            <a:endParaRPr lang="en-US" dirty="0"/>
          </a:p>
        </p:txBody>
      </p:sp>
    </p:spTree>
    <p:extLst>
      <p:ext uri="{BB962C8B-B14F-4D97-AF65-F5344CB8AC3E}">
        <p14:creationId xmlns:p14="http://schemas.microsoft.com/office/powerpoint/2010/main" val="93848215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9"/>
            <a:ext cx="7886700" cy="2852737"/>
          </a:xfrm>
        </p:spPr>
        <p:txBody>
          <a:bodyPr anchor="b"/>
          <a:lstStyle>
            <a:lvl1pPr>
              <a:defRPr sz="4500"/>
            </a:lvl1pPr>
          </a:lstStyle>
          <a:p>
            <a:r>
              <a:rPr lang="da-DK" smtClean="0"/>
              <a:t>Klik for at redigere i masteren</a:t>
            </a:r>
            <a:endParaRPr lang="da-DK"/>
          </a:p>
        </p:txBody>
      </p:sp>
      <p:sp>
        <p:nvSpPr>
          <p:cNvPr id="3" name="Pladsholder til tekst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smtClean="0"/>
              <a:t>Klik for at redigere teksttypografierne i masteren</a:t>
            </a:r>
          </a:p>
        </p:txBody>
      </p:sp>
      <p:sp>
        <p:nvSpPr>
          <p:cNvPr id="4" name="Pladsholder til dato 3"/>
          <p:cNvSpPr>
            <a:spLocks noGrp="1"/>
          </p:cNvSpPr>
          <p:nvPr>
            <p:ph type="dt" sz="half" idx="10"/>
          </p:nvPr>
        </p:nvSpPr>
        <p:spPr/>
        <p:txBody>
          <a:bodyPr/>
          <a:lstStyle/>
          <a:p>
            <a:fld id="{828F6279-4E76-2E4A-813C-BF59BB26FD11}" type="datetime1">
              <a:rPr lang="en-US" smtClean="0"/>
              <a:t>5/25/20</a:t>
            </a:fld>
            <a:endParaRPr lang="en-US" dirty="0"/>
          </a:p>
        </p:txBody>
      </p:sp>
      <p:sp>
        <p:nvSpPr>
          <p:cNvPr id="5" name="Pladsholder til sidefod 4"/>
          <p:cNvSpPr>
            <a:spLocks noGrp="1"/>
          </p:cNvSpPr>
          <p:nvPr>
            <p:ph type="ftr" sz="quarter" idx="11"/>
          </p:nvPr>
        </p:nvSpPr>
        <p:spPr/>
        <p:txBody>
          <a:bodyPr/>
          <a:lstStyle/>
          <a:p>
            <a:endParaRPr lang="en-US" dirty="0"/>
          </a:p>
        </p:txBody>
      </p:sp>
      <p:sp>
        <p:nvSpPr>
          <p:cNvPr id="6" name="Pladsholder til slidenummer 5"/>
          <p:cNvSpPr>
            <a:spLocks noGrp="1"/>
          </p:cNvSpPr>
          <p:nvPr>
            <p:ph type="sldNum" sz="quarter" idx="12"/>
          </p:nvPr>
        </p:nvSpPr>
        <p:spPr/>
        <p:txBody>
          <a:bodyPr/>
          <a:lstStyle/>
          <a:p>
            <a:fld id="{D739C4FB-7D33-419B-8833-D1372BFD11C8}" type="slidenum">
              <a:rPr lang="en-US" smtClean="0"/>
              <a:t>‹#›</a:t>
            </a:fld>
            <a:endParaRPr lang="en-US" dirty="0"/>
          </a:p>
        </p:txBody>
      </p:sp>
    </p:spTree>
    <p:extLst>
      <p:ext uri="{BB962C8B-B14F-4D97-AF65-F5344CB8AC3E}">
        <p14:creationId xmlns:p14="http://schemas.microsoft.com/office/powerpoint/2010/main" val="194974274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indhold 2"/>
          <p:cNvSpPr>
            <a:spLocks noGrp="1"/>
          </p:cNvSpPr>
          <p:nvPr>
            <p:ph sz="half" idx="1"/>
          </p:nvPr>
        </p:nvSpPr>
        <p:spPr>
          <a:xfrm>
            <a:off x="628650" y="1825625"/>
            <a:ext cx="3886200" cy="4351338"/>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29150" y="1825625"/>
            <a:ext cx="3886200" cy="4351338"/>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828F6279-4E76-2E4A-813C-BF59BB26FD11}" type="datetime1">
              <a:rPr lang="en-US" smtClean="0"/>
              <a:t>5/25/20</a:t>
            </a:fld>
            <a:endParaRPr lang="en-US" dirty="0"/>
          </a:p>
        </p:txBody>
      </p:sp>
      <p:sp>
        <p:nvSpPr>
          <p:cNvPr id="6" name="Pladsholder til sidefod 5"/>
          <p:cNvSpPr>
            <a:spLocks noGrp="1"/>
          </p:cNvSpPr>
          <p:nvPr>
            <p:ph type="ftr" sz="quarter" idx="11"/>
          </p:nvPr>
        </p:nvSpPr>
        <p:spPr/>
        <p:txBody>
          <a:bodyPr/>
          <a:lstStyle/>
          <a:p>
            <a:endParaRPr lang="en-US" dirty="0"/>
          </a:p>
        </p:txBody>
      </p:sp>
      <p:sp>
        <p:nvSpPr>
          <p:cNvPr id="7" name="Pladsholder til slidenummer 6"/>
          <p:cNvSpPr>
            <a:spLocks noGrp="1"/>
          </p:cNvSpPr>
          <p:nvPr>
            <p:ph type="sldNum" sz="quarter" idx="12"/>
          </p:nvPr>
        </p:nvSpPr>
        <p:spPr/>
        <p:txBody>
          <a:bodyPr/>
          <a:lstStyle/>
          <a:p>
            <a:fld id="{D739C4FB-7D33-419B-8833-D1372BFD11C8}" type="slidenum">
              <a:rPr lang="en-US" smtClean="0"/>
              <a:t>‹#›</a:t>
            </a:fld>
            <a:endParaRPr lang="en-US" dirty="0"/>
          </a:p>
        </p:txBody>
      </p:sp>
    </p:spTree>
    <p:extLst>
      <p:ext uri="{BB962C8B-B14F-4D97-AF65-F5344CB8AC3E}">
        <p14:creationId xmlns:p14="http://schemas.microsoft.com/office/powerpoint/2010/main" val="87334564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29841" y="365126"/>
            <a:ext cx="7886700" cy="1325563"/>
          </a:xfrm>
        </p:spPr>
        <p:txBody>
          <a:bodyPr/>
          <a:lstStyle/>
          <a:p>
            <a:r>
              <a:rPr lang="da-DK" smtClean="0"/>
              <a:t>Klik for at redigere i masteren</a:t>
            </a:r>
            <a:endParaRPr lang="da-DK"/>
          </a:p>
        </p:txBody>
      </p:sp>
      <p:sp>
        <p:nvSpPr>
          <p:cNvPr id="3" name="Pladsholder til tekst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Klik for at redigere teksttypografierne i masteren</a:t>
            </a:r>
          </a:p>
        </p:txBody>
      </p:sp>
      <p:sp>
        <p:nvSpPr>
          <p:cNvPr id="4" name="Pladsholder til indhold 3"/>
          <p:cNvSpPr>
            <a:spLocks noGrp="1"/>
          </p:cNvSpPr>
          <p:nvPr>
            <p:ph sz="half" idx="2"/>
          </p:nvPr>
        </p:nvSpPr>
        <p:spPr>
          <a:xfrm>
            <a:off x="629842" y="2505075"/>
            <a:ext cx="3868340" cy="3684588"/>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smtClean="0"/>
              <a:t>Klik for at redigere teksttypografierne i masteren</a:t>
            </a:r>
          </a:p>
        </p:txBody>
      </p:sp>
      <p:sp>
        <p:nvSpPr>
          <p:cNvPr id="6" name="Pladsholder til indhold 5"/>
          <p:cNvSpPr>
            <a:spLocks noGrp="1"/>
          </p:cNvSpPr>
          <p:nvPr>
            <p:ph sz="quarter" idx="4"/>
          </p:nvPr>
        </p:nvSpPr>
        <p:spPr>
          <a:xfrm>
            <a:off x="4629150" y="2505075"/>
            <a:ext cx="3887391" cy="3684588"/>
          </a:xfrm>
        </p:spPr>
        <p:txBody>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828F6279-4E76-2E4A-813C-BF59BB26FD11}" type="datetime1">
              <a:rPr lang="en-US" smtClean="0"/>
              <a:t>5/25/20</a:t>
            </a:fld>
            <a:endParaRPr lang="en-US" dirty="0"/>
          </a:p>
        </p:txBody>
      </p:sp>
      <p:sp>
        <p:nvSpPr>
          <p:cNvPr id="8" name="Pladsholder til sidefod 7"/>
          <p:cNvSpPr>
            <a:spLocks noGrp="1"/>
          </p:cNvSpPr>
          <p:nvPr>
            <p:ph type="ftr" sz="quarter" idx="11"/>
          </p:nvPr>
        </p:nvSpPr>
        <p:spPr/>
        <p:txBody>
          <a:bodyPr/>
          <a:lstStyle/>
          <a:p>
            <a:endParaRPr lang="en-US" dirty="0"/>
          </a:p>
        </p:txBody>
      </p:sp>
      <p:sp>
        <p:nvSpPr>
          <p:cNvPr id="9" name="Pladsholder til slidenummer 8"/>
          <p:cNvSpPr>
            <a:spLocks noGrp="1"/>
          </p:cNvSpPr>
          <p:nvPr>
            <p:ph type="sldNum" sz="quarter" idx="12"/>
          </p:nvPr>
        </p:nvSpPr>
        <p:spPr/>
        <p:txBody>
          <a:bodyPr/>
          <a:lstStyle/>
          <a:p>
            <a:fld id="{D739C4FB-7D33-419B-8833-D1372BFD11C8}" type="slidenum">
              <a:rPr lang="en-US" smtClean="0"/>
              <a:t>‹#›</a:t>
            </a:fld>
            <a:endParaRPr lang="en-US" dirty="0"/>
          </a:p>
        </p:txBody>
      </p:sp>
    </p:spTree>
    <p:extLst>
      <p:ext uri="{BB962C8B-B14F-4D97-AF65-F5344CB8AC3E}">
        <p14:creationId xmlns:p14="http://schemas.microsoft.com/office/powerpoint/2010/main" val="26947784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masteren</a:t>
            </a:r>
            <a:endParaRPr lang="da-DK"/>
          </a:p>
        </p:txBody>
      </p:sp>
      <p:sp>
        <p:nvSpPr>
          <p:cNvPr id="3" name="Pladsholder til dato 2"/>
          <p:cNvSpPr>
            <a:spLocks noGrp="1"/>
          </p:cNvSpPr>
          <p:nvPr>
            <p:ph type="dt" sz="half" idx="10"/>
          </p:nvPr>
        </p:nvSpPr>
        <p:spPr/>
        <p:txBody>
          <a:bodyPr/>
          <a:lstStyle/>
          <a:p>
            <a:fld id="{828F6279-4E76-2E4A-813C-BF59BB26FD11}" type="datetime1">
              <a:rPr lang="en-US" smtClean="0"/>
              <a:t>5/25/20</a:t>
            </a:fld>
            <a:endParaRPr lang="en-US" dirty="0"/>
          </a:p>
        </p:txBody>
      </p:sp>
      <p:sp>
        <p:nvSpPr>
          <p:cNvPr id="4" name="Pladsholder til sidefod 3"/>
          <p:cNvSpPr>
            <a:spLocks noGrp="1"/>
          </p:cNvSpPr>
          <p:nvPr>
            <p:ph type="ftr" sz="quarter" idx="11"/>
          </p:nvPr>
        </p:nvSpPr>
        <p:spPr/>
        <p:txBody>
          <a:bodyPr/>
          <a:lstStyle/>
          <a:p>
            <a:endParaRPr lang="en-US" dirty="0"/>
          </a:p>
        </p:txBody>
      </p:sp>
      <p:sp>
        <p:nvSpPr>
          <p:cNvPr id="5" name="Pladsholder til slidenummer 4"/>
          <p:cNvSpPr>
            <a:spLocks noGrp="1"/>
          </p:cNvSpPr>
          <p:nvPr>
            <p:ph type="sldNum" sz="quarter" idx="12"/>
          </p:nvPr>
        </p:nvSpPr>
        <p:spPr/>
        <p:txBody>
          <a:bodyPr/>
          <a:lstStyle/>
          <a:p>
            <a:fld id="{D739C4FB-7D33-419B-8833-D1372BFD11C8}" type="slidenum">
              <a:rPr lang="en-US" smtClean="0"/>
              <a:t>‹#›</a:t>
            </a:fld>
            <a:endParaRPr lang="en-US" dirty="0"/>
          </a:p>
        </p:txBody>
      </p:sp>
    </p:spTree>
    <p:extLst>
      <p:ext uri="{BB962C8B-B14F-4D97-AF65-F5344CB8AC3E}">
        <p14:creationId xmlns:p14="http://schemas.microsoft.com/office/powerpoint/2010/main" val="7119662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828F6279-4E76-2E4A-813C-BF59BB26FD11}" type="datetime1">
              <a:rPr lang="en-US" smtClean="0"/>
              <a:t>5/25/20</a:t>
            </a:fld>
            <a:endParaRPr lang="en-US" dirty="0"/>
          </a:p>
        </p:txBody>
      </p:sp>
      <p:sp>
        <p:nvSpPr>
          <p:cNvPr id="3" name="Pladsholder til sidefod 2"/>
          <p:cNvSpPr>
            <a:spLocks noGrp="1"/>
          </p:cNvSpPr>
          <p:nvPr>
            <p:ph type="ftr" sz="quarter" idx="11"/>
          </p:nvPr>
        </p:nvSpPr>
        <p:spPr/>
        <p:txBody>
          <a:bodyPr/>
          <a:lstStyle/>
          <a:p>
            <a:endParaRPr lang="en-US" dirty="0"/>
          </a:p>
        </p:txBody>
      </p:sp>
      <p:sp>
        <p:nvSpPr>
          <p:cNvPr id="4" name="Pladsholder til slidenummer 3"/>
          <p:cNvSpPr>
            <a:spLocks noGrp="1"/>
          </p:cNvSpPr>
          <p:nvPr>
            <p:ph type="sldNum" sz="quarter" idx="12"/>
          </p:nvPr>
        </p:nvSpPr>
        <p:spPr/>
        <p:txBody>
          <a:bodyPr/>
          <a:lstStyle/>
          <a:p>
            <a:fld id="{D739C4FB-7D33-419B-8833-D1372BFD11C8}" type="slidenum">
              <a:rPr lang="en-US" smtClean="0"/>
              <a:t>‹#›</a:t>
            </a:fld>
            <a:endParaRPr lang="en-US" dirty="0"/>
          </a:p>
        </p:txBody>
      </p:sp>
    </p:spTree>
    <p:extLst>
      <p:ext uri="{BB962C8B-B14F-4D97-AF65-F5344CB8AC3E}">
        <p14:creationId xmlns:p14="http://schemas.microsoft.com/office/powerpoint/2010/main" val="45320096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a-DK" smtClean="0"/>
              <a:t>Klik for at redigere i masteren</a:t>
            </a:r>
            <a:endParaRPr lang="da-DK"/>
          </a:p>
        </p:txBody>
      </p:sp>
      <p:sp>
        <p:nvSpPr>
          <p:cNvPr id="3" name="Pladsholder til indhold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828F6279-4E76-2E4A-813C-BF59BB26FD11}" type="datetime1">
              <a:rPr lang="en-US" smtClean="0"/>
              <a:t>5/25/20</a:t>
            </a:fld>
            <a:endParaRPr lang="en-US" dirty="0"/>
          </a:p>
        </p:txBody>
      </p:sp>
      <p:sp>
        <p:nvSpPr>
          <p:cNvPr id="6" name="Pladsholder til sidefod 5"/>
          <p:cNvSpPr>
            <a:spLocks noGrp="1"/>
          </p:cNvSpPr>
          <p:nvPr>
            <p:ph type="ftr" sz="quarter" idx="11"/>
          </p:nvPr>
        </p:nvSpPr>
        <p:spPr/>
        <p:txBody>
          <a:bodyPr/>
          <a:lstStyle/>
          <a:p>
            <a:endParaRPr lang="en-US" dirty="0"/>
          </a:p>
        </p:txBody>
      </p:sp>
      <p:sp>
        <p:nvSpPr>
          <p:cNvPr id="7" name="Pladsholder til slidenummer 6"/>
          <p:cNvSpPr>
            <a:spLocks noGrp="1"/>
          </p:cNvSpPr>
          <p:nvPr>
            <p:ph type="sldNum" sz="quarter" idx="12"/>
          </p:nvPr>
        </p:nvSpPr>
        <p:spPr/>
        <p:txBody>
          <a:bodyPr/>
          <a:lstStyle/>
          <a:p>
            <a:fld id="{D739C4FB-7D33-419B-8833-D1372BFD11C8}" type="slidenum">
              <a:rPr lang="en-US" smtClean="0"/>
              <a:t>‹#›</a:t>
            </a:fld>
            <a:endParaRPr lang="en-US" dirty="0"/>
          </a:p>
        </p:txBody>
      </p:sp>
    </p:spTree>
    <p:extLst>
      <p:ext uri="{BB962C8B-B14F-4D97-AF65-F5344CB8AC3E}">
        <p14:creationId xmlns:p14="http://schemas.microsoft.com/office/powerpoint/2010/main" val="197153926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29841" y="457200"/>
            <a:ext cx="2949178" cy="1600200"/>
          </a:xfrm>
        </p:spPr>
        <p:txBody>
          <a:bodyPr anchor="b"/>
          <a:lstStyle>
            <a:lvl1pPr>
              <a:defRPr sz="2400"/>
            </a:lvl1pPr>
          </a:lstStyle>
          <a:p>
            <a:r>
              <a:rPr lang="da-DK" smtClean="0"/>
              <a:t>Klik for at redigere i masteren</a:t>
            </a:r>
            <a:endParaRPr lang="da-DK"/>
          </a:p>
        </p:txBody>
      </p:sp>
      <p:sp>
        <p:nvSpPr>
          <p:cNvPr id="3" name="Pladsholder til billed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a-DK"/>
          </a:p>
        </p:txBody>
      </p:sp>
      <p:sp>
        <p:nvSpPr>
          <p:cNvPr id="4" name="Pladsholder til tekst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smtClean="0"/>
              <a:t>Klik for at redigere teksttypografierne i masteren</a:t>
            </a:r>
          </a:p>
        </p:txBody>
      </p:sp>
      <p:sp>
        <p:nvSpPr>
          <p:cNvPr id="5" name="Pladsholder til dato 4"/>
          <p:cNvSpPr>
            <a:spLocks noGrp="1"/>
          </p:cNvSpPr>
          <p:nvPr>
            <p:ph type="dt" sz="half" idx="10"/>
          </p:nvPr>
        </p:nvSpPr>
        <p:spPr/>
        <p:txBody>
          <a:bodyPr/>
          <a:lstStyle/>
          <a:p>
            <a:fld id="{828F6279-4E76-2E4A-813C-BF59BB26FD11}" type="datetime1">
              <a:rPr lang="en-US" smtClean="0"/>
              <a:t>5/25/20</a:t>
            </a:fld>
            <a:endParaRPr lang="en-US" dirty="0"/>
          </a:p>
        </p:txBody>
      </p:sp>
      <p:sp>
        <p:nvSpPr>
          <p:cNvPr id="6" name="Pladsholder til sidefod 5"/>
          <p:cNvSpPr>
            <a:spLocks noGrp="1"/>
          </p:cNvSpPr>
          <p:nvPr>
            <p:ph type="ftr" sz="quarter" idx="11"/>
          </p:nvPr>
        </p:nvSpPr>
        <p:spPr/>
        <p:txBody>
          <a:bodyPr/>
          <a:lstStyle/>
          <a:p>
            <a:endParaRPr lang="en-US" dirty="0"/>
          </a:p>
        </p:txBody>
      </p:sp>
      <p:sp>
        <p:nvSpPr>
          <p:cNvPr id="7" name="Pladsholder til slidenummer 6"/>
          <p:cNvSpPr>
            <a:spLocks noGrp="1"/>
          </p:cNvSpPr>
          <p:nvPr>
            <p:ph type="sldNum" sz="quarter" idx="12"/>
          </p:nvPr>
        </p:nvSpPr>
        <p:spPr/>
        <p:txBody>
          <a:bodyPr/>
          <a:lstStyle/>
          <a:p>
            <a:fld id="{D739C4FB-7D33-419B-8833-D1372BFD11C8}" type="slidenum">
              <a:rPr lang="en-US" smtClean="0"/>
              <a:t>‹#›</a:t>
            </a:fld>
            <a:endParaRPr lang="en-US" dirty="0"/>
          </a:p>
        </p:txBody>
      </p:sp>
    </p:spTree>
    <p:extLst>
      <p:ext uri="{BB962C8B-B14F-4D97-AF65-F5344CB8AC3E}">
        <p14:creationId xmlns:p14="http://schemas.microsoft.com/office/powerpoint/2010/main" val="2135237292"/>
      </p:ext>
    </p:extLst>
  </p:cSld>
  <p:clrMapOvr>
    <a:masterClrMapping/>
  </p:clrMapOvr>
  <p:hf hdr="0" ftr="0" dt="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a-DK" smtClean="0"/>
              <a:t>Klik for at redigere i masteren</a:t>
            </a:r>
            <a:endParaRPr lang="da-DK"/>
          </a:p>
        </p:txBody>
      </p:sp>
      <p:sp>
        <p:nvSpPr>
          <p:cNvPr id="3" name="Pladsholder til tekst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a-DK" smtClean="0"/>
              <a:t>Klik for at redigere teksttypografierne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28F6279-4E76-2E4A-813C-BF59BB26FD11}" type="datetime1">
              <a:rPr lang="en-US" smtClean="0"/>
              <a:t>5/25/20</a:t>
            </a:fld>
            <a:endParaRPr lang="en-US" dirty="0"/>
          </a:p>
        </p:txBody>
      </p:sp>
      <p:sp>
        <p:nvSpPr>
          <p:cNvPr id="5" name="Pladsholder til sidefod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Pladsholder til slidenumm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39C4FB-7D33-419B-8833-D1372BFD11C8}" type="slidenum">
              <a:rPr lang="en-US" smtClean="0"/>
              <a:t>‹#›</a:t>
            </a:fld>
            <a:endParaRPr lang="en-US" dirty="0"/>
          </a:p>
        </p:txBody>
      </p:sp>
    </p:spTree>
    <p:extLst>
      <p:ext uri="{BB962C8B-B14F-4D97-AF65-F5344CB8AC3E}">
        <p14:creationId xmlns:p14="http://schemas.microsoft.com/office/powerpoint/2010/main" val="13216477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truestorytelling.blo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true-storytelling.com" TargetMode="External"/><Relationship Id="rId3" Type="http://schemas.openxmlformats.org/officeDocument/2006/relationships/hyperlink" Target="https://truestorytelling.blo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for Ensemble Facilitators</a:t>
            </a:r>
            <a:endParaRPr lang="en-US" dirty="0"/>
          </a:p>
        </p:txBody>
      </p:sp>
      <p:sp>
        <p:nvSpPr>
          <p:cNvPr id="3" name="Content Placeholder 2"/>
          <p:cNvSpPr>
            <a:spLocks noGrp="1"/>
          </p:cNvSpPr>
          <p:nvPr>
            <p:ph idx="1"/>
          </p:nvPr>
        </p:nvSpPr>
        <p:spPr>
          <a:xfrm>
            <a:off x="151650" y="1443840"/>
            <a:ext cx="8833592" cy="5277635"/>
          </a:xfrm>
        </p:spPr>
        <p:txBody>
          <a:bodyPr>
            <a:normAutofit lnSpcReduction="10000"/>
          </a:bodyPr>
          <a:lstStyle/>
          <a:p>
            <a:pPr marL="0" indent="0">
              <a:buNone/>
            </a:pPr>
            <a:r>
              <a:rPr lang="en-US" sz="2800" dirty="0" smtClean="0"/>
              <a:t>Jens </a:t>
            </a:r>
            <a:r>
              <a:rPr lang="en-US" sz="2800" dirty="0"/>
              <a:t>will host the meeting - say welcome etc. and then we can share</a:t>
            </a:r>
            <a:r>
              <a:rPr lang="en-US" sz="2800" dirty="0" smtClean="0"/>
              <a:t>.</a:t>
            </a:r>
            <a:endParaRPr lang="en-US" sz="2800" dirty="0"/>
          </a:p>
          <a:p>
            <a:r>
              <a:rPr lang="en-US" sz="2800" dirty="0"/>
              <a:t>1. Welcome - People are checking in at </a:t>
            </a:r>
            <a:r>
              <a:rPr lang="en-US" sz="2800" dirty="0" smtClean="0"/>
              <a:t>David’s </a:t>
            </a:r>
            <a:r>
              <a:rPr lang="en-US" sz="2800" dirty="0"/>
              <a:t>zoom.</a:t>
            </a:r>
          </a:p>
          <a:p>
            <a:r>
              <a:rPr lang="en-US" sz="2800" dirty="0" smtClean="0"/>
              <a:t>2. 10 minutes- </a:t>
            </a:r>
            <a:r>
              <a:rPr lang="en-US" sz="2800" dirty="0"/>
              <a:t>Check </a:t>
            </a:r>
            <a:r>
              <a:rPr lang="en-US" sz="2800" dirty="0" smtClean="0"/>
              <a:t>in</a:t>
            </a:r>
            <a:r>
              <a:rPr lang="en-US" sz="2800" dirty="0"/>
              <a:t> </a:t>
            </a:r>
            <a:r>
              <a:rPr lang="en-US" sz="2800" dirty="0" smtClean="0"/>
              <a:t>-</a:t>
            </a:r>
            <a:r>
              <a:rPr lang="en-US" sz="2800" dirty="0" smtClean="0"/>
              <a:t> </a:t>
            </a:r>
            <a:r>
              <a:rPr lang="en-US" sz="2800" dirty="0"/>
              <a:t>1 </a:t>
            </a:r>
            <a:r>
              <a:rPr lang="en-US" sz="2800" dirty="0" smtClean="0"/>
              <a:t>minute. </a:t>
            </a:r>
            <a:r>
              <a:rPr lang="en-US" sz="2800" dirty="0"/>
              <a:t>Where are you now and where do you want to be after the seminar</a:t>
            </a:r>
          </a:p>
          <a:p>
            <a:r>
              <a:rPr lang="en-US" sz="2800" dirty="0"/>
              <a:t>3. Introducing principle 5 and 6 - Jens hosting with you.</a:t>
            </a:r>
          </a:p>
          <a:p>
            <a:r>
              <a:rPr lang="en-US" sz="2800" dirty="0"/>
              <a:t>4</a:t>
            </a:r>
            <a:r>
              <a:rPr lang="en-US" sz="2800" dirty="0" smtClean="0"/>
              <a:t>. 10 minutes -David </a:t>
            </a:r>
            <a:r>
              <a:rPr lang="mr-IN" sz="2800" dirty="0" smtClean="0"/>
              <a:t>–</a:t>
            </a:r>
            <a:r>
              <a:rPr lang="en-US" sz="2800" dirty="0" smtClean="0"/>
              <a:t> unfold Eric’s story </a:t>
            </a:r>
            <a:r>
              <a:rPr lang="mr-IN" sz="2800" dirty="0" smtClean="0"/>
              <a:t>–</a:t>
            </a:r>
            <a:r>
              <a:rPr lang="en-US" sz="2800" dirty="0" smtClean="0"/>
              <a:t> helping stories </a:t>
            </a:r>
            <a:r>
              <a:rPr lang="en-US" sz="2800" dirty="0" smtClean="0"/>
              <a:t>along and the clam shell model</a:t>
            </a:r>
          </a:p>
          <a:p>
            <a:r>
              <a:rPr lang="en-US" sz="2800" dirty="0" smtClean="0"/>
              <a:t>5. 20 minutes - Breakout </a:t>
            </a:r>
            <a:r>
              <a:rPr lang="en-US" sz="2800" dirty="0"/>
              <a:t>rooms with questions </a:t>
            </a:r>
            <a:r>
              <a:rPr lang="mr-IN" sz="2800" dirty="0" smtClean="0"/>
              <a:t>–</a:t>
            </a:r>
            <a:r>
              <a:rPr lang="en-US" sz="2800" dirty="0" smtClean="0"/>
              <a:t> end 9:10</a:t>
            </a:r>
          </a:p>
          <a:p>
            <a:r>
              <a:rPr lang="en-US" sz="2800" dirty="0" smtClean="0"/>
              <a:t>6</a:t>
            </a:r>
            <a:r>
              <a:rPr lang="en-US" sz="2800" dirty="0" smtClean="0"/>
              <a:t>. </a:t>
            </a:r>
            <a:r>
              <a:rPr lang="en-US" sz="2800" dirty="0" smtClean="0"/>
              <a:t>10 Minutes - All </a:t>
            </a:r>
            <a:r>
              <a:rPr lang="en-US" sz="2800" dirty="0"/>
              <a:t>together - Sharing a few stories. The facilitators can ask in the group if somebody want to share a story</a:t>
            </a:r>
          </a:p>
          <a:p>
            <a:r>
              <a:rPr lang="en-US" sz="2800" dirty="0" smtClean="0"/>
              <a:t>7. </a:t>
            </a:r>
            <a:r>
              <a:rPr lang="en-US" sz="2800" dirty="0"/>
              <a:t>Short wrap up and homework</a:t>
            </a:r>
          </a:p>
          <a:p>
            <a:pPr marL="0" indent="0">
              <a:buNone/>
            </a:pP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1</a:t>
            </a:fld>
            <a:endParaRPr lang="en-US" dirty="0"/>
          </a:p>
        </p:txBody>
      </p:sp>
    </p:spTree>
    <p:extLst>
      <p:ext uri="{BB962C8B-B14F-4D97-AF65-F5344CB8AC3E}">
        <p14:creationId xmlns:p14="http://schemas.microsoft.com/office/powerpoint/2010/main" val="6086765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286" y="200377"/>
            <a:ext cx="7886700" cy="1325563"/>
          </a:xfrm>
        </p:spPr>
        <p:txBody>
          <a:bodyPr>
            <a:normAutofit/>
          </a:bodyPr>
          <a:lstStyle/>
          <a:p>
            <a:r>
              <a:rPr lang="en-US" sz="3200" b="1" smtClean="0">
                <a:latin typeface="+mn-lt"/>
              </a:rPr>
              <a:t>Principle 6: You </a:t>
            </a:r>
            <a:r>
              <a:rPr lang="en-US" sz="3200" b="1" dirty="0">
                <a:latin typeface="+mn-lt"/>
              </a:rPr>
              <a:t>must consider staging including scenography and </a:t>
            </a:r>
            <a:r>
              <a:rPr lang="en-US" sz="3200" b="1" dirty="0" smtClean="0">
                <a:latin typeface="+mn-lt"/>
              </a:rPr>
              <a:t>artifacts</a:t>
            </a:r>
            <a:endParaRPr lang="en-US" sz="3200" dirty="0">
              <a:latin typeface="+mn-lt"/>
            </a:endParaRPr>
          </a:p>
        </p:txBody>
      </p:sp>
      <p:sp>
        <p:nvSpPr>
          <p:cNvPr id="3" name="Content Placeholder 2"/>
          <p:cNvSpPr>
            <a:spLocks noGrp="1"/>
          </p:cNvSpPr>
          <p:nvPr>
            <p:ph idx="1"/>
          </p:nvPr>
        </p:nvSpPr>
        <p:spPr>
          <a:xfrm>
            <a:off x="0" y="1595551"/>
            <a:ext cx="3631943" cy="3181805"/>
          </a:xfrm>
        </p:spPr>
        <p:txBody>
          <a:bodyPr>
            <a:normAutofit/>
          </a:bodyPr>
          <a:lstStyle/>
          <a:p>
            <a:r>
              <a:rPr lang="en-US" sz="2800" dirty="0" smtClean="0"/>
              <a:t>How are material &amp; social agents part of the staging &amp; artifact of RESTORYING?</a:t>
            </a:r>
            <a:endParaRPr lang="en-US" sz="2800" dirty="0"/>
          </a:p>
        </p:txBody>
      </p:sp>
      <p:sp>
        <p:nvSpPr>
          <p:cNvPr id="4" name="Slide Number Placeholder 3"/>
          <p:cNvSpPr>
            <a:spLocks noGrp="1"/>
          </p:cNvSpPr>
          <p:nvPr>
            <p:ph type="sldNum" sz="quarter" idx="12"/>
          </p:nvPr>
        </p:nvSpPr>
        <p:spPr/>
        <p:txBody>
          <a:bodyPr/>
          <a:lstStyle/>
          <a:p>
            <a:fld id="{D739C4FB-7D33-419B-8833-D1372BFD11C8}" type="slidenum">
              <a:rPr lang="en-US" smtClean="0"/>
              <a:t>10</a:t>
            </a:fld>
            <a:endParaRPr lang="en-US" dirty="0"/>
          </a:p>
        </p:txBody>
      </p:sp>
      <p:pic>
        <p:nvPicPr>
          <p:cNvPr id="13" name="Billede 12"/>
          <p:cNvPicPr>
            <a:picLocks noChangeAspect="1"/>
          </p:cNvPicPr>
          <p:nvPr/>
        </p:nvPicPr>
        <p:blipFill>
          <a:blip/>
          <a:stretch>
            <a:fillRect/>
          </a:stretch>
        </p:blipFill>
        <p:spPr>
          <a:xfrm>
            <a:off x="612865" y="3587632"/>
            <a:ext cx="4048005" cy="2742524"/>
          </a:xfrm>
          <a:prstGeom prst="rect">
            <a:avLst/>
          </a:prstGeom>
        </p:spPr>
      </p:pic>
      <p:pic>
        <p:nvPicPr>
          <p:cNvPr id="15" name="Billed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2188" y="1525940"/>
            <a:ext cx="2748923" cy="2061692"/>
          </a:xfrm>
          <a:prstGeom prst="rect">
            <a:avLst/>
          </a:prstGeom>
        </p:spPr>
      </p:pic>
      <p:pic>
        <p:nvPicPr>
          <p:cNvPr id="7" name="Picture 4"/>
          <p:cNvPicPr>
            <a:picLocks noChangeAspect="1"/>
          </p:cNvPicPr>
          <p:nvPr/>
        </p:nvPicPr>
        <p:blipFill>
          <a:blip r:embed="rId3"/>
          <a:stretch>
            <a:fillRect/>
          </a:stretch>
        </p:blipFill>
        <p:spPr>
          <a:xfrm>
            <a:off x="5381633" y="4114801"/>
            <a:ext cx="3133717" cy="2034832"/>
          </a:xfrm>
          <a:prstGeom prst="rect">
            <a:avLst/>
          </a:prstGeom>
        </p:spPr>
      </p:pic>
    </p:spTree>
    <p:extLst>
      <p:ext uri="{BB962C8B-B14F-4D97-AF65-F5344CB8AC3E}">
        <p14:creationId xmlns:p14="http://schemas.microsoft.com/office/powerpoint/2010/main" val="210313631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39C4FB-7D33-419B-8833-D1372BFD11C8}" type="slidenum">
              <a:rPr lang="en-US" smtClean="0"/>
              <a:t>11</a:t>
            </a:fld>
            <a:endParaRPr lang="en-US" dirty="0"/>
          </a:p>
        </p:txBody>
      </p:sp>
      <p:pic>
        <p:nvPicPr>
          <p:cNvPr id="5" name="Picture 4" descr="clam shell model true storytleling 6 Bs 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330424"/>
          </a:xfrm>
          <a:prstGeom prst="rect">
            <a:avLst/>
          </a:prstGeom>
        </p:spPr>
      </p:pic>
      <p:sp>
        <p:nvSpPr>
          <p:cNvPr id="6" name="TextBox 5"/>
          <p:cNvSpPr txBox="1"/>
          <p:nvPr/>
        </p:nvSpPr>
        <p:spPr>
          <a:xfrm>
            <a:off x="6960885" y="1332792"/>
            <a:ext cx="877949" cy="400110"/>
          </a:xfrm>
          <a:prstGeom prst="rect">
            <a:avLst/>
          </a:prstGeom>
          <a:noFill/>
        </p:spPr>
        <p:txBody>
          <a:bodyPr wrap="square" rtlCol="0">
            <a:spAutoFit/>
          </a:bodyPr>
          <a:lstStyle/>
          <a:p>
            <a:r>
              <a:rPr lang="en-US" sz="2000" b="1" dirty="0" smtClean="0">
                <a:solidFill>
                  <a:schemeClr val="bg1"/>
                </a:solidFill>
              </a:rPr>
              <a:t>BETS</a:t>
            </a:r>
            <a:endParaRPr lang="en-US" sz="2000" b="1" dirty="0">
              <a:solidFill>
                <a:schemeClr val="bg1"/>
              </a:solidFill>
            </a:endParaRPr>
          </a:p>
        </p:txBody>
      </p:sp>
    </p:spTree>
    <p:extLst>
      <p:ext uri="{BB962C8B-B14F-4D97-AF65-F5344CB8AC3E}">
        <p14:creationId xmlns:p14="http://schemas.microsoft.com/office/powerpoint/2010/main" val="26964693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39C4FB-7D33-419B-8833-D1372BFD11C8}" type="slidenum">
              <a:rPr lang="en-US" smtClean="0"/>
              <a:t>12</a:t>
            </a:fld>
            <a:endParaRPr lang="en-US" dirty="0"/>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696151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D739C4FB-7D33-419B-8833-D1372BFD11C8}" type="slidenum">
              <a:rPr lang="en-US" smtClean="0"/>
              <a:t>13</a:t>
            </a:fld>
            <a:endParaRPr lang="en-US" dirty="0"/>
          </a:p>
        </p:txBody>
      </p:sp>
      <p:sp>
        <p:nvSpPr>
          <p:cNvPr id="3" name="Tekstfelt 2"/>
          <p:cNvSpPr txBox="1"/>
          <p:nvPr/>
        </p:nvSpPr>
        <p:spPr>
          <a:xfrm>
            <a:off x="364814" y="648379"/>
            <a:ext cx="8602811" cy="4247317"/>
          </a:xfrm>
          <a:prstGeom prst="rect">
            <a:avLst/>
          </a:prstGeom>
          <a:noFill/>
        </p:spPr>
        <p:txBody>
          <a:bodyPr wrap="square" rtlCol="0">
            <a:spAutoFit/>
          </a:bodyPr>
          <a:lstStyle/>
          <a:p>
            <a:r>
              <a:rPr lang="da-DK" sz="2800" dirty="0" smtClean="0"/>
              <a:t>BREAK OUT TASK</a:t>
            </a:r>
          </a:p>
          <a:p>
            <a:endParaRPr lang="da-DK" sz="2800" dirty="0" smtClean="0"/>
          </a:p>
          <a:p>
            <a:r>
              <a:rPr lang="da-DK" sz="2800" dirty="0" err="1" smtClean="0"/>
              <a:t>Principle</a:t>
            </a:r>
            <a:r>
              <a:rPr lang="da-DK" sz="2800" dirty="0" smtClean="0"/>
              <a:t> 5</a:t>
            </a:r>
            <a:endParaRPr lang="da-DK" sz="2800" dirty="0"/>
          </a:p>
          <a:p>
            <a:pPr marL="457200" indent="-457200">
              <a:buFont typeface="Arial" charset="0"/>
              <a:buChar char="•"/>
            </a:pPr>
            <a:r>
              <a:rPr lang="en-US" sz="2800" dirty="0" smtClean="0"/>
              <a:t>How have the past 2 sessions helped your story along? </a:t>
            </a:r>
            <a:endParaRPr lang="da-DK" sz="2800" dirty="0" smtClean="0"/>
          </a:p>
          <a:p>
            <a:endParaRPr lang="da-DK" sz="2800" dirty="0"/>
          </a:p>
          <a:p>
            <a:r>
              <a:rPr lang="da-DK" sz="2800" dirty="0" err="1" smtClean="0"/>
              <a:t>Principle</a:t>
            </a:r>
            <a:r>
              <a:rPr lang="da-DK" sz="2800" dirty="0" smtClean="0"/>
              <a:t> 6</a:t>
            </a:r>
            <a:endParaRPr lang="da-DK" sz="2800" dirty="0"/>
          </a:p>
          <a:p>
            <a:pPr marL="457200" indent="-457200">
              <a:buFont typeface="Arial" charset="0"/>
              <a:buChar char="•"/>
            </a:pPr>
            <a:r>
              <a:rPr lang="da-DK" sz="2800" dirty="0" err="1" smtClean="0"/>
              <a:t>Share</a:t>
            </a:r>
            <a:r>
              <a:rPr lang="da-DK" sz="2800" dirty="0" smtClean="0"/>
              <a:t> a story </a:t>
            </a:r>
            <a:r>
              <a:rPr lang="da-DK" sz="2800" dirty="0" err="1" smtClean="0"/>
              <a:t>about</a:t>
            </a:r>
            <a:r>
              <a:rPr lang="da-DK" sz="2800" dirty="0" smtClean="0"/>
              <a:t> the </a:t>
            </a:r>
            <a:r>
              <a:rPr lang="da-DK" sz="2800" dirty="0" err="1" smtClean="0"/>
              <a:t>object</a:t>
            </a:r>
            <a:r>
              <a:rPr lang="da-DK" sz="2800" dirty="0" smtClean="0"/>
              <a:t> </a:t>
            </a:r>
            <a:r>
              <a:rPr lang="da-DK" sz="2800" dirty="0" err="1" smtClean="0"/>
              <a:t>you</a:t>
            </a:r>
            <a:r>
              <a:rPr lang="da-DK" sz="2800" dirty="0" smtClean="0"/>
              <a:t> </a:t>
            </a:r>
            <a:r>
              <a:rPr lang="da-DK" sz="2800" dirty="0" err="1" smtClean="0"/>
              <a:t>brought</a:t>
            </a:r>
            <a:r>
              <a:rPr lang="da-DK" sz="2800" dirty="0" smtClean="0"/>
              <a:t>. </a:t>
            </a:r>
          </a:p>
          <a:p>
            <a:pPr marL="457200" indent="-457200">
              <a:buFont typeface="Arial" charset="0"/>
              <a:buChar char="•"/>
            </a:pPr>
            <a:r>
              <a:rPr lang="da-DK" sz="2800" dirty="0" smtClean="0"/>
              <a:t>How </a:t>
            </a:r>
            <a:r>
              <a:rPr lang="da-DK" sz="2800" dirty="0" err="1" smtClean="0"/>
              <a:t>can</a:t>
            </a:r>
            <a:r>
              <a:rPr lang="da-DK" sz="2800" dirty="0" smtClean="0"/>
              <a:t> it support the </a:t>
            </a:r>
            <a:r>
              <a:rPr lang="da-DK" sz="2800" dirty="0" err="1" smtClean="0"/>
              <a:t>way</a:t>
            </a:r>
            <a:r>
              <a:rPr lang="da-DK" sz="2800" dirty="0" smtClean="0"/>
              <a:t> </a:t>
            </a:r>
            <a:r>
              <a:rPr lang="da-DK" sz="2800" dirty="0" err="1" smtClean="0"/>
              <a:t>you</a:t>
            </a:r>
            <a:r>
              <a:rPr lang="da-DK" sz="2800" dirty="0"/>
              <a:t> </a:t>
            </a:r>
            <a:r>
              <a:rPr lang="da-DK" sz="2800" dirty="0" smtClean="0"/>
              <a:t>stage </a:t>
            </a:r>
            <a:r>
              <a:rPr lang="da-DK" sz="2800" dirty="0" err="1" smtClean="0"/>
              <a:t>your</a:t>
            </a:r>
            <a:r>
              <a:rPr lang="da-DK" sz="2800" dirty="0" smtClean="0"/>
              <a:t> </a:t>
            </a:r>
            <a:r>
              <a:rPr lang="da-DK" sz="2800" dirty="0" err="1" smtClean="0"/>
              <a:t>challenge</a:t>
            </a:r>
            <a:r>
              <a:rPr lang="da-DK" sz="2800" dirty="0" smtClean="0"/>
              <a:t> and true story?</a:t>
            </a:r>
          </a:p>
          <a:p>
            <a:endParaRPr lang="da-DK" dirty="0"/>
          </a:p>
        </p:txBody>
      </p:sp>
    </p:spTree>
    <p:extLst>
      <p:ext uri="{BB962C8B-B14F-4D97-AF65-F5344CB8AC3E}">
        <p14:creationId xmlns:p14="http://schemas.microsoft.com/office/powerpoint/2010/main" val="21144175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8906" y="51529"/>
            <a:ext cx="7886700" cy="387510"/>
          </a:xfrm>
        </p:spPr>
        <p:txBody>
          <a:bodyPr>
            <a:normAutofit fontScale="90000"/>
          </a:bodyPr>
          <a:lstStyle/>
          <a:p>
            <a:r>
              <a:rPr lang="en-US" dirty="0" smtClean="0"/>
              <a:t>Homework: Principle 7: Reflection and Value</a:t>
            </a:r>
            <a:endParaRPr lang="en-US" dirty="0"/>
          </a:p>
        </p:txBody>
      </p:sp>
      <p:sp>
        <p:nvSpPr>
          <p:cNvPr id="4" name="Content Placeholder 3"/>
          <p:cNvSpPr>
            <a:spLocks noGrp="1"/>
          </p:cNvSpPr>
          <p:nvPr>
            <p:ph idx="1"/>
          </p:nvPr>
        </p:nvSpPr>
        <p:spPr>
          <a:xfrm>
            <a:off x="0" y="2549532"/>
            <a:ext cx="9144000" cy="4308468"/>
          </a:xfrm>
        </p:spPr>
        <p:txBody>
          <a:bodyPr>
            <a:normAutofit/>
          </a:bodyPr>
          <a:lstStyle/>
          <a:p>
            <a:pPr marL="0" indent="0">
              <a:buNone/>
            </a:pPr>
            <a:r>
              <a:rPr lang="en-US" dirty="0" smtClean="0"/>
              <a:t>Reflect upon your journey through this seminar, its 4 sessions, and any and all transformations and changes you are making, as you Help Your Story Along, as you begin Staging the Launch of your ‘New Leadership Story’. Can you storyboard it?</a:t>
            </a:r>
          </a:p>
          <a:p>
            <a:pPr marL="0" indent="0">
              <a:buNone/>
            </a:pPr>
            <a:endParaRPr lang="en-US" dirty="0"/>
          </a:p>
          <a:p>
            <a:pPr marL="0" indent="0">
              <a:buNone/>
            </a:pPr>
            <a:r>
              <a:rPr lang="en-US" dirty="0" smtClean="0"/>
              <a:t>If your new story has anything to do with Ensemble Storytelling, with a new viewpoint with new micro-actions, please make note of that for our final session next week</a:t>
            </a:r>
          </a:p>
          <a:p>
            <a:pPr marL="0" indent="0">
              <a:buNone/>
            </a:pPr>
            <a:endParaRPr lang="en-US" dirty="0"/>
          </a:p>
          <a:p>
            <a:pPr marL="0" indent="0">
              <a:buNone/>
            </a:pPr>
            <a:r>
              <a:rPr lang="en-US" dirty="0" smtClean="0"/>
              <a:t>Visit </a:t>
            </a:r>
            <a:r>
              <a:rPr lang="en-US" dirty="0" smtClean="0">
                <a:hlinkClick r:id="rId2"/>
              </a:rPr>
              <a:t>https://truestorytelling.blog  </a:t>
            </a:r>
            <a:endParaRPr lang="en-US" dirty="0" smtClean="0"/>
          </a:p>
          <a:p>
            <a:pPr marL="0" indent="0">
              <a:buNone/>
            </a:pPr>
            <a:r>
              <a:rPr lang="en-US" dirty="0" smtClean="0"/>
              <a:t>and Make a Post</a:t>
            </a:r>
          </a:p>
          <a:p>
            <a:pPr marL="0" indent="0">
              <a:buNone/>
            </a:pPr>
            <a:r>
              <a:rPr lang="en-US" dirty="0" smtClean="0"/>
              <a:t>Thank You</a:t>
            </a:r>
            <a:endParaRPr lang="en-US" dirty="0"/>
          </a:p>
        </p:txBody>
      </p:sp>
      <p:sp>
        <p:nvSpPr>
          <p:cNvPr id="2" name="Slide Number Placeholder 1"/>
          <p:cNvSpPr>
            <a:spLocks noGrp="1"/>
          </p:cNvSpPr>
          <p:nvPr>
            <p:ph type="sldNum" sz="quarter" idx="12"/>
          </p:nvPr>
        </p:nvSpPr>
        <p:spPr/>
        <p:txBody>
          <a:bodyPr/>
          <a:lstStyle/>
          <a:p>
            <a:fld id="{D739C4FB-7D33-419B-8833-D1372BFD11C8}" type="slidenum">
              <a:rPr lang="en-US" smtClean="0"/>
              <a:t>14</a:t>
            </a:fld>
            <a:endParaRPr lang="en-US" dirty="0"/>
          </a:p>
        </p:txBody>
      </p:sp>
      <p:pic>
        <p:nvPicPr>
          <p:cNvPr id="5" name="Picture 4"/>
          <p:cNvPicPr>
            <a:picLocks noChangeAspect="1"/>
          </p:cNvPicPr>
          <p:nvPr/>
        </p:nvPicPr>
        <p:blipFill>
          <a:blip/>
          <a:stretch>
            <a:fillRect/>
          </a:stretch>
        </p:blipFill>
        <p:spPr>
          <a:xfrm>
            <a:off x="987694" y="439040"/>
            <a:ext cx="6380810" cy="2110491"/>
          </a:xfrm>
          <a:prstGeom prst="rect">
            <a:avLst/>
          </a:prstGeom>
        </p:spPr>
      </p:pic>
      <p:pic>
        <p:nvPicPr>
          <p:cNvPr id="6" name="Picture 5"/>
          <p:cNvPicPr>
            <a:picLocks noChangeAspect="1"/>
          </p:cNvPicPr>
          <p:nvPr/>
        </p:nvPicPr>
        <p:blipFill>
          <a:blip/>
          <a:stretch>
            <a:fillRect/>
          </a:stretch>
        </p:blipFill>
        <p:spPr>
          <a:xfrm>
            <a:off x="5363306" y="4578533"/>
            <a:ext cx="3780694" cy="2306810"/>
          </a:xfrm>
          <a:prstGeom prst="rect">
            <a:avLst/>
          </a:prstGeom>
        </p:spPr>
      </p:pic>
    </p:spTree>
    <p:extLst>
      <p:ext uri="{BB962C8B-B14F-4D97-AF65-F5344CB8AC3E}">
        <p14:creationId xmlns:p14="http://schemas.microsoft.com/office/powerpoint/2010/main" val="9172760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dirty="0" smtClean="0"/>
              <a:t>Principles 5 and 6</a:t>
            </a:r>
            <a:br>
              <a:rPr lang="en-US" dirty="0" smtClean="0"/>
            </a:br>
            <a:r>
              <a:rPr lang="en-US" dirty="0" smtClean="0"/>
              <a:t>Helping Story Along and the Staging of the Launch of your New Leadership Story</a:t>
            </a:r>
            <a:endParaRPr lang="en-US" dirty="0"/>
          </a:p>
        </p:txBody>
      </p:sp>
      <p:sp>
        <p:nvSpPr>
          <p:cNvPr id="4" name="Subtitle 3"/>
          <p:cNvSpPr>
            <a:spLocks noGrp="1"/>
          </p:cNvSpPr>
          <p:nvPr>
            <p:ph type="subTitle" idx="1"/>
          </p:nvPr>
        </p:nvSpPr>
        <p:spPr>
          <a:xfrm>
            <a:off x="360169" y="3602038"/>
            <a:ext cx="8549248" cy="3119438"/>
          </a:xfrm>
        </p:spPr>
        <p:txBody>
          <a:bodyPr>
            <a:normAutofit lnSpcReduction="10000"/>
          </a:bodyPr>
          <a:lstStyle/>
          <a:p>
            <a:r>
              <a:rPr lang="en-US" dirty="0" smtClean="0"/>
              <a:t>Jens Larsen, Lena Bruun, Grace Ann Rosile and David Boje</a:t>
            </a:r>
          </a:p>
          <a:p>
            <a:endParaRPr lang="en-US" dirty="0"/>
          </a:p>
          <a:p>
            <a:r>
              <a:rPr lang="en-US" sz="2900" b="1" dirty="0" smtClean="0">
                <a:hlinkClick r:id="rId2"/>
              </a:rPr>
              <a:t>https://true-storytelling.com</a:t>
            </a:r>
            <a:endParaRPr lang="en-US" sz="2900" b="1" dirty="0" smtClean="0"/>
          </a:p>
          <a:p>
            <a:endParaRPr lang="en-US" sz="2900" b="1" dirty="0"/>
          </a:p>
          <a:p>
            <a:r>
              <a:rPr lang="en-US" sz="2900" b="1" dirty="0" smtClean="0"/>
              <a:t>And our new site for you</a:t>
            </a:r>
          </a:p>
          <a:p>
            <a:endParaRPr lang="en-US" sz="2900" b="1" dirty="0"/>
          </a:p>
          <a:p>
            <a:r>
              <a:rPr lang="en-US" sz="2900" b="1" dirty="0" smtClean="0">
                <a:hlinkClick r:id="rId3"/>
              </a:rPr>
              <a:t>https://truestorytelling.blog</a:t>
            </a:r>
            <a:r>
              <a:rPr lang="en-US" sz="2900" b="1" dirty="0" smtClean="0"/>
              <a:t> </a:t>
            </a:r>
            <a:endParaRPr lang="en-US" sz="2900" b="1" dirty="0"/>
          </a:p>
        </p:txBody>
      </p:sp>
      <p:sp>
        <p:nvSpPr>
          <p:cNvPr id="2" name="Slide Number Placeholder 1"/>
          <p:cNvSpPr>
            <a:spLocks noGrp="1"/>
          </p:cNvSpPr>
          <p:nvPr>
            <p:ph type="sldNum" sz="quarter" idx="12"/>
          </p:nvPr>
        </p:nvSpPr>
        <p:spPr/>
        <p:txBody>
          <a:bodyPr/>
          <a:lstStyle/>
          <a:p>
            <a:fld id="{D739C4FB-7D33-419B-8833-D1372BFD11C8}" type="slidenum">
              <a:rPr lang="en-US" smtClean="0"/>
              <a:t>2</a:t>
            </a:fld>
            <a:endParaRPr lang="en-US" dirty="0"/>
          </a:p>
        </p:txBody>
      </p:sp>
    </p:spTree>
    <p:extLst>
      <p:ext uri="{BB962C8B-B14F-4D97-AF65-F5344CB8AC3E}">
        <p14:creationId xmlns:p14="http://schemas.microsoft.com/office/powerpoint/2010/main" val="12504512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39C4FB-7D33-419B-8833-D1372BFD11C8}" type="slidenum">
              <a:rPr lang="en-US" smtClean="0"/>
              <a:t>3</a:t>
            </a:fld>
            <a:endParaRPr lang="en-US" dirty="0"/>
          </a:p>
        </p:txBody>
      </p:sp>
      <p:sp>
        <p:nvSpPr>
          <p:cNvPr id="3" name="Rectangle 2"/>
          <p:cNvSpPr/>
          <p:nvPr/>
        </p:nvSpPr>
        <p:spPr>
          <a:xfrm>
            <a:off x="0" y="3718679"/>
            <a:ext cx="8821744" cy="3139321"/>
          </a:xfrm>
          <a:prstGeom prst="rect">
            <a:avLst/>
          </a:prstGeom>
        </p:spPr>
        <p:txBody>
          <a:bodyPr wrap="square">
            <a:spAutoFit/>
          </a:bodyPr>
          <a:lstStyle/>
          <a:p>
            <a:endParaRPr lang="en-US" dirty="0"/>
          </a:p>
          <a:p>
            <a:pPr marL="800100" lvl="1" indent="-342900">
              <a:buFont typeface="+mj-lt"/>
              <a:buAutoNum type="arabicPeriod"/>
            </a:pPr>
            <a:r>
              <a:rPr lang="en-US" b="1" dirty="0"/>
              <a:t>You yourself must be true and prepare the energy and effort for a sustainable future</a:t>
            </a:r>
            <a:endParaRPr lang="en-US" dirty="0"/>
          </a:p>
          <a:p>
            <a:pPr marL="800100" lvl="1" indent="-342900">
              <a:buFont typeface="+mj-lt"/>
              <a:buAutoNum type="arabicPeriod"/>
            </a:pPr>
            <a:r>
              <a:rPr lang="en-US" dirty="0"/>
              <a:t>Make room: </a:t>
            </a:r>
            <a:r>
              <a:rPr lang="en-US" b="1" dirty="0"/>
              <a:t>True storytelling makes spaces respecting the stories already there</a:t>
            </a:r>
            <a:endParaRPr lang="en-US" dirty="0"/>
          </a:p>
          <a:p>
            <a:pPr marL="800100" lvl="1" indent="-342900">
              <a:buFont typeface="+mj-lt"/>
              <a:buAutoNum type="arabicPeriod"/>
            </a:pPr>
            <a:r>
              <a:rPr lang="en-US" dirty="0"/>
              <a:t>Plot: </a:t>
            </a:r>
            <a:r>
              <a:rPr lang="en-US" b="1" dirty="0"/>
              <a:t>You must create stories with a clear plot creating direction and help people prioritize</a:t>
            </a:r>
            <a:endParaRPr lang="en-US" dirty="0"/>
          </a:p>
          <a:p>
            <a:pPr marL="800100" lvl="1" indent="-342900">
              <a:buFont typeface="+mj-lt"/>
              <a:buAutoNum type="arabicPeriod"/>
            </a:pPr>
            <a:r>
              <a:rPr lang="en-US" dirty="0"/>
              <a:t>Timing: </a:t>
            </a:r>
            <a:r>
              <a:rPr lang="en-US" b="1" dirty="0"/>
              <a:t>You must have timing</a:t>
            </a:r>
            <a:endParaRPr lang="en-US" dirty="0"/>
          </a:p>
          <a:p>
            <a:pPr marL="800100" lvl="1" indent="-342900">
              <a:buFont typeface="+mj-lt"/>
              <a:buAutoNum type="arabicPeriod"/>
            </a:pPr>
            <a:r>
              <a:rPr lang="en-US" dirty="0"/>
              <a:t>Help stories along: </a:t>
            </a:r>
            <a:r>
              <a:rPr lang="en-US" b="1" dirty="0"/>
              <a:t>You must be able to help stories on their way and be open to experiment</a:t>
            </a:r>
            <a:endParaRPr lang="en-US" sz="1200" dirty="0"/>
          </a:p>
          <a:p>
            <a:pPr marL="800100" lvl="1" indent="-342900">
              <a:buFont typeface="+mj-lt"/>
              <a:buAutoNum type="arabicPeriod"/>
            </a:pPr>
            <a:r>
              <a:rPr lang="en-US" dirty="0"/>
              <a:t>Staging: </a:t>
            </a:r>
            <a:r>
              <a:rPr lang="en-US" b="1" dirty="0"/>
              <a:t>You must consider staging including scenography and artifacts</a:t>
            </a:r>
            <a:endParaRPr lang="en-US" sz="1200" dirty="0"/>
          </a:p>
          <a:p>
            <a:pPr marL="800100" lvl="1" indent="-342900">
              <a:buFont typeface="+mj-lt"/>
              <a:buAutoNum type="arabicPeriod"/>
            </a:pPr>
            <a:r>
              <a:rPr lang="en-US" dirty="0"/>
              <a:t>Reflection: </a:t>
            </a:r>
            <a:r>
              <a:rPr lang="en-US" b="1" dirty="0"/>
              <a:t>You must reflect on the stories and how they create value</a:t>
            </a:r>
            <a:endParaRPr lang="en-US" sz="2000" dirty="0"/>
          </a:p>
        </p:txBody>
      </p:sp>
      <p:pic>
        <p:nvPicPr>
          <p:cNvPr id="5" name="Picture 4"/>
          <p:cNvPicPr>
            <a:picLocks noChangeAspect="1"/>
          </p:cNvPicPr>
          <p:nvPr/>
        </p:nvPicPr>
        <p:blipFill>
          <a:blip r:embed="rId2"/>
          <a:stretch>
            <a:fillRect/>
          </a:stretch>
        </p:blipFill>
        <p:spPr>
          <a:xfrm>
            <a:off x="1238536" y="0"/>
            <a:ext cx="6114291" cy="3970223"/>
          </a:xfrm>
          <a:prstGeom prst="rect">
            <a:avLst/>
          </a:prstGeom>
        </p:spPr>
      </p:pic>
    </p:spTree>
    <p:extLst>
      <p:ext uri="{BB962C8B-B14F-4D97-AF65-F5344CB8AC3E}">
        <p14:creationId xmlns:p14="http://schemas.microsoft.com/office/powerpoint/2010/main" val="4935421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39C4FB-7D33-419B-8833-D1372BFD11C8}" type="slidenum">
              <a:rPr lang="en-US" smtClean="0"/>
              <a:t>4</a:t>
            </a:fld>
            <a:endParaRPr lang="en-US" dirty="0"/>
          </a:p>
        </p:txBody>
      </p:sp>
      <p:pic>
        <p:nvPicPr>
          <p:cNvPr id="4" name="Picture 3"/>
          <p:cNvPicPr>
            <a:picLocks noChangeAspect="1"/>
          </p:cNvPicPr>
          <p:nvPr/>
        </p:nvPicPr>
        <p:blipFill>
          <a:blip/>
          <a:stretch>
            <a:fillRect/>
          </a:stretch>
        </p:blipFill>
        <p:spPr>
          <a:xfrm>
            <a:off x="0" y="0"/>
            <a:ext cx="9144000" cy="6858000"/>
          </a:xfrm>
          <a:prstGeom prst="rect">
            <a:avLst/>
          </a:prstGeom>
        </p:spPr>
      </p:pic>
    </p:spTree>
    <p:extLst>
      <p:ext uri="{BB962C8B-B14F-4D97-AF65-F5344CB8AC3E}">
        <p14:creationId xmlns:p14="http://schemas.microsoft.com/office/powerpoint/2010/main" val="90152206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Principles 5 &amp; 6 are the </a:t>
            </a:r>
            <a:br>
              <a:rPr lang="en-US" b="1" dirty="0" smtClean="0"/>
            </a:br>
            <a:r>
              <a:rPr lang="en-US" b="1" dirty="0" smtClean="0"/>
              <a:t>Climax of our Seminar</a:t>
            </a:r>
            <a:endParaRPr lang="en-US" b="1" dirty="0"/>
          </a:p>
        </p:txBody>
      </p:sp>
      <p:sp>
        <p:nvSpPr>
          <p:cNvPr id="4" name="Content Placeholder 3"/>
          <p:cNvSpPr>
            <a:spLocks noGrp="1"/>
          </p:cNvSpPr>
          <p:nvPr>
            <p:ph idx="1"/>
          </p:nvPr>
        </p:nvSpPr>
        <p:spPr/>
        <p:txBody>
          <a:bodyPr>
            <a:normAutofit lnSpcReduction="10000"/>
          </a:bodyPr>
          <a:lstStyle/>
          <a:p>
            <a:pPr marL="0" indent="0">
              <a:buNone/>
            </a:pPr>
            <a:r>
              <a:rPr lang="en-US" dirty="0" smtClean="0"/>
              <a:t>There are different kinds of STORY ARCS </a:t>
            </a:r>
            <a:r>
              <a:rPr lang="mr-IN" dirty="0" smtClean="0"/>
              <a:t>–</a:t>
            </a:r>
            <a:r>
              <a:rPr lang="en-US" dirty="0" smtClean="0"/>
              <a:t> the</a:t>
            </a:r>
            <a:r>
              <a:rPr lang="en-US" sz="2400" dirty="0" smtClean="0"/>
              <a:t> U </a:t>
            </a:r>
            <a:r>
              <a:rPr lang="en-US" dirty="0" smtClean="0"/>
              <a:t>and </a:t>
            </a:r>
            <a:r>
              <a:rPr lang="en-US" b="1" dirty="0" err="1" smtClean="0">
                <a:latin typeface="Lucida Grande"/>
                <a:ea typeface="Lucida Grande"/>
                <a:cs typeface="Lucida Grande"/>
              </a:rPr>
              <a:t>Π</a:t>
            </a:r>
            <a:endParaRPr lang="en-US" b="1" dirty="0" smtClean="0">
              <a:latin typeface="Lucida Grande"/>
              <a:ea typeface="Lucida Grande"/>
              <a:cs typeface="Lucida Grande"/>
            </a:endParaRPr>
          </a:p>
          <a:p>
            <a:pPr marL="0" indent="0">
              <a:buNone/>
            </a:pPr>
            <a:endParaRPr lang="en-US" b="1" dirty="0">
              <a:latin typeface="Lucida Grande"/>
              <a:ea typeface="Lucida Grande"/>
              <a:cs typeface="Lucida Grande"/>
            </a:endParaRPr>
          </a:p>
          <a:p>
            <a:pPr marL="0" indent="0">
              <a:buNone/>
            </a:pPr>
            <a:r>
              <a:rPr lang="en-US" b="1" dirty="0" smtClean="0">
                <a:latin typeface="Lucida Grande"/>
                <a:ea typeface="Lucida Grande"/>
                <a:cs typeface="Lucida Grande"/>
              </a:rPr>
              <a:t>We can give the example of how this seminar moves from SOLO LEADERSHIP to ENSEMBLE LEADERSHIP in its 4 sessions</a:t>
            </a:r>
          </a:p>
          <a:p>
            <a:pPr marL="0" indent="0">
              <a:buNone/>
            </a:pPr>
            <a:endParaRPr lang="en-US" b="1" dirty="0">
              <a:latin typeface="Lucida Grande"/>
              <a:ea typeface="Lucida Grande"/>
              <a:cs typeface="Lucida Grande"/>
            </a:endParaRPr>
          </a:p>
          <a:p>
            <a:pPr marL="0" indent="0">
              <a:buNone/>
            </a:pPr>
            <a:r>
              <a:rPr lang="en-US" b="1" dirty="0" smtClean="0">
                <a:latin typeface="Lucida Grande"/>
                <a:ea typeface="Lucida Grande"/>
                <a:cs typeface="Lucida Grande"/>
              </a:rPr>
              <a:t>Principles 5 (Helping Story Along) is an uncovering of your leadership, while Principle 6 (Staging) takes that ‘new story’ and brings it onto stage for some audience in very deliberate signposts (artifacts), which we will illustrate.</a:t>
            </a:r>
          </a:p>
          <a:p>
            <a:pPr marL="0" indent="0">
              <a:buNone/>
            </a:pPr>
            <a:endParaRPr lang="en-US" b="1" dirty="0">
              <a:latin typeface="Lucida Grande"/>
              <a:ea typeface="Lucida Grande"/>
              <a:cs typeface="Lucida Grande"/>
            </a:endParaRPr>
          </a:p>
          <a:p>
            <a:pPr marL="0" indent="0">
              <a:buNone/>
            </a:pPr>
            <a:r>
              <a:rPr lang="en-US" b="1" dirty="0" smtClean="0">
                <a:latin typeface="Lucida Grande"/>
                <a:ea typeface="Lucida Grande"/>
                <a:cs typeface="Lucida Grande"/>
              </a:rPr>
              <a:t>Part of the process of Helping Story is a method called ‘self-correcting induction’ </a:t>
            </a:r>
          </a:p>
          <a:p>
            <a:pPr marL="0" indent="0">
              <a:buNone/>
            </a:pPr>
            <a:endParaRPr lang="en-US" dirty="0"/>
          </a:p>
        </p:txBody>
      </p:sp>
      <p:sp>
        <p:nvSpPr>
          <p:cNvPr id="2" name="Slide Number Placeholder 1"/>
          <p:cNvSpPr>
            <a:spLocks noGrp="1"/>
          </p:cNvSpPr>
          <p:nvPr>
            <p:ph type="sldNum" sz="quarter" idx="12"/>
          </p:nvPr>
        </p:nvSpPr>
        <p:spPr/>
        <p:txBody>
          <a:bodyPr/>
          <a:lstStyle/>
          <a:p>
            <a:fld id="{D739C4FB-7D33-419B-8833-D1372BFD11C8}" type="slidenum">
              <a:rPr lang="en-US" smtClean="0"/>
              <a:t>5</a:t>
            </a:fld>
            <a:endParaRPr lang="en-US" dirty="0"/>
          </a:p>
        </p:txBody>
      </p:sp>
      <p:pic>
        <p:nvPicPr>
          <p:cNvPr id="5" name="Picture 4"/>
          <p:cNvPicPr>
            <a:picLocks noChangeAspect="1"/>
          </p:cNvPicPr>
          <p:nvPr/>
        </p:nvPicPr>
        <p:blipFill>
          <a:blip r:embed="rId2"/>
          <a:stretch>
            <a:fillRect/>
          </a:stretch>
        </p:blipFill>
        <p:spPr>
          <a:xfrm>
            <a:off x="6457950" y="113962"/>
            <a:ext cx="2497892" cy="1621969"/>
          </a:xfrm>
          <a:prstGeom prst="rect">
            <a:avLst/>
          </a:prstGeom>
        </p:spPr>
      </p:pic>
    </p:spTree>
    <p:extLst>
      <p:ext uri="{BB962C8B-B14F-4D97-AF65-F5344CB8AC3E}">
        <p14:creationId xmlns:p14="http://schemas.microsoft.com/office/powerpoint/2010/main" val="40448487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defTabSz="685800" rtl="0">
              <a:lnSpc>
                <a:spcPct val="90000"/>
              </a:lnSpc>
              <a:spcBef>
                <a:spcPct val="0"/>
              </a:spcBef>
            </a:pPr>
            <a:r>
              <a:rPr lang="en-US" sz="2800" b="1" dirty="0" smtClean="0"/>
              <a:t>Principle 5: Help stories along: You must be able to help stories on their way and be open to experiment</a:t>
            </a:r>
            <a:r>
              <a:rPr lang="en-US" b="1" dirty="0" smtClean="0"/>
              <a:t/>
            </a:r>
            <a:br>
              <a:rPr lang="en-US" b="1" dirty="0" smtClean="0"/>
            </a:br>
            <a:endParaRPr lang="en-US" sz="2800" b="1" dirty="0"/>
          </a:p>
        </p:txBody>
      </p:sp>
      <p:sp>
        <p:nvSpPr>
          <p:cNvPr id="3" name="Content Placeholder 2"/>
          <p:cNvSpPr>
            <a:spLocks noGrp="1"/>
          </p:cNvSpPr>
          <p:nvPr>
            <p:ph idx="1"/>
          </p:nvPr>
        </p:nvSpPr>
        <p:spPr/>
        <p:txBody>
          <a:bodyPr>
            <a:normAutofit/>
          </a:bodyPr>
          <a:lstStyle/>
          <a:p>
            <a:pPr marL="0" indent="0">
              <a:buNone/>
            </a:pPr>
            <a:r>
              <a:rPr lang="en-US" dirty="0" smtClean="0"/>
              <a:t>How do we Help the Story of our Leadership Challenge along?</a:t>
            </a:r>
          </a:p>
          <a:p>
            <a:pPr marL="0" indent="0">
              <a:buNone/>
            </a:pPr>
            <a:r>
              <a:rPr lang="en-US" dirty="0" smtClean="0"/>
              <a:t>It is by doing self-correction, so we move from Being-in-Untruth of our potential, and into the Being-True.</a:t>
            </a:r>
          </a:p>
          <a:p>
            <a:pPr marL="0" indent="0">
              <a:buNone/>
            </a:pPr>
            <a:endParaRPr lang="en-US" dirty="0" smtClean="0"/>
          </a:p>
          <a:p>
            <a:pPr marL="0" indent="0">
              <a:buNone/>
            </a:pPr>
            <a:r>
              <a:rPr lang="en-US" dirty="0" smtClean="0"/>
              <a:t>Today you are to develop a new story and uncovering of Helping Story Along for you.</a:t>
            </a:r>
          </a:p>
          <a:p>
            <a:pPr marL="0" indent="0">
              <a:buNone/>
            </a:pP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6</a:t>
            </a:fld>
            <a:endParaRPr lang="en-US" dirty="0"/>
          </a:p>
        </p:txBody>
      </p:sp>
      <p:pic>
        <p:nvPicPr>
          <p:cNvPr id="5" name="Picture 4"/>
          <p:cNvPicPr>
            <a:picLocks noChangeAspect="1"/>
          </p:cNvPicPr>
          <p:nvPr/>
        </p:nvPicPr>
        <p:blipFill>
          <a:blip r:embed="rId3"/>
          <a:stretch>
            <a:fillRect/>
          </a:stretch>
        </p:blipFill>
        <p:spPr>
          <a:xfrm>
            <a:off x="2200233" y="3819870"/>
            <a:ext cx="4468581" cy="2901606"/>
          </a:xfrm>
          <a:prstGeom prst="rect">
            <a:avLst/>
          </a:prstGeom>
        </p:spPr>
      </p:pic>
    </p:spTree>
    <p:extLst>
      <p:ext uri="{BB962C8B-B14F-4D97-AF65-F5344CB8AC3E}">
        <p14:creationId xmlns:p14="http://schemas.microsoft.com/office/powerpoint/2010/main" val="3575223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p:cNvSpPr>
            <a:spLocks noGrp="1"/>
          </p:cNvSpPr>
          <p:nvPr>
            <p:ph type="sldNum" sz="quarter" idx="12"/>
          </p:nvPr>
        </p:nvSpPr>
        <p:spPr/>
        <p:txBody>
          <a:bodyPr/>
          <a:lstStyle/>
          <a:p>
            <a:fld id="{D739C4FB-7D33-419B-8833-D1372BFD11C8}" type="slidenum">
              <a:rPr lang="en-US" smtClean="0"/>
              <a:t>7</a:t>
            </a:fld>
            <a:endParaRPr lang="en-US" dirty="0"/>
          </a:p>
        </p:txBody>
      </p:sp>
      <p:pic>
        <p:nvPicPr>
          <p:cNvPr id="1026" name="Picture 2" descr="ir Force One | The White Ho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226" y="914400"/>
            <a:ext cx="7201447" cy="4068817"/>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p:cNvSpPr txBox="1"/>
          <p:nvPr/>
        </p:nvSpPr>
        <p:spPr>
          <a:xfrm>
            <a:off x="2310859" y="5346618"/>
            <a:ext cx="4566186" cy="369332"/>
          </a:xfrm>
          <a:prstGeom prst="rect">
            <a:avLst/>
          </a:prstGeom>
          <a:noFill/>
        </p:spPr>
        <p:txBody>
          <a:bodyPr wrap="none" rtlCol="0">
            <a:spAutoFit/>
          </a:bodyPr>
          <a:lstStyle/>
          <a:p>
            <a:pPr algn="ctr"/>
            <a:r>
              <a:rPr lang="da-DK" dirty="0" smtClean="0"/>
              <a:t>A story </a:t>
            </a:r>
            <a:r>
              <a:rPr lang="da-DK" dirty="0" err="1" smtClean="0"/>
              <a:t>about</a:t>
            </a:r>
            <a:r>
              <a:rPr lang="da-DK" dirty="0" smtClean="0"/>
              <a:t> </a:t>
            </a:r>
            <a:r>
              <a:rPr lang="da-DK" dirty="0" err="1" smtClean="0"/>
              <a:t>working</a:t>
            </a:r>
            <a:r>
              <a:rPr lang="da-DK" dirty="0" smtClean="0"/>
              <a:t> in </a:t>
            </a:r>
            <a:r>
              <a:rPr lang="da-DK" dirty="0" err="1" smtClean="0"/>
              <a:t>Airforce</a:t>
            </a:r>
            <a:r>
              <a:rPr lang="da-DK" dirty="0" smtClean="0"/>
              <a:t> One and </a:t>
            </a:r>
            <a:r>
              <a:rPr lang="da-DK" dirty="0" err="1" smtClean="0"/>
              <a:t>Two</a:t>
            </a:r>
            <a:endParaRPr lang="da-DK" dirty="0" smtClean="0"/>
          </a:p>
        </p:txBody>
      </p:sp>
    </p:spTree>
    <p:extLst>
      <p:ext uri="{BB962C8B-B14F-4D97-AF65-F5344CB8AC3E}">
        <p14:creationId xmlns:p14="http://schemas.microsoft.com/office/powerpoint/2010/main" val="12767414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felt 11"/>
          <p:cNvSpPr txBox="1"/>
          <p:nvPr/>
        </p:nvSpPr>
        <p:spPr>
          <a:xfrm>
            <a:off x="529537" y="404664"/>
            <a:ext cx="7651454" cy="1446550"/>
          </a:xfrm>
          <a:prstGeom prst="rect">
            <a:avLst/>
          </a:prstGeom>
          <a:noFill/>
        </p:spPr>
        <p:txBody>
          <a:bodyPr wrap="none" rtlCol="0">
            <a:spAutoFit/>
          </a:bodyPr>
          <a:lstStyle/>
          <a:p>
            <a:r>
              <a:rPr lang="en-US" sz="4000" b="1" dirty="0" smtClean="0"/>
              <a:t>Principle 5 Help stories along</a:t>
            </a:r>
          </a:p>
          <a:p>
            <a:r>
              <a:rPr lang="en-US" sz="2400" b="1" dirty="0" smtClean="0"/>
              <a:t>You must be able to help stories on their way and </a:t>
            </a:r>
            <a:br>
              <a:rPr lang="en-US" sz="2400" b="1" dirty="0" smtClean="0"/>
            </a:br>
            <a:r>
              <a:rPr lang="en-US" sz="2400" b="1" dirty="0" smtClean="0"/>
              <a:t>be open to experiment</a:t>
            </a:r>
          </a:p>
        </p:txBody>
      </p:sp>
      <p:pic>
        <p:nvPicPr>
          <p:cNvPr id="5" name="Picture 4"/>
          <p:cNvPicPr/>
          <p:nvPr/>
        </p:nvPicPr>
        <p:blipFill>
          <a:blip>
            <a:extLst>
              <a:ext uri="{28A0092B-C50C-407E-A947-70E740481C1C}">
                <a14:useLocalDpi xmlns:a14="http://schemas.microsoft.com/office/drawing/2010/main" val="0"/>
              </a:ext>
            </a:extLst>
          </a:blip>
          <a:srcRect/>
          <a:stretch>
            <a:fillRect/>
          </a:stretch>
        </p:blipFill>
        <p:spPr bwMode="auto">
          <a:xfrm>
            <a:off x="208519" y="1851214"/>
            <a:ext cx="8644030" cy="5006786"/>
          </a:xfrm>
          <a:prstGeom prst="rect">
            <a:avLst/>
          </a:prstGeom>
          <a:noFill/>
          <a:ln>
            <a:noFill/>
          </a:ln>
        </p:spPr>
      </p:pic>
    </p:spTree>
    <p:extLst>
      <p:ext uri="{BB962C8B-B14F-4D97-AF65-F5344CB8AC3E}">
        <p14:creationId xmlns:p14="http://schemas.microsoft.com/office/powerpoint/2010/main" val="209265296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739C4FB-7D33-419B-8833-D1372BFD11C8}" type="slidenum">
              <a:rPr lang="en-US" smtClean="0"/>
              <a:t>9</a:t>
            </a:fld>
            <a:endParaRPr lang="en-US" dirty="0"/>
          </a:p>
        </p:txBody>
      </p:sp>
      <p:pic>
        <p:nvPicPr>
          <p:cNvPr id="3" name="Picture 2"/>
          <p:cNvPicPr/>
          <p:nvPr/>
        </p:nvPicPr>
        <p:blipFill>
          <a:blip>
            <a:extLst>
              <a:ext uri="{28A0092B-C50C-407E-A947-70E740481C1C}">
                <a14:useLocalDpi xmlns:a14="http://schemas.microsoft.com/office/drawing/2010/main" val="0"/>
              </a:ext>
            </a:extLst>
          </a:blip>
          <a:srcRect/>
          <a:stretch>
            <a:fillRect/>
          </a:stretch>
        </p:blipFill>
        <p:spPr bwMode="auto">
          <a:xfrm>
            <a:off x="0" y="742932"/>
            <a:ext cx="9144000" cy="4855856"/>
          </a:xfrm>
          <a:prstGeom prst="rect">
            <a:avLst/>
          </a:prstGeom>
          <a:noFill/>
          <a:ln>
            <a:noFill/>
          </a:ln>
        </p:spPr>
      </p:pic>
      <p:sp>
        <p:nvSpPr>
          <p:cNvPr id="4" name="Rectangle 3"/>
          <p:cNvSpPr/>
          <p:nvPr/>
        </p:nvSpPr>
        <p:spPr>
          <a:xfrm>
            <a:off x="138207" y="5802353"/>
            <a:ext cx="8983304" cy="646331"/>
          </a:xfrm>
          <a:prstGeom prst="rect">
            <a:avLst/>
          </a:prstGeom>
        </p:spPr>
        <p:txBody>
          <a:bodyPr wrap="square">
            <a:spAutoFit/>
          </a:bodyPr>
          <a:lstStyle/>
          <a:p>
            <a:r>
              <a:rPr lang="en-US" b="1" dirty="0"/>
              <a:t>From Boje &amp; Rosile, Doing Conversational Storytelling… book (Edward Elgar Press, </a:t>
            </a:r>
            <a:r>
              <a:rPr lang="en-US" b="1" i="1" dirty="0"/>
              <a:t>in </a:t>
            </a:r>
            <a:r>
              <a:rPr lang="en-US" b="1" i="1" dirty="0" smtClean="0"/>
              <a:t>press</a:t>
            </a:r>
          </a:p>
          <a:p>
            <a:r>
              <a:rPr lang="en-US" b="1" i="1" dirty="0" smtClean="0"/>
              <a:t>Drawing by Mark van der </a:t>
            </a:r>
            <a:r>
              <a:rPr lang="en-US" b="1" i="1" dirty="0" err="1" smtClean="0"/>
              <a:t>Heit</a:t>
            </a:r>
            <a:r>
              <a:rPr lang="en-US" b="1" dirty="0" smtClean="0"/>
              <a:t>)</a:t>
            </a:r>
            <a:r>
              <a:rPr lang="en-US" dirty="0" smtClean="0"/>
              <a:t> </a:t>
            </a:r>
            <a:endParaRPr lang="en-US" dirty="0"/>
          </a:p>
        </p:txBody>
      </p:sp>
      <p:sp>
        <p:nvSpPr>
          <p:cNvPr id="6" name="TextBox 5"/>
          <p:cNvSpPr txBox="1"/>
          <p:nvPr/>
        </p:nvSpPr>
        <p:spPr>
          <a:xfrm>
            <a:off x="541907" y="742932"/>
            <a:ext cx="5211797" cy="523220"/>
          </a:xfrm>
          <a:prstGeom prst="rect">
            <a:avLst/>
          </a:prstGeom>
          <a:solidFill>
            <a:schemeClr val="bg1"/>
          </a:solidFill>
        </p:spPr>
        <p:txBody>
          <a:bodyPr wrap="square" rtlCol="0">
            <a:spAutoFit/>
          </a:bodyPr>
          <a:lstStyle/>
          <a:p>
            <a:r>
              <a:rPr lang="en-US" sz="2800" b="1" dirty="0" smtClean="0"/>
              <a:t>Self-Correcting Conversations </a:t>
            </a:r>
            <a:endParaRPr lang="en-US" sz="2800" b="1" dirty="0"/>
          </a:p>
        </p:txBody>
      </p:sp>
    </p:spTree>
    <p:extLst>
      <p:ext uri="{BB962C8B-B14F-4D97-AF65-F5344CB8AC3E}">
        <p14:creationId xmlns:p14="http://schemas.microsoft.com/office/powerpoint/2010/main" val="184695695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8265</TotalTime>
  <Words>656</Words>
  <Application>Microsoft Macintosh PowerPoint</Application>
  <PresentationFormat>On-screen Show (4:3)</PresentationFormat>
  <Paragraphs>81</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Kontortema</vt:lpstr>
      <vt:lpstr>Agenda for Ensemble Facilitators</vt:lpstr>
      <vt:lpstr>Principles 5 and 6 Helping Story Along and the Staging of the Launch of your New Leadership Story</vt:lpstr>
      <vt:lpstr>PowerPoint Presentation</vt:lpstr>
      <vt:lpstr>PowerPoint Presentation</vt:lpstr>
      <vt:lpstr>Principles 5 &amp; 6 are the  Climax of our Seminar</vt:lpstr>
      <vt:lpstr>Principle 5: Help stories along: You must be able to help stories on their way and be open to experiment </vt:lpstr>
      <vt:lpstr>PowerPoint Presentation</vt:lpstr>
      <vt:lpstr>PowerPoint Presentation</vt:lpstr>
      <vt:lpstr>PowerPoint Presentation</vt:lpstr>
      <vt:lpstr>Principle 6: You must consider staging including scenography and artifacts</vt:lpstr>
      <vt:lpstr>PowerPoint Presentation</vt:lpstr>
      <vt:lpstr>PowerPoint Presentation</vt:lpstr>
      <vt:lpstr>PowerPoint Presentation</vt:lpstr>
      <vt:lpstr>Homework: Principle 7: Reflection and Value</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True Storytelling</dc:title>
  <dc:creator>David Boje</dc:creator>
  <cp:lastModifiedBy>David Boje</cp:lastModifiedBy>
  <cp:revision>263</cp:revision>
  <cp:lastPrinted>2020-05-24T16:06:55Z</cp:lastPrinted>
  <dcterms:created xsi:type="dcterms:W3CDTF">2018-04-29T05:39:51Z</dcterms:created>
  <dcterms:modified xsi:type="dcterms:W3CDTF">2020-05-25T14:55:00Z</dcterms:modified>
</cp:coreProperties>
</file>