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48" r:id="rId2"/>
    <p:sldId id="350" r:id="rId3"/>
    <p:sldId id="351" r:id="rId4"/>
    <p:sldId id="356" r:id="rId5"/>
    <p:sldId id="264" r:id="rId6"/>
    <p:sldId id="357" r:id="rId7"/>
    <p:sldId id="352" r:id="rId8"/>
    <p:sldId id="358" r:id="rId9"/>
    <p:sldId id="355" r:id="rId10"/>
    <p:sldId id="361" r:id="rId11"/>
    <p:sldId id="354" r:id="rId12"/>
    <p:sldId id="360" r:id="rId13"/>
    <p:sldId id="362" r:id="rId14"/>
    <p:sldId id="359" r:id="rId15"/>
    <p:sldId id="363" r:id="rId16"/>
    <p:sldId id="364" r:id="rId17"/>
    <p:sldId id="365" r:id="rId18"/>
    <p:sldId id="368" r:id="rId19"/>
    <p:sldId id="367" r:id="rId20"/>
    <p:sldId id="369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-2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9B699-6D9E-9545-9AC6-0E38C784911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46E2-680A-4E4B-BE53-8EDCB6C21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is from free downloads https://</a:t>
            </a:r>
            <a:r>
              <a:rPr lang="en-US" dirty="0" err="1"/>
              <a:t>www.pexels.com</a:t>
            </a:r>
            <a:r>
              <a:rPr lang="en-US" dirty="0"/>
              <a:t>/photo/hands-heart-love-305530/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F5C53-39F1-5942-8229-C47DAAE51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46E2-680A-4E4B-BE53-8EDCB6C215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‘Truth’? </a:t>
            </a:r>
            <a:r>
              <a:rPr lang="mr-IN" dirty="0"/>
              <a:t>–</a:t>
            </a:r>
            <a:r>
              <a:rPr lang="en-US" dirty="0"/>
              <a:t> It</a:t>
            </a:r>
            <a:r>
              <a:rPr lang="en-US" baseline="0" dirty="0"/>
              <a:t> is the ancient Greek dialogues that bring True Storytelling out of hiding.</a:t>
            </a:r>
          </a:p>
          <a:p>
            <a:r>
              <a:rPr lang="en-US" baseline="0" dirty="0"/>
              <a:t>A ancient indigenous Guide before Aristotle and Plato would help people find a way of Being-in-the-world of Being-true</a:t>
            </a:r>
          </a:p>
          <a:p>
            <a:r>
              <a:rPr lang="en-US" baseline="0" dirty="0"/>
              <a:t>In today’s corporations, media, government, and our daily lives, The Being-true of ‘Truth’ has been diminished.</a:t>
            </a:r>
          </a:p>
          <a:p>
            <a:r>
              <a:rPr lang="en-US" baseline="0" dirty="0"/>
              <a:t>As Walter Benjamin (1968, in 1930s essay The Storyteller) put it, ‘True’ “Storytelling is coming to an end”. </a:t>
            </a:r>
          </a:p>
          <a:p>
            <a:r>
              <a:rPr lang="en-US" baseline="0" dirty="0"/>
              <a:t>See p. 4 and read his story of the ‘True Storyteller’ https://</a:t>
            </a:r>
            <a:r>
              <a:rPr lang="en-US" baseline="0" dirty="0" err="1"/>
              <a:t>arl.human.cornell.edu</a:t>
            </a:r>
            <a:r>
              <a:rPr lang="en-US" baseline="0" dirty="0"/>
              <a:t>/linked%20docs/Walter%20Benjamin%20Storyteller.pdf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“</a:t>
            </a:r>
            <a:r>
              <a:rPr lang="en-US" dirty="0"/>
              <a:t>From this story it may be seen what the nature of true storytelling is” (p. 4).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TRUTH in True Storytelling is what Parmenides called “The Goddess of Truth”</a:t>
            </a:r>
            <a:r>
              <a:rPr lang="mr-IN" baseline="0" dirty="0"/>
              <a:t>…</a:t>
            </a:r>
            <a:r>
              <a:rPr lang="en-US" baseline="0" dirty="0"/>
              <a:t> “both in truth and in untruth: (Heidegger, Being and Time, 1962: section #223).</a:t>
            </a:r>
          </a:p>
          <a:p>
            <a:r>
              <a:rPr lang="en-US" baseline="0" dirty="0"/>
              <a:t>As True Storytelling Guides, you encounter the Truth and Untruth of your own inner and outer dialogues. </a:t>
            </a:r>
          </a:p>
          <a:p>
            <a:r>
              <a:rPr lang="en-US" baseline="0" dirty="0"/>
              <a:t>We live in societies that cover up what is Truth and Untruth, and what a True Storytelling guide does is uncover the Truth (#226).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891DD-4765-404A-A1A9-A5E210FC9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46E2-680A-4E4B-BE53-8EDCB6C215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292ED-747E-9A45-951F-637B32762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A5B4E2-3123-8949-9649-8FCFD579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2C5280-5DED-E84F-B018-C9BCCF92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ADDDCE-D314-0F4D-A826-8815D48F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43BBF6-2C64-0E42-895F-C923BD8E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9F2BC-9686-F841-8B2D-B735BB84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1BAAEA-5EA4-534F-BF48-6A39519C9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F304C4-CBEE-024F-86D2-EAE18144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DB029-9E96-4C4B-B012-C8ADD0A6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FA9454-C941-1941-BE74-113797E8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7191C2D-A857-B442-A8CB-A3C02EAE0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324321-8724-5E45-90C3-4DB970135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6A85C-4A4A-DE48-AD42-6AD94EB0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F0112C-A643-C640-8AAF-A683FF88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BA7E4-1882-E945-9DBA-497F537D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3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90A4D-859D-C847-9132-53D4BFB8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EE6A53-63B3-2A43-AE56-DA57BC18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67549C-E69B-A842-AB4D-1E4CBEB4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5F84E-80F7-CF43-ACA5-1C97188F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C9B72-9C34-EB4B-96B0-D9178F61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1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9EB79-0ACF-B04D-873F-57606F40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12F250-92D4-B942-B4E1-1FD54CFA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3C8BEA-7F95-F749-96C8-9641676C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18A0F-908E-6747-88ED-3D73E286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732D40-B99D-F640-BF28-5E2F9DA1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3D46B-7376-9241-919E-E73064B7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8AB28-E1C5-474D-9F6C-F88F55A75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DDC8DC-3C6A-B649-8D2F-8227EF0C4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8AF14D-B972-1D4D-A027-4B4572C2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2A4522-1F02-C745-9521-F466579A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38EAAC-44EF-5245-B943-784CB85E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2E751E-4995-7D4F-B3E7-846D564A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64C913-B0D7-C94C-B4AE-6D59D976F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4CBA71-BE96-D448-8612-E4C53BBC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EAC42-D311-BA4B-8E84-DF744D6DD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EDB73B-9678-A144-94F3-D95EBD8A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E87B9-62BC-004E-8EF6-82B85C34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6C9C98-F28A-594E-BF6F-75BD506D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F8E24A-F67E-664E-8250-92D2971C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D3719-EC43-6343-9001-6A61764D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93C7AB-8AD5-074E-B8D2-D3C85B8F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B67FD6-542E-8E43-88CC-DEF003ED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38A886-5969-5248-8D6A-202FABB5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7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F44A49-8E9E-284D-A5F8-13E91D3B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4FAF-D5ED-DA48-ABEA-7CA2EE68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B56DC9-7C26-CF49-81F4-93C6DD20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DCA6C-7BE1-8A48-9A81-44BC851B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FFE794-907C-0541-934F-CA9CF5964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CBF50E-F910-6442-BEC2-D9355A81D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094D6E-B62C-2345-BC07-3E6817EE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B99AF6-0A5C-6F4F-9883-D47D9908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414034-A761-0D45-B257-FD9468C5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5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104C9-C7F6-9444-949C-8EA7791C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F59BEE-97FD-0146-8EB9-BFDFE7C10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7EF56E-6529-9144-860F-90F67900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9112F6-3B4D-A24D-8B45-5064294C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058F0D-C480-B142-95A2-C1EDACC6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F2C61E-192D-2745-A218-384F7218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C74EE0-A924-3048-B81E-A5C24F18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79A73F-9AAB-C24D-BC37-E4A25955A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B9FCE5-D11E-EB4F-9B31-3B7380E6D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62A4-BE3B-EB41-9958-38BC5968BC09}" type="datetimeFigureOut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8ADA05-7E4A-6C47-9DA8-3536A9307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02B8-3ED5-6D44-8BEB-E10727DCE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D9C4-2CA3-E747-8C0A-938FF9DE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02web.zoom.us/j/89397616259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dboje@gmail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originalthinking.us/media/podcas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boje.com/FINAL%20aug%2031%20for%20SESSION%20two%20Intercultural%20P3&amp;4%20ver%207.pptx" TargetMode="External"/><Relationship Id="rId4" Type="http://schemas.openxmlformats.org/officeDocument/2006/relationships/hyperlink" Target="https://davidboje.com/truestorytelling/Rosile%20Handout%20HOW%20TO%20DO%20STORYBOARDING%20for%20RESTORYING%20Sep%209%202020%20%20copyright%20TSI.docx" TargetMode="External"/><Relationship Id="rId5" Type="http://schemas.openxmlformats.org/officeDocument/2006/relationships/hyperlink" Target="https://davidboje.com/truestorytelling/FINAL%2014%20Sept2020%20Session%233%20P5%20and%20P6%20.pptx" TargetMode="External"/><Relationship Id="rId6" Type="http://schemas.openxmlformats.org/officeDocument/2006/relationships/hyperlink" Target="https://davidboje.com/truestorytelling/How%20Can%20True%20Storytelling%20Helps%20End%20Systemic%20Racism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vidboje.com/truestorytelling/final%20Session%20ONE%20intercultural%20racism%20P1%20and%20P2%20vesion%204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True Storytelling: Session #3 of 4 on</a:t>
            </a:r>
            <a:br>
              <a:rPr lang="en-US" dirty="0"/>
            </a:br>
            <a:r>
              <a:rPr lang="en-US" dirty="0"/>
              <a:t>Intercultural Racism Conversations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9am Pacific/10am Mountain Time on </a:t>
            </a:r>
          </a:p>
          <a:p>
            <a:pPr marL="0" indent="0" algn="ctr">
              <a:buNone/>
            </a:pPr>
            <a:r>
              <a:rPr lang="en-US" dirty="0"/>
              <a:t>24, 31 Aug, and 14 &amp; 21 Sept </a:t>
            </a:r>
          </a:p>
          <a:p>
            <a:pPr marL="0" indent="0" algn="ctr">
              <a:buNone/>
            </a:pPr>
            <a:r>
              <a:rPr lang="en-US" dirty="0"/>
              <a:t>Join Zoom Meeting </a:t>
            </a:r>
          </a:p>
          <a:p>
            <a:pPr marL="0" indent="0" algn="ctr">
              <a:buNone/>
            </a:pPr>
            <a:r>
              <a:rPr lang="mr-IN" u="sng" dirty="0">
                <a:hlinkClick r:id="rId2"/>
              </a:rPr>
              <a:t>https://us02web.zoom.us/j/89397616259</a:t>
            </a:r>
          </a:p>
          <a:p>
            <a:pPr algn="ctr"/>
            <a:endParaRPr lang="mr-IN" dirty="0"/>
          </a:p>
          <a:p>
            <a:pPr algn="ctr"/>
            <a:r>
              <a:rPr lang="en-US" dirty="0"/>
              <a:t>Meeting ID: 893 9761 6259 </a:t>
            </a:r>
          </a:p>
          <a:p>
            <a:pPr algn="ctr"/>
            <a:r>
              <a:rPr lang="en-US" dirty="0"/>
              <a:t>Passcode: </a:t>
            </a:r>
            <a:r>
              <a:rPr lang="en-US" dirty="0" err="1"/>
              <a:t>endracism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0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DDDFB-64A2-E943-87D1-28E3049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(5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B70614-50BB-FE4F-A666-BC2652E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825625"/>
            <a:ext cx="11059885" cy="4351338"/>
          </a:xfrm>
        </p:spPr>
        <p:txBody>
          <a:bodyPr/>
          <a:lstStyle/>
          <a:p>
            <a:r>
              <a:rPr lang="en-US" dirty="0"/>
              <a:t>Report out some examples of Little Wow Moments</a:t>
            </a:r>
          </a:p>
          <a:p>
            <a:endParaRPr lang="en-US" dirty="0"/>
          </a:p>
          <a:p>
            <a:r>
              <a:rPr lang="en-US" dirty="0"/>
              <a:t>Seek PATTERNS in the stories of Little Wow Moments</a:t>
            </a:r>
          </a:p>
          <a:p>
            <a:endParaRPr lang="en-US" dirty="0"/>
          </a:p>
          <a:p>
            <a:r>
              <a:rPr lang="en-US" dirty="0"/>
              <a:t>PATTERNS are systems</a:t>
            </a:r>
          </a:p>
          <a:p>
            <a:endParaRPr lang="en-US" dirty="0"/>
          </a:p>
          <a:p>
            <a:r>
              <a:rPr lang="en-US" dirty="0"/>
              <a:t>Strategies to re-create these patterns are thus SYSTEMIC &amp; STRUCTURAL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B8E6C-7545-ED4B-8160-8305A329B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r>
              <a:rPr lang="en-US" dirty="0"/>
              <a:t>CHANGE “the” story by </a:t>
            </a:r>
            <a:r>
              <a:rPr lang="en-US" b="1" dirty="0"/>
              <a:t>RE-STORY-ING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59A906-79C2-7648-B20C-F2129F109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045030"/>
            <a:ext cx="11350171" cy="544784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What we have done so far</a:t>
            </a:r>
            <a:r>
              <a:rPr lang="en-US" sz="3200" b="1" dirty="0"/>
              <a:t>:</a:t>
            </a:r>
          </a:p>
          <a:p>
            <a:r>
              <a:rPr lang="en-US" sz="3200" b="1" dirty="0"/>
              <a:t>BEGAN </a:t>
            </a:r>
            <a:r>
              <a:rPr lang="en-US" sz="3200" dirty="0"/>
              <a:t>with current storyboard (line-cutting, Nickerson Gardens)</a:t>
            </a:r>
            <a:endParaRPr lang="en-US" sz="3200" b="1" dirty="0"/>
          </a:p>
          <a:p>
            <a:r>
              <a:rPr lang="en-US" sz="3200" b="1" dirty="0"/>
              <a:t>EXTERNALIZED </a:t>
            </a:r>
            <a:r>
              <a:rPr lang="en-US" sz="3200" dirty="0"/>
              <a:t>the problem</a:t>
            </a:r>
            <a:r>
              <a:rPr lang="en-US" sz="3200" b="1" dirty="0"/>
              <a:t>, </a:t>
            </a:r>
            <a:r>
              <a:rPr lang="en-US" sz="3200" dirty="0"/>
              <a:t>(Check-out Line Dragon, Tank Dragon)</a:t>
            </a:r>
            <a:endParaRPr lang="en-US" sz="3200" b="1" dirty="0"/>
          </a:p>
          <a:p>
            <a:r>
              <a:rPr lang="en-US" sz="3200" b="1" dirty="0"/>
              <a:t>ANALYZED </a:t>
            </a:r>
            <a:r>
              <a:rPr lang="en-US" sz="3200" dirty="0"/>
              <a:t>pros and cons (faster if I let it pass; more people will do it more often, and it may carryover to other contexts)</a:t>
            </a:r>
          </a:p>
          <a:p>
            <a:r>
              <a:rPr lang="en-US" sz="3200" b="1" dirty="0"/>
              <a:t>IDENTIFIED Little Wow Moments</a:t>
            </a:r>
          </a:p>
          <a:p>
            <a:endParaRPr lang="en-US" dirty="0"/>
          </a:p>
          <a:p>
            <a:r>
              <a:rPr lang="en-US" sz="3200" b="1" dirty="0"/>
              <a:t>NEXT:  </a:t>
            </a:r>
            <a:r>
              <a:rPr lang="en-US" sz="3200" b="1" u="sng" dirty="0"/>
              <a:t>RE-STORY </a:t>
            </a:r>
            <a:r>
              <a:rPr lang="en-US" sz="3200" dirty="0"/>
              <a:t> and </a:t>
            </a:r>
            <a:r>
              <a:rPr lang="en-US" sz="3200" b="1" u="sng" dirty="0"/>
              <a:t>HELP ALONG </a:t>
            </a:r>
            <a:r>
              <a:rPr lang="en-US" sz="3200" dirty="0"/>
              <a:t>your new story</a:t>
            </a:r>
            <a:endParaRPr lang="en-US" sz="3200" b="1" u="sng" dirty="0"/>
          </a:p>
          <a:p>
            <a:r>
              <a:rPr lang="en-US" sz="3200" b="1" dirty="0"/>
              <a:t>DE-CONSTRUCT</a:t>
            </a:r>
            <a:r>
              <a:rPr lang="en-US" sz="3200" dirty="0"/>
              <a:t> the problem story (so we can re-construct)</a:t>
            </a:r>
          </a:p>
          <a:p>
            <a:r>
              <a:rPr lang="en-US" b="1" u="sng" dirty="0"/>
              <a:t>PATTERNS</a:t>
            </a:r>
            <a:r>
              <a:rPr lang="en-US" b="1" dirty="0"/>
              <a:t> in LITTLE WOW MOMENTS of</a:t>
            </a:r>
            <a:r>
              <a:rPr lang="en-US" dirty="0"/>
              <a:t> success stories of defeating the problem</a:t>
            </a:r>
          </a:p>
          <a:p>
            <a:pPr lvl="1"/>
            <a:r>
              <a:rPr lang="en-US" dirty="0"/>
              <a:t>Strategies: small steps, pilots, experimenting, documenting</a:t>
            </a:r>
          </a:p>
          <a:p>
            <a:r>
              <a:rPr lang="en-US" b="1" dirty="0"/>
              <a:t>STAGING Support</a:t>
            </a:r>
            <a:r>
              <a:rPr lang="en-US" dirty="0"/>
              <a:t>: Human networks, material objects (take a number?)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9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A3E2D-4E33-D346-B515-8E245B4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De-CONSTRUCTION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CC29B3-3002-BF44-8486-BDEEF9E1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6113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Black"/>
                <a:cs typeface="Arial Black"/>
              </a:rPr>
              <a:t>Dualities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Black"/>
                <a:cs typeface="Arial Black"/>
              </a:rPr>
              <a:t>Reversal of Hierarchy of Dualities</a:t>
            </a:r>
          </a:p>
          <a:p>
            <a:pPr marL="0" indent="0">
              <a:buNone/>
            </a:pPr>
            <a:r>
              <a:rPr lang="en-US" dirty="0">
                <a:latin typeface="Arial Black"/>
                <a:cs typeface="Arial Black"/>
              </a:rPr>
              <a:t>3. Reinterpret</a:t>
            </a:r>
          </a:p>
          <a:p>
            <a:pPr marL="0" indent="0">
              <a:buNone/>
            </a:pPr>
            <a:r>
              <a:rPr lang="en-US" dirty="0">
                <a:latin typeface="Arial Black"/>
                <a:cs typeface="Arial Black"/>
              </a:rPr>
              <a:t>4. Hearing the Rebel Voice/Untold Story</a:t>
            </a:r>
          </a:p>
          <a:p>
            <a:pPr marL="0" indent="0">
              <a:buNone/>
            </a:pPr>
            <a:r>
              <a:rPr lang="en-US" dirty="0">
                <a:latin typeface="Arial Black"/>
                <a:cs typeface="Arial Black"/>
              </a:rPr>
              <a:t>5. What is Between-the-Lines</a:t>
            </a:r>
          </a:p>
          <a:p>
            <a:pPr marL="0" indent="0">
              <a:buNone/>
            </a:pPr>
            <a:r>
              <a:rPr lang="en-US" dirty="0">
                <a:latin typeface="Arial Black"/>
                <a:cs typeface="Arial Black"/>
              </a:rPr>
              <a:t>6. Deny the Dominant Plot with Counterplots</a:t>
            </a:r>
          </a:p>
          <a:p>
            <a:pPr marL="0" indent="0">
              <a:buNone/>
            </a:pPr>
            <a:r>
              <a:rPr lang="en-US" dirty="0">
                <a:latin typeface="Arial Black"/>
                <a:cs typeface="Arial Black"/>
              </a:rPr>
              <a:t>7. Find exceptions, your ACORNS, Little Wow Moments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Arial Black"/>
              <a:cs typeface="Arial Black"/>
            </a:endParaRPr>
          </a:p>
          <a:p>
            <a:endParaRPr lang="en-US" dirty="0"/>
          </a:p>
        </p:txBody>
      </p:sp>
      <p:pic>
        <p:nvPicPr>
          <p:cNvPr id="1026" name="Picture 2" descr="Deconstruct Stock Illustrations – 38 Deconstruct Stock Illustrations,  Vectors &amp; Clipart - Dreamstime">
            <a:extLst>
              <a:ext uri="{FF2B5EF4-FFF2-40B4-BE49-F238E27FC236}">
                <a16:creationId xmlns:a16="http://schemas.microsoft.com/office/drawing/2014/main" xmlns="" id="{0301C13A-6743-0D4F-BCAB-DD974C7C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90" y="142240"/>
            <a:ext cx="3645122" cy="27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8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76A75-3DF8-2248-B405-F09CD8FE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David’s Story of Nickerson Gardens/South Central LA:</a:t>
            </a:r>
            <a:br>
              <a:rPr lang="en-US" sz="4000" dirty="0"/>
            </a:br>
            <a:r>
              <a:rPr lang="en-US" sz="4000" dirty="0"/>
              <a:t>De-construct, then re-construct and re-story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EE50B-0FE5-FD43-B684-70DBE64A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0314" cy="4517118"/>
          </a:xfrm>
        </p:spPr>
        <p:txBody>
          <a:bodyPr/>
          <a:lstStyle/>
          <a:p>
            <a:r>
              <a:rPr lang="en-US" dirty="0"/>
              <a:t>Tanks with battering rams used to knock down front doors</a:t>
            </a:r>
          </a:p>
          <a:p>
            <a:r>
              <a:rPr lang="en-US" dirty="0"/>
              <a:t>Residents NEVER hired to work jobs in the community, because-</a:t>
            </a:r>
          </a:p>
          <a:p>
            <a:r>
              <a:rPr lang="en-US" dirty="0"/>
              <a:t>Assumptions that residents were druggies, not families</a:t>
            </a:r>
          </a:p>
          <a:p>
            <a:endParaRPr lang="en-US" dirty="0"/>
          </a:p>
          <a:p>
            <a:r>
              <a:rPr lang="en-US" dirty="0"/>
              <a:t>David publicized an alternate story of families with children</a:t>
            </a:r>
          </a:p>
          <a:p>
            <a:r>
              <a:rPr lang="en-US" dirty="0"/>
              <a:t>Little Wow Moments: aspiring opera singers; mothers &amp; kids, leaders</a:t>
            </a:r>
          </a:p>
          <a:p>
            <a:r>
              <a:rPr lang="en-US" dirty="0"/>
              <a:t>David’s experiment: Resident Manager Training</a:t>
            </a:r>
          </a:p>
          <a:p>
            <a:r>
              <a:rPr lang="en-US" dirty="0"/>
              <a:t>Result: Resident Manager Training grads were IDEAL employees </a:t>
            </a:r>
          </a:p>
        </p:txBody>
      </p:sp>
    </p:spTree>
    <p:extLst>
      <p:ext uri="{BB962C8B-B14F-4D97-AF65-F5344CB8AC3E}">
        <p14:creationId xmlns:p14="http://schemas.microsoft.com/office/powerpoint/2010/main" val="167163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2E9A4-90C8-CC4B-A885-BB9D5C82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70580"/>
          </a:xfrm>
        </p:spPr>
        <p:txBody>
          <a:bodyPr>
            <a:normAutofit fontScale="90000"/>
          </a:bodyPr>
          <a:lstStyle/>
          <a:p>
            <a:r>
              <a:rPr lang="en-US" dirty="0"/>
              <a:t>De-CONSTRUCT the Story; Patterns are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7C2A533-208A-DE46-9D9A-1BD98E41F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595087"/>
            <a:ext cx="11393714" cy="60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4A604-F38C-304F-85E7-DC02B7FC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Breakout #2 RE-STORYING and 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398E3-3D0E-3C46-B64F-802C589C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28"/>
            <a:ext cx="10515600" cy="5244645"/>
          </a:xfrm>
        </p:spPr>
        <p:txBody>
          <a:bodyPr>
            <a:normAutofit/>
          </a:bodyPr>
          <a:lstStyle/>
          <a:p>
            <a:r>
              <a:rPr lang="en-US" dirty="0"/>
              <a:t>3 minutes of silence to prepare, 3 min each to answer in pairs, discuss</a:t>
            </a:r>
          </a:p>
          <a:p>
            <a:pPr lvl="1"/>
            <a:r>
              <a:rPr lang="en-US" dirty="0"/>
              <a:t>1) 1 sentence = What is your story with an </a:t>
            </a:r>
            <a:r>
              <a:rPr lang="en-US" b="1" dirty="0"/>
              <a:t>externalized</a:t>
            </a:r>
            <a:r>
              <a:rPr lang="en-US" dirty="0"/>
              <a:t> problem?</a:t>
            </a:r>
          </a:p>
          <a:p>
            <a:pPr lvl="2"/>
            <a:r>
              <a:rPr lang="en-US" dirty="0"/>
              <a:t>View of residents  as drug addicts/criminals so Tank Dragon knocks down their doors.</a:t>
            </a:r>
          </a:p>
          <a:p>
            <a:pPr lvl="1"/>
            <a:r>
              <a:rPr lang="en-US" dirty="0"/>
              <a:t>2) </a:t>
            </a:r>
            <a:r>
              <a:rPr lang="en-US" b="1" dirty="0"/>
              <a:t>Little Wow Moments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LWM’s = Nora King, moms &amp; children, opera singers, charity fundraisers, leaders. </a:t>
            </a:r>
          </a:p>
          <a:p>
            <a:pPr lvl="1"/>
            <a:r>
              <a:rPr lang="en-US" dirty="0"/>
              <a:t>3) How will you recreate </a:t>
            </a:r>
            <a:r>
              <a:rPr lang="en-US" b="1" dirty="0"/>
              <a:t>patterns</a:t>
            </a:r>
            <a:r>
              <a:rPr lang="en-US" dirty="0"/>
              <a:t> you saw in Little Wow Moments?</a:t>
            </a:r>
          </a:p>
          <a:p>
            <a:pPr lvl="2"/>
            <a:r>
              <a:rPr lang="en-US" dirty="0"/>
              <a:t>Write article about talented Nickerson residents, bring training and jobs to them.</a:t>
            </a:r>
          </a:p>
          <a:p>
            <a:pPr lvl="1"/>
            <a:r>
              <a:rPr lang="en-US" dirty="0"/>
              <a:t>4)  Re-storied </a:t>
            </a:r>
            <a:r>
              <a:rPr lang="en-US" b="1" dirty="0"/>
              <a:t>NEW STORY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Nickerson residents get training AND jobs in their home community, defeat Tank Dragon.</a:t>
            </a:r>
          </a:p>
          <a:p>
            <a:pPr lvl="1"/>
            <a:r>
              <a:rPr lang="en-US" dirty="0"/>
              <a:t>5) What </a:t>
            </a:r>
            <a:r>
              <a:rPr lang="en-US" b="1" dirty="0"/>
              <a:t>material objects </a:t>
            </a:r>
            <a:r>
              <a:rPr lang="en-US" dirty="0"/>
              <a:t>will you use to help </a:t>
            </a:r>
            <a:r>
              <a:rPr lang="en-US" b="1" dirty="0"/>
              <a:t>stage</a:t>
            </a:r>
            <a:r>
              <a:rPr lang="en-US" dirty="0"/>
              <a:t> your new story?</a:t>
            </a:r>
          </a:p>
          <a:p>
            <a:pPr lvl="2"/>
            <a:r>
              <a:rPr lang="en-US" dirty="0"/>
              <a:t>Resident Manager’s Training Manual, Classroom space</a:t>
            </a:r>
          </a:p>
          <a:p>
            <a:pPr lvl="1"/>
            <a:r>
              <a:rPr lang="en-US" dirty="0"/>
              <a:t>6) What people will you enlist as your </a:t>
            </a:r>
            <a:r>
              <a:rPr lang="en-US" b="1" dirty="0"/>
              <a:t>support network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University students, community leaders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2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8E867-76C7-AB40-9EEC-495BBE99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BAE54C-DDA9-F543-BEA0-8356A7EC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Q&amp;A  WRITE your questions in CHAT</a:t>
            </a:r>
          </a:p>
          <a:p>
            <a:endParaRPr lang="en-US" dirty="0"/>
          </a:p>
          <a:p>
            <a:r>
              <a:rPr lang="en-US" dirty="0"/>
              <a:t>EXAMPLES from breakouts</a:t>
            </a:r>
          </a:p>
          <a:p>
            <a:pPr lvl="1"/>
            <a:r>
              <a:rPr lang="en-US" dirty="0"/>
              <a:t>Little Wow Moment PATTERNS to defeat Problem Monster</a:t>
            </a:r>
          </a:p>
          <a:p>
            <a:pPr lvl="1"/>
            <a:r>
              <a:rPr lang="en-US" dirty="0"/>
              <a:t>Patterns are SYSTEMS, </a:t>
            </a:r>
          </a:p>
          <a:p>
            <a:pPr lvl="1"/>
            <a:r>
              <a:rPr lang="en-US" dirty="0"/>
              <a:t>so your STRATEGIES to DEFEAT the Problem are SYSTEMIC!</a:t>
            </a:r>
          </a:p>
          <a:p>
            <a:pPr lvl="1"/>
            <a:r>
              <a:rPr lang="en-US" dirty="0"/>
              <a:t>See how easy that is?</a:t>
            </a:r>
          </a:p>
        </p:txBody>
      </p:sp>
    </p:spTree>
    <p:extLst>
      <p:ext uri="{BB962C8B-B14F-4D97-AF65-F5344CB8AC3E}">
        <p14:creationId xmlns:p14="http://schemas.microsoft.com/office/powerpoint/2010/main" val="49124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33512-2F2A-DB40-AB58-43BC4387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4F800D-6C5D-684F-9C43-F72B7455A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343"/>
            <a:ext cx="10515600" cy="4812620"/>
          </a:xfrm>
        </p:spPr>
        <p:txBody>
          <a:bodyPr>
            <a:normAutofit fontScale="92500"/>
          </a:bodyPr>
          <a:lstStyle/>
          <a:p>
            <a:r>
              <a:rPr lang="en-US" dirty="0"/>
              <a:t>MAKE a new storyboard for our next (final) session, based on your re-storying process, including the defeat of the external problem monster.</a:t>
            </a:r>
          </a:p>
          <a:p>
            <a:endParaRPr lang="en-US" dirty="0"/>
          </a:p>
          <a:p>
            <a:r>
              <a:rPr lang="en-US" dirty="0"/>
              <a:t>WRITE at least 1 reason why your story is “True Storytelling.”</a:t>
            </a:r>
          </a:p>
          <a:p>
            <a:endParaRPr lang="en-US" dirty="0"/>
          </a:p>
          <a:p>
            <a:r>
              <a:rPr lang="en-US" dirty="0"/>
              <a:t>WRITE at least 1 LETTER/email/video clip where you briefly explain your NEW story, and ask for support (in at least 1 specific way) from this a person or persons in your network.</a:t>
            </a:r>
          </a:p>
          <a:p>
            <a:endParaRPr lang="en-US" dirty="0"/>
          </a:p>
          <a:p>
            <a:r>
              <a:rPr lang="en-US" dirty="0"/>
              <a:t>WRITE 1-3 ways you will take care of yourself while re-story-</a:t>
            </a:r>
            <a:r>
              <a:rPr lang="en-US" dirty="0" err="1"/>
              <a:t>ing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EMAIL ALL your answers to David (</a:t>
            </a:r>
            <a:r>
              <a:rPr lang="en-US" dirty="0">
                <a:hlinkClick r:id="rId2"/>
              </a:rPr>
              <a:t>davidboje@gmail.com</a:t>
            </a:r>
            <a:r>
              <a:rPr lang="en-US" dirty="0"/>
              <a:t>) by midnight Saturday, 13 Sept.</a:t>
            </a:r>
          </a:p>
        </p:txBody>
      </p:sp>
    </p:spTree>
    <p:extLst>
      <p:ext uri="{BB962C8B-B14F-4D97-AF65-F5344CB8AC3E}">
        <p14:creationId xmlns:p14="http://schemas.microsoft.com/office/powerpoint/2010/main" val="181496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04D2E-4909-294C-A2D1-49813842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789" y="591109"/>
            <a:ext cx="10515600" cy="1204685"/>
          </a:xfrm>
        </p:spPr>
        <p:txBody>
          <a:bodyPr>
            <a:normAutofit/>
          </a:bodyPr>
          <a:lstStyle/>
          <a:p>
            <a:r>
              <a:rPr lang="en-US" dirty="0"/>
              <a:t>POPCORN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4FFB9-CF1C-6D41-BF1C-E55DA7AE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3193143"/>
            <a:ext cx="10515600" cy="3296558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Raise your hand (literally or virtually)</a:t>
            </a:r>
          </a:p>
          <a:p>
            <a:endParaRPr lang="en-US" sz="3200" dirty="0"/>
          </a:p>
          <a:p>
            <a:r>
              <a:rPr lang="en-US" sz="3200" dirty="0"/>
              <a:t>Give a word or phrase that reflects what you got from today’s session</a:t>
            </a:r>
          </a:p>
        </p:txBody>
      </p:sp>
      <p:pic>
        <p:nvPicPr>
          <p:cNvPr id="7" name="Picture 2" descr="Popcorn Clip Art - Royalty Free - GoGraph">
            <a:extLst>
              <a:ext uri="{FF2B5EF4-FFF2-40B4-BE49-F238E27FC236}">
                <a16:creationId xmlns:a16="http://schemas.microsoft.com/office/drawing/2014/main" xmlns="" id="{B1088093-B393-AB4A-92F9-E0246F50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08" y="970715"/>
            <a:ext cx="4218832" cy="22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6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78634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/>
                <a:cs typeface="Arial Black"/>
              </a:rPr>
              <a:t>For your Library - Preorder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book cover doing conversation storytel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6" y="1340444"/>
            <a:ext cx="2861770" cy="425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008" y="1202702"/>
            <a:ext cx="2861770" cy="42883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3732" y="2252519"/>
            <a:ext cx="50291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highlight>
                  <a:srgbClr val="FFFF00"/>
                </a:highlight>
              </a:rPr>
              <a:t>FREE</a:t>
            </a:r>
            <a:r>
              <a:rPr lang="en-US" sz="3600" i="1" dirty="0">
                <a:highlight>
                  <a:srgbClr val="FFFF00"/>
                </a:highlight>
              </a:rPr>
              <a:t>:</a:t>
            </a:r>
            <a:r>
              <a:rPr lang="en-US" sz="2400" i="1" dirty="0">
                <a:highlight>
                  <a:srgbClr val="FFFF00"/>
                </a:highlight>
              </a:rPr>
              <a:t>  Glenn Aparicio Parry PODCAST with Oscar and David</a:t>
            </a:r>
          </a:p>
          <a:p>
            <a:r>
              <a:rPr lang="en-US" sz="2000" dirty="0">
                <a:highlight>
                  <a:srgbClr val="FFFF00"/>
                </a:highlight>
                <a:hlinkClick r:id="rId4"/>
              </a:rPr>
              <a:t>https://originalthinking.us/media/podcasts/</a:t>
            </a:r>
            <a:r>
              <a:rPr lang="en-US" sz="2000" dirty="0">
                <a:highlight>
                  <a:srgbClr val="FFFF00"/>
                </a:highlight>
              </a:rPr>
              <a:t>  now available</a:t>
            </a:r>
          </a:p>
        </p:txBody>
      </p:sp>
    </p:spTree>
    <p:extLst>
      <p:ext uri="{BB962C8B-B14F-4D97-AF65-F5344CB8AC3E}">
        <p14:creationId xmlns:p14="http://schemas.microsoft.com/office/powerpoint/2010/main" val="356558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xels-atc-comm-photo-3055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t="41079" r="24828" b="8480"/>
          <a:stretch/>
        </p:blipFill>
        <p:spPr>
          <a:xfrm>
            <a:off x="2747752" y="13561"/>
            <a:ext cx="6833808" cy="583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386" y="2932386"/>
            <a:ext cx="7296193" cy="136700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Intercultural Conversations to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 Impact Racism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2" y="5289946"/>
            <a:ext cx="9884228" cy="1574830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Facilitated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FFFF"/>
                </a:solidFill>
              </a:rPr>
              <a:t>by </a:t>
            </a:r>
          </a:p>
          <a:p>
            <a:r>
              <a:rPr lang="en-US" sz="4000" b="1" dirty="0"/>
              <a:t>David M. Boje and Oscar Edwards</a:t>
            </a:r>
          </a:p>
          <a:p>
            <a:r>
              <a:rPr lang="en-US" sz="2600" dirty="0"/>
              <a:t>Assistants: Grace Ann </a:t>
            </a:r>
            <a:r>
              <a:rPr lang="en-US" sz="2600" dirty="0" err="1"/>
              <a:t>Rosile</a:t>
            </a:r>
            <a:r>
              <a:rPr lang="en-US" sz="2600" dirty="0"/>
              <a:t>, Jens Larson, Lena </a:t>
            </a:r>
            <a:r>
              <a:rPr lang="en-US" sz="2600" dirty="0" err="1"/>
              <a:t>Bruun</a:t>
            </a:r>
            <a:r>
              <a:rPr lang="en-US" sz="2600" dirty="0"/>
              <a:t> Jensen</a:t>
            </a:r>
            <a:r>
              <a:rPr lang="en-US" sz="3000" dirty="0"/>
              <a:t>, </a:t>
            </a:r>
            <a:r>
              <a:rPr lang="en-US" sz="2600" dirty="0"/>
              <a:t>James Sibel, Ken Long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3863" y="1568054"/>
            <a:ext cx="3791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True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Storytelling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These are links to download your slides and special handouts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30" y="1690688"/>
            <a:ext cx="11032270" cy="44862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SESSION ONE </a:t>
            </a:r>
            <a:r>
              <a:rPr lang="en-US" dirty="0" smtClean="0">
                <a:hlinkClick r:id="rId2"/>
              </a:rPr>
              <a:t>slides Aug 24 2020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SESSION TWO </a:t>
            </a:r>
            <a:r>
              <a:rPr lang="en-US" dirty="0" smtClean="0">
                <a:hlinkClick r:id="rId3"/>
              </a:rPr>
              <a:t>slides Aug 31 2020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>
                <a:hlinkClick r:id="rId4"/>
              </a:rPr>
              <a:t>HANDOUT How to Make a Storyboard &amp; Restory by Grace Ann Rosile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SESSION THREE slides for Sep 14 2020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hlinkClick r:id="rId6"/>
              </a:rPr>
              <a:t>HANDOUT How to Deconstruct Systemic Racism and The Victim-Persecutor-Rescuer Cycle - Tool by David M. Boje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6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F9D63-372E-314C-B841-DD7D682F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91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88CEC-C215-6047-9F01-D6BBAA5A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040"/>
            <a:ext cx="10515600" cy="577596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dirty="0"/>
              <a:t>9-9:05 Welcome, Agenda, Review </a:t>
            </a:r>
            <a:r>
              <a:rPr lang="en-US" sz="8000" dirty="0" err="1"/>
              <a:t>Groundrules</a:t>
            </a:r>
            <a:r>
              <a:rPr lang="en-US" sz="8000" dirty="0"/>
              <a:t>, True Storytelling, Roadmap</a:t>
            </a:r>
          </a:p>
          <a:p>
            <a:pPr lvl="0"/>
            <a:r>
              <a:rPr lang="en-US" sz="8000" dirty="0"/>
              <a:t>9:05-9:10 True Storytelling, Roadmap, Review Homework</a:t>
            </a:r>
          </a:p>
          <a:p>
            <a:pPr lvl="0"/>
            <a:r>
              <a:rPr lang="en-US" sz="8000" dirty="0"/>
              <a:t>9:10-9:15 Summary of Oscar’s Externalized Problem, and 3 Little Wow Moments </a:t>
            </a:r>
          </a:p>
          <a:p>
            <a:pPr lvl="0"/>
            <a:r>
              <a:rPr lang="en-US" sz="8000" dirty="0"/>
              <a:t>9:15-9:17 SILENT PREP for Breakout #1 </a:t>
            </a:r>
          </a:p>
          <a:p>
            <a:pPr lvl="0"/>
            <a:r>
              <a:rPr lang="en-US" sz="8000" dirty="0"/>
              <a:t>9:17-9:27  BREAKOUT #1  3-4 persons per group, </a:t>
            </a:r>
            <a:r>
              <a:rPr lang="en-US" sz="8000" b="1" dirty="0"/>
              <a:t>2 min per person to share wow moments</a:t>
            </a:r>
            <a:endParaRPr lang="en-US" sz="8000" dirty="0"/>
          </a:p>
          <a:p>
            <a:pPr lvl="0"/>
            <a:r>
              <a:rPr lang="en-US" sz="8000" dirty="0"/>
              <a:t>9:27-9:32  Debrief: seek </a:t>
            </a:r>
            <a:r>
              <a:rPr lang="en-US" sz="8000" b="1" dirty="0"/>
              <a:t>patterns</a:t>
            </a:r>
            <a:r>
              <a:rPr lang="en-US" sz="8000" dirty="0"/>
              <a:t> in Little Wow Moments, design strategies to recreate them</a:t>
            </a:r>
          </a:p>
          <a:p>
            <a:pPr lvl="0"/>
            <a:r>
              <a:rPr lang="en-US" sz="8000" dirty="0"/>
              <a:t>9:32-9:35  “Help Along” change by re-story-</a:t>
            </a:r>
            <a:r>
              <a:rPr lang="en-US" sz="8000" dirty="0" err="1"/>
              <a:t>ing</a:t>
            </a:r>
            <a:r>
              <a:rPr lang="en-US" sz="8000" dirty="0"/>
              <a:t>; de-construct to help re-construct/re-story</a:t>
            </a:r>
          </a:p>
          <a:p>
            <a:pPr lvl="0"/>
            <a:r>
              <a:rPr lang="en-US" sz="8000" dirty="0"/>
              <a:t>9:35-9:40  David’s story of Nickerson Gardens, and de-construction storyboard</a:t>
            </a:r>
          </a:p>
          <a:p>
            <a:pPr lvl="0"/>
            <a:r>
              <a:rPr lang="en-US" sz="8000" dirty="0"/>
              <a:t>9:40-9:45 Re-story-</a:t>
            </a:r>
            <a:r>
              <a:rPr lang="en-US" sz="8000" dirty="0" err="1"/>
              <a:t>ing</a:t>
            </a:r>
            <a:r>
              <a:rPr lang="en-US" sz="8000" dirty="0"/>
              <a:t> and Staging with Nickerson example, ending with </a:t>
            </a:r>
            <a:r>
              <a:rPr lang="en-US" sz="8000" b="1" dirty="0"/>
              <a:t>3 min silent prep</a:t>
            </a:r>
            <a:endParaRPr lang="en-US" sz="8000" dirty="0"/>
          </a:p>
          <a:p>
            <a:pPr lvl="0"/>
            <a:r>
              <a:rPr lang="en-US" sz="8000" dirty="0"/>
              <a:t>9:45-9:55 Breakout #2, in PAIRS</a:t>
            </a:r>
            <a:r>
              <a:rPr lang="en-US" sz="8000"/>
              <a:t>, 4 </a:t>
            </a:r>
            <a:r>
              <a:rPr lang="en-US" sz="8000" dirty="0"/>
              <a:t>min each to answer 6 questions </a:t>
            </a:r>
          </a:p>
          <a:p>
            <a:pPr lvl="0"/>
            <a:r>
              <a:rPr lang="en-US" sz="8000" dirty="0"/>
              <a:t>9:55-10:10  Debrief:  Q&amp;A on CHAT, while discussing examples from breakouts </a:t>
            </a:r>
          </a:p>
          <a:p>
            <a:pPr lvl="0"/>
            <a:r>
              <a:rPr lang="en-US" sz="8000" dirty="0"/>
              <a:t>10:10-10:15 HOMEWORK: New Storyboard, True Story link, letter for support, self-care</a:t>
            </a:r>
          </a:p>
          <a:p>
            <a:pPr lvl="0"/>
            <a:r>
              <a:rPr lang="en-US" sz="8000" dirty="0"/>
              <a:t>10:15-10:20  POPCORN: a word or phrase that reflects today’s session </a:t>
            </a:r>
          </a:p>
          <a:p>
            <a:pPr lvl="0"/>
            <a:r>
              <a:rPr lang="en-US" sz="8000" dirty="0"/>
              <a:t>10:20-10:25 Q&amp;A--WRITE your questions in CHAT. ANSWERS as time allows, &amp; via email follow-up.</a:t>
            </a:r>
          </a:p>
          <a:p>
            <a:pPr lvl="0"/>
            <a:r>
              <a:rPr lang="en-US" sz="8000" dirty="0"/>
              <a:t>10:25-10:30 Books/videos for your library.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9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82051-2FDA-D444-B30B-7902A830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of </a:t>
            </a:r>
            <a:r>
              <a:rPr lang="en-US" dirty="0" err="1"/>
              <a:t>Groundrules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A16897-35B9-F04D-B746-AB4D01BB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Bring a notebook and pen/pencil.</a:t>
            </a:r>
          </a:p>
          <a:p>
            <a:r>
              <a:rPr lang="en-US" dirty="0"/>
              <a:t>2. Listen.</a:t>
            </a:r>
          </a:p>
          <a:p>
            <a:r>
              <a:rPr lang="en-US" dirty="0"/>
              <a:t>3. NO advice to others, NO “should” statements for self or others.</a:t>
            </a:r>
          </a:p>
          <a:p>
            <a:r>
              <a:rPr lang="en-US" dirty="0"/>
              <a:t>4. Speak from the heart more than the head.</a:t>
            </a:r>
          </a:p>
          <a:p>
            <a:r>
              <a:rPr lang="en-US" dirty="0"/>
              <a:t>5. Laser in, be concise, share only 1 story not several.</a:t>
            </a:r>
          </a:p>
          <a:p>
            <a:r>
              <a:rPr lang="en-US" dirty="0"/>
              <a:t>6. CONFIDENTIALITY: do not repeat or tape someone else’s story.</a:t>
            </a:r>
          </a:p>
          <a:p>
            <a:r>
              <a:rPr lang="en-US" dirty="0"/>
              <a:t>7. If you must miss a session, contact us for homework to catch up.</a:t>
            </a:r>
          </a:p>
        </p:txBody>
      </p:sp>
    </p:spTree>
    <p:extLst>
      <p:ext uri="{BB962C8B-B14F-4D97-AF65-F5344CB8AC3E}">
        <p14:creationId xmlns:p14="http://schemas.microsoft.com/office/powerpoint/2010/main" val="57346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222"/>
            <a:ext cx="8686800" cy="1761095"/>
          </a:xfrm>
        </p:spPr>
        <p:txBody>
          <a:bodyPr>
            <a:normAutofit/>
          </a:bodyPr>
          <a:lstStyle/>
          <a:p>
            <a:r>
              <a:rPr lang="en-US" sz="4800" b="1" dirty="0"/>
              <a:t>True Storytelling 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mr-IN" sz="3600" b="1" dirty="0"/>
              <a:t>–</a:t>
            </a:r>
            <a:r>
              <a:rPr lang="en-US" sz="3600" b="1" dirty="0"/>
              <a:t> 7 Principles for Impacting Racism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True Storytelling Golden SPiral with embedded 3rd spiral.png">
            <a:extLst>
              <a:ext uri="{FF2B5EF4-FFF2-40B4-BE49-F238E27FC236}">
                <a16:creationId xmlns:a16="http://schemas.microsoft.com/office/drawing/2014/main" xmlns="" id="{F6A2E7E9-45D9-4344-8E45-2E3F5B757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44" y="1614410"/>
            <a:ext cx="6230457" cy="49508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1" y="2151727"/>
            <a:ext cx="33711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Session#3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Principle 5: Help Stories Along  &amp;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255" y="5032911"/>
            <a:ext cx="2868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Principle 6: Staging</a:t>
            </a:r>
          </a:p>
        </p:txBody>
      </p:sp>
    </p:spTree>
    <p:extLst>
      <p:ext uri="{BB962C8B-B14F-4D97-AF65-F5344CB8AC3E}">
        <p14:creationId xmlns:p14="http://schemas.microsoft.com/office/powerpoint/2010/main" val="344947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FF908D-B973-254B-AF53-1EABAC08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8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ROADMAP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C1503-F3B2-8D4D-8AEF-8741031AA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822960"/>
            <a:ext cx="11658599" cy="5882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week: what is TRUE </a:t>
            </a:r>
          </a:p>
          <a:p>
            <a:pPr lvl="1"/>
            <a:r>
              <a:rPr lang="en-US" dirty="0"/>
              <a:t>We are one race</a:t>
            </a:r>
          </a:p>
          <a:p>
            <a:endParaRPr lang="en-US" dirty="0"/>
          </a:p>
          <a:p>
            <a:r>
              <a:rPr lang="en-US" dirty="0"/>
              <a:t>Second week: PLOT and TIMING</a:t>
            </a:r>
          </a:p>
          <a:p>
            <a:pPr lvl="1"/>
            <a:r>
              <a:rPr lang="en-US" dirty="0"/>
              <a:t>PLOT and TIMING of systemic racism shown in STORYBOARDS</a:t>
            </a:r>
          </a:p>
          <a:p>
            <a:pPr lvl="1"/>
            <a:r>
              <a:rPr lang="en-US" dirty="0"/>
              <a:t>Externalized the problem as a CHARACTER in the story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This week:	HELPING stories ALONG and STAGING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HELP stories ALONG with </a:t>
            </a:r>
            <a:r>
              <a:rPr lang="en-US" b="1" u="sng" dirty="0">
                <a:highlight>
                  <a:srgbClr val="FFFF00"/>
                </a:highlight>
              </a:rPr>
              <a:t>LITTLE WOW MOMENTS </a:t>
            </a:r>
            <a:r>
              <a:rPr lang="en-US" dirty="0">
                <a:highlight>
                  <a:srgbClr val="FFFF00"/>
                </a:highlight>
              </a:rPr>
              <a:t>to create a STRATEGY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STAGING stories with human support networks and material objects </a:t>
            </a:r>
          </a:p>
          <a:p>
            <a:endParaRPr lang="en-US" dirty="0"/>
          </a:p>
          <a:p>
            <a:r>
              <a:rPr lang="en-US" dirty="0"/>
              <a:t>Next week:</a:t>
            </a:r>
          </a:p>
          <a:p>
            <a:pPr lvl="1"/>
            <a:r>
              <a:rPr lang="en-US" dirty="0"/>
              <a:t>Success Stories; REFLECTING: what worked, what did not work, and self-care</a:t>
            </a:r>
          </a:p>
        </p:txBody>
      </p:sp>
      <p:pic>
        <p:nvPicPr>
          <p:cNvPr id="2050" name="Picture 2" descr="Spring Term WOW 10:10 Moments! – St John and St Francis Church School">
            <a:extLst>
              <a:ext uri="{FF2B5EF4-FFF2-40B4-BE49-F238E27FC236}">
                <a16:creationId xmlns:a16="http://schemas.microsoft.com/office/drawing/2014/main" xmlns="" id="{8BAA59DA-5877-774C-83EF-2A1EA87D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228" y="1"/>
            <a:ext cx="31807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5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E3860-BA80-0F44-B511-982A1842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Review Homework: </a:t>
            </a:r>
            <a:br>
              <a:rPr lang="en-US" dirty="0"/>
            </a:br>
            <a:r>
              <a:rPr lang="en-US" dirty="0"/>
              <a:t>STORYBOARD with EXTERNALIZED problem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A6A164-45D8-B64B-983E-D0136967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511676"/>
          </a:xfrm>
        </p:spPr>
        <p:txBody>
          <a:bodyPr>
            <a:normAutofit/>
          </a:bodyPr>
          <a:lstStyle/>
          <a:p>
            <a:r>
              <a:rPr lang="en-US" dirty="0"/>
              <a:t>EXAMPLE problem story:  </a:t>
            </a:r>
          </a:p>
          <a:p>
            <a:pPr lvl="1"/>
            <a:r>
              <a:rPr lang="en-US" dirty="0"/>
              <a:t>White woman cuts in front of black man (Oscar) in line, no one objects</a:t>
            </a:r>
          </a:p>
          <a:p>
            <a:r>
              <a:rPr lang="en-US" dirty="0"/>
              <a:t>EXTERNALIZED problem: </a:t>
            </a:r>
          </a:p>
          <a:p>
            <a:pPr lvl="1"/>
            <a:r>
              <a:rPr lang="en-US" dirty="0"/>
              <a:t>The </a:t>
            </a:r>
            <a:r>
              <a:rPr lang="en-US" b="1" u="sng" dirty="0"/>
              <a:t>Check-out Line Dragon</a:t>
            </a:r>
          </a:p>
          <a:p>
            <a:pPr lvl="1"/>
            <a:endParaRPr lang="en-US" b="1" u="sng" dirty="0"/>
          </a:p>
          <a:p>
            <a:pPr lvl="1"/>
            <a:endParaRPr lang="en-US" b="1" u="sng" dirty="0"/>
          </a:p>
          <a:p>
            <a:endParaRPr lang="en-US" dirty="0"/>
          </a:p>
          <a:p>
            <a:r>
              <a:rPr lang="en-US" b="1" dirty="0"/>
              <a:t>CHAT: WRITE the names of your externalized problem characters</a:t>
            </a:r>
          </a:p>
          <a:p>
            <a:r>
              <a:rPr lang="en-US" dirty="0"/>
              <a:t>Examples: Check-out Line Dragon, Tank Dragon, Status Quo Monster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714C91-4255-8446-B99F-537B8A78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534" y="2880360"/>
            <a:ext cx="3863265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0AC64-1D73-0D44-9E08-C27D797E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Oscar’s ”Little Wow Moments”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997778-A119-CF4A-B294-8592616A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228725"/>
            <a:ext cx="10682287" cy="49482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Storyboard: White woman cuts in line in front of Oscar (black man) at butcher counter, Oscar says nothing; people in line say nothing; butcher apologizes </a:t>
            </a:r>
          </a:p>
          <a:p>
            <a:pPr lvl="1"/>
            <a:endParaRPr lang="en-US" dirty="0"/>
          </a:p>
          <a:p>
            <a:r>
              <a:rPr lang="en-US" dirty="0"/>
              <a:t>Externalized Problem: The Line-Cutting Dragon</a:t>
            </a:r>
          </a:p>
          <a:p>
            <a:endParaRPr lang="en-US" dirty="0"/>
          </a:p>
          <a:p>
            <a:r>
              <a:rPr lang="en-US" dirty="0"/>
              <a:t>Little Wow Moment #1: Home Depot, Oscar objects to a line cutter, another clerk supports Oscar, Oscar is served first</a:t>
            </a:r>
          </a:p>
          <a:p>
            <a:endParaRPr lang="en-US" dirty="0"/>
          </a:p>
          <a:p>
            <a:r>
              <a:rPr lang="en-US" dirty="0"/>
              <a:t>Little Wow Moment #2: Person in line invites Oscar to go ahead of him</a:t>
            </a:r>
          </a:p>
          <a:p>
            <a:endParaRPr lang="en-US" dirty="0"/>
          </a:p>
          <a:p>
            <a:r>
              <a:rPr lang="en-US" dirty="0"/>
              <a:t>Little Wow Moment #3: Others in the line call out the line cutter.</a:t>
            </a:r>
          </a:p>
          <a:p>
            <a:endParaRPr lang="en-US" dirty="0"/>
          </a:p>
          <a:p>
            <a:r>
              <a:rPr lang="en-US" b="1" dirty="0"/>
              <a:t>PATTERNS/ACORNS??</a:t>
            </a:r>
            <a:r>
              <a:rPr lang="en-US" dirty="0"/>
              <a:t>   Norms of no eye contact; Awareness; Physical Structure</a:t>
            </a:r>
          </a:p>
        </p:txBody>
      </p:sp>
    </p:spTree>
    <p:extLst>
      <p:ext uri="{BB962C8B-B14F-4D97-AF65-F5344CB8AC3E}">
        <p14:creationId xmlns:p14="http://schemas.microsoft.com/office/powerpoint/2010/main" val="62907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565E4-2AD3-3646-97E7-B0050F6E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n-US" dirty="0"/>
              <a:t>BREAKOUT #1: Little Wow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53D5D-0939-7542-A50A-D08C2EA9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Little Wow Moments are: Acorns from your story TREE;</a:t>
            </a:r>
          </a:p>
          <a:p>
            <a:r>
              <a:rPr lang="en-US" dirty="0"/>
              <a:t>Overlooked/forgotten success stories, unique outcomes, small steps</a:t>
            </a:r>
          </a:p>
          <a:p>
            <a:r>
              <a:rPr lang="en-US" dirty="0"/>
              <a:t>Overlooked potentials for success, patterns</a:t>
            </a:r>
          </a:p>
          <a:p>
            <a:endParaRPr lang="en-US" dirty="0"/>
          </a:p>
          <a:p>
            <a:r>
              <a:rPr lang="en-US" dirty="0"/>
              <a:t>PREP: 1 min. in SILENCE to write down 2-3 Little Wow Moments</a:t>
            </a:r>
          </a:p>
          <a:p>
            <a:r>
              <a:rPr lang="en-US" dirty="0"/>
              <a:t>BREAKOUT: 3-4 persons per breakout room</a:t>
            </a:r>
          </a:p>
          <a:p>
            <a:r>
              <a:rPr lang="en-US" dirty="0"/>
              <a:t>CHOOSE timekeeper and CHOOSE who will go first</a:t>
            </a:r>
          </a:p>
          <a:p>
            <a:endParaRPr lang="en-US" dirty="0"/>
          </a:p>
          <a:p>
            <a:r>
              <a:rPr lang="en-US" b="1" dirty="0"/>
              <a:t>TELL the story of 2-3 Little Wow Moments (2 min per person)</a:t>
            </a:r>
          </a:p>
          <a:p>
            <a:endParaRPr lang="en-US" dirty="0"/>
          </a:p>
          <a:p>
            <a:r>
              <a:rPr lang="en-US" b="1" dirty="0"/>
              <a:t>TOTAL 10 min, 2 min per person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8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{9DF17F5E-F435-0346-A756-5910FBC79F39}tf10001070</Template>
  <TotalTime>5389</TotalTime>
  <Words>1806</Words>
  <Application>Microsoft Macintosh PowerPoint</Application>
  <PresentationFormat>Custom</PresentationFormat>
  <Paragraphs>205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True Storytelling: Session #3 of 4 on Intercultural Racism Conversations </vt:lpstr>
      <vt:lpstr>Intercultural Conversations to  Impact Racism</vt:lpstr>
      <vt:lpstr>AGENDA</vt:lpstr>
      <vt:lpstr>Review of Groundrules</vt:lpstr>
      <vt:lpstr>True Storytelling  – 7 Principles for Impacting Racism</vt:lpstr>
      <vt:lpstr>ROADMAP </vt:lpstr>
      <vt:lpstr>Review Homework:  STORYBOARD with EXTERNALIZED problem   </vt:lpstr>
      <vt:lpstr>Summary of Oscar’s ”Little Wow Moments”</vt:lpstr>
      <vt:lpstr>BREAKOUT #1: Little Wow Moments</vt:lpstr>
      <vt:lpstr>Debrief (5 min)</vt:lpstr>
      <vt:lpstr>CHANGE “the” story by RE-STORY-ING</vt:lpstr>
      <vt:lpstr>De-CONSTRUCTION                    </vt:lpstr>
      <vt:lpstr>David’s Story of Nickerson Gardens/South Central LA: De-construct, then re-construct and re-story</vt:lpstr>
      <vt:lpstr>De-CONSTRUCT the Story; Patterns are SYSTEMS</vt:lpstr>
      <vt:lpstr>Breakout #2 RE-STORYING and STAGING</vt:lpstr>
      <vt:lpstr>Debrief</vt:lpstr>
      <vt:lpstr>HOMEWORK</vt:lpstr>
      <vt:lpstr>POPCORN  </vt:lpstr>
      <vt:lpstr>For your Library - Preorder</vt:lpstr>
      <vt:lpstr>These are links to download your slides and special handouts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Boje</cp:lastModifiedBy>
  <cp:revision>52</cp:revision>
  <cp:lastPrinted>2020-09-12T23:31:02Z</cp:lastPrinted>
  <dcterms:created xsi:type="dcterms:W3CDTF">2020-09-08T13:17:53Z</dcterms:created>
  <dcterms:modified xsi:type="dcterms:W3CDTF">2020-09-13T01:47:53Z</dcterms:modified>
</cp:coreProperties>
</file>