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0"/>
  </p:notesMasterIdLst>
  <p:sldIdLst>
    <p:sldId id="257" r:id="rId2"/>
    <p:sldId id="539" r:id="rId3"/>
    <p:sldId id="483" r:id="rId4"/>
    <p:sldId id="260" r:id="rId5"/>
    <p:sldId id="532" r:id="rId6"/>
    <p:sldId id="505" r:id="rId7"/>
    <p:sldId id="484" r:id="rId8"/>
    <p:sldId id="567" r:id="rId9"/>
    <p:sldId id="566" r:id="rId10"/>
    <p:sldId id="531" r:id="rId11"/>
    <p:sldId id="489" r:id="rId12"/>
    <p:sldId id="552" r:id="rId13"/>
    <p:sldId id="542" r:id="rId14"/>
    <p:sldId id="360" r:id="rId15"/>
    <p:sldId id="558" r:id="rId16"/>
    <p:sldId id="563" r:id="rId17"/>
    <p:sldId id="570" r:id="rId18"/>
    <p:sldId id="571" r:id="rId19"/>
    <p:sldId id="572" r:id="rId20"/>
    <p:sldId id="573" r:id="rId21"/>
    <p:sldId id="574" r:id="rId22"/>
    <p:sldId id="575" r:id="rId23"/>
    <p:sldId id="564" r:id="rId24"/>
    <p:sldId id="279" r:id="rId25"/>
    <p:sldId id="300" r:id="rId26"/>
    <p:sldId id="281" r:id="rId27"/>
    <p:sldId id="568" r:id="rId28"/>
    <p:sldId id="555" r:id="rId29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45"/>
    <p:restoredTop sz="83174"/>
  </p:normalViewPr>
  <p:slideViewPr>
    <p:cSldViewPr snapToGrid="0" snapToObjects="1">
      <p:cViewPr varScale="1">
        <p:scale>
          <a:sx n="73" d="100"/>
          <a:sy n="73" d="100"/>
        </p:scale>
        <p:origin x="8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0DB9CE-9493-D747-8A05-94D95DA8F826}" type="datetimeFigureOut">
              <a:rPr lang="en-US" smtClean="0"/>
              <a:t>5/18/21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6C947F-B07D-C447-9A76-646DA9807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373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3013" y="857250"/>
            <a:ext cx="4111625" cy="2312988"/>
          </a:xfrm>
          <a:prstGeom prst="rect">
            <a:avLst/>
          </a:prstGeom>
        </p:spPr>
      </p:sp>
      <p:sp>
        <p:nvSpPr>
          <p:cNvPr id="418" name="PlaceHolder 2"/>
          <p:cNvSpPr>
            <a:spLocks noGrp="1"/>
          </p:cNvSpPr>
          <p:nvPr>
            <p:ph type="body"/>
          </p:nvPr>
        </p:nvSpPr>
        <p:spPr>
          <a:xfrm>
            <a:off x="914400" y="3300480"/>
            <a:ext cx="7308000" cy="26962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640" b="0" strike="noStrike" spc="-1" dirty="0">
              <a:latin typeface="Arial"/>
            </a:endParaRPr>
          </a:p>
        </p:txBody>
      </p:sp>
      <p:sp>
        <p:nvSpPr>
          <p:cNvPr id="419" name="CustomShape 3"/>
          <p:cNvSpPr/>
          <p:nvPr/>
        </p:nvSpPr>
        <p:spPr>
          <a:xfrm>
            <a:off x="5179680" y="6514020"/>
            <a:ext cx="3955200" cy="33993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336962A9-2B63-49AA-A494-0BD8440EB41A}" type="slidenum">
              <a:rPr lang="en-US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</a:t>
            </a:fld>
            <a:endParaRPr lang="en-U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18789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65413" y="573088"/>
            <a:ext cx="5030787" cy="2828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6F49CB4-CA3B-4DA6-8A1A-986C451ABB6A}" type="slidenum">
              <a:rPr lang="en-US" sz="1400" b="0" strike="noStrike" spc="-1" smtClean="0">
                <a:latin typeface="Times New Roman"/>
              </a:rPr>
              <a:t>11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894016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C947F-B07D-C447-9A76-646DA9807B7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0109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b="1" dirty="0"/>
              <a:t>STORY MAPPING: </a:t>
            </a:r>
            <a:r>
              <a:rPr lang="en-GB" dirty="0"/>
              <a:t>U</a:t>
            </a:r>
            <a:r>
              <a:rPr lang="en-CH" dirty="0"/>
              <a:t>nderstand complex dynamics of storytelling among people across their social networks </a:t>
            </a:r>
            <a:r>
              <a:rPr lang="en-CH" dirty="0">
                <a:sym typeface="Wingdings" pitchFamily="2" charset="2"/>
              </a:rPr>
              <a:t> a map of antenarrative territory  wo’s related to who, with which story?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/>
              <a:t>STORIES WEB:</a:t>
            </a:r>
            <a:r>
              <a:rPr lang="en-GB" dirty="0"/>
              <a:t> E</a:t>
            </a:r>
            <a:r>
              <a:rPr lang="en-CH" dirty="0"/>
              <a:t>xplore intertextual aspects of stories in relations to connective interchange </a:t>
            </a:r>
            <a:r>
              <a:rPr lang="en-CH" dirty="0">
                <a:sym typeface="Wingdings" pitchFamily="2" charset="2"/>
              </a:rPr>
              <a:t> tracing patterns of story in the Tamara of the story exchange  how does a story travel through the web?</a:t>
            </a:r>
          </a:p>
          <a:p>
            <a:pPr marL="514350" indent="-514350">
              <a:buFont typeface="+mj-lt"/>
              <a:buAutoNum type="arabicPeriod"/>
            </a:pPr>
            <a:r>
              <a:rPr lang="en-CH" b="1">
                <a:sym typeface="Wingdings" pitchFamily="2" charset="2"/>
              </a:rPr>
              <a:t>STORY INTEN</a:t>
            </a:r>
            <a:r>
              <a:rPr lang="en-US" b="1" dirty="0">
                <a:sym typeface="Wingdings" pitchFamily="2" charset="2"/>
              </a:rPr>
              <a:t>S</a:t>
            </a:r>
            <a:r>
              <a:rPr lang="en-CH" b="1">
                <a:sym typeface="Wingdings" pitchFamily="2" charset="2"/>
              </a:rPr>
              <a:t>ITY</a:t>
            </a:r>
            <a:r>
              <a:rPr lang="en-CH" b="1" dirty="0">
                <a:sym typeface="Wingdings" pitchFamily="2" charset="2"/>
              </a:rPr>
              <a:t>: </a:t>
            </a:r>
            <a:r>
              <a:rPr lang="en-CH" dirty="0">
                <a:sym typeface="Wingdings" pitchFamily="2" charset="2"/>
              </a:rPr>
              <a:t>Set-up virtual complex of hyper-links to re-enact the interconnectivity of a story network  mappings of combinations of person, group and/or interorg. </a:t>
            </a:r>
            <a:r>
              <a:rPr lang="en-GB" dirty="0">
                <a:sym typeface="Wingdings" pitchFamily="2" charset="2"/>
              </a:rPr>
              <a:t>s</a:t>
            </a:r>
            <a:r>
              <a:rPr lang="en-CH" dirty="0">
                <a:sym typeface="Wingdings" pitchFamily="2" charset="2"/>
              </a:rPr>
              <a:t>tory networks ex. </a:t>
            </a:r>
            <a:r>
              <a:rPr lang="en-GB" dirty="0">
                <a:sym typeface="Wingdings" pitchFamily="2" charset="2"/>
              </a:rPr>
              <a:t>s</a:t>
            </a:r>
            <a:r>
              <a:rPr lang="en-CH" dirty="0">
                <a:sym typeface="Wingdings" pitchFamily="2" charset="2"/>
              </a:rPr>
              <a:t>ame person, different stories, again and again</a:t>
            </a:r>
            <a:endParaRPr lang="en-CH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C947F-B07D-C447-9A76-646DA9807B7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7355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https://</a:t>
            </a:r>
            <a:r>
              <a:rPr lang="en-GB" dirty="0" err="1"/>
              <a:t>medium.com</a:t>
            </a:r>
            <a:r>
              <a:rPr lang="en-GB" dirty="0"/>
              <a:t>/transition-design-racism/mapping-racial-inequity-in-pittsburgh-wicked-problem-stakeholders-63d061fbc6f2</a:t>
            </a:r>
            <a:endParaRPr lang="en-CH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C947F-B07D-C447-9A76-646DA9807B7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2303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Person to Person related by STORY</a:t>
            </a:r>
          </a:p>
          <a:p>
            <a:endParaRPr lang="en-CH" dirty="0"/>
          </a:p>
          <a:p>
            <a:r>
              <a:rPr lang="en-CH" dirty="0"/>
              <a:t>Context to Context related by STORY</a:t>
            </a:r>
          </a:p>
          <a:p>
            <a:endParaRPr lang="en-CH" dirty="0"/>
          </a:p>
          <a:p>
            <a:r>
              <a:rPr lang="en-CH" dirty="0"/>
              <a:t>Story C</a:t>
            </a:r>
            <a:r>
              <a:rPr lang="en-GB" dirty="0"/>
              <a:t>l</a:t>
            </a:r>
            <a:r>
              <a:rPr lang="en-CH" dirty="0"/>
              <a:t>uster to Story Cluster related by STORY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C947F-B07D-C447-9A76-646DA9807B7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6284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Story to Story through time  sequence</a:t>
            </a:r>
          </a:p>
          <a:p>
            <a:endParaRPr lang="en-CH" dirty="0"/>
          </a:p>
          <a:p>
            <a:r>
              <a:rPr lang="en-CH" dirty="0"/>
              <a:t>Story to multi-dimensionality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C947F-B07D-C447-9A76-646DA9807B7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1134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www.wipo.int</a:t>
            </a:r>
            <a:r>
              <a:rPr lang="en-GB" dirty="0"/>
              <a:t>/export/sites/www/about-</a:t>
            </a:r>
            <a:r>
              <a:rPr lang="en-GB" dirty="0" err="1"/>
              <a:t>wipo</a:t>
            </a:r>
            <a:r>
              <a:rPr lang="en-GB" dirty="0"/>
              <a:t>/</a:t>
            </a:r>
            <a:r>
              <a:rPr lang="en-GB" dirty="0" err="1"/>
              <a:t>en</a:t>
            </a:r>
            <a:r>
              <a:rPr lang="en-GB" dirty="0"/>
              <a:t>/oversight/</a:t>
            </a:r>
            <a:r>
              <a:rPr lang="en-GB" dirty="0" err="1"/>
              <a:t>iaod</a:t>
            </a:r>
            <a:r>
              <a:rPr lang="en-GB" dirty="0"/>
              <a:t>/evaluation/pdf/</a:t>
            </a:r>
            <a:r>
              <a:rPr lang="en-GB" dirty="0" err="1"/>
              <a:t>policy_gender_equality.pdf</a:t>
            </a: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C947F-B07D-C447-9A76-646DA9807B7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2611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ilga.org</a:t>
            </a:r>
            <a:r>
              <a:rPr lang="en-GB" dirty="0"/>
              <a:t>/maps-sexual-orientation-laws</a:t>
            </a: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C947F-B07D-C447-9A76-646DA9807B7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6771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C947F-B07D-C447-9A76-646DA9807B7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1558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708B3-478C-7040-AF57-344A2F5A538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265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917825" y="942975"/>
            <a:ext cx="4522788" cy="2543175"/>
          </a:xfrm>
          <a:prstGeom prst="rect">
            <a:avLst/>
          </a:prstGeom>
        </p:spPr>
      </p:sp>
      <p:sp>
        <p:nvSpPr>
          <p:cNvPr id="415" name="PlaceHolder 2"/>
          <p:cNvSpPr>
            <a:spLocks noGrp="1"/>
          </p:cNvSpPr>
          <p:nvPr>
            <p:ph type="body"/>
          </p:nvPr>
        </p:nvSpPr>
        <p:spPr>
          <a:xfrm>
            <a:off x="1037280" y="3630150"/>
            <a:ext cx="8282400" cy="296703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1680">
              <a:lnSpc>
                <a:spcPct val="100000"/>
              </a:lnSpc>
              <a:tabLst>
                <a:tab pos="0" algn="l"/>
              </a:tabLst>
            </a:pPr>
            <a:r>
              <a:rPr lang="da-DK" sz="2000" b="0" strike="noStrike" spc="-1">
                <a:latin typeface="Arial"/>
              </a:rPr>
              <a:t>Just go over this slide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416" name="CustomShape 3"/>
          <p:cNvSpPr/>
          <p:nvPr/>
        </p:nvSpPr>
        <p:spPr>
          <a:xfrm>
            <a:off x="5869440" y="7165260"/>
            <a:ext cx="4485120" cy="37503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B537AB56-4B8A-482F-AC0B-8A6F5B0E0AF4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</a:t>
            </a:fld>
            <a:endParaRPr lang="en-U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25266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917825" y="942975"/>
            <a:ext cx="4522788" cy="2543175"/>
          </a:xfrm>
          <a:prstGeom prst="rect">
            <a:avLst/>
          </a:prstGeom>
        </p:spPr>
      </p:sp>
      <p:sp>
        <p:nvSpPr>
          <p:cNvPr id="415" name="PlaceHolder 2"/>
          <p:cNvSpPr>
            <a:spLocks noGrp="1"/>
          </p:cNvSpPr>
          <p:nvPr>
            <p:ph type="body"/>
          </p:nvPr>
        </p:nvSpPr>
        <p:spPr>
          <a:xfrm>
            <a:off x="1037280" y="3630150"/>
            <a:ext cx="8282400" cy="296703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1680">
              <a:lnSpc>
                <a:spcPct val="100000"/>
              </a:lnSpc>
              <a:tabLst>
                <a:tab pos="0" algn="l"/>
              </a:tabLst>
            </a:pPr>
            <a:r>
              <a:rPr lang="da-DK" sz="2000" b="0" strike="noStrike" spc="-1" dirty="0">
                <a:latin typeface="Arial"/>
              </a:rPr>
              <a:t>Just go over </a:t>
            </a:r>
            <a:r>
              <a:rPr lang="da-DK" sz="2000" b="0" strike="noStrike" spc="-1" dirty="0" err="1">
                <a:latin typeface="Arial"/>
              </a:rPr>
              <a:t>this</a:t>
            </a:r>
            <a:r>
              <a:rPr lang="da-DK" sz="2000" b="0" strike="noStrike" spc="-1" dirty="0">
                <a:latin typeface="Arial"/>
              </a:rPr>
              <a:t> slide</a:t>
            </a:r>
            <a:endParaRPr lang="en-US" sz="2000" b="0" strike="noStrike" spc="-1" dirty="0">
              <a:latin typeface="Arial"/>
            </a:endParaRPr>
          </a:p>
        </p:txBody>
      </p:sp>
      <p:sp>
        <p:nvSpPr>
          <p:cNvPr id="416" name="CustomShape 3"/>
          <p:cNvSpPr/>
          <p:nvPr/>
        </p:nvSpPr>
        <p:spPr>
          <a:xfrm>
            <a:off x="5869440" y="7165260"/>
            <a:ext cx="4485120" cy="37503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B537AB56-4B8A-482F-AC0B-8A6F5B0E0AF4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25</a:t>
            </a:fld>
            <a:endParaRPr lang="en-U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00472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3013" y="857250"/>
            <a:ext cx="4111625" cy="2312988"/>
          </a:xfrm>
          <a:prstGeom prst="rect">
            <a:avLst/>
          </a:prstGeom>
        </p:spPr>
      </p:sp>
      <p:sp>
        <p:nvSpPr>
          <p:cNvPr id="436" name="PlaceHolder 2"/>
          <p:cNvSpPr>
            <a:spLocks noGrp="1"/>
          </p:cNvSpPr>
          <p:nvPr>
            <p:ph type="body"/>
          </p:nvPr>
        </p:nvSpPr>
        <p:spPr>
          <a:xfrm>
            <a:off x="914400" y="3300480"/>
            <a:ext cx="7308000" cy="26962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640" b="0" strike="noStrike" spc="-1">
              <a:latin typeface="Arial"/>
            </a:endParaRPr>
          </a:p>
        </p:txBody>
      </p:sp>
      <p:sp>
        <p:nvSpPr>
          <p:cNvPr id="437" name="CustomShape 3"/>
          <p:cNvSpPr/>
          <p:nvPr/>
        </p:nvSpPr>
        <p:spPr>
          <a:xfrm>
            <a:off x="5179680" y="6514020"/>
            <a:ext cx="3955200" cy="33993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55F809F7-D4EA-42F0-A3D7-6EB028EDD02F}" type="slidenum">
              <a:rPr lang="en-US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26</a:t>
            </a:fld>
            <a:endParaRPr lang="en-U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98325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C947F-B07D-C447-9A76-646DA9807B7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013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 err="1"/>
              <a:t>Dionysos</a:t>
            </a:r>
            <a:r>
              <a:rPr lang="en-US" sz="1200" dirty="0"/>
              <a:t> parties </a:t>
            </a:r>
            <a:r>
              <a:rPr lang="en-US" sz="1200" dirty="0" err="1"/>
              <a:t>organised</a:t>
            </a:r>
            <a:r>
              <a:rPr lang="en-US" sz="1200" dirty="0"/>
              <a:t> by the state with integrated democracy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Medieval times where carnivalesque </a:t>
            </a:r>
            <a:r>
              <a:rPr lang="en-US" sz="1200" dirty="0" err="1"/>
              <a:t>ment</a:t>
            </a:r>
            <a:r>
              <a:rPr lang="en-US" sz="1200" dirty="0"/>
              <a:t> laughing of authorities and how Bakhtin kind of bridged it to modern festivals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Demonstrate ﻿﻿there are internal connections among a number of art forms, myths, and rituals, as well as natural scientific ﻿﻿thought and practice.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Explain the ”festival’s historicity, diversity, complexity, and paradigmatic strength.”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Rooted in ﻿Victor Turner and Richard </a:t>
            </a:r>
            <a:r>
              <a:rPr lang="en-US" sz="1200" dirty="0" err="1"/>
              <a:t>Schechner’s</a:t>
            </a:r>
            <a:r>
              <a:rPr lang="en-US" sz="1200" dirty="0"/>
              <a:t> studies and theoretical formations that they began to develop in the 1960s.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 err="1"/>
              <a:t>Harsløf</a:t>
            </a:r>
            <a:r>
              <a:rPr lang="en-US" sz="1200" dirty="0"/>
              <a:t>, Olav (2020). “The Great Festival”</a:t>
            </a: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C947F-B07D-C447-9A76-646DA9807B7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348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667000" y="573088"/>
            <a:ext cx="5022850" cy="2825750"/>
          </a:xfrm>
          <a:prstGeom prst="rect">
            <a:avLst/>
          </a:prstGeom>
        </p:spPr>
      </p:sp>
      <p:sp>
        <p:nvSpPr>
          <p:cNvPr id="421" name="PlaceHolder 2"/>
          <p:cNvSpPr>
            <a:spLocks noGrp="1"/>
          </p:cNvSpPr>
          <p:nvPr>
            <p:ph type="body"/>
          </p:nvPr>
        </p:nvSpPr>
        <p:spPr>
          <a:xfrm>
            <a:off x="914400" y="3300480"/>
            <a:ext cx="7309440" cy="269703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640" b="0" strike="noStrike" spc="-1" dirty="0">
              <a:latin typeface="Arial"/>
            </a:endParaRPr>
          </a:p>
        </p:txBody>
      </p:sp>
      <p:sp>
        <p:nvSpPr>
          <p:cNvPr id="422" name="CustomShape 3"/>
          <p:cNvSpPr/>
          <p:nvPr/>
        </p:nvSpPr>
        <p:spPr>
          <a:xfrm>
            <a:off x="5179680" y="6514020"/>
            <a:ext cx="3956640" cy="3407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04FDC7A2-1F57-4FB0-82F3-153BBC82DDF0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4</a:t>
            </a:fld>
            <a:endParaRPr lang="en-US" sz="1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1591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65413" y="573088"/>
            <a:ext cx="5030787" cy="2828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6F49CB4-CA3B-4DA6-8A1A-986C451ABB6A}" type="slidenum">
              <a:rPr lang="en-US" sz="1400" b="0" strike="noStrike" spc="-1" smtClean="0">
                <a:latin typeface="Times New Roman"/>
              </a:rPr>
              <a:t>5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78494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708B3-478C-7040-AF57-344A2F5A538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073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708B3-478C-7040-AF57-344A2F5A538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79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708B3-478C-7040-AF57-344A2F5A538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1625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708B3-478C-7040-AF57-344A2F5A538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723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C947F-B07D-C447-9A76-646DA9807B7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70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70C7D-C24F-4947-8213-400B4A101E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9AB17B-11F7-6A40-9557-07B1821C73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412395-C7A7-184D-91E7-F421C7282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822D7-3084-B04B-A189-1270F4E78818}" type="datetime1">
              <a:rPr lang="en-US" smtClean="0"/>
              <a:t>5/18/21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E3DAB1-04FD-C94C-B44E-2394F2887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07CD08-D082-A646-A855-5086EDB3D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C198-4F60-4447-B732-13D69806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908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52EF8-440C-B142-A857-8C70DCBEB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018286-C3FF-404B-A4BB-4E05968C28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955BC9-2517-CC49-A464-0E136C8E5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BCADE-9638-BD40-9B2D-DCB907785AB5}" type="datetime1">
              <a:rPr lang="en-US" smtClean="0"/>
              <a:t>5/18/21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0F8239-9DF1-C840-BE3A-0DF151D36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735E3-20A9-5148-B00F-8B8AA1AA3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C198-4F60-4447-B732-13D69806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522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2A5ADC-CB63-294C-A6A4-4ECF12540B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446583-56D0-A640-95B9-873319E96C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43F346-7540-164D-A3C0-8CB0BC96C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8BE75-88B8-C344-B7D2-4836F3276613}" type="datetime1">
              <a:rPr lang="en-US" smtClean="0"/>
              <a:t>5/18/21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A5C72-C48F-D242-ACBD-02BA50F3B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A0B292-F18A-4446-AE9F-D6E085899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C198-4F60-4447-B732-13D69806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375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DAAC2-2588-254F-BE4B-C42181A4B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E6B7B-20F3-4D40-A3F1-AD6CFB7B7F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FF569-3233-EA4F-ADF0-606D78035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B3773-1F9A-8E43-B9BE-E903E89993EC}" type="datetime1">
              <a:rPr lang="en-US" smtClean="0"/>
              <a:t>5/18/21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14310-3718-5C4D-814E-6B750594E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A60AFB-195C-DB4B-9CD1-3898C360B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C198-4F60-4447-B732-13D69806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83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F7E14-9460-6C42-A74E-CDCD830D2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DBD212-3B51-2B41-AFCA-2CB736B76D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25686-9045-1845-84A8-F87B14668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16876-18C0-B048-9BD2-CA7848E2A029}" type="datetime1">
              <a:rPr lang="en-US" smtClean="0"/>
              <a:t>5/18/21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D724B-8406-7F45-80D1-EDA0C1186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73F28C-73D8-AC43-817E-0667E3FF3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C198-4F60-4447-B732-13D69806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242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BFA3B-3B96-BE45-88CC-3CA8D7526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3B517-768D-5A49-A0ED-489BE04896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71BEB6-E368-1140-A6DE-4FA1D8DE0B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9F49C6-E1A1-0349-8460-8F4BBF398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DF8B8-091C-4048-9B8D-AD0D87B68B79}" type="datetime1">
              <a:rPr lang="en-US" smtClean="0"/>
              <a:t>5/18/21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61333F-4697-054B-8E49-C0E88C8F4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4209EF-EA06-FC4E-8E63-BAD837BA7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C198-4F60-4447-B732-13D69806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936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75520-CE60-8847-95EF-9130C4557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F04504-98A3-3F4D-AD76-ABC2926B96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C35D59-B7B3-FC4C-A5DB-C124C99F92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DD13BC-94F0-604D-940F-9B2F8E4E20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131E6E-C4D0-4C4B-BAE5-01F9975D55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F7B9E-ED47-C44D-A5B9-785D938F8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86252-0A25-0D41-933F-760FF4AD2D5B}" type="datetime1">
              <a:rPr lang="en-US" smtClean="0"/>
              <a:t>5/18/21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4ABEEA-0734-034F-92BC-35A36F2CD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F7859D-7886-9347-B906-A48E1C520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C198-4F60-4447-B732-13D69806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646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48AE9-06E6-A649-A523-4B984F71F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7849F0-71F2-F243-8F73-316EE0A7F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593F6-73B2-0148-98DC-10A561024501}" type="datetime1">
              <a:rPr lang="en-US" smtClean="0"/>
              <a:t>5/18/21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518A64-B79E-9448-9E38-5A077C16F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1B1BB5-2FDC-E246-8D37-F49E82066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C198-4F60-4447-B732-13D69806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306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EBCE17-746A-4549-96C0-587EF2A4A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A08A8-C36B-AC44-B425-62C713E37FAE}" type="datetime1">
              <a:rPr lang="en-US" smtClean="0"/>
              <a:t>5/18/21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CE669D-B1EA-9D46-9677-F9453844F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621502-1E06-F54A-A301-190464514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C198-4F60-4447-B732-13D69806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066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DCA17-408D-BF40-ADB3-C2365DD23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4CF51F-49EF-0A4C-9764-48F82D3B9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30F3D-6663-6C49-AC77-38B95C31CF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E464C8-210F-2249-B9CC-D1FC290B8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9E1E5-01E5-7340-AE02-C5C22AF8EA0D}" type="datetime1">
              <a:rPr lang="en-US" smtClean="0"/>
              <a:t>5/18/21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F3C22E-C6F3-3C4E-AE12-87ED4E1A5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047174-784A-7148-9A84-0898B90B4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C198-4F60-4447-B732-13D69806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043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E96CE-50CB-5649-B77F-32D3D4AB9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B12D29-2627-CA48-9A7C-3395D1EEC9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12D1F6-5751-5F4C-AE40-4522E443A0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410FE-875E-EF48-81CB-E7B3AC90F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1B03A-B1DE-7147-9845-DB5EF0ED03CD}" type="datetime1">
              <a:rPr lang="en-US" smtClean="0"/>
              <a:t>5/18/21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B5E365-7767-A24D-AB55-9FDCDB29C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F3566C-0C27-4945-B236-428B8CD8B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C198-4F60-4447-B732-13D69806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253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7A4FA2-59DB-454D-8331-E7E9FEC04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CD9661-71F0-2D4C-86E4-8E8E24329A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07801-6080-B748-B0B3-6D92DA4331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66FEC-8CCA-1042-B606-0FC8A3A73A8F}" type="datetime1">
              <a:rPr lang="en-US" smtClean="0"/>
              <a:t>5/18/21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CC5DD7-09E5-3749-9BE2-5226ACE0F4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E613C8-032E-F640-8EA2-2D0804BE97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8C198-4F60-4447-B732-13D69806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10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11" Type="http://schemas.openxmlformats.org/officeDocument/2006/relationships/image" Target="../media/image27.sv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svg"/><Relationship Id="rId9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5.svg"/><Relationship Id="rId18" Type="http://schemas.openxmlformats.org/officeDocument/2006/relationships/image" Target="../media/image40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4.png"/><Relationship Id="rId17" Type="http://schemas.openxmlformats.org/officeDocument/2006/relationships/image" Target="../media/image39.sv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svg"/><Relationship Id="rId11" Type="http://schemas.openxmlformats.org/officeDocument/2006/relationships/image" Target="../media/image2.png"/><Relationship Id="rId5" Type="http://schemas.openxmlformats.org/officeDocument/2006/relationships/image" Target="../media/image30.png"/><Relationship Id="rId15" Type="http://schemas.openxmlformats.org/officeDocument/2006/relationships/image" Target="../media/image37.svg"/><Relationship Id="rId10" Type="http://schemas.openxmlformats.org/officeDocument/2006/relationships/image" Target="../media/image23.svg"/><Relationship Id="rId19" Type="http://schemas.openxmlformats.org/officeDocument/2006/relationships/image" Target="../media/image41.svg"/><Relationship Id="rId4" Type="http://schemas.openxmlformats.org/officeDocument/2006/relationships/image" Target="../media/image29.svg"/><Relationship Id="rId9" Type="http://schemas.openxmlformats.org/officeDocument/2006/relationships/image" Target="../media/image22.png"/><Relationship Id="rId1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truestorytelling.blog/true-storytelling-institutes-diversity-equity-inclusion-dei-2-0-module-overview/" TargetMode="Externa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hyperlink" Target="https://truestorytellingthinktank.com/visual-language-of-true-storytelling-for-dei-2-0/" TargetMode="External"/><Relationship Id="rId4" Type="http://schemas.openxmlformats.org/officeDocument/2006/relationships/hyperlink" Target="https://truestorytelling.blog/taking-the-true-storytellings-diversity-equity-and-inclusion-dei-2-0-journey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CustomShape 1"/>
          <p:cNvSpPr/>
          <p:nvPr/>
        </p:nvSpPr>
        <p:spPr>
          <a:xfrm>
            <a:off x="1647840" y="175338"/>
            <a:ext cx="9144146" cy="258336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endParaRPr lang="en-US" spc="-1" dirty="0">
              <a:latin typeface="Arial"/>
            </a:endParaRPr>
          </a:p>
          <a:p>
            <a:pPr algn="ctr">
              <a:lnSpc>
                <a:spcPct val="90000"/>
              </a:lnSpc>
            </a:pPr>
            <a:endParaRPr lang="en-US" spc="-1" dirty="0">
              <a:latin typeface="Arial"/>
            </a:endParaRPr>
          </a:p>
          <a:p>
            <a:pPr algn="ctr">
              <a:lnSpc>
                <a:spcPct val="90000"/>
              </a:lnSpc>
            </a:pPr>
            <a:endParaRPr lang="en-US" spc="-1" dirty="0">
              <a:latin typeface="Arial"/>
            </a:endParaRPr>
          </a:p>
          <a:p>
            <a:pPr algn="ctr">
              <a:lnSpc>
                <a:spcPct val="90000"/>
              </a:lnSpc>
            </a:pPr>
            <a:endParaRPr lang="en-US" spc="-1" dirty="0">
              <a:latin typeface="Arial"/>
            </a:endParaRPr>
          </a:p>
          <a:p>
            <a:pPr algn="ctr">
              <a:lnSpc>
                <a:spcPct val="90000"/>
              </a:lnSpc>
            </a:pPr>
            <a:endParaRPr lang="en-US" spc="-1" dirty="0">
              <a:latin typeface="Arial"/>
            </a:endParaRPr>
          </a:p>
          <a:p>
            <a:pPr algn="ctr">
              <a:lnSpc>
                <a:spcPct val="90000"/>
              </a:lnSpc>
            </a:pPr>
            <a:endParaRPr lang="en-US" spc="-1" dirty="0">
              <a:latin typeface="Arial"/>
            </a:endParaRPr>
          </a:p>
          <a:p>
            <a:pPr algn="ctr">
              <a:lnSpc>
                <a:spcPct val="90000"/>
              </a:lnSpc>
            </a:pPr>
            <a:endParaRPr lang="en-US" spc="-1" dirty="0">
              <a:latin typeface="Arial"/>
            </a:endParaRPr>
          </a:p>
          <a:p>
            <a:pPr algn="ctr">
              <a:lnSpc>
                <a:spcPct val="90000"/>
              </a:lnSpc>
            </a:pPr>
            <a:endParaRPr lang="en-US" spc="-1" dirty="0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lang="en-US" sz="3200" spc="-1" dirty="0">
                <a:solidFill>
                  <a:srgbClr val="000000"/>
                </a:solidFill>
                <a:latin typeface="Arial"/>
                <a:ea typeface="DejaVu Sans"/>
              </a:rPr>
              <a:t>WELCOME to True Storytelling Institute</a:t>
            </a:r>
            <a:endParaRPr lang="en-US" sz="3200" spc="-1" dirty="0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lang="en-US" sz="3200" spc="-1" dirty="0">
                <a:solidFill>
                  <a:srgbClr val="000000"/>
                </a:solidFill>
                <a:latin typeface="Arial"/>
                <a:ea typeface="DejaVu Sans"/>
              </a:rPr>
              <a:t>DEI 2.0 Session 3 Principles 5 &amp; 6</a:t>
            </a:r>
            <a:endParaRPr lang="en-US" sz="3600" spc="-1" dirty="0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lang="en-US" sz="3600" spc="-1" dirty="0">
                <a:solidFill>
                  <a:srgbClr val="000000"/>
                </a:solidFill>
                <a:latin typeface="Arial"/>
                <a:ea typeface="DejaVu Sans"/>
              </a:rPr>
              <a:t>COFFEE in the LOBBY </a:t>
            </a:r>
          </a:p>
          <a:p>
            <a:pPr algn="ctr">
              <a:lnSpc>
                <a:spcPct val="90000"/>
              </a:lnSpc>
            </a:pPr>
            <a:r>
              <a:rPr lang="en-US" sz="3600" spc="-1" dirty="0">
                <a:solidFill>
                  <a:srgbClr val="000000"/>
                </a:solidFill>
              </a:rPr>
              <a:t>8:45-9:00 AM Pacific </a:t>
            </a:r>
          </a:p>
          <a:p>
            <a:pPr algn="ctr">
              <a:lnSpc>
                <a:spcPct val="90000"/>
              </a:lnSpc>
            </a:pPr>
            <a:endParaRPr lang="en-US" sz="3600" spc="-1" dirty="0">
              <a:latin typeface="Arial"/>
            </a:endParaRPr>
          </a:p>
          <a:p>
            <a:pPr algn="ctr">
              <a:lnSpc>
                <a:spcPct val="90000"/>
              </a:lnSpc>
            </a:pPr>
            <a:endParaRPr lang="en-US" sz="3600" spc="-1" dirty="0">
              <a:latin typeface="Arial"/>
            </a:endParaRPr>
          </a:p>
          <a:p>
            <a:pPr>
              <a:lnSpc>
                <a:spcPct val="90000"/>
              </a:lnSpc>
            </a:pPr>
            <a:endParaRPr lang="en-US" sz="3600" spc="-1" dirty="0">
              <a:latin typeface="Arial"/>
            </a:endParaRPr>
          </a:p>
          <a:p>
            <a:pPr>
              <a:lnSpc>
                <a:spcPct val="90000"/>
              </a:lnSpc>
            </a:pPr>
            <a:endParaRPr lang="en-US" sz="3600" spc="-1" dirty="0">
              <a:latin typeface="Arial"/>
            </a:endParaRPr>
          </a:p>
          <a:p>
            <a:pPr>
              <a:lnSpc>
                <a:spcPct val="90000"/>
              </a:lnSpc>
            </a:pPr>
            <a:r>
              <a:rPr lang="en-US" sz="4400" spc="-1" dirty="0">
                <a:solidFill>
                  <a:srgbClr val="000000"/>
                </a:solidFill>
                <a:latin typeface="Arial"/>
                <a:ea typeface="DejaVu Sans"/>
              </a:rPr>
              <a:t>     </a:t>
            </a:r>
            <a:endParaRPr lang="en-US" sz="4400" spc="-1" dirty="0">
              <a:latin typeface="Arial"/>
            </a:endParaRPr>
          </a:p>
        </p:txBody>
      </p:sp>
      <p:sp>
        <p:nvSpPr>
          <p:cNvPr id="322" name="CustomShape 2"/>
          <p:cNvSpPr/>
          <p:nvPr/>
        </p:nvSpPr>
        <p:spPr>
          <a:xfrm>
            <a:off x="2457840" y="5563800"/>
            <a:ext cx="10477440" cy="348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endParaRPr lang="en-US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n-US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n-US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n-US" spc="-1">
              <a:latin typeface="Arial"/>
            </a:endParaRPr>
          </a:p>
        </p:txBody>
      </p:sp>
      <p:pic>
        <p:nvPicPr>
          <p:cNvPr id="323" name="Picture 298_1"/>
          <p:cNvPicPr/>
          <p:nvPr/>
        </p:nvPicPr>
        <p:blipFill>
          <a:blip r:embed="rId3"/>
          <a:stretch/>
        </p:blipFill>
        <p:spPr>
          <a:xfrm>
            <a:off x="2639878" y="2200760"/>
            <a:ext cx="6819254" cy="4495601"/>
          </a:xfrm>
          <a:prstGeom prst="rect">
            <a:avLst/>
          </a:prstGeom>
          <a:ln w="0">
            <a:noFill/>
          </a:ln>
        </p:spPr>
      </p:pic>
      <p:pic>
        <p:nvPicPr>
          <p:cNvPr id="5" name="Billede 19">
            <a:extLst>
              <a:ext uri="{FF2B5EF4-FFF2-40B4-BE49-F238E27FC236}">
                <a16:creationId xmlns:a16="http://schemas.microsoft.com/office/drawing/2014/main" id="{2136C2CC-497B-F24A-916B-422CED132F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647" y="4670226"/>
            <a:ext cx="3763509" cy="286743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D4E329-4C55-7D44-AEEF-DC89CAF0E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C198-4F60-4447-B732-13D6980645C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665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7000"/>
              </a:schemeClr>
            </a:gs>
            <a:gs pos="63000">
              <a:schemeClr val="accent5">
                <a:lumMod val="0"/>
                <a:lumOff val="100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19">
            <a:extLst>
              <a:ext uri="{FF2B5EF4-FFF2-40B4-BE49-F238E27FC236}">
                <a16:creationId xmlns:a16="http://schemas.microsoft.com/office/drawing/2014/main" id="{B2F89DDD-A5E8-3F4C-B1BE-4AF721C197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544" y="5037226"/>
            <a:ext cx="3343407" cy="2549347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99BE233B-8A13-8145-9EF8-3AD6025B6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069" y="1014021"/>
            <a:ext cx="6716700" cy="489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A79F49-A8C0-AA47-9666-2EB229EE233A}"/>
              </a:ext>
            </a:extLst>
          </p:cNvPr>
          <p:cNvSpPr txBox="1"/>
          <p:nvPr/>
        </p:nvSpPr>
        <p:spPr>
          <a:xfrm>
            <a:off x="528648" y="1106666"/>
            <a:ext cx="306033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Processes 5 &amp; 6</a:t>
            </a:r>
          </a:p>
          <a:p>
            <a:endParaRPr lang="en-US" sz="2400" dirty="0"/>
          </a:p>
          <a:p>
            <a:r>
              <a:rPr lang="en-US" sz="2400" dirty="0"/>
              <a:t>5. BECOMING linking CARNIVALESQUE the forgotten and opportune moments</a:t>
            </a:r>
          </a:p>
          <a:p>
            <a:endParaRPr lang="en-US" sz="2400" dirty="0"/>
          </a:p>
          <a:p>
            <a:pPr marL="457200" indent="-457200">
              <a:buAutoNum type="arabicPeriod"/>
            </a:pPr>
            <a:endParaRPr lang="en-US" sz="2400" dirty="0"/>
          </a:p>
          <a:p>
            <a:r>
              <a:rPr lang="en-US" sz="2400" dirty="0"/>
              <a:t>6. STAGING in FESTIVALISM events</a:t>
            </a:r>
            <a:endParaRPr lang="en-US" dirty="0"/>
          </a:p>
        </p:txBody>
      </p:sp>
      <p:sp>
        <p:nvSpPr>
          <p:cNvPr id="10" name="CustomShape 8">
            <a:extLst>
              <a:ext uri="{FF2B5EF4-FFF2-40B4-BE49-F238E27FC236}">
                <a16:creationId xmlns:a16="http://schemas.microsoft.com/office/drawing/2014/main" id="{FC464C73-3DD2-8447-9289-F560253DFEC4}"/>
              </a:ext>
            </a:extLst>
          </p:cNvPr>
          <p:cNvSpPr/>
          <p:nvPr/>
        </p:nvSpPr>
        <p:spPr>
          <a:xfrm>
            <a:off x="528648" y="366842"/>
            <a:ext cx="9411987" cy="5894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90000"/>
              </a:lnSpc>
              <a:spcAft>
                <a:spcPts val="601"/>
              </a:spcAft>
              <a:buClr>
                <a:srgbClr val="FFFFFF"/>
              </a:buClr>
            </a:pPr>
            <a:r>
              <a:rPr lang="en-US" sz="3600" b="1" spc="-1" dirty="0">
                <a:solidFill>
                  <a:srgbClr val="FFFFFF"/>
                </a:solidFill>
                <a:latin typeface="Calibri"/>
                <a:ea typeface="DejaVu Sans"/>
              </a:rPr>
              <a:t>Todays learning: Processes for Session #3 DEI 2.0</a:t>
            </a:r>
            <a:endParaRPr lang="en-US" sz="3600" b="1" spc="-1" dirty="0">
              <a:latin typeface="Arial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B39612A-BB09-064B-BA69-0FB6C8972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267" y="1843028"/>
            <a:ext cx="1025834" cy="102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11B6E77-C5A7-1B45-9118-9CD7238D2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266" y="4011391"/>
            <a:ext cx="1025835" cy="102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12800D-F253-8245-93D4-7B5E2A828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C198-4F60-4447-B732-13D6980645C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436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7000"/>
                <a:alpha val="37000"/>
              </a:schemeClr>
            </a:gs>
            <a:gs pos="63000">
              <a:schemeClr val="accent5">
                <a:lumMod val="0"/>
                <a:lumOff val="100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9AB29C5-5690-3841-A63C-83FE18487293}"/>
              </a:ext>
            </a:extLst>
          </p:cNvPr>
          <p:cNvSpPr txBox="1"/>
          <p:nvPr/>
        </p:nvSpPr>
        <p:spPr>
          <a:xfrm>
            <a:off x="582028" y="1117817"/>
            <a:ext cx="416613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Tools 5 &amp; 6</a:t>
            </a:r>
          </a:p>
          <a:p>
            <a:endParaRPr lang="en-US" sz="3600" b="1" dirty="0"/>
          </a:p>
          <a:p>
            <a:r>
              <a:rPr lang="en-US" sz="2400" dirty="0"/>
              <a:t>5</a:t>
            </a:r>
            <a:r>
              <a:rPr lang="en-US" sz="2400" baseline="30000" dirty="0"/>
              <a:t>th</a:t>
            </a:r>
            <a:r>
              <a:rPr lang="en-US" sz="2400" dirty="0"/>
              <a:t>   Tool </a:t>
            </a:r>
          </a:p>
          <a:p>
            <a:r>
              <a:rPr lang="en-US" sz="2400" b="1" dirty="0"/>
              <a:t>Exception with Dynamic Story Networking Maps with ICEND </a:t>
            </a:r>
          </a:p>
          <a:p>
            <a:r>
              <a:rPr lang="en-US" sz="2400" dirty="0"/>
              <a:t>Chap. 4 in Narrative book</a:t>
            </a:r>
          </a:p>
          <a:p>
            <a:endParaRPr lang="en-US" sz="2400" dirty="0"/>
          </a:p>
          <a:p>
            <a:r>
              <a:rPr lang="en-US" sz="2400" dirty="0"/>
              <a:t>6</a:t>
            </a:r>
            <a:r>
              <a:rPr lang="en-US" sz="2400" baseline="30000" dirty="0"/>
              <a:t>th</a:t>
            </a:r>
            <a:r>
              <a:rPr lang="en-US" sz="2400" dirty="0"/>
              <a:t>  Tool </a:t>
            </a:r>
          </a:p>
          <a:p>
            <a:r>
              <a:rPr lang="en-US" sz="2400" b="1" dirty="0"/>
              <a:t>Trace BETWEEN with Intertextuality</a:t>
            </a:r>
            <a:endParaRPr lang="en-US" sz="2400" dirty="0"/>
          </a:p>
          <a:p>
            <a:r>
              <a:rPr lang="en-US" sz="2400" dirty="0"/>
              <a:t>Chap. 5 in Narrative Book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C2AC33E-E30C-E146-9300-B6CEFFAB8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161" y="966365"/>
            <a:ext cx="6640274" cy="4773818"/>
          </a:xfrm>
          <a:prstGeom prst="rect">
            <a:avLst/>
          </a:prstGeom>
          <a:gradFill>
            <a:gsLst>
              <a:gs pos="0">
                <a:schemeClr val="accent5">
                  <a:lumMod val="67000"/>
                  <a:alpha val="38000"/>
                </a:schemeClr>
              </a:gs>
              <a:gs pos="63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</p:spPr>
      </p:pic>
      <p:pic>
        <p:nvPicPr>
          <p:cNvPr id="9" name="Billede 19">
            <a:extLst>
              <a:ext uri="{FF2B5EF4-FFF2-40B4-BE49-F238E27FC236}">
                <a16:creationId xmlns:a16="http://schemas.microsoft.com/office/drawing/2014/main" id="{2C3110D6-D4F1-254A-9902-7B729F3ADF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647" y="4670226"/>
            <a:ext cx="3763509" cy="2867434"/>
          </a:xfrm>
          <a:prstGeom prst="rect">
            <a:avLst/>
          </a:prstGeom>
        </p:spPr>
      </p:pic>
      <p:sp>
        <p:nvSpPr>
          <p:cNvPr id="10" name="CustomShape 8">
            <a:extLst>
              <a:ext uri="{FF2B5EF4-FFF2-40B4-BE49-F238E27FC236}">
                <a16:creationId xmlns:a16="http://schemas.microsoft.com/office/drawing/2014/main" id="{BE593B6A-3C8A-8744-A0C6-142DD2FE4075}"/>
              </a:ext>
            </a:extLst>
          </p:cNvPr>
          <p:cNvSpPr/>
          <p:nvPr/>
        </p:nvSpPr>
        <p:spPr>
          <a:xfrm>
            <a:off x="376243" y="366842"/>
            <a:ext cx="8846999" cy="5894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90000"/>
              </a:lnSpc>
              <a:spcAft>
                <a:spcPts val="601"/>
              </a:spcAft>
              <a:buClr>
                <a:srgbClr val="FFFFFF"/>
              </a:buClr>
            </a:pPr>
            <a:r>
              <a:rPr lang="en-US" sz="3600" b="1" spc="-1" dirty="0">
                <a:solidFill>
                  <a:srgbClr val="FFFFFF"/>
                </a:solidFill>
                <a:latin typeface="Calibri"/>
                <a:ea typeface="DejaVu Sans"/>
              </a:rPr>
              <a:t>Todays learning: Tools for Session #3 DEI 2.0</a:t>
            </a:r>
            <a:endParaRPr lang="en-US" sz="3600" b="1" spc="-1" dirty="0">
              <a:latin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044DC6-A0D7-5946-828C-C464604C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C198-4F60-4447-B732-13D6980645C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508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28EC2-A5F0-8148-9BED-585CA0B03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1784"/>
          </a:xfrm>
        </p:spPr>
        <p:txBody>
          <a:bodyPr/>
          <a:lstStyle/>
          <a:p>
            <a:r>
              <a:rPr lang="en-US" b="1" dirty="0"/>
              <a:t>What is the business of DEI 2.0 Training?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B1C45-83BA-C24A-B150-12C73950B6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382" y="1246909"/>
            <a:ext cx="11942618" cy="54745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Now it is:</a:t>
            </a:r>
          </a:p>
          <a:p>
            <a:pPr marL="0" indent="0">
              <a:buNone/>
            </a:pPr>
            <a:r>
              <a:rPr lang="en-US" sz="3200" dirty="0"/>
              <a:t>	- attract Millennials by offering ‘openness’</a:t>
            </a:r>
          </a:p>
          <a:p>
            <a:pPr marL="0" indent="0">
              <a:buNone/>
            </a:pPr>
            <a:r>
              <a:rPr lang="en-US" sz="3200" dirty="0"/>
              <a:t>	- diversity (racial &amp; ethnic) pays off for the bottom line</a:t>
            </a:r>
          </a:p>
          <a:p>
            <a:pPr marL="0" indent="0">
              <a:buNone/>
            </a:pPr>
            <a:r>
              <a:rPr lang="en-US" sz="3200" dirty="0"/>
              <a:t>	- competitive advantage with gender diversity</a:t>
            </a:r>
          </a:p>
          <a:p>
            <a:pPr marL="0" indent="0">
              <a:buNone/>
            </a:pPr>
            <a:r>
              <a:rPr lang="en-US" sz="3200" dirty="0"/>
              <a:t>	</a:t>
            </a:r>
            <a:r>
              <a:rPr lang="en-US" sz="3200" b="1" dirty="0"/>
              <a:t>- BIG business </a:t>
            </a:r>
            <a:r>
              <a:rPr lang="en-US" sz="3200" b="1" dirty="0">
                <a:sym typeface="Wingdings" pitchFamily="2" charset="2"/>
              </a:rPr>
              <a:t> still NO True Change??...</a:t>
            </a:r>
            <a:endParaRPr lang="en-US" sz="3200" b="1" dirty="0"/>
          </a:p>
          <a:p>
            <a:pPr marL="0" indent="0">
              <a:buNone/>
            </a:pPr>
            <a:r>
              <a:rPr lang="en-US" sz="3200" dirty="0"/>
              <a:t>	</a:t>
            </a:r>
          </a:p>
          <a:p>
            <a:pPr marL="0" indent="0" algn="ctr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b="1" dirty="0">
                <a:solidFill>
                  <a:srgbClr val="7030A0"/>
                </a:solidFill>
                <a:latin typeface="ACADEMY ENGRAVED LET PLAIN:1.0" panose="02000000000000000000" pitchFamily="2" charset="0"/>
                <a:ea typeface="HGMaruGothicMPRO" panose="020F0600000000000000" pitchFamily="34" charset="-128"/>
                <a:cs typeface="Modern Love Grunge" panose="020F0502020204030204" pitchFamily="34" charset="0"/>
              </a:rPr>
              <a:t>		</a:t>
            </a:r>
            <a:r>
              <a:rPr lang="en-US" sz="3600" b="1" dirty="0">
                <a:solidFill>
                  <a:srgbClr val="7030A0"/>
                </a:solidFill>
                <a:latin typeface="ACADEMY ENGRAVED LET PLAIN:1.0" panose="02000000000000000000" pitchFamily="2" charset="0"/>
                <a:ea typeface="HGMaruGothicMPRO" panose="020F0600000000000000" pitchFamily="34" charset="-128"/>
                <a:cs typeface="Modern Love Grunge" panose="020F0502020204030204" pitchFamily="34" charset="0"/>
              </a:rPr>
              <a:t>WHAT DEI STORY IS NEXT? </a:t>
            </a:r>
          </a:p>
        </p:txBody>
      </p:sp>
      <p:pic>
        <p:nvPicPr>
          <p:cNvPr id="6" name="Billede 19">
            <a:extLst>
              <a:ext uri="{FF2B5EF4-FFF2-40B4-BE49-F238E27FC236}">
                <a16:creationId xmlns:a16="http://schemas.microsoft.com/office/drawing/2014/main" id="{27DFBF31-D9D8-B34C-8BD0-37F0619258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647" y="4670226"/>
            <a:ext cx="3763509" cy="286743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5CABA-F268-5543-AF4C-2187BD947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C198-4F60-4447-B732-13D6980645C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718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D9F2F17-2288-424B-B73B-51DBFC56A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14" y="856343"/>
            <a:ext cx="10337226" cy="601190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0A7C5ED5-6044-B240-AF36-2D0E607BF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814" y="0"/>
            <a:ext cx="9232900" cy="916352"/>
          </a:xfrm>
          <a:solidFill>
            <a:srgbClr val="FFFFFF">
              <a:alpha val="10000"/>
            </a:srgbClr>
          </a:solidFill>
          <a:ln w="25400" cap="sq">
            <a:noFill/>
            <a:miter lim="800000"/>
          </a:ln>
        </p:spPr>
        <p:txBody>
          <a:bodyPr>
            <a:noAutofit/>
          </a:bodyPr>
          <a:lstStyle/>
          <a:p>
            <a:pPr algn="ctr"/>
            <a:r>
              <a:rPr lang="en-CH" sz="3600" b="1" u="sng" dirty="0"/>
              <a:t>Hope for DEI T</a:t>
            </a:r>
            <a:r>
              <a:rPr lang="en-GB" sz="3600" b="1" u="sng" dirty="0"/>
              <a:t>r</a:t>
            </a:r>
            <a:r>
              <a:rPr lang="en-CH" sz="3600" b="1" u="sng" dirty="0"/>
              <a:t>aining in the TRIPLE LOOP! </a:t>
            </a:r>
          </a:p>
        </p:txBody>
      </p:sp>
      <p:pic>
        <p:nvPicPr>
          <p:cNvPr id="10" name="Billede 19">
            <a:extLst>
              <a:ext uri="{FF2B5EF4-FFF2-40B4-BE49-F238E27FC236}">
                <a16:creationId xmlns:a16="http://schemas.microsoft.com/office/drawing/2014/main" id="{8334DDB5-8E8C-F74C-B1B0-5A33F2E695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647" y="4670226"/>
            <a:ext cx="3763509" cy="286743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132281-4F09-A145-8992-2C56304EE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C198-4F60-4447-B732-13D6980645C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251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A3E2D-4E33-D346-B515-8E245B4A4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De-CONSTRUCTION                 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C29B3-3002-BF44-8486-BDEEF9E11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06113" cy="435133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Arial Black"/>
                <a:cs typeface="Arial Black"/>
              </a:rPr>
              <a:t>Find Dualities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Arial Black"/>
                <a:cs typeface="Arial Black"/>
              </a:rPr>
              <a:t>Reverse the Hierarchy of Dualities</a:t>
            </a:r>
          </a:p>
          <a:p>
            <a:pPr marL="0" indent="0">
              <a:buNone/>
            </a:pPr>
            <a:r>
              <a:rPr lang="en-US" dirty="0">
                <a:latin typeface="Arial Black"/>
                <a:cs typeface="Arial Black"/>
              </a:rPr>
              <a:t>3. Deny the Dominant Plot with Counterplots </a:t>
            </a:r>
          </a:p>
          <a:p>
            <a:pPr marL="0" indent="0">
              <a:buNone/>
            </a:pPr>
            <a:r>
              <a:rPr lang="en-US" dirty="0">
                <a:latin typeface="Arial Black"/>
                <a:cs typeface="Arial Black"/>
              </a:rPr>
              <a:t>4. Hearing the Rebel Voice/Untold Story</a:t>
            </a:r>
          </a:p>
          <a:p>
            <a:pPr marL="0" indent="0">
              <a:buNone/>
            </a:pPr>
            <a:r>
              <a:rPr lang="en-US" dirty="0">
                <a:latin typeface="Arial Black"/>
                <a:cs typeface="Arial Black"/>
              </a:rPr>
              <a:t>5. What is Between-the-Lines</a:t>
            </a:r>
          </a:p>
          <a:p>
            <a:pPr marL="0" indent="0">
              <a:buNone/>
            </a:pPr>
            <a:r>
              <a:rPr lang="en-US" dirty="0">
                <a:latin typeface="Arial Black"/>
                <a:cs typeface="Arial Black"/>
              </a:rPr>
              <a:t>6. Reinterpret / Rewrite History</a:t>
            </a:r>
          </a:p>
          <a:p>
            <a:pPr marL="0" indent="0">
              <a:buNone/>
            </a:pPr>
            <a:r>
              <a:rPr lang="en-US" dirty="0">
                <a:latin typeface="Arial Black"/>
                <a:cs typeface="Arial Black"/>
              </a:rPr>
              <a:t>7. Find exceptions, your ACORNS, Little Wow Moments</a:t>
            </a:r>
          </a:p>
          <a:p>
            <a:pPr marL="0" indent="0">
              <a:buNone/>
            </a:pPr>
            <a:r>
              <a:rPr lang="en-US" dirty="0">
                <a:latin typeface="Arial Black"/>
                <a:cs typeface="Arial Black"/>
              </a:rPr>
              <a:t>8. Reconstruction in Festival Staging of New Story</a:t>
            </a:r>
          </a:p>
          <a:p>
            <a:pPr marL="457200" indent="-457200">
              <a:buFont typeface="+mj-lt"/>
              <a:buAutoNum type="arabicPeriod"/>
            </a:pPr>
            <a:endParaRPr lang="en-US" dirty="0">
              <a:latin typeface="Arial Black"/>
              <a:cs typeface="Arial Black"/>
            </a:endParaRPr>
          </a:p>
          <a:p>
            <a:endParaRPr lang="en-US" dirty="0"/>
          </a:p>
        </p:txBody>
      </p:sp>
      <p:pic>
        <p:nvPicPr>
          <p:cNvPr id="1026" name="Picture 2" descr="Deconstruct Stock Illustrations – 38 Deconstruct Stock Illustrations,  Vectors &amp; Clipart - Dreamstime">
            <a:extLst>
              <a:ext uri="{FF2B5EF4-FFF2-40B4-BE49-F238E27FC236}">
                <a16:creationId xmlns:a16="http://schemas.microsoft.com/office/drawing/2014/main" id="{0301C13A-6743-0D4F-BCAB-DD974C7CF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590" y="127726"/>
            <a:ext cx="3645122" cy="273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lede 19">
            <a:extLst>
              <a:ext uri="{FF2B5EF4-FFF2-40B4-BE49-F238E27FC236}">
                <a16:creationId xmlns:a16="http://schemas.microsoft.com/office/drawing/2014/main" id="{D6EED5C6-099A-8D4D-950B-33ABEF98D0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647" y="4670226"/>
            <a:ext cx="3763509" cy="286743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E7A456-1DB9-8E4F-B9BA-E8E63CA69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C198-4F60-4447-B732-13D6980645C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832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69F55-C813-EC47-836D-BC170EE48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H" sz="4000" dirty="0"/>
              <a:t>Narrative Networking - </a:t>
            </a:r>
            <a:r>
              <a:rPr lang="en-CH" sz="4000" i="1" dirty="0"/>
              <a:t>An embedded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1666FD-019F-2A41-A44F-9313CE8825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9633858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b="1" dirty="0"/>
              <a:t>STORY MAPPING: </a:t>
            </a:r>
            <a:r>
              <a:rPr lang="en-CH" dirty="0">
                <a:sym typeface="Wingdings" pitchFamily="2" charset="2"/>
              </a:rPr>
              <a:t>a map of antenarrative territory </a:t>
            </a:r>
            <a:br>
              <a:rPr lang="en-CH" dirty="0">
                <a:sym typeface="Wingdings" pitchFamily="2" charset="2"/>
              </a:rPr>
            </a:br>
            <a:r>
              <a:rPr lang="en-CH" dirty="0">
                <a:sym typeface="Wingdings" pitchFamily="2" charset="2"/>
              </a:rPr>
              <a:t> who’s related to who, with which story?</a:t>
            </a:r>
          </a:p>
          <a:p>
            <a:pPr marL="514350" indent="-514350">
              <a:buFont typeface="+mj-lt"/>
              <a:buAutoNum type="arabicPeriod"/>
            </a:pPr>
            <a:endParaRPr lang="en-CH" dirty="0">
              <a:sym typeface="Wingdings" pitchFamily="2" charset="2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b="1" dirty="0"/>
              <a:t>STORY WEB:</a:t>
            </a:r>
            <a:r>
              <a:rPr lang="en-GB" dirty="0"/>
              <a:t> </a:t>
            </a:r>
            <a:r>
              <a:rPr lang="en-CH" dirty="0">
                <a:sym typeface="Wingdings" pitchFamily="2" charset="2"/>
              </a:rPr>
              <a:t>tracing patterns in the Tamara of the story exchange  how does a story travel through the web?</a:t>
            </a:r>
          </a:p>
          <a:p>
            <a:pPr marL="514350" indent="-514350">
              <a:buFont typeface="+mj-lt"/>
              <a:buAutoNum type="arabicPeriod"/>
            </a:pPr>
            <a:endParaRPr lang="en-CH" dirty="0">
              <a:sym typeface="Wingdings" pitchFamily="2" charset="2"/>
            </a:endParaRPr>
          </a:p>
          <a:p>
            <a:pPr marL="514350" indent="-514350">
              <a:buFont typeface="+mj-lt"/>
              <a:buAutoNum type="arabicPeriod"/>
            </a:pPr>
            <a:r>
              <a:rPr lang="en-CH" b="1">
                <a:sym typeface="Wingdings" pitchFamily="2" charset="2"/>
              </a:rPr>
              <a:t>STORY INTEN</a:t>
            </a:r>
            <a:r>
              <a:rPr lang="en-US" b="1" dirty="0">
                <a:sym typeface="Wingdings" pitchFamily="2" charset="2"/>
              </a:rPr>
              <a:t>S</a:t>
            </a:r>
            <a:r>
              <a:rPr lang="en-CH" b="1">
                <a:sym typeface="Wingdings" pitchFamily="2" charset="2"/>
              </a:rPr>
              <a:t>ITY</a:t>
            </a:r>
            <a:r>
              <a:rPr lang="en-CH" b="1" dirty="0">
                <a:sym typeface="Wingdings" pitchFamily="2" charset="2"/>
              </a:rPr>
              <a:t>: </a:t>
            </a:r>
            <a:r>
              <a:rPr lang="en-CH" dirty="0">
                <a:sym typeface="Wingdings" pitchFamily="2" charset="2"/>
              </a:rPr>
              <a:t>mappings of combinations of person, group and/or interorg. </a:t>
            </a:r>
            <a:r>
              <a:rPr lang="en-GB" dirty="0">
                <a:sym typeface="Wingdings" pitchFamily="2" charset="2"/>
              </a:rPr>
              <a:t>s</a:t>
            </a:r>
            <a:r>
              <a:rPr lang="en-CH" dirty="0">
                <a:sym typeface="Wingdings" pitchFamily="2" charset="2"/>
              </a:rPr>
              <a:t>tory networks </a:t>
            </a:r>
            <a:br>
              <a:rPr lang="en-CH" dirty="0">
                <a:sym typeface="Wingdings" pitchFamily="2" charset="2"/>
              </a:rPr>
            </a:br>
            <a:r>
              <a:rPr lang="en-CH" dirty="0">
                <a:sym typeface="Wingdings" pitchFamily="2" charset="2"/>
              </a:rPr>
              <a:t>ex. </a:t>
            </a:r>
            <a:r>
              <a:rPr lang="en-GB" dirty="0">
                <a:sym typeface="Wingdings" pitchFamily="2" charset="2"/>
              </a:rPr>
              <a:t>s</a:t>
            </a:r>
            <a:r>
              <a:rPr lang="en-CH" dirty="0">
                <a:sym typeface="Wingdings" pitchFamily="2" charset="2"/>
              </a:rPr>
              <a:t>ame person, different stories, passing again and again</a:t>
            </a:r>
            <a:endParaRPr lang="en-CH" dirty="0"/>
          </a:p>
        </p:txBody>
      </p:sp>
      <p:pic>
        <p:nvPicPr>
          <p:cNvPr id="4" name="Billede 19">
            <a:extLst>
              <a:ext uri="{FF2B5EF4-FFF2-40B4-BE49-F238E27FC236}">
                <a16:creationId xmlns:a16="http://schemas.microsoft.com/office/drawing/2014/main" id="{FB395897-2B1D-B14C-A715-A0046EF864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647" y="4670226"/>
            <a:ext cx="3763509" cy="286743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57715C-4672-B24C-BC16-E2A0B2DC4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C198-4F60-4447-B732-13D6980645C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298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Diagram&#10;&#10;Description automatically generated">
            <a:extLst>
              <a:ext uri="{FF2B5EF4-FFF2-40B4-BE49-F238E27FC236}">
                <a16:creationId xmlns:a16="http://schemas.microsoft.com/office/drawing/2014/main" id="{A8688261-AC4D-544A-973E-F6EBCA35DA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05083" y="457200"/>
            <a:ext cx="10381834" cy="5943600"/>
          </a:xfrm>
          <a:prstGeom prst="rect">
            <a:avLst/>
          </a:prstGeom>
        </p:spPr>
      </p:pic>
      <p:pic>
        <p:nvPicPr>
          <p:cNvPr id="7" name="Billede 19">
            <a:extLst>
              <a:ext uri="{FF2B5EF4-FFF2-40B4-BE49-F238E27FC236}">
                <a16:creationId xmlns:a16="http://schemas.microsoft.com/office/drawing/2014/main" id="{1527532B-77E0-F44A-AAA8-BFFCC74701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130" y="4713769"/>
            <a:ext cx="3763509" cy="28674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0A1BF0-C1C3-854C-A778-0A673B1AD9ED}"/>
              </a:ext>
            </a:extLst>
          </p:cNvPr>
          <p:cNvSpPr txBox="1"/>
          <p:nvPr/>
        </p:nvSpPr>
        <p:spPr>
          <a:xfrm>
            <a:off x="2786743" y="0"/>
            <a:ext cx="5051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Example Storyboard: Problem Network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767B96-CBCF-234C-9141-2F5E37735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C198-4F60-4447-B732-13D6980645C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5487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D3591-054E-0649-A77D-A4ECBA079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4100" dirty="0"/>
              <a:t>Which storyboard example inspires you to want to try it?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14F6206-0B20-0744-9138-8D1FDEA260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57013" y="2506952"/>
            <a:ext cx="2029963" cy="15239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3C4186-2026-B14D-BA2F-F30F9105E440}"/>
              </a:ext>
            </a:extLst>
          </p:cNvPr>
          <p:cNvSpPr txBox="1"/>
          <p:nvPr/>
        </p:nvSpPr>
        <p:spPr>
          <a:xfrm>
            <a:off x="1016000" y="20174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B03F7E-26C0-A345-B640-B7407DF1ECAC}"/>
              </a:ext>
            </a:extLst>
          </p:cNvPr>
          <p:cNvSpPr txBox="1"/>
          <p:nvPr/>
        </p:nvSpPr>
        <p:spPr>
          <a:xfrm>
            <a:off x="1168400" y="21698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CA9938-493A-044B-8F08-5E4D1C79669E}"/>
              </a:ext>
            </a:extLst>
          </p:cNvPr>
          <p:cNvSpPr txBox="1"/>
          <p:nvPr/>
        </p:nvSpPr>
        <p:spPr>
          <a:xfrm>
            <a:off x="1320800" y="23222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3" name="Picture 2" descr="Map&#10;&#10;Description automatically generated">
            <a:extLst>
              <a:ext uri="{FF2B5EF4-FFF2-40B4-BE49-F238E27FC236}">
                <a16:creationId xmlns:a16="http://schemas.microsoft.com/office/drawing/2014/main" id="{64DF163A-4D3C-5F41-91FC-FC5D6BCD9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3640" y="84149"/>
            <a:ext cx="4353304" cy="3123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919CA74-CF01-4C45-ACEC-44D7803E000E}"/>
              </a:ext>
            </a:extLst>
          </p:cNvPr>
          <p:cNvSpPr txBox="1"/>
          <p:nvPr/>
        </p:nvSpPr>
        <p:spPr>
          <a:xfrm>
            <a:off x="2975429" y="436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6" name="Content Placeholder 4" descr="Diagram, timeline&#10;&#10;Description automatically generated">
            <a:extLst>
              <a:ext uri="{FF2B5EF4-FFF2-40B4-BE49-F238E27FC236}">
                <a16:creationId xmlns:a16="http://schemas.microsoft.com/office/drawing/2014/main" id="{AD34C000-6276-314F-8C04-71D63E96A6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6800" y="3218870"/>
            <a:ext cx="4588224" cy="3639130"/>
          </a:xfrm>
          <a:prstGeom prst="rect">
            <a:avLst/>
          </a:prstGeom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B7888B4-F61B-CF41-BBE3-CBDC0E133E7E}"/>
              </a:ext>
            </a:extLst>
          </p:cNvPr>
          <p:cNvSpPr txBox="1"/>
          <p:nvPr/>
        </p:nvSpPr>
        <p:spPr>
          <a:xfrm>
            <a:off x="1407886" y="4412343"/>
            <a:ext cx="1783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Go-Around</a:t>
            </a:r>
          </a:p>
          <a:p>
            <a:r>
              <a:rPr lang="en-US" dirty="0"/>
              <a:t>1 min </a:t>
            </a:r>
            <a:r>
              <a:rPr lang="en-US"/>
              <a:t>per person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676E32-3E37-E445-92C3-90BC93008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C198-4F60-4447-B732-13D6980645C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8463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06FDB-CDC7-A540-9644-4EDAE5904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b="1" dirty="0"/>
              <a:t>Types of Story Maps (I/II)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B32388-C2B7-6742-90FE-2DFD2BF06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62600" cy="4351338"/>
          </a:xfrm>
        </p:spPr>
        <p:txBody>
          <a:bodyPr>
            <a:normAutofit/>
          </a:bodyPr>
          <a:lstStyle/>
          <a:p>
            <a:endParaRPr lang="en-CH" dirty="0"/>
          </a:p>
          <a:p>
            <a:r>
              <a:rPr lang="en-CH" dirty="0"/>
              <a:t>Story as </a:t>
            </a:r>
            <a:r>
              <a:rPr lang="en-CH" b="1" dirty="0"/>
              <a:t>LINKS</a:t>
            </a:r>
            <a:r>
              <a:rPr lang="en-CH" dirty="0"/>
              <a:t> in network maps</a:t>
            </a:r>
          </a:p>
          <a:p>
            <a:pPr marL="0" indent="0">
              <a:buNone/>
            </a:pPr>
            <a:endParaRPr lang="en-CH" sz="1800" dirty="0"/>
          </a:p>
          <a:p>
            <a:pPr marL="0" indent="0">
              <a:buNone/>
            </a:pPr>
            <a:endParaRPr lang="en-CH" sz="1800" dirty="0"/>
          </a:p>
          <a:p>
            <a:r>
              <a:rPr lang="en-CH" dirty="0"/>
              <a:t>Story to </a:t>
            </a:r>
            <a:r>
              <a:rPr lang="en-CH" b="1" dirty="0"/>
              <a:t>CONTEXT</a:t>
            </a:r>
            <a:r>
              <a:rPr lang="en-CH" dirty="0"/>
              <a:t> network maps</a:t>
            </a:r>
            <a:endParaRPr lang="en-CH" dirty="0">
              <a:sym typeface="Wingdings" pitchFamily="2" charset="2"/>
            </a:endParaRPr>
          </a:p>
          <a:p>
            <a:endParaRPr lang="en-CH" sz="1800" dirty="0"/>
          </a:p>
          <a:p>
            <a:endParaRPr lang="en-CH" sz="1800" dirty="0"/>
          </a:p>
          <a:p>
            <a:r>
              <a:rPr lang="en-CH" dirty="0"/>
              <a:t>Story as </a:t>
            </a:r>
            <a:r>
              <a:rPr lang="en-CH" b="1" dirty="0"/>
              <a:t>NODES</a:t>
            </a:r>
            <a:r>
              <a:rPr lang="en-CH" dirty="0"/>
              <a:t> in network maps</a:t>
            </a:r>
            <a:endParaRPr lang="en-CH" dirty="0">
              <a:sym typeface="Wingdings" pitchFamily="2" charset="2"/>
            </a:endParaRPr>
          </a:p>
          <a:p>
            <a:endParaRPr lang="en-CH" dirty="0"/>
          </a:p>
          <a:p>
            <a:endParaRPr lang="en-CH" dirty="0"/>
          </a:p>
          <a:p>
            <a:endParaRPr lang="en-CH" dirty="0"/>
          </a:p>
          <a:p>
            <a:endParaRPr lang="en-CH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5E538FE-6091-684D-8641-20C4F49F9658}"/>
              </a:ext>
            </a:extLst>
          </p:cNvPr>
          <p:cNvGrpSpPr/>
          <p:nvPr/>
        </p:nvGrpSpPr>
        <p:grpSpPr>
          <a:xfrm>
            <a:off x="7323272" y="1996525"/>
            <a:ext cx="3946722" cy="1057249"/>
            <a:chOff x="7323272" y="1458654"/>
            <a:chExt cx="3946722" cy="1057249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474480E-D647-D14B-9978-9AAD2E68D876}"/>
                </a:ext>
              </a:extLst>
            </p:cNvPr>
            <p:cNvGrpSpPr/>
            <p:nvPr/>
          </p:nvGrpSpPr>
          <p:grpSpPr>
            <a:xfrm>
              <a:off x="7323272" y="1601503"/>
              <a:ext cx="2629869" cy="914400"/>
              <a:chOff x="7323272" y="1368425"/>
              <a:chExt cx="2629869" cy="914400"/>
            </a:xfrm>
          </p:grpSpPr>
          <p:pic>
            <p:nvPicPr>
              <p:cNvPr id="20" name="Graphic 19" descr="User with solid fill">
                <a:extLst>
                  <a:ext uri="{FF2B5EF4-FFF2-40B4-BE49-F238E27FC236}">
                    <a16:creationId xmlns:a16="http://schemas.microsoft.com/office/drawing/2014/main" id="{91DF43EC-57D4-8A40-AFE2-7CA4CE4AE1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323272" y="1368425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22" name="Graphic 21" descr="User with solid fill">
                <a:extLst>
                  <a:ext uri="{FF2B5EF4-FFF2-40B4-BE49-F238E27FC236}">
                    <a16:creationId xmlns:a16="http://schemas.microsoft.com/office/drawing/2014/main" id="{0BC722CF-7C43-2A4C-8523-68A4FCB9DC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038741" y="1368425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26" name="Graphic 25" descr="Ethernet with solid fill">
                <a:extLst>
                  <a:ext uri="{FF2B5EF4-FFF2-40B4-BE49-F238E27FC236}">
                    <a16:creationId xmlns:a16="http://schemas.microsoft.com/office/drawing/2014/main" id="{7CD62230-CDB3-BD47-BAEE-F13B75277A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181007" y="1368425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DC6C6E6-92B5-8B47-B5AB-14F2384F1F28}"/>
                </a:ext>
              </a:extLst>
            </p:cNvPr>
            <p:cNvSpPr txBox="1"/>
            <p:nvPr/>
          </p:nvSpPr>
          <p:spPr>
            <a:xfrm>
              <a:off x="9896476" y="1577996"/>
              <a:ext cx="137351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P</a:t>
              </a:r>
              <a:r>
                <a:rPr lang="en-CH" dirty="0"/>
                <a:t>erson</a:t>
              </a:r>
            </a:p>
            <a:p>
              <a:r>
                <a:rPr lang="en-GB" dirty="0"/>
                <a:t>P</a:t>
              </a:r>
              <a:r>
                <a:rPr lang="en-CH" dirty="0"/>
                <a:t>lace</a:t>
              </a:r>
            </a:p>
            <a:p>
              <a:r>
                <a:rPr lang="en-CH" dirty="0"/>
                <a:t>Organization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3EC6D16-36BA-5742-A46B-926F182045B7}"/>
                </a:ext>
              </a:extLst>
            </p:cNvPr>
            <p:cNvSpPr txBox="1"/>
            <p:nvPr/>
          </p:nvSpPr>
          <p:spPr>
            <a:xfrm>
              <a:off x="8282443" y="1458654"/>
              <a:ext cx="6724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dirty="0"/>
                <a:t>Story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FF563A5-600A-AB44-ADD6-7EC1371005B7}"/>
              </a:ext>
            </a:extLst>
          </p:cNvPr>
          <p:cNvGrpSpPr/>
          <p:nvPr/>
        </p:nvGrpSpPr>
        <p:grpSpPr>
          <a:xfrm>
            <a:off x="7262570" y="3374981"/>
            <a:ext cx="3609491" cy="914400"/>
            <a:chOff x="7262570" y="3052258"/>
            <a:chExt cx="3609491" cy="914400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56A1E0F5-2D5F-814E-BA0E-7E01098D7942}"/>
                </a:ext>
              </a:extLst>
            </p:cNvPr>
            <p:cNvGrpSpPr/>
            <p:nvPr/>
          </p:nvGrpSpPr>
          <p:grpSpPr>
            <a:xfrm>
              <a:off x="7262570" y="3052258"/>
              <a:ext cx="2690570" cy="914400"/>
              <a:chOff x="7262570" y="2460597"/>
              <a:chExt cx="2690570" cy="914400"/>
            </a:xfrm>
          </p:grpSpPr>
          <p:pic>
            <p:nvPicPr>
              <p:cNvPr id="37" name="Graphic 36" descr="Work from home Wi-Fi with solid fill">
                <a:extLst>
                  <a:ext uri="{FF2B5EF4-FFF2-40B4-BE49-F238E27FC236}">
                    <a16:creationId xmlns:a16="http://schemas.microsoft.com/office/drawing/2014/main" id="{17A1A6DD-B4AD-3443-B328-7652D630EA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262570" y="2460597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39" name="Graphic 38" descr="Work from home Wi-Fi with solid fill">
                <a:extLst>
                  <a:ext uri="{FF2B5EF4-FFF2-40B4-BE49-F238E27FC236}">
                    <a16:creationId xmlns:a16="http://schemas.microsoft.com/office/drawing/2014/main" id="{AB0A4314-E205-F04A-960F-DAF84D2D0B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038740" y="2460597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41" name="Graphic 40" descr="Ethernet with solid fill">
                <a:extLst>
                  <a:ext uri="{FF2B5EF4-FFF2-40B4-BE49-F238E27FC236}">
                    <a16:creationId xmlns:a16="http://schemas.microsoft.com/office/drawing/2014/main" id="{7E45C280-F25A-FA4E-B332-AED2081CEA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150655" y="2460597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2095079-6644-CA44-97DF-FCB05D3A66E4}"/>
                </a:ext>
              </a:extLst>
            </p:cNvPr>
            <p:cNvSpPr txBox="1"/>
            <p:nvPr/>
          </p:nvSpPr>
          <p:spPr>
            <a:xfrm>
              <a:off x="9958991" y="3324792"/>
              <a:ext cx="9130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dirty="0" err="1"/>
                <a:t>Context</a:t>
              </a:r>
              <a:endParaRPr lang="en-CH" dirty="0"/>
            </a:p>
          </p:txBody>
        </p:sp>
      </p:grpSp>
      <p:pic>
        <p:nvPicPr>
          <p:cNvPr id="77" name="Billede 19">
            <a:extLst>
              <a:ext uri="{FF2B5EF4-FFF2-40B4-BE49-F238E27FC236}">
                <a16:creationId xmlns:a16="http://schemas.microsoft.com/office/drawing/2014/main" id="{B413D242-B863-BE45-82A6-282FE527C4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647" y="4670226"/>
            <a:ext cx="3763509" cy="286743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9CC1D62-2F26-FA4D-AE75-3AA5A0BD9527}"/>
              </a:ext>
            </a:extLst>
          </p:cNvPr>
          <p:cNvGrpSpPr/>
          <p:nvPr/>
        </p:nvGrpSpPr>
        <p:grpSpPr>
          <a:xfrm>
            <a:off x="7278501" y="4630028"/>
            <a:ext cx="4128644" cy="914400"/>
            <a:chOff x="7278501" y="4630028"/>
            <a:chExt cx="4128644" cy="91440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7B40617-331D-A844-980C-FCACDE236925}"/>
                </a:ext>
              </a:extLst>
            </p:cNvPr>
            <p:cNvGrpSpPr/>
            <p:nvPr/>
          </p:nvGrpSpPr>
          <p:grpSpPr>
            <a:xfrm>
              <a:off x="7278501" y="4630028"/>
              <a:ext cx="2716885" cy="914400"/>
              <a:chOff x="7262570" y="3429000"/>
              <a:chExt cx="2716885" cy="914400"/>
            </a:xfrm>
          </p:grpSpPr>
          <p:pic>
            <p:nvPicPr>
              <p:cNvPr id="38" name="Graphic 37" descr="Books with solid fill">
                <a:extLst>
                  <a:ext uri="{FF2B5EF4-FFF2-40B4-BE49-F238E27FC236}">
                    <a16:creationId xmlns:a16="http://schemas.microsoft.com/office/drawing/2014/main" id="{BA79F47E-431F-D647-8D00-BBFB84EC6F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7262570" y="3429000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40" name="Graphic 39" descr="Books with solid fill">
                <a:extLst>
                  <a:ext uri="{FF2B5EF4-FFF2-40B4-BE49-F238E27FC236}">
                    <a16:creationId xmlns:a16="http://schemas.microsoft.com/office/drawing/2014/main" id="{F6624D3F-B4E4-884E-A435-4D939BB7D4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9065055" y="3429000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46" name="Graphic 45" descr="Ethernet with solid fill">
                <a:extLst>
                  <a:ext uri="{FF2B5EF4-FFF2-40B4-BE49-F238E27FC236}">
                    <a16:creationId xmlns:a16="http://schemas.microsoft.com/office/drawing/2014/main" id="{1222FE7F-2F50-E642-B283-D79A147C53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163812" y="3429000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AAD5CF0-FA7F-FA4A-BF1B-627BA8BD37E9}"/>
                </a:ext>
              </a:extLst>
            </p:cNvPr>
            <p:cNvSpPr txBox="1"/>
            <p:nvPr/>
          </p:nvSpPr>
          <p:spPr>
            <a:xfrm>
              <a:off x="10026382" y="4804933"/>
              <a:ext cx="13807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dirty="0"/>
                <a:t>Story Cluster</a:t>
              </a:r>
              <a:endParaRPr lang="en-CH" dirty="0"/>
            </a:p>
          </p:txBody>
        </p:sp>
      </p:grpSp>
    </p:spTree>
    <p:extLst>
      <p:ext uri="{BB962C8B-B14F-4D97-AF65-F5344CB8AC3E}">
        <p14:creationId xmlns:p14="http://schemas.microsoft.com/office/powerpoint/2010/main" val="28041758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06FDB-CDC7-A540-9644-4EDAE5904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b="1" dirty="0"/>
              <a:t>Types of Story Maps (II/II)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B32388-C2B7-6742-90FE-2DFD2BF06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62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CH" dirty="0"/>
          </a:p>
          <a:p>
            <a:r>
              <a:rPr lang="en-CH" dirty="0"/>
              <a:t>Story and </a:t>
            </a:r>
            <a:r>
              <a:rPr lang="en-CH" b="1" dirty="0"/>
              <a:t>TIME</a:t>
            </a:r>
            <a:r>
              <a:rPr lang="en-CH" dirty="0"/>
              <a:t> networking</a:t>
            </a:r>
            <a:endParaRPr lang="en-CH" dirty="0">
              <a:sym typeface="Wingdings" pitchFamily="2" charset="2"/>
            </a:endParaRPr>
          </a:p>
          <a:p>
            <a:endParaRPr lang="en-CH" dirty="0"/>
          </a:p>
          <a:p>
            <a:endParaRPr lang="en-CH" dirty="0"/>
          </a:p>
          <a:p>
            <a:endParaRPr lang="en-CH" dirty="0"/>
          </a:p>
          <a:p>
            <a:endParaRPr lang="en-CH" dirty="0"/>
          </a:p>
          <a:p>
            <a:r>
              <a:rPr lang="en-CH" dirty="0"/>
              <a:t>Story and </a:t>
            </a:r>
            <a:r>
              <a:rPr lang="en-CH" b="1" dirty="0"/>
              <a:t>MULTI-DIMENSIONALITY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A1BAC97-B5A3-FA4E-A516-B9448F36A5B5}"/>
              </a:ext>
            </a:extLst>
          </p:cNvPr>
          <p:cNvGrpSpPr/>
          <p:nvPr/>
        </p:nvGrpSpPr>
        <p:grpSpPr>
          <a:xfrm>
            <a:off x="7288784" y="1207398"/>
            <a:ext cx="3919938" cy="1431801"/>
            <a:chOff x="7291304" y="2977919"/>
            <a:chExt cx="3919938" cy="1431801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0E1D35CB-A991-5146-8242-1397C851DC6C}"/>
                </a:ext>
              </a:extLst>
            </p:cNvPr>
            <p:cNvGrpSpPr/>
            <p:nvPr/>
          </p:nvGrpSpPr>
          <p:grpSpPr>
            <a:xfrm>
              <a:off x="7291304" y="3249466"/>
              <a:ext cx="3919938" cy="914400"/>
              <a:chOff x="6244849" y="4360835"/>
              <a:chExt cx="3919938" cy="914400"/>
            </a:xfrm>
          </p:grpSpPr>
          <p:pic>
            <p:nvPicPr>
              <p:cNvPr id="61" name="Graphic 60" descr="Stopwatch 25% with solid fill">
                <a:extLst>
                  <a:ext uri="{FF2B5EF4-FFF2-40B4-BE49-F238E27FC236}">
                    <a16:creationId xmlns:a16="http://schemas.microsoft.com/office/drawing/2014/main" id="{A447453F-9701-174B-A76F-CCE8D3BA51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244849" y="4360835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63" name="Graphic 62" descr="Stopwatch 50% with solid fill">
                <a:extLst>
                  <a:ext uri="{FF2B5EF4-FFF2-40B4-BE49-F238E27FC236}">
                    <a16:creationId xmlns:a16="http://schemas.microsoft.com/office/drawing/2014/main" id="{E1A76402-46C4-244A-84CD-49471C7105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747619" y="4360835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65" name="Graphic 64" descr="Stopwatch 66% with solid fill">
                <a:extLst>
                  <a:ext uri="{FF2B5EF4-FFF2-40B4-BE49-F238E27FC236}">
                    <a16:creationId xmlns:a16="http://schemas.microsoft.com/office/drawing/2014/main" id="{77B56BD9-B6BC-8142-9FCF-2AA2A88959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250387" y="4360835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67" name="Graphic 66" descr="Ethernet with solid fill">
                <a:extLst>
                  <a:ext uri="{FF2B5EF4-FFF2-40B4-BE49-F238E27FC236}">
                    <a16:creationId xmlns:a16="http://schemas.microsoft.com/office/drawing/2014/main" id="{127D5678-6A88-9541-BF8D-CA4A04EBF1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996234" y="4360835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68" name="Graphic 67" descr="Ethernet with solid fill">
                <a:extLst>
                  <a:ext uri="{FF2B5EF4-FFF2-40B4-BE49-F238E27FC236}">
                    <a16:creationId xmlns:a16="http://schemas.microsoft.com/office/drawing/2014/main" id="{DE8B2F52-96C7-884F-A9ED-2BEDED91EB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8499004" y="4360835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215B8BD-B0EE-9549-AE86-E6B50F53C406}"/>
                </a:ext>
              </a:extLst>
            </p:cNvPr>
            <p:cNvSpPr txBox="1"/>
            <p:nvPr/>
          </p:nvSpPr>
          <p:spPr>
            <a:xfrm>
              <a:off x="7430444" y="2977919"/>
              <a:ext cx="5812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dirty="0"/>
                <a:t>past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395A795F-FBE8-0646-9A68-15B75D83E89D}"/>
                </a:ext>
              </a:extLst>
            </p:cNvPr>
            <p:cNvSpPr txBox="1"/>
            <p:nvPr/>
          </p:nvSpPr>
          <p:spPr>
            <a:xfrm>
              <a:off x="8790036" y="2977919"/>
              <a:ext cx="9008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dirty="0"/>
                <a:t>present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2FE4C60D-78FA-EA42-96B6-10BA343D39C8}"/>
                </a:ext>
              </a:extLst>
            </p:cNvPr>
            <p:cNvSpPr txBox="1"/>
            <p:nvPr/>
          </p:nvSpPr>
          <p:spPr>
            <a:xfrm>
              <a:off x="10342364" y="2984813"/>
              <a:ext cx="7683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dirty="0"/>
                <a:t>future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9986874D-6C7F-F146-A337-2C99982648C1}"/>
                </a:ext>
              </a:extLst>
            </p:cNvPr>
            <p:cNvSpPr txBox="1"/>
            <p:nvPr/>
          </p:nvSpPr>
          <p:spPr>
            <a:xfrm>
              <a:off x="8047828" y="4040388"/>
              <a:ext cx="8815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dirty="0"/>
                <a:t>1. story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9F28DD62-0503-A944-857D-A5BF75180FF3}"/>
                </a:ext>
              </a:extLst>
            </p:cNvPr>
            <p:cNvSpPr txBox="1"/>
            <p:nvPr/>
          </p:nvSpPr>
          <p:spPr>
            <a:xfrm>
              <a:off x="9599489" y="4029946"/>
              <a:ext cx="8815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dirty="0"/>
                <a:t>2. story</a:t>
              </a:r>
            </a:p>
          </p:txBody>
        </p:sp>
      </p:grpSp>
      <p:pic>
        <p:nvPicPr>
          <p:cNvPr id="77" name="Billede 19">
            <a:extLst>
              <a:ext uri="{FF2B5EF4-FFF2-40B4-BE49-F238E27FC236}">
                <a16:creationId xmlns:a16="http://schemas.microsoft.com/office/drawing/2014/main" id="{B413D242-B863-BE45-82A6-282FE527C4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647" y="4670226"/>
            <a:ext cx="3763509" cy="286743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4EBBAE3-CADB-9B41-99C2-AAD14F17906E}"/>
              </a:ext>
            </a:extLst>
          </p:cNvPr>
          <p:cNvGrpSpPr/>
          <p:nvPr/>
        </p:nvGrpSpPr>
        <p:grpSpPr>
          <a:xfrm>
            <a:off x="7361356" y="2792915"/>
            <a:ext cx="3896045" cy="1431801"/>
            <a:chOff x="7347207" y="4404817"/>
            <a:chExt cx="3896045" cy="1431801"/>
          </a:xfrm>
        </p:grpSpPr>
        <p:pic>
          <p:nvPicPr>
            <p:cNvPr id="38" name="Graphic 37" descr="Ethernet with solid fill">
              <a:extLst>
                <a:ext uri="{FF2B5EF4-FFF2-40B4-BE49-F238E27FC236}">
                  <a16:creationId xmlns:a16="http://schemas.microsoft.com/office/drawing/2014/main" id="{C9E5DFDD-224C-8D4A-9FB9-D0D3BD4DE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042689" y="4676364"/>
              <a:ext cx="914400" cy="914400"/>
            </a:xfrm>
            <a:prstGeom prst="rect">
              <a:avLst/>
            </a:prstGeom>
          </p:spPr>
        </p:pic>
        <p:pic>
          <p:nvPicPr>
            <p:cNvPr id="40" name="Graphic 39" descr="Ethernet with solid fill">
              <a:extLst>
                <a:ext uri="{FF2B5EF4-FFF2-40B4-BE49-F238E27FC236}">
                  <a16:creationId xmlns:a16="http://schemas.microsoft.com/office/drawing/2014/main" id="{91CF8AA5-3A5E-3C43-8C01-B27A2FDF8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545459" y="4676364"/>
              <a:ext cx="914400" cy="91440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4CFC116-3ABE-A14B-81CA-3AA4206182B4}"/>
                </a:ext>
              </a:extLst>
            </p:cNvPr>
            <p:cNvSpPr txBox="1"/>
            <p:nvPr/>
          </p:nvSpPr>
          <p:spPr>
            <a:xfrm>
              <a:off x="7430444" y="4404817"/>
              <a:ext cx="7683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dirty="0"/>
                <a:t>future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9A6DFAD-0B84-3B45-A4A5-267139416A34}"/>
                </a:ext>
              </a:extLst>
            </p:cNvPr>
            <p:cNvSpPr txBox="1"/>
            <p:nvPr/>
          </p:nvSpPr>
          <p:spPr>
            <a:xfrm>
              <a:off x="8916564" y="4404817"/>
              <a:ext cx="5812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dirty="0"/>
                <a:t>past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6630140-7942-FC41-960E-05698E30E38E}"/>
                </a:ext>
              </a:extLst>
            </p:cNvPr>
            <p:cNvSpPr txBox="1"/>
            <p:nvPr/>
          </p:nvSpPr>
          <p:spPr>
            <a:xfrm>
              <a:off x="10342364" y="4404817"/>
              <a:ext cx="9008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dirty="0"/>
                <a:t>present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4E909CF-AEE3-784E-8A3D-1CB1FC29A442}"/>
                </a:ext>
              </a:extLst>
            </p:cNvPr>
            <p:cNvSpPr txBox="1"/>
            <p:nvPr/>
          </p:nvSpPr>
          <p:spPr>
            <a:xfrm>
              <a:off x="8047828" y="5467286"/>
              <a:ext cx="8815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dirty="0"/>
                <a:t>1. story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7A6F5FE-7381-6843-AC47-79FBEF555381}"/>
                </a:ext>
              </a:extLst>
            </p:cNvPr>
            <p:cNvSpPr txBox="1"/>
            <p:nvPr/>
          </p:nvSpPr>
          <p:spPr>
            <a:xfrm>
              <a:off x="9599489" y="5456844"/>
              <a:ext cx="8815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dirty="0"/>
                <a:t>2. story</a:t>
              </a:r>
            </a:p>
          </p:txBody>
        </p:sp>
        <p:pic>
          <p:nvPicPr>
            <p:cNvPr id="8" name="Graphic 7" descr="Hourglass Finished with solid fill">
              <a:extLst>
                <a:ext uri="{FF2B5EF4-FFF2-40B4-BE49-F238E27FC236}">
                  <a16:creationId xmlns:a16="http://schemas.microsoft.com/office/drawing/2014/main" id="{65865F60-25B2-7649-B01E-F22A6B2BB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347207" y="4692696"/>
              <a:ext cx="914400" cy="914400"/>
            </a:xfrm>
            <a:prstGeom prst="rect">
              <a:avLst/>
            </a:prstGeom>
          </p:spPr>
        </p:pic>
        <p:pic>
          <p:nvPicPr>
            <p:cNvPr id="10" name="Graphic 9" descr="Hourglass Full with solid fill">
              <a:extLst>
                <a:ext uri="{FF2B5EF4-FFF2-40B4-BE49-F238E27FC236}">
                  <a16:creationId xmlns:a16="http://schemas.microsoft.com/office/drawing/2014/main" id="{FFFE4BE2-7E98-684E-9D72-D640BB210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776524" y="4692696"/>
              <a:ext cx="914400" cy="914400"/>
            </a:xfrm>
            <a:prstGeom prst="rect">
              <a:avLst/>
            </a:prstGeom>
          </p:spPr>
        </p:pic>
        <p:pic>
          <p:nvPicPr>
            <p:cNvPr id="12" name="Graphic 11" descr="Hourglass 60% with solid fill">
              <a:extLst>
                <a:ext uri="{FF2B5EF4-FFF2-40B4-BE49-F238E27FC236}">
                  <a16:creationId xmlns:a16="http://schemas.microsoft.com/office/drawing/2014/main" id="{31750B12-C9F9-C946-805A-2D9EDF7EC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0269340" y="4692696"/>
              <a:ext cx="914400" cy="914400"/>
            </a:xfrm>
            <a:prstGeom prst="rect">
              <a:avLst/>
            </a:prstGeom>
          </p:spPr>
        </p:pic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5B61D12F-4B37-D249-9141-0BA22F9F4F6E}"/>
              </a:ext>
            </a:extLst>
          </p:cNvPr>
          <p:cNvGrpSpPr/>
          <p:nvPr/>
        </p:nvGrpSpPr>
        <p:grpSpPr>
          <a:xfrm>
            <a:off x="7383176" y="4285064"/>
            <a:ext cx="2587213" cy="2646461"/>
            <a:chOff x="8324831" y="4595632"/>
            <a:chExt cx="1831297" cy="1831297"/>
          </a:xfrm>
        </p:grpSpPr>
        <p:pic>
          <p:nvPicPr>
            <p:cNvPr id="25" name="Graphic 24" descr="Influencer outline">
              <a:extLst>
                <a:ext uri="{FF2B5EF4-FFF2-40B4-BE49-F238E27FC236}">
                  <a16:creationId xmlns:a16="http://schemas.microsoft.com/office/drawing/2014/main" id="{A73D8628-3E0A-1D41-9B25-88D382BC9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8324831" y="4595632"/>
              <a:ext cx="1831297" cy="1831297"/>
            </a:xfrm>
            <a:prstGeom prst="rect">
              <a:avLst/>
            </a:prstGeom>
          </p:spPr>
        </p:pic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4EF5EAD-56F0-9242-A09F-874F052FD5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03977" y="4973475"/>
              <a:ext cx="365072" cy="22952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B897A17C-A961-6749-A9A2-14F52286F223}"/>
                </a:ext>
              </a:extLst>
            </p:cNvPr>
            <p:cNvCxnSpPr>
              <a:cxnSpLocks/>
            </p:cNvCxnSpPr>
            <p:nvPr/>
          </p:nvCxnSpPr>
          <p:spPr>
            <a:xfrm>
              <a:off x="8957089" y="6103943"/>
              <a:ext cx="58837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B3F012A7-6D11-5648-B703-E36DD3C2124B}"/>
                </a:ext>
              </a:extLst>
            </p:cNvPr>
            <p:cNvCxnSpPr>
              <a:cxnSpLocks/>
            </p:cNvCxnSpPr>
            <p:nvPr/>
          </p:nvCxnSpPr>
          <p:spPr>
            <a:xfrm>
              <a:off x="9375647" y="4973475"/>
              <a:ext cx="416351" cy="22952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24AB14B4-EFB3-224B-8CB2-34DD1C64DF95}"/>
                </a:ext>
              </a:extLst>
            </p:cNvPr>
            <p:cNvCxnSpPr>
              <a:cxnSpLocks/>
            </p:cNvCxnSpPr>
            <p:nvPr/>
          </p:nvCxnSpPr>
          <p:spPr>
            <a:xfrm>
              <a:off x="8597822" y="5511280"/>
              <a:ext cx="106155" cy="42979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67B12BB-47E8-F14B-8D4D-597D911501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91998" y="5506246"/>
              <a:ext cx="101075" cy="42630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F4A6FF7-2BC4-CD4A-BB24-3AF6BE5010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90036" y="5088237"/>
              <a:ext cx="320490" cy="84431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AC761B8C-319A-3E44-8645-2C9ACA45B4F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75647" y="5088236"/>
              <a:ext cx="389320" cy="84431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B886F2A2-35B9-134B-9579-3FA0D6C129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42436" y="5518291"/>
              <a:ext cx="950637" cy="56666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8B25D20B-7AAF-014F-874C-B04A2118D126}"/>
                </a:ext>
              </a:extLst>
            </p:cNvPr>
            <p:cNvCxnSpPr>
              <a:cxnSpLocks/>
            </p:cNvCxnSpPr>
            <p:nvPr/>
          </p:nvCxnSpPr>
          <p:spPr>
            <a:xfrm>
              <a:off x="8619565" y="5518291"/>
              <a:ext cx="925894" cy="60035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38A6908D-7829-0242-A029-BA267C8AE3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0899" y="5202996"/>
              <a:ext cx="1191636" cy="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84542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Billede 4_1"/>
          <p:cNvPicPr/>
          <p:nvPr/>
        </p:nvPicPr>
        <p:blipFill>
          <a:blip r:embed="rId3"/>
          <a:stretch/>
        </p:blipFill>
        <p:spPr>
          <a:xfrm>
            <a:off x="0" y="0"/>
            <a:ext cx="12192000" cy="7537660"/>
          </a:xfrm>
          <a:prstGeom prst="rect">
            <a:avLst/>
          </a:prstGeom>
          <a:ln w="0">
            <a:noFill/>
          </a:ln>
        </p:spPr>
      </p:pic>
      <p:sp>
        <p:nvSpPr>
          <p:cNvPr id="319" name="CustomShape 2"/>
          <p:cNvSpPr/>
          <p:nvPr/>
        </p:nvSpPr>
        <p:spPr>
          <a:xfrm>
            <a:off x="2449146" y="295560"/>
            <a:ext cx="10426701" cy="156820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a-DK" sz="3200" b="1" spc="-1" dirty="0">
                <a:solidFill>
                  <a:srgbClr val="843C0B"/>
                </a:solidFill>
                <a:latin typeface="Arial"/>
                <a:ea typeface="DejaVu Sans"/>
              </a:rPr>
              <a:t>TRUE STORYTELLING</a:t>
            </a:r>
            <a:endParaRPr lang="en-US" sz="3200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3200" b="1" spc="-1" dirty="0">
                <a:solidFill>
                  <a:srgbClr val="843C0B"/>
                </a:solidFill>
                <a:latin typeface="Arial"/>
                <a:ea typeface="DejaVu Sans"/>
              </a:rPr>
              <a:t>Diversity, Equity, &amp; Inclusion (DEI, 2.0)</a:t>
            </a:r>
            <a:endParaRPr lang="en-US" sz="3200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a-DK" sz="3200" b="1" spc="-1" dirty="0">
                <a:solidFill>
                  <a:srgbClr val="843C0B"/>
                </a:solidFill>
                <a:latin typeface="Arial"/>
                <a:ea typeface="DejaVu Sans"/>
              </a:rPr>
              <a:t>Level I session 3</a:t>
            </a:r>
            <a:endParaRPr lang="en-US" sz="3200" spc="-1" dirty="0">
              <a:latin typeface="Arial"/>
            </a:endParaRPr>
          </a:p>
        </p:txBody>
      </p:sp>
      <p:pic>
        <p:nvPicPr>
          <p:cNvPr id="320" name="Picture 201_1"/>
          <p:cNvPicPr/>
          <p:nvPr/>
        </p:nvPicPr>
        <p:blipFill>
          <a:blip r:embed="rId4"/>
          <a:stretch/>
        </p:blipFill>
        <p:spPr>
          <a:xfrm>
            <a:off x="1399012" y="-136800"/>
            <a:ext cx="9144000" cy="6699240"/>
          </a:xfrm>
          <a:prstGeom prst="rect">
            <a:avLst/>
          </a:prstGeom>
          <a:ln w="0">
            <a:noFill/>
          </a:ln>
        </p:spPr>
      </p:pic>
      <p:pic>
        <p:nvPicPr>
          <p:cNvPr id="7" name="Billede 19">
            <a:extLst>
              <a:ext uri="{FF2B5EF4-FFF2-40B4-BE49-F238E27FC236}">
                <a16:creationId xmlns:a16="http://schemas.microsoft.com/office/drawing/2014/main" id="{EFC48948-3EF5-754B-B511-D7C3A47449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647" y="4670226"/>
            <a:ext cx="3763509" cy="286743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17724F-AB50-944F-B975-5AEB74478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C198-4F60-4447-B732-13D6980645C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2498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, timeline&#10;&#10;Description automatically generated">
            <a:extLst>
              <a:ext uri="{FF2B5EF4-FFF2-40B4-BE49-F238E27FC236}">
                <a16:creationId xmlns:a16="http://schemas.microsoft.com/office/drawing/2014/main" id="{721AB254-AF8C-984E-847B-3ACD9D926D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49097" y="0"/>
            <a:ext cx="6869886" cy="6784013"/>
          </a:xfrm>
          <a:prstGeom prst="rect">
            <a:avLst/>
          </a:prstGeom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8B569B-7055-6445-BDA1-D549A3E1E973}"/>
              </a:ext>
            </a:extLst>
          </p:cNvPr>
          <p:cNvSpPr txBox="1"/>
          <p:nvPr/>
        </p:nvSpPr>
        <p:spPr>
          <a:xfrm rot="2778249">
            <a:off x="8540077" y="1612366"/>
            <a:ext cx="3694281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CH" sz="2800" dirty="0">
                <a:solidFill>
                  <a:srgbClr val="FF0000"/>
                </a:solidFill>
              </a:rPr>
              <a:t>HOMEWORK EXAMPLES</a:t>
            </a:r>
          </a:p>
        </p:txBody>
      </p:sp>
    </p:spTree>
    <p:extLst>
      <p:ext uri="{BB962C8B-B14F-4D97-AF65-F5344CB8AC3E}">
        <p14:creationId xmlns:p14="http://schemas.microsoft.com/office/powerpoint/2010/main" val="23638913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4B180E5-AC57-AF4D-8652-A880CA7D8235}"/>
              </a:ext>
            </a:extLst>
          </p:cNvPr>
          <p:cNvSpPr txBox="1"/>
          <p:nvPr/>
        </p:nvSpPr>
        <p:spPr>
          <a:xfrm>
            <a:off x="8924780" y="965537"/>
            <a:ext cx="3080458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CH" dirty="0">
                <a:solidFill>
                  <a:schemeClr val="bg1"/>
                </a:solidFill>
              </a:rPr>
              <a:t>Constitutional Protection      11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46A233-BA0D-B646-9A58-F77D28A1B754}"/>
              </a:ext>
            </a:extLst>
          </p:cNvPr>
          <p:cNvSpPr txBox="1"/>
          <p:nvPr/>
        </p:nvSpPr>
        <p:spPr>
          <a:xfrm>
            <a:off x="8924780" y="209600"/>
            <a:ext cx="3415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solidFill>
                  <a:schemeClr val="accent1">
                    <a:lumMod val="50000"/>
                  </a:schemeClr>
                </a:solidFill>
              </a:rPr>
              <a:t>Protection against discrimination based on sexual orientation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49FAAF-0C85-9D45-9C5C-028F66A294D6}"/>
              </a:ext>
            </a:extLst>
          </p:cNvPr>
          <p:cNvSpPr txBox="1"/>
          <p:nvPr/>
        </p:nvSpPr>
        <p:spPr>
          <a:xfrm>
            <a:off x="8924780" y="1444475"/>
            <a:ext cx="3099408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CH" dirty="0">
                <a:solidFill>
                  <a:schemeClr val="bg1"/>
                </a:solidFill>
              </a:rPr>
              <a:t>Broad Protection                    57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214953B-CD03-914E-B42C-CEE5803959BF}"/>
              </a:ext>
            </a:extLst>
          </p:cNvPr>
          <p:cNvSpPr txBox="1"/>
          <p:nvPr/>
        </p:nvSpPr>
        <p:spPr>
          <a:xfrm>
            <a:off x="8924780" y="1923413"/>
            <a:ext cx="3099408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CH" dirty="0"/>
              <a:t>Employment Protection        81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C32BA61-80F7-E048-8759-B2817186308E}"/>
              </a:ext>
            </a:extLst>
          </p:cNvPr>
          <p:cNvSpPr txBox="1"/>
          <p:nvPr/>
        </p:nvSpPr>
        <p:spPr>
          <a:xfrm>
            <a:off x="8924780" y="2402351"/>
            <a:ext cx="3099408" cy="369332"/>
          </a:xfrm>
          <a:prstGeom prst="rect">
            <a:avLst/>
          </a:prstGeom>
          <a:solidFill>
            <a:srgbClr val="DEEBF7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CH" dirty="0"/>
              <a:t>Limited/Uneven Protection    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CF0F1E-0BAC-3D4B-9D34-108512B5BD88}"/>
              </a:ext>
            </a:extLst>
          </p:cNvPr>
          <p:cNvSpPr txBox="1"/>
          <p:nvPr/>
        </p:nvSpPr>
        <p:spPr>
          <a:xfrm>
            <a:off x="8924780" y="2881289"/>
            <a:ext cx="3080458" cy="369332"/>
          </a:xfrm>
          <a:prstGeom prst="rect">
            <a:avLst/>
          </a:prstGeom>
          <a:solidFill>
            <a:srgbClr val="F1DFBD"/>
          </a:solidFill>
          <a:ln>
            <a:solidFill>
              <a:srgbClr val="F1DFBD"/>
            </a:solidFill>
          </a:ln>
        </p:spPr>
        <p:txBody>
          <a:bodyPr wrap="square" rtlCol="0">
            <a:spAutoFit/>
          </a:bodyPr>
          <a:lstStyle/>
          <a:p>
            <a:r>
              <a:rPr lang="en-CH" dirty="0"/>
              <a:t>No Prot./No Crim.                  43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28C28E-1FDA-204E-9B28-FF2F84782EA1}"/>
              </a:ext>
            </a:extLst>
          </p:cNvPr>
          <p:cNvSpPr txBox="1"/>
          <p:nvPr/>
        </p:nvSpPr>
        <p:spPr>
          <a:xfrm>
            <a:off x="8924780" y="3360227"/>
            <a:ext cx="3027396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CH" dirty="0">
                <a:solidFill>
                  <a:srgbClr val="C00000"/>
                </a:solidFill>
              </a:rPr>
              <a:t>Criminalisation of consensual same-sex sexual acts between adults 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B9518BE-43B4-E04F-A540-F29C29E369B5}"/>
              </a:ext>
            </a:extLst>
          </p:cNvPr>
          <p:cNvSpPr txBox="1"/>
          <p:nvPr/>
        </p:nvSpPr>
        <p:spPr>
          <a:xfrm>
            <a:off x="8924780" y="4393163"/>
            <a:ext cx="3080459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CH" i="1" dirty="0"/>
              <a:t>De Facto </a:t>
            </a:r>
            <a:r>
              <a:rPr lang="en-CH" dirty="0"/>
              <a:t>Criminalisation         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40EC92C-670E-DB42-8B6D-6C5AB84B2F14}"/>
              </a:ext>
            </a:extLst>
          </p:cNvPr>
          <p:cNvSpPr txBox="1"/>
          <p:nvPr/>
        </p:nvSpPr>
        <p:spPr>
          <a:xfrm>
            <a:off x="8924780" y="4872101"/>
            <a:ext cx="3080459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CH" dirty="0">
                <a:solidFill>
                  <a:schemeClr val="bg1"/>
                </a:solidFill>
              </a:rPr>
              <a:t>Up to 8 Years Imprisonment 30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D0F4992-F4B6-F14D-98DF-A6FD54171BD6}"/>
              </a:ext>
            </a:extLst>
          </p:cNvPr>
          <p:cNvSpPr txBox="1"/>
          <p:nvPr/>
        </p:nvSpPr>
        <p:spPr>
          <a:xfrm>
            <a:off x="8924779" y="5351039"/>
            <a:ext cx="3099409" cy="36933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CH" dirty="0">
                <a:solidFill>
                  <a:schemeClr val="bg1"/>
                </a:solidFill>
              </a:rPr>
              <a:t>10 Years to Life in Prison       27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7303A87-4921-B344-B33D-55F53BE71AC7}"/>
              </a:ext>
            </a:extLst>
          </p:cNvPr>
          <p:cNvSpPr txBox="1"/>
          <p:nvPr/>
        </p:nvSpPr>
        <p:spPr>
          <a:xfrm>
            <a:off x="8924779" y="5829976"/>
            <a:ext cx="3080459" cy="36933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CH" dirty="0">
                <a:solidFill>
                  <a:schemeClr val="bg1"/>
                </a:solidFill>
              </a:rPr>
              <a:t>Death Penalty                           6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7039EEA-0996-AD41-8516-2C5739070B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7811" y="209600"/>
            <a:ext cx="8583711" cy="6070430"/>
          </a:xfrm>
        </p:spPr>
      </p:pic>
    </p:spTree>
    <p:extLst>
      <p:ext uri="{BB962C8B-B14F-4D97-AF65-F5344CB8AC3E}">
        <p14:creationId xmlns:p14="http://schemas.microsoft.com/office/powerpoint/2010/main" val="28130579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DAAF5-8D96-AF41-A85A-937736554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8041"/>
            <a:ext cx="10515600" cy="505285"/>
          </a:xfrm>
        </p:spPr>
        <p:txBody>
          <a:bodyPr>
            <a:normAutofit fontScale="90000"/>
          </a:bodyPr>
          <a:lstStyle/>
          <a:p>
            <a:pPr algn="ctr"/>
            <a:r>
              <a:rPr lang="en-CH" b="1" dirty="0"/>
              <a:t>Intertextuality Analysis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4A9F308-CBEA-2B41-90B1-7B4899C6A0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H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BAC06C1-025B-A644-B1F9-290D4832A764}"/>
              </a:ext>
            </a:extLst>
          </p:cNvPr>
          <p:cNvGrpSpPr/>
          <p:nvPr/>
        </p:nvGrpSpPr>
        <p:grpSpPr>
          <a:xfrm>
            <a:off x="2755045" y="1305357"/>
            <a:ext cx="6681910" cy="5391873"/>
            <a:chOff x="5269811" y="1153002"/>
            <a:chExt cx="6681910" cy="5391873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098FB953-8564-5D4B-BF58-86AE76E856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2409" y="1494597"/>
              <a:ext cx="1419043" cy="1424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A7689E13-C34F-FA41-8C9B-98AB27C709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1363" y="2925287"/>
              <a:ext cx="4496458" cy="1625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F7CA46D-CAD5-FD46-981C-8C098298433D}"/>
                </a:ext>
              </a:extLst>
            </p:cNvPr>
            <p:cNvSpPr txBox="1"/>
            <p:nvPr/>
          </p:nvSpPr>
          <p:spPr>
            <a:xfrm>
              <a:off x="7374057" y="1153002"/>
              <a:ext cx="2255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b="1" dirty="0">
                  <a:solidFill>
                    <a:srgbClr val="C00000"/>
                  </a:solidFill>
                </a:rPr>
                <a:t>Global social contexts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CC3342D-4647-7F44-8508-BDD1C9ED214B}"/>
                </a:ext>
              </a:extLst>
            </p:cNvPr>
            <p:cNvSpPr txBox="1"/>
            <p:nvPr/>
          </p:nvSpPr>
          <p:spPr>
            <a:xfrm>
              <a:off x="5269811" y="3415041"/>
              <a:ext cx="11958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H" b="1" dirty="0">
                  <a:solidFill>
                    <a:srgbClr val="C00000"/>
                  </a:solidFill>
                </a:rPr>
                <a:t>Precedent </a:t>
              </a:r>
            </a:p>
            <a:p>
              <a:pPr algn="ctr"/>
              <a:r>
                <a:rPr lang="en-CH" b="1" dirty="0">
                  <a:solidFill>
                    <a:srgbClr val="C00000"/>
                  </a:solidFill>
                </a:rPr>
                <a:t>texts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941F169-0E29-FE4F-A18A-C8D9C1A60FCF}"/>
                </a:ext>
              </a:extLst>
            </p:cNvPr>
            <p:cNvSpPr txBox="1"/>
            <p:nvPr/>
          </p:nvSpPr>
          <p:spPr>
            <a:xfrm>
              <a:off x="10613534" y="3415041"/>
              <a:ext cx="133818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H" b="1" dirty="0">
                  <a:solidFill>
                    <a:srgbClr val="C00000"/>
                  </a:solidFill>
                </a:rPr>
                <a:t>Anticipated </a:t>
              </a:r>
            </a:p>
            <a:p>
              <a:pPr algn="ctr"/>
              <a:r>
                <a:rPr lang="en-CH" b="1" dirty="0">
                  <a:solidFill>
                    <a:srgbClr val="C00000"/>
                  </a:solidFill>
                </a:rPr>
                <a:t>Texts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B805583-97DB-7347-8758-089BCE56E5B6}"/>
                </a:ext>
              </a:extLst>
            </p:cNvPr>
            <p:cNvSpPr txBox="1"/>
            <p:nvPr/>
          </p:nvSpPr>
          <p:spPr>
            <a:xfrm>
              <a:off x="7737041" y="6175543"/>
              <a:ext cx="15297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H" b="1" dirty="0">
                  <a:solidFill>
                    <a:srgbClr val="C00000"/>
                  </a:solidFill>
                </a:rPr>
                <a:t>Local contexts</a:t>
              </a:r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D5B9D180-60E7-0B4E-8F85-3C6ECB6DE9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2782" y="4474925"/>
              <a:ext cx="1638296" cy="1625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riangle 14">
              <a:extLst>
                <a:ext uri="{FF2B5EF4-FFF2-40B4-BE49-F238E27FC236}">
                  <a16:creationId xmlns:a16="http://schemas.microsoft.com/office/drawing/2014/main" id="{2B64D6A0-6985-2D40-8DF7-F66DB063D273}"/>
                </a:ext>
              </a:extLst>
            </p:cNvPr>
            <p:cNvSpPr/>
            <p:nvPr/>
          </p:nvSpPr>
          <p:spPr>
            <a:xfrm rot="18123831">
              <a:off x="9364900" y="3846075"/>
              <a:ext cx="194686" cy="2184948"/>
            </a:xfrm>
            <a:prstGeom prst="triangl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A6C542E-0FD2-3446-B604-0535BA6926C6}"/>
                </a:ext>
              </a:extLst>
            </p:cNvPr>
            <p:cNvSpPr txBox="1"/>
            <p:nvPr/>
          </p:nvSpPr>
          <p:spPr>
            <a:xfrm rot="1767360">
              <a:off x="8783257" y="4599433"/>
              <a:ext cx="15031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b="1" dirty="0">
                  <a:solidFill>
                    <a:schemeClr val="accent5">
                      <a:lumMod val="75000"/>
                    </a:schemeClr>
                  </a:solidFill>
                </a:rPr>
                <a:t>P6 STAGING</a:t>
              </a:r>
              <a:br>
                <a:rPr lang="en-CH" b="1" dirty="0">
                  <a:solidFill>
                    <a:schemeClr val="accent5">
                      <a:lumMod val="75000"/>
                    </a:schemeClr>
                  </a:solidFill>
                </a:rPr>
              </a:br>
              <a:r>
                <a:rPr lang="en-CH" b="1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n-CH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BETWEEN</a:t>
              </a:r>
              <a:endParaRPr lang="en-CH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7E7BB086-F007-5745-AFFC-9A09B29C8018}"/>
              </a:ext>
            </a:extLst>
          </p:cNvPr>
          <p:cNvSpPr/>
          <p:nvPr/>
        </p:nvSpPr>
        <p:spPr>
          <a:xfrm>
            <a:off x="122274" y="865361"/>
            <a:ext cx="4770780" cy="2067469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0FF083-C8A7-6445-82BF-8ADBFB123E91}"/>
              </a:ext>
            </a:extLst>
          </p:cNvPr>
          <p:cNvSpPr txBox="1"/>
          <p:nvPr/>
        </p:nvSpPr>
        <p:spPr>
          <a:xfrm>
            <a:off x="142152" y="897100"/>
            <a:ext cx="48662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2000" dirty="0"/>
              <a:t>Whose social identities get constituted?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2000" dirty="0"/>
              <a:t>Who has access to being included in the text?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2000" dirty="0"/>
              <a:t>Who does the text quote?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2000" dirty="0"/>
              <a:t>Who speaks for whom?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2000" dirty="0"/>
              <a:t>What institutions commision the text?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034AD417-BA8C-134E-931C-AE08D3C2A18F}"/>
              </a:ext>
            </a:extLst>
          </p:cNvPr>
          <p:cNvSpPr/>
          <p:nvPr/>
        </p:nvSpPr>
        <p:spPr>
          <a:xfrm>
            <a:off x="122274" y="4752119"/>
            <a:ext cx="4770780" cy="2067469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696C6F5-E2FE-4649-A01D-2DF1AD3A9B0E}"/>
              </a:ext>
            </a:extLst>
          </p:cNvPr>
          <p:cNvSpPr txBox="1"/>
          <p:nvPr/>
        </p:nvSpPr>
        <p:spPr>
          <a:xfrm>
            <a:off x="142152" y="4783858"/>
            <a:ext cx="48662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2000" dirty="0"/>
              <a:t>How are parts of other texts incorporated into the text?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2000" dirty="0"/>
              <a:t>How are various stories incorporated?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2000" dirty="0"/>
              <a:t>What is the time and place of each utterance?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2000" dirty="0"/>
              <a:t>Where are the footprints of the author?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2CC2BA03-5193-AF44-911A-4D3687A47582}"/>
              </a:ext>
            </a:extLst>
          </p:cNvPr>
          <p:cNvSpPr/>
          <p:nvPr/>
        </p:nvSpPr>
        <p:spPr>
          <a:xfrm>
            <a:off x="7352600" y="891462"/>
            <a:ext cx="4770780" cy="2067469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8E33F13-D3EE-B843-B5F9-B0C83B5F8A52}"/>
              </a:ext>
            </a:extLst>
          </p:cNvPr>
          <p:cNvSpPr txBox="1"/>
          <p:nvPr/>
        </p:nvSpPr>
        <p:spPr>
          <a:xfrm>
            <a:off x="7372478" y="923201"/>
            <a:ext cx="48662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2000" dirty="0"/>
              <a:t>Whose conventions does the text incorporate?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2000" dirty="0"/>
              <a:t>Who is the text distributed for consumption?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2000" dirty="0"/>
              <a:t>Who are the audiences this text is designed to be interpreted and read by?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7626F5C3-1B52-3048-8884-6C63626FD963}"/>
              </a:ext>
            </a:extLst>
          </p:cNvPr>
          <p:cNvSpPr/>
          <p:nvPr/>
        </p:nvSpPr>
        <p:spPr>
          <a:xfrm>
            <a:off x="7352600" y="4666931"/>
            <a:ext cx="4770780" cy="2067469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C7FCDED-F85C-1248-B9CA-6E91573B437A}"/>
              </a:ext>
            </a:extLst>
          </p:cNvPr>
          <p:cNvSpPr txBox="1"/>
          <p:nvPr/>
        </p:nvSpPr>
        <p:spPr>
          <a:xfrm>
            <a:off x="7372478" y="4698670"/>
            <a:ext cx="4866209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1700" dirty="0"/>
              <a:t>What is selected as newsworthy for target audiences?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1700" dirty="0"/>
              <a:t>What are t</a:t>
            </a:r>
            <a:r>
              <a:rPr lang="en-GB" sz="1700" dirty="0"/>
              <a:t>he</a:t>
            </a:r>
            <a:r>
              <a:rPr lang="en-CH" sz="1700" dirty="0"/>
              <a:t> ‘common sense’ or ‘insider’ terms?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1700" dirty="0"/>
              <a:t>What are the parodies, ironies and metaphorization?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1700" dirty="0"/>
              <a:t>What interpretative matrix does the author construct for readers to consume??</a:t>
            </a:r>
          </a:p>
        </p:txBody>
      </p:sp>
    </p:spTree>
    <p:extLst>
      <p:ext uri="{BB962C8B-B14F-4D97-AF65-F5344CB8AC3E}">
        <p14:creationId xmlns:p14="http://schemas.microsoft.com/office/powerpoint/2010/main" val="22906810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A1473A6-3F22-483E-8A30-80B9D2B14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1375E3-3E53-4D75-BAB7-E5929BFCB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34368" y="563918"/>
            <a:ext cx="4119932" cy="5978614"/>
            <a:chOff x="7513372" y="803186"/>
            <a:chExt cx="4163968" cy="5978614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BBEEF67-3DDF-46CF-8CD5-EA5F0E4FB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9586" y="1070835"/>
              <a:ext cx="687754" cy="5710965"/>
            </a:xfrm>
            <a:custGeom>
              <a:avLst/>
              <a:gdLst>
                <a:gd name="T0" fmla="*/ 414 w 414"/>
                <a:gd name="T1" fmla="*/ 2447 h 2447"/>
                <a:gd name="T2" fmla="*/ 0 w 414"/>
                <a:gd name="T3" fmla="*/ 2247 h 2447"/>
                <a:gd name="T4" fmla="*/ 0 w 414"/>
                <a:gd name="T5" fmla="*/ 0 h 2447"/>
                <a:gd name="T6" fmla="*/ 414 w 414"/>
                <a:gd name="T7" fmla="*/ 200 h 2447"/>
                <a:gd name="T8" fmla="*/ 414 w 414"/>
                <a:gd name="T9" fmla="*/ 2447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447">
                  <a:moveTo>
                    <a:pt x="414" y="2447"/>
                  </a:moveTo>
                  <a:lnTo>
                    <a:pt x="0" y="2247"/>
                  </a:lnTo>
                  <a:lnTo>
                    <a:pt x="0" y="0"/>
                  </a:lnTo>
                  <a:lnTo>
                    <a:pt x="414" y="200"/>
                  </a:lnTo>
                  <a:lnTo>
                    <a:pt x="414" y="2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FAC1C95-F817-487C-B8B2-CF141FBB1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8949" y="803186"/>
              <a:ext cx="409371" cy="5521414"/>
            </a:xfrm>
            <a:custGeom>
              <a:avLst/>
              <a:gdLst>
                <a:gd name="T0" fmla="*/ 209 w 209"/>
                <a:gd name="T1" fmla="*/ 2246 h 2358"/>
                <a:gd name="T2" fmla="*/ 0 w 209"/>
                <a:gd name="T3" fmla="*/ 2358 h 2358"/>
                <a:gd name="T4" fmla="*/ 0 w 209"/>
                <a:gd name="T5" fmla="*/ 111 h 2358"/>
                <a:gd name="T6" fmla="*/ 209 w 209"/>
                <a:gd name="T7" fmla="*/ 0 h 2358"/>
                <a:gd name="T8" fmla="*/ 209 w 209"/>
                <a:gd name="T9" fmla="*/ 2246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358">
                  <a:moveTo>
                    <a:pt x="209" y="2246"/>
                  </a:moveTo>
                  <a:lnTo>
                    <a:pt x="0" y="2358"/>
                  </a:lnTo>
                  <a:lnTo>
                    <a:pt x="0" y="111"/>
                  </a:lnTo>
                  <a:lnTo>
                    <a:pt x="209" y="0"/>
                  </a:lnTo>
                  <a:lnTo>
                    <a:pt x="209" y="224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C2C5363A-D941-4AA1-8D38-D7E44A1E2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13372" y="804101"/>
              <a:ext cx="3880238" cy="5251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CFE7D58-DAAB-4148-BF08-DC00E1D75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468" y="885651"/>
            <a:ext cx="3229803" cy="4624603"/>
          </a:xfrm>
        </p:spPr>
        <p:txBody>
          <a:bodyPr>
            <a:normAutofit/>
          </a:bodyPr>
          <a:lstStyle/>
          <a:p>
            <a:r>
              <a:rPr lang="en-CH" sz="4100" b="1">
                <a:solidFill>
                  <a:srgbClr val="FFFFFF"/>
                </a:solidFill>
              </a:rPr>
              <a:t>Intertextuality points </a:t>
            </a:r>
            <a:r>
              <a:rPr lang="en-CH" sz="4100" b="1" i="1">
                <a:solidFill>
                  <a:srgbClr val="FFFFFF"/>
                </a:solidFill>
              </a:rPr>
              <a:t>– </a:t>
            </a:r>
            <a:br>
              <a:rPr lang="en-US" sz="4100" b="1" i="1" dirty="0">
                <a:solidFill>
                  <a:srgbClr val="FFFFFF"/>
                </a:solidFill>
              </a:rPr>
            </a:br>
            <a:br>
              <a:rPr lang="en-US" sz="4100" b="1" i="1" dirty="0">
                <a:solidFill>
                  <a:srgbClr val="FFFFFF"/>
                </a:solidFill>
              </a:rPr>
            </a:br>
            <a:r>
              <a:rPr lang="en-CH" sz="4100" b="1" i="1">
                <a:solidFill>
                  <a:srgbClr val="FFFFFF"/>
                </a:solidFill>
              </a:rPr>
              <a:t>stitch </a:t>
            </a:r>
            <a:br>
              <a:rPr lang="en-US" sz="4100" b="1" i="1" dirty="0">
                <a:solidFill>
                  <a:srgbClr val="FFFFFF"/>
                </a:solidFill>
              </a:rPr>
            </a:br>
            <a:r>
              <a:rPr lang="en-CH" sz="4100" b="1" i="1">
                <a:solidFill>
                  <a:srgbClr val="FFFFFF"/>
                </a:solidFill>
              </a:rPr>
              <a:t>and </a:t>
            </a:r>
            <a:br>
              <a:rPr lang="en-US" sz="4100" b="1" i="1" dirty="0">
                <a:solidFill>
                  <a:srgbClr val="FFFFFF"/>
                </a:solidFill>
              </a:rPr>
            </a:br>
            <a:r>
              <a:rPr lang="en-CH" sz="4100" b="1" i="1">
                <a:solidFill>
                  <a:srgbClr val="FFFFFF"/>
                </a:solidFill>
              </a:rPr>
              <a:t>weave</a:t>
            </a:r>
            <a:br>
              <a:rPr lang="en-US" sz="4100" b="1" i="1" dirty="0">
                <a:solidFill>
                  <a:srgbClr val="FFFFFF"/>
                </a:solidFill>
              </a:rPr>
            </a:br>
            <a:br>
              <a:rPr lang="en-US" sz="4100" b="1" i="1" dirty="0">
                <a:solidFill>
                  <a:srgbClr val="FFFFFF"/>
                </a:solidFill>
              </a:rPr>
            </a:br>
            <a:r>
              <a:rPr lang="en-US" sz="4100" b="1" i="1" dirty="0">
                <a:solidFill>
                  <a:srgbClr val="FFFFFF"/>
                </a:solidFill>
              </a:rPr>
              <a:t>QUESTIONS??</a:t>
            </a:r>
            <a:endParaRPr lang="en-CH" sz="4100" b="1" i="1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2AE00-ED50-CD41-97E6-A4F4142722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300" y="563918"/>
            <a:ext cx="7112000" cy="5978614"/>
          </a:xfr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anchor="ctr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CH" sz="2400"/>
              <a:t>Textual productivity </a:t>
            </a:r>
            <a:r>
              <a:rPr lang="en-CH" sz="2400">
                <a:sym typeface="Wingdings" pitchFamily="2" charset="2"/>
              </a:rPr>
              <a:t>  redistributive productivity </a:t>
            </a:r>
            <a:endParaRPr lang="en-CH" sz="2400"/>
          </a:p>
          <a:p>
            <a:pPr marL="514350" indent="-514350">
              <a:buFont typeface="+mj-lt"/>
              <a:buAutoNum type="arabicPeriod"/>
            </a:pPr>
            <a:endParaRPr lang="en-CH" sz="2400"/>
          </a:p>
          <a:p>
            <a:pPr marL="514350" indent="-514350">
              <a:lnSpc>
                <a:spcPct val="10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CH" sz="2400"/>
              <a:t>Social and historical intertextual networks </a:t>
            </a:r>
            <a:r>
              <a:rPr lang="en-CH" sz="2400">
                <a:sym typeface="Wingdings" pitchFamily="2" charset="2"/>
              </a:rPr>
              <a:t> a text, </a:t>
            </a:r>
            <a:endParaRPr lang="en-US" sz="2400" dirty="0">
              <a:sym typeface="Wingdings" pitchFamily="2" charset="2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2400" dirty="0">
                <a:sym typeface="Wingdings" pitchFamily="2" charset="2"/>
              </a:rPr>
              <a:t>	</a:t>
            </a:r>
            <a:r>
              <a:rPr lang="en-CH" sz="2400">
                <a:sym typeface="Wingdings" pitchFamily="2" charset="2"/>
              </a:rPr>
              <a:t>an utterance is at one and the same time </a:t>
            </a:r>
            <a:endParaRPr lang="en-US" sz="2400" dirty="0">
              <a:sym typeface="Wingdings" pitchFamily="2" charset="2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2400" dirty="0">
                <a:sym typeface="Wingdings" pitchFamily="2" charset="2"/>
              </a:rPr>
              <a:t>	</a:t>
            </a:r>
            <a:r>
              <a:rPr lang="en-CH" sz="2400">
                <a:sym typeface="Wingdings" pitchFamily="2" charset="2"/>
              </a:rPr>
              <a:t>past, present and future</a:t>
            </a:r>
            <a:r>
              <a:rPr lang="en-US" sz="2400" dirty="0">
                <a:sym typeface="Wingdings" pitchFamily="2" charset="2"/>
              </a:rPr>
              <a:t>.</a:t>
            </a:r>
          </a:p>
          <a:p>
            <a:pPr marL="0" indent="0">
              <a:buNone/>
            </a:pPr>
            <a:endParaRPr lang="en-US" sz="2400" dirty="0">
              <a:sym typeface="Wingdings" pitchFamily="2" charset="2"/>
            </a:endParaRPr>
          </a:p>
          <a:p>
            <a:pPr marL="514350" indent="-514350">
              <a:buAutoNum type="arabicPeriod" startAt="3"/>
            </a:pPr>
            <a:r>
              <a:rPr lang="en-US" sz="2400" dirty="0">
                <a:sym typeface="Wingdings" pitchFamily="2" charset="2"/>
              </a:rPr>
              <a:t>AND TIME may be FUTURE</a:t>
            </a:r>
            <a:r>
              <a:rPr lang="en-CH" sz="2400">
                <a:sym typeface="Wingdings" pitchFamily="2" charset="2"/>
              </a:rPr>
              <a:t> </a:t>
            </a:r>
            <a:r>
              <a:rPr lang="en-US" sz="2400" dirty="0">
                <a:sym typeface="Wingdings" pitchFamily="2" charset="2"/>
              </a:rPr>
              <a:t> PAST</a:t>
            </a:r>
            <a:r>
              <a:rPr lang="en-CH" sz="2400">
                <a:sym typeface="Wingdings" pitchFamily="2" charset="2"/>
              </a:rPr>
              <a:t> </a:t>
            </a:r>
            <a:r>
              <a:rPr lang="en-US" sz="2400" dirty="0">
                <a:sym typeface="Wingdings" pitchFamily="2" charset="2"/>
              </a:rPr>
              <a:t> PRESENT       </a:t>
            </a:r>
          </a:p>
          <a:p>
            <a:pPr marL="514350" indent="-514350">
              <a:buAutoNum type="arabicPeriod" startAt="3"/>
            </a:pPr>
            <a:endParaRPr lang="en-US" sz="2400" dirty="0">
              <a:sym typeface="Wingdings" pitchFamily="2" charset="2"/>
            </a:endParaRPr>
          </a:p>
          <a:p>
            <a:pPr marL="514350" indent="-514350">
              <a:buAutoNum type="arabicPeriod" startAt="3"/>
            </a:pPr>
            <a:r>
              <a:rPr lang="en-CH" sz="2400"/>
              <a:t>Intertextual distribution and consumption </a:t>
            </a:r>
            <a:r>
              <a:rPr lang="en-CH" sz="2400">
                <a:sym typeface="Wingdings" pitchFamily="2" charset="2"/>
              </a:rPr>
              <a:t> struggles for power are dialogically embedded </a:t>
            </a:r>
            <a:r>
              <a:rPr lang="en-US" sz="2400" dirty="0">
                <a:sym typeface="Wingdings" pitchFamily="2" charset="2"/>
              </a:rPr>
              <a:t> </a:t>
            </a:r>
          </a:p>
          <a:p>
            <a:pPr marL="514350" indent="-514350">
              <a:buAutoNum type="arabicPeriod" startAt="3"/>
            </a:pPr>
            <a:endParaRPr lang="en-US" sz="2400" dirty="0"/>
          </a:p>
          <a:p>
            <a:pPr marL="514350" indent="-514350">
              <a:buAutoNum type="arabicPeriod" startAt="3"/>
            </a:pPr>
            <a:r>
              <a:rPr lang="en-CH" sz="2400"/>
              <a:t>Intertextuality and carnical </a:t>
            </a:r>
            <a:r>
              <a:rPr lang="en-CH" sz="2400">
                <a:sym typeface="Wingdings" pitchFamily="2" charset="2"/>
              </a:rPr>
              <a:t> inter-related, a polyphonic intertextual system that recontextualizes power struggle</a:t>
            </a:r>
            <a:r>
              <a:rPr lang="en-US" sz="2400" dirty="0">
                <a:sym typeface="Wingdings" pitchFamily="2" charset="2"/>
              </a:rPr>
              <a:t>s</a:t>
            </a:r>
          </a:p>
        </p:txBody>
      </p:sp>
      <p:pic>
        <p:nvPicPr>
          <p:cNvPr id="9" name="Billede 19">
            <a:extLst>
              <a:ext uri="{FF2B5EF4-FFF2-40B4-BE49-F238E27FC236}">
                <a16:creationId xmlns:a16="http://schemas.microsoft.com/office/drawing/2014/main" id="{77CB0A8A-A56E-7546-A98F-BAFA3E07B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777" y="4860365"/>
            <a:ext cx="3763509" cy="286743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9F7AF6-FC9E-064C-A0AF-FAC481C59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C198-4F60-4447-B732-13D6980645C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5394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7000"/>
              </a:schemeClr>
            </a:gs>
            <a:gs pos="63000">
              <a:schemeClr val="accent5">
                <a:lumMod val="0"/>
                <a:lumOff val="100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TextShape 2"/>
          <p:cNvSpPr txBox="1"/>
          <p:nvPr/>
        </p:nvSpPr>
        <p:spPr>
          <a:xfrm>
            <a:off x="448574" y="359764"/>
            <a:ext cx="11559396" cy="6498235"/>
          </a:xfrm>
          <a:prstGeom prst="rect">
            <a:avLst/>
          </a:prstGeom>
          <a:noFill/>
          <a:ln w="0">
            <a:noFill/>
          </a:ln>
        </p:spPr>
        <p:txBody>
          <a:bodyPr>
            <a:normAutofit fontScale="85500" lnSpcReduction="10000"/>
          </a:bodyPr>
          <a:lstStyle/>
          <a:p>
            <a:pPr marL="360">
              <a:spcBef>
                <a:spcPts val="641"/>
              </a:spcBef>
              <a:buClr>
                <a:srgbClr val="000000"/>
              </a:buClr>
            </a:pPr>
            <a:endParaRPr lang="en-US" sz="3600" b="1" spc="-1" dirty="0">
              <a:solidFill>
                <a:srgbClr val="000000"/>
              </a:solidFill>
              <a:latin typeface="Calibri"/>
            </a:endParaRPr>
          </a:p>
          <a:p>
            <a:pPr marL="360">
              <a:spcBef>
                <a:spcPts val="641"/>
              </a:spcBef>
              <a:buClr>
                <a:srgbClr val="000000"/>
              </a:buClr>
            </a:pPr>
            <a:endParaRPr lang="en-US" sz="3400" b="1" spc="-1" dirty="0">
              <a:solidFill>
                <a:srgbClr val="000000"/>
              </a:solidFill>
              <a:latin typeface="Calibri"/>
            </a:endParaRPr>
          </a:p>
          <a:p>
            <a:pPr marL="360">
              <a:spcBef>
                <a:spcPts val="641"/>
              </a:spcBef>
              <a:buClr>
                <a:srgbClr val="000000"/>
              </a:buClr>
            </a:pPr>
            <a:r>
              <a:rPr lang="en-US" sz="3400" b="1" spc="-1" dirty="0">
                <a:solidFill>
                  <a:srgbClr val="000000"/>
                </a:solidFill>
                <a:latin typeface="Calibri"/>
              </a:rPr>
              <a:t>For Week 4</a:t>
            </a:r>
            <a:r>
              <a:rPr lang="en-US" sz="3400" spc="-1" dirty="0">
                <a:solidFill>
                  <a:srgbClr val="000000"/>
                </a:solidFill>
                <a:latin typeface="Calibri"/>
              </a:rPr>
              <a:t>: </a:t>
            </a:r>
            <a:r>
              <a:rPr lang="en-US" sz="3400" spc="-1" dirty="0">
                <a:solidFill>
                  <a:srgbClr val="000000"/>
                </a:solidFill>
              </a:rPr>
              <a:t>Chapter 7 in True Storytelling; </a:t>
            </a:r>
            <a:br>
              <a:rPr lang="en-US" sz="3400" spc="-1" dirty="0">
                <a:solidFill>
                  <a:srgbClr val="000000"/>
                </a:solidFill>
              </a:rPr>
            </a:br>
            <a:r>
              <a:rPr lang="en-US" sz="3400" spc="-1" dirty="0">
                <a:solidFill>
                  <a:srgbClr val="000000"/>
                </a:solidFill>
              </a:rPr>
              <a:t>	     Chapter 6 in Narrative Methods </a:t>
            </a:r>
          </a:p>
          <a:p>
            <a:pPr marL="360">
              <a:spcBef>
                <a:spcPts val="641"/>
              </a:spcBef>
              <a:buClr>
                <a:srgbClr val="000000"/>
              </a:buClr>
            </a:pPr>
            <a:r>
              <a:rPr lang="en-US" sz="3400" spc="-1" dirty="0">
                <a:solidFill>
                  <a:srgbClr val="000000"/>
                </a:solidFill>
              </a:rPr>
              <a:t>Please pick one of the Network mapping storyboard examples. Do one for your own system. </a:t>
            </a:r>
          </a:p>
          <a:p>
            <a:pPr marL="360">
              <a:spcBef>
                <a:spcPts val="641"/>
              </a:spcBef>
              <a:buClr>
                <a:srgbClr val="000000"/>
              </a:buClr>
            </a:pPr>
            <a:r>
              <a:rPr lang="en-US" sz="2800" b="1" dirty="0">
                <a:highlight>
                  <a:srgbClr val="FFFF00"/>
                </a:highlight>
              </a:rPr>
              <a:t> </a:t>
            </a:r>
          </a:p>
          <a:p>
            <a:r>
              <a:rPr lang="en-US" sz="2800" dirty="0">
                <a:highlight>
                  <a:srgbClr val="FFFF00"/>
                </a:highlight>
              </a:rPr>
              <a:t>Principle 7: Reflect on the stories and how they create CARNIVALESQUE THEATER: </a:t>
            </a:r>
          </a:p>
          <a:p>
            <a:r>
              <a:rPr lang="en-US" sz="2800" b="1" dirty="0">
                <a:highlight>
                  <a:srgbClr val="FFFF00"/>
                </a:highlight>
              </a:rPr>
              <a:t>	        </a:t>
            </a:r>
            <a:r>
              <a:rPr lang="en-GB" sz="2800" b="1" dirty="0">
                <a:highlight>
                  <a:srgbClr val="FFFF00"/>
                </a:highlight>
              </a:rPr>
              <a:t>Final </a:t>
            </a:r>
            <a:r>
              <a:rPr lang="en-GB" sz="2800" b="1" dirty="0" err="1">
                <a:highlight>
                  <a:srgbClr val="FFFF00"/>
                </a:highlight>
              </a:rPr>
              <a:t>Resituation</a:t>
            </a:r>
            <a:r>
              <a:rPr lang="en-GB" sz="2800" b="1" dirty="0">
                <a:highlight>
                  <a:srgbClr val="FFFF00"/>
                </a:highlight>
              </a:rPr>
              <a:t> Path (&amp; Rebel Voices) with Root Cause Analysis</a:t>
            </a:r>
            <a:endParaRPr lang="en-US" sz="2800" dirty="0">
              <a:highlight>
                <a:srgbClr val="FFFF00"/>
              </a:highlight>
            </a:endParaRPr>
          </a:p>
          <a:p>
            <a:pPr marL="360">
              <a:spcBef>
                <a:spcPts val="641"/>
              </a:spcBef>
              <a:buClr>
                <a:srgbClr val="000000"/>
              </a:buClr>
            </a:pPr>
            <a:endParaRPr lang="en-US" sz="3400" b="1" spc="-1" dirty="0">
              <a:solidFill>
                <a:srgbClr val="000000"/>
              </a:solidFill>
            </a:endParaRPr>
          </a:p>
          <a:p>
            <a:pPr marL="360">
              <a:spcBef>
                <a:spcPts val="641"/>
              </a:spcBef>
              <a:buClr>
                <a:srgbClr val="000000"/>
              </a:buClr>
            </a:pPr>
            <a:r>
              <a:rPr lang="en-US" sz="3400" b="1" spc="-1" dirty="0">
                <a:solidFill>
                  <a:srgbClr val="000000"/>
                </a:solidFill>
              </a:rPr>
              <a:t>TO DO: </a:t>
            </a:r>
            <a:r>
              <a:rPr lang="en-US" sz="3400" spc="-1" dirty="0">
                <a:solidFill>
                  <a:srgbClr val="000000"/>
                </a:solidFill>
              </a:rPr>
              <a:t>Take notes on </a:t>
            </a:r>
            <a:r>
              <a:rPr lang="en-GB" sz="3600" spc="-1" dirty="0">
                <a:solidFill>
                  <a:srgbClr val="000000"/>
                </a:solidFill>
              </a:rPr>
              <a:t>f</a:t>
            </a:r>
            <a:r>
              <a:rPr lang="en-GB" sz="3600" dirty="0"/>
              <a:t>inding Festival </a:t>
            </a:r>
            <a:r>
              <a:rPr lang="en-GB" sz="3600" dirty="0" err="1"/>
              <a:t>Theater</a:t>
            </a:r>
            <a:r>
              <a:rPr lang="en-US" sz="3400" spc="-1" dirty="0">
                <a:solidFill>
                  <a:srgbClr val="000000"/>
                </a:solidFill>
              </a:rPr>
              <a:t>.</a:t>
            </a:r>
          </a:p>
          <a:p>
            <a:pPr marL="360">
              <a:spcBef>
                <a:spcPts val="641"/>
              </a:spcBef>
              <a:buClr>
                <a:srgbClr val="000000"/>
              </a:buClr>
            </a:pPr>
            <a:r>
              <a:rPr lang="en-US" sz="3800" b="1" dirty="0">
                <a:solidFill>
                  <a:schemeClr val="bg1"/>
                </a:solidFill>
              </a:rPr>
              <a:t>Online Resources</a:t>
            </a:r>
            <a:r>
              <a:rPr lang="en-US" sz="2200" dirty="0">
                <a:solidFill>
                  <a:schemeClr val="bg1"/>
                </a:solidFill>
              </a:rPr>
              <a:t>: </a:t>
            </a:r>
            <a:r>
              <a:rPr lang="en-US" sz="3200" b="1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Introduction to True Storytelling Institute’s Diversity, Equity, Inclusion DEI 2.0 Module Overview</a:t>
            </a:r>
            <a:r>
              <a:rPr lang="en-US" sz="3200" b="1" dirty="0">
                <a:solidFill>
                  <a:schemeClr val="bg1"/>
                </a:solidFill>
              </a:rPr>
              <a:t>; </a:t>
            </a:r>
            <a:r>
              <a:rPr lang="en-US" sz="3200" b="1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Taking the True Storytelling’s Diversity, Equity, and Inclusion (DEI 2.0) Journey</a:t>
            </a:r>
            <a:r>
              <a:rPr lang="en-US" sz="3200" b="1" dirty="0">
                <a:solidFill>
                  <a:schemeClr val="bg1"/>
                </a:solidFill>
              </a:rPr>
              <a:t> and </a:t>
            </a:r>
            <a:r>
              <a:rPr lang="en-US" sz="2800" u="sng" dirty="0">
                <a:solidFill>
                  <a:schemeClr val="bg1">
                    <a:lumMod val="9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Visual Language of True Storytelling for DEI 2.0 Tools: The Enron Dramaturgy Case</a:t>
            </a:r>
            <a:endParaRPr lang="en-US" sz="6300" spc="-1" dirty="0">
              <a:solidFill>
                <a:schemeClr val="bg1">
                  <a:lumMod val="95000"/>
                </a:schemeClr>
              </a:solidFill>
              <a:latin typeface="Calibri"/>
            </a:endParaRPr>
          </a:p>
        </p:txBody>
      </p:sp>
      <p:pic>
        <p:nvPicPr>
          <p:cNvPr id="6" name="Picture 4_2" descr="ath Homework – Helpful or Harmful? - KP® Mathematics : KP® Mathematics">
            <a:extLst>
              <a:ext uri="{FF2B5EF4-FFF2-40B4-BE49-F238E27FC236}">
                <a16:creationId xmlns:a16="http://schemas.microsoft.com/office/drawing/2014/main" id="{E83E1356-C3C9-4141-AA44-A2A8C73BB6BB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8000999" y="177041"/>
            <a:ext cx="4006971" cy="1778505"/>
          </a:xfrm>
          <a:prstGeom prst="rect">
            <a:avLst/>
          </a:prstGeom>
          <a:ln w="0">
            <a:noFill/>
          </a:ln>
        </p:spPr>
      </p:pic>
      <p:pic>
        <p:nvPicPr>
          <p:cNvPr id="7" name="Billede 19">
            <a:extLst>
              <a:ext uri="{FF2B5EF4-FFF2-40B4-BE49-F238E27FC236}">
                <a16:creationId xmlns:a16="http://schemas.microsoft.com/office/drawing/2014/main" id="{7F3B1186-2854-6048-A52C-CA70B2E7B8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4675" y="4902454"/>
            <a:ext cx="3763509" cy="286743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6725DA-5E3A-854A-BEDF-E50FC52F1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C198-4F60-4447-B732-13D6980645C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3072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CustomShape 1"/>
          <p:cNvSpPr/>
          <p:nvPr/>
        </p:nvSpPr>
        <p:spPr>
          <a:xfrm>
            <a:off x="8491440" y="295560"/>
            <a:ext cx="468000" cy="76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fld id="{5ACD13B5-0272-4B2A-9D9A-5D392E170E7B}" type="slidenum">
              <a:rPr lang="en-US" spc="-1">
                <a:solidFill>
                  <a:srgbClr val="000000"/>
                </a:solidFill>
                <a:latin typeface="Arial"/>
                <a:ea typeface="DejaVu Sans"/>
              </a:rPr>
              <a:t>25</a:t>
            </a:fld>
            <a:endParaRPr lang="en-US" spc="-1">
              <a:latin typeface="Arial"/>
            </a:endParaRPr>
          </a:p>
        </p:txBody>
      </p:sp>
      <p:pic>
        <p:nvPicPr>
          <p:cNvPr id="318" name="Billede 4_1"/>
          <p:cNvPicPr/>
          <p:nvPr/>
        </p:nvPicPr>
        <p:blipFill>
          <a:blip r:embed="rId3"/>
          <a:stretch/>
        </p:blipFill>
        <p:spPr>
          <a:xfrm>
            <a:off x="1524000" y="0"/>
            <a:ext cx="9144000" cy="6853320"/>
          </a:xfrm>
          <a:prstGeom prst="rect">
            <a:avLst/>
          </a:prstGeom>
          <a:ln w="0">
            <a:noFill/>
          </a:ln>
        </p:spPr>
      </p:pic>
      <p:sp>
        <p:nvSpPr>
          <p:cNvPr id="319" name="CustomShape 2"/>
          <p:cNvSpPr/>
          <p:nvPr/>
        </p:nvSpPr>
        <p:spPr>
          <a:xfrm>
            <a:off x="5971012" y="294481"/>
            <a:ext cx="4696989" cy="206064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a-DK" sz="3200" b="1" spc="-1" dirty="0">
                <a:solidFill>
                  <a:srgbClr val="843C0B"/>
                </a:solidFill>
                <a:latin typeface="Arial"/>
                <a:ea typeface="DejaVu Sans"/>
              </a:rPr>
              <a:t>TRUE STORYTELLING</a:t>
            </a:r>
            <a:endParaRPr lang="en-US" sz="3200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3200" b="1" spc="-1" dirty="0">
                <a:solidFill>
                  <a:srgbClr val="843C0B"/>
                </a:solidFill>
                <a:latin typeface="Arial"/>
                <a:ea typeface="DejaVu Sans"/>
              </a:rPr>
              <a:t>Diversity, Equity, &amp; Inclusion (DEI, 2.0)</a:t>
            </a:r>
            <a:endParaRPr lang="en-US" sz="3200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a-DK" sz="3200" b="1" spc="-1" dirty="0">
                <a:solidFill>
                  <a:srgbClr val="843C0B"/>
                </a:solidFill>
                <a:latin typeface="Arial"/>
                <a:ea typeface="DejaVu Sans"/>
              </a:rPr>
              <a:t>  Level I session 3</a:t>
            </a:r>
            <a:endParaRPr lang="en-US" sz="3200" spc="-1" dirty="0">
              <a:latin typeface="Arial"/>
            </a:endParaRPr>
          </a:p>
        </p:txBody>
      </p:sp>
      <p:pic>
        <p:nvPicPr>
          <p:cNvPr id="320" name="Picture 201_1"/>
          <p:cNvPicPr/>
          <p:nvPr/>
        </p:nvPicPr>
        <p:blipFill>
          <a:blip r:embed="rId4"/>
          <a:stretch/>
        </p:blipFill>
        <p:spPr>
          <a:xfrm>
            <a:off x="838200" y="-595297"/>
            <a:ext cx="9144000" cy="6699240"/>
          </a:xfrm>
          <a:prstGeom prst="rect">
            <a:avLst/>
          </a:prstGeom>
          <a:ln w="0">
            <a:noFill/>
          </a:ln>
        </p:spPr>
      </p:pic>
      <p:pic>
        <p:nvPicPr>
          <p:cNvPr id="8" name="Billede 19">
            <a:extLst>
              <a:ext uri="{FF2B5EF4-FFF2-40B4-BE49-F238E27FC236}">
                <a16:creationId xmlns:a16="http://schemas.microsoft.com/office/drawing/2014/main" id="{E15EADBC-2974-A747-86CA-0E46FFAEB6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647" y="4670226"/>
            <a:ext cx="3763509" cy="286743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505FCA-0B20-3D47-9BC6-7CCA989B4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C198-4F60-4447-B732-13D6980645C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3089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CustomShape 1"/>
          <p:cNvSpPr/>
          <p:nvPr/>
        </p:nvSpPr>
        <p:spPr>
          <a:xfrm>
            <a:off x="1647840" y="159840"/>
            <a:ext cx="8906040" cy="258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endParaRPr lang="en-US" spc="-1">
              <a:latin typeface="Arial"/>
            </a:endParaRPr>
          </a:p>
          <a:p>
            <a:pPr algn="ctr">
              <a:lnSpc>
                <a:spcPct val="90000"/>
              </a:lnSpc>
            </a:pPr>
            <a:endParaRPr lang="en-US" spc="-1">
              <a:latin typeface="Arial"/>
            </a:endParaRPr>
          </a:p>
          <a:p>
            <a:pPr algn="ctr">
              <a:lnSpc>
                <a:spcPct val="90000"/>
              </a:lnSpc>
            </a:pPr>
            <a:endParaRPr lang="en-US" spc="-1">
              <a:latin typeface="Arial"/>
            </a:endParaRPr>
          </a:p>
          <a:p>
            <a:pPr algn="ctr">
              <a:lnSpc>
                <a:spcPct val="90000"/>
              </a:lnSpc>
            </a:pPr>
            <a:endParaRPr lang="en-US" spc="-1">
              <a:latin typeface="Arial"/>
            </a:endParaRPr>
          </a:p>
          <a:p>
            <a:pPr algn="ctr">
              <a:lnSpc>
                <a:spcPct val="90000"/>
              </a:lnSpc>
            </a:pPr>
            <a:endParaRPr lang="en-US" spc="-1">
              <a:latin typeface="Arial"/>
            </a:endParaRPr>
          </a:p>
          <a:p>
            <a:pPr algn="ctr">
              <a:lnSpc>
                <a:spcPct val="90000"/>
              </a:lnSpc>
            </a:pPr>
            <a:endParaRPr lang="en-US" spc="-1">
              <a:latin typeface="Arial"/>
            </a:endParaRPr>
          </a:p>
          <a:p>
            <a:pPr algn="ctr">
              <a:lnSpc>
                <a:spcPct val="90000"/>
              </a:lnSpc>
            </a:pPr>
            <a:endParaRPr lang="en-US" spc="-1">
              <a:latin typeface="Arial"/>
            </a:endParaRPr>
          </a:p>
          <a:p>
            <a:pPr algn="ctr">
              <a:lnSpc>
                <a:spcPct val="90000"/>
              </a:lnSpc>
            </a:pPr>
            <a:endParaRPr lang="en-US" spc="-1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lang="en-US" sz="3200" spc="-1">
                <a:solidFill>
                  <a:srgbClr val="000000"/>
                </a:solidFill>
                <a:latin typeface="Arial"/>
                <a:ea typeface="DejaVu Sans"/>
              </a:rPr>
              <a:t>True Storytelling Institute</a:t>
            </a:r>
            <a:endParaRPr lang="en-US" sz="3200" spc="-1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lang="en-US" sz="3200" spc="-1">
                <a:solidFill>
                  <a:srgbClr val="000000"/>
                </a:solidFill>
                <a:latin typeface="Arial"/>
                <a:ea typeface="DejaVu Sans"/>
              </a:rPr>
              <a:t>Check Out</a:t>
            </a:r>
            <a:endParaRPr lang="en-US" sz="3200" spc="-1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lang="en-US" sz="3600" spc="-1">
                <a:solidFill>
                  <a:srgbClr val="000000"/>
                </a:solidFill>
                <a:latin typeface="Arial"/>
                <a:ea typeface="DejaVu Sans"/>
              </a:rPr>
              <a:t>COFFEE in the LOBBY</a:t>
            </a:r>
            <a:endParaRPr lang="en-US" sz="3600" spc="-1">
              <a:latin typeface="Arial"/>
            </a:endParaRPr>
          </a:p>
          <a:p>
            <a:pPr algn="ctr">
              <a:lnSpc>
                <a:spcPct val="90000"/>
              </a:lnSpc>
            </a:pPr>
            <a:endParaRPr lang="en-US" sz="3600" spc="-1">
              <a:latin typeface="Arial"/>
            </a:endParaRPr>
          </a:p>
          <a:p>
            <a:pPr algn="ctr">
              <a:lnSpc>
                <a:spcPct val="90000"/>
              </a:lnSpc>
            </a:pPr>
            <a:endParaRPr lang="en-US" sz="3600" spc="-1">
              <a:latin typeface="Arial"/>
            </a:endParaRPr>
          </a:p>
          <a:p>
            <a:pPr>
              <a:lnSpc>
                <a:spcPct val="90000"/>
              </a:lnSpc>
            </a:pPr>
            <a:endParaRPr lang="en-US" sz="3600" spc="-1">
              <a:latin typeface="Arial"/>
            </a:endParaRPr>
          </a:p>
          <a:p>
            <a:pPr>
              <a:lnSpc>
                <a:spcPct val="90000"/>
              </a:lnSpc>
            </a:pPr>
            <a:endParaRPr lang="en-US" sz="3600" spc="-1">
              <a:latin typeface="Arial"/>
            </a:endParaRPr>
          </a:p>
          <a:p>
            <a:pPr>
              <a:lnSpc>
                <a:spcPct val="90000"/>
              </a:lnSpc>
            </a:pPr>
            <a:r>
              <a:rPr lang="en-US" sz="4400" spc="-1">
                <a:solidFill>
                  <a:srgbClr val="000000"/>
                </a:solidFill>
                <a:latin typeface="Arial"/>
                <a:ea typeface="DejaVu Sans"/>
              </a:rPr>
              <a:t>     </a:t>
            </a:r>
            <a:endParaRPr lang="en-US" sz="4400" spc="-1">
              <a:latin typeface="Arial"/>
            </a:endParaRPr>
          </a:p>
        </p:txBody>
      </p:sp>
      <p:sp>
        <p:nvSpPr>
          <p:cNvPr id="409" name="CustomShape 2"/>
          <p:cNvSpPr/>
          <p:nvPr/>
        </p:nvSpPr>
        <p:spPr>
          <a:xfrm>
            <a:off x="2457840" y="5563800"/>
            <a:ext cx="10477440" cy="348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endParaRPr lang="en-US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n-US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n-US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n-US" spc="-1">
              <a:latin typeface="Arial"/>
            </a:endParaRPr>
          </a:p>
        </p:txBody>
      </p:sp>
      <p:pic>
        <p:nvPicPr>
          <p:cNvPr id="410" name="Picture 298_2"/>
          <p:cNvPicPr/>
          <p:nvPr/>
        </p:nvPicPr>
        <p:blipFill>
          <a:blip r:embed="rId3"/>
          <a:stretch/>
        </p:blipFill>
        <p:spPr>
          <a:xfrm>
            <a:off x="3309960" y="2546280"/>
            <a:ext cx="5582160" cy="4150080"/>
          </a:xfrm>
          <a:prstGeom prst="rect">
            <a:avLst/>
          </a:prstGeom>
          <a:ln w="0">
            <a:noFill/>
          </a:ln>
        </p:spPr>
      </p:pic>
      <p:pic>
        <p:nvPicPr>
          <p:cNvPr id="7" name="Billede 19">
            <a:extLst>
              <a:ext uri="{FF2B5EF4-FFF2-40B4-BE49-F238E27FC236}">
                <a16:creationId xmlns:a16="http://schemas.microsoft.com/office/drawing/2014/main" id="{F031C8AB-3959-8D4E-B5EE-2BB8DD3AB6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647" y="4670226"/>
            <a:ext cx="3763509" cy="286743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BCBDB5-1FEA-224A-9A72-7A4CCF8EA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C198-4F60-4447-B732-13D6980645C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7002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DAAF5-8D96-AF41-A85A-937736554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8041"/>
            <a:ext cx="10515600" cy="505285"/>
          </a:xfrm>
        </p:spPr>
        <p:txBody>
          <a:bodyPr>
            <a:normAutofit fontScale="90000"/>
          </a:bodyPr>
          <a:lstStyle/>
          <a:p>
            <a:pPr algn="ctr"/>
            <a:r>
              <a:rPr lang="en-CH" b="1" dirty="0"/>
              <a:t>Intertextuality Analysis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4A9F308-CBEA-2B41-90B1-7B4899C6A0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H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BAC06C1-025B-A644-B1F9-290D4832A764}"/>
              </a:ext>
            </a:extLst>
          </p:cNvPr>
          <p:cNvGrpSpPr/>
          <p:nvPr/>
        </p:nvGrpSpPr>
        <p:grpSpPr>
          <a:xfrm>
            <a:off x="2755045" y="1305357"/>
            <a:ext cx="6681910" cy="5391873"/>
            <a:chOff x="5269811" y="1153002"/>
            <a:chExt cx="6681910" cy="5391873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098FB953-8564-5D4B-BF58-86AE76E856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2409" y="1494597"/>
              <a:ext cx="1419043" cy="1424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A7689E13-C34F-FA41-8C9B-98AB27C709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1363" y="2925287"/>
              <a:ext cx="4496458" cy="1625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F7CA46D-CAD5-FD46-981C-8C098298433D}"/>
                </a:ext>
              </a:extLst>
            </p:cNvPr>
            <p:cNvSpPr txBox="1"/>
            <p:nvPr/>
          </p:nvSpPr>
          <p:spPr>
            <a:xfrm>
              <a:off x="7374057" y="1153002"/>
              <a:ext cx="2255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b="1" dirty="0">
                  <a:solidFill>
                    <a:srgbClr val="C00000"/>
                  </a:solidFill>
                </a:rPr>
                <a:t>Global social contexts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CC3342D-4647-7F44-8508-BDD1C9ED214B}"/>
                </a:ext>
              </a:extLst>
            </p:cNvPr>
            <p:cNvSpPr txBox="1"/>
            <p:nvPr/>
          </p:nvSpPr>
          <p:spPr>
            <a:xfrm>
              <a:off x="5269811" y="3415041"/>
              <a:ext cx="11958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H" b="1" dirty="0">
                  <a:solidFill>
                    <a:srgbClr val="C00000"/>
                  </a:solidFill>
                </a:rPr>
                <a:t>Precedent </a:t>
              </a:r>
            </a:p>
            <a:p>
              <a:pPr algn="ctr"/>
              <a:r>
                <a:rPr lang="en-CH" b="1" dirty="0">
                  <a:solidFill>
                    <a:srgbClr val="C00000"/>
                  </a:solidFill>
                </a:rPr>
                <a:t>texts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941F169-0E29-FE4F-A18A-C8D9C1A60FCF}"/>
                </a:ext>
              </a:extLst>
            </p:cNvPr>
            <p:cNvSpPr txBox="1"/>
            <p:nvPr/>
          </p:nvSpPr>
          <p:spPr>
            <a:xfrm>
              <a:off x="10613534" y="3415041"/>
              <a:ext cx="133818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H" b="1" dirty="0">
                  <a:solidFill>
                    <a:srgbClr val="C00000"/>
                  </a:solidFill>
                </a:rPr>
                <a:t>Anticipated </a:t>
              </a:r>
            </a:p>
            <a:p>
              <a:pPr algn="ctr"/>
              <a:r>
                <a:rPr lang="en-CH" b="1" dirty="0">
                  <a:solidFill>
                    <a:srgbClr val="C00000"/>
                  </a:solidFill>
                </a:rPr>
                <a:t>Texts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B805583-97DB-7347-8758-089BCE56E5B6}"/>
                </a:ext>
              </a:extLst>
            </p:cNvPr>
            <p:cNvSpPr txBox="1"/>
            <p:nvPr/>
          </p:nvSpPr>
          <p:spPr>
            <a:xfrm>
              <a:off x="7737041" y="6175543"/>
              <a:ext cx="15297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H" b="1" dirty="0">
                  <a:solidFill>
                    <a:srgbClr val="C00000"/>
                  </a:solidFill>
                </a:rPr>
                <a:t>Local contexts</a:t>
              </a:r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D5B9D180-60E7-0B4E-8F85-3C6ECB6DE9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2782" y="4474925"/>
              <a:ext cx="1638296" cy="1625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riangle 14">
              <a:extLst>
                <a:ext uri="{FF2B5EF4-FFF2-40B4-BE49-F238E27FC236}">
                  <a16:creationId xmlns:a16="http://schemas.microsoft.com/office/drawing/2014/main" id="{2B64D6A0-6985-2D40-8DF7-F66DB063D273}"/>
                </a:ext>
              </a:extLst>
            </p:cNvPr>
            <p:cNvSpPr/>
            <p:nvPr/>
          </p:nvSpPr>
          <p:spPr>
            <a:xfrm rot="18123831">
              <a:off x="9364900" y="3846075"/>
              <a:ext cx="194686" cy="2184948"/>
            </a:xfrm>
            <a:prstGeom prst="triangl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A6C542E-0FD2-3446-B604-0535BA6926C6}"/>
                </a:ext>
              </a:extLst>
            </p:cNvPr>
            <p:cNvSpPr txBox="1"/>
            <p:nvPr/>
          </p:nvSpPr>
          <p:spPr>
            <a:xfrm rot="1767360">
              <a:off x="8783257" y="4599433"/>
              <a:ext cx="15031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b="1" dirty="0">
                  <a:solidFill>
                    <a:schemeClr val="accent5">
                      <a:lumMod val="75000"/>
                    </a:schemeClr>
                  </a:solidFill>
                </a:rPr>
                <a:t>P6 STAGING</a:t>
              </a:r>
              <a:br>
                <a:rPr lang="en-CH" b="1" dirty="0">
                  <a:solidFill>
                    <a:schemeClr val="accent5">
                      <a:lumMod val="75000"/>
                    </a:schemeClr>
                  </a:solidFill>
                </a:rPr>
              </a:br>
              <a:r>
                <a:rPr lang="en-CH" b="1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n-CH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BETWEEN</a:t>
              </a:r>
              <a:endParaRPr lang="en-CH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7E7BB086-F007-5745-AFFC-9A09B29C8018}"/>
              </a:ext>
            </a:extLst>
          </p:cNvPr>
          <p:cNvSpPr/>
          <p:nvPr/>
        </p:nvSpPr>
        <p:spPr>
          <a:xfrm>
            <a:off x="122274" y="865361"/>
            <a:ext cx="4770780" cy="2067469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0FF083-C8A7-6445-82BF-8ADBFB123E91}"/>
              </a:ext>
            </a:extLst>
          </p:cNvPr>
          <p:cNvSpPr txBox="1"/>
          <p:nvPr/>
        </p:nvSpPr>
        <p:spPr>
          <a:xfrm>
            <a:off x="142152" y="897100"/>
            <a:ext cx="48662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2000" dirty="0"/>
              <a:t>Whose social identities get constituted?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2000" dirty="0"/>
              <a:t>Who has access to being included in the text?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2000" dirty="0"/>
              <a:t>Who does the text quote?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2000" dirty="0"/>
              <a:t>Who speaks for whom?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2000" dirty="0"/>
              <a:t>What institutions commision the text?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034AD417-BA8C-134E-931C-AE08D3C2A18F}"/>
              </a:ext>
            </a:extLst>
          </p:cNvPr>
          <p:cNvSpPr/>
          <p:nvPr/>
        </p:nvSpPr>
        <p:spPr>
          <a:xfrm>
            <a:off x="122274" y="4752119"/>
            <a:ext cx="4770780" cy="2067469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696C6F5-E2FE-4649-A01D-2DF1AD3A9B0E}"/>
              </a:ext>
            </a:extLst>
          </p:cNvPr>
          <p:cNvSpPr txBox="1"/>
          <p:nvPr/>
        </p:nvSpPr>
        <p:spPr>
          <a:xfrm>
            <a:off x="142152" y="4783858"/>
            <a:ext cx="48662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2000" dirty="0"/>
              <a:t>How are parts of other texts incorporated into the text?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2000" dirty="0"/>
              <a:t>How are various stories incorporated?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2000" dirty="0"/>
              <a:t>What is the time and place of each utterance?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2000" dirty="0"/>
              <a:t>Where are the footprints of the author?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2CC2BA03-5193-AF44-911A-4D3687A47582}"/>
              </a:ext>
            </a:extLst>
          </p:cNvPr>
          <p:cNvSpPr/>
          <p:nvPr/>
        </p:nvSpPr>
        <p:spPr>
          <a:xfrm>
            <a:off x="7352600" y="891462"/>
            <a:ext cx="4770780" cy="2067469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8E33F13-D3EE-B843-B5F9-B0C83B5F8A52}"/>
              </a:ext>
            </a:extLst>
          </p:cNvPr>
          <p:cNvSpPr txBox="1"/>
          <p:nvPr/>
        </p:nvSpPr>
        <p:spPr>
          <a:xfrm>
            <a:off x="7372478" y="923201"/>
            <a:ext cx="48662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2000" dirty="0"/>
              <a:t>Whose conventions does the text incorporate?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2000" dirty="0"/>
              <a:t>Who is the text distributed for consumption?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2000" dirty="0"/>
              <a:t>Who are the audiences this text is designed to be interpreted and read by?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7626F5C3-1B52-3048-8884-6C63626FD963}"/>
              </a:ext>
            </a:extLst>
          </p:cNvPr>
          <p:cNvSpPr/>
          <p:nvPr/>
        </p:nvSpPr>
        <p:spPr>
          <a:xfrm>
            <a:off x="7352600" y="4666931"/>
            <a:ext cx="4770780" cy="2067469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C7FCDED-F85C-1248-B9CA-6E91573B437A}"/>
              </a:ext>
            </a:extLst>
          </p:cNvPr>
          <p:cNvSpPr txBox="1"/>
          <p:nvPr/>
        </p:nvSpPr>
        <p:spPr>
          <a:xfrm>
            <a:off x="7372478" y="4698670"/>
            <a:ext cx="4866209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1700" dirty="0"/>
              <a:t>What is selected as newsworthy for target audiences?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1700" dirty="0"/>
              <a:t>What are t</a:t>
            </a:r>
            <a:r>
              <a:rPr lang="en-GB" sz="1700" dirty="0"/>
              <a:t>he</a:t>
            </a:r>
            <a:r>
              <a:rPr lang="en-CH" sz="1700" dirty="0"/>
              <a:t> ‘common sense’ or ‘insider’ terms?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1700" dirty="0"/>
              <a:t>What are the parodies, ironies and metaphorization?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1700" dirty="0"/>
              <a:t>What interpretative matrix does the author construct for readers to consume??</a:t>
            </a:r>
          </a:p>
        </p:txBody>
      </p:sp>
      <p:pic>
        <p:nvPicPr>
          <p:cNvPr id="23" name="Billede 19">
            <a:extLst>
              <a:ext uri="{FF2B5EF4-FFF2-40B4-BE49-F238E27FC236}">
                <a16:creationId xmlns:a16="http://schemas.microsoft.com/office/drawing/2014/main" id="{114CFE82-B5CB-674C-98CE-B30060DC57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699" y="5146242"/>
            <a:ext cx="3763509" cy="286743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43CAD1-0262-9B48-B841-BD0511D68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C198-4F60-4447-B732-13D6980645C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8090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E9082-226E-0742-8158-7A2F436AC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16256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400" b="1" dirty="0"/>
              <a:t>Festival DNA: Greek &amp; Roskilde festivals</a:t>
            </a:r>
            <a:br>
              <a:rPr lang="en-US" sz="3400" b="1" dirty="0"/>
            </a:br>
            <a:endParaRPr lang="en-US" sz="3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2A8DCA-AEE3-4843-BA4B-47C580BCE719}"/>
              </a:ext>
            </a:extLst>
          </p:cNvPr>
          <p:cNvSpPr txBox="1"/>
          <p:nvPr/>
        </p:nvSpPr>
        <p:spPr>
          <a:xfrm>
            <a:off x="4965431" y="2177148"/>
            <a:ext cx="6586489" cy="44849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Dionysos</a:t>
            </a:r>
            <a:r>
              <a:rPr lang="en-US" sz="2400" dirty="0"/>
              <a:t> parties, Medieval theater, Roskilde Festival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Performance culture</a:t>
            </a:r>
            <a:r>
              <a:rPr lang="en-US" sz="2400" dirty="0"/>
              <a:t>: Internal connections among a number of art forms, myths, and rituals, as well as natural scientific ﻿﻿thought and practice.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”Festival’s historicity, diversity, complexity, and paradigmatic strength.”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Harsløf</a:t>
            </a:r>
            <a:r>
              <a:rPr lang="en-US" sz="2400" dirty="0"/>
              <a:t>, Olav (2020). “The Great Festival”</a:t>
            </a:r>
          </a:p>
        </p:txBody>
      </p:sp>
      <p:pic>
        <p:nvPicPr>
          <p:cNvPr id="5" name="Content Placeholder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0EC64C75-753D-1048-AB55-0176442B1E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9875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3E5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Billede 19">
            <a:extLst>
              <a:ext uri="{FF2B5EF4-FFF2-40B4-BE49-F238E27FC236}">
                <a16:creationId xmlns:a16="http://schemas.microsoft.com/office/drawing/2014/main" id="{BE60B120-78B2-DA47-B252-C52FEB7B87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647" y="4670226"/>
            <a:ext cx="3763509" cy="286743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C5CAAB-9294-AC45-929F-87F422D72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C198-4F60-4447-B732-13D6980645C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936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968F2BBB-A032-444C-AE49-AABBE3A2A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8669" y="0"/>
            <a:ext cx="7614662" cy="6858000"/>
          </a:xfrm>
          <a:prstGeom prst="rect">
            <a:avLst/>
          </a:prstGeom>
        </p:spPr>
      </p:pic>
      <p:pic>
        <p:nvPicPr>
          <p:cNvPr id="6" name="Billede 19">
            <a:extLst>
              <a:ext uri="{FF2B5EF4-FFF2-40B4-BE49-F238E27FC236}">
                <a16:creationId xmlns:a16="http://schemas.microsoft.com/office/drawing/2014/main" id="{AF111621-10AF-614E-839C-9F4379041B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647" y="4670226"/>
            <a:ext cx="3763509" cy="286743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8BBE2F-4A48-1245-B3A9-875F2F36B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C198-4F60-4447-B732-13D6980645C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795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CustomShape 1"/>
          <p:cNvSpPr/>
          <p:nvPr/>
        </p:nvSpPr>
        <p:spPr>
          <a:xfrm>
            <a:off x="0" y="126507"/>
            <a:ext cx="12192000" cy="685368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 dirty="0"/>
          </a:p>
        </p:txBody>
      </p:sp>
      <p:grpSp>
        <p:nvGrpSpPr>
          <p:cNvPr id="341" name="Group 2"/>
          <p:cNvGrpSpPr/>
          <p:nvPr/>
        </p:nvGrpSpPr>
        <p:grpSpPr>
          <a:xfrm>
            <a:off x="1813800" y="131284"/>
            <a:ext cx="8353440" cy="2705272"/>
            <a:chOff x="290160" y="358020"/>
            <a:chExt cx="8353440" cy="2758140"/>
          </a:xfrm>
        </p:grpSpPr>
        <p:sp>
          <p:nvSpPr>
            <p:cNvPr id="342" name="CustomShape 3"/>
            <p:cNvSpPr/>
            <p:nvPr/>
          </p:nvSpPr>
          <p:spPr>
            <a:xfrm>
              <a:off x="8400240" y="638280"/>
              <a:ext cx="243360" cy="1738080"/>
            </a:xfrm>
            <a:custGeom>
              <a:avLst/>
              <a:gdLst/>
              <a:ahLst/>
              <a:cxnLst/>
              <a:rect l="l" t="t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3" name="CustomShape 4"/>
            <p:cNvSpPr/>
            <p:nvPr/>
          </p:nvSpPr>
          <p:spPr>
            <a:xfrm>
              <a:off x="290160" y="1024920"/>
              <a:ext cx="528840" cy="2091240"/>
            </a:xfrm>
            <a:custGeom>
              <a:avLst/>
              <a:gdLst/>
              <a:ahLst/>
              <a:cxnLst/>
              <a:rect l="l" t="t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4" name="CustomShape 5"/>
            <p:cNvSpPr/>
            <p:nvPr/>
          </p:nvSpPr>
          <p:spPr>
            <a:xfrm>
              <a:off x="290160" y="840240"/>
              <a:ext cx="299160" cy="1701000"/>
            </a:xfrm>
            <a:custGeom>
              <a:avLst/>
              <a:gdLst/>
              <a:ahLst/>
              <a:cxnLst/>
              <a:rect l="l" t="t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5" name="CustomShape 6"/>
            <p:cNvSpPr/>
            <p:nvPr/>
          </p:nvSpPr>
          <p:spPr>
            <a:xfrm>
              <a:off x="466200" y="643320"/>
              <a:ext cx="123120" cy="1708920"/>
            </a:xfrm>
            <a:custGeom>
              <a:avLst/>
              <a:gdLst/>
              <a:ahLst/>
              <a:cxnLst/>
              <a:rect l="l" t="t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6" name="CustomShape 7"/>
            <p:cNvSpPr/>
            <p:nvPr/>
          </p:nvSpPr>
          <p:spPr>
            <a:xfrm>
              <a:off x="439740" y="358020"/>
              <a:ext cx="8177760" cy="153720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47" name="CustomShape 8"/>
          <p:cNvSpPr/>
          <p:nvPr/>
        </p:nvSpPr>
        <p:spPr>
          <a:xfrm>
            <a:off x="5531521" y="126508"/>
            <a:ext cx="4503959" cy="201950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1"/>
              </a:spcAft>
            </a:pPr>
            <a:endParaRPr lang="en-US" sz="4000" spc="-1" dirty="0">
              <a:latin typeface="Arial"/>
            </a:endParaRPr>
          </a:p>
        </p:txBody>
      </p:sp>
      <p:sp>
        <p:nvSpPr>
          <p:cNvPr id="348" name="CustomShape 9"/>
          <p:cNvSpPr/>
          <p:nvPr/>
        </p:nvSpPr>
        <p:spPr>
          <a:xfrm>
            <a:off x="1989840" y="1639019"/>
            <a:ext cx="8221680" cy="512517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747360" indent="-45720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+mj-lt"/>
              <a:buAutoNum type="arabicPeriod"/>
            </a:pPr>
            <a:r>
              <a:rPr lang="en-US" sz="2200" spc="-1" dirty="0">
                <a:solidFill>
                  <a:srgbClr val="000000"/>
                </a:solidFill>
                <a:latin typeface="Calibri"/>
                <a:ea typeface="DejaVu Sans"/>
              </a:rPr>
              <a:t>Please bring a notebook and pen/pencil to each session.</a:t>
            </a:r>
            <a:endParaRPr lang="en-US" sz="2200" spc="-1" dirty="0">
              <a:latin typeface="Arial"/>
            </a:endParaRPr>
          </a:p>
          <a:p>
            <a:pPr marL="747360" indent="-45720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+mj-lt"/>
              <a:buAutoNum type="arabicPeriod"/>
            </a:pPr>
            <a:r>
              <a:rPr lang="en-US" sz="2200" spc="-1" dirty="0">
                <a:solidFill>
                  <a:srgbClr val="000000"/>
                </a:solidFill>
                <a:latin typeface="Calibri"/>
                <a:ea typeface="DejaVu Sans"/>
              </a:rPr>
              <a:t>Use the “Gallery View” so you can see each other while viewing PowerPoint.</a:t>
            </a:r>
            <a:endParaRPr lang="en-US" sz="2200" spc="-1" dirty="0">
              <a:latin typeface="Arial"/>
            </a:endParaRPr>
          </a:p>
          <a:p>
            <a:pPr marL="747360" indent="-45720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+mj-lt"/>
              <a:buAutoNum type="arabicPeriod"/>
            </a:pPr>
            <a:r>
              <a:rPr lang="en-US" sz="2200" spc="-1" dirty="0">
                <a:solidFill>
                  <a:srgbClr val="000000"/>
                </a:solidFill>
                <a:latin typeface="Calibri"/>
                <a:ea typeface="DejaVu Sans"/>
              </a:rPr>
              <a:t>Please do not give advice to others or use ‘should’ statements for self or others.</a:t>
            </a:r>
            <a:endParaRPr lang="en-US" sz="2200" spc="-1" dirty="0">
              <a:latin typeface="Arial"/>
            </a:endParaRPr>
          </a:p>
          <a:p>
            <a:pPr marL="747360" indent="-45720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+mj-lt"/>
              <a:buAutoNum type="arabicPeriod"/>
            </a:pPr>
            <a:r>
              <a:rPr lang="en-US" sz="2200" spc="-1" dirty="0">
                <a:solidFill>
                  <a:srgbClr val="000000"/>
                </a:solidFill>
                <a:latin typeface="Calibri"/>
                <a:ea typeface="DejaVu Sans"/>
              </a:rPr>
              <a:t>Speak more from the heart than from the head </a:t>
            </a:r>
            <a:endParaRPr lang="en-US" sz="2200" spc="-1" dirty="0">
              <a:latin typeface="Arial"/>
            </a:endParaRPr>
          </a:p>
          <a:p>
            <a:pPr marL="747360" indent="-45720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+mj-lt"/>
              <a:buAutoNum type="arabicPeriod"/>
            </a:pPr>
            <a:r>
              <a:rPr lang="en-US" sz="2200" spc="-1" dirty="0">
                <a:solidFill>
                  <a:srgbClr val="000000"/>
                </a:solidFill>
                <a:latin typeface="Calibri"/>
                <a:ea typeface="DejaVu Sans"/>
              </a:rPr>
              <a:t>Laser in, be concise, and share only one story instead of several.</a:t>
            </a:r>
            <a:endParaRPr lang="en-US" sz="2200" spc="-1" dirty="0">
              <a:latin typeface="Arial"/>
            </a:endParaRPr>
          </a:p>
          <a:p>
            <a:pPr marL="747360" indent="-45720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+mj-lt"/>
              <a:buAutoNum type="arabicPeriod"/>
            </a:pPr>
            <a:r>
              <a:rPr lang="en-US" sz="2200" b="1" spc="-1" dirty="0">
                <a:solidFill>
                  <a:srgbClr val="000000"/>
                </a:solidFill>
                <a:latin typeface="Calibri"/>
                <a:ea typeface="DejaVu Sans"/>
              </a:rPr>
              <a:t>CONFIDENTIALITY</a:t>
            </a:r>
            <a:r>
              <a:rPr lang="en-US" sz="2200" spc="-1" dirty="0">
                <a:solidFill>
                  <a:srgbClr val="000000"/>
                </a:solidFill>
                <a:latin typeface="Calibri"/>
                <a:ea typeface="DejaVu Sans"/>
              </a:rPr>
              <a:t>: Do not tell someone else’s story. Please DO NOT record any session of the presenters or the participants.</a:t>
            </a:r>
            <a:endParaRPr lang="en-US" sz="2200" spc="-1" dirty="0">
              <a:latin typeface="Arial"/>
            </a:endParaRPr>
          </a:p>
          <a:p>
            <a:pPr marL="747360" indent="-45720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+mj-lt"/>
              <a:buAutoNum type="arabicPeriod"/>
            </a:pPr>
            <a:r>
              <a:rPr lang="en-US" sz="2200" spc="-1" dirty="0">
                <a:solidFill>
                  <a:srgbClr val="000000"/>
                </a:solidFill>
                <a:latin typeface="Calibri"/>
                <a:ea typeface="DejaVu Sans"/>
              </a:rPr>
              <a:t>Please use Chat ONLY when asked to do so. Avoid “side talk.”</a:t>
            </a:r>
            <a:endParaRPr lang="en-US" sz="2200" spc="-1" dirty="0">
              <a:latin typeface="Arial"/>
            </a:endParaRPr>
          </a:p>
          <a:p>
            <a:pPr marL="747360" indent="-45720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+mj-lt"/>
              <a:buAutoNum type="arabicPeriod"/>
            </a:pPr>
            <a:r>
              <a:rPr lang="en-US" sz="2200" spc="-1" dirty="0">
                <a:solidFill>
                  <a:srgbClr val="000000"/>
                </a:solidFill>
                <a:latin typeface="Calibri"/>
                <a:ea typeface="DejaVu Sans"/>
              </a:rPr>
              <a:t>Please attend all sessions. If you must miss one, contact us so we can help you to catch up before you return.</a:t>
            </a:r>
            <a:endParaRPr lang="en-US" sz="2200" spc="-1" dirty="0">
              <a:latin typeface="Arial"/>
            </a:endParaRPr>
          </a:p>
        </p:txBody>
      </p:sp>
      <p:pic>
        <p:nvPicPr>
          <p:cNvPr id="349" name="Picture 235_1"/>
          <p:cNvPicPr/>
          <p:nvPr/>
        </p:nvPicPr>
        <p:blipFill>
          <a:blip r:embed="rId3"/>
          <a:stretch/>
        </p:blipFill>
        <p:spPr>
          <a:xfrm>
            <a:off x="4471320" y="406172"/>
            <a:ext cx="2034000" cy="1139040"/>
          </a:xfrm>
          <a:prstGeom prst="rect">
            <a:avLst/>
          </a:prstGeom>
          <a:ln w="0">
            <a:noFill/>
          </a:ln>
        </p:spPr>
      </p:pic>
      <p:pic>
        <p:nvPicPr>
          <p:cNvPr id="14" name="Billede 19">
            <a:extLst>
              <a:ext uri="{FF2B5EF4-FFF2-40B4-BE49-F238E27FC236}">
                <a16:creationId xmlns:a16="http://schemas.microsoft.com/office/drawing/2014/main" id="{2A862803-F081-B647-8C9B-8B4C3D2582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647" y="4682926"/>
            <a:ext cx="3763509" cy="286743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95996B-25C7-D040-B37A-3E484F0CB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C198-4F60-4447-B732-13D6980645C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551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hart&#10;&#10;Description automatically generated">
            <a:extLst>
              <a:ext uri="{FF2B5EF4-FFF2-40B4-BE49-F238E27FC236}">
                <a16:creationId xmlns:a16="http://schemas.microsoft.com/office/drawing/2014/main" id="{943A1E38-11BC-6D4E-80E9-976605E17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4614" y="1560111"/>
            <a:ext cx="7545123" cy="5118501"/>
          </a:xfrm>
          <a:prstGeom prst="rect">
            <a:avLst/>
          </a:prstGeom>
        </p:spPr>
      </p:pic>
      <p:grpSp>
        <p:nvGrpSpPr>
          <p:cNvPr id="331" name="Group 1"/>
          <p:cNvGrpSpPr/>
          <p:nvPr/>
        </p:nvGrpSpPr>
        <p:grpSpPr>
          <a:xfrm>
            <a:off x="88900" y="41678"/>
            <a:ext cx="12021344" cy="2435152"/>
            <a:chOff x="104760" y="154800"/>
            <a:chExt cx="8810640" cy="2477880"/>
          </a:xfrm>
        </p:grpSpPr>
        <p:sp>
          <p:nvSpPr>
            <p:cNvPr id="332" name="CustomShape 2"/>
            <p:cNvSpPr/>
            <p:nvPr/>
          </p:nvSpPr>
          <p:spPr>
            <a:xfrm>
              <a:off x="8658720" y="154800"/>
              <a:ext cx="256680" cy="1738080"/>
            </a:xfrm>
            <a:custGeom>
              <a:avLst/>
              <a:gdLst/>
              <a:ahLst/>
              <a:cxnLst/>
              <a:rect l="l" t="t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3" name="CustomShape 3"/>
            <p:cNvSpPr/>
            <p:nvPr/>
          </p:nvSpPr>
          <p:spPr>
            <a:xfrm>
              <a:off x="104760" y="541440"/>
              <a:ext cx="557640" cy="2091240"/>
            </a:xfrm>
            <a:custGeom>
              <a:avLst/>
              <a:gdLst/>
              <a:ahLst/>
              <a:cxnLst/>
              <a:rect l="l" t="t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4" name="CustomShape 4"/>
            <p:cNvSpPr/>
            <p:nvPr/>
          </p:nvSpPr>
          <p:spPr>
            <a:xfrm>
              <a:off x="104760" y="356760"/>
              <a:ext cx="315360" cy="1701000"/>
            </a:xfrm>
            <a:custGeom>
              <a:avLst/>
              <a:gdLst/>
              <a:ahLst/>
              <a:cxnLst/>
              <a:rect l="l" t="t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5" name="CustomShape 5"/>
            <p:cNvSpPr/>
            <p:nvPr/>
          </p:nvSpPr>
          <p:spPr>
            <a:xfrm>
              <a:off x="290520" y="159840"/>
              <a:ext cx="129600" cy="1708920"/>
            </a:xfrm>
            <a:custGeom>
              <a:avLst/>
              <a:gdLst/>
              <a:ahLst/>
              <a:cxnLst/>
              <a:rect l="l" t="t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6" name="CustomShape 6"/>
            <p:cNvSpPr/>
            <p:nvPr/>
          </p:nvSpPr>
          <p:spPr>
            <a:xfrm>
              <a:off x="290160" y="154800"/>
              <a:ext cx="8625240" cy="153720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38" name="CustomShape 8"/>
          <p:cNvSpPr/>
          <p:nvPr/>
        </p:nvSpPr>
        <p:spPr>
          <a:xfrm>
            <a:off x="2371801" y="333924"/>
            <a:ext cx="8628753" cy="5894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90000"/>
              </a:lnSpc>
              <a:spcAft>
                <a:spcPts val="601"/>
              </a:spcAft>
              <a:buClr>
                <a:srgbClr val="FFFFFF"/>
              </a:buClr>
            </a:pPr>
            <a:r>
              <a:rPr lang="en-US" sz="3600" b="1" spc="-1" dirty="0">
                <a:solidFill>
                  <a:srgbClr val="FFFFFF"/>
                </a:solidFill>
                <a:latin typeface="Calibri"/>
                <a:ea typeface="DejaVu Sans"/>
              </a:rPr>
              <a:t>ROADMAP for  All Sessions DEI 2.0</a:t>
            </a:r>
            <a:endParaRPr lang="en-US" sz="3600" b="1" spc="-1" dirty="0">
              <a:latin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7287EF-8C5F-4441-81E3-B929EAB6EF7D}"/>
              </a:ext>
            </a:extLst>
          </p:cNvPr>
          <p:cNvSpPr txBox="1"/>
          <p:nvPr/>
        </p:nvSpPr>
        <p:spPr>
          <a:xfrm>
            <a:off x="812800" y="2076863"/>
            <a:ext cx="3885832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Session 1:</a:t>
            </a:r>
          </a:p>
          <a:p>
            <a:r>
              <a:rPr lang="en-US" sz="2400" dirty="0"/>
              <a:t>Principles 1 &amp; 2</a:t>
            </a:r>
          </a:p>
          <a:p>
            <a:endParaRPr lang="en-US" sz="2400" dirty="0"/>
          </a:p>
          <a:p>
            <a:r>
              <a:rPr lang="en-US" sz="2400" dirty="0"/>
              <a:t>Session  2:</a:t>
            </a:r>
          </a:p>
          <a:p>
            <a:r>
              <a:rPr lang="en-US" sz="2400" dirty="0"/>
              <a:t>Principles 3 &amp; 4</a:t>
            </a:r>
          </a:p>
          <a:p>
            <a:endParaRPr lang="en-US" sz="2400" dirty="0"/>
          </a:p>
          <a:p>
            <a:r>
              <a:rPr lang="en-US" sz="2400" dirty="0">
                <a:highlight>
                  <a:srgbClr val="FFFF00"/>
                </a:highlight>
              </a:rPr>
              <a:t>Session 3:</a:t>
            </a:r>
          </a:p>
          <a:p>
            <a:r>
              <a:rPr lang="en-US" sz="2400" dirty="0">
                <a:highlight>
                  <a:srgbClr val="FFFF00"/>
                </a:highlight>
              </a:rPr>
              <a:t>Principles 5 &amp; 6</a:t>
            </a:r>
          </a:p>
          <a:p>
            <a:endParaRPr lang="en-US" sz="2400" dirty="0"/>
          </a:p>
          <a:p>
            <a:r>
              <a:rPr lang="en-US" sz="2400" dirty="0"/>
              <a:t>Session 4:</a:t>
            </a:r>
          </a:p>
          <a:p>
            <a:r>
              <a:rPr lang="en-US" sz="2400" dirty="0"/>
              <a:t>Principle 7</a:t>
            </a:r>
          </a:p>
          <a:p>
            <a:endParaRPr lang="en-US" dirty="0"/>
          </a:p>
        </p:txBody>
      </p:sp>
      <p:pic>
        <p:nvPicPr>
          <p:cNvPr id="16" name="Billede 19">
            <a:extLst>
              <a:ext uri="{FF2B5EF4-FFF2-40B4-BE49-F238E27FC236}">
                <a16:creationId xmlns:a16="http://schemas.microsoft.com/office/drawing/2014/main" id="{354EF05D-6AFF-2C43-9EA8-6E70FE0618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647" y="4670226"/>
            <a:ext cx="3763509" cy="286743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EF6EBB-F4BD-FB43-B6D0-AE70D33E8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C198-4F60-4447-B732-13D6980645C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10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  <a:alpha val="34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EA4888-807B-DE48-A68E-0D626930B962}"/>
              </a:ext>
            </a:extLst>
          </p:cNvPr>
          <p:cNvSpPr txBox="1"/>
          <p:nvPr/>
        </p:nvSpPr>
        <p:spPr>
          <a:xfrm>
            <a:off x="318550" y="162098"/>
            <a:ext cx="7550277" cy="66959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</a:rPr>
              <a:t>Principles 5 &amp; 6 Helping Stories Along &amp; Staging</a:t>
            </a:r>
            <a:endParaRPr lang="en-US" sz="28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b="1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</a:rPr>
              <a:t>How can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</a:rPr>
              <a:t>“festival”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</a:rPr>
              <a:t>help you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</a:rPr>
              <a:t>to </a:t>
            </a:r>
            <a:r>
              <a:rPr lang="en-US" sz="2800" b="1" dirty="0" err="1">
                <a:solidFill>
                  <a:schemeClr val="bg1"/>
                </a:solidFill>
              </a:rPr>
              <a:t>restory</a:t>
            </a:r>
            <a:endParaRPr lang="en-US" sz="2800" b="1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</a:rPr>
              <a:t>and create the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</a:rPr>
              <a:t>new True Story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</a:rPr>
              <a:t>you want?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b="1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 dirty="0">
              <a:solidFill>
                <a:srgbClr val="FFFFFF"/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200" dirty="0">
              <a:solidFill>
                <a:srgbClr val="FFFFFF"/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200" dirty="0">
              <a:solidFill>
                <a:srgbClr val="FFFFFF"/>
              </a:solidFill>
            </a:endParaRPr>
          </a:p>
        </p:txBody>
      </p:sp>
      <p:pic>
        <p:nvPicPr>
          <p:cNvPr id="7" name="Billede 19">
            <a:extLst>
              <a:ext uri="{FF2B5EF4-FFF2-40B4-BE49-F238E27FC236}">
                <a16:creationId xmlns:a16="http://schemas.microsoft.com/office/drawing/2014/main" id="{9B94FEBD-8F0C-C949-8B5E-B30BA7B4DB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647" y="4670226"/>
            <a:ext cx="3763509" cy="2867434"/>
          </a:xfrm>
          <a:prstGeom prst="rect">
            <a:avLst/>
          </a:prstGeom>
        </p:spPr>
      </p:pic>
      <p:pic>
        <p:nvPicPr>
          <p:cNvPr id="1026" name="Picture 2" descr="Watts Summer Festival">
            <a:extLst>
              <a:ext uri="{FF2B5EF4-FFF2-40B4-BE49-F238E27FC236}">
                <a16:creationId xmlns:a16="http://schemas.microsoft.com/office/drawing/2014/main" id="{0C3B58C7-6710-1044-B3A1-F9DF54066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014" y="1077184"/>
            <a:ext cx="6670431" cy="502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Question mark on green pastel background">
            <a:extLst>
              <a:ext uri="{FF2B5EF4-FFF2-40B4-BE49-F238E27FC236}">
                <a16:creationId xmlns:a16="http://schemas.microsoft.com/office/drawing/2014/main" id="{9E4D005F-656C-1A45-994E-7DB924183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445" r="3453"/>
          <a:stretch/>
        </p:blipFill>
        <p:spPr>
          <a:xfrm>
            <a:off x="9680142" y="0"/>
            <a:ext cx="2511858" cy="3547724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B4CC1A-8B03-0E41-B073-C9B73475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C198-4F60-4447-B732-13D6980645C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824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D4993743-B10A-433C-9996-3035D2C3A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45">
            <a:extLst>
              <a:ext uri="{FF2B5EF4-FFF2-40B4-BE49-F238E27FC236}">
                <a16:creationId xmlns:a16="http://schemas.microsoft.com/office/drawing/2014/main" id="{BB3B8946-A0AA-42D4-8A24-639DC6EA1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46">
            <a:extLst>
              <a:ext uri="{FF2B5EF4-FFF2-40B4-BE49-F238E27FC236}">
                <a16:creationId xmlns:a16="http://schemas.microsoft.com/office/drawing/2014/main" id="{AB1038E6-06EF-4DCB-B52E-D3825C50F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47">
            <a:extLst>
              <a:ext uri="{FF2B5EF4-FFF2-40B4-BE49-F238E27FC236}">
                <a16:creationId xmlns:a16="http://schemas.microsoft.com/office/drawing/2014/main" id="{5C7EF35C-8B7D-4026-8F09-8B2B225057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44">
            <a:extLst>
              <a:ext uri="{FF2B5EF4-FFF2-40B4-BE49-F238E27FC236}">
                <a16:creationId xmlns:a16="http://schemas.microsoft.com/office/drawing/2014/main" id="{5F24A71D-C0A9-49AC-B2D1-5A9EA2BD3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348538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4280C55-570C-4284-9850-B2BA33DB6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7033095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Shape 1">
            <a:extLst>
              <a:ext uri="{FF2B5EF4-FFF2-40B4-BE49-F238E27FC236}">
                <a16:creationId xmlns:a16="http://schemas.microsoft.com/office/drawing/2014/main" id="{72BCCAF0-664C-2048-BFB7-70B5F0E593C6}"/>
              </a:ext>
            </a:extLst>
          </p:cNvPr>
          <p:cNvSpPr txBox="1"/>
          <p:nvPr/>
        </p:nvSpPr>
        <p:spPr>
          <a:xfrm>
            <a:off x="964760" y="804328"/>
            <a:ext cx="6091312" cy="1205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spc="-1" dirty="0">
                <a:solidFill>
                  <a:srgbClr val="FEFFFF"/>
                </a:solidFill>
                <a:latin typeface="+mj-lt"/>
                <a:ea typeface="+mj-ea"/>
                <a:cs typeface="+mj-cs"/>
              </a:rPr>
              <a:t>DEI</a:t>
            </a:r>
            <a:r>
              <a:rPr lang="en-US" sz="4000" b="0" strike="noStrike" spc="-1" dirty="0">
                <a:solidFill>
                  <a:srgbClr val="FEFFFF"/>
                </a:solidFill>
                <a:latin typeface="+mj-lt"/>
                <a:ea typeface="+mj-ea"/>
                <a:cs typeface="+mj-cs"/>
              </a:rPr>
              <a:t> Session 3 NUTS &amp; BOLTs  Grace Ann</a:t>
            </a:r>
          </a:p>
        </p:txBody>
      </p:sp>
      <p:sp>
        <p:nvSpPr>
          <p:cNvPr id="3" name="TextShape 2">
            <a:extLst>
              <a:ext uri="{FF2B5EF4-FFF2-40B4-BE49-F238E27FC236}">
                <a16:creationId xmlns:a16="http://schemas.microsoft.com/office/drawing/2014/main" id="{970FEF2B-82BC-2B4F-BB4B-FE4EA57C5959}"/>
              </a:ext>
            </a:extLst>
          </p:cNvPr>
          <p:cNvSpPr txBox="1"/>
          <p:nvPr/>
        </p:nvSpPr>
        <p:spPr>
          <a:xfrm>
            <a:off x="764516" y="1855186"/>
            <a:ext cx="11158544" cy="4560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660600" indent="-2286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endParaRPr lang="en-US" sz="2400" spc="-1" dirty="0"/>
          </a:p>
          <a:p>
            <a:pPr marL="432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</a:pPr>
            <a:r>
              <a:rPr lang="en-US" sz="3200" spc="-1" dirty="0"/>
              <a:t>BYSTANDER THEORY &amp; ANSWERS</a:t>
            </a:r>
          </a:p>
          <a:p>
            <a:pPr marL="432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</a:pPr>
            <a:r>
              <a:rPr lang="en-US" sz="3200" spc="-1" dirty="0"/>
              <a:t>	Unique outcomes/little wow moments</a:t>
            </a:r>
          </a:p>
          <a:p>
            <a:pPr marL="432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</a:pPr>
            <a:r>
              <a:rPr lang="en-US" sz="3200" spc="-1" dirty="0"/>
              <a:t>	True Stories can create ACTIVE BYSTANDERS </a:t>
            </a:r>
          </a:p>
          <a:p>
            <a:pPr marL="432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</a:pPr>
            <a:r>
              <a:rPr lang="en-US" sz="3200" spc="-1" dirty="0"/>
              <a:t>	Storyboards enrich the story</a:t>
            </a:r>
          </a:p>
          <a:p>
            <a:pPr marL="432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</a:pPr>
            <a:r>
              <a:rPr lang="en-US" sz="3200" spc="-1" dirty="0"/>
              <a:t>	Problem Analysis &amp; Root Causes</a:t>
            </a:r>
          </a:p>
          <a:p>
            <a:pPr marL="432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</a:pPr>
            <a:r>
              <a:rPr lang="en-US" sz="3200" spc="-1" dirty="0"/>
              <a:t>BREAKOUT: Your wow moments, personal &amp; systemic</a:t>
            </a:r>
          </a:p>
          <a:p>
            <a:pPr marL="432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</a:pPr>
            <a:endParaRPr lang="en-US" sz="3200" spc="-1" dirty="0"/>
          </a:p>
          <a:p>
            <a:pPr marL="432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</a:pPr>
            <a:endParaRPr lang="en-US" sz="3800" spc="-1" dirty="0"/>
          </a:p>
        </p:txBody>
      </p:sp>
      <p:pic>
        <p:nvPicPr>
          <p:cNvPr id="15" name="Picture 2_5" descr="Free object clipart graphics. Needle, capscrews, nut, bricks, glue, clothes  peg, bucket, comb, candle, vase, dress, bulb, handbag images and pictures.">
            <a:extLst>
              <a:ext uri="{FF2B5EF4-FFF2-40B4-BE49-F238E27FC236}">
                <a16:creationId xmlns:a16="http://schemas.microsoft.com/office/drawing/2014/main" id="{19407E83-14E4-4D49-8E2F-F06596420196}"/>
              </a:ext>
            </a:extLst>
          </p:cNvPr>
          <p:cNvPicPr/>
          <p:nvPr/>
        </p:nvPicPr>
        <p:blipFill rotWithShape="1">
          <a:blip r:embed="rId3"/>
          <a:srcRect r="9032" b="2"/>
          <a:stretch/>
        </p:blipFill>
        <p:spPr>
          <a:xfrm>
            <a:off x="9185141" y="265828"/>
            <a:ext cx="2362199" cy="2482136"/>
          </a:xfrm>
          <a:prstGeom prst="rect">
            <a:avLst/>
          </a:prstGeom>
        </p:spPr>
      </p:pic>
      <p:pic>
        <p:nvPicPr>
          <p:cNvPr id="13" name="Billede 19">
            <a:extLst>
              <a:ext uri="{FF2B5EF4-FFF2-40B4-BE49-F238E27FC236}">
                <a16:creationId xmlns:a16="http://schemas.microsoft.com/office/drawing/2014/main" id="{F2680820-2DB8-E146-B0BD-CE9AE00445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647" y="4670226"/>
            <a:ext cx="3763509" cy="286743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57FDBB-B542-DA40-A71C-11E6D0A1D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C198-4F60-4447-B732-13D6980645C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537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D4993743-B10A-433C-9996-3035D2C3A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45">
            <a:extLst>
              <a:ext uri="{FF2B5EF4-FFF2-40B4-BE49-F238E27FC236}">
                <a16:creationId xmlns:a16="http://schemas.microsoft.com/office/drawing/2014/main" id="{BB3B8946-A0AA-42D4-8A24-639DC6EA1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46">
            <a:extLst>
              <a:ext uri="{FF2B5EF4-FFF2-40B4-BE49-F238E27FC236}">
                <a16:creationId xmlns:a16="http://schemas.microsoft.com/office/drawing/2014/main" id="{AB1038E6-06EF-4DCB-B52E-D3825C50F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47">
            <a:extLst>
              <a:ext uri="{FF2B5EF4-FFF2-40B4-BE49-F238E27FC236}">
                <a16:creationId xmlns:a16="http://schemas.microsoft.com/office/drawing/2014/main" id="{5C7EF35C-8B7D-4026-8F09-8B2B225057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44">
            <a:extLst>
              <a:ext uri="{FF2B5EF4-FFF2-40B4-BE49-F238E27FC236}">
                <a16:creationId xmlns:a16="http://schemas.microsoft.com/office/drawing/2014/main" id="{5F24A71D-C0A9-49AC-B2D1-5A9EA2BD3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348538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4280C55-570C-4284-9850-B2BA33DB6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7033095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Shape 1">
            <a:extLst>
              <a:ext uri="{FF2B5EF4-FFF2-40B4-BE49-F238E27FC236}">
                <a16:creationId xmlns:a16="http://schemas.microsoft.com/office/drawing/2014/main" id="{72BCCAF0-664C-2048-BFB7-70B5F0E593C6}"/>
              </a:ext>
            </a:extLst>
          </p:cNvPr>
          <p:cNvSpPr txBox="1"/>
          <p:nvPr/>
        </p:nvSpPr>
        <p:spPr>
          <a:xfrm>
            <a:off x="964760" y="804328"/>
            <a:ext cx="6091312" cy="1205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0" strike="noStrike" spc="-1" dirty="0">
                <a:solidFill>
                  <a:srgbClr val="FEFFFF"/>
                </a:solidFill>
                <a:latin typeface="+mj-lt"/>
                <a:ea typeface="+mj-ea"/>
                <a:cs typeface="+mj-cs"/>
              </a:rPr>
              <a:t>DEI Session 3 NUTS &amp; BOLTs 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0" strike="noStrike" spc="-1" dirty="0">
                <a:solidFill>
                  <a:srgbClr val="FEFFFF"/>
                </a:solidFill>
                <a:latin typeface="+mj-lt"/>
                <a:ea typeface="+mj-ea"/>
                <a:cs typeface="+mj-cs"/>
              </a:rPr>
              <a:t>BREAKOUT with Grace Ann</a:t>
            </a:r>
          </a:p>
        </p:txBody>
      </p:sp>
      <p:sp>
        <p:nvSpPr>
          <p:cNvPr id="3" name="TextShape 2">
            <a:extLst>
              <a:ext uri="{FF2B5EF4-FFF2-40B4-BE49-F238E27FC236}">
                <a16:creationId xmlns:a16="http://schemas.microsoft.com/office/drawing/2014/main" id="{970FEF2B-82BC-2B4F-BB4B-FE4EA57C5959}"/>
              </a:ext>
            </a:extLst>
          </p:cNvPr>
          <p:cNvSpPr txBox="1"/>
          <p:nvPr/>
        </p:nvSpPr>
        <p:spPr>
          <a:xfrm>
            <a:off x="1031595" y="2455767"/>
            <a:ext cx="7314119" cy="42062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660600" indent="-2286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en-US" sz="2400" spc="-1" dirty="0"/>
              <a:t>3-4 per group, 2 min per person.</a:t>
            </a:r>
          </a:p>
          <a:p>
            <a:pPr marL="1117800" lvl="1" indent="-2286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en-US" sz="2400" spc="-1" dirty="0"/>
              <a:t>Please save Q&amp;A for the debrief.</a:t>
            </a:r>
          </a:p>
          <a:p>
            <a:pPr marL="1117800" lvl="1" indent="-2286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endParaRPr lang="en-US" sz="2400" spc="-1" dirty="0"/>
          </a:p>
          <a:p>
            <a:pPr marL="432000" indent="-2286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en-US" sz="2400" b="1" u="sng" spc="-1" dirty="0"/>
              <a:t>BYSTANDER THEORY &amp; ANSWERS</a:t>
            </a:r>
          </a:p>
          <a:p>
            <a:pPr marL="432000" indent="-2286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en-US" sz="2400" spc="-1" dirty="0"/>
              <a:t>	WHAT: Give an example of a unique outcomes/little wow moment that you experienced at either the personal or systemic/organizational level. </a:t>
            </a:r>
          </a:p>
          <a:p>
            <a:pPr marL="889200" lvl="1" indent="-2286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en-US" sz="2400" spc="-1" dirty="0"/>
              <a:t>WHY: What key factors created that success? </a:t>
            </a:r>
          </a:p>
          <a:p>
            <a:pPr marL="432000" indent="-2286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en-US" sz="2400" spc="-1" dirty="0"/>
              <a:t>	</a:t>
            </a:r>
          </a:p>
        </p:txBody>
      </p:sp>
      <p:pic>
        <p:nvPicPr>
          <p:cNvPr id="13" name="Billede 19" descr="Shape&#10;&#10;Description automatically generated with medium confidence">
            <a:extLst>
              <a:ext uri="{FF2B5EF4-FFF2-40B4-BE49-F238E27FC236}">
                <a16:creationId xmlns:a16="http://schemas.microsoft.com/office/drawing/2014/main" id="{F2680820-2DB8-E146-B0BD-CE9AE00445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523" y="4639035"/>
            <a:ext cx="3343407" cy="2549347"/>
          </a:xfrm>
          <a:prstGeom prst="rect">
            <a:avLst/>
          </a:prstGeom>
        </p:spPr>
      </p:pic>
      <p:pic>
        <p:nvPicPr>
          <p:cNvPr id="15" name="Picture 2_5" descr="Free object clipart graphics. Needle, capscrews, nut, bricks, glue, clothes  peg, bucket, comb, candle, vase, dress, bulb, handbag images and pictures.">
            <a:extLst>
              <a:ext uri="{FF2B5EF4-FFF2-40B4-BE49-F238E27FC236}">
                <a16:creationId xmlns:a16="http://schemas.microsoft.com/office/drawing/2014/main" id="{19407E83-14E4-4D49-8E2F-F06596420196}"/>
              </a:ext>
            </a:extLst>
          </p:cNvPr>
          <p:cNvPicPr/>
          <p:nvPr/>
        </p:nvPicPr>
        <p:blipFill rotWithShape="1">
          <a:blip r:embed="rId4"/>
          <a:srcRect r="9032" b="2"/>
          <a:stretch/>
        </p:blipFill>
        <p:spPr>
          <a:xfrm>
            <a:off x="8471095" y="604339"/>
            <a:ext cx="2787184" cy="27574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83360F-9E70-F849-A987-772406161522}"/>
              </a:ext>
            </a:extLst>
          </p:cNvPr>
          <p:cNvSpPr txBox="1"/>
          <p:nvPr/>
        </p:nvSpPr>
        <p:spPr>
          <a:xfrm>
            <a:off x="2366682" y="29224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DEBF16-7E8D-4E48-A966-448DCD914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C198-4F60-4447-B732-13D6980645C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867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C4E4288A-DFC8-40A2-90E5-70E851A93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63C2D82-D4FA-4A37-BB01-1E7B21E4F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5199" y="634058"/>
            <a:ext cx="1128382" cy="847206"/>
            <a:chOff x="5307830" y="325570"/>
            <a:chExt cx="1128382" cy="847206"/>
          </a:xfrm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C94E7FEF-0CE9-4AC2-94BB-02230C6DC0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07830" y="577396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EB546CC0-C1BC-48D2-8DA9-4B60283165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5720" y="325570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extShape 1">
            <a:extLst>
              <a:ext uri="{FF2B5EF4-FFF2-40B4-BE49-F238E27FC236}">
                <a16:creationId xmlns:a16="http://schemas.microsoft.com/office/drawing/2014/main" id="{72BCCAF0-664C-2048-BFB7-70B5F0E593C6}"/>
              </a:ext>
            </a:extLst>
          </p:cNvPr>
          <p:cNvSpPr txBox="1"/>
          <p:nvPr/>
        </p:nvSpPr>
        <p:spPr>
          <a:xfrm>
            <a:off x="440586" y="1371190"/>
            <a:ext cx="3887784" cy="2357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700" b="0" strike="noStrike" spc="-1" dirty="0">
              <a:latin typeface="+mj-lt"/>
              <a:ea typeface="+mj-ea"/>
              <a:cs typeface="+mj-cs"/>
            </a:endParaRPr>
          </a:p>
        </p:txBody>
      </p:sp>
      <p:sp>
        <p:nvSpPr>
          <p:cNvPr id="41" name="Freeform 5">
            <a:extLst>
              <a:ext uri="{FF2B5EF4-FFF2-40B4-BE49-F238E27FC236}">
                <a16:creationId xmlns:a16="http://schemas.microsoft.com/office/drawing/2014/main" id="{BD2BFF02-DF78-4F07-B176-52514E131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062174" y="1653645"/>
            <a:ext cx="4689240" cy="411502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50800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0DB06EAB-7D8C-403A-86C5-B5FD79A13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42865" y="634058"/>
            <a:ext cx="3154669" cy="2796247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noFill/>
          <a:ln w="50800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3" name="Billede 19" descr="Shape&#10;&#10;Description automatically generated with medium confidence">
            <a:extLst>
              <a:ext uri="{FF2B5EF4-FFF2-40B4-BE49-F238E27FC236}">
                <a16:creationId xmlns:a16="http://schemas.microsoft.com/office/drawing/2014/main" id="{F2680820-2DB8-E146-B0BD-CE9AE00445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134" y="4717999"/>
            <a:ext cx="3646847" cy="2780719"/>
          </a:xfrm>
          <a:prstGeom prst="rect">
            <a:avLst/>
          </a:prstGeom>
        </p:spPr>
      </p:pic>
      <p:sp>
        <p:nvSpPr>
          <p:cNvPr id="3" name="TextShape 2">
            <a:extLst>
              <a:ext uri="{FF2B5EF4-FFF2-40B4-BE49-F238E27FC236}">
                <a16:creationId xmlns:a16="http://schemas.microsoft.com/office/drawing/2014/main" id="{970FEF2B-82BC-2B4F-BB4B-FE4EA57C5959}"/>
              </a:ext>
            </a:extLst>
          </p:cNvPr>
          <p:cNvSpPr txBox="1"/>
          <p:nvPr/>
        </p:nvSpPr>
        <p:spPr>
          <a:xfrm>
            <a:off x="48398" y="2590575"/>
            <a:ext cx="7543306" cy="41150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03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</a:pPr>
            <a:r>
              <a:rPr lang="en-US" sz="2400" b="1" u="sng" spc="-1" dirty="0"/>
              <a:t>BYSTANDER THEORY &amp; ANSWERS</a:t>
            </a:r>
          </a:p>
          <a:p>
            <a:pPr marL="203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</a:pPr>
            <a:r>
              <a:rPr lang="en-US" sz="2400" spc="-1" dirty="0"/>
              <a:t>WHAT: </a:t>
            </a:r>
          </a:p>
          <a:p>
            <a:pPr marL="203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</a:pPr>
            <a:r>
              <a:rPr lang="en-US" sz="2400" spc="-1" dirty="0"/>
              <a:t>What were unique outcomes/little wow moments? </a:t>
            </a:r>
          </a:p>
          <a:p>
            <a:pPr marL="203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</a:pPr>
            <a:r>
              <a:rPr lang="en-US" sz="2400" spc="-1" dirty="0"/>
              <a:t>WHY: </a:t>
            </a:r>
          </a:p>
          <a:p>
            <a:pPr marL="203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</a:pPr>
            <a:r>
              <a:rPr lang="en-US" sz="2400" spc="-1" dirty="0"/>
              <a:t>What key factors created that success? </a:t>
            </a:r>
          </a:p>
          <a:p>
            <a:pPr marL="203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</a:pPr>
            <a:r>
              <a:rPr lang="en-US" sz="2400" spc="-1" dirty="0"/>
              <a:t>HOW: </a:t>
            </a:r>
          </a:p>
          <a:p>
            <a:pPr marL="203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</a:pPr>
            <a:r>
              <a:rPr lang="en-US" sz="2400" spc="-1" dirty="0"/>
              <a:t>How can you recreate that success and make it the new dominant “True Story”?	</a:t>
            </a:r>
          </a:p>
        </p:txBody>
      </p:sp>
      <p:pic>
        <p:nvPicPr>
          <p:cNvPr id="15" name="Picture 2_5" descr="Free object clipart graphics. Needle, capscrews, nut, bricks, glue, clothes  peg, bucket, comb, candle, vase, dress, bulb, handbag images and pictures.">
            <a:extLst>
              <a:ext uri="{FF2B5EF4-FFF2-40B4-BE49-F238E27FC236}">
                <a16:creationId xmlns:a16="http://schemas.microsoft.com/office/drawing/2014/main" id="{19407E83-14E4-4D49-8E2F-F06596420196}"/>
              </a:ext>
            </a:extLst>
          </p:cNvPr>
          <p:cNvPicPr/>
          <p:nvPr/>
        </p:nvPicPr>
        <p:blipFill rotWithShape="1">
          <a:blip r:embed="rId4"/>
          <a:srcRect r="9032" b="2"/>
          <a:stretch/>
        </p:blipFill>
        <p:spPr>
          <a:xfrm>
            <a:off x="8032290" y="2150633"/>
            <a:ext cx="2713512" cy="26845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83360F-9E70-F849-A987-772406161522}"/>
              </a:ext>
            </a:extLst>
          </p:cNvPr>
          <p:cNvSpPr txBox="1"/>
          <p:nvPr/>
        </p:nvSpPr>
        <p:spPr>
          <a:xfrm>
            <a:off x="2366682" y="29224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3BAA80-C9E0-C847-AC96-0DD7A3765066}"/>
              </a:ext>
            </a:extLst>
          </p:cNvPr>
          <p:cNvSpPr txBox="1"/>
          <p:nvPr/>
        </p:nvSpPr>
        <p:spPr>
          <a:xfrm>
            <a:off x="4736619" y="1688247"/>
            <a:ext cx="281282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Debrief Questions</a:t>
            </a:r>
          </a:p>
          <a:p>
            <a:r>
              <a:rPr lang="en-US" sz="2800" dirty="0"/>
              <a:t> 1 min per person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62EB67-90CE-A747-8D34-7C25D7929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C198-4F60-4447-B732-13D6980645C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3936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1784</Words>
  <Application>Microsoft Macintosh PowerPoint</Application>
  <PresentationFormat>Widescreen</PresentationFormat>
  <Paragraphs>349</Paragraphs>
  <Slides>28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ACADEMY ENGRAVED LET PLAIN:1.0</vt:lpstr>
      <vt:lpstr>Arial</vt:lpstr>
      <vt:lpstr>Arial Black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the business of DEI 2.0 Training?</vt:lpstr>
      <vt:lpstr>Hope for DEI Training in the TRIPLE LOOP! </vt:lpstr>
      <vt:lpstr>De-CONSTRUCTION                    </vt:lpstr>
      <vt:lpstr>Narrative Networking - An embedded approach</vt:lpstr>
      <vt:lpstr>PowerPoint Presentation</vt:lpstr>
      <vt:lpstr>Which storyboard example inspires you to want to try it?</vt:lpstr>
      <vt:lpstr>Types of Story Maps (I/II)</vt:lpstr>
      <vt:lpstr>Types of Story Maps (II/II)</vt:lpstr>
      <vt:lpstr>PowerPoint Presentation</vt:lpstr>
      <vt:lpstr>PowerPoint Presentation</vt:lpstr>
      <vt:lpstr>Intertextuality Analysis</vt:lpstr>
      <vt:lpstr>Intertextuality points –   stitch  and  weave  QUESTIONS??</vt:lpstr>
      <vt:lpstr>PowerPoint Presentation</vt:lpstr>
      <vt:lpstr>PowerPoint Presentation</vt:lpstr>
      <vt:lpstr>PowerPoint Presentation</vt:lpstr>
      <vt:lpstr>Intertextuality Analysis</vt:lpstr>
      <vt:lpstr>Festival DNA: Greek &amp; Roskilde festivals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Grace Ann Rosile</dc:creator>
  <cp:lastModifiedBy>David Boje</cp:lastModifiedBy>
  <cp:revision>7</cp:revision>
  <cp:lastPrinted>2021-05-18T15:12:12Z</cp:lastPrinted>
  <dcterms:created xsi:type="dcterms:W3CDTF">2021-05-18T15:00:46Z</dcterms:created>
  <dcterms:modified xsi:type="dcterms:W3CDTF">2021-05-18T23:53:38Z</dcterms:modified>
</cp:coreProperties>
</file>