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7" r:id="rId2"/>
    <p:sldId id="539" r:id="rId3"/>
    <p:sldId id="483" r:id="rId4"/>
    <p:sldId id="260" r:id="rId5"/>
    <p:sldId id="532" r:id="rId6"/>
    <p:sldId id="484" r:id="rId7"/>
    <p:sldId id="550" r:id="rId8"/>
    <p:sldId id="544" r:id="rId9"/>
    <p:sldId id="542" r:id="rId10"/>
    <p:sldId id="541" r:id="rId11"/>
    <p:sldId id="531" r:id="rId12"/>
    <p:sldId id="489" r:id="rId13"/>
    <p:sldId id="548" r:id="rId14"/>
    <p:sldId id="534" r:id="rId15"/>
    <p:sldId id="546" r:id="rId16"/>
    <p:sldId id="549" r:id="rId17"/>
    <p:sldId id="505" r:id="rId18"/>
    <p:sldId id="533" r:id="rId19"/>
    <p:sldId id="279" r:id="rId20"/>
    <p:sldId id="300" r:id="rId21"/>
    <p:sldId id="281" r:id="rId22"/>
    <p:sldId id="547" r:id="rId2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85"/>
    <p:restoredTop sz="94575"/>
  </p:normalViewPr>
  <p:slideViewPr>
    <p:cSldViewPr snapToGrid="0" snapToObjects="1">
      <p:cViewPr varScale="1">
        <p:scale>
          <a:sx n="89" d="100"/>
          <a:sy n="89" d="100"/>
        </p:scale>
        <p:origin x="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A0DB9CE-9493-D747-8A05-94D95DA8F826}" type="datetimeFigureOut">
              <a:rPr lang="en-US" smtClean="0"/>
              <a:t>5/11/21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86C947F-B07D-C447-9A76-646DA9807B74}" type="slidenum">
              <a:rPr lang="en-US" smtClean="0"/>
              <a:t>‹#›</a:t>
            </a:fld>
            <a:endParaRPr lang="en-US"/>
          </a:p>
        </p:txBody>
      </p:sp>
    </p:spTree>
    <p:extLst>
      <p:ext uri="{BB962C8B-B14F-4D97-AF65-F5344CB8AC3E}">
        <p14:creationId xmlns:p14="http://schemas.microsoft.com/office/powerpoint/2010/main" val="125337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PlaceHolder 1"/>
          <p:cNvSpPr>
            <a:spLocks noGrp="1" noRot="1" noChangeAspect="1"/>
          </p:cNvSpPr>
          <p:nvPr>
            <p:ph type="sldImg"/>
          </p:nvPr>
        </p:nvSpPr>
        <p:spPr>
          <a:xfrm>
            <a:off x="2513013" y="857250"/>
            <a:ext cx="4111625" cy="2312988"/>
          </a:xfrm>
          <a:prstGeom prst="rect">
            <a:avLst/>
          </a:prstGeom>
        </p:spPr>
      </p:sp>
      <p:sp>
        <p:nvSpPr>
          <p:cNvPr id="418" name="PlaceHolder 2"/>
          <p:cNvSpPr>
            <a:spLocks noGrp="1"/>
          </p:cNvSpPr>
          <p:nvPr>
            <p:ph type="body"/>
          </p:nvPr>
        </p:nvSpPr>
        <p:spPr>
          <a:xfrm>
            <a:off x="914400" y="3300480"/>
            <a:ext cx="7308000" cy="2696220"/>
          </a:xfrm>
          <a:prstGeom prst="rect">
            <a:avLst/>
          </a:prstGeom>
        </p:spPr>
        <p:txBody>
          <a:bodyPr lIns="0" tIns="0" rIns="0" bIns="0">
            <a:noAutofit/>
          </a:bodyPr>
          <a:lstStyle/>
          <a:p>
            <a:endParaRPr lang="en-US" sz="2640" b="0" strike="noStrike" spc="-1" dirty="0">
              <a:latin typeface="Arial"/>
            </a:endParaRPr>
          </a:p>
        </p:txBody>
      </p:sp>
      <p:sp>
        <p:nvSpPr>
          <p:cNvPr id="419" name="CustomShape 3"/>
          <p:cNvSpPr/>
          <p:nvPr/>
        </p:nvSpPr>
        <p:spPr>
          <a:xfrm>
            <a:off x="5179680" y="6514020"/>
            <a:ext cx="3955200" cy="3399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36962A9-2B63-49AA-A494-0BD8440EB41A}" type="slidenum">
              <a:rPr lang="en-US" sz="1200" b="0" strike="noStrike" spc="-1">
                <a:solidFill>
                  <a:srgbClr val="000000"/>
                </a:solidFill>
                <a:latin typeface="Times New Roman"/>
                <a:ea typeface="+mn-ea"/>
              </a:rPr>
              <a:t>1</a:t>
            </a:fld>
            <a:endParaRPr lang="en-US" sz="1200" b="0" strike="noStrike" spc="-1">
              <a:latin typeface="Arial"/>
            </a:endParaRPr>
          </a:p>
        </p:txBody>
      </p:sp>
    </p:spTree>
    <p:extLst>
      <p:ext uri="{BB962C8B-B14F-4D97-AF65-F5344CB8AC3E}">
        <p14:creationId xmlns:p14="http://schemas.microsoft.com/office/powerpoint/2010/main" val="286187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for non-violent resistance to replace passive bystander-ness. Group discussions, especially True Storytelling Conversations, counteract the tendency towards bystander behavior.</a:t>
            </a:r>
          </a:p>
        </p:txBody>
      </p:sp>
      <p:sp>
        <p:nvSpPr>
          <p:cNvPr id="4" name="Slide Number Placeholder 3"/>
          <p:cNvSpPr>
            <a:spLocks noGrp="1"/>
          </p:cNvSpPr>
          <p:nvPr>
            <p:ph type="sldNum" sz="quarter" idx="5"/>
          </p:nvPr>
        </p:nvSpPr>
        <p:spPr/>
        <p:txBody>
          <a:bodyPr/>
          <a:lstStyle/>
          <a:p>
            <a:fld id="{F86C947F-B07D-C447-9A76-646DA9807B74}" type="slidenum">
              <a:rPr lang="en-US" smtClean="0"/>
              <a:t>16</a:t>
            </a:fld>
            <a:endParaRPr lang="en-US"/>
          </a:p>
        </p:txBody>
      </p:sp>
    </p:spTree>
    <p:extLst>
      <p:ext uri="{BB962C8B-B14F-4D97-AF65-F5344CB8AC3E}">
        <p14:creationId xmlns:p14="http://schemas.microsoft.com/office/powerpoint/2010/main" val="160058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17</a:t>
            </a:fld>
            <a:endParaRPr lang="en-US"/>
          </a:p>
        </p:txBody>
      </p:sp>
    </p:spTree>
    <p:extLst>
      <p:ext uri="{BB962C8B-B14F-4D97-AF65-F5344CB8AC3E}">
        <p14:creationId xmlns:p14="http://schemas.microsoft.com/office/powerpoint/2010/main" val="246107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19</a:t>
            </a:fld>
            <a:endParaRPr lang="en-US"/>
          </a:p>
        </p:txBody>
      </p:sp>
    </p:spTree>
    <p:extLst>
      <p:ext uri="{BB962C8B-B14F-4D97-AF65-F5344CB8AC3E}">
        <p14:creationId xmlns:p14="http://schemas.microsoft.com/office/powerpoint/2010/main" val="275226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2917825" y="942975"/>
            <a:ext cx="4522788" cy="2543175"/>
          </a:xfrm>
          <a:prstGeom prst="rect">
            <a:avLst/>
          </a:prstGeom>
        </p:spPr>
      </p:sp>
      <p:sp>
        <p:nvSpPr>
          <p:cNvPr id="415" name="PlaceHolder 2"/>
          <p:cNvSpPr>
            <a:spLocks noGrp="1"/>
          </p:cNvSpPr>
          <p:nvPr>
            <p:ph type="body"/>
          </p:nvPr>
        </p:nvSpPr>
        <p:spPr>
          <a:xfrm>
            <a:off x="1037280" y="3630150"/>
            <a:ext cx="8282400" cy="2967030"/>
          </a:xfrm>
          <a:prstGeom prst="rect">
            <a:avLst/>
          </a:prstGeom>
        </p:spPr>
        <p:txBody>
          <a:bodyPr lIns="0" tIns="0" rIns="0" bIns="0">
            <a:noAutofit/>
          </a:bodyPr>
          <a:lstStyle/>
          <a:p>
            <a:pPr marL="216000" indent="-211680">
              <a:lnSpc>
                <a:spcPct val="100000"/>
              </a:lnSpc>
              <a:tabLst>
                <a:tab pos="0" algn="l"/>
              </a:tabLst>
            </a:pPr>
            <a:r>
              <a:rPr lang="da-DK" sz="2000" b="0" strike="noStrike" spc="-1" dirty="0">
                <a:latin typeface="Arial"/>
              </a:rPr>
              <a:t>Just go over </a:t>
            </a:r>
            <a:r>
              <a:rPr lang="da-DK" sz="2000" b="0" strike="noStrike" spc="-1" dirty="0" err="1">
                <a:latin typeface="Arial"/>
              </a:rPr>
              <a:t>this</a:t>
            </a:r>
            <a:r>
              <a:rPr lang="da-DK" sz="2000" b="0" strike="noStrike" spc="-1" dirty="0">
                <a:latin typeface="Arial"/>
              </a:rPr>
              <a:t> slide</a:t>
            </a:r>
            <a:endParaRPr lang="en-US" sz="2000" b="0" strike="noStrike" spc="-1" dirty="0">
              <a:latin typeface="Arial"/>
            </a:endParaRPr>
          </a:p>
        </p:txBody>
      </p:sp>
      <p:sp>
        <p:nvSpPr>
          <p:cNvPr id="416" name="CustomShape 3"/>
          <p:cNvSpPr/>
          <p:nvPr/>
        </p:nvSpPr>
        <p:spPr>
          <a:xfrm>
            <a:off x="5869440" y="7165260"/>
            <a:ext cx="4485120" cy="3750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20</a:t>
            </a:fld>
            <a:endParaRPr lang="en-US" sz="1200" b="0" strike="noStrike" spc="-1">
              <a:latin typeface="Arial"/>
            </a:endParaRPr>
          </a:p>
        </p:txBody>
      </p:sp>
    </p:spTree>
    <p:extLst>
      <p:ext uri="{BB962C8B-B14F-4D97-AF65-F5344CB8AC3E}">
        <p14:creationId xmlns:p14="http://schemas.microsoft.com/office/powerpoint/2010/main" val="3900047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noRot="1" noChangeAspect="1"/>
          </p:cNvSpPr>
          <p:nvPr>
            <p:ph type="sldImg"/>
          </p:nvPr>
        </p:nvSpPr>
        <p:spPr>
          <a:xfrm>
            <a:off x="2513013" y="857250"/>
            <a:ext cx="4111625" cy="2312988"/>
          </a:xfrm>
          <a:prstGeom prst="rect">
            <a:avLst/>
          </a:prstGeom>
        </p:spPr>
      </p:sp>
      <p:sp>
        <p:nvSpPr>
          <p:cNvPr id="436" name="PlaceHolder 2"/>
          <p:cNvSpPr>
            <a:spLocks noGrp="1"/>
          </p:cNvSpPr>
          <p:nvPr>
            <p:ph type="body"/>
          </p:nvPr>
        </p:nvSpPr>
        <p:spPr>
          <a:xfrm>
            <a:off x="914400" y="3300480"/>
            <a:ext cx="7308000" cy="2696220"/>
          </a:xfrm>
          <a:prstGeom prst="rect">
            <a:avLst/>
          </a:prstGeom>
        </p:spPr>
        <p:txBody>
          <a:bodyPr lIns="0" tIns="0" rIns="0" bIns="0">
            <a:noAutofit/>
          </a:bodyPr>
          <a:lstStyle/>
          <a:p>
            <a:endParaRPr lang="en-US" sz="2640" b="0" strike="noStrike" spc="-1">
              <a:latin typeface="Arial"/>
            </a:endParaRPr>
          </a:p>
        </p:txBody>
      </p:sp>
      <p:sp>
        <p:nvSpPr>
          <p:cNvPr id="437" name="CustomShape 3"/>
          <p:cNvSpPr/>
          <p:nvPr/>
        </p:nvSpPr>
        <p:spPr>
          <a:xfrm>
            <a:off x="5179680" y="6514020"/>
            <a:ext cx="3955200" cy="3399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55F809F7-D4EA-42F0-A3D7-6EB028EDD02F}" type="slidenum">
              <a:rPr lang="en-US" sz="1200" b="0" strike="noStrike" spc="-1">
                <a:solidFill>
                  <a:srgbClr val="000000"/>
                </a:solidFill>
                <a:latin typeface="Times New Roman"/>
                <a:ea typeface="+mn-ea"/>
              </a:rPr>
              <a:t>21</a:t>
            </a:fld>
            <a:endParaRPr lang="en-US" sz="1200" b="0" strike="noStrike" spc="-1">
              <a:latin typeface="Arial"/>
            </a:endParaRPr>
          </a:p>
        </p:txBody>
      </p:sp>
    </p:spTree>
    <p:extLst>
      <p:ext uri="{BB962C8B-B14F-4D97-AF65-F5344CB8AC3E}">
        <p14:creationId xmlns:p14="http://schemas.microsoft.com/office/powerpoint/2010/main" val="204983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noRot="1" noChangeAspect="1"/>
          </p:cNvSpPr>
          <p:nvPr>
            <p:ph type="sldImg"/>
          </p:nvPr>
        </p:nvSpPr>
        <p:spPr>
          <a:xfrm>
            <a:off x="2917825" y="942975"/>
            <a:ext cx="4522788" cy="2543175"/>
          </a:xfrm>
          <a:prstGeom prst="rect">
            <a:avLst/>
          </a:prstGeom>
        </p:spPr>
      </p:sp>
      <p:sp>
        <p:nvSpPr>
          <p:cNvPr id="415" name="PlaceHolder 2"/>
          <p:cNvSpPr>
            <a:spLocks noGrp="1"/>
          </p:cNvSpPr>
          <p:nvPr>
            <p:ph type="body"/>
          </p:nvPr>
        </p:nvSpPr>
        <p:spPr>
          <a:xfrm>
            <a:off x="1037280" y="3630150"/>
            <a:ext cx="8282400" cy="2967030"/>
          </a:xfrm>
          <a:prstGeom prst="rect">
            <a:avLst/>
          </a:prstGeom>
        </p:spPr>
        <p:txBody>
          <a:bodyPr lIns="0" tIns="0" rIns="0" bIns="0">
            <a:noAutofit/>
          </a:bodyPr>
          <a:lstStyle/>
          <a:p>
            <a:pPr marL="216000" indent="-211680">
              <a:lnSpc>
                <a:spcPct val="100000"/>
              </a:lnSpc>
              <a:tabLst>
                <a:tab pos="0" algn="l"/>
              </a:tabLst>
            </a:pPr>
            <a:r>
              <a:rPr lang="da-DK" sz="2000" b="0" strike="noStrike" spc="-1">
                <a:latin typeface="Arial"/>
              </a:rPr>
              <a:t>Just go over this slide</a:t>
            </a:r>
            <a:endParaRPr lang="en-US" sz="2000" b="0" strike="noStrike" spc="-1">
              <a:latin typeface="Arial"/>
            </a:endParaRPr>
          </a:p>
        </p:txBody>
      </p:sp>
      <p:sp>
        <p:nvSpPr>
          <p:cNvPr id="416" name="CustomShape 3"/>
          <p:cNvSpPr/>
          <p:nvPr/>
        </p:nvSpPr>
        <p:spPr>
          <a:xfrm>
            <a:off x="5869440" y="7165260"/>
            <a:ext cx="4485120" cy="3750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B537AB56-4B8A-482F-AC0B-8A6F5B0E0AF4}" type="slidenum">
              <a:rPr lang="en-US" sz="1200" b="0" strike="noStrike" spc="-1">
                <a:solidFill>
                  <a:srgbClr val="000000"/>
                </a:solidFill>
                <a:latin typeface="+mn-lt"/>
                <a:ea typeface="+mn-ea"/>
              </a:rPr>
              <a:t>2</a:t>
            </a:fld>
            <a:endParaRPr lang="en-US" sz="1200" b="0" strike="noStrike" spc="-1">
              <a:latin typeface="Arial"/>
            </a:endParaRPr>
          </a:p>
        </p:txBody>
      </p:sp>
    </p:spTree>
    <p:extLst>
      <p:ext uri="{BB962C8B-B14F-4D97-AF65-F5344CB8AC3E}">
        <p14:creationId xmlns:p14="http://schemas.microsoft.com/office/powerpoint/2010/main" val="425252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noRot="1" noChangeAspect="1"/>
          </p:cNvSpPr>
          <p:nvPr>
            <p:ph type="sldImg"/>
          </p:nvPr>
        </p:nvSpPr>
        <p:spPr>
          <a:xfrm>
            <a:off x="2667000" y="573088"/>
            <a:ext cx="5022850" cy="2825750"/>
          </a:xfrm>
          <a:prstGeom prst="rect">
            <a:avLst/>
          </a:prstGeom>
        </p:spPr>
      </p:sp>
      <p:sp>
        <p:nvSpPr>
          <p:cNvPr id="421" name="PlaceHolder 2"/>
          <p:cNvSpPr>
            <a:spLocks noGrp="1"/>
          </p:cNvSpPr>
          <p:nvPr>
            <p:ph type="body"/>
          </p:nvPr>
        </p:nvSpPr>
        <p:spPr>
          <a:xfrm>
            <a:off x="914400" y="3300480"/>
            <a:ext cx="7309440" cy="2697030"/>
          </a:xfrm>
          <a:prstGeom prst="rect">
            <a:avLst/>
          </a:prstGeom>
        </p:spPr>
        <p:txBody>
          <a:bodyPr lIns="0" tIns="0" rIns="0" bIns="0">
            <a:noAutofit/>
          </a:bodyPr>
          <a:lstStyle/>
          <a:p>
            <a:endParaRPr lang="en-US" sz="2640" b="0" strike="noStrike" spc="-1" dirty="0">
              <a:latin typeface="Arial"/>
            </a:endParaRPr>
          </a:p>
        </p:txBody>
      </p:sp>
      <p:sp>
        <p:nvSpPr>
          <p:cNvPr id="422" name="CustomShape 3"/>
          <p:cNvSpPr/>
          <p:nvPr/>
        </p:nvSpPr>
        <p:spPr>
          <a:xfrm>
            <a:off x="5179680" y="6514020"/>
            <a:ext cx="3956640" cy="3407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4FDC7A2-1F57-4FB0-82F3-153BBC82DDF0}" type="slidenum">
              <a:rPr lang="en-US" sz="1400" b="0" strike="noStrike" spc="-1">
                <a:solidFill>
                  <a:srgbClr val="000000"/>
                </a:solidFill>
                <a:latin typeface="Times New Roman"/>
                <a:ea typeface="+mn-ea"/>
              </a:rPr>
              <a:t>4</a:t>
            </a:fld>
            <a:endParaRPr lang="en-US" sz="1400" b="0" strike="noStrike" spc="-1">
              <a:latin typeface="Arial"/>
            </a:endParaRPr>
          </a:p>
        </p:txBody>
      </p:sp>
    </p:spTree>
    <p:extLst>
      <p:ext uri="{BB962C8B-B14F-4D97-AF65-F5344CB8AC3E}">
        <p14:creationId xmlns:p14="http://schemas.microsoft.com/office/powerpoint/2010/main" val="981591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5413" y="573088"/>
            <a:ext cx="5030787" cy="2828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2078494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6</a:t>
            </a:fld>
            <a:endParaRPr lang="en-US"/>
          </a:p>
        </p:txBody>
      </p:sp>
    </p:spTree>
    <p:extLst>
      <p:ext uri="{BB962C8B-B14F-4D97-AF65-F5344CB8AC3E}">
        <p14:creationId xmlns:p14="http://schemas.microsoft.com/office/powerpoint/2010/main" val="312679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6708B3-478C-7040-AF57-344A2F5A5380}" type="slidenum">
              <a:rPr lang="en-US" smtClean="0"/>
              <a:t>7</a:t>
            </a:fld>
            <a:endParaRPr lang="en-US"/>
          </a:p>
        </p:txBody>
      </p:sp>
    </p:spTree>
    <p:extLst>
      <p:ext uri="{BB962C8B-B14F-4D97-AF65-F5344CB8AC3E}">
        <p14:creationId xmlns:p14="http://schemas.microsoft.com/office/powerpoint/2010/main" val="3723030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Principle 1: What is True and SPECTACLE: </a:t>
            </a:r>
            <a:r>
              <a:rPr lang="en-US" sz="1200" b="1" i="0" kern="1200" dirty="0">
                <a:solidFill>
                  <a:schemeClr val="tx1"/>
                </a:solidFill>
                <a:effectLst/>
                <a:latin typeface="+mn-lt"/>
                <a:ea typeface="+mn-ea"/>
                <a:cs typeface="+mn-cs"/>
              </a:rPr>
              <a:t>Duality Search</a:t>
            </a:r>
            <a:r>
              <a:rPr lang="en-US" sz="1200" b="0" i="0" kern="1200" dirty="0">
                <a:solidFill>
                  <a:schemeClr val="tx1"/>
                </a:solidFill>
                <a:effectLst/>
                <a:latin typeface="+mn-lt"/>
                <a:ea typeface="+mn-ea"/>
                <a:cs typeface="+mn-cs"/>
              </a:rPr>
              <a:t> (Grand Narrative Chapter 2)</a:t>
            </a:r>
          </a:p>
          <a:p>
            <a:r>
              <a:rPr lang="en-US" sz="1200" b="0" i="0" kern="1200" dirty="0">
                <a:solidFill>
                  <a:schemeClr val="tx1"/>
                </a:solidFill>
                <a:effectLst/>
                <a:latin typeface="+mn-lt"/>
                <a:ea typeface="+mn-ea"/>
                <a:cs typeface="+mn-cs"/>
              </a:rPr>
              <a:t>Principle 2: Already there and SPECTACLE: </a:t>
            </a:r>
            <a:r>
              <a:rPr lang="en-US" sz="1200" b="1" i="0" kern="1200" dirty="0">
                <a:solidFill>
                  <a:schemeClr val="tx1"/>
                </a:solidFill>
                <a:effectLst/>
                <a:latin typeface="+mn-lt"/>
                <a:ea typeface="+mn-ea"/>
                <a:cs typeface="+mn-cs"/>
              </a:rPr>
              <a:t>Reinterpret Hierarchy</a:t>
            </a:r>
            <a:r>
              <a:rPr lang="en-US" sz="1200" b="0" i="0" kern="1200" dirty="0">
                <a:solidFill>
                  <a:schemeClr val="tx1"/>
                </a:solidFill>
                <a:effectLst/>
                <a:latin typeface="+mn-lt"/>
                <a:ea typeface="+mn-ea"/>
                <a:cs typeface="+mn-cs"/>
              </a:rPr>
              <a:t> (Microstoria Chapter 3)</a:t>
            </a:r>
          </a:p>
          <a:p>
            <a:endParaRPr lang="en-US" dirty="0"/>
          </a:p>
        </p:txBody>
      </p:sp>
      <p:sp>
        <p:nvSpPr>
          <p:cNvPr id="4" name="Slide Number Placeholder 3"/>
          <p:cNvSpPr>
            <a:spLocks noGrp="1"/>
          </p:cNvSpPr>
          <p:nvPr>
            <p:ph type="sldNum" sz="quarter" idx="5"/>
          </p:nvPr>
        </p:nvSpPr>
        <p:spPr/>
        <p:txBody>
          <a:bodyPr/>
          <a:lstStyle/>
          <a:p>
            <a:fld id="{F86C947F-B07D-C447-9A76-646DA9807B74}" type="slidenum">
              <a:rPr lang="en-US" smtClean="0"/>
              <a:t>11</a:t>
            </a:fld>
            <a:endParaRPr lang="en-US"/>
          </a:p>
        </p:txBody>
      </p:sp>
    </p:spTree>
    <p:extLst>
      <p:ext uri="{BB962C8B-B14F-4D97-AF65-F5344CB8AC3E}">
        <p14:creationId xmlns:p14="http://schemas.microsoft.com/office/powerpoint/2010/main" val="421170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5413" y="573088"/>
            <a:ext cx="5030787" cy="2828925"/>
          </a:xfrm>
        </p:spPr>
      </p:sp>
      <p:sp>
        <p:nvSpPr>
          <p:cNvPr id="3" name="Notes Placeholder 2"/>
          <p:cNvSpPr>
            <a:spLocks noGrp="1"/>
          </p:cNvSpPr>
          <p:nvPr>
            <p:ph type="body" idx="1"/>
          </p:nvPr>
        </p:nvSpPr>
        <p:spPr/>
        <p:txBody>
          <a:bodyPr/>
          <a:lstStyle/>
          <a:p>
            <a:pPr>
              <a:lnSpc>
                <a:spcPct val="90000"/>
              </a:lnSpc>
              <a:spcAft>
                <a:spcPts val="601"/>
              </a:spcAft>
            </a:pPr>
            <a:endParaRPr lang="en-US" sz="1050" b="0" strike="noStrike" spc="-1" dirty="0">
              <a:latin typeface="+mn-lt"/>
            </a:endParaRPr>
          </a:p>
          <a:p>
            <a:pPr>
              <a:lnSpc>
                <a:spcPct val="90000"/>
              </a:lnSpc>
              <a:spcAft>
                <a:spcPts val="601"/>
              </a:spcAft>
              <a:buClr>
                <a:srgbClr val="000000"/>
              </a:buClr>
            </a:pPr>
            <a:r>
              <a:rPr lang="en-US" sz="2400" b="0" strike="noStrike" spc="-1" dirty="0">
                <a:solidFill>
                  <a:srgbClr val="000000"/>
                </a:solidFill>
                <a:latin typeface="Calibri"/>
                <a:ea typeface="+mn-ea"/>
              </a:rPr>
              <a:t>Week 1: </a:t>
            </a:r>
            <a:endParaRPr lang="en-US" sz="24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a:t>
            </a:r>
          </a:p>
          <a:p>
            <a:pPr>
              <a:lnSpc>
                <a:spcPct val="90000"/>
              </a:lnSpc>
              <a:spcAft>
                <a:spcPts val="601"/>
              </a:spcAft>
            </a:pPr>
            <a:r>
              <a:rPr lang="en-US" sz="1200" b="1" spc="-1" dirty="0">
                <a:solidFill>
                  <a:srgbClr val="000000"/>
                </a:solidFill>
                <a:latin typeface="Calibri"/>
              </a:rPr>
              <a:t>Nuts and Bolts</a:t>
            </a:r>
            <a:endParaRPr lang="en-US" sz="1200" spc="-1" dirty="0"/>
          </a:p>
          <a:p>
            <a:pPr>
              <a:lnSpc>
                <a:spcPct val="90000"/>
              </a:lnSpc>
              <a:spcAft>
                <a:spcPts val="601"/>
              </a:spcAft>
            </a:pPr>
            <a:endParaRPr lang="en-US" sz="1200" b="1" strike="noStrike" spc="-1" dirty="0">
              <a:solidFill>
                <a:srgbClr val="000000"/>
              </a:solidFill>
              <a:latin typeface="Calibri"/>
              <a:ea typeface="+mn-ea"/>
            </a:endParaRPr>
          </a:p>
          <a:p>
            <a:pPr>
              <a:lnSpc>
                <a:spcPct val="90000"/>
              </a:lnSpc>
              <a:spcAft>
                <a:spcPts val="601"/>
              </a:spcAft>
            </a:pPr>
            <a:r>
              <a:rPr lang="en-US" sz="1200" b="1" strike="noStrike" spc="-1" dirty="0">
                <a:solidFill>
                  <a:srgbClr val="000000"/>
                </a:solidFill>
                <a:latin typeface="Calibri"/>
                <a:ea typeface="+mn-ea"/>
              </a:rPr>
              <a:t>     Principle 1 True &amp;</a:t>
            </a:r>
            <a:endParaRPr lang="en-US" sz="1200" b="0" strike="noStrike" spc="-1" dirty="0">
              <a:latin typeface="+mn-lt"/>
            </a:endParaRPr>
          </a:p>
          <a:p>
            <a:pPr>
              <a:lnSpc>
                <a:spcPct val="90000"/>
              </a:lnSpc>
              <a:spcAft>
                <a:spcPts val="601"/>
              </a:spcAft>
            </a:pPr>
            <a:r>
              <a:rPr lang="en-US" sz="1200" b="1" strike="noStrike" spc="-1" dirty="0">
                <a:solidFill>
                  <a:srgbClr val="000000"/>
                </a:solidFill>
                <a:latin typeface="Calibri"/>
                <a:ea typeface="+mn-ea"/>
              </a:rPr>
              <a:t>     Principle 2 Making Room</a:t>
            </a:r>
            <a:endParaRPr lang="en-US" sz="1200" b="0" strike="noStrike" spc="-1" dirty="0">
              <a:latin typeface="+mn-lt"/>
            </a:endParaRPr>
          </a:p>
          <a:p>
            <a:pPr>
              <a:lnSpc>
                <a:spcPct val="90000"/>
              </a:lnSpc>
              <a:spcAft>
                <a:spcPts val="601"/>
              </a:spcAft>
            </a:pPr>
            <a:r>
              <a:rPr lang="en-US" sz="1200" b="0" strike="noStrike" spc="-1" dirty="0">
                <a:latin typeface="+mn-lt"/>
              </a:rPr>
              <a:t>           WITH</a:t>
            </a:r>
          </a:p>
          <a:p>
            <a:pPr>
              <a:lnSpc>
                <a:spcPct val="90000"/>
              </a:lnSpc>
              <a:spcAft>
                <a:spcPts val="601"/>
              </a:spcAft>
              <a:buClr>
                <a:srgbClr val="000000"/>
              </a:buClr>
            </a:pPr>
            <a:r>
              <a:rPr lang="en-US" sz="1200" b="1" strike="noStrike" spc="-1" dirty="0">
                <a:solidFill>
                  <a:srgbClr val="000000"/>
                </a:solidFill>
                <a:latin typeface="Calibri"/>
                <a:ea typeface="+mn-ea"/>
              </a:rPr>
              <a:t>     Process 1 Beneath &amp;</a:t>
            </a:r>
          </a:p>
          <a:p>
            <a:pPr>
              <a:lnSpc>
                <a:spcPct val="90000"/>
              </a:lnSpc>
              <a:spcAft>
                <a:spcPts val="601"/>
              </a:spcAft>
              <a:buClr>
                <a:srgbClr val="000000"/>
              </a:buClr>
            </a:pPr>
            <a:r>
              <a:rPr lang="en-US" sz="1200" b="0" strike="noStrike" spc="-1" dirty="0">
                <a:latin typeface="+mn-lt"/>
              </a:rPr>
              <a:t>     </a:t>
            </a:r>
            <a:r>
              <a:rPr lang="en-US" sz="1200" b="1" strike="noStrike" spc="-1" dirty="0">
                <a:latin typeface="+mn-lt"/>
              </a:rPr>
              <a:t>Process 2 Before</a:t>
            </a:r>
          </a:p>
          <a:p>
            <a:pPr marL="216000" indent="-224280">
              <a:lnSpc>
                <a:spcPct val="90000"/>
              </a:lnSpc>
              <a:spcAft>
                <a:spcPts val="601"/>
              </a:spcAft>
              <a:buClr>
                <a:srgbClr val="000000"/>
              </a:buClr>
              <a:buFont typeface="Arial"/>
              <a:buChar char="•"/>
            </a:pP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Ethics focus:</a:t>
            </a:r>
          </a:p>
          <a:p>
            <a:pPr>
              <a:lnSpc>
                <a:spcPct val="90000"/>
              </a:lnSpc>
              <a:spcAft>
                <a:spcPts val="601"/>
              </a:spcAft>
              <a:buClr>
                <a:srgbClr val="000000"/>
              </a:buClr>
            </a:pPr>
            <a:r>
              <a:rPr lang="en-US" sz="1200" b="1" strike="noStrike" spc="-1" dirty="0">
                <a:solidFill>
                  <a:srgbClr val="000000"/>
                </a:solidFill>
                <a:latin typeface="Calibri"/>
                <a:ea typeface="+mn-ea"/>
              </a:rPr>
              <a:t>True Storytelling Principles</a:t>
            </a:r>
            <a:endParaRPr lang="en-US" sz="1200" b="0" strike="noStrike" spc="-1" dirty="0">
              <a:latin typeface="+mn-lt"/>
            </a:endParaRPr>
          </a:p>
          <a:p>
            <a:pPr>
              <a:lnSpc>
                <a:spcPct val="90000"/>
              </a:lnSpc>
              <a:spcAft>
                <a:spcPts val="601"/>
              </a:spcAft>
              <a:buClr>
                <a:srgbClr val="000000"/>
              </a:buClr>
            </a:pPr>
            <a:r>
              <a:rPr lang="en-US" sz="1200" b="1" strike="noStrike" spc="-1" dirty="0">
                <a:solidFill>
                  <a:srgbClr val="000000"/>
                </a:solidFill>
                <a:latin typeface="Calibri"/>
                <a:ea typeface="+mn-ea"/>
              </a:rPr>
              <a:t>     for an Ethical Life</a:t>
            </a:r>
            <a:endParaRPr lang="en-US" sz="1200" b="0" strike="noStrike" spc="-1" dirty="0">
              <a:latin typeface="+mn-lt"/>
            </a:endParaRPr>
          </a:p>
          <a:p>
            <a:endParaRPr lang="en-US" dirty="0"/>
          </a:p>
        </p:txBody>
      </p:sp>
      <p:sp>
        <p:nvSpPr>
          <p:cNvPr id="4" name="Slide Number Placeholder 3"/>
          <p:cNvSpPr>
            <a:spLocks noGrp="1"/>
          </p:cNvSpPr>
          <p:nvPr>
            <p:ph type="sldNum"/>
          </p:nvPr>
        </p:nvSpPr>
        <p:spPr/>
        <p:txBody>
          <a:bodyPr/>
          <a:lstStyle/>
          <a:p>
            <a:pPr algn="r"/>
            <a:fld id="{F6F49CB4-CA3B-4DA6-8A1A-986C451ABB6A}" type="slidenum">
              <a:rPr lang="en-US" sz="1400" b="0" strike="noStrike" spc="-1" smtClean="0">
                <a:latin typeface="Times New Roman"/>
              </a:rPr>
              <a:t>12</a:t>
            </a:fld>
            <a:endParaRPr lang="en-US" sz="1400" b="0" strike="noStrike" spc="-1">
              <a:latin typeface="Times New Roman"/>
            </a:endParaRPr>
          </a:p>
        </p:txBody>
      </p:sp>
    </p:spTree>
    <p:extLst>
      <p:ext uri="{BB962C8B-B14F-4D97-AF65-F5344CB8AC3E}">
        <p14:creationId xmlns:p14="http://schemas.microsoft.com/office/powerpoint/2010/main" val="428940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C947F-B07D-C447-9A76-646DA9807B74}" type="slidenum">
              <a:rPr lang="en-US" smtClean="0"/>
              <a:t>13</a:t>
            </a:fld>
            <a:endParaRPr lang="en-US"/>
          </a:p>
        </p:txBody>
      </p:sp>
    </p:spTree>
    <p:extLst>
      <p:ext uri="{BB962C8B-B14F-4D97-AF65-F5344CB8AC3E}">
        <p14:creationId xmlns:p14="http://schemas.microsoft.com/office/powerpoint/2010/main" val="239781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0C7D-C24F-4947-8213-400B4A101E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9AB17B-11F7-6A40-9557-07B1821C7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412395-C7A7-184D-91E7-F421C7282F3A}"/>
              </a:ext>
            </a:extLst>
          </p:cNvPr>
          <p:cNvSpPr>
            <a:spLocks noGrp="1"/>
          </p:cNvSpPr>
          <p:nvPr>
            <p:ph type="dt" sz="half" idx="10"/>
          </p:nvPr>
        </p:nvSpPr>
        <p:spPr/>
        <p:txBody>
          <a:bodyPr/>
          <a:lstStyle/>
          <a:p>
            <a:fld id="{A4134B54-6784-8841-822E-43A20E250812}" type="datetime1">
              <a:rPr lang="en-US" smtClean="0"/>
              <a:t>5/11/21</a:t>
            </a:fld>
            <a:endParaRPr lang="en-US"/>
          </a:p>
        </p:txBody>
      </p:sp>
      <p:sp>
        <p:nvSpPr>
          <p:cNvPr id="5" name="Footer Placeholder 4">
            <a:extLst>
              <a:ext uri="{FF2B5EF4-FFF2-40B4-BE49-F238E27FC236}">
                <a16:creationId xmlns:a16="http://schemas.microsoft.com/office/drawing/2014/main" id="{55E3DAB1-04FD-C94C-B44E-2394F2887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7CD08-D082-A646-A855-5086EDB3D778}"/>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115690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F8-440C-B142-A857-8C70DCBEB6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018286-C3FF-404B-A4BB-4E05968C28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55BC9-2517-CC49-A464-0E136C8E5B8D}"/>
              </a:ext>
            </a:extLst>
          </p:cNvPr>
          <p:cNvSpPr>
            <a:spLocks noGrp="1"/>
          </p:cNvSpPr>
          <p:nvPr>
            <p:ph type="dt" sz="half" idx="10"/>
          </p:nvPr>
        </p:nvSpPr>
        <p:spPr/>
        <p:txBody>
          <a:bodyPr/>
          <a:lstStyle/>
          <a:p>
            <a:fld id="{9C1F3BDF-9458-304B-A54B-FDCD75264FD2}" type="datetime1">
              <a:rPr lang="en-US" smtClean="0"/>
              <a:t>5/11/21</a:t>
            </a:fld>
            <a:endParaRPr lang="en-US"/>
          </a:p>
        </p:txBody>
      </p:sp>
      <p:sp>
        <p:nvSpPr>
          <p:cNvPr id="5" name="Footer Placeholder 4">
            <a:extLst>
              <a:ext uri="{FF2B5EF4-FFF2-40B4-BE49-F238E27FC236}">
                <a16:creationId xmlns:a16="http://schemas.microsoft.com/office/drawing/2014/main" id="{1F0F8239-9DF1-C840-BE3A-0DF151D36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735E3-20A9-5148-B00F-8B8AA1AA3DE8}"/>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1109522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2A5ADC-CB63-294C-A6A4-4ECF12540B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446583-56D0-A640-95B9-873319E96C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3F346-7540-164D-A3C0-8CB0BC96C62D}"/>
              </a:ext>
            </a:extLst>
          </p:cNvPr>
          <p:cNvSpPr>
            <a:spLocks noGrp="1"/>
          </p:cNvSpPr>
          <p:nvPr>
            <p:ph type="dt" sz="half" idx="10"/>
          </p:nvPr>
        </p:nvSpPr>
        <p:spPr/>
        <p:txBody>
          <a:bodyPr/>
          <a:lstStyle/>
          <a:p>
            <a:fld id="{2394A3EC-8179-9D4C-B1B4-F38AFFE73DCC}" type="datetime1">
              <a:rPr lang="en-US" smtClean="0"/>
              <a:t>5/11/21</a:t>
            </a:fld>
            <a:endParaRPr lang="en-US"/>
          </a:p>
        </p:txBody>
      </p:sp>
      <p:sp>
        <p:nvSpPr>
          <p:cNvPr id="5" name="Footer Placeholder 4">
            <a:extLst>
              <a:ext uri="{FF2B5EF4-FFF2-40B4-BE49-F238E27FC236}">
                <a16:creationId xmlns:a16="http://schemas.microsoft.com/office/drawing/2014/main" id="{410A5C72-C48F-D242-ACBD-02BA50F3B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0B292-F18A-4446-AE9F-D6E085899E82}"/>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1699375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DAAC2-2588-254F-BE4B-C42181A4B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E6B7B-20F3-4D40-A3F1-AD6CFB7B7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FF569-3233-EA4F-ADF0-606D7803577F}"/>
              </a:ext>
            </a:extLst>
          </p:cNvPr>
          <p:cNvSpPr>
            <a:spLocks noGrp="1"/>
          </p:cNvSpPr>
          <p:nvPr>
            <p:ph type="dt" sz="half" idx="10"/>
          </p:nvPr>
        </p:nvSpPr>
        <p:spPr/>
        <p:txBody>
          <a:bodyPr/>
          <a:lstStyle/>
          <a:p>
            <a:fld id="{C0F08233-B13F-8348-85B7-CD6E54D02020}" type="datetime1">
              <a:rPr lang="en-US" smtClean="0"/>
              <a:t>5/11/21</a:t>
            </a:fld>
            <a:endParaRPr lang="en-US"/>
          </a:p>
        </p:txBody>
      </p:sp>
      <p:sp>
        <p:nvSpPr>
          <p:cNvPr id="5" name="Footer Placeholder 4">
            <a:extLst>
              <a:ext uri="{FF2B5EF4-FFF2-40B4-BE49-F238E27FC236}">
                <a16:creationId xmlns:a16="http://schemas.microsoft.com/office/drawing/2014/main" id="{AE814310-3718-5C4D-814E-6B750594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60AFB-195C-DB4B-9CD1-3898C360BDB5}"/>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31468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7E14-9460-6C42-A74E-CDCD830D28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DBD212-3B51-2B41-AFCA-2CB736B76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25686-9045-1845-84A8-F87B1466842E}"/>
              </a:ext>
            </a:extLst>
          </p:cNvPr>
          <p:cNvSpPr>
            <a:spLocks noGrp="1"/>
          </p:cNvSpPr>
          <p:nvPr>
            <p:ph type="dt" sz="half" idx="10"/>
          </p:nvPr>
        </p:nvSpPr>
        <p:spPr/>
        <p:txBody>
          <a:bodyPr/>
          <a:lstStyle/>
          <a:p>
            <a:fld id="{2F28E2DC-2049-B34B-897F-2A918E7680CC}" type="datetime1">
              <a:rPr lang="en-US" smtClean="0"/>
              <a:t>5/11/21</a:t>
            </a:fld>
            <a:endParaRPr lang="en-US"/>
          </a:p>
        </p:txBody>
      </p:sp>
      <p:sp>
        <p:nvSpPr>
          <p:cNvPr id="5" name="Footer Placeholder 4">
            <a:extLst>
              <a:ext uri="{FF2B5EF4-FFF2-40B4-BE49-F238E27FC236}">
                <a16:creationId xmlns:a16="http://schemas.microsoft.com/office/drawing/2014/main" id="{F5AD724B-8406-7F45-80D1-EDA0C1186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3F28C-73D8-AC43-817E-0667E3FF3298}"/>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3574242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FA3B-3B96-BE45-88CC-3CA8D7526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3B517-768D-5A49-A0ED-489BE04896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71BEB6-E368-1140-A6DE-4FA1D8DE0B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9F49C6-E1A1-0349-8460-8F4BBF398DEA}"/>
              </a:ext>
            </a:extLst>
          </p:cNvPr>
          <p:cNvSpPr>
            <a:spLocks noGrp="1"/>
          </p:cNvSpPr>
          <p:nvPr>
            <p:ph type="dt" sz="half" idx="10"/>
          </p:nvPr>
        </p:nvSpPr>
        <p:spPr/>
        <p:txBody>
          <a:bodyPr/>
          <a:lstStyle/>
          <a:p>
            <a:fld id="{1081D767-D262-4748-9640-3C39C6A1911D}" type="datetime1">
              <a:rPr lang="en-US" smtClean="0"/>
              <a:t>5/11/21</a:t>
            </a:fld>
            <a:endParaRPr lang="en-US"/>
          </a:p>
        </p:txBody>
      </p:sp>
      <p:sp>
        <p:nvSpPr>
          <p:cNvPr id="6" name="Footer Placeholder 5">
            <a:extLst>
              <a:ext uri="{FF2B5EF4-FFF2-40B4-BE49-F238E27FC236}">
                <a16:creationId xmlns:a16="http://schemas.microsoft.com/office/drawing/2014/main" id="{9761333F-4697-054B-8E49-C0E88C8F4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209EF-EA06-FC4E-8E63-BAD837BA70E6}"/>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3840936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5520-CE60-8847-95EF-9130C4557C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F04504-98A3-3F4D-AD76-ABC2926B96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35D59-B7B3-FC4C-A5DB-C124C99F92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D13BC-94F0-604D-940F-9B2F8E4E20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131E6E-C4D0-4C4B-BAE5-01F9975D5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F7B9E-ED47-C44D-A5B9-785D938F8842}"/>
              </a:ext>
            </a:extLst>
          </p:cNvPr>
          <p:cNvSpPr>
            <a:spLocks noGrp="1"/>
          </p:cNvSpPr>
          <p:nvPr>
            <p:ph type="dt" sz="half" idx="10"/>
          </p:nvPr>
        </p:nvSpPr>
        <p:spPr/>
        <p:txBody>
          <a:bodyPr/>
          <a:lstStyle/>
          <a:p>
            <a:fld id="{07F6E5CA-8D45-004C-99F2-6F1A34A77FC5}" type="datetime1">
              <a:rPr lang="en-US" smtClean="0"/>
              <a:t>5/11/21</a:t>
            </a:fld>
            <a:endParaRPr lang="en-US"/>
          </a:p>
        </p:txBody>
      </p:sp>
      <p:sp>
        <p:nvSpPr>
          <p:cNvPr id="8" name="Footer Placeholder 7">
            <a:extLst>
              <a:ext uri="{FF2B5EF4-FFF2-40B4-BE49-F238E27FC236}">
                <a16:creationId xmlns:a16="http://schemas.microsoft.com/office/drawing/2014/main" id="{424ABEEA-0734-034F-92BC-35A36F2CD8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F7859D-7886-9347-B906-A48E1C520ADB}"/>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2062646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8AE9-06E6-A649-A523-4B984F71F1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7849F0-71F2-F243-8F73-316EE0A7FDAD}"/>
              </a:ext>
            </a:extLst>
          </p:cNvPr>
          <p:cNvSpPr>
            <a:spLocks noGrp="1"/>
          </p:cNvSpPr>
          <p:nvPr>
            <p:ph type="dt" sz="half" idx="10"/>
          </p:nvPr>
        </p:nvSpPr>
        <p:spPr/>
        <p:txBody>
          <a:bodyPr/>
          <a:lstStyle/>
          <a:p>
            <a:fld id="{EBA2248A-8CC3-9C46-891F-53EDD7C57291}" type="datetime1">
              <a:rPr lang="en-US" smtClean="0"/>
              <a:t>5/11/21</a:t>
            </a:fld>
            <a:endParaRPr lang="en-US"/>
          </a:p>
        </p:txBody>
      </p:sp>
      <p:sp>
        <p:nvSpPr>
          <p:cNvPr id="4" name="Footer Placeholder 3">
            <a:extLst>
              <a:ext uri="{FF2B5EF4-FFF2-40B4-BE49-F238E27FC236}">
                <a16:creationId xmlns:a16="http://schemas.microsoft.com/office/drawing/2014/main" id="{3F518A64-B79E-9448-9E38-5A077C16F4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1B1BB5-2FDC-E246-8D37-F49E82066EF7}"/>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399830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EBCE17-746A-4549-96C0-587EF2A4AEBC}"/>
              </a:ext>
            </a:extLst>
          </p:cNvPr>
          <p:cNvSpPr>
            <a:spLocks noGrp="1"/>
          </p:cNvSpPr>
          <p:nvPr>
            <p:ph type="dt" sz="half" idx="10"/>
          </p:nvPr>
        </p:nvSpPr>
        <p:spPr/>
        <p:txBody>
          <a:bodyPr/>
          <a:lstStyle/>
          <a:p>
            <a:fld id="{13CC45F9-B758-5A46-BB0B-97C88945CD10}" type="datetime1">
              <a:rPr lang="en-US" smtClean="0"/>
              <a:t>5/11/21</a:t>
            </a:fld>
            <a:endParaRPr lang="en-US"/>
          </a:p>
        </p:txBody>
      </p:sp>
      <p:sp>
        <p:nvSpPr>
          <p:cNvPr id="3" name="Footer Placeholder 2">
            <a:extLst>
              <a:ext uri="{FF2B5EF4-FFF2-40B4-BE49-F238E27FC236}">
                <a16:creationId xmlns:a16="http://schemas.microsoft.com/office/drawing/2014/main" id="{A4CE669D-B1EA-9D46-9677-F9453844F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621502-1E06-F54A-A301-190464514A06}"/>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2755066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CA17-408D-BF40-ADB3-C2365DD23F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4CF51F-49EF-0A4C-9764-48F82D3B9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30F3D-6663-6C49-AC77-38B95C31C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464C8-210F-2249-B9CC-D1FC290B86F2}"/>
              </a:ext>
            </a:extLst>
          </p:cNvPr>
          <p:cNvSpPr>
            <a:spLocks noGrp="1"/>
          </p:cNvSpPr>
          <p:nvPr>
            <p:ph type="dt" sz="half" idx="10"/>
          </p:nvPr>
        </p:nvSpPr>
        <p:spPr/>
        <p:txBody>
          <a:bodyPr/>
          <a:lstStyle/>
          <a:p>
            <a:fld id="{7355F818-0028-834C-9B45-78A4FCAB5CC2}" type="datetime1">
              <a:rPr lang="en-US" smtClean="0"/>
              <a:t>5/11/21</a:t>
            </a:fld>
            <a:endParaRPr lang="en-US"/>
          </a:p>
        </p:txBody>
      </p:sp>
      <p:sp>
        <p:nvSpPr>
          <p:cNvPr id="6" name="Footer Placeholder 5">
            <a:extLst>
              <a:ext uri="{FF2B5EF4-FFF2-40B4-BE49-F238E27FC236}">
                <a16:creationId xmlns:a16="http://schemas.microsoft.com/office/drawing/2014/main" id="{72F3C22E-C6F3-3C4E-AE12-87ED4E1A53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47174-784A-7148-9A84-0898B90B421A}"/>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214204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96CE-50CB-5649-B77F-32D3D4AB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B12D29-2627-CA48-9A7C-3395D1EEC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12D1F6-5751-5F4C-AE40-4522E443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410FE-875E-EF48-81CB-E7B3AC90F7CF}"/>
              </a:ext>
            </a:extLst>
          </p:cNvPr>
          <p:cNvSpPr>
            <a:spLocks noGrp="1"/>
          </p:cNvSpPr>
          <p:nvPr>
            <p:ph type="dt" sz="half" idx="10"/>
          </p:nvPr>
        </p:nvSpPr>
        <p:spPr/>
        <p:txBody>
          <a:bodyPr/>
          <a:lstStyle/>
          <a:p>
            <a:fld id="{DA9C1D6E-A849-1547-8D8A-B65C509EF8C6}" type="datetime1">
              <a:rPr lang="en-US" smtClean="0"/>
              <a:t>5/11/21</a:t>
            </a:fld>
            <a:endParaRPr lang="en-US"/>
          </a:p>
        </p:txBody>
      </p:sp>
      <p:sp>
        <p:nvSpPr>
          <p:cNvPr id="6" name="Footer Placeholder 5">
            <a:extLst>
              <a:ext uri="{FF2B5EF4-FFF2-40B4-BE49-F238E27FC236}">
                <a16:creationId xmlns:a16="http://schemas.microsoft.com/office/drawing/2014/main" id="{1BB5E365-7767-A24D-AB55-9FDCDB29C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3566C-0C27-4945-B236-428B8CD8B28A}"/>
              </a:ext>
            </a:extLst>
          </p:cNvPr>
          <p:cNvSpPr>
            <a:spLocks noGrp="1"/>
          </p:cNvSpPr>
          <p:nvPr>
            <p:ph type="sldNum" sz="quarter" idx="12"/>
          </p:nvPr>
        </p:nvSpPr>
        <p:spPr/>
        <p:txBody>
          <a:bodyPr/>
          <a:lstStyle/>
          <a:p>
            <a:fld id="{45B8C198-4F60-4447-B732-13D6980645C5}" type="slidenum">
              <a:rPr lang="en-US" smtClean="0"/>
              <a:t>‹#›</a:t>
            </a:fld>
            <a:endParaRPr lang="en-US"/>
          </a:p>
        </p:txBody>
      </p:sp>
    </p:spTree>
    <p:extLst>
      <p:ext uri="{BB962C8B-B14F-4D97-AF65-F5344CB8AC3E}">
        <p14:creationId xmlns:p14="http://schemas.microsoft.com/office/powerpoint/2010/main" val="515253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A4FA2-59DB-454D-8331-E7E9FEC04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CD9661-71F0-2D4C-86E4-8E8E24329A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07801-6080-B748-B0B3-6D92DA4331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4627B2-A1ED-C24F-86FF-FF455B623391}" type="datetime1">
              <a:rPr lang="en-US" smtClean="0"/>
              <a:t>5/11/21</a:t>
            </a:fld>
            <a:endParaRPr lang="en-US"/>
          </a:p>
        </p:txBody>
      </p:sp>
      <p:sp>
        <p:nvSpPr>
          <p:cNvPr id="5" name="Footer Placeholder 4">
            <a:extLst>
              <a:ext uri="{FF2B5EF4-FFF2-40B4-BE49-F238E27FC236}">
                <a16:creationId xmlns:a16="http://schemas.microsoft.com/office/drawing/2014/main" id="{CACC5DD7-09E5-3749-9BE2-5226ACE0F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E613C8-032E-F640-8EA2-2D0804BE97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8C198-4F60-4447-B732-13D6980645C5}" type="slidenum">
              <a:rPr lang="en-US" smtClean="0"/>
              <a:t>‹#›</a:t>
            </a:fld>
            <a:endParaRPr lang="en-US"/>
          </a:p>
        </p:txBody>
      </p:sp>
    </p:spTree>
    <p:extLst>
      <p:ext uri="{BB962C8B-B14F-4D97-AF65-F5344CB8AC3E}">
        <p14:creationId xmlns:p14="http://schemas.microsoft.com/office/powerpoint/2010/main" val="117810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ruestorytelling.blog/true-storytelling-institutes-diversity-equity-inclusion-dei-2-0-module-overview/" TargetMode="External"/><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s://truestorytellingthinktank.com/visual-language-of-true-storytelling-for-dei-2-0/" TargetMode="External"/><Relationship Id="rId4" Type="http://schemas.openxmlformats.org/officeDocument/2006/relationships/hyperlink" Target="https://truestorytelling.blog/taking-the-true-storytellings-diversity-equity-and-inclusion-dei-2-0-journe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List_of_conspiracy_theories#Antichrist" TargetMode="External"/><Relationship Id="rId3" Type="http://schemas.openxmlformats.org/officeDocument/2006/relationships/hyperlink" Target="https://en.wikipedia.org/wiki/List_of_conspiracy_theories#COVID-19_pandemic" TargetMode="External"/><Relationship Id="rId7" Type="http://schemas.openxmlformats.org/officeDocument/2006/relationships/hyperlink" Target="https://en.wikipedia.org/wiki/List_of_conspiracy_theories#Anti-Catholicism" TargetMode="External"/><Relationship Id="rId12" Type="http://schemas.openxmlformats.org/officeDocument/2006/relationships/hyperlink" Target="https://en.wikipedia.org/wiki/List_of_conspiracy_theories#Racism" TargetMode="External"/><Relationship Id="rId2" Type="http://schemas.openxmlformats.org/officeDocument/2006/relationships/hyperlink" Target="https://en.wikipedia.org/wiki/List_of_conspiracy_theories#%22Stolen_election%22_conspiracy_theory" TargetMode="External"/><Relationship Id="rId1" Type="http://schemas.openxmlformats.org/officeDocument/2006/relationships/slideLayout" Target="../slideLayouts/slideLayout2.xml"/><Relationship Id="rId6" Type="http://schemas.openxmlformats.org/officeDocument/2006/relationships/hyperlink" Target="https://en.wikipedia.org/wiki/List_of_conspiracy_theories#Anti-Bah%C3%A1%CA%BC%C3%ADsm" TargetMode="External"/><Relationship Id="rId11" Type="http://schemas.openxmlformats.org/officeDocument/2006/relationships/hyperlink" Target="https://en.wikipedia.org/wiki/List_of_conspiracy_theories#Anti-Islamic" TargetMode="External"/><Relationship Id="rId5" Type="http://schemas.openxmlformats.org/officeDocument/2006/relationships/hyperlink" Target="https://en.wikipedia.org/wiki/List_of_conspiracy_theories#Anti-Armenianism" TargetMode="External"/><Relationship Id="rId10" Type="http://schemas.openxmlformats.org/officeDocument/2006/relationships/hyperlink" Target="https://en.wikipedia.org/wiki/List_of_conspiracy_theories#Islam" TargetMode="External"/><Relationship Id="rId4" Type="http://schemas.openxmlformats.org/officeDocument/2006/relationships/hyperlink" Target="https://en.wikipedia.org/wiki/List_of_conspiracy_theories#Antisemitism" TargetMode="External"/><Relationship Id="rId9" Type="http://schemas.openxmlformats.org/officeDocument/2006/relationships/hyperlink" Target="https://en.wikipedia.org/wiki/List_of_conspiracy_theories#Bible_and_Jes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thebalance.com/structural-inequality-facts-types-causes-solution-4174727"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Cultural_genocide" TargetMode="External"/><Relationship Id="rId2" Type="http://schemas.openxmlformats.org/officeDocument/2006/relationships/hyperlink" Target="https://en.wikipedia.org/wiki/Institutional_racism"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21" name="CustomShape 1"/>
          <p:cNvSpPr/>
          <p:nvPr/>
        </p:nvSpPr>
        <p:spPr>
          <a:xfrm>
            <a:off x="1647840" y="175338"/>
            <a:ext cx="9144146" cy="25833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endParaRPr lang="en-US" spc="-1" dirty="0">
              <a:latin typeface="Arial"/>
            </a:endParaRPr>
          </a:p>
          <a:p>
            <a:pPr algn="ctr">
              <a:lnSpc>
                <a:spcPct val="90000"/>
              </a:lnSpc>
            </a:pPr>
            <a:r>
              <a:rPr lang="en-US" sz="3200" spc="-1" dirty="0">
                <a:solidFill>
                  <a:srgbClr val="000000"/>
                </a:solidFill>
                <a:latin typeface="Arial"/>
                <a:ea typeface="DejaVu Sans"/>
              </a:rPr>
              <a:t>WELCOME to True Storytelling Institute</a:t>
            </a:r>
            <a:endParaRPr lang="en-US" sz="3200" spc="-1" dirty="0">
              <a:latin typeface="Arial"/>
            </a:endParaRPr>
          </a:p>
          <a:p>
            <a:pPr algn="ctr">
              <a:lnSpc>
                <a:spcPct val="90000"/>
              </a:lnSpc>
            </a:pPr>
            <a:r>
              <a:rPr lang="en-US" sz="3200" spc="-1" dirty="0">
                <a:solidFill>
                  <a:srgbClr val="000000"/>
                </a:solidFill>
                <a:latin typeface="Arial"/>
                <a:ea typeface="DejaVu Sans"/>
              </a:rPr>
              <a:t>DEI 2.0 Session 2 Principles 3 &amp; 4</a:t>
            </a:r>
            <a:endParaRPr lang="en-US" sz="3600" spc="-1" dirty="0">
              <a:latin typeface="Arial"/>
            </a:endParaRPr>
          </a:p>
          <a:p>
            <a:pPr algn="ctr">
              <a:lnSpc>
                <a:spcPct val="90000"/>
              </a:lnSpc>
            </a:pPr>
            <a:r>
              <a:rPr lang="en-US" sz="3600" spc="-1" dirty="0">
                <a:solidFill>
                  <a:srgbClr val="000000"/>
                </a:solidFill>
                <a:latin typeface="Arial"/>
                <a:ea typeface="DejaVu Sans"/>
              </a:rPr>
              <a:t>COFFEE in the LOBBY </a:t>
            </a:r>
          </a:p>
          <a:p>
            <a:pPr algn="ctr">
              <a:lnSpc>
                <a:spcPct val="90000"/>
              </a:lnSpc>
            </a:pPr>
            <a:r>
              <a:rPr lang="en-US" sz="3600" spc="-1" dirty="0">
                <a:solidFill>
                  <a:srgbClr val="000000"/>
                </a:solidFill>
              </a:rPr>
              <a:t>8:45-9:00 AM Pacific </a:t>
            </a:r>
          </a:p>
          <a:p>
            <a:pPr algn="ctr">
              <a:lnSpc>
                <a:spcPct val="90000"/>
              </a:lnSpc>
            </a:pPr>
            <a:endParaRPr lang="en-US" sz="3600" spc="-1" dirty="0">
              <a:latin typeface="Arial"/>
            </a:endParaRPr>
          </a:p>
          <a:p>
            <a:pPr algn="ctr">
              <a:lnSpc>
                <a:spcPct val="90000"/>
              </a:lnSpc>
            </a:pPr>
            <a:endParaRPr lang="en-US" sz="3600" spc="-1" dirty="0">
              <a:latin typeface="Arial"/>
            </a:endParaRPr>
          </a:p>
          <a:p>
            <a:pPr>
              <a:lnSpc>
                <a:spcPct val="90000"/>
              </a:lnSpc>
            </a:pPr>
            <a:endParaRPr lang="en-US" sz="3600" spc="-1" dirty="0">
              <a:latin typeface="Arial"/>
            </a:endParaRPr>
          </a:p>
          <a:p>
            <a:pPr>
              <a:lnSpc>
                <a:spcPct val="90000"/>
              </a:lnSpc>
            </a:pPr>
            <a:endParaRPr lang="en-US" sz="3600" spc="-1" dirty="0">
              <a:latin typeface="Arial"/>
            </a:endParaRPr>
          </a:p>
          <a:p>
            <a:pPr>
              <a:lnSpc>
                <a:spcPct val="90000"/>
              </a:lnSpc>
            </a:pPr>
            <a:r>
              <a:rPr lang="en-US" sz="4400" spc="-1" dirty="0">
                <a:solidFill>
                  <a:srgbClr val="000000"/>
                </a:solidFill>
                <a:latin typeface="Arial"/>
                <a:ea typeface="DejaVu Sans"/>
              </a:rPr>
              <a:t>     </a:t>
            </a:r>
            <a:endParaRPr lang="en-US" sz="4400" spc="-1" dirty="0">
              <a:latin typeface="Arial"/>
            </a:endParaRPr>
          </a:p>
        </p:txBody>
      </p:sp>
      <p:sp>
        <p:nvSpPr>
          <p:cNvPr id="322"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323" name="Picture 298_1"/>
          <p:cNvPicPr/>
          <p:nvPr/>
        </p:nvPicPr>
        <p:blipFill>
          <a:blip r:embed="rId3"/>
          <a:stretch/>
        </p:blipFill>
        <p:spPr>
          <a:xfrm>
            <a:off x="2639878" y="2200760"/>
            <a:ext cx="6819254" cy="4495601"/>
          </a:xfrm>
          <a:prstGeom prst="rect">
            <a:avLst/>
          </a:prstGeom>
          <a:ln w="0">
            <a:noFill/>
          </a:ln>
        </p:spPr>
      </p:pic>
      <p:pic>
        <p:nvPicPr>
          <p:cNvPr id="5" name="Billede 19">
            <a:extLst>
              <a:ext uri="{FF2B5EF4-FFF2-40B4-BE49-F238E27FC236}">
                <a16:creationId xmlns:a16="http://schemas.microsoft.com/office/drawing/2014/main" id="{2136C2CC-497B-F24A-916B-422CED132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5E19CE75-5274-EE4D-8DE6-D97B942670FD}"/>
              </a:ext>
            </a:extLst>
          </p:cNvPr>
          <p:cNvSpPr>
            <a:spLocks noGrp="1"/>
          </p:cNvSpPr>
          <p:nvPr>
            <p:ph type="sldNum" sz="quarter" idx="12"/>
          </p:nvPr>
        </p:nvSpPr>
        <p:spPr/>
        <p:txBody>
          <a:bodyPr/>
          <a:lstStyle/>
          <a:p>
            <a:fld id="{4CAFA3F9-F324-7144-B04E-209D9625E121}" type="slidenum">
              <a:rPr lang="en-US" smtClean="0"/>
              <a:t>1</a:t>
            </a:fld>
            <a:endParaRPr lang="en-US"/>
          </a:p>
        </p:txBody>
      </p:sp>
    </p:spTree>
    <p:extLst>
      <p:ext uri="{BB962C8B-B14F-4D97-AF65-F5344CB8AC3E}">
        <p14:creationId xmlns:p14="http://schemas.microsoft.com/office/powerpoint/2010/main" val="1673665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CE2B-AD90-494C-9E21-7ACB5FAEDA1D}"/>
              </a:ext>
            </a:extLst>
          </p:cNvPr>
          <p:cNvSpPr>
            <a:spLocks noGrp="1"/>
          </p:cNvSpPr>
          <p:nvPr>
            <p:ph type="title"/>
          </p:nvPr>
        </p:nvSpPr>
        <p:spPr>
          <a:xfrm>
            <a:off x="151778" y="1396290"/>
            <a:ext cx="5560149" cy="805043"/>
          </a:xfrm>
        </p:spPr>
        <p:txBody>
          <a:bodyPr>
            <a:normAutofit fontScale="90000"/>
          </a:bodyPr>
          <a:lstStyle/>
          <a:p>
            <a:r>
              <a:rPr lang="en-US" dirty="0"/>
              <a:t>What you will learn today</a:t>
            </a:r>
          </a:p>
        </p:txBody>
      </p:sp>
      <p:sp>
        <p:nvSpPr>
          <p:cNvPr id="10" name="Slide Number Placeholder 9">
            <a:extLst>
              <a:ext uri="{FF2B5EF4-FFF2-40B4-BE49-F238E27FC236}">
                <a16:creationId xmlns:a16="http://schemas.microsoft.com/office/drawing/2014/main" id="{F53F75C6-1619-2E4E-8FC0-FE54F4686467}"/>
              </a:ext>
            </a:extLst>
          </p:cNvPr>
          <p:cNvSpPr>
            <a:spLocks noGrp="1"/>
          </p:cNvSpPr>
          <p:nvPr>
            <p:ph type="sldNum" sz="quarter" idx="12"/>
          </p:nvPr>
        </p:nvSpPr>
        <p:spPr>
          <a:xfrm>
            <a:off x="804484" y="599325"/>
            <a:ext cx="548640" cy="548640"/>
          </a:xfrm>
          <a:prstGeom prst="ellipse">
            <a:avLst/>
          </a:prstGeom>
          <a:solidFill>
            <a:srgbClr val="7F7F7F"/>
          </a:solidFill>
        </p:spPr>
        <p:txBody>
          <a:bodyPr anchor="ctr">
            <a:normAutofit/>
          </a:bodyPr>
          <a:lstStyle/>
          <a:p>
            <a:pPr algn="ctr">
              <a:spcAft>
                <a:spcPts val="600"/>
              </a:spcAft>
            </a:pPr>
            <a:fld id="{45B8C198-4F60-4447-B732-13D6980645C5}" type="slidenum">
              <a:rPr lang="en-US" sz="1500">
                <a:solidFill>
                  <a:srgbClr val="FFFFFF"/>
                </a:solidFill>
              </a:rPr>
              <a:pPr algn="ctr">
                <a:spcAft>
                  <a:spcPts val="600"/>
                </a:spcAft>
              </a:pPr>
              <a:t>10</a:t>
            </a:fld>
            <a:endParaRPr lang="en-US" sz="1500">
              <a:solidFill>
                <a:srgbClr val="FFFFFF"/>
              </a:solidFill>
            </a:endParaRPr>
          </a:p>
        </p:txBody>
      </p:sp>
      <p:sp>
        <p:nvSpPr>
          <p:cNvPr id="3" name="Content Placeholder 2">
            <a:extLst>
              <a:ext uri="{FF2B5EF4-FFF2-40B4-BE49-F238E27FC236}">
                <a16:creationId xmlns:a16="http://schemas.microsoft.com/office/drawing/2014/main" id="{19370846-03B9-4247-A786-D893516684E2}"/>
              </a:ext>
            </a:extLst>
          </p:cNvPr>
          <p:cNvSpPr>
            <a:spLocks noGrp="1"/>
          </p:cNvSpPr>
          <p:nvPr>
            <p:ph idx="1"/>
          </p:nvPr>
        </p:nvSpPr>
        <p:spPr>
          <a:xfrm>
            <a:off x="598310" y="2449658"/>
            <a:ext cx="5344473" cy="3604008"/>
          </a:xfrm>
        </p:spPr>
        <p:txBody>
          <a:bodyPr anchor="t">
            <a:normAutofit fontScale="92500" lnSpcReduction="10000"/>
          </a:bodyPr>
          <a:lstStyle/>
          <a:p>
            <a:r>
              <a:rPr lang="en-US" sz="2400" u="sng" dirty="0"/>
              <a:t>Principle 3: Plot</a:t>
            </a:r>
          </a:p>
          <a:p>
            <a:pPr lvl="1"/>
            <a:r>
              <a:rPr lang="en-US" dirty="0"/>
              <a:t>3</a:t>
            </a:r>
            <a:r>
              <a:rPr lang="en-US" baseline="30000" dirty="0"/>
              <a:t>rd</a:t>
            </a:r>
            <a:r>
              <a:rPr lang="en-US" dirty="0"/>
              <a:t>  Tool </a:t>
            </a:r>
          </a:p>
          <a:p>
            <a:pPr marL="457200" lvl="1" indent="0">
              <a:buNone/>
            </a:pPr>
            <a:r>
              <a:rPr lang="en-US" b="1" dirty="0"/>
              <a:t>	Deny Plots of Grand Narratives </a:t>
            </a:r>
          </a:p>
          <a:p>
            <a:pPr marL="457200" lvl="1" indent="0">
              <a:buNone/>
            </a:pPr>
            <a:r>
              <a:rPr lang="en-US" dirty="0"/>
              <a:t>	Chapter 8 in Narrative book</a:t>
            </a:r>
          </a:p>
          <a:p>
            <a:pPr marL="0" indent="0">
              <a:buNone/>
            </a:pPr>
            <a:r>
              <a:rPr lang="en-US" sz="2400" dirty="0"/>
              <a:t>	</a:t>
            </a:r>
          </a:p>
          <a:p>
            <a:r>
              <a:rPr lang="en-US" sz="2400" u="sng" dirty="0"/>
              <a:t>Principle 4: Timing </a:t>
            </a:r>
            <a:endParaRPr lang="en-US" sz="2400" dirty="0"/>
          </a:p>
          <a:p>
            <a:pPr lvl="1"/>
            <a:r>
              <a:rPr lang="en-US" dirty="0"/>
              <a:t>4th Tool </a:t>
            </a:r>
          </a:p>
          <a:p>
            <a:pPr marL="914400" lvl="2" indent="0">
              <a:buNone/>
            </a:pPr>
            <a:r>
              <a:rPr lang="en-US" b="1" dirty="0"/>
              <a:t>Other Side of the Story</a:t>
            </a:r>
          </a:p>
          <a:p>
            <a:pPr marL="457200" lvl="1" indent="0">
              <a:buNone/>
            </a:pPr>
            <a:r>
              <a:rPr lang="en-US" b="1" dirty="0"/>
              <a:t>Mapping Themes of Grand Narratives</a:t>
            </a:r>
            <a:r>
              <a:rPr lang="en-US" dirty="0"/>
              <a:t> </a:t>
            </a:r>
          </a:p>
          <a:p>
            <a:pPr marL="457200" lvl="1" indent="0">
              <a:buNone/>
            </a:pPr>
            <a:r>
              <a:rPr lang="en-US" dirty="0"/>
              <a:t>Chapter 9 in Narrative Book</a:t>
            </a:r>
          </a:p>
          <a:p>
            <a:pPr marL="0" indent="0">
              <a:buNone/>
            </a:pPr>
            <a:endParaRPr lang="en-US" sz="1800" dirty="0"/>
          </a:p>
        </p:txBody>
      </p:sp>
      <p:sp>
        <p:nvSpPr>
          <p:cNvPr id="71" name="Freeform: Shape 70">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Billede 19">
            <a:extLst>
              <a:ext uri="{FF2B5EF4-FFF2-40B4-BE49-F238E27FC236}">
                <a16:creationId xmlns:a16="http://schemas.microsoft.com/office/drawing/2014/main" id="{89F44493-4AA5-E146-9CEC-49C1EFC0D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441" y="5008946"/>
            <a:ext cx="3594986" cy="2741177"/>
          </a:xfrm>
          <a:prstGeom prst="rect">
            <a:avLst/>
          </a:prstGeom>
        </p:spPr>
      </p:pic>
      <p:sp>
        <p:nvSpPr>
          <p:cNvPr id="6" name="Rectangle 5">
            <a:extLst>
              <a:ext uri="{FF2B5EF4-FFF2-40B4-BE49-F238E27FC236}">
                <a16:creationId xmlns:a16="http://schemas.microsoft.com/office/drawing/2014/main" id="{FC7DAC0D-FB68-A744-B200-9CE9D88F5675}"/>
              </a:ext>
            </a:extLst>
          </p:cNvPr>
          <p:cNvSpPr/>
          <p:nvPr/>
        </p:nvSpPr>
        <p:spPr>
          <a:xfrm>
            <a:off x="6467065" y="3636819"/>
            <a:ext cx="5297583" cy="2246769"/>
          </a:xfrm>
          <a:prstGeom prst="rect">
            <a:avLst/>
          </a:prstGeom>
        </p:spPr>
        <p:txBody>
          <a:bodyPr wrap="square">
            <a:spAutoFit/>
          </a:bodyPr>
          <a:lstStyle/>
          <a:p>
            <a:pPr algn="ctr">
              <a:spcAft>
                <a:spcPts val="600"/>
              </a:spcAft>
            </a:pPr>
            <a:r>
              <a:rPr lang="en-US" sz="2800" b="1" dirty="0">
                <a:solidFill>
                  <a:srgbClr val="111111"/>
                </a:solidFill>
                <a:latin typeface="var(--font-headings, &quot;Source Sans Pro&quot;, -apple-system, BlinkMacSystemFont, &quot;Segoe UI&quot;, &quot;Roboto&quot;, &quot;Oxygen&quot;, &quot;Ubuntu&quot;, &quot;Cantarell&quot;, &quot;Fira Sans&quot;, &quot;Droid Sans&quot;, &quot;Helvetica Neue&quot;, sans-serif)"/>
              </a:rPr>
              <a:t>Carnival Resistance is non-violent consciousness raising of the consequences of ongoing Spectacles of hate, fear, and oppression (Boje, 2017).</a:t>
            </a:r>
            <a:endParaRPr lang="en-US" sz="2800" b="1" i="0" dirty="0">
              <a:solidFill>
                <a:srgbClr val="111111"/>
              </a:solidFill>
              <a:effectLst/>
              <a:latin typeface="var(--font-headings, &quot;Source Sans Pro&quot;, -apple-system, BlinkMacSystemFont, &quot;Segoe UI&quot;, &quot;Roboto&quot;, &quot;Oxygen&quot;, &quot;Ubuntu&quot;, &quot;Cantarell&quot;, &quot;Fira Sans&quot;, &quot;Droid Sans&quot;, &quot;Helvetica Neue&quot;, sans-serif)"/>
            </a:endParaRPr>
          </a:p>
        </p:txBody>
      </p:sp>
      <p:pic>
        <p:nvPicPr>
          <p:cNvPr id="14" name="Picture 2" descr="What Martin Luther King Jr. Can Teach Us about Nonviolence">
            <a:extLst>
              <a:ext uri="{FF2B5EF4-FFF2-40B4-BE49-F238E27FC236}">
                <a16:creationId xmlns:a16="http://schemas.microsoft.com/office/drawing/2014/main" id="{3FF3D2F8-2D44-6547-9728-BDC39BC95BF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67065" y="295275"/>
            <a:ext cx="5573157" cy="292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98182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63000">
              <a:schemeClr val="accent5">
                <a:lumMod val="0"/>
                <a:lumOff val="100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pic>
        <p:nvPicPr>
          <p:cNvPr id="6" name="Billede 19">
            <a:extLst>
              <a:ext uri="{FF2B5EF4-FFF2-40B4-BE49-F238E27FC236}">
                <a16:creationId xmlns:a16="http://schemas.microsoft.com/office/drawing/2014/main" id="{B2F89DDD-A5E8-3F4C-B1BE-4AF721C19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544" y="5037226"/>
            <a:ext cx="3343407" cy="2549347"/>
          </a:xfrm>
          <a:prstGeom prst="rect">
            <a:avLst/>
          </a:prstGeom>
        </p:spPr>
      </p:pic>
      <p:pic>
        <p:nvPicPr>
          <p:cNvPr id="3074" name="Picture 2">
            <a:extLst>
              <a:ext uri="{FF2B5EF4-FFF2-40B4-BE49-F238E27FC236}">
                <a16:creationId xmlns:a16="http://schemas.microsoft.com/office/drawing/2014/main" id="{99BE233B-8A13-8145-9EF8-3AD6025B6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7723" y="1014021"/>
            <a:ext cx="8014277" cy="58439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A79F49-A8C0-AA47-9666-2EB229EE233A}"/>
              </a:ext>
            </a:extLst>
          </p:cNvPr>
          <p:cNvSpPr txBox="1"/>
          <p:nvPr/>
        </p:nvSpPr>
        <p:spPr>
          <a:xfrm>
            <a:off x="125268" y="695186"/>
            <a:ext cx="3060335" cy="3416320"/>
          </a:xfrm>
          <a:prstGeom prst="rect">
            <a:avLst/>
          </a:prstGeom>
          <a:noFill/>
        </p:spPr>
        <p:txBody>
          <a:bodyPr wrap="square" rtlCol="0">
            <a:spAutoFit/>
          </a:bodyPr>
          <a:lstStyle/>
          <a:p>
            <a:r>
              <a:rPr lang="en-US" sz="2400" b="1" dirty="0"/>
              <a:t>Processes 3 &amp; 4</a:t>
            </a:r>
          </a:p>
          <a:p>
            <a:endParaRPr lang="en-US" sz="2400" dirty="0"/>
          </a:p>
          <a:p>
            <a:r>
              <a:rPr lang="en-US" sz="2400" dirty="0"/>
              <a:t>3. BETS plots are making</a:t>
            </a:r>
          </a:p>
          <a:p>
            <a:endParaRPr lang="en-US" sz="2400" dirty="0"/>
          </a:p>
          <a:p>
            <a:pPr marL="457200" indent="-457200">
              <a:buAutoNum type="arabicPeriod"/>
            </a:pPr>
            <a:endParaRPr lang="en-US" sz="2400" dirty="0"/>
          </a:p>
          <a:p>
            <a:r>
              <a:rPr lang="en-US" sz="2400" dirty="0"/>
              <a:t>4. BEING is Uncovering the Essence of Truth in Time and Space</a:t>
            </a:r>
            <a:endParaRPr lang="en-US" dirty="0"/>
          </a:p>
        </p:txBody>
      </p:sp>
      <p:pic>
        <p:nvPicPr>
          <p:cNvPr id="8" name="Picture 4">
            <a:extLst>
              <a:ext uri="{FF2B5EF4-FFF2-40B4-BE49-F238E27FC236}">
                <a16:creationId xmlns:a16="http://schemas.microsoft.com/office/drawing/2014/main" id="{BF836DE9-8A41-3C42-9CF5-D32ADD2AAE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8196" y="347881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24AD029F-2327-9B48-83ED-BCBCE28B8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0063" y="14889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CustomShape 8">
            <a:extLst>
              <a:ext uri="{FF2B5EF4-FFF2-40B4-BE49-F238E27FC236}">
                <a16:creationId xmlns:a16="http://schemas.microsoft.com/office/drawing/2014/main" id="{FC464C73-3DD2-8447-9289-F560253DFEC4}"/>
              </a:ext>
            </a:extLst>
          </p:cNvPr>
          <p:cNvSpPr/>
          <p:nvPr/>
        </p:nvSpPr>
        <p:spPr>
          <a:xfrm>
            <a:off x="2221899" y="264869"/>
            <a:ext cx="7146473" cy="58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highlight>
                  <a:srgbClr val="FF00FF"/>
                </a:highlight>
                <a:latin typeface="Calibri"/>
                <a:ea typeface="DejaVu Sans"/>
              </a:rPr>
              <a:t>Processes for Session #2 DEI 2.0</a:t>
            </a:r>
            <a:endParaRPr lang="en-US" sz="3600" b="1" spc="-1" dirty="0">
              <a:highlight>
                <a:srgbClr val="FF00FF"/>
              </a:highlight>
              <a:latin typeface="Arial"/>
            </a:endParaRPr>
          </a:p>
        </p:txBody>
      </p:sp>
      <p:sp>
        <p:nvSpPr>
          <p:cNvPr id="3" name="Slide Number Placeholder 2">
            <a:extLst>
              <a:ext uri="{FF2B5EF4-FFF2-40B4-BE49-F238E27FC236}">
                <a16:creationId xmlns:a16="http://schemas.microsoft.com/office/drawing/2014/main" id="{29376C7B-78FA-604B-B4DD-785DD2856917}"/>
              </a:ext>
            </a:extLst>
          </p:cNvPr>
          <p:cNvSpPr>
            <a:spLocks noGrp="1"/>
          </p:cNvSpPr>
          <p:nvPr>
            <p:ph type="sldNum" sz="quarter" idx="12"/>
          </p:nvPr>
        </p:nvSpPr>
        <p:spPr/>
        <p:txBody>
          <a:bodyPr/>
          <a:lstStyle/>
          <a:p>
            <a:fld id="{45B8C198-4F60-4447-B732-13D6980645C5}" type="slidenum">
              <a:rPr lang="en-US" smtClean="0"/>
              <a:t>11</a:t>
            </a:fld>
            <a:endParaRPr lang="en-US"/>
          </a:p>
        </p:txBody>
      </p:sp>
    </p:spTree>
    <p:extLst>
      <p:ext uri="{BB962C8B-B14F-4D97-AF65-F5344CB8AC3E}">
        <p14:creationId xmlns:p14="http://schemas.microsoft.com/office/powerpoint/2010/main" val="175843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alpha val="37000"/>
              </a:schemeClr>
            </a:gs>
            <a:gs pos="63000">
              <a:schemeClr val="accent5">
                <a:lumMod val="0"/>
                <a:lumOff val="100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38" name="CustomShape 8"/>
          <p:cNvSpPr/>
          <p:nvPr/>
        </p:nvSpPr>
        <p:spPr>
          <a:xfrm>
            <a:off x="2221899" y="264869"/>
            <a:ext cx="7146473" cy="58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highlight>
                  <a:srgbClr val="FF00FF"/>
                </a:highlight>
                <a:latin typeface="Calibri"/>
                <a:ea typeface="DejaVu Sans"/>
              </a:rPr>
              <a:t>Tools for Session #2 DEI 2.0</a:t>
            </a:r>
            <a:endParaRPr lang="en-US" sz="3600" b="1" spc="-1" dirty="0">
              <a:highlight>
                <a:srgbClr val="FF00FF"/>
              </a:highlight>
              <a:latin typeface="Arial"/>
            </a:endParaRPr>
          </a:p>
        </p:txBody>
      </p:sp>
      <p:pic>
        <p:nvPicPr>
          <p:cNvPr id="11" name="Billede 19">
            <a:extLst>
              <a:ext uri="{FF2B5EF4-FFF2-40B4-BE49-F238E27FC236}">
                <a16:creationId xmlns:a16="http://schemas.microsoft.com/office/drawing/2014/main" id="{77F19C55-9DB0-3549-8CA6-FD566738F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766" y="5138774"/>
            <a:ext cx="3196139" cy="2435152"/>
          </a:xfrm>
          <a:prstGeom prst="rect">
            <a:avLst/>
          </a:prstGeom>
        </p:spPr>
      </p:pic>
      <p:sp>
        <p:nvSpPr>
          <p:cNvPr id="4" name="Slide Number Placeholder 3">
            <a:extLst>
              <a:ext uri="{FF2B5EF4-FFF2-40B4-BE49-F238E27FC236}">
                <a16:creationId xmlns:a16="http://schemas.microsoft.com/office/drawing/2014/main" id="{17307FC1-60CD-B74E-B2FB-1617A5590351}"/>
              </a:ext>
            </a:extLst>
          </p:cNvPr>
          <p:cNvSpPr>
            <a:spLocks noGrp="1"/>
          </p:cNvSpPr>
          <p:nvPr>
            <p:ph type="sldNum" sz="quarter" idx="12"/>
          </p:nvPr>
        </p:nvSpPr>
        <p:spPr/>
        <p:txBody>
          <a:bodyPr/>
          <a:lstStyle/>
          <a:p>
            <a:fld id="{4CAFA3F9-F324-7144-B04E-209D9625E121}" type="slidenum">
              <a:rPr lang="en-US" smtClean="0"/>
              <a:t>12</a:t>
            </a:fld>
            <a:endParaRPr lang="en-US"/>
          </a:p>
        </p:txBody>
      </p:sp>
      <p:sp>
        <p:nvSpPr>
          <p:cNvPr id="8" name="TextBox 7">
            <a:extLst>
              <a:ext uri="{FF2B5EF4-FFF2-40B4-BE49-F238E27FC236}">
                <a16:creationId xmlns:a16="http://schemas.microsoft.com/office/drawing/2014/main" id="{D9AB29C5-5690-3841-A63C-83FE18487293}"/>
              </a:ext>
            </a:extLst>
          </p:cNvPr>
          <p:cNvSpPr txBox="1"/>
          <p:nvPr/>
        </p:nvSpPr>
        <p:spPr>
          <a:xfrm>
            <a:off x="417155" y="1124677"/>
            <a:ext cx="4166133" cy="5047536"/>
          </a:xfrm>
          <a:prstGeom prst="rect">
            <a:avLst/>
          </a:prstGeom>
          <a:noFill/>
        </p:spPr>
        <p:txBody>
          <a:bodyPr wrap="square" rtlCol="0">
            <a:spAutoFit/>
          </a:bodyPr>
          <a:lstStyle/>
          <a:p>
            <a:r>
              <a:rPr lang="en-US" sz="2400" b="1" dirty="0"/>
              <a:t>Tools 3 &amp; 4</a:t>
            </a:r>
          </a:p>
          <a:p>
            <a:endParaRPr lang="en-US" sz="3600" b="1" dirty="0"/>
          </a:p>
          <a:p>
            <a:r>
              <a:rPr lang="en-US" sz="2800" dirty="0"/>
              <a:t>3</a:t>
            </a:r>
            <a:r>
              <a:rPr lang="en-US" sz="2800" baseline="30000" dirty="0"/>
              <a:t>rd</a:t>
            </a:r>
            <a:r>
              <a:rPr lang="en-US" sz="2800" dirty="0"/>
              <a:t>  Tool </a:t>
            </a:r>
          </a:p>
          <a:p>
            <a:r>
              <a:rPr lang="en-US" sz="2800" b="1" dirty="0"/>
              <a:t>Deny the Plots of Grand Narrative </a:t>
            </a:r>
          </a:p>
          <a:p>
            <a:r>
              <a:rPr lang="en-US" sz="2400" dirty="0"/>
              <a:t>Ch. 8 in Narrative book</a:t>
            </a:r>
          </a:p>
          <a:p>
            <a:endParaRPr lang="en-US" sz="2800" dirty="0"/>
          </a:p>
          <a:p>
            <a:r>
              <a:rPr lang="en-US" sz="2800" dirty="0"/>
              <a:t>4th Tool </a:t>
            </a:r>
          </a:p>
          <a:p>
            <a:r>
              <a:rPr lang="en-US" sz="2800" b="1" dirty="0"/>
              <a:t>Mapping Themes </a:t>
            </a:r>
          </a:p>
          <a:p>
            <a:r>
              <a:rPr lang="en-US" sz="2800" b="1" dirty="0"/>
              <a:t>of Grand Narratives</a:t>
            </a:r>
            <a:r>
              <a:rPr lang="en-US" sz="2800" dirty="0"/>
              <a:t> </a:t>
            </a:r>
          </a:p>
          <a:p>
            <a:r>
              <a:rPr lang="en-US" sz="2400" dirty="0"/>
              <a:t>Chapter 9 in Narrative Book</a:t>
            </a:r>
          </a:p>
          <a:p>
            <a:endParaRPr lang="en-US" dirty="0"/>
          </a:p>
        </p:txBody>
      </p:sp>
      <p:pic>
        <p:nvPicPr>
          <p:cNvPr id="2050" name="Picture 2">
            <a:extLst>
              <a:ext uri="{FF2B5EF4-FFF2-40B4-BE49-F238E27FC236}">
                <a16:creationId xmlns:a16="http://schemas.microsoft.com/office/drawing/2014/main" id="{5C2AC33E-E30C-E146-9300-B6CEFFAB8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3969" y="794327"/>
            <a:ext cx="7329540" cy="5269345"/>
          </a:xfrm>
          <a:prstGeom prst="rect">
            <a:avLst/>
          </a:prstGeom>
          <a:gradFill>
            <a:gsLst>
              <a:gs pos="0">
                <a:schemeClr val="accent5">
                  <a:lumMod val="67000"/>
                  <a:alpha val="38000"/>
                </a:schemeClr>
              </a:gs>
              <a:gs pos="63000">
                <a:schemeClr val="accent5">
                  <a:lumMod val="0"/>
                  <a:lumOff val="100000"/>
                </a:schemeClr>
              </a:gs>
              <a:gs pos="100000">
                <a:schemeClr val="accent5">
                  <a:lumMod val="60000"/>
                  <a:lumOff val="40000"/>
                </a:schemeClr>
              </a:gs>
            </a:gsLst>
            <a:lin ang="16200000" scaled="1"/>
          </a:gradFill>
        </p:spPr>
      </p:pic>
      <p:pic>
        <p:nvPicPr>
          <p:cNvPr id="2052" name="Picture 4">
            <a:extLst>
              <a:ext uri="{FF2B5EF4-FFF2-40B4-BE49-F238E27FC236}">
                <a16:creationId xmlns:a16="http://schemas.microsoft.com/office/drawing/2014/main" id="{B02F2AA0-4C18-BA41-8F77-48AE81B7E1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9173" y="381423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C1216A8-291C-0049-97CF-01BC5E7AB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9173" y="1817508"/>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0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able&#10;&#10;Description automatically generated">
            <a:extLst>
              <a:ext uri="{FF2B5EF4-FFF2-40B4-BE49-F238E27FC236}">
                <a16:creationId xmlns:a16="http://schemas.microsoft.com/office/drawing/2014/main" id="{FF9A6843-0D4C-9C4C-9DE0-3DE794F87951}"/>
              </a:ext>
            </a:extLst>
          </p:cNvPr>
          <p:cNvPicPr>
            <a:picLocks noChangeAspect="1"/>
          </p:cNvPicPr>
          <p:nvPr/>
        </p:nvPicPr>
        <p:blipFill>
          <a:blip r:embed="rId3"/>
          <a:stretch>
            <a:fillRect/>
          </a:stretch>
        </p:blipFill>
        <p:spPr>
          <a:xfrm>
            <a:off x="299445" y="1043516"/>
            <a:ext cx="11593109" cy="5071985"/>
          </a:xfrm>
          <a:prstGeom prst="rect">
            <a:avLst/>
          </a:prstGeom>
          <a:ln>
            <a:noFill/>
          </a:ln>
        </p:spPr>
      </p:pic>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858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8C7A8773-A77F-304E-AC44-BBFAF9B473EE}"/>
              </a:ext>
            </a:extLst>
          </p:cNvPr>
          <p:cNvSpPr txBox="1"/>
          <p:nvPr/>
        </p:nvSpPr>
        <p:spPr>
          <a:xfrm>
            <a:off x="354186" y="1039090"/>
            <a:ext cx="5597315" cy="5317259"/>
          </a:xfrm>
          <a:prstGeom prst="rect">
            <a:avLst/>
          </a:prstGeom>
        </p:spPr>
        <p:txBody>
          <a:bodyPr vert="horz" lIns="91440" tIns="45720" rIns="91440" bIns="45720" rtlCol="0">
            <a:normAutofit/>
          </a:bodyPr>
          <a:lstStyle/>
          <a:p>
            <a:pPr>
              <a:lnSpc>
                <a:spcPct val="90000"/>
              </a:lnSpc>
              <a:spcAft>
                <a:spcPts val="600"/>
              </a:spcAft>
            </a:pPr>
            <a:r>
              <a:rPr lang="en-US" sz="2400" b="1" dirty="0"/>
              <a:t>Carnival of Non-Violent Resistance</a:t>
            </a:r>
            <a:endParaRPr lang="en-US" sz="2400" b="1" u="sng" dirty="0">
              <a:highlight>
                <a:srgbClr val="FFFF00"/>
              </a:highlight>
            </a:endParaRP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400" b="1" dirty="0"/>
              <a:t>Single Loop</a:t>
            </a:r>
            <a:r>
              <a:rPr lang="en-US" sz="2400" dirty="0"/>
              <a:t>: </a:t>
            </a:r>
          </a:p>
          <a:p>
            <a:pPr>
              <a:lnSpc>
                <a:spcPct val="90000"/>
              </a:lnSpc>
              <a:spcAft>
                <a:spcPts val="600"/>
              </a:spcAft>
            </a:pPr>
            <a:r>
              <a:rPr lang="en-US" sz="2400" dirty="0"/>
              <a:t>Learn how to decipher the Spectacle of Discrimination and its Microaggressions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b="1" dirty="0"/>
              <a:t>Double Loop</a:t>
            </a:r>
            <a:r>
              <a:rPr lang="en-US" sz="2400" dirty="0"/>
              <a:t>: </a:t>
            </a:r>
          </a:p>
          <a:p>
            <a:pPr>
              <a:lnSpc>
                <a:spcPct val="90000"/>
              </a:lnSpc>
              <a:spcAft>
                <a:spcPts val="600"/>
              </a:spcAft>
            </a:pPr>
            <a:r>
              <a:rPr lang="en-US" sz="2400" dirty="0"/>
              <a:t>Learn how to be Carnivalesque to raise awareness of disparities and opportunities </a:t>
            </a:r>
          </a:p>
          <a:p>
            <a:pPr indent="-228600">
              <a:lnSpc>
                <a:spcPct val="90000"/>
              </a:lnSpc>
              <a:spcAft>
                <a:spcPts val="600"/>
              </a:spcAft>
              <a:buFont typeface="Arial" panose="020B0604020202020204" pitchFamily="34" charset="0"/>
              <a:buChar char="•"/>
            </a:pPr>
            <a:endParaRPr lang="en-US" sz="2400" dirty="0"/>
          </a:p>
          <a:p>
            <a:pPr indent="-228600">
              <a:lnSpc>
                <a:spcPct val="90000"/>
              </a:lnSpc>
              <a:spcAft>
                <a:spcPts val="600"/>
              </a:spcAft>
              <a:buFont typeface="Arial" panose="020B0604020202020204" pitchFamily="34" charset="0"/>
              <a:buChar char="•"/>
            </a:pPr>
            <a:r>
              <a:rPr lang="en-US" sz="2400" b="1" dirty="0"/>
              <a:t>TRIPLE LOOP</a:t>
            </a:r>
            <a:r>
              <a:rPr lang="en-US" sz="2400" dirty="0"/>
              <a:t>:  </a:t>
            </a:r>
          </a:p>
          <a:p>
            <a:pPr>
              <a:lnSpc>
                <a:spcPct val="90000"/>
              </a:lnSpc>
              <a:spcAft>
                <a:spcPts val="600"/>
              </a:spcAft>
            </a:pPr>
            <a:r>
              <a:rPr lang="en-US" sz="2400" dirty="0"/>
              <a:t>Uses Ensemble Storytelling Networking </a:t>
            </a:r>
          </a:p>
          <a:p>
            <a:pPr>
              <a:lnSpc>
                <a:spcPct val="90000"/>
              </a:lnSpc>
              <a:spcAft>
                <a:spcPts val="600"/>
              </a:spcAft>
            </a:pPr>
            <a:r>
              <a:rPr lang="en-US" sz="2400" dirty="0"/>
              <a:t>For Festival Impact</a:t>
            </a:r>
          </a:p>
          <a:p>
            <a:pPr indent="-228600">
              <a:lnSpc>
                <a:spcPct val="90000"/>
              </a:lnSpc>
              <a:spcAft>
                <a:spcPts val="600"/>
              </a:spcAft>
              <a:buFont typeface="Arial" panose="020B0604020202020204" pitchFamily="34" charset="0"/>
              <a:buChar char="•"/>
            </a:pPr>
            <a:endParaRPr lang="en-US" sz="1700" dirty="0"/>
          </a:p>
        </p:txBody>
      </p:sp>
      <p:pic>
        <p:nvPicPr>
          <p:cNvPr id="2050" name="Picture 2" descr="The Nobel Peace Prize 1993 Nelson Mandela #3 - A STEP TOWARDS PEACE">
            <a:extLst>
              <a:ext uri="{FF2B5EF4-FFF2-40B4-BE49-F238E27FC236}">
                <a16:creationId xmlns:a16="http://schemas.microsoft.com/office/drawing/2014/main" id="{97DFDE68-2E18-9242-9FF8-BCA8A305D2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2770" y="225778"/>
            <a:ext cx="6284057" cy="3471941"/>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19">
            <a:extLst>
              <a:ext uri="{FF2B5EF4-FFF2-40B4-BE49-F238E27FC236}">
                <a16:creationId xmlns:a16="http://schemas.microsoft.com/office/drawing/2014/main" id="{206AB53D-116E-1747-BF62-0A96EB593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0838" y="4868296"/>
            <a:ext cx="3165922" cy="2414016"/>
          </a:xfrm>
          <a:prstGeom prst="rect">
            <a:avLst/>
          </a:prstGeom>
        </p:spPr>
      </p:pic>
      <p:sp>
        <p:nvSpPr>
          <p:cNvPr id="3" name="Slide Number Placeholder 2">
            <a:extLst>
              <a:ext uri="{FF2B5EF4-FFF2-40B4-BE49-F238E27FC236}">
                <a16:creationId xmlns:a16="http://schemas.microsoft.com/office/drawing/2014/main" id="{4C003D56-53E8-C147-AD2D-A8D438FEA4A8}"/>
              </a:ext>
            </a:extLst>
          </p:cNvPr>
          <p:cNvSpPr>
            <a:spLocks noGrp="1"/>
          </p:cNvSpPr>
          <p:nvPr>
            <p:ph type="sldNum" sz="quarter" idx="12"/>
          </p:nvPr>
        </p:nvSpPr>
        <p:spPr>
          <a:xfrm>
            <a:off x="10243456" y="6356350"/>
            <a:ext cx="1110343" cy="365125"/>
          </a:xfrm>
        </p:spPr>
        <p:txBody>
          <a:bodyPr vert="horz" lIns="91440" tIns="45720" rIns="91440" bIns="45720" rtlCol="0" anchor="ctr">
            <a:normAutofit/>
          </a:bodyPr>
          <a:lstStyle/>
          <a:p>
            <a:pPr>
              <a:spcAft>
                <a:spcPts val="600"/>
              </a:spcAft>
            </a:pPr>
            <a:fld id="{45B8C198-4F60-4447-B732-13D6980645C5}" type="slidenum">
              <a:rPr lang="en-US">
                <a:solidFill>
                  <a:schemeClr val="bg1">
                    <a:alpha val="80000"/>
                  </a:schemeClr>
                </a:solidFill>
              </a:rPr>
              <a:pPr>
                <a:spcAft>
                  <a:spcPts val="600"/>
                </a:spcAft>
              </a:pPr>
              <a:t>14</a:t>
            </a:fld>
            <a:endParaRPr lang="en-US">
              <a:solidFill>
                <a:schemeClr val="bg1">
                  <a:alpha val="80000"/>
                </a:schemeClr>
              </a:solidFill>
            </a:endParaRPr>
          </a:p>
        </p:txBody>
      </p:sp>
    </p:spTree>
    <p:extLst>
      <p:ext uri="{BB962C8B-B14F-4D97-AF65-F5344CB8AC3E}">
        <p14:creationId xmlns:p14="http://schemas.microsoft.com/office/powerpoint/2010/main" val="138056620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88D5-D69D-7F4D-BF63-0CA279A769D8}"/>
              </a:ext>
            </a:extLst>
          </p:cNvPr>
          <p:cNvSpPr>
            <a:spLocks noGrp="1"/>
          </p:cNvSpPr>
          <p:nvPr>
            <p:ph type="title"/>
          </p:nvPr>
        </p:nvSpPr>
        <p:spPr>
          <a:xfrm>
            <a:off x="443346" y="-37306"/>
            <a:ext cx="9428018" cy="662782"/>
          </a:xfrm>
        </p:spPr>
        <p:txBody>
          <a:bodyPr>
            <a:normAutofit fontScale="90000"/>
          </a:bodyPr>
          <a:lstStyle/>
          <a:p>
            <a:r>
              <a:rPr lang="en-US" dirty="0"/>
              <a:t>What is the result of the Big Fear?</a:t>
            </a:r>
          </a:p>
        </p:txBody>
      </p:sp>
      <p:sp>
        <p:nvSpPr>
          <p:cNvPr id="3" name="Slide Number Placeholder 2">
            <a:extLst>
              <a:ext uri="{FF2B5EF4-FFF2-40B4-BE49-F238E27FC236}">
                <a16:creationId xmlns:a16="http://schemas.microsoft.com/office/drawing/2014/main" id="{A268C20D-CB26-664E-978E-4A8D39032F23}"/>
              </a:ext>
            </a:extLst>
          </p:cNvPr>
          <p:cNvSpPr>
            <a:spLocks noGrp="1"/>
          </p:cNvSpPr>
          <p:nvPr>
            <p:ph type="sldNum" sz="quarter" idx="12"/>
          </p:nvPr>
        </p:nvSpPr>
        <p:spPr/>
        <p:txBody>
          <a:bodyPr/>
          <a:lstStyle/>
          <a:p>
            <a:fld id="{45B8C198-4F60-4447-B732-13D6980645C5}" type="slidenum">
              <a:rPr lang="en-US" smtClean="0"/>
              <a:t>15</a:t>
            </a:fld>
            <a:endParaRPr lang="en-US"/>
          </a:p>
        </p:txBody>
      </p:sp>
      <p:pic>
        <p:nvPicPr>
          <p:cNvPr id="4098" name="Picture 2">
            <a:extLst>
              <a:ext uri="{FF2B5EF4-FFF2-40B4-BE49-F238E27FC236}">
                <a16:creationId xmlns:a16="http://schemas.microsoft.com/office/drawing/2014/main" id="{6C513DDF-0443-EB45-82E5-892BCD05A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345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Mahatma Gandhi quote: Non-violent resistance implies the very opposite of weakness. Defiance ...">
            <a:extLst>
              <a:ext uri="{FF2B5EF4-FFF2-40B4-BE49-F238E27FC236}">
                <a16:creationId xmlns:a16="http://schemas.microsoft.com/office/drawing/2014/main" id="{0C135E02-2CD3-6245-A60E-A94C0F0F3E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43467" y="866309"/>
            <a:ext cx="10905066" cy="51253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95A3230-05BF-1841-B3E6-79CA8C5432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5B8C198-4F60-4447-B732-13D6980645C5}" type="slidenum">
              <a:rPr lang="en-US"/>
              <a:pPr>
                <a:spcAft>
                  <a:spcPts val="600"/>
                </a:spcAft>
              </a:pPr>
              <a:t>16</a:t>
            </a:fld>
            <a:endParaRPr lang="en-US"/>
          </a:p>
        </p:txBody>
      </p:sp>
    </p:spTree>
    <p:extLst>
      <p:ext uri="{BB962C8B-B14F-4D97-AF65-F5344CB8AC3E}">
        <p14:creationId xmlns:p14="http://schemas.microsoft.com/office/powerpoint/2010/main" val="3408730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alpha val="34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EA4888-807B-DE48-A68E-0D626930B962}"/>
              </a:ext>
            </a:extLst>
          </p:cNvPr>
          <p:cNvSpPr txBox="1"/>
          <p:nvPr/>
        </p:nvSpPr>
        <p:spPr>
          <a:xfrm>
            <a:off x="318550" y="162098"/>
            <a:ext cx="7550277" cy="6695902"/>
          </a:xfrm>
          <a:prstGeom prst="rect">
            <a:avLst/>
          </a:prstGeom>
        </p:spPr>
        <p:txBody>
          <a:bodyPr vert="horz" lIns="91440" tIns="45720" rIns="91440" bIns="45720" rtlCol="0" anchor="t">
            <a:noAutofit/>
          </a:bodyPr>
          <a:lstStyle/>
          <a:p>
            <a:pPr>
              <a:lnSpc>
                <a:spcPct val="90000"/>
              </a:lnSpc>
              <a:spcAft>
                <a:spcPts val="600"/>
              </a:spcAft>
            </a:pPr>
            <a:r>
              <a:rPr lang="en-US" sz="2400" dirty="0"/>
              <a:t>BREAKOUT:  Tools 1 &amp; 2 Principles 1 &amp; 2</a:t>
            </a:r>
          </a:p>
          <a:p>
            <a:pPr>
              <a:lnSpc>
                <a:spcPct val="90000"/>
              </a:lnSpc>
              <a:spcAft>
                <a:spcPts val="600"/>
              </a:spcAft>
            </a:pPr>
            <a:r>
              <a:rPr lang="en-US" sz="2200" dirty="0"/>
              <a:t> 	Groups of 3 or 4, </a:t>
            </a:r>
            <a:r>
              <a:rPr lang="en-US" sz="2200" b="1" dirty="0"/>
              <a:t>2 min per person</a:t>
            </a:r>
            <a:endParaRPr lang="en-US" sz="2200" dirty="0"/>
          </a:p>
          <a:p>
            <a:pPr>
              <a:lnSpc>
                <a:spcPct val="90000"/>
              </a:lnSpc>
              <a:spcAft>
                <a:spcPts val="600"/>
              </a:spcAft>
            </a:pPr>
            <a:r>
              <a:rPr lang="en-US" sz="2200" dirty="0"/>
              <a:t>2 min example story: </a:t>
            </a:r>
          </a:p>
          <a:p>
            <a:pPr>
              <a:lnSpc>
                <a:spcPct val="90000"/>
              </a:lnSpc>
              <a:spcAft>
                <a:spcPts val="600"/>
              </a:spcAft>
            </a:pPr>
            <a:r>
              <a:rPr lang="en-US" sz="2200" dirty="0"/>
              <a:t>	Jim’s Story &amp; Grace Ann’s Story</a:t>
            </a:r>
          </a:p>
          <a:p>
            <a:pPr>
              <a:lnSpc>
                <a:spcPct val="90000"/>
              </a:lnSpc>
              <a:spcAft>
                <a:spcPts val="600"/>
              </a:spcAft>
            </a:pPr>
            <a:r>
              <a:rPr lang="en-US" sz="2200" dirty="0"/>
              <a:t>2 min silent prep</a:t>
            </a:r>
          </a:p>
          <a:p>
            <a:pPr>
              <a:lnSpc>
                <a:spcPct val="90000"/>
              </a:lnSpc>
              <a:spcAft>
                <a:spcPts val="600"/>
              </a:spcAft>
            </a:pPr>
            <a:r>
              <a:rPr lang="en-US" sz="2200" dirty="0"/>
              <a:t>10 min breakout </a:t>
            </a:r>
          </a:p>
          <a:p>
            <a:pPr>
              <a:lnSpc>
                <a:spcPct val="90000"/>
              </a:lnSpc>
              <a:spcAft>
                <a:spcPts val="600"/>
              </a:spcAft>
            </a:pPr>
            <a:r>
              <a:rPr lang="en-US" sz="2200" dirty="0"/>
              <a:t>1 min back to main room</a:t>
            </a:r>
          </a:p>
          <a:p>
            <a:pPr>
              <a:lnSpc>
                <a:spcPct val="90000"/>
              </a:lnSpc>
              <a:spcAft>
                <a:spcPts val="600"/>
              </a:spcAft>
            </a:pPr>
            <a:endParaRPr lang="en-US" sz="2200" dirty="0"/>
          </a:p>
          <a:p>
            <a:pPr>
              <a:lnSpc>
                <a:spcPct val="90000"/>
              </a:lnSpc>
              <a:spcAft>
                <a:spcPts val="600"/>
              </a:spcAft>
            </a:pPr>
            <a:r>
              <a:rPr lang="en-US" sz="3200" b="1" dirty="0"/>
              <a:t>YOUR ASSIGNMENT: </a:t>
            </a:r>
          </a:p>
          <a:p>
            <a:pPr>
              <a:lnSpc>
                <a:spcPct val="90000"/>
              </a:lnSpc>
              <a:spcAft>
                <a:spcPts val="600"/>
              </a:spcAft>
            </a:pPr>
            <a:r>
              <a:rPr lang="en-US" sz="2800" b="1" dirty="0">
                <a:solidFill>
                  <a:schemeClr val="bg1"/>
                </a:solidFill>
              </a:rPr>
              <a:t>OPTION 1: Tell one story of a time when you offended someone, or were the “oppressor,” without intending it or realizing it in that moment.  </a:t>
            </a:r>
          </a:p>
          <a:p>
            <a:pPr>
              <a:lnSpc>
                <a:spcPct val="90000"/>
              </a:lnSpc>
              <a:spcAft>
                <a:spcPts val="600"/>
              </a:spcAft>
            </a:pPr>
            <a:endParaRPr lang="en-US" sz="2800" b="1" dirty="0">
              <a:solidFill>
                <a:schemeClr val="bg1"/>
              </a:solidFill>
            </a:endParaRPr>
          </a:p>
          <a:p>
            <a:pPr>
              <a:lnSpc>
                <a:spcPct val="90000"/>
              </a:lnSpc>
              <a:spcAft>
                <a:spcPts val="600"/>
              </a:spcAft>
            </a:pPr>
            <a:r>
              <a:rPr lang="en-US" sz="2800" b="1" dirty="0">
                <a:solidFill>
                  <a:schemeClr val="bg1"/>
                </a:solidFill>
              </a:rPr>
              <a:t>OPTION 2: Tell one story when you Resisted Systemic or Structural Racism</a:t>
            </a:r>
            <a:endParaRPr lang="en-US" sz="2000" dirty="0">
              <a:solidFill>
                <a:schemeClr val="bg1"/>
              </a:solidFill>
            </a:endParaRPr>
          </a:p>
          <a:p>
            <a:pPr>
              <a:lnSpc>
                <a:spcPct val="90000"/>
              </a:lnSpc>
              <a:spcAft>
                <a:spcPts val="600"/>
              </a:spcAft>
            </a:pPr>
            <a:endParaRPr lang="en-US" sz="2200" dirty="0"/>
          </a:p>
          <a:p>
            <a:pPr>
              <a:lnSpc>
                <a:spcPct val="90000"/>
              </a:lnSpc>
              <a:spcAft>
                <a:spcPts val="600"/>
              </a:spcAft>
            </a:pPr>
            <a:r>
              <a:rPr lang="en-US" sz="2200" dirty="0">
                <a:solidFill>
                  <a:srgbClr val="FFFFFF"/>
                </a:solidFill>
              </a:rPr>
              <a:t>Debrief:  10 min</a:t>
            </a:r>
          </a:p>
          <a:p>
            <a:pPr>
              <a:lnSpc>
                <a:spcPct val="90000"/>
              </a:lnSpc>
              <a:spcAft>
                <a:spcPts val="600"/>
              </a:spcAft>
            </a:pPr>
            <a:endParaRPr lang="en-US" sz="2200" dirty="0">
              <a:solidFill>
                <a:srgbClr val="FFFFFF"/>
              </a:solidFill>
            </a:endParaRPr>
          </a:p>
          <a:p>
            <a:pPr algn="ctr">
              <a:lnSpc>
                <a:spcPct val="90000"/>
              </a:lnSpc>
              <a:spcAft>
                <a:spcPts val="600"/>
              </a:spcAft>
            </a:pPr>
            <a:endParaRPr lang="en-US" sz="2200" dirty="0">
              <a:solidFill>
                <a:srgbClr val="FFFFFF"/>
              </a:solidFill>
            </a:endParaRPr>
          </a:p>
          <a:p>
            <a:pPr algn="ctr">
              <a:lnSpc>
                <a:spcPct val="90000"/>
              </a:lnSpc>
              <a:spcAft>
                <a:spcPts val="600"/>
              </a:spcAft>
            </a:pPr>
            <a:endParaRPr lang="en-US" sz="2200" dirty="0">
              <a:solidFill>
                <a:srgbClr val="FFFFFF"/>
              </a:solidFill>
            </a:endParaRPr>
          </a:p>
        </p:txBody>
      </p:sp>
      <p:sp>
        <p:nvSpPr>
          <p:cNvPr id="2" name="Slide Number Placeholder 1">
            <a:extLst>
              <a:ext uri="{FF2B5EF4-FFF2-40B4-BE49-F238E27FC236}">
                <a16:creationId xmlns:a16="http://schemas.microsoft.com/office/drawing/2014/main" id="{76FE214C-EE6D-1E47-BD18-652AD0EFFFCF}"/>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4CAFA3F9-F324-7144-B04E-209D9625E121}" type="slidenum">
              <a:rPr lang="en-US" sz="1000" smtClean="0">
                <a:solidFill>
                  <a:srgbClr val="FFFFFF"/>
                </a:solidFill>
              </a:rPr>
              <a:pPr>
                <a:spcAft>
                  <a:spcPts val="600"/>
                </a:spcAft>
              </a:pPr>
              <a:t>17</a:t>
            </a:fld>
            <a:endParaRPr lang="en-US" sz="1000">
              <a:solidFill>
                <a:srgbClr val="FFFFFF"/>
              </a:solidFill>
            </a:endParaRPr>
          </a:p>
        </p:txBody>
      </p:sp>
      <p:pic>
        <p:nvPicPr>
          <p:cNvPr id="17" name="Billede 19">
            <a:extLst>
              <a:ext uri="{FF2B5EF4-FFF2-40B4-BE49-F238E27FC236}">
                <a16:creationId xmlns:a16="http://schemas.microsoft.com/office/drawing/2014/main" id="{7E32B557-6042-F948-9083-5C8039335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pic>
        <p:nvPicPr>
          <p:cNvPr id="6146" name="Picture 2" descr="Global Action Day Against Racism 20th of March - OPlatz — Berlin Refugee Movement">
            <a:extLst>
              <a:ext uri="{FF2B5EF4-FFF2-40B4-BE49-F238E27FC236}">
                <a16:creationId xmlns:a16="http://schemas.microsoft.com/office/drawing/2014/main" id="{CA12EF0C-F3D5-B042-BCE6-E0E4218F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093" y="23001"/>
            <a:ext cx="4656907" cy="394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824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63000">
              <a:schemeClr val="accent5">
                <a:lumMod val="0"/>
                <a:lumOff val="100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Question mark on green pastel background">
            <a:extLst>
              <a:ext uri="{FF2B5EF4-FFF2-40B4-BE49-F238E27FC236}">
                <a16:creationId xmlns:a16="http://schemas.microsoft.com/office/drawing/2014/main" id="{2E3DD900-6799-4823-8385-FBCDE9B23AA4}"/>
              </a:ext>
            </a:extLst>
          </p:cNvPr>
          <p:cNvPicPr>
            <a:picLocks noChangeAspect="1"/>
          </p:cNvPicPr>
          <p:nvPr/>
        </p:nvPicPr>
        <p:blipFill rotWithShape="1">
          <a:blip r:embed="rId2"/>
          <a:srcRect l="43445" r="345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697C4D-9BFD-B34D-BC38-00350B84712C}"/>
              </a:ext>
            </a:extLst>
          </p:cNvPr>
          <p:cNvSpPr>
            <a:spLocks noGrp="1"/>
          </p:cNvSpPr>
          <p:nvPr>
            <p:ph type="title"/>
          </p:nvPr>
        </p:nvSpPr>
        <p:spPr>
          <a:xfrm>
            <a:off x="5827048" y="407987"/>
            <a:ext cx="5721484" cy="1325563"/>
          </a:xfrm>
        </p:spPr>
        <p:txBody>
          <a:bodyPr>
            <a:normAutofit/>
          </a:bodyPr>
          <a:lstStyle/>
          <a:p>
            <a:r>
              <a:rPr lang="en-US" dirty="0"/>
              <a:t>DEBRIEF Questions</a:t>
            </a:r>
          </a:p>
        </p:txBody>
      </p:sp>
      <p:sp>
        <p:nvSpPr>
          <p:cNvPr id="3" name="Content Placeholder 2">
            <a:extLst>
              <a:ext uri="{FF2B5EF4-FFF2-40B4-BE49-F238E27FC236}">
                <a16:creationId xmlns:a16="http://schemas.microsoft.com/office/drawing/2014/main" id="{F4538416-E802-D54F-A8B7-E20C78512389}"/>
              </a:ext>
            </a:extLst>
          </p:cNvPr>
          <p:cNvSpPr>
            <a:spLocks noGrp="1"/>
          </p:cNvSpPr>
          <p:nvPr>
            <p:ph idx="1"/>
          </p:nvPr>
        </p:nvSpPr>
        <p:spPr>
          <a:xfrm>
            <a:off x="5232591" y="1413164"/>
            <a:ext cx="6716954" cy="4364181"/>
          </a:xfrm>
        </p:spPr>
        <p:txBody>
          <a:bodyPr>
            <a:normAutofit fontScale="92500" lnSpcReduction="20000"/>
          </a:bodyPr>
          <a:lstStyle/>
          <a:p>
            <a:pPr marL="0" indent="0">
              <a:buNone/>
            </a:pPr>
            <a:endParaRPr lang="en-US" dirty="0"/>
          </a:p>
          <a:p>
            <a:r>
              <a:rPr lang="en-US" dirty="0"/>
              <a:t>What feelings did you experience when you addressed bias?</a:t>
            </a:r>
          </a:p>
          <a:p>
            <a:endParaRPr lang="en-US" dirty="0"/>
          </a:p>
          <a:p>
            <a:r>
              <a:rPr lang="en-US" dirty="0"/>
              <a:t>What lesson will you take with you to apply when you are in a position to call attention to offensive and/or oppressive behaviors? (What would you say and/or do to NOT be just a bystander?)</a:t>
            </a:r>
          </a:p>
          <a:p>
            <a:pPr marL="0" indent="0">
              <a:buNone/>
            </a:pPr>
            <a:endParaRPr lang="en-US" dirty="0"/>
          </a:p>
          <a:p>
            <a:r>
              <a:rPr lang="en-US" dirty="0"/>
              <a:t>What is your favorite question to ask when deconstructing the endless stream of false stories about “us vs. them”?</a:t>
            </a:r>
          </a:p>
          <a:p>
            <a:endParaRPr lang="en-US" dirty="0"/>
          </a:p>
          <a:p>
            <a:endParaRPr lang="en-US" dirty="0"/>
          </a:p>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4E7C14E8-67B0-684A-8175-55ED195A7F29}"/>
              </a:ext>
            </a:extLst>
          </p:cNvPr>
          <p:cNvSpPr>
            <a:spLocks noGrp="1"/>
          </p:cNvSpPr>
          <p:nvPr>
            <p:ph type="sldNum" sz="quarter" idx="12"/>
          </p:nvPr>
        </p:nvSpPr>
        <p:spPr/>
        <p:txBody>
          <a:bodyPr/>
          <a:lstStyle/>
          <a:p>
            <a:fld id="{45B8C198-4F60-4447-B732-13D6980645C5}" type="slidenum">
              <a:rPr lang="en-US" smtClean="0"/>
              <a:t>18</a:t>
            </a:fld>
            <a:endParaRPr lang="en-US" dirty="0"/>
          </a:p>
        </p:txBody>
      </p:sp>
      <p:pic>
        <p:nvPicPr>
          <p:cNvPr id="8" name="Billede 19">
            <a:extLst>
              <a:ext uri="{FF2B5EF4-FFF2-40B4-BE49-F238E27FC236}">
                <a16:creationId xmlns:a16="http://schemas.microsoft.com/office/drawing/2014/main" id="{5F5FFCFD-005B-594D-BECE-6DC1EF370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4966" y="4854371"/>
            <a:ext cx="3763509" cy="2867434"/>
          </a:xfrm>
          <a:prstGeom prst="rect">
            <a:avLst/>
          </a:prstGeom>
        </p:spPr>
      </p:pic>
    </p:spTree>
    <p:extLst>
      <p:ext uri="{BB962C8B-B14F-4D97-AF65-F5344CB8AC3E}">
        <p14:creationId xmlns:p14="http://schemas.microsoft.com/office/powerpoint/2010/main" val="3851821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63000">
              <a:schemeClr val="accent5">
                <a:lumMod val="0"/>
                <a:lumOff val="100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02" name="TextShape 2"/>
          <p:cNvSpPr txBox="1"/>
          <p:nvPr/>
        </p:nvSpPr>
        <p:spPr>
          <a:xfrm>
            <a:off x="448574" y="359764"/>
            <a:ext cx="11559396" cy="6498235"/>
          </a:xfrm>
          <a:prstGeom prst="rect">
            <a:avLst/>
          </a:prstGeom>
          <a:noFill/>
          <a:ln w="0">
            <a:noFill/>
          </a:ln>
        </p:spPr>
        <p:txBody>
          <a:bodyPr>
            <a:normAutofit fontScale="85500" lnSpcReduction="20000"/>
          </a:bodyPr>
          <a:lstStyle/>
          <a:p>
            <a:pPr marL="360">
              <a:spcBef>
                <a:spcPts val="641"/>
              </a:spcBef>
              <a:buClr>
                <a:srgbClr val="000000"/>
              </a:buClr>
            </a:pPr>
            <a:endParaRPr lang="en-US" sz="3600" b="1" spc="-1" dirty="0">
              <a:solidFill>
                <a:srgbClr val="000000"/>
              </a:solidFill>
              <a:latin typeface="Calibri"/>
            </a:endParaRPr>
          </a:p>
          <a:p>
            <a:pPr marL="360">
              <a:spcBef>
                <a:spcPts val="641"/>
              </a:spcBef>
              <a:buClr>
                <a:srgbClr val="000000"/>
              </a:buClr>
            </a:pPr>
            <a:endParaRPr lang="en-US" sz="3400" b="1" spc="-1" dirty="0">
              <a:solidFill>
                <a:srgbClr val="000000"/>
              </a:solidFill>
              <a:latin typeface="Calibri"/>
            </a:endParaRPr>
          </a:p>
          <a:p>
            <a:pPr marL="360">
              <a:spcBef>
                <a:spcPts val="641"/>
              </a:spcBef>
              <a:buClr>
                <a:srgbClr val="000000"/>
              </a:buClr>
            </a:pPr>
            <a:endParaRPr lang="en-US" sz="3400" b="1" spc="-1" dirty="0">
              <a:solidFill>
                <a:srgbClr val="000000"/>
              </a:solidFill>
              <a:latin typeface="Calibri"/>
            </a:endParaRPr>
          </a:p>
          <a:p>
            <a:pPr marL="360">
              <a:spcBef>
                <a:spcPts val="641"/>
              </a:spcBef>
              <a:buClr>
                <a:srgbClr val="000000"/>
              </a:buClr>
            </a:pPr>
            <a:r>
              <a:rPr lang="en-US" sz="3400" b="1" spc="-1" dirty="0">
                <a:solidFill>
                  <a:srgbClr val="000000"/>
                </a:solidFill>
                <a:latin typeface="Calibri"/>
              </a:rPr>
              <a:t>Week 3</a:t>
            </a:r>
            <a:r>
              <a:rPr lang="en-US" sz="3400" spc="-1" dirty="0">
                <a:solidFill>
                  <a:srgbClr val="000000"/>
                </a:solidFill>
                <a:latin typeface="Calibri"/>
              </a:rPr>
              <a:t>: </a:t>
            </a:r>
            <a:r>
              <a:rPr lang="en-US" sz="3400" spc="-1" dirty="0">
                <a:solidFill>
                  <a:srgbClr val="000000"/>
                </a:solidFill>
              </a:rPr>
              <a:t>Read Chapter 5 &amp; 6 in True Storytelling; And Chapters 4 &amp; 5, in Narrative Methods </a:t>
            </a:r>
          </a:p>
          <a:p>
            <a:endParaRPr lang="en-US" sz="2400" spc="-1" dirty="0">
              <a:solidFill>
                <a:srgbClr val="000000"/>
              </a:solidFill>
            </a:endParaRPr>
          </a:p>
          <a:p>
            <a:r>
              <a:rPr lang="en-US" sz="2800" b="1" dirty="0">
                <a:highlight>
                  <a:srgbClr val="FFFF00"/>
                </a:highlight>
              </a:rPr>
              <a:t>Topics Next Session: </a:t>
            </a:r>
          </a:p>
          <a:p>
            <a:r>
              <a:rPr lang="en-US" sz="2800" dirty="0">
                <a:highlight>
                  <a:srgbClr val="FFFF00"/>
                </a:highlight>
              </a:rPr>
              <a:t>Principle 5: Helping new story with CARNIVALESQUE THEATER: </a:t>
            </a:r>
          </a:p>
          <a:p>
            <a:r>
              <a:rPr lang="en-US" sz="2800" b="1" dirty="0">
                <a:highlight>
                  <a:srgbClr val="FFFF00"/>
                </a:highlight>
              </a:rPr>
              <a:t>	Find the Exception</a:t>
            </a:r>
            <a:r>
              <a:rPr lang="en-US" sz="2800" dirty="0">
                <a:highlight>
                  <a:srgbClr val="FFFF00"/>
                </a:highlight>
              </a:rPr>
              <a:t> Chapter 4 in Narrative book )</a:t>
            </a:r>
          </a:p>
          <a:p>
            <a:endParaRPr lang="en-US" sz="2800" dirty="0">
              <a:highlight>
                <a:srgbClr val="FFFF00"/>
              </a:highlight>
            </a:endParaRPr>
          </a:p>
          <a:p>
            <a:r>
              <a:rPr lang="en-US" sz="2800" dirty="0">
                <a:highlight>
                  <a:srgbClr val="FFFF00"/>
                </a:highlight>
              </a:rPr>
              <a:t>Principle 6: Staging your FESTIVAL THEATER: </a:t>
            </a:r>
          </a:p>
          <a:p>
            <a:r>
              <a:rPr lang="en-US" sz="2800" b="1" dirty="0">
                <a:highlight>
                  <a:srgbClr val="FFFF00"/>
                </a:highlight>
              </a:rPr>
              <a:t>	Trace between the lines (</a:t>
            </a:r>
            <a:r>
              <a:rPr lang="en-US" sz="2800" dirty="0">
                <a:highlight>
                  <a:srgbClr val="FFFF00"/>
                </a:highlight>
              </a:rPr>
              <a:t>Chapter 5 in Narrative book)</a:t>
            </a:r>
            <a:endParaRPr lang="en-US" sz="5700" spc="-1" dirty="0">
              <a:solidFill>
                <a:srgbClr val="000000"/>
              </a:solidFill>
              <a:highlight>
                <a:srgbClr val="FFFF00"/>
              </a:highlight>
              <a:latin typeface="Calibri"/>
            </a:endParaRPr>
          </a:p>
          <a:p>
            <a:pPr marL="360">
              <a:spcBef>
                <a:spcPts val="641"/>
              </a:spcBef>
              <a:buClr>
                <a:srgbClr val="000000"/>
              </a:buClr>
            </a:pPr>
            <a:endParaRPr lang="en-US" sz="3400" b="1" spc="-1" dirty="0">
              <a:solidFill>
                <a:srgbClr val="000000"/>
              </a:solidFill>
            </a:endParaRPr>
          </a:p>
          <a:p>
            <a:pPr marL="360">
              <a:spcBef>
                <a:spcPts val="641"/>
              </a:spcBef>
              <a:buClr>
                <a:srgbClr val="000000"/>
              </a:buClr>
            </a:pPr>
            <a:r>
              <a:rPr lang="en-US" sz="3400" b="1" spc="-1" dirty="0">
                <a:solidFill>
                  <a:srgbClr val="000000"/>
                </a:solidFill>
              </a:rPr>
              <a:t>TO DO: </a:t>
            </a:r>
            <a:r>
              <a:rPr lang="en-US" sz="3400" spc="-1" dirty="0">
                <a:solidFill>
                  <a:srgbClr val="000000"/>
                </a:solidFill>
              </a:rPr>
              <a:t>Take notes on ways non-violent Carnival counters Spectacle plots.</a:t>
            </a:r>
          </a:p>
          <a:p>
            <a:pPr marL="360">
              <a:spcBef>
                <a:spcPts val="641"/>
              </a:spcBef>
              <a:buClr>
                <a:srgbClr val="000000"/>
              </a:buClr>
            </a:pPr>
            <a:r>
              <a:rPr lang="en-US" sz="3800" b="1" dirty="0">
                <a:solidFill>
                  <a:schemeClr val="bg1"/>
                </a:solidFill>
              </a:rPr>
              <a:t>Online Resources</a:t>
            </a:r>
            <a:r>
              <a:rPr lang="en-US" sz="2200" dirty="0">
                <a:solidFill>
                  <a:schemeClr val="bg1"/>
                </a:solidFill>
              </a:rPr>
              <a:t>: </a:t>
            </a:r>
            <a:r>
              <a:rPr lang="en-US" sz="3200" b="1" dirty="0">
                <a:solidFill>
                  <a:schemeClr val="bg1"/>
                </a:solidFill>
                <a:hlinkClick r:id="rId3">
                  <a:extLst>
                    <a:ext uri="{A12FA001-AC4F-418D-AE19-62706E023703}">
                      <ahyp:hlinkClr xmlns:ahyp="http://schemas.microsoft.com/office/drawing/2018/hyperlinkcolor" val="tx"/>
                    </a:ext>
                  </a:extLst>
                </a:hlinkClick>
              </a:rPr>
              <a:t>Introduction to True Storytelling Institute’s Diversity, Equity, Inclusion DEI 2.0 Module Overview</a:t>
            </a:r>
            <a:r>
              <a:rPr lang="en-US" sz="3200" b="1" dirty="0">
                <a:solidFill>
                  <a:schemeClr val="bg1"/>
                </a:solidFill>
              </a:rPr>
              <a:t>; </a:t>
            </a:r>
            <a:r>
              <a:rPr lang="en-US" sz="3200" b="1" dirty="0">
                <a:solidFill>
                  <a:schemeClr val="bg1"/>
                </a:solidFill>
                <a:hlinkClick r:id="rId4">
                  <a:extLst>
                    <a:ext uri="{A12FA001-AC4F-418D-AE19-62706E023703}">
                      <ahyp:hlinkClr xmlns:ahyp="http://schemas.microsoft.com/office/drawing/2018/hyperlinkcolor" val="tx"/>
                    </a:ext>
                  </a:extLst>
                </a:hlinkClick>
              </a:rPr>
              <a:t>Taking the True Storytelling’s Diversity, Equity, and Inclusion (DEI 2.0) Journey</a:t>
            </a:r>
            <a:r>
              <a:rPr lang="en-US" sz="3200" b="1" dirty="0">
                <a:solidFill>
                  <a:schemeClr val="bg1"/>
                </a:solidFill>
              </a:rPr>
              <a:t> and </a:t>
            </a:r>
            <a:r>
              <a:rPr lang="en-US" sz="2800" u="sng" dirty="0">
                <a:solidFill>
                  <a:schemeClr val="bg1">
                    <a:lumMod val="95000"/>
                  </a:schemeClr>
                </a:solidFill>
                <a:hlinkClick r:id="rId5">
                  <a:extLst>
                    <a:ext uri="{A12FA001-AC4F-418D-AE19-62706E023703}">
                      <ahyp:hlinkClr xmlns:ahyp="http://schemas.microsoft.com/office/drawing/2018/hyperlinkcolor" val="tx"/>
                    </a:ext>
                  </a:extLst>
                </a:hlinkClick>
              </a:rPr>
              <a:t>Visual Language of True Storytelling for DEI 2.0 Tools: The Enron Dramaturgy Case</a:t>
            </a:r>
            <a:endParaRPr lang="en-US" sz="6300" spc="-1" dirty="0">
              <a:solidFill>
                <a:schemeClr val="bg1">
                  <a:lumMod val="95000"/>
                </a:schemeClr>
              </a:solidFill>
              <a:latin typeface="Calibri"/>
            </a:endParaRPr>
          </a:p>
        </p:txBody>
      </p:sp>
      <p:pic>
        <p:nvPicPr>
          <p:cNvPr id="6" name="Picture 4_2" descr="ath Homework – Helpful or Harmful? - KP® Mathematics : KP® Mathematics">
            <a:extLst>
              <a:ext uri="{FF2B5EF4-FFF2-40B4-BE49-F238E27FC236}">
                <a16:creationId xmlns:a16="http://schemas.microsoft.com/office/drawing/2014/main" id="{E83E1356-C3C9-4141-AA44-A2A8C73BB6BB}"/>
              </a:ext>
            </a:extLst>
          </p:cNvPr>
          <p:cNvPicPr/>
          <p:nvPr/>
        </p:nvPicPr>
        <p:blipFill>
          <a:blip r:embed="rId6"/>
          <a:stretch/>
        </p:blipFill>
        <p:spPr>
          <a:xfrm>
            <a:off x="4738255" y="0"/>
            <a:ext cx="3071568" cy="1558636"/>
          </a:xfrm>
          <a:prstGeom prst="rect">
            <a:avLst/>
          </a:prstGeom>
          <a:ln w="0">
            <a:noFill/>
          </a:ln>
        </p:spPr>
      </p:pic>
      <p:pic>
        <p:nvPicPr>
          <p:cNvPr id="5" name="Billede 19">
            <a:extLst>
              <a:ext uri="{FF2B5EF4-FFF2-40B4-BE49-F238E27FC236}">
                <a16:creationId xmlns:a16="http://schemas.microsoft.com/office/drawing/2014/main" id="{A16B1EF0-9993-E244-95C7-6ADD8A6CC8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045" y="5105195"/>
            <a:ext cx="3763509" cy="2867434"/>
          </a:xfrm>
          <a:prstGeom prst="rect">
            <a:avLst/>
          </a:prstGeom>
        </p:spPr>
      </p:pic>
      <p:sp>
        <p:nvSpPr>
          <p:cNvPr id="2" name="Slide Number Placeholder 1">
            <a:extLst>
              <a:ext uri="{FF2B5EF4-FFF2-40B4-BE49-F238E27FC236}">
                <a16:creationId xmlns:a16="http://schemas.microsoft.com/office/drawing/2014/main" id="{1558D254-EC0E-3146-9080-690BFAD59A93}"/>
              </a:ext>
            </a:extLst>
          </p:cNvPr>
          <p:cNvSpPr>
            <a:spLocks noGrp="1"/>
          </p:cNvSpPr>
          <p:nvPr>
            <p:ph type="sldNum" sz="quarter" idx="12"/>
          </p:nvPr>
        </p:nvSpPr>
        <p:spPr/>
        <p:txBody>
          <a:bodyPr/>
          <a:lstStyle/>
          <a:p>
            <a:fld id="{4CAFA3F9-F324-7144-B04E-209D9625E121}" type="slidenum">
              <a:rPr lang="en-US" smtClean="0"/>
              <a:t>19</a:t>
            </a:fld>
            <a:endParaRPr lang="en-US" dirty="0"/>
          </a:p>
        </p:txBody>
      </p:sp>
    </p:spTree>
    <p:extLst>
      <p:ext uri="{BB962C8B-B14F-4D97-AF65-F5344CB8AC3E}">
        <p14:creationId xmlns:p14="http://schemas.microsoft.com/office/powerpoint/2010/main" val="1278307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Diversity, Equity, &amp; Inclusion (DEI, 2.0)</a:t>
            </a:r>
            <a:endParaRPr lang="en-US" sz="3200" spc="-1" dirty="0">
              <a:latin typeface="Arial"/>
            </a:endParaRPr>
          </a:p>
          <a:p>
            <a:pPr>
              <a:lnSpc>
                <a:spcPct val="100000"/>
              </a:lnSpc>
            </a:pPr>
            <a:r>
              <a:rPr lang="da-DK" sz="3200" b="1" spc="-1" dirty="0">
                <a:solidFill>
                  <a:srgbClr val="843C0B"/>
                </a:solidFill>
                <a:latin typeface="Arial"/>
                <a:ea typeface="DejaVu Sans"/>
              </a:rPr>
              <a:t>  Level I session 2</a:t>
            </a:r>
            <a:endParaRPr lang="en-US" sz="3200" spc="-1" dirty="0">
              <a:latin typeface="Arial"/>
            </a:endParaRPr>
          </a:p>
        </p:txBody>
      </p:sp>
      <p:pic>
        <p:nvPicPr>
          <p:cNvPr id="320" name="Picture 201_1"/>
          <p:cNvPicPr/>
          <p:nvPr/>
        </p:nvPicPr>
        <p:blipFill>
          <a:blip r:embed="rId4"/>
          <a:stretch/>
        </p:blipFill>
        <p:spPr>
          <a:xfrm>
            <a:off x="1399012" y="-136800"/>
            <a:ext cx="9144000" cy="6699240"/>
          </a:xfrm>
          <a:prstGeom prst="rect">
            <a:avLst/>
          </a:prstGeom>
          <a:ln w="0">
            <a:noFill/>
          </a:ln>
        </p:spPr>
      </p:pic>
      <p:sp>
        <p:nvSpPr>
          <p:cNvPr id="2" name="Slide Number Placeholder 1">
            <a:extLst>
              <a:ext uri="{FF2B5EF4-FFF2-40B4-BE49-F238E27FC236}">
                <a16:creationId xmlns:a16="http://schemas.microsoft.com/office/drawing/2014/main" id="{D0881DF2-FB62-3A41-BA0A-98D77F33E2DC}"/>
              </a:ext>
            </a:extLst>
          </p:cNvPr>
          <p:cNvSpPr>
            <a:spLocks noGrp="1"/>
          </p:cNvSpPr>
          <p:nvPr>
            <p:ph type="sldNum" sz="quarter" idx="12"/>
          </p:nvPr>
        </p:nvSpPr>
        <p:spPr/>
        <p:txBody>
          <a:bodyPr/>
          <a:lstStyle/>
          <a:p>
            <a:fld id="{4CAFA3F9-F324-7144-B04E-209D9625E121}" type="slidenum">
              <a:rPr lang="en-US" smtClean="0"/>
              <a:t>2</a:t>
            </a:fld>
            <a:endParaRPr lang="en-US"/>
          </a:p>
        </p:txBody>
      </p:sp>
    </p:spTree>
    <p:extLst>
      <p:ext uri="{BB962C8B-B14F-4D97-AF65-F5344CB8AC3E}">
        <p14:creationId xmlns:p14="http://schemas.microsoft.com/office/powerpoint/2010/main" val="58024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8491440" y="295560"/>
            <a:ext cx="468000" cy="762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fld id="{5ACD13B5-0272-4B2A-9D9A-5D392E170E7B}" type="slidenum">
              <a:rPr lang="en-US" spc="-1">
                <a:solidFill>
                  <a:srgbClr val="000000"/>
                </a:solidFill>
                <a:latin typeface="Arial"/>
                <a:ea typeface="DejaVu Sans"/>
              </a:rPr>
              <a:t>20</a:t>
            </a:fld>
            <a:endParaRPr lang="en-US" spc="-1">
              <a:latin typeface="Arial"/>
            </a:endParaRPr>
          </a:p>
        </p:txBody>
      </p:sp>
      <p:pic>
        <p:nvPicPr>
          <p:cNvPr id="318" name="Billede 4_1"/>
          <p:cNvPicPr/>
          <p:nvPr/>
        </p:nvPicPr>
        <p:blipFill>
          <a:blip r:embed="rId3"/>
          <a:stretch/>
        </p:blipFill>
        <p:spPr>
          <a:xfrm>
            <a:off x="1524000" y="0"/>
            <a:ext cx="9144000" cy="6853320"/>
          </a:xfrm>
          <a:prstGeom prst="rect">
            <a:avLst/>
          </a:prstGeom>
          <a:ln w="0">
            <a:noFill/>
          </a:ln>
        </p:spPr>
      </p:pic>
      <p:sp>
        <p:nvSpPr>
          <p:cNvPr id="319" name="CustomShape 2"/>
          <p:cNvSpPr/>
          <p:nvPr/>
        </p:nvSpPr>
        <p:spPr>
          <a:xfrm>
            <a:off x="5971012" y="294481"/>
            <a:ext cx="4696989"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a-DK" sz="3200" b="1" spc="-1" dirty="0">
                <a:solidFill>
                  <a:srgbClr val="843C0B"/>
                </a:solidFill>
                <a:latin typeface="Arial"/>
                <a:ea typeface="DejaVu Sans"/>
              </a:rPr>
              <a:t>TRUE STORYTELLING</a:t>
            </a:r>
            <a:endParaRPr lang="en-US" sz="3200" spc="-1" dirty="0">
              <a:latin typeface="Arial"/>
            </a:endParaRPr>
          </a:p>
          <a:p>
            <a:pPr>
              <a:lnSpc>
                <a:spcPct val="100000"/>
              </a:lnSpc>
            </a:pPr>
            <a:r>
              <a:rPr lang="en-US" sz="3200" b="1" spc="-1" dirty="0">
                <a:solidFill>
                  <a:srgbClr val="843C0B"/>
                </a:solidFill>
                <a:latin typeface="Arial"/>
                <a:ea typeface="DejaVu Sans"/>
              </a:rPr>
              <a:t>Diversity, Equity, &amp; Inclusion (DEI, 2.0)</a:t>
            </a:r>
            <a:endParaRPr lang="en-US" sz="3200" spc="-1" dirty="0">
              <a:latin typeface="Arial"/>
            </a:endParaRPr>
          </a:p>
          <a:p>
            <a:pPr>
              <a:lnSpc>
                <a:spcPct val="100000"/>
              </a:lnSpc>
            </a:pPr>
            <a:r>
              <a:rPr lang="da-DK" sz="3200" b="1" spc="-1" dirty="0">
                <a:solidFill>
                  <a:srgbClr val="843C0B"/>
                </a:solidFill>
                <a:latin typeface="Arial"/>
                <a:ea typeface="DejaVu Sans"/>
              </a:rPr>
              <a:t>  Level I session 2</a:t>
            </a:r>
            <a:endParaRPr lang="en-US" sz="3200" spc="-1" dirty="0">
              <a:latin typeface="Arial"/>
            </a:endParaRPr>
          </a:p>
        </p:txBody>
      </p:sp>
      <p:pic>
        <p:nvPicPr>
          <p:cNvPr id="320" name="Picture 201_1"/>
          <p:cNvPicPr/>
          <p:nvPr/>
        </p:nvPicPr>
        <p:blipFill>
          <a:blip r:embed="rId4"/>
          <a:stretch/>
        </p:blipFill>
        <p:spPr>
          <a:xfrm>
            <a:off x="776224" y="-404797"/>
            <a:ext cx="9144000" cy="6699240"/>
          </a:xfrm>
          <a:prstGeom prst="rect">
            <a:avLst/>
          </a:prstGeom>
          <a:ln w="0">
            <a:noFill/>
          </a:ln>
        </p:spPr>
      </p:pic>
      <p:pic>
        <p:nvPicPr>
          <p:cNvPr id="6" name="Billede 19">
            <a:extLst>
              <a:ext uri="{FF2B5EF4-FFF2-40B4-BE49-F238E27FC236}">
                <a16:creationId xmlns:a16="http://schemas.microsoft.com/office/drawing/2014/main" id="{941C0737-6E2B-AB40-9044-180114992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D0881DF2-FB62-3A41-BA0A-98D77F33E2DC}"/>
              </a:ext>
            </a:extLst>
          </p:cNvPr>
          <p:cNvSpPr>
            <a:spLocks noGrp="1"/>
          </p:cNvSpPr>
          <p:nvPr>
            <p:ph type="sldNum" sz="quarter" idx="12"/>
          </p:nvPr>
        </p:nvSpPr>
        <p:spPr/>
        <p:txBody>
          <a:bodyPr/>
          <a:lstStyle/>
          <a:p>
            <a:fld id="{4CAFA3F9-F324-7144-B04E-209D9625E121}" type="slidenum">
              <a:rPr lang="en-US" smtClean="0"/>
              <a:t>20</a:t>
            </a:fld>
            <a:endParaRPr lang="en-US"/>
          </a:p>
        </p:txBody>
      </p:sp>
    </p:spTree>
    <p:extLst>
      <p:ext uri="{BB962C8B-B14F-4D97-AF65-F5344CB8AC3E}">
        <p14:creationId xmlns:p14="http://schemas.microsoft.com/office/powerpoint/2010/main" val="3870308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1647840" y="159840"/>
            <a:ext cx="8906040" cy="2583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endParaRPr lang="en-US" spc="-1">
              <a:latin typeface="Arial"/>
            </a:endParaRPr>
          </a:p>
          <a:p>
            <a:pPr algn="ctr">
              <a:lnSpc>
                <a:spcPct val="90000"/>
              </a:lnSpc>
            </a:pPr>
            <a:r>
              <a:rPr lang="en-US" sz="3200" spc="-1">
                <a:solidFill>
                  <a:srgbClr val="000000"/>
                </a:solidFill>
                <a:latin typeface="Arial"/>
                <a:ea typeface="DejaVu Sans"/>
              </a:rPr>
              <a:t>True Storytelling Institute</a:t>
            </a:r>
            <a:endParaRPr lang="en-US" sz="3200" spc="-1">
              <a:latin typeface="Arial"/>
            </a:endParaRPr>
          </a:p>
          <a:p>
            <a:pPr algn="ctr">
              <a:lnSpc>
                <a:spcPct val="90000"/>
              </a:lnSpc>
            </a:pPr>
            <a:r>
              <a:rPr lang="en-US" sz="3200" spc="-1">
                <a:solidFill>
                  <a:srgbClr val="000000"/>
                </a:solidFill>
                <a:latin typeface="Arial"/>
                <a:ea typeface="DejaVu Sans"/>
              </a:rPr>
              <a:t>Check Out</a:t>
            </a:r>
            <a:endParaRPr lang="en-US" sz="3200" spc="-1">
              <a:latin typeface="Arial"/>
            </a:endParaRPr>
          </a:p>
          <a:p>
            <a:pPr algn="ctr">
              <a:lnSpc>
                <a:spcPct val="90000"/>
              </a:lnSpc>
            </a:pPr>
            <a:r>
              <a:rPr lang="en-US" sz="3600" spc="-1">
                <a:solidFill>
                  <a:srgbClr val="000000"/>
                </a:solidFill>
                <a:latin typeface="Arial"/>
                <a:ea typeface="DejaVu Sans"/>
              </a:rPr>
              <a:t>COFFEE in the LOBBY</a:t>
            </a:r>
            <a:endParaRPr lang="en-US" sz="3600" spc="-1">
              <a:latin typeface="Arial"/>
            </a:endParaRPr>
          </a:p>
          <a:p>
            <a:pPr algn="ctr">
              <a:lnSpc>
                <a:spcPct val="90000"/>
              </a:lnSpc>
            </a:pPr>
            <a:endParaRPr lang="en-US" sz="3600" spc="-1">
              <a:latin typeface="Arial"/>
            </a:endParaRPr>
          </a:p>
          <a:p>
            <a:pPr algn="ctr">
              <a:lnSpc>
                <a:spcPct val="90000"/>
              </a:lnSpc>
            </a:pPr>
            <a:endParaRPr lang="en-US" sz="3600" spc="-1">
              <a:latin typeface="Arial"/>
            </a:endParaRPr>
          </a:p>
          <a:p>
            <a:pPr>
              <a:lnSpc>
                <a:spcPct val="90000"/>
              </a:lnSpc>
            </a:pPr>
            <a:endParaRPr lang="en-US" sz="3600" spc="-1">
              <a:latin typeface="Arial"/>
            </a:endParaRPr>
          </a:p>
          <a:p>
            <a:pPr>
              <a:lnSpc>
                <a:spcPct val="90000"/>
              </a:lnSpc>
            </a:pPr>
            <a:endParaRPr lang="en-US" sz="3600" spc="-1">
              <a:latin typeface="Arial"/>
            </a:endParaRPr>
          </a:p>
          <a:p>
            <a:pPr>
              <a:lnSpc>
                <a:spcPct val="90000"/>
              </a:lnSpc>
            </a:pPr>
            <a:r>
              <a:rPr lang="en-US" sz="4400" spc="-1">
                <a:solidFill>
                  <a:srgbClr val="000000"/>
                </a:solidFill>
                <a:latin typeface="Arial"/>
                <a:ea typeface="DejaVu Sans"/>
              </a:rPr>
              <a:t>     </a:t>
            </a:r>
            <a:endParaRPr lang="en-US" sz="4400" spc="-1">
              <a:latin typeface="Arial"/>
            </a:endParaRPr>
          </a:p>
        </p:txBody>
      </p:sp>
      <p:sp>
        <p:nvSpPr>
          <p:cNvPr id="409" name="CustomShape 2"/>
          <p:cNvSpPr/>
          <p:nvPr/>
        </p:nvSpPr>
        <p:spPr>
          <a:xfrm>
            <a:off x="2457840" y="5563800"/>
            <a:ext cx="10477440" cy="3489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a:p>
            <a:pPr>
              <a:lnSpc>
                <a:spcPct val="90000"/>
              </a:lnSpc>
              <a:spcBef>
                <a:spcPts val="1001"/>
              </a:spcBef>
            </a:pPr>
            <a:endParaRPr lang="en-US" spc="-1">
              <a:latin typeface="Arial"/>
            </a:endParaRPr>
          </a:p>
        </p:txBody>
      </p:sp>
      <p:pic>
        <p:nvPicPr>
          <p:cNvPr id="410" name="Picture 298_2"/>
          <p:cNvPicPr/>
          <p:nvPr/>
        </p:nvPicPr>
        <p:blipFill>
          <a:blip r:embed="rId3"/>
          <a:stretch/>
        </p:blipFill>
        <p:spPr>
          <a:xfrm>
            <a:off x="3309960" y="2546280"/>
            <a:ext cx="5582160" cy="4150080"/>
          </a:xfrm>
          <a:prstGeom prst="rect">
            <a:avLst/>
          </a:prstGeom>
          <a:ln w="0">
            <a:noFill/>
          </a:ln>
        </p:spPr>
      </p:pic>
      <p:pic>
        <p:nvPicPr>
          <p:cNvPr id="5" name="Billede 19">
            <a:extLst>
              <a:ext uri="{FF2B5EF4-FFF2-40B4-BE49-F238E27FC236}">
                <a16:creationId xmlns:a16="http://schemas.microsoft.com/office/drawing/2014/main" id="{8ABC01DA-1178-FF46-B9FD-E155A5A58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2" name="Slide Number Placeholder 1">
            <a:extLst>
              <a:ext uri="{FF2B5EF4-FFF2-40B4-BE49-F238E27FC236}">
                <a16:creationId xmlns:a16="http://schemas.microsoft.com/office/drawing/2014/main" id="{35469991-1631-8E45-B391-2E56B3C84152}"/>
              </a:ext>
            </a:extLst>
          </p:cNvPr>
          <p:cNvSpPr>
            <a:spLocks noGrp="1"/>
          </p:cNvSpPr>
          <p:nvPr>
            <p:ph type="sldNum" sz="quarter" idx="12"/>
          </p:nvPr>
        </p:nvSpPr>
        <p:spPr/>
        <p:txBody>
          <a:bodyPr/>
          <a:lstStyle/>
          <a:p>
            <a:fld id="{4CAFA3F9-F324-7144-B04E-209D9625E121}" type="slidenum">
              <a:rPr lang="en-US" smtClean="0"/>
              <a:t>21</a:t>
            </a:fld>
            <a:endParaRPr lang="en-US"/>
          </a:p>
        </p:txBody>
      </p:sp>
    </p:spTree>
    <p:extLst>
      <p:ext uri="{BB962C8B-B14F-4D97-AF65-F5344CB8AC3E}">
        <p14:creationId xmlns:p14="http://schemas.microsoft.com/office/powerpoint/2010/main" val="1954700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E5A2-1A1A-074A-996A-18A811426F87}"/>
              </a:ext>
            </a:extLst>
          </p:cNvPr>
          <p:cNvSpPr>
            <a:spLocks noGrp="1"/>
          </p:cNvSpPr>
          <p:nvPr>
            <p:ph type="title"/>
          </p:nvPr>
        </p:nvSpPr>
        <p:spPr>
          <a:xfrm>
            <a:off x="838200" y="365126"/>
            <a:ext cx="10515600" cy="888206"/>
          </a:xfrm>
        </p:spPr>
        <p:txBody>
          <a:bodyPr/>
          <a:lstStyle/>
          <a:p>
            <a:r>
              <a:rPr lang="en-US" dirty="0"/>
              <a:t>What Tools 3 &amp; 4 can do</a:t>
            </a:r>
          </a:p>
        </p:txBody>
      </p:sp>
      <p:sp>
        <p:nvSpPr>
          <p:cNvPr id="3" name="Content Placeholder 2">
            <a:extLst>
              <a:ext uri="{FF2B5EF4-FFF2-40B4-BE49-F238E27FC236}">
                <a16:creationId xmlns:a16="http://schemas.microsoft.com/office/drawing/2014/main" id="{542268EE-FC70-E94C-9832-1B5AB63AB3C8}"/>
              </a:ext>
            </a:extLst>
          </p:cNvPr>
          <p:cNvSpPr>
            <a:spLocks noGrp="1"/>
          </p:cNvSpPr>
          <p:nvPr>
            <p:ph idx="1"/>
          </p:nvPr>
        </p:nvSpPr>
        <p:spPr>
          <a:xfrm>
            <a:off x="491836" y="1253331"/>
            <a:ext cx="11478491" cy="5239544"/>
          </a:xfrm>
        </p:spPr>
        <p:txBody>
          <a:bodyPr>
            <a:normAutofit fontScale="92500" lnSpcReduction="20000"/>
          </a:bodyPr>
          <a:lstStyle/>
          <a:p>
            <a:r>
              <a:rPr lang="en-US" dirty="0"/>
              <a:t>Exposing racist and misogyny constructions of reality and countering with True Storytelling of the ‘essence of truth.’</a:t>
            </a:r>
          </a:p>
          <a:p>
            <a:r>
              <a:rPr lang="en-US" dirty="0"/>
              <a:t>Deconstructing the endless stream of baseless conspiracy theories</a:t>
            </a:r>
          </a:p>
          <a:p>
            <a:pPr lvl="1"/>
            <a:r>
              <a:rPr lang="en-US" dirty="0"/>
              <a:t>Denial of severity of COVID19 pandemic by no mask, ‘re-open’ and don’t vaccinate campaigns. What were the hidden costs of these conspiracy theories? Lives lost, social and economic misery.</a:t>
            </a:r>
          </a:p>
          <a:p>
            <a:pPr lvl="1"/>
            <a:r>
              <a:rPr lang="en-US" dirty="0"/>
              <a:t>Preemptive declarations of election fraud with actions “Stop the Steal’</a:t>
            </a:r>
          </a:p>
          <a:p>
            <a:pPr lvl="2"/>
            <a:r>
              <a:rPr lang="en-US" dirty="0">
                <a:hlinkClick r:id="rId2"/>
              </a:rPr>
              <a:t>8.15″Stolen election” conspiracy theory</a:t>
            </a:r>
            <a:endParaRPr lang="en-US" dirty="0"/>
          </a:p>
          <a:p>
            <a:pPr lvl="2"/>
            <a:r>
              <a:rPr lang="en-US" dirty="0">
                <a:hlinkClick r:id="rId3"/>
              </a:rPr>
              <a:t>9.3COVID-19 pandemic</a:t>
            </a:r>
            <a:endParaRPr lang="en-US" dirty="0"/>
          </a:p>
          <a:p>
            <a:pPr lvl="2"/>
            <a:r>
              <a:rPr lang="en-US" dirty="0">
                <a:hlinkClick r:id="rId4"/>
              </a:rPr>
              <a:t>6.1Antisemitism</a:t>
            </a:r>
            <a:endParaRPr lang="en-US" dirty="0"/>
          </a:p>
          <a:p>
            <a:pPr lvl="2"/>
            <a:r>
              <a:rPr lang="en-US" dirty="0">
                <a:hlinkClick r:id="rId5"/>
              </a:rPr>
              <a:t>6.2Anti-Armenianism</a:t>
            </a:r>
            <a:endParaRPr lang="en-US" dirty="0"/>
          </a:p>
          <a:p>
            <a:pPr lvl="2"/>
            <a:r>
              <a:rPr lang="en-US" dirty="0">
                <a:hlinkClick r:id="rId6"/>
              </a:rPr>
              <a:t>6.3Anti-Baháʼísm</a:t>
            </a:r>
            <a:endParaRPr lang="en-US" dirty="0"/>
          </a:p>
          <a:p>
            <a:pPr lvl="2"/>
            <a:r>
              <a:rPr lang="en-US" dirty="0">
                <a:hlinkClick r:id="rId7"/>
              </a:rPr>
              <a:t>6.4Anti-Catholicism</a:t>
            </a:r>
            <a:endParaRPr lang="en-US" dirty="0"/>
          </a:p>
          <a:p>
            <a:pPr lvl="2"/>
            <a:r>
              <a:rPr lang="en-US" dirty="0">
                <a:hlinkClick r:id="rId8"/>
              </a:rPr>
              <a:t>6.5Antichrist</a:t>
            </a:r>
            <a:endParaRPr lang="en-US" dirty="0"/>
          </a:p>
          <a:p>
            <a:pPr lvl="2"/>
            <a:r>
              <a:rPr lang="en-US" dirty="0">
                <a:hlinkClick r:id="rId9"/>
              </a:rPr>
              <a:t>6.6Bible and Jesus</a:t>
            </a:r>
            <a:endParaRPr lang="en-US" dirty="0"/>
          </a:p>
          <a:p>
            <a:pPr lvl="2"/>
            <a:r>
              <a:rPr lang="en-US" dirty="0">
                <a:hlinkClick r:id="rId10"/>
              </a:rPr>
              <a:t>6.7Islam</a:t>
            </a:r>
            <a:endParaRPr lang="en-US" dirty="0"/>
          </a:p>
          <a:p>
            <a:pPr lvl="2"/>
            <a:r>
              <a:rPr lang="en-US" dirty="0">
                <a:hlinkClick r:id="rId11"/>
              </a:rPr>
              <a:t>6.8Anti-Islamic</a:t>
            </a:r>
            <a:endParaRPr lang="en-US" dirty="0"/>
          </a:p>
          <a:p>
            <a:pPr lvl="2"/>
            <a:r>
              <a:rPr lang="en-US" dirty="0">
                <a:hlinkClick r:id="rId12"/>
              </a:rPr>
              <a:t>6.9Racism</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4FA5F1A-59C1-5947-8460-564D655C38C7}"/>
              </a:ext>
            </a:extLst>
          </p:cNvPr>
          <p:cNvSpPr>
            <a:spLocks noGrp="1"/>
          </p:cNvSpPr>
          <p:nvPr>
            <p:ph type="sldNum" sz="quarter" idx="12"/>
          </p:nvPr>
        </p:nvSpPr>
        <p:spPr/>
        <p:txBody>
          <a:bodyPr/>
          <a:lstStyle/>
          <a:p>
            <a:fld id="{45B8C198-4F60-4447-B732-13D6980645C5}" type="slidenum">
              <a:rPr lang="en-US" smtClean="0"/>
              <a:t>22</a:t>
            </a:fld>
            <a:endParaRPr lang="en-US"/>
          </a:p>
        </p:txBody>
      </p:sp>
    </p:spTree>
    <p:extLst>
      <p:ext uri="{BB962C8B-B14F-4D97-AF65-F5344CB8AC3E}">
        <p14:creationId xmlns:p14="http://schemas.microsoft.com/office/powerpoint/2010/main" val="296804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Billede 19">
            <a:extLst>
              <a:ext uri="{FF2B5EF4-FFF2-40B4-BE49-F238E27FC236}">
                <a16:creationId xmlns:a16="http://schemas.microsoft.com/office/drawing/2014/main" id="{888D5178-36CA-644A-B74F-A5B42B93B5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447" y="4860726"/>
            <a:ext cx="3763509" cy="2867434"/>
          </a:xfrm>
          <a:prstGeom prst="rect">
            <a:avLst/>
          </a:prstGeom>
        </p:spPr>
      </p:pic>
      <p:sp>
        <p:nvSpPr>
          <p:cNvPr id="4" name="Slide Number Placeholder 3">
            <a:extLst>
              <a:ext uri="{FF2B5EF4-FFF2-40B4-BE49-F238E27FC236}">
                <a16:creationId xmlns:a16="http://schemas.microsoft.com/office/drawing/2014/main" id="{70C63639-9A15-674A-AB20-D76A77702F30}"/>
              </a:ext>
            </a:extLst>
          </p:cNvPr>
          <p:cNvSpPr>
            <a:spLocks noGrp="1"/>
          </p:cNvSpPr>
          <p:nvPr>
            <p:ph type="sldNum" sz="quarter" idx="12"/>
          </p:nvPr>
        </p:nvSpPr>
        <p:spPr/>
        <p:txBody>
          <a:bodyPr/>
          <a:lstStyle/>
          <a:p>
            <a:fld id="{4CAFA3F9-F324-7144-B04E-209D9625E121}" type="slidenum">
              <a:rPr lang="en-US" smtClean="0"/>
              <a:t>3</a:t>
            </a:fld>
            <a:endParaRPr lang="en-US"/>
          </a:p>
        </p:txBody>
      </p:sp>
      <p:pic>
        <p:nvPicPr>
          <p:cNvPr id="5" name="Picture 4" descr="A picture containing shape&#10;&#10;Description automatically generated">
            <a:extLst>
              <a:ext uri="{FF2B5EF4-FFF2-40B4-BE49-F238E27FC236}">
                <a16:creationId xmlns:a16="http://schemas.microsoft.com/office/drawing/2014/main" id="{968F2BBB-A032-444C-AE49-AABBE3A2ABE1}"/>
              </a:ext>
            </a:extLst>
          </p:cNvPr>
          <p:cNvPicPr>
            <a:picLocks noChangeAspect="1"/>
          </p:cNvPicPr>
          <p:nvPr/>
        </p:nvPicPr>
        <p:blipFill>
          <a:blip r:embed="rId3"/>
          <a:stretch>
            <a:fillRect/>
          </a:stretch>
        </p:blipFill>
        <p:spPr>
          <a:xfrm>
            <a:off x="2288669" y="0"/>
            <a:ext cx="7614662" cy="6858000"/>
          </a:xfrm>
          <a:prstGeom prst="rect">
            <a:avLst/>
          </a:prstGeom>
        </p:spPr>
      </p:pic>
    </p:spTree>
    <p:extLst>
      <p:ext uri="{BB962C8B-B14F-4D97-AF65-F5344CB8AC3E}">
        <p14:creationId xmlns:p14="http://schemas.microsoft.com/office/powerpoint/2010/main" val="205379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0" y="126507"/>
            <a:ext cx="12192000" cy="685368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n-US" dirty="0"/>
          </a:p>
        </p:txBody>
      </p:sp>
      <p:grpSp>
        <p:nvGrpSpPr>
          <p:cNvPr id="341" name="Group 2"/>
          <p:cNvGrpSpPr/>
          <p:nvPr/>
        </p:nvGrpSpPr>
        <p:grpSpPr>
          <a:xfrm>
            <a:off x="1813800" y="131284"/>
            <a:ext cx="8353440" cy="2705272"/>
            <a:chOff x="290160" y="358020"/>
            <a:chExt cx="8353440" cy="2758140"/>
          </a:xfrm>
        </p:grpSpPr>
        <p:sp>
          <p:nvSpPr>
            <p:cNvPr id="342" name="CustomShape 3"/>
            <p:cNvSpPr/>
            <p:nvPr/>
          </p:nvSpPr>
          <p:spPr>
            <a:xfrm>
              <a:off x="8400240" y="638280"/>
              <a:ext cx="24336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3" name="CustomShape 4"/>
            <p:cNvSpPr/>
            <p:nvPr/>
          </p:nvSpPr>
          <p:spPr>
            <a:xfrm>
              <a:off x="290160" y="1024920"/>
              <a:ext cx="5288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4" name="CustomShape 5"/>
            <p:cNvSpPr/>
            <p:nvPr/>
          </p:nvSpPr>
          <p:spPr>
            <a:xfrm>
              <a:off x="290160" y="840240"/>
              <a:ext cx="2991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45" name="CustomShape 6"/>
            <p:cNvSpPr/>
            <p:nvPr/>
          </p:nvSpPr>
          <p:spPr>
            <a:xfrm>
              <a:off x="466200" y="643320"/>
              <a:ext cx="12312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46" name="CustomShape 7"/>
            <p:cNvSpPr/>
            <p:nvPr/>
          </p:nvSpPr>
          <p:spPr>
            <a:xfrm>
              <a:off x="439740" y="358020"/>
              <a:ext cx="817776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47" name="CustomShape 8"/>
          <p:cNvSpPr/>
          <p:nvPr/>
        </p:nvSpPr>
        <p:spPr>
          <a:xfrm>
            <a:off x="5531521" y="126508"/>
            <a:ext cx="4503959" cy="201950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spcAft>
                <a:spcPts val="601"/>
              </a:spcAft>
            </a:pPr>
            <a:endParaRPr lang="en-US" sz="4000" spc="-1" dirty="0">
              <a:latin typeface="Arial"/>
            </a:endParaRPr>
          </a:p>
        </p:txBody>
      </p:sp>
      <p:sp>
        <p:nvSpPr>
          <p:cNvPr id="348" name="CustomShape 9"/>
          <p:cNvSpPr/>
          <p:nvPr/>
        </p:nvSpPr>
        <p:spPr>
          <a:xfrm>
            <a:off x="1989840" y="1639019"/>
            <a:ext cx="8221680" cy="51251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oAutofit/>
          </a:bodyPr>
          <a:lstStyle/>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bring a notebook and pen/pencil to each session.</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Use the “Gallery View” so you can see each other while viewing PowerPoint.</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do not give advice to others or use ‘should’ statements for self or others.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Speak more from the heart than from the head </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Laser in, be concise, and share only one story instead of several.</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b="1" spc="-1" dirty="0">
                <a:solidFill>
                  <a:srgbClr val="000000"/>
                </a:solidFill>
                <a:latin typeface="Calibri"/>
                <a:ea typeface="DejaVu Sans"/>
              </a:rPr>
              <a:t>CONFIDENTIALITY</a:t>
            </a:r>
            <a:r>
              <a:rPr lang="en-US" sz="2200" spc="-1" dirty="0">
                <a:solidFill>
                  <a:srgbClr val="000000"/>
                </a:solidFill>
                <a:latin typeface="Calibri"/>
                <a:ea typeface="DejaVu Sans"/>
              </a:rPr>
              <a:t>: Do not tell someone else’s story. Please DO NOT record any session of the presenters or the participants.</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use Chat ONLY when asked to do so. Avoid “side talk.”</a:t>
            </a:r>
            <a:endParaRPr lang="en-US" sz="2200" spc="-1" dirty="0">
              <a:latin typeface="Arial"/>
            </a:endParaRPr>
          </a:p>
          <a:p>
            <a:pPr marL="747360" indent="-457200">
              <a:lnSpc>
                <a:spcPct val="90000"/>
              </a:lnSpc>
              <a:spcAft>
                <a:spcPts val="601"/>
              </a:spcAft>
              <a:buClr>
                <a:srgbClr val="000000"/>
              </a:buClr>
              <a:buFont typeface="+mj-lt"/>
              <a:buAutoNum type="arabicPeriod"/>
            </a:pPr>
            <a:r>
              <a:rPr lang="en-US" sz="2200" spc="-1" dirty="0">
                <a:solidFill>
                  <a:srgbClr val="000000"/>
                </a:solidFill>
                <a:latin typeface="Calibri"/>
                <a:ea typeface="DejaVu Sans"/>
              </a:rPr>
              <a:t>Please attend all sessions. If you must miss one, contact us so we can help you to catch up before you return.</a:t>
            </a:r>
            <a:endParaRPr lang="en-US" sz="2200" spc="-1" dirty="0">
              <a:latin typeface="Arial"/>
            </a:endParaRPr>
          </a:p>
        </p:txBody>
      </p:sp>
      <p:pic>
        <p:nvPicPr>
          <p:cNvPr id="349" name="Picture 235_1"/>
          <p:cNvPicPr/>
          <p:nvPr/>
        </p:nvPicPr>
        <p:blipFill>
          <a:blip r:embed="rId3"/>
          <a:stretch/>
        </p:blipFill>
        <p:spPr>
          <a:xfrm>
            <a:off x="4471320" y="406172"/>
            <a:ext cx="2034000" cy="1139040"/>
          </a:xfrm>
          <a:prstGeom prst="rect">
            <a:avLst/>
          </a:prstGeom>
          <a:ln w="0">
            <a:noFill/>
          </a:ln>
        </p:spPr>
      </p:pic>
      <p:pic>
        <p:nvPicPr>
          <p:cNvPr id="12" name="Billede 2">
            <a:extLst>
              <a:ext uri="{FF2B5EF4-FFF2-40B4-BE49-F238E27FC236}">
                <a16:creationId xmlns:a16="http://schemas.microsoft.com/office/drawing/2014/main" id="{5DB077E3-BEC0-2B45-8EF1-ABE45109F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2569" y="4583830"/>
            <a:ext cx="4265588" cy="3249975"/>
          </a:xfrm>
          <a:prstGeom prst="rect">
            <a:avLst/>
          </a:prstGeom>
        </p:spPr>
      </p:pic>
      <p:sp>
        <p:nvSpPr>
          <p:cNvPr id="2" name="Slide Number Placeholder 1">
            <a:extLst>
              <a:ext uri="{FF2B5EF4-FFF2-40B4-BE49-F238E27FC236}">
                <a16:creationId xmlns:a16="http://schemas.microsoft.com/office/drawing/2014/main" id="{FB8926BE-0C91-5142-9445-1F7226B39E03}"/>
              </a:ext>
            </a:extLst>
          </p:cNvPr>
          <p:cNvSpPr>
            <a:spLocks noGrp="1"/>
          </p:cNvSpPr>
          <p:nvPr>
            <p:ph type="sldNum" sz="quarter" idx="12"/>
          </p:nvPr>
        </p:nvSpPr>
        <p:spPr/>
        <p:txBody>
          <a:bodyPr/>
          <a:lstStyle/>
          <a:p>
            <a:fld id="{4CAFA3F9-F324-7144-B04E-209D9625E121}" type="slidenum">
              <a:rPr lang="en-US" smtClean="0"/>
              <a:t>4</a:t>
            </a:fld>
            <a:endParaRPr lang="en-US"/>
          </a:p>
        </p:txBody>
      </p:sp>
    </p:spTree>
    <p:extLst>
      <p:ext uri="{BB962C8B-B14F-4D97-AF65-F5344CB8AC3E}">
        <p14:creationId xmlns:p14="http://schemas.microsoft.com/office/powerpoint/2010/main" val="3609551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 name="Group 1"/>
          <p:cNvGrpSpPr/>
          <p:nvPr/>
        </p:nvGrpSpPr>
        <p:grpSpPr>
          <a:xfrm>
            <a:off x="0" y="41678"/>
            <a:ext cx="12110244" cy="2238352"/>
            <a:chOff x="104760" y="154800"/>
            <a:chExt cx="8810640" cy="2477880"/>
          </a:xfrm>
        </p:grpSpPr>
        <p:sp>
          <p:nvSpPr>
            <p:cNvPr id="332" name="CustomShape 2"/>
            <p:cNvSpPr/>
            <p:nvPr/>
          </p:nvSpPr>
          <p:spPr>
            <a:xfrm>
              <a:off x="8658720" y="154800"/>
              <a:ext cx="256680" cy="1738080"/>
            </a:xfrm>
            <a:custGeom>
              <a:avLst/>
              <a:gdLst/>
              <a:ahLst/>
              <a:cxnLst/>
              <a:rect l="l" t="t" r="r" b="b"/>
              <a:pathLst>
                <a:path w="207" h="1114">
                  <a:moveTo>
                    <a:pt x="207" y="987"/>
                  </a:moveTo>
                  <a:lnTo>
                    <a:pt x="0" y="1114"/>
                  </a:lnTo>
                  <a:lnTo>
                    <a:pt x="0" y="127"/>
                  </a:lnTo>
                  <a:lnTo>
                    <a:pt x="207" y="0"/>
                  </a:lnTo>
                  <a:lnTo>
                    <a:pt x="207" y="987"/>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3" name="CustomShape 3"/>
            <p:cNvSpPr/>
            <p:nvPr/>
          </p:nvSpPr>
          <p:spPr>
            <a:xfrm>
              <a:off x="104760" y="541440"/>
              <a:ext cx="557640" cy="2091240"/>
            </a:xfrm>
            <a:custGeom>
              <a:avLst/>
              <a:gdLst/>
              <a:ahLst/>
              <a:cxnLst/>
              <a:rect l="l" t="t" r="r" b="b"/>
              <a:pathLst>
                <a:path w="447" h="1363">
                  <a:moveTo>
                    <a:pt x="447" y="1363"/>
                  </a:moveTo>
                  <a:lnTo>
                    <a:pt x="0" y="987"/>
                  </a:lnTo>
                  <a:lnTo>
                    <a:pt x="0" y="0"/>
                  </a:lnTo>
                  <a:lnTo>
                    <a:pt x="447" y="376"/>
                  </a:lnTo>
                  <a:lnTo>
                    <a:pt x="447" y="1363"/>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4" name="CustomShape 4"/>
            <p:cNvSpPr/>
            <p:nvPr/>
          </p:nvSpPr>
          <p:spPr>
            <a:xfrm>
              <a:off x="104760" y="356760"/>
              <a:ext cx="315360" cy="1701000"/>
            </a:xfrm>
            <a:custGeom>
              <a:avLst/>
              <a:gdLst/>
              <a:ahLst/>
              <a:cxnLst/>
              <a:rect l="l" t="t" r="r" b="b"/>
              <a:pathLst>
                <a:path w="254" h="1109">
                  <a:moveTo>
                    <a:pt x="254" y="987"/>
                  </a:moveTo>
                  <a:lnTo>
                    <a:pt x="0" y="1109"/>
                  </a:lnTo>
                  <a:lnTo>
                    <a:pt x="0" y="119"/>
                  </a:lnTo>
                  <a:lnTo>
                    <a:pt x="254" y="0"/>
                  </a:lnTo>
                  <a:lnTo>
                    <a:pt x="254" y="987"/>
                  </a:lnTo>
                  <a:close/>
                </a:path>
              </a:pathLst>
            </a:custGeom>
            <a:solidFill>
              <a:schemeClr val="accent1">
                <a:lumMod val="75000"/>
              </a:schemeClr>
            </a:solidFill>
            <a:ln w="0">
              <a:noFill/>
            </a:ln>
          </p:spPr>
          <p:style>
            <a:lnRef idx="0">
              <a:scrgbClr r="0" g="0" b="0"/>
            </a:lnRef>
            <a:fillRef idx="0">
              <a:scrgbClr r="0" g="0" b="0"/>
            </a:fillRef>
            <a:effectRef idx="0">
              <a:scrgbClr r="0" g="0" b="0"/>
            </a:effectRef>
            <a:fontRef idx="minor"/>
          </p:style>
        </p:sp>
        <p:sp>
          <p:nvSpPr>
            <p:cNvPr id="335" name="CustomShape 5"/>
            <p:cNvSpPr/>
            <p:nvPr/>
          </p:nvSpPr>
          <p:spPr>
            <a:xfrm>
              <a:off x="290520" y="159840"/>
              <a:ext cx="129600" cy="1708920"/>
            </a:xfrm>
            <a:custGeom>
              <a:avLst/>
              <a:gdLst/>
              <a:ahLst/>
              <a:cxnLst/>
              <a:rect l="l" t="t" r="r" b="b"/>
              <a:pathLst>
                <a:path w="106" h="1114">
                  <a:moveTo>
                    <a:pt x="106" y="1114"/>
                  </a:moveTo>
                  <a:lnTo>
                    <a:pt x="0" y="1005"/>
                  </a:lnTo>
                  <a:lnTo>
                    <a:pt x="0" y="0"/>
                  </a:lnTo>
                  <a:lnTo>
                    <a:pt x="106" y="110"/>
                  </a:lnTo>
                  <a:lnTo>
                    <a:pt x="106" y="1114"/>
                  </a:lnTo>
                  <a:close/>
                </a:path>
              </a:pathLst>
            </a:custGeom>
            <a:solidFill>
              <a:schemeClr val="accent1">
                <a:lumMod val="50000"/>
              </a:schemeClr>
            </a:solidFill>
            <a:ln w="0">
              <a:noFill/>
            </a:ln>
          </p:spPr>
          <p:style>
            <a:lnRef idx="0">
              <a:scrgbClr r="0" g="0" b="0"/>
            </a:lnRef>
            <a:fillRef idx="0">
              <a:scrgbClr r="0" g="0" b="0"/>
            </a:fillRef>
            <a:effectRef idx="0">
              <a:scrgbClr r="0" g="0" b="0"/>
            </a:effectRef>
            <a:fontRef idx="minor"/>
          </p:style>
        </p:sp>
        <p:sp>
          <p:nvSpPr>
            <p:cNvPr id="336" name="CustomShape 6"/>
            <p:cNvSpPr/>
            <p:nvPr/>
          </p:nvSpPr>
          <p:spPr>
            <a:xfrm>
              <a:off x="290160" y="154800"/>
              <a:ext cx="8625240" cy="1537200"/>
            </a:xfrm>
            <a:prstGeom prst="rect">
              <a:avLst/>
            </a:prstGeom>
            <a:solidFill>
              <a:schemeClr val="accent1"/>
            </a:solidFill>
            <a:ln w="0">
              <a:noFill/>
            </a:ln>
          </p:spPr>
          <p:style>
            <a:lnRef idx="0">
              <a:scrgbClr r="0" g="0" b="0"/>
            </a:lnRef>
            <a:fillRef idx="0">
              <a:scrgbClr r="0" g="0" b="0"/>
            </a:fillRef>
            <a:effectRef idx="0">
              <a:scrgbClr r="0" g="0" b="0"/>
            </a:effectRef>
            <a:fontRef idx="minor"/>
          </p:style>
        </p:sp>
      </p:grpSp>
      <p:sp>
        <p:nvSpPr>
          <p:cNvPr id="338" name="CustomShape 8"/>
          <p:cNvSpPr/>
          <p:nvPr/>
        </p:nvSpPr>
        <p:spPr>
          <a:xfrm>
            <a:off x="2371801" y="333924"/>
            <a:ext cx="8628753" cy="5894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90000"/>
              </a:lnSpc>
              <a:spcAft>
                <a:spcPts val="601"/>
              </a:spcAft>
              <a:buClr>
                <a:srgbClr val="FFFFFF"/>
              </a:buClr>
            </a:pPr>
            <a:r>
              <a:rPr lang="en-US" sz="3600" b="1" spc="-1" dirty="0">
                <a:solidFill>
                  <a:srgbClr val="FFFFFF"/>
                </a:solidFill>
                <a:latin typeface="Calibri"/>
                <a:ea typeface="DejaVu Sans"/>
              </a:rPr>
              <a:t>ROADMAP for  All Sessions DEI 2.0</a:t>
            </a:r>
            <a:endParaRPr lang="en-US" sz="3600" b="1" spc="-1" dirty="0">
              <a:latin typeface="Arial"/>
            </a:endParaRPr>
          </a:p>
        </p:txBody>
      </p:sp>
      <p:pic>
        <p:nvPicPr>
          <p:cNvPr id="11" name="Billede 19">
            <a:extLst>
              <a:ext uri="{FF2B5EF4-FFF2-40B4-BE49-F238E27FC236}">
                <a16:creationId xmlns:a16="http://schemas.microsoft.com/office/drawing/2014/main" id="{77F19C55-9DB0-3549-8CA6-FD566738F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570" y="4846693"/>
            <a:ext cx="3196139" cy="2435152"/>
          </a:xfrm>
          <a:prstGeom prst="rect">
            <a:avLst/>
          </a:prstGeom>
        </p:spPr>
      </p:pic>
      <p:sp>
        <p:nvSpPr>
          <p:cNvPr id="4" name="Slide Number Placeholder 3">
            <a:extLst>
              <a:ext uri="{FF2B5EF4-FFF2-40B4-BE49-F238E27FC236}">
                <a16:creationId xmlns:a16="http://schemas.microsoft.com/office/drawing/2014/main" id="{17307FC1-60CD-B74E-B2FB-1617A5590351}"/>
              </a:ext>
            </a:extLst>
          </p:cNvPr>
          <p:cNvSpPr>
            <a:spLocks noGrp="1"/>
          </p:cNvSpPr>
          <p:nvPr>
            <p:ph type="sldNum" sz="quarter" idx="12"/>
          </p:nvPr>
        </p:nvSpPr>
        <p:spPr/>
        <p:txBody>
          <a:bodyPr/>
          <a:lstStyle/>
          <a:p>
            <a:fld id="{4CAFA3F9-F324-7144-B04E-209D9625E121}" type="slidenum">
              <a:rPr lang="en-US" smtClean="0"/>
              <a:t>5</a:t>
            </a:fld>
            <a:endParaRPr lang="en-US"/>
          </a:p>
        </p:txBody>
      </p:sp>
      <p:pic>
        <p:nvPicPr>
          <p:cNvPr id="13" name="Picture 12" descr="Chart&#10;&#10;Description automatically generated">
            <a:extLst>
              <a:ext uri="{FF2B5EF4-FFF2-40B4-BE49-F238E27FC236}">
                <a16:creationId xmlns:a16="http://schemas.microsoft.com/office/drawing/2014/main" id="{943A1E38-11BC-6D4E-80E9-976605E17D8F}"/>
              </a:ext>
            </a:extLst>
          </p:cNvPr>
          <p:cNvPicPr>
            <a:picLocks noChangeAspect="1"/>
          </p:cNvPicPr>
          <p:nvPr/>
        </p:nvPicPr>
        <p:blipFill>
          <a:blip r:embed="rId4"/>
          <a:stretch>
            <a:fillRect/>
          </a:stretch>
        </p:blipFill>
        <p:spPr>
          <a:xfrm>
            <a:off x="3282072" y="1430282"/>
            <a:ext cx="7545123" cy="5118501"/>
          </a:xfrm>
          <a:prstGeom prst="rect">
            <a:avLst/>
          </a:prstGeom>
        </p:spPr>
      </p:pic>
      <p:sp>
        <p:nvSpPr>
          <p:cNvPr id="14" name="TextBox 13">
            <a:extLst>
              <a:ext uri="{FF2B5EF4-FFF2-40B4-BE49-F238E27FC236}">
                <a16:creationId xmlns:a16="http://schemas.microsoft.com/office/drawing/2014/main" id="{E47287EF-8C5F-4441-81E3-B929EAB6EF7D}"/>
              </a:ext>
            </a:extLst>
          </p:cNvPr>
          <p:cNvSpPr txBox="1"/>
          <p:nvPr/>
        </p:nvSpPr>
        <p:spPr>
          <a:xfrm>
            <a:off x="838200" y="1937163"/>
            <a:ext cx="3885832" cy="4431983"/>
          </a:xfrm>
          <a:prstGeom prst="rect">
            <a:avLst/>
          </a:prstGeom>
          <a:noFill/>
        </p:spPr>
        <p:txBody>
          <a:bodyPr wrap="square" rtlCol="0">
            <a:spAutoFit/>
          </a:bodyPr>
          <a:lstStyle/>
          <a:p>
            <a:r>
              <a:rPr lang="en-US" sz="2400" dirty="0"/>
              <a:t>Session 1:</a:t>
            </a:r>
          </a:p>
          <a:p>
            <a:r>
              <a:rPr lang="en-US" sz="2400" dirty="0"/>
              <a:t>Principles 1 &amp; 2</a:t>
            </a:r>
          </a:p>
          <a:p>
            <a:endParaRPr lang="en-US" sz="2400" dirty="0"/>
          </a:p>
          <a:p>
            <a:r>
              <a:rPr lang="en-US" sz="2400" dirty="0">
                <a:highlight>
                  <a:srgbClr val="FFFF00"/>
                </a:highlight>
              </a:rPr>
              <a:t>Session  2:</a:t>
            </a:r>
          </a:p>
          <a:p>
            <a:r>
              <a:rPr lang="en-US" sz="2400" dirty="0">
                <a:highlight>
                  <a:srgbClr val="FFFF00"/>
                </a:highlight>
              </a:rPr>
              <a:t>Principles 3 &amp; 4</a:t>
            </a:r>
          </a:p>
          <a:p>
            <a:endParaRPr lang="en-US" sz="2400" dirty="0"/>
          </a:p>
          <a:p>
            <a:r>
              <a:rPr lang="en-US" sz="2400" dirty="0"/>
              <a:t>Session 3:</a:t>
            </a:r>
          </a:p>
          <a:p>
            <a:r>
              <a:rPr lang="en-US" sz="2400" dirty="0"/>
              <a:t>Principles 5 &amp; 6</a:t>
            </a:r>
          </a:p>
          <a:p>
            <a:endParaRPr lang="en-US" sz="2400" dirty="0"/>
          </a:p>
          <a:p>
            <a:r>
              <a:rPr lang="en-US" sz="2400" dirty="0"/>
              <a:t>Session 4:</a:t>
            </a:r>
          </a:p>
          <a:p>
            <a:r>
              <a:rPr lang="en-US" sz="2400" dirty="0"/>
              <a:t>Principle 7</a:t>
            </a:r>
          </a:p>
          <a:p>
            <a:endParaRPr lang="en-US" dirty="0"/>
          </a:p>
        </p:txBody>
      </p:sp>
      <p:pic>
        <p:nvPicPr>
          <p:cNvPr id="15" name="Billede 19">
            <a:extLst>
              <a:ext uri="{FF2B5EF4-FFF2-40B4-BE49-F238E27FC236}">
                <a16:creationId xmlns:a16="http://schemas.microsoft.com/office/drawing/2014/main" id="{C618FD48-BF8F-8D47-8430-C0448C81B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9544" y="5037226"/>
            <a:ext cx="3343407" cy="2549347"/>
          </a:xfrm>
          <a:prstGeom prst="rect">
            <a:avLst/>
          </a:prstGeom>
        </p:spPr>
      </p:pic>
    </p:spTree>
    <p:extLst>
      <p:ext uri="{BB962C8B-B14F-4D97-AF65-F5344CB8AC3E}">
        <p14:creationId xmlns:p14="http://schemas.microsoft.com/office/powerpoint/2010/main" val="181110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Shape 1">
            <a:extLst>
              <a:ext uri="{FF2B5EF4-FFF2-40B4-BE49-F238E27FC236}">
                <a16:creationId xmlns:a16="http://schemas.microsoft.com/office/drawing/2014/main" id="{72BCCAF0-664C-2048-BFB7-70B5F0E593C6}"/>
              </a:ext>
            </a:extLst>
          </p:cNvPr>
          <p:cNvSpPr txBox="1"/>
          <p:nvPr/>
        </p:nvSpPr>
        <p:spPr>
          <a:xfrm>
            <a:off x="964760" y="804328"/>
            <a:ext cx="6091312" cy="12058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strike="noStrike" spc="-1" dirty="0">
                <a:solidFill>
                  <a:srgbClr val="FEFFFF"/>
                </a:solidFill>
                <a:latin typeface="+mj-lt"/>
                <a:ea typeface="+mj-ea"/>
                <a:cs typeface="+mj-cs"/>
              </a:rPr>
              <a:t>ODC Session 2 NUTS &amp; BOLTs  Grace Ann</a:t>
            </a:r>
          </a:p>
        </p:txBody>
      </p:sp>
      <p:sp>
        <p:nvSpPr>
          <p:cNvPr id="3" name="TextShape 2">
            <a:extLst>
              <a:ext uri="{FF2B5EF4-FFF2-40B4-BE49-F238E27FC236}">
                <a16:creationId xmlns:a16="http://schemas.microsoft.com/office/drawing/2014/main" id="{970FEF2B-82BC-2B4F-BB4B-FE4EA57C5959}"/>
              </a:ext>
            </a:extLst>
          </p:cNvPr>
          <p:cNvSpPr txBox="1"/>
          <p:nvPr/>
        </p:nvSpPr>
        <p:spPr>
          <a:xfrm>
            <a:off x="611320" y="1870952"/>
            <a:ext cx="10485466" cy="4831600"/>
          </a:xfrm>
          <a:prstGeom prst="rect">
            <a:avLst/>
          </a:prstGeom>
        </p:spPr>
        <p:txBody>
          <a:bodyPr vert="horz" lIns="91440" tIns="45720" rIns="91440" bIns="45720" rtlCol="0">
            <a:normAutofit fontScale="92500"/>
          </a:bodyPr>
          <a:lstStyle/>
          <a:p>
            <a:pPr marL="660600" indent="-228600">
              <a:lnSpc>
                <a:spcPct val="90000"/>
              </a:lnSpc>
              <a:spcBef>
                <a:spcPts val="1417"/>
              </a:spcBef>
              <a:buClr>
                <a:srgbClr val="000000"/>
              </a:buClr>
              <a:buSzPct val="45000"/>
              <a:buFont typeface="Arial" panose="020B0604020202020204" pitchFamily="34" charset="0"/>
              <a:buChar char="•"/>
            </a:pPr>
            <a:endParaRPr lang="en-US" sz="2400" spc="-1" dirty="0"/>
          </a:p>
          <a:p>
            <a:pPr marL="660600" indent="-228600">
              <a:lnSpc>
                <a:spcPct val="90000"/>
              </a:lnSpc>
              <a:spcBef>
                <a:spcPts val="1417"/>
              </a:spcBef>
              <a:buClr>
                <a:srgbClr val="000000"/>
              </a:buClr>
              <a:buSzPct val="45000"/>
              <a:buFont typeface="Arial" panose="020B0604020202020204" pitchFamily="34" charset="0"/>
              <a:buChar char="•"/>
            </a:pPr>
            <a:endParaRPr lang="en-US" sz="2400" spc="-1" dirty="0"/>
          </a:p>
          <a:p>
            <a:pPr marL="432000">
              <a:lnSpc>
                <a:spcPct val="90000"/>
              </a:lnSpc>
              <a:spcBef>
                <a:spcPts val="1417"/>
              </a:spcBef>
              <a:buClr>
                <a:srgbClr val="000000"/>
              </a:buClr>
              <a:buSzPct val="45000"/>
            </a:pPr>
            <a:r>
              <a:rPr lang="en-US" sz="3800" spc="-1" dirty="0"/>
              <a:t>Win-Lose political economy fosters us vs. them</a:t>
            </a:r>
          </a:p>
          <a:p>
            <a:pPr marL="432000">
              <a:lnSpc>
                <a:spcPct val="90000"/>
              </a:lnSpc>
              <a:spcBef>
                <a:spcPts val="1417"/>
              </a:spcBef>
              <a:buClr>
                <a:srgbClr val="000000"/>
              </a:buClr>
              <a:buSzPct val="45000"/>
            </a:pPr>
            <a:r>
              <a:rPr lang="en-US" sz="3800" spc="-1" dirty="0"/>
              <a:t>Unconscious behaviors: </a:t>
            </a:r>
          </a:p>
          <a:p>
            <a:pPr marL="1117800" lvl="1" indent="-228600">
              <a:lnSpc>
                <a:spcPct val="90000"/>
              </a:lnSpc>
              <a:spcBef>
                <a:spcPts val="1417"/>
              </a:spcBef>
              <a:buClr>
                <a:srgbClr val="000000"/>
              </a:buClr>
              <a:buSzPct val="45000"/>
              <a:buFont typeface="Arial" panose="020B0604020202020204" pitchFamily="34" charset="0"/>
              <a:buChar char="•"/>
            </a:pPr>
            <a:r>
              <a:rPr lang="en-US" sz="3800" spc="-1" dirty="0"/>
              <a:t>Attribution Theory = blame other’s failure on them</a:t>
            </a:r>
          </a:p>
          <a:p>
            <a:pPr marL="1117800" lvl="1" indent="-228600">
              <a:lnSpc>
                <a:spcPct val="90000"/>
              </a:lnSpc>
              <a:spcBef>
                <a:spcPts val="1417"/>
              </a:spcBef>
              <a:buClr>
                <a:srgbClr val="000000"/>
              </a:buClr>
              <a:buSzPct val="45000"/>
              <a:buFont typeface="Arial" panose="020B0604020202020204" pitchFamily="34" charset="0"/>
              <a:buChar char="•"/>
            </a:pPr>
            <a:r>
              <a:rPr lang="en-US" sz="3800" spc="-1" dirty="0"/>
              <a:t>What is the game? Alternative Football</a:t>
            </a:r>
          </a:p>
          <a:p>
            <a:pPr marL="432000">
              <a:lnSpc>
                <a:spcPct val="90000"/>
              </a:lnSpc>
              <a:spcBef>
                <a:spcPts val="1417"/>
              </a:spcBef>
              <a:buClr>
                <a:srgbClr val="000000"/>
              </a:buClr>
              <a:buSzPct val="45000"/>
            </a:pPr>
            <a:r>
              <a:rPr lang="en-US" sz="3800" spc="-1" dirty="0"/>
              <a:t>ALTERNATIVE SYSTEMS: </a:t>
            </a:r>
          </a:p>
          <a:p>
            <a:pPr marL="432000">
              <a:lnSpc>
                <a:spcPct val="90000"/>
              </a:lnSpc>
              <a:spcBef>
                <a:spcPts val="1417"/>
              </a:spcBef>
              <a:buClr>
                <a:srgbClr val="000000"/>
              </a:buClr>
              <a:buSzPct val="45000"/>
            </a:pPr>
            <a:r>
              <a:rPr lang="en-US" sz="3800" spc="-1" dirty="0"/>
              <a:t> Did you ever ask less? Bid more?</a:t>
            </a:r>
          </a:p>
          <a:p>
            <a:pPr marL="432000">
              <a:lnSpc>
                <a:spcPct val="90000"/>
              </a:lnSpc>
              <a:spcBef>
                <a:spcPts val="1417"/>
              </a:spcBef>
              <a:buClr>
                <a:srgbClr val="000000"/>
              </a:buClr>
              <a:buSzPct val="45000"/>
            </a:pPr>
            <a:endParaRPr lang="en-US" sz="3800" spc="-1" dirty="0"/>
          </a:p>
          <a:p>
            <a:pPr marL="432000">
              <a:lnSpc>
                <a:spcPct val="90000"/>
              </a:lnSpc>
              <a:spcBef>
                <a:spcPts val="1417"/>
              </a:spcBef>
              <a:buClr>
                <a:srgbClr val="000000"/>
              </a:buClr>
              <a:buSzPct val="45000"/>
            </a:pPr>
            <a:endParaRPr lang="en-US" sz="3800" spc="-1" dirty="0"/>
          </a:p>
        </p:txBody>
      </p:sp>
      <p:pic>
        <p:nvPicPr>
          <p:cNvPr id="14" name="Billede 19">
            <a:extLst>
              <a:ext uri="{FF2B5EF4-FFF2-40B4-BE49-F238E27FC236}">
                <a16:creationId xmlns:a16="http://schemas.microsoft.com/office/drawing/2014/main" id="{DA1D84D3-020A-0B47-BFC2-FB90BCBBA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679" y="5054784"/>
            <a:ext cx="3482566" cy="2655456"/>
          </a:xfrm>
          <a:prstGeom prst="rect">
            <a:avLst/>
          </a:prstGeom>
        </p:spPr>
      </p:pic>
      <p:pic>
        <p:nvPicPr>
          <p:cNvPr id="15" name="Picture 2_5" descr="Free object clipart graphics. Needle, capscrews, nut, bricks, glue, clothes  peg, bucket, comb, candle, vase, dress, bulb, handbag images and pictures.">
            <a:extLst>
              <a:ext uri="{FF2B5EF4-FFF2-40B4-BE49-F238E27FC236}">
                <a16:creationId xmlns:a16="http://schemas.microsoft.com/office/drawing/2014/main" id="{19407E83-14E4-4D49-8E2F-F06596420196}"/>
              </a:ext>
            </a:extLst>
          </p:cNvPr>
          <p:cNvPicPr/>
          <p:nvPr/>
        </p:nvPicPr>
        <p:blipFill rotWithShape="1">
          <a:blip r:embed="rId4"/>
          <a:srcRect r="9032" b="2"/>
          <a:stretch/>
        </p:blipFill>
        <p:spPr>
          <a:xfrm>
            <a:off x="8602068" y="155448"/>
            <a:ext cx="2787184" cy="2655456"/>
          </a:xfrm>
          <a:prstGeom prst="rect">
            <a:avLst/>
          </a:prstGeom>
        </p:spPr>
      </p:pic>
      <p:sp>
        <p:nvSpPr>
          <p:cNvPr id="4" name="Slide Number Placeholder 3">
            <a:extLst>
              <a:ext uri="{FF2B5EF4-FFF2-40B4-BE49-F238E27FC236}">
                <a16:creationId xmlns:a16="http://schemas.microsoft.com/office/drawing/2014/main" id="{E46C9203-9F45-BA44-B0DB-4E3CACFDC652}"/>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4CAFA3F9-F324-7144-B04E-209D9625E121}" type="slidenum">
              <a:rPr lang="en-US" sz="1000"/>
              <a:pPr>
                <a:spcAft>
                  <a:spcPts val="600"/>
                </a:spcAft>
              </a:pPr>
              <a:t>6</a:t>
            </a:fld>
            <a:endParaRPr lang="en-US" sz="1000"/>
          </a:p>
        </p:txBody>
      </p:sp>
    </p:spTree>
    <p:extLst>
      <p:ext uri="{BB962C8B-B14F-4D97-AF65-F5344CB8AC3E}">
        <p14:creationId xmlns:p14="http://schemas.microsoft.com/office/powerpoint/2010/main" val="2000537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29">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Shape 1">
            <a:extLst>
              <a:ext uri="{FF2B5EF4-FFF2-40B4-BE49-F238E27FC236}">
                <a16:creationId xmlns:a16="http://schemas.microsoft.com/office/drawing/2014/main" id="{72BCCAF0-664C-2048-BFB7-70B5F0E593C6}"/>
              </a:ext>
            </a:extLst>
          </p:cNvPr>
          <p:cNvSpPr txBox="1"/>
          <p:nvPr/>
        </p:nvSpPr>
        <p:spPr>
          <a:xfrm>
            <a:off x="964760" y="804328"/>
            <a:ext cx="6091312" cy="120582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0" strike="noStrike" spc="-1" dirty="0">
                <a:solidFill>
                  <a:srgbClr val="FEFFFF"/>
                </a:solidFill>
                <a:latin typeface="+mj-lt"/>
                <a:ea typeface="+mj-ea"/>
                <a:cs typeface="+mj-cs"/>
              </a:rPr>
              <a:t>ODC Session 2 NUTS &amp; BOLTs  Grace Ann</a:t>
            </a:r>
          </a:p>
        </p:txBody>
      </p:sp>
      <p:sp>
        <p:nvSpPr>
          <p:cNvPr id="3" name="TextShape 2">
            <a:extLst>
              <a:ext uri="{FF2B5EF4-FFF2-40B4-BE49-F238E27FC236}">
                <a16:creationId xmlns:a16="http://schemas.microsoft.com/office/drawing/2014/main" id="{970FEF2B-82BC-2B4F-BB4B-FE4EA57C5959}"/>
              </a:ext>
            </a:extLst>
          </p:cNvPr>
          <p:cNvSpPr txBox="1"/>
          <p:nvPr/>
        </p:nvSpPr>
        <p:spPr>
          <a:xfrm>
            <a:off x="320890" y="2688876"/>
            <a:ext cx="11072534" cy="4036727"/>
          </a:xfrm>
          <a:prstGeom prst="rect">
            <a:avLst/>
          </a:prstGeom>
        </p:spPr>
        <p:txBody>
          <a:bodyPr vert="horz" lIns="91440" tIns="45720" rIns="91440" bIns="45720" rtlCol="0">
            <a:noAutofit/>
          </a:bodyPr>
          <a:lstStyle/>
          <a:p>
            <a:pPr marL="432000">
              <a:lnSpc>
                <a:spcPct val="90000"/>
              </a:lnSpc>
              <a:spcBef>
                <a:spcPts val="1417"/>
              </a:spcBef>
              <a:buClr>
                <a:srgbClr val="000000"/>
              </a:buClr>
              <a:buSzPct val="45000"/>
            </a:pPr>
            <a:r>
              <a:rPr lang="en-US" sz="2000" spc="-1" dirty="0"/>
              <a:t>	IMAGINING </a:t>
            </a:r>
            <a:r>
              <a:rPr lang="en-US" sz="2800" spc="-1" dirty="0"/>
              <a:t>ALTERNATIVE SYSTEMS: </a:t>
            </a:r>
            <a:endParaRPr lang="en-US" sz="2400" spc="-1" dirty="0"/>
          </a:p>
          <a:p>
            <a:pPr marL="1117800" lvl="1" indent="-228600">
              <a:lnSpc>
                <a:spcPct val="90000"/>
              </a:lnSpc>
              <a:spcBef>
                <a:spcPts val="1417"/>
              </a:spcBef>
              <a:buClr>
                <a:srgbClr val="000000"/>
              </a:buClr>
              <a:buSzPct val="45000"/>
              <a:buFont typeface="Arial" panose="020B0604020202020204" pitchFamily="34" charset="0"/>
              <a:buChar char="•"/>
            </a:pPr>
            <a:r>
              <a:rPr lang="en-US" sz="2400" spc="-1" dirty="0"/>
              <a:t>IWOK Barter economy, ask-bid process, use vs. ownership, disclosure</a:t>
            </a:r>
          </a:p>
          <a:p>
            <a:pPr marL="432000">
              <a:lnSpc>
                <a:spcPct val="90000"/>
              </a:lnSpc>
              <a:spcBef>
                <a:spcPts val="1417"/>
              </a:spcBef>
              <a:buClr>
                <a:srgbClr val="000000"/>
              </a:buClr>
              <a:buSzPct val="45000"/>
            </a:pPr>
            <a:r>
              <a:rPr lang="en-US" sz="2400" spc="-1" dirty="0"/>
              <a:t>Active Bystander: Barbara’s comments on black student, and no black faces in photo</a:t>
            </a:r>
          </a:p>
          <a:p>
            <a:pPr marL="432000">
              <a:lnSpc>
                <a:spcPct val="90000"/>
              </a:lnSpc>
              <a:spcBef>
                <a:spcPts val="1417"/>
              </a:spcBef>
              <a:buClr>
                <a:srgbClr val="000000"/>
              </a:buClr>
              <a:buSzPct val="45000"/>
            </a:pPr>
            <a:r>
              <a:rPr lang="en-US" sz="2400" spc="-1" dirty="0"/>
              <a:t>Deconstruct Grand Narratives, look for </a:t>
            </a:r>
            <a:r>
              <a:rPr lang="en-US" sz="2400" spc="-1" dirty="0" err="1"/>
              <a:t>Microstoria</a:t>
            </a:r>
            <a:r>
              <a:rPr lang="en-US" sz="2400" spc="-1" dirty="0"/>
              <a:t> already there </a:t>
            </a:r>
          </a:p>
          <a:p>
            <a:pPr marL="660600" indent="-228600">
              <a:lnSpc>
                <a:spcPct val="90000"/>
              </a:lnSpc>
              <a:spcBef>
                <a:spcPts val="1417"/>
              </a:spcBef>
              <a:buClr>
                <a:srgbClr val="000000"/>
              </a:buClr>
              <a:buSzPct val="45000"/>
              <a:buFont typeface="Arial" panose="020B0604020202020204" pitchFamily="34" charset="0"/>
              <a:buChar char="•"/>
            </a:pPr>
            <a:endParaRPr lang="en-US" sz="2400" spc="-1" dirty="0"/>
          </a:p>
          <a:p>
            <a:pPr marL="660600" indent="-228600">
              <a:lnSpc>
                <a:spcPct val="90000"/>
              </a:lnSpc>
              <a:spcBef>
                <a:spcPts val="1417"/>
              </a:spcBef>
              <a:buClr>
                <a:srgbClr val="000000"/>
              </a:buClr>
              <a:buSzPct val="45000"/>
              <a:buFont typeface="Arial" panose="020B0604020202020204" pitchFamily="34" charset="0"/>
              <a:buChar char="•"/>
            </a:pPr>
            <a:r>
              <a:rPr lang="en-US" sz="2400" spc="-1" dirty="0"/>
              <a:t>WHAT GAME ARE WE PLAYING?</a:t>
            </a:r>
          </a:p>
          <a:p>
            <a:pPr marL="432000">
              <a:lnSpc>
                <a:spcPct val="90000"/>
              </a:lnSpc>
              <a:spcBef>
                <a:spcPts val="1417"/>
              </a:spcBef>
              <a:buClr>
                <a:srgbClr val="000000"/>
              </a:buClr>
              <a:buSzPct val="45000"/>
            </a:pPr>
            <a:endParaRPr lang="en-US" sz="2400" spc="-1" dirty="0"/>
          </a:p>
          <a:p>
            <a:pPr marL="432000">
              <a:lnSpc>
                <a:spcPct val="90000"/>
              </a:lnSpc>
              <a:spcBef>
                <a:spcPts val="1417"/>
              </a:spcBef>
              <a:buClr>
                <a:srgbClr val="000000"/>
              </a:buClr>
              <a:buSzPct val="45000"/>
            </a:pPr>
            <a:r>
              <a:rPr lang="en-US" sz="2400" spc="-1" dirty="0"/>
              <a:t>Next: David discusses Structural Inequality and Structural Racism</a:t>
            </a:r>
          </a:p>
        </p:txBody>
      </p:sp>
      <p:pic>
        <p:nvPicPr>
          <p:cNvPr id="14" name="Billede 19" descr="Shape&#10;&#10;Description automatically generated with medium confidence">
            <a:extLst>
              <a:ext uri="{FF2B5EF4-FFF2-40B4-BE49-F238E27FC236}">
                <a16:creationId xmlns:a16="http://schemas.microsoft.com/office/drawing/2014/main" id="{DA1D84D3-020A-0B47-BFC2-FB90BCBBA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595" y="4837855"/>
            <a:ext cx="3343407" cy="2549347"/>
          </a:xfrm>
          <a:prstGeom prst="rect">
            <a:avLst/>
          </a:prstGeom>
        </p:spPr>
      </p:pic>
      <p:pic>
        <p:nvPicPr>
          <p:cNvPr id="15" name="Picture 2_5" descr="Free object clipart graphics. Needle, capscrews, nut, bricks, glue, clothes  peg, bucket, comb, candle, vase, dress, bulb, handbag images and pictures.">
            <a:extLst>
              <a:ext uri="{FF2B5EF4-FFF2-40B4-BE49-F238E27FC236}">
                <a16:creationId xmlns:a16="http://schemas.microsoft.com/office/drawing/2014/main" id="{19407E83-14E4-4D49-8E2F-F06596420196}"/>
              </a:ext>
            </a:extLst>
          </p:cNvPr>
          <p:cNvPicPr/>
          <p:nvPr/>
        </p:nvPicPr>
        <p:blipFill rotWithShape="1">
          <a:blip r:embed="rId4"/>
          <a:srcRect r="9032" b="2"/>
          <a:stretch/>
        </p:blipFill>
        <p:spPr>
          <a:xfrm>
            <a:off x="8854553" y="360381"/>
            <a:ext cx="2787184" cy="2757470"/>
          </a:xfrm>
          <a:prstGeom prst="rect">
            <a:avLst/>
          </a:prstGeom>
        </p:spPr>
      </p:pic>
      <p:sp>
        <p:nvSpPr>
          <p:cNvPr id="4" name="Slide Number Placeholder 3">
            <a:extLst>
              <a:ext uri="{FF2B5EF4-FFF2-40B4-BE49-F238E27FC236}">
                <a16:creationId xmlns:a16="http://schemas.microsoft.com/office/drawing/2014/main" id="{E46C9203-9F45-BA44-B0DB-4E3CACFDC652}"/>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4CAFA3F9-F324-7144-B04E-209D9625E121}" type="slidenum">
              <a:rPr lang="en-US" sz="1000"/>
              <a:pPr>
                <a:spcAft>
                  <a:spcPts val="600"/>
                </a:spcAft>
              </a:pPr>
              <a:t>7</a:t>
            </a:fld>
            <a:endParaRPr lang="en-US" sz="1000"/>
          </a:p>
        </p:txBody>
      </p:sp>
    </p:spTree>
    <p:extLst>
      <p:ext uri="{BB962C8B-B14F-4D97-AF65-F5344CB8AC3E}">
        <p14:creationId xmlns:p14="http://schemas.microsoft.com/office/powerpoint/2010/main" val="785928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alpha val="18000"/>
              </a:schemeClr>
            </a:gs>
            <a:gs pos="63000">
              <a:schemeClr val="accent5">
                <a:lumMod val="0"/>
                <a:lumOff val="100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28EC2-A5F0-8148-9BED-585CA0B031DF}"/>
              </a:ext>
            </a:extLst>
          </p:cNvPr>
          <p:cNvSpPr>
            <a:spLocks noGrp="1"/>
          </p:cNvSpPr>
          <p:nvPr>
            <p:ph type="title"/>
          </p:nvPr>
        </p:nvSpPr>
        <p:spPr>
          <a:xfrm>
            <a:off x="838200" y="365125"/>
            <a:ext cx="10515600" cy="881784"/>
          </a:xfrm>
        </p:spPr>
        <p:txBody>
          <a:bodyPr/>
          <a:lstStyle/>
          <a:p>
            <a:r>
              <a:rPr lang="en-US" b="1" dirty="0"/>
              <a:t>WHAT IS STRUCTURAL INEQUALITY?</a:t>
            </a:r>
            <a:endParaRPr lang="en-US" dirty="0"/>
          </a:p>
        </p:txBody>
      </p:sp>
      <p:sp>
        <p:nvSpPr>
          <p:cNvPr id="3" name="Content Placeholder 2">
            <a:extLst>
              <a:ext uri="{FF2B5EF4-FFF2-40B4-BE49-F238E27FC236}">
                <a16:creationId xmlns:a16="http://schemas.microsoft.com/office/drawing/2014/main" id="{CA5B1C45-83BA-C24A-B150-12C73950B61B}"/>
              </a:ext>
            </a:extLst>
          </p:cNvPr>
          <p:cNvSpPr>
            <a:spLocks noGrp="1"/>
          </p:cNvSpPr>
          <p:nvPr>
            <p:ph idx="1"/>
          </p:nvPr>
        </p:nvSpPr>
        <p:spPr>
          <a:xfrm>
            <a:off x="249382" y="1246909"/>
            <a:ext cx="11942618" cy="5474566"/>
          </a:xfrm>
        </p:spPr>
        <p:txBody>
          <a:bodyPr>
            <a:normAutofit/>
          </a:bodyPr>
          <a:lstStyle/>
          <a:p>
            <a:pPr marL="0" indent="0">
              <a:buNone/>
            </a:pPr>
            <a:r>
              <a:rPr lang="en-US" sz="4000" dirty="0"/>
              <a:t>“</a:t>
            </a:r>
            <a:r>
              <a:rPr lang="en-US" sz="4000" b="1" dirty="0"/>
              <a:t>Structural</a:t>
            </a:r>
            <a:r>
              <a:rPr lang="en-US" sz="4000" dirty="0"/>
              <a:t> </a:t>
            </a:r>
            <a:r>
              <a:rPr lang="en-US" sz="4000" b="1" dirty="0"/>
              <a:t>inequality</a:t>
            </a:r>
            <a:r>
              <a:rPr lang="en-US" sz="4000" dirty="0"/>
              <a:t> is a system of privilege created by institutions within an economy. These institutions include the law, business practices, and government policies. They also include education, health care, and the media” (</a:t>
            </a:r>
            <a:r>
              <a:rPr lang="en-US" sz="4000" u="sng" dirty="0">
                <a:hlinkClick r:id="rId2"/>
              </a:rPr>
              <a:t>More</a:t>
            </a:r>
            <a:r>
              <a:rPr lang="en-US" sz="4000" dirty="0"/>
              <a:t>).</a:t>
            </a:r>
          </a:p>
          <a:p>
            <a:r>
              <a:rPr lang="en-US" sz="3600" b="1" dirty="0"/>
              <a:t>Trend</a:t>
            </a:r>
            <a:r>
              <a:rPr lang="en-US" sz="3600" dirty="0"/>
              <a:t> “Structural inequality seems to be worsening. Between 1979 and 2007, after-tax income increased 275% for the wealthiest 1% of households. It rose 65% for the top fifth. The bottom fifth only increased by 18%” (IBID.).</a:t>
            </a:r>
          </a:p>
          <a:p>
            <a:pPr marL="0" indent="0">
              <a:buNone/>
            </a:pPr>
            <a:endParaRPr lang="en-US" dirty="0"/>
          </a:p>
        </p:txBody>
      </p:sp>
      <p:pic>
        <p:nvPicPr>
          <p:cNvPr id="4" name="Billede 19">
            <a:extLst>
              <a:ext uri="{FF2B5EF4-FFF2-40B4-BE49-F238E27FC236}">
                <a16:creationId xmlns:a16="http://schemas.microsoft.com/office/drawing/2014/main" id="{3453485E-3870-8E41-97EC-2F981611E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518" y="4924630"/>
            <a:ext cx="3482566" cy="2655456"/>
          </a:xfrm>
          <a:prstGeom prst="rect">
            <a:avLst/>
          </a:prstGeom>
        </p:spPr>
      </p:pic>
      <p:sp>
        <p:nvSpPr>
          <p:cNvPr id="5" name="Slide Number Placeholder 4">
            <a:extLst>
              <a:ext uri="{FF2B5EF4-FFF2-40B4-BE49-F238E27FC236}">
                <a16:creationId xmlns:a16="http://schemas.microsoft.com/office/drawing/2014/main" id="{625EC4AD-5328-FD4C-AE04-F60F9DD2C8FD}"/>
              </a:ext>
            </a:extLst>
          </p:cNvPr>
          <p:cNvSpPr>
            <a:spLocks noGrp="1"/>
          </p:cNvSpPr>
          <p:nvPr>
            <p:ph type="sldNum" sz="quarter" idx="12"/>
          </p:nvPr>
        </p:nvSpPr>
        <p:spPr/>
        <p:txBody>
          <a:bodyPr/>
          <a:lstStyle/>
          <a:p>
            <a:fld id="{45B8C198-4F60-4447-B732-13D6980645C5}" type="slidenum">
              <a:rPr lang="en-US" smtClean="0"/>
              <a:t>8</a:t>
            </a:fld>
            <a:endParaRPr lang="en-US"/>
          </a:p>
        </p:txBody>
      </p:sp>
    </p:spTree>
    <p:extLst>
      <p:ext uri="{BB962C8B-B14F-4D97-AF65-F5344CB8AC3E}">
        <p14:creationId xmlns:p14="http://schemas.microsoft.com/office/powerpoint/2010/main" val="184835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5455-FCEB-6C4C-9C5B-3AD08432EA5B}"/>
              </a:ext>
            </a:extLst>
          </p:cNvPr>
          <p:cNvSpPr>
            <a:spLocks noGrp="1"/>
          </p:cNvSpPr>
          <p:nvPr>
            <p:ph type="title"/>
          </p:nvPr>
        </p:nvSpPr>
        <p:spPr>
          <a:xfrm>
            <a:off x="0" y="-147156"/>
            <a:ext cx="9801225" cy="1325563"/>
          </a:xfrm>
          <a:gradFill>
            <a:gsLst>
              <a:gs pos="0">
                <a:schemeClr val="accent5">
                  <a:lumMod val="0"/>
                  <a:lumOff val="100000"/>
                </a:schemeClr>
              </a:gs>
              <a:gs pos="59000">
                <a:schemeClr val="accent5">
                  <a:lumMod val="97000"/>
                  <a:lumOff val="3000"/>
                </a:schemeClr>
              </a:gs>
              <a:gs pos="100000">
                <a:schemeClr val="accent5">
                  <a:lumMod val="60000"/>
                  <a:lumOff val="40000"/>
                </a:schemeClr>
              </a:gs>
            </a:gsLst>
            <a:lin ang="16200000" scaled="1"/>
          </a:gradFill>
        </p:spPr>
        <p:txBody>
          <a:bodyPr/>
          <a:lstStyle/>
          <a:p>
            <a:r>
              <a:rPr lang="en-US" b="1" dirty="0">
                <a:solidFill>
                  <a:schemeClr val="bg2"/>
                </a:solidFill>
              </a:rPr>
              <a:t>WHAT IS SYSTEMIC RACISM?</a:t>
            </a:r>
          </a:p>
        </p:txBody>
      </p:sp>
      <p:sp>
        <p:nvSpPr>
          <p:cNvPr id="3" name="Content Placeholder 2">
            <a:extLst>
              <a:ext uri="{FF2B5EF4-FFF2-40B4-BE49-F238E27FC236}">
                <a16:creationId xmlns:a16="http://schemas.microsoft.com/office/drawing/2014/main" id="{C42AFC44-7F28-B24A-BBA3-E834A07B9D01}"/>
              </a:ext>
            </a:extLst>
          </p:cNvPr>
          <p:cNvSpPr>
            <a:spLocks noGrp="1"/>
          </p:cNvSpPr>
          <p:nvPr>
            <p:ph idx="1"/>
          </p:nvPr>
        </p:nvSpPr>
        <p:spPr>
          <a:xfrm>
            <a:off x="0" y="935182"/>
            <a:ext cx="12192000" cy="5241781"/>
          </a:xfrm>
          <a:solidFill>
            <a:schemeClr val="accent1"/>
          </a:solidFill>
        </p:spPr>
        <p:txBody>
          <a:bodyPr>
            <a:normAutofit lnSpcReduction="10000"/>
          </a:bodyPr>
          <a:lstStyle/>
          <a:p>
            <a:r>
              <a:rPr lang="en-US" sz="4000" dirty="0">
                <a:solidFill>
                  <a:schemeClr val="bg1"/>
                </a:solidFill>
              </a:rPr>
              <a:t>“Institutional racism, also known as systemic racism, is a form of racism that is embedded through laws within society or an organization. It can lead to such issues as discrimination in criminal justice, employment, housing, health care, political power, and education, among other issues” (</a:t>
            </a:r>
            <a:r>
              <a:rPr lang="en-US" sz="4000" u="sng" dirty="0">
                <a:solidFill>
                  <a:schemeClr val="bg1"/>
                </a:solidFill>
                <a:hlinkClick r:id="rId2">
                  <a:extLst>
                    <a:ext uri="{A12FA001-AC4F-418D-AE19-62706E023703}">
                      <ahyp:hlinkClr xmlns:ahyp="http://schemas.microsoft.com/office/drawing/2018/hyperlinkcolor" val="tx"/>
                    </a:ext>
                  </a:extLst>
                </a:hlinkClick>
              </a:rPr>
              <a:t>More</a:t>
            </a:r>
            <a:r>
              <a:rPr lang="en-US" sz="4000" dirty="0">
                <a:solidFill>
                  <a:schemeClr val="bg1"/>
                </a:solidFill>
              </a:rPr>
              <a:t>).</a:t>
            </a:r>
          </a:p>
          <a:p>
            <a:r>
              <a:rPr lang="en-US" dirty="0">
                <a:solidFill>
                  <a:schemeClr val="bg1"/>
                </a:solidFill>
              </a:rPr>
              <a:t>Example: Australia: “The treatment of the Indigenous people by the </a:t>
            </a:r>
            <a:r>
              <a:rPr lang="en-US" dirty="0" err="1">
                <a:solidFill>
                  <a:schemeClr val="bg1"/>
                </a:solidFill>
              </a:rPr>
              <a:t>colonisers</a:t>
            </a:r>
            <a:r>
              <a:rPr lang="en-US" dirty="0">
                <a:solidFill>
                  <a:schemeClr val="bg1"/>
                </a:solidFill>
              </a:rPr>
              <a:t> has been termed </a:t>
            </a:r>
            <a:r>
              <a:rPr lang="en-US" u="sng" dirty="0">
                <a:solidFill>
                  <a:schemeClr val="bg1"/>
                </a:solidFill>
                <a:hlinkClick r:id="rId3">
                  <a:extLst>
                    <a:ext uri="{A12FA001-AC4F-418D-AE19-62706E023703}">
                      <ahyp:hlinkClr xmlns:ahyp="http://schemas.microsoft.com/office/drawing/2018/hyperlinkcolor" val="tx"/>
                    </a:ext>
                  </a:extLst>
                </a:hlinkClick>
              </a:rPr>
              <a:t>cultural genocide</a:t>
            </a:r>
            <a:r>
              <a:rPr lang="en-US" dirty="0">
                <a:solidFill>
                  <a:schemeClr val="bg1"/>
                </a:solidFill>
              </a:rPr>
              <a:t>.”</a:t>
            </a:r>
          </a:p>
          <a:p>
            <a:r>
              <a:rPr lang="en-US" dirty="0">
                <a:solidFill>
                  <a:schemeClr val="bg1"/>
                </a:solidFill>
              </a:rPr>
              <a:t>Example Canada: “Until 1951 the various Indian Acts defined a ‘person’ as “an individual other than an Indian”, and all indigenous peoples were considered “wards of the state.” (</a:t>
            </a:r>
            <a:r>
              <a:rPr lang="en-US" u="sng" dirty="0">
                <a:solidFill>
                  <a:schemeClr val="bg1"/>
                </a:solidFill>
                <a:hlinkClick r:id="rId2">
                  <a:extLst>
                    <a:ext uri="{A12FA001-AC4F-418D-AE19-62706E023703}">
                      <ahyp:hlinkClr xmlns:ahyp="http://schemas.microsoft.com/office/drawing/2018/hyperlinkcolor" val="tx"/>
                    </a:ext>
                  </a:extLst>
                </a:hlinkClick>
              </a:rPr>
              <a:t>More</a:t>
            </a:r>
            <a:r>
              <a:rPr lang="en-US" dirty="0">
                <a:solidFill>
                  <a:schemeClr val="bg1"/>
                </a:solidFill>
              </a:rPr>
              <a:t>).</a:t>
            </a:r>
          </a:p>
          <a:p>
            <a:pPr marL="0" indent="0">
              <a:buNone/>
            </a:pPr>
            <a:endParaRPr lang="en-US" dirty="0">
              <a:solidFill>
                <a:schemeClr val="bg1"/>
              </a:solidFill>
            </a:endParaRPr>
          </a:p>
        </p:txBody>
      </p:sp>
      <p:pic>
        <p:nvPicPr>
          <p:cNvPr id="6" name="Billede 19">
            <a:extLst>
              <a:ext uri="{FF2B5EF4-FFF2-40B4-BE49-F238E27FC236}">
                <a16:creationId xmlns:a16="http://schemas.microsoft.com/office/drawing/2014/main" id="{2B340F25-0D4F-324D-AF8F-2C5CC92C3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0310" y="4849235"/>
            <a:ext cx="3482566" cy="2655456"/>
          </a:xfrm>
          <a:prstGeom prst="rect">
            <a:avLst/>
          </a:prstGeom>
        </p:spPr>
      </p:pic>
      <p:sp>
        <p:nvSpPr>
          <p:cNvPr id="4" name="Slide Number Placeholder 3">
            <a:extLst>
              <a:ext uri="{FF2B5EF4-FFF2-40B4-BE49-F238E27FC236}">
                <a16:creationId xmlns:a16="http://schemas.microsoft.com/office/drawing/2014/main" id="{5EF6B934-A6DF-0A4D-99E0-4E5EF40360E8}"/>
              </a:ext>
            </a:extLst>
          </p:cNvPr>
          <p:cNvSpPr>
            <a:spLocks noGrp="1"/>
          </p:cNvSpPr>
          <p:nvPr>
            <p:ph type="sldNum" sz="quarter" idx="12"/>
          </p:nvPr>
        </p:nvSpPr>
        <p:spPr/>
        <p:txBody>
          <a:bodyPr/>
          <a:lstStyle/>
          <a:p>
            <a:fld id="{45B8C198-4F60-4447-B732-13D6980645C5}" type="slidenum">
              <a:rPr lang="en-US" smtClean="0"/>
              <a:t>9</a:t>
            </a:fld>
            <a:endParaRPr lang="en-US"/>
          </a:p>
        </p:txBody>
      </p:sp>
    </p:spTree>
    <p:extLst>
      <p:ext uri="{BB962C8B-B14F-4D97-AF65-F5344CB8AC3E}">
        <p14:creationId xmlns:p14="http://schemas.microsoft.com/office/powerpoint/2010/main" val="3120251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1292</Words>
  <Application>Microsoft Macintosh PowerPoint</Application>
  <PresentationFormat>Widescreen</PresentationFormat>
  <Paragraphs>242</Paragraphs>
  <Slides>22</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Times New Roman</vt:lpstr>
      <vt:lpstr>var(--font-headings, "Source Sans Pro", -apple-system, BlinkMacSystemFont, "Segoe UI", "Roboto", "Oxygen", "Ubuntu", "Cantarell", "Fira Sans", "Droid Sans", "Helvetica Neue", 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STRUCTURAL INEQUALITY?</vt:lpstr>
      <vt:lpstr>WHAT IS SYSTEMIC RACISM?</vt:lpstr>
      <vt:lpstr>What you will learn today</vt:lpstr>
      <vt:lpstr>PowerPoint Presentation</vt:lpstr>
      <vt:lpstr>PowerPoint Presentation</vt:lpstr>
      <vt:lpstr>PowerPoint Presentation</vt:lpstr>
      <vt:lpstr>PowerPoint Presentation</vt:lpstr>
      <vt:lpstr>What is the result of the Big Fear?</vt:lpstr>
      <vt:lpstr>PowerPoint Presentation</vt:lpstr>
      <vt:lpstr>PowerPoint Presentation</vt:lpstr>
      <vt:lpstr>DEBRIEF Questions</vt:lpstr>
      <vt:lpstr>PowerPoint Presentation</vt:lpstr>
      <vt:lpstr>PowerPoint Presentation</vt:lpstr>
      <vt:lpstr>PowerPoint Presentation</vt:lpstr>
      <vt:lpstr>What Tools 3 &amp; 4 can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Ann Rosile</dc:creator>
  <cp:lastModifiedBy>David Boje</cp:lastModifiedBy>
  <cp:revision>4</cp:revision>
  <cp:lastPrinted>2021-05-11T14:31:13Z</cp:lastPrinted>
  <dcterms:created xsi:type="dcterms:W3CDTF">2021-05-11T14:03:10Z</dcterms:created>
  <dcterms:modified xsi:type="dcterms:W3CDTF">2021-05-11T15:42:28Z</dcterms:modified>
</cp:coreProperties>
</file>