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539" r:id="rId3"/>
    <p:sldId id="483" r:id="rId4"/>
    <p:sldId id="260" r:id="rId5"/>
    <p:sldId id="532" r:id="rId6"/>
    <p:sldId id="543" r:id="rId7"/>
    <p:sldId id="484" r:id="rId8"/>
    <p:sldId id="544" r:id="rId9"/>
    <p:sldId id="542" r:id="rId10"/>
    <p:sldId id="541" r:id="rId11"/>
    <p:sldId id="545" r:id="rId12"/>
    <p:sldId id="531" r:id="rId13"/>
    <p:sldId id="489" r:id="rId14"/>
    <p:sldId id="534" r:id="rId15"/>
    <p:sldId id="506" r:id="rId16"/>
    <p:sldId id="505" r:id="rId17"/>
    <p:sldId id="533" r:id="rId18"/>
    <p:sldId id="279" r:id="rId19"/>
    <p:sldId id="300" r:id="rId20"/>
    <p:sldId id="281" r:id="rId21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669"/>
    <p:restoredTop sz="94655"/>
  </p:normalViewPr>
  <p:slideViewPr>
    <p:cSldViewPr snapToGrid="0" snapToObjects="1">
      <p:cViewPr varScale="1">
        <p:scale>
          <a:sx n="94" d="100"/>
          <a:sy n="94" d="100"/>
        </p:scale>
        <p:origin x="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DB9CE-9493-D747-8A05-94D95DA8F826}" type="datetimeFigureOut">
              <a:rPr lang="en-US" smtClean="0"/>
              <a:t>5/4/21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C947F-B07D-C447-9A76-646DA9807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7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3013" y="857250"/>
            <a:ext cx="4111625" cy="2312988"/>
          </a:xfrm>
          <a:prstGeom prst="rect">
            <a:avLst/>
          </a:prstGeom>
        </p:spPr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08000" cy="26962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40" b="0" strike="noStrike" spc="-1" dirty="0">
              <a:latin typeface="Arial"/>
            </a:endParaRPr>
          </a:p>
        </p:txBody>
      </p:sp>
      <p:sp>
        <p:nvSpPr>
          <p:cNvPr id="419" name="CustomShape 3"/>
          <p:cNvSpPr/>
          <p:nvPr/>
        </p:nvSpPr>
        <p:spPr>
          <a:xfrm>
            <a:off x="5179680" y="6514020"/>
            <a:ext cx="3955200" cy="3399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36962A9-2B63-49AA-A494-0BD8440EB41A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1878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65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7825" y="942975"/>
            <a:ext cx="4522788" cy="2543175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1037280" y="3630150"/>
            <a:ext cx="8282400" cy="296703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da-DK" sz="2000" b="0" strike="noStrike" spc="-1" dirty="0">
                <a:latin typeface="Arial"/>
              </a:rPr>
              <a:t>Just go over </a:t>
            </a:r>
            <a:r>
              <a:rPr lang="da-DK" sz="2000" b="0" strike="noStrike" spc="-1" dirty="0" err="1">
                <a:latin typeface="Arial"/>
              </a:rPr>
              <a:t>this</a:t>
            </a:r>
            <a:r>
              <a:rPr lang="da-DK" sz="2000" b="0" strike="noStrike" spc="-1" dirty="0">
                <a:latin typeface="Arial"/>
              </a:rPr>
              <a:t> slide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416" name="CustomShape 3"/>
          <p:cNvSpPr/>
          <p:nvPr/>
        </p:nvSpPr>
        <p:spPr>
          <a:xfrm>
            <a:off x="5869440" y="7165260"/>
            <a:ext cx="4485120" cy="3750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537AB56-4B8A-482F-AC0B-8A6F5B0E0AF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047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3013" y="857250"/>
            <a:ext cx="4111625" cy="2312988"/>
          </a:xfrm>
          <a:prstGeom prst="rect">
            <a:avLst/>
          </a:prstGeom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08000" cy="26962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40" b="0" strike="noStrike" spc="-1">
              <a:latin typeface="Arial"/>
            </a:endParaRPr>
          </a:p>
        </p:txBody>
      </p:sp>
      <p:sp>
        <p:nvSpPr>
          <p:cNvPr id="437" name="CustomShape 3"/>
          <p:cNvSpPr/>
          <p:nvPr/>
        </p:nvSpPr>
        <p:spPr>
          <a:xfrm>
            <a:off x="5179680" y="6514020"/>
            <a:ext cx="3955200" cy="3399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5F809F7-D4EA-42F0-A3D7-6EB028EDD02F}" type="slidenum">
              <a:rPr lang="en-US" sz="12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20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832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917825" y="942975"/>
            <a:ext cx="4522788" cy="2543175"/>
          </a:xfrm>
          <a:prstGeom prst="rect">
            <a:avLst/>
          </a:prstGeom>
        </p:spPr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1037280" y="3630150"/>
            <a:ext cx="8282400" cy="296703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1680">
              <a:lnSpc>
                <a:spcPct val="100000"/>
              </a:lnSpc>
              <a:tabLst>
                <a:tab pos="0" algn="l"/>
              </a:tabLst>
            </a:pPr>
            <a:r>
              <a:rPr lang="da-DK" sz="2000" b="0" strike="noStrike" spc="-1">
                <a:latin typeface="Arial"/>
              </a:rPr>
              <a:t>Just go over this slide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16" name="CustomShape 3"/>
          <p:cNvSpPr/>
          <p:nvPr/>
        </p:nvSpPr>
        <p:spPr>
          <a:xfrm>
            <a:off x="5869440" y="7165260"/>
            <a:ext cx="4485120" cy="3750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537AB56-4B8A-482F-AC0B-8A6F5B0E0AF4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2526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7000" y="573088"/>
            <a:ext cx="5022850" cy="2825750"/>
          </a:xfrm>
          <a:prstGeom prst="rect">
            <a:avLst/>
          </a:prstGeom>
        </p:spPr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09440" cy="269703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640" b="0" strike="noStrike" spc="-1" dirty="0">
              <a:latin typeface="Arial"/>
            </a:endParaRPr>
          </a:p>
        </p:txBody>
      </p:sp>
      <p:sp>
        <p:nvSpPr>
          <p:cNvPr id="422" name="CustomShape 3"/>
          <p:cNvSpPr/>
          <p:nvPr/>
        </p:nvSpPr>
        <p:spPr>
          <a:xfrm>
            <a:off x="5179680" y="6514020"/>
            <a:ext cx="3956640" cy="3407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4FDC7A2-1F57-4FB0-82F3-153BBC82DDF0}" type="slidenum">
              <a:rPr lang="en-US" sz="1400" b="0" strike="noStrike" spc="-1">
                <a:solidFill>
                  <a:srgbClr val="000000"/>
                </a:solidFill>
                <a:latin typeface="Times New Roman"/>
                <a:ea typeface="+mn-ea"/>
              </a:rPr>
              <a:t>4</a:t>
            </a:fld>
            <a:endParaRPr lang="en-US" sz="1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1591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5413" y="573088"/>
            <a:ext cx="5030787" cy="2828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6F49CB4-CA3B-4DA6-8A1A-986C451ABB6A}" type="slidenum">
              <a:rPr lang="en-US" sz="1400" b="0" strike="noStrike" spc="-1" smtClean="0">
                <a:latin typeface="Times New Roman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849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9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32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 1: What is True and SPECTACLE: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Duality Search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(Grand Narrative Chapter 2)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Principle 2: Already there and SPECTACLE: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Reinterpret Hierarchy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(Microstoria Chapter 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C947F-B07D-C447-9A76-646DA9807B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65413" y="573088"/>
            <a:ext cx="5030787" cy="2828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1"/>
              </a:spcAft>
            </a:pPr>
            <a:endParaRPr lang="en-US" sz="105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+mn-ea"/>
              </a:rPr>
              <a:t>Week 1: </a:t>
            </a:r>
            <a:endParaRPr lang="en-US" sz="240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    </a:t>
            </a: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200" b="1" spc="-1" dirty="0">
                <a:solidFill>
                  <a:srgbClr val="000000"/>
                </a:solidFill>
                <a:latin typeface="Calibri"/>
              </a:rPr>
              <a:t>Nuts and Bolts</a:t>
            </a:r>
            <a:endParaRPr lang="en-US" sz="1200" spc="-1" dirty="0"/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lang="en-US" sz="1200" b="1" strike="noStrike" spc="-1" dirty="0">
              <a:solidFill>
                <a:srgbClr val="000000"/>
              </a:solidFill>
              <a:latin typeface="Calibri"/>
              <a:ea typeface="+mn-ea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     Principle 1 True &amp;</a:t>
            </a:r>
            <a:endParaRPr lang="en-US" sz="120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     Principle 2 Making Room</a:t>
            </a:r>
            <a:endParaRPr lang="en-US" sz="120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r>
              <a:rPr lang="en-US" sz="1200" b="0" strike="noStrike" spc="-1" dirty="0">
                <a:latin typeface="+mn-lt"/>
              </a:rPr>
              <a:t>           WITH</a:t>
            </a: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     Process 1 Beneath &amp;</a:t>
            </a: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1200" b="0" strike="noStrike" spc="-1" dirty="0">
                <a:latin typeface="+mn-lt"/>
              </a:rPr>
              <a:t>     </a:t>
            </a:r>
            <a:r>
              <a:rPr lang="en-US" sz="1200" b="1" strike="noStrike" spc="-1" dirty="0">
                <a:latin typeface="+mn-lt"/>
              </a:rPr>
              <a:t>Process 2 Before</a:t>
            </a:r>
          </a:p>
          <a:p>
            <a:pPr marL="216000" indent="-22428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endParaRPr lang="en-US" sz="120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Ethics focus:</a:t>
            </a: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True Storytelling Principles</a:t>
            </a:r>
            <a:endParaRPr lang="en-US" sz="1200" b="0" strike="noStrike" spc="-1" dirty="0">
              <a:latin typeface="+mn-lt"/>
            </a:endParaRPr>
          </a:p>
          <a:p>
            <a:pPr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+mn-ea"/>
              </a:rPr>
              <a:t>     for an Ethical Life</a:t>
            </a:r>
            <a:endParaRPr lang="en-US" sz="1200" b="0" strike="noStrike" spc="-1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6F49CB4-CA3B-4DA6-8A1A-986C451ABB6A}" type="slidenum">
              <a:rPr lang="en-US" sz="1400" b="0" strike="noStrike" spc="-1" smtClean="0">
                <a:latin typeface="Times New Roman"/>
              </a:rPr>
              <a:t>13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9401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08B3-478C-7040-AF57-344A2F5A53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7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0C7D-C24F-4947-8213-400B4A101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9AB17B-11F7-6A40-9557-07B1821C7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12395-C7A7-184D-91E7-F421C728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34B54-6784-8841-822E-43A20E250812}" type="datetime1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3DAB1-04FD-C94C-B44E-2394F2887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7CD08-D082-A646-A855-5086EDB3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08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52EF8-440C-B142-A857-8C70DCBE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018286-C3FF-404B-A4BB-4E05968C2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55BC9-2517-CC49-A464-0E136C8E5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3BDF-9458-304B-A54B-FDCD75264FD2}" type="datetime1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F8239-9DF1-C840-BE3A-0DF151D36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735E3-20A9-5148-B00F-8B8AA1AA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22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2A5ADC-CB63-294C-A6A4-4ECF12540B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46583-56D0-A640-95B9-873319E96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3F346-7540-164D-A3C0-8CB0BC96C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4A3EC-8179-9D4C-B1B4-F38AFFE73DCC}" type="datetime1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A5C72-C48F-D242-ACBD-02BA50F3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0B292-F18A-4446-AE9F-D6E085899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7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DAAC2-2588-254F-BE4B-C42181A4B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E6B7B-20F3-4D40-A3F1-AD6CFB7B7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FF569-3233-EA4F-ADF0-606D7803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08233-B13F-8348-85B7-CD6E54D02020}" type="datetime1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14310-3718-5C4D-814E-6B750594E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60AFB-195C-DB4B-9CD1-3898C360B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3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F7E14-9460-6C42-A74E-CDCD830D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BD212-3B51-2B41-AFCA-2CB736B76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25686-9045-1845-84A8-F87B1466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E2DC-2049-B34B-897F-2A918E7680CC}" type="datetime1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D724B-8406-7F45-80D1-EDA0C1186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3F28C-73D8-AC43-817E-0667E3FF3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42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FA3B-3B96-BE45-88CC-3CA8D7526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3B517-768D-5A49-A0ED-489BE0489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1BEB6-E368-1140-A6DE-4FA1D8DE0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F49C6-E1A1-0349-8460-8F4BBF398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1D767-D262-4748-9640-3C39C6A1911D}" type="datetime1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1333F-4697-054B-8E49-C0E88C8F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209EF-EA06-FC4E-8E63-BAD837BA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36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5520-CE60-8847-95EF-9130C455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04504-98A3-3F4D-AD76-ABC2926B9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C35D59-B7B3-FC4C-A5DB-C124C99F9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DD13BC-94F0-604D-940F-9B2F8E4E2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131E6E-C4D0-4C4B-BAE5-01F9975D5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F7B9E-ED47-C44D-A5B9-785D938F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E5CA-8D45-004C-99F2-6F1A34A77FC5}" type="datetime1">
              <a:rPr lang="en-US" smtClean="0"/>
              <a:t>5/4/21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4ABEEA-0734-034F-92BC-35A36F2C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7859D-7886-9347-B906-A48E1C520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46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48AE9-06E6-A649-A523-4B984F71F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849F0-71F2-F243-8F73-316EE0A7F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2248A-8CC3-9C46-891F-53EDD7C57291}" type="datetime1">
              <a:rPr lang="en-US" smtClean="0"/>
              <a:t>5/4/21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18A64-B79E-9448-9E38-5A077C16F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B1BB5-2FDC-E246-8D37-F49E82066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0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EBCE17-746A-4549-96C0-587EF2A4A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C45F9-B758-5A46-BB0B-97C88945CD10}" type="datetime1">
              <a:rPr lang="en-US" smtClean="0"/>
              <a:t>5/4/21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E669D-B1EA-9D46-9677-F9453844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21502-1E06-F54A-A301-190464514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DCA17-408D-BF40-ADB3-C2365DD23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CF51F-49EF-0A4C-9764-48F82D3B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30F3D-6663-6C49-AC77-38B95C31CF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464C8-210F-2249-B9CC-D1FC290B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F818-0028-834C-9B45-78A4FCAB5CC2}" type="datetime1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3C22E-C6F3-3C4E-AE12-87ED4E1A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47174-784A-7148-9A84-0898B90B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43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E96CE-50CB-5649-B77F-32D3D4AB9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12D29-2627-CA48-9A7C-3395D1EEC9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2D1F6-5751-5F4C-AE40-4522E443A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410FE-875E-EF48-81CB-E7B3AC90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1D6E-A849-1547-8D8A-B65C509EF8C6}" type="datetime1">
              <a:rPr lang="en-US" smtClean="0"/>
              <a:t>5/4/21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5E365-7767-A24D-AB55-9FDCDB29C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3566C-0C27-4945-B236-428B8CD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5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7A4FA2-59DB-454D-8331-E7E9FEC04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D9661-71F0-2D4C-86E4-8E8E24329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07801-6080-B748-B0B3-6D92DA433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627B2-A1ED-C24F-86FF-FF455B623391}" type="datetime1">
              <a:rPr lang="en-US" smtClean="0"/>
              <a:t>5/4/21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C5DD7-09E5-3749-9BE2-5226ACE0F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613C8-032E-F640-8EA2-2D0804BE9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C198-4F60-4447-B732-13D69806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1wqtxts1xzle7.cloudfront.net/49175443/hrm.2021520160928-16885-2qfaa7.pdf?1475051597=&amp;response-content-disposition=inline%3B+filename%3DBeyond_diversity_training_A_social_infus.pdf&amp;Expires=1617544472&amp;Signature=FztxIrIGIN3RV-ogMxYO9QiGbYT09QiEDxPjQHaQX3zWE~gIbZ7Uld3kFG8BVFigpgzn99u176JzIo-TEovJcmK98vQq5p3TeS1~wE3dO-5V9KKZIiX2wZPI9E8l7V1~tEi7tKouUW6EpH9r5DfU1EBVnDhxyvg3fay1DrMcSsAXjj~e4AdGaq54a357N0tztL8-e0PqmJLEWpob-sFoY8AEGesioBblaLbOEcBKKEO27n80ag~x6gPaLBgwxLNeuXM5qtrm-GtBJdbPBDjRLvIT8I-3BFIrNGRyIZFBNYc1pEnkuyCXAr-5XRA-GO04IKhN9efqkYX5kESfD-ZGVQ__&amp;Key-Pair-Id=APKAJLOHF5GGSLRBV4ZA" TargetMode="External"/><Relationship Id="rId5" Type="http://schemas.openxmlformats.org/officeDocument/2006/relationships/hyperlink" Target="https://www.harpersbazaar.com/culture/features/a35915670/the-diversity-and-inclusion-industry-has-lost-its-way/" TargetMode="External"/><Relationship Id="rId4" Type="http://schemas.openxmlformats.org/officeDocument/2006/relationships/hyperlink" Target="https://openaccess.city.ac.uk/id/eprint/13981/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yperallergic.com/630958/lorraine-ogrady-retrospective-brooklyn-museum/" TargetMode="External"/><Relationship Id="rId5" Type="http://schemas.openxmlformats.org/officeDocument/2006/relationships/hyperlink" Target="https://www.theguardian.com/artanddesign/2015/apr/29/the-guerrilla-girls-interview-art-world-sexism" TargetMode="Externa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ruestorytelling.blog/true-storytelling-institutes-diversity-equity-inclusion-dei-2-0-module-overview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hyperlink" Target="https://truestorytellingthinktank.com/visual-language-of-true-storytelling-for-dei-2-0/" TargetMode="External"/><Relationship Id="rId4" Type="http://schemas.openxmlformats.org/officeDocument/2006/relationships/hyperlink" Target="https://truestorytelling.blog/taking-the-true-storytellings-diversity-equity-and-inclusion-dei-2-0-journe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thebalancecareers.com/types-of-employment-discrimination-with-examples-206091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aw.justia.com/cases/federal/district-courts/FSupp/413/142/1660699/" TargetMode="External"/><Relationship Id="rId2" Type="http://schemas.openxmlformats.org/officeDocument/2006/relationships/hyperlink" Target="https://assets.documentcloud.org/documents/5780707/pages/Demarginalizing-the-Intersection-of-Race-and-Sex-p1-normal.gif?ts=160221107150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law.justia.com/cases/federal/district-courts/FSupp/416/248/1500534/" TargetMode="External"/><Relationship Id="rId4" Type="http://schemas.openxmlformats.org/officeDocument/2006/relationships/hyperlink" Target="https://openjurist.org/708/f2d/475/moore-v-hughes-helicopters-inc-a-division-of-summa-corporatio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bjzWENcW6N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CustomShape 1"/>
          <p:cNvSpPr/>
          <p:nvPr/>
        </p:nvSpPr>
        <p:spPr>
          <a:xfrm>
            <a:off x="1647840" y="175338"/>
            <a:ext cx="9144146" cy="25833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 dirty="0">
                <a:solidFill>
                  <a:srgbClr val="000000"/>
                </a:solidFill>
                <a:latin typeface="Arial"/>
                <a:ea typeface="DejaVu Sans"/>
              </a:rPr>
              <a:t>WELCOME to True Storytelling Institute</a:t>
            </a:r>
            <a:endParaRPr lang="en-US" sz="3200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 dirty="0">
                <a:solidFill>
                  <a:srgbClr val="000000"/>
                </a:solidFill>
                <a:latin typeface="Arial"/>
                <a:ea typeface="DejaVu Sans"/>
              </a:rPr>
              <a:t>DEI 2.0 Session 1 Principles 1 &amp; 2</a:t>
            </a:r>
            <a:endParaRPr lang="en-US" sz="3600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600" spc="-1" dirty="0">
                <a:solidFill>
                  <a:srgbClr val="000000"/>
                </a:solidFill>
                <a:latin typeface="Arial"/>
                <a:ea typeface="DejaVu Sans"/>
              </a:rPr>
              <a:t>COFFEE in the LOBBY </a:t>
            </a:r>
          </a:p>
          <a:p>
            <a:pPr algn="ctr">
              <a:lnSpc>
                <a:spcPct val="90000"/>
              </a:lnSpc>
            </a:pPr>
            <a:r>
              <a:rPr lang="en-US" sz="3600" spc="-1" dirty="0">
                <a:solidFill>
                  <a:srgbClr val="000000"/>
                </a:solidFill>
              </a:rPr>
              <a:t>8:45-9:00 AM Pacific </a:t>
            </a:r>
          </a:p>
          <a:p>
            <a:pPr algn="ctr"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 dirty="0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lang="en-US" sz="4400" spc="-1" dirty="0">
              <a:latin typeface="Arial"/>
            </a:endParaRPr>
          </a:p>
        </p:txBody>
      </p:sp>
      <p:sp>
        <p:nvSpPr>
          <p:cNvPr id="322" name="CustomShape 2"/>
          <p:cNvSpPr/>
          <p:nvPr/>
        </p:nvSpPr>
        <p:spPr>
          <a:xfrm>
            <a:off x="2457840" y="5563800"/>
            <a:ext cx="10477440" cy="348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</p:txBody>
      </p:sp>
      <p:pic>
        <p:nvPicPr>
          <p:cNvPr id="323" name="Picture 298_1"/>
          <p:cNvPicPr/>
          <p:nvPr/>
        </p:nvPicPr>
        <p:blipFill>
          <a:blip r:embed="rId3"/>
          <a:stretch/>
        </p:blipFill>
        <p:spPr>
          <a:xfrm>
            <a:off x="2639878" y="2200760"/>
            <a:ext cx="6819254" cy="4495601"/>
          </a:xfrm>
          <a:prstGeom prst="rect">
            <a:avLst/>
          </a:prstGeom>
          <a:ln w="0">
            <a:noFill/>
          </a:ln>
        </p:spPr>
      </p:pic>
      <p:pic>
        <p:nvPicPr>
          <p:cNvPr id="5" name="Billede 19">
            <a:extLst>
              <a:ext uri="{FF2B5EF4-FFF2-40B4-BE49-F238E27FC236}">
                <a16:creationId xmlns:a16="http://schemas.microsoft.com/office/drawing/2014/main" id="{2136C2CC-497B-F24A-916B-422CED132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9CE75-5274-EE4D-8DE6-D97B9426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65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  <a:alpha val="52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CE2B-AD90-494C-9E21-7ACB5FAED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will learn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0846-03B9-4247-A786-D89351668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03" y="1447800"/>
            <a:ext cx="4889433" cy="5273675"/>
          </a:xfrm>
        </p:spPr>
        <p:txBody>
          <a:bodyPr>
            <a:normAutofit/>
          </a:bodyPr>
          <a:lstStyle/>
          <a:p>
            <a:r>
              <a:rPr lang="en-US" u="sng" dirty="0"/>
              <a:t>Principle 1: TRUE</a:t>
            </a:r>
          </a:p>
          <a:p>
            <a:pPr marL="0" indent="0">
              <a:buNone/>
            </a:pPr>
            <a:r>
              <a:rPr lang="en-US" dirty="0"/>
              <a:t>What is True about SPECTACLE of DEI 1.0: 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Tool </a:t>
            </a:r>
            <a:r>
              <a:rPr lang="en-US" b="1" dirty="0"/>
              <a:t>Duality Search </a:t>
            </a: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	Grand Narrative Chapter 2 	in Narrative Book</a:t>
            </a:r>
          </a:p>
          <a:p>
            <a:r>
              <a:rPr lang="en-US" u="sng" dirty="0"/>
              <a:t>Principle 2: Make Room </a:t>
            </a:r>
          </a:p>
          <a:p>
            <a:pPr marL="0" indent="0">
              <a:buNone/>
            </a:pPr>
            <a:r>
              <a:rPr lang="en-US" dirty="0"/>
              <a:t>	What is Already there, 	hidden by SPECTACLE 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Tool </a:t>
            </a:r>
            <a:r>
              <a:rPr lang="en-US" b="1" dirty="0"/>
              <a:t>Reinterpret Hierarchy</a:t>
            </a:r>
            <a:r>
              <a:rPr lang="en-US" dirty="0"/>
              <a:t> 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err="1"/>
              <a:t>Microstoria</a:t>
            </a:r>
            <a:r>
              <a:rPr lang="en-US" dirty="0"/>
              <a:t> Chapter 3 in 	Narrative Book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132012-E296-F34C-9A14-BAC13A26E755}"/>
              </a:ext>
            </a:extLst>
          </p:cNvPr>
          <p:cNvSpPr txBox="1">
            <a:spLocks/>
          </p:cNvSpPr>
          <p:nvPr/>
        </p:nvSpPr>
        <p:spPr>
          <a:xfrm>
            <a:off x="8842340" y="272153"/>
            <a:ext cx="2417618" cy="2488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Build Your Library</a:t>
            </a:r>
          </a:p>
        </p:txBody>
      </p:sp>
      <p:pic>
        <p:nvPicPr>
          <p:cNvPr id="5" name="Picture 2" descr="Literature - True storytelling">
            <a:extLst>
              <a:ext uri="{FF2B5EF4-FFF2-40B4-BE49-F238E27FC236}">
                <a16:creationId xmlns:a16="http://schemas.microsoft.com/office/drawing/2014/main" id="{661E63B3-F1BC-464B-B7C9-A17E20BEA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87" y="1683319"/>
            <a:ext cx="2153371" cy="324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heaters of Capitalism: Creating Conscious Capitalism">
            <a:extLst>
              <a:ext uri="{FF2B5EF4-FFF2-40B4-BE49-F238E27FC236}">
                <a16:creationId xmlns:a16="http://schemas.microsoft.com/office/drawing/2014/main" id="{19C5EF44-7606-3047-8052-FFDFCEB5F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760" y="2905712"/>
            <a:ext cx="1852081" cy="28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19">
            <a:extLst>
              <a:ext uri="{FF2B5EF4-FFF2-40B4-BE49-F238E27FC236}">
                <a16:creationId xmlns:a16="http://schemas.microsoft.com/office/drawing/2014/main" id="{89F44493-4AA5-E146-9CEC-49C1EFC0D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18" y="4924630"/>
            <a:ext cx="3482566" cy="2655456"/>
          </a:xfrm>
          <a:prstGeom prst="rect">
            <a:avLst/>
          </a:prstGeom>
        </p:spPr>
      </p:pic>
      <p:pic>
        <p:nvPicPr>
          <p:cNvPr id="9" name="Picture 4" descr="Narrative Methods for Organizational &amp; Communicati... by Boje, David M Paperback 9780761965879 ...">
            <a:extLst>
              <a:ext uri="{FF2B5EF4-FFF2-40B4-BE49-F238E27FC236}">
                <a16:creationId xmlns:a16="http://schemas.microsoft.com/office/drawing/2014/main" id="{532CA4F6-5E0A-C948-A22C-463581887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909" y="2572821"/>
            <a:ext cx="1975393" cy="29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3F75C6-1619-2E4E-8FC0-FE54F468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81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  <a:alpha val="73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73A07-80C0-7A48-A7C3-B568393D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81" y="324839"/>
            <a:ext cx="4803636" cy="1311664"/>
          </a:xfrm>
          <a:gradFill>
            <a:gsLst>
              <a:gs pos="0">
                <a:schemeClr val="accent5">
                  <a:lumMod val="67000"/>
                </a:schemeClr>
              </a:gs>
              <a:gs pos="63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Articles that awaken the soul with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04620-A3DD-3247-9941-294849515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45" y="1636504"/>
            <a:ext cx="6026728" cy="5221496"/>
          </a:xfrm>
          <a:gradFill>
            <a:gsLst>
              <a:gs pos="0">
                <a:schemeClr val="accent5">
                  <a:lumMod val="67000"/>
                  <a:alpha val="71000"/>
                </a:schemeClr>
              </a:gs>
              <a:gs pos="100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Oswick, Cliff. (2011). The social construction of diversity, equality, and inclusion. </a:t>
            </a:r>
            <a:r>
              <a:rPr lang="en-US" sz="2000" i="1" dirty="0">
                <a:solidFill>
                  <a:srgbClr val="000000"/>
                </a:solidFill>
              </a:rPr>
              <a:t>Equality, inequalities, and diversity: Contemporary challenges and strategies</a:t>
            </a:r>
            <a:r>
              <a:rPr lang="en-US" sz="2000" dirty="0">
                <a:solidFill>
                  <a:srgbClr val="000000"/>
                </a:solidFill>
              </a:rPr>
              <a:t>. British Journal of Management, 25(1), pp. 23- 39.  </a:t>
            </a:r>
            <a:r>
              <a:rPr lang="en-US" sz="2000" u="sng" dirty="0">
                <a:solidFill>
                  <a:srgbClr val="000000"/>
                </a:solidFill>
                <a:hlinkClick r:id="rId4"/>
              </a:rPr>
              <a:t>Click Here for article PDF</a:t>
            </a:r>
            <a:endParaRPr lang="en-US" sz="2000" u="sng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en-US" sz="2000" dirty="0">
                <a:solidFill>
                  <a:srgbClr val="242424"/>
                </a:solidFill>
                <a:latin typeface="Didot" panose="02000503000000020003" pitchFamily="2" charset="-79"/>
              </a:rPr>
              <a:t>The Diversity and Inclusion Industry Has Lost Its Way 2021  by Kim Tran </a:t>
            </a:r>
            <a:r>
              <a:rPr lang="en-US" altLang="en-US" sz="2000" dirty="0">
                <a:solidFill>
                  <a:srgbClr val="242424"/>
                </a:solidFill>
                <a:latin typeface="Didot" panose="02000503000000020003" pitchFamily="2" charset="-79"/>
                <a:hlinkClick r:id="rId5"/>
              </a:rPr>
              <a:t>Click here</a:t>
            </a:r>
            <a:endParaRPr lang="en-US" altLang="en-US" sz="2000" dirty="0">
              <a:solidFill>
                <a:srgbClr val="242424"/>
              </a:solidFill>
              <a:latin typeface="Didot" panose="02000503000000020003" pitchFamily="2" charset="-79"/>
            </a:endParaRPr>
          </a:p>
          <a:p>
            <a:pPr marL="514350" indent="-514350">
              <a:buFont typeface="+mj-lt"/>
              <a:buAutoNum type="arabicPeriod"/>
            </a:pPr>
            <a:endParaRPr lang="en-US" sz="2000" u="sng" dirty="0">
              <a:solidFill>
                <a:srgbClr val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Chavez, C.I. and J.Y. Weisinger (2008). ‘Beyond diversity training: a social infusion for cultural inclusion’, Human Resource Management, 47, pp. 331-350. (</a:t>
            </a:r>
            <a:r>
              <a:rPr lang="en-US" sz="2000" u="sng" dirty="0">
                <a:solidFill>
                  <a:srgbClr val="000000"/>
                </a:solidFill>
                <a:hlinkClick r:id="rId6"/>
              </a:rPr>
              <a:t>Click for PDF on Academia service</a:t>
            </a:r>
            <a:r>
              <a:rPr lang="en-US" sz="2000" dirty="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75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6" name="Picture 2" descr="diversity, kim tran">
            <a:extLst>
              <a:ext uri="{FF2B5EF4-FFF2-40B4-BE49-F238E27FC236}">
                <a16:creationId xmlns:a16="http://schemas.microsoft.com/office/drawing/2014/main" id="{BC2265E7-C3E8-E24E-8E62-3479198A8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r="6612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19">
            <a:extLst>
              <a:ext uri="{FF2B5EF4-FFF2-40B4-BE49-F238E27FC236}">
                <a16:creationId xmlns:a16="http://schemas.microsoft.com/office/drawing/2014/main" id="{339A2369-6285-254C-9A9B-CD47AECC1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18" y="4924630"/>
            <a:ext cx="3482566" cy="26554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CB1F7-986B-EC4B-B839-72B260FC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33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19">
            <a:extLst>
              <a:ext uri="{FF2B5EF4-FFF2-40B4-BE49-F238E27FC236}">
                <a16:creationId xmlns:a16="http://schemas.microsoft.com/office/drawing/2014/main" id="{B2F89DDD-A5E8-3F4C-B1BE-4AF721C19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44" y="5037226"/>
            <a:ext cx="3343407" cy="254934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9BE233B-8A13-8145-9EF8-3AD6025B6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23" y="1014021"/>
            <a:ext cx="8014277" cy="58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A79F49-A8C0-AA47-9666-2EB229EE233A}"/>
              </a:ext>
            </a:extLst>
          </p:cNvPr>
          <p:cNvSpPr txBox="1"/>
          <p:nvPr/>
        </p:nvSpPr>
        <p:spPr>
          <a:xfrm>
            <a:off x="125268" y="695186"/>
            <a:ext cx="306033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Processes 1 &amp; 2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Go BENEATH the framing to the labeling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Go BEFORE to already there, Microstoria being ignored</a:t>
            </a:r>
          </a:p>
          <a:p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6DE9-8A41-3C42-9CF5-D32ADD2AA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327" y="3334307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24AD029F-2327-9B48-83ED-BCBCE28B8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327" y="176116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stomShape 8">
            <a:extLst>
              <a:ext uri="{FF2B5EF4-FFF2-40B4-BE49-F238E27FC236}">
                <a16:creationId xmlns:a16="http://schemas.microsoft.com/office/drawing/2014/main" id="{FC464C73-3DD2-8447-9289-F560253DFEC4}"/>
              </a:ext>
            </a:extLst>
          </p:cNvPr>
          <p:cNvSpPr/>
          <p:nvPr/>
        </p:nvSpPr>
        <p:spPr>
          <a:xfrm>
            <a:off x="2221899" y="264869"/>
            <a:ext cx="7146473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</a:pPr>
            <a:r>
              <a:rPr lang="en-US" sz="3600" b="1" spc="-1" dirty="0">
                <a:solidFill>
                  <a:srgbClr val="FFFFFF"/>
                </a:solidFill>
                <a:highlight>
                  <a:srgbClr val="FF00FF"/>
                </a:highlight>
                <a:latin typeface="Calibri"/>
                <a:ea typeface="DejaVu Sans"/>
              </a:rPr>
              <a:t>Processes for Session #1 DEI 2.0</a:t>
            </a:r>
            <a:endParaRPr lang="en-US" sz="3600" b="1" spc="-1" dirty="0">
              <a:highlight>
                <a:srgbClr val="FF00FF"/>
              </a:highlight>
              <a:latin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76C7B-78FA-604B-B4DD-785DD285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36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  <a:alpha val="37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8"/>
          <p:cNvSpPr/>
          <p:nvPr/>
        </p:nvSpPr>
        <p:spPr>
          <a:xfrm>
            <a:off x="2221899" y="264869"/>
            <a:ext cx="7146473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</a:pPr>
            <a:r>
              <a:rPr lang="en-US" sz="3600" b="1" spc="-1" dirty="0">
                <a:solidFill>
                  <a:srgbClr val="FFFFFF"/>
                </a:solidFill>
                <a:highlight>
                  <a:srgbClr val="FF00FF"/>
                </a:highlight>
                <a:latin typeface="Calibri"/>
                <a:ea typeface="DejaVu Sans"/>
              </a:rPr>
              <a:t>Tools for Session #1 DEI 2.0</a:t>
            </a:r>
            <a:endParaRPr lang="en-US" sz="3600" b="1" spc="-1" dirty="0">
              <a:highlight>
                <a:srgbClr val="FF00FF"/>
              </a:highlight>
              <a:latin typeface="Arial"/>
            </a:endParaRPr>
          </a:p>
        </p:txBody>
      </p:sp>
      <p:pic>
        <p:nvPicPr>
          <p:cNvPr id="11" name="Billede 19">
            <a:extLst>
              <a:ext uri="{FF2B5EF4-FFF2-40B4-BE49-F238E27FC236}">
                <a16:creationId xmlns:a16="http://schemas.microsoft.com/office/drawing/2014/main" id="{77F19C55-9DB0-3549-8CA6-FD566738F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66" y="5138774"/>
            <a:ext cx="3196139" cy="24351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07FC1-60CD-B74E-B2FB-1617A559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B29C5-5690-3841-A63C-83FE18487293}"/>
              </a:ext>
            </a:extLst>
          </p:cNvPr>
          <p:cNvSpPr txBox="1"/>
          <p:nvPr/>
        </p:nvSpPr>
        <p:spPr>
          <a:xfrm>
            <a:off x="417156" y="1124677"/>
            <a:ext cx="306033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Tools 1 &amp; 2</a:t>
            </a:r>
          </a:p>
          <a:p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Deconstruct BENEATH Dualities of Grand Narratives </a:t>
            </a:r>
          </a:p>
          <a:p>
            <a:pPr marL="457200" indent="-457200">
              <a:buAutoNum type="arabicPeriod"/>
            </a:pPr>
            <a:endParaRPr lang="en-US" sz="2400" dirty="0"/>
          </a:p>
          <a:p>
            <a:pPr marL="457200" indent="-457200">
              <a:buAutoNum type="arabicPeriod"/>
            </a:pPr>
            <a:r>
              <a:rPr lang="en-US" sz="2400" dirty="0"/>
              <a:t>Reinterpret the BEFORE histories of Hierarchies hiding the Microstoria </a:t>
            </a: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C2AC33E-E30C-E146-9300-B6CEFFAB8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69" y="794327"/>
            <a:ext cx="7329540" cy="5269345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  <a:alpha val="38000"/>
                </a:schemeClr>
              </a:gs>
              <a:gs pos="63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02F2AA0-4C18-BA41-8F77-48AE81B7E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" y="3820469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C1216A8-291C-0049-97CF-01BC5E7A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09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508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7A8773-A77F-304E-AC44-BBFAF9B473EE}"/>
              </a:ext>
            </a:extLst>
          </p:cNvPr>
          <p:cNvSpPr txBox="1"/>
          <p:nvPr/>
        </p:nvSpPr>
        <p:spPr>
          <a:xfrm>
            <a:off x="306301" y="1279055"/>
            <a:ext cx="5120138" cy="5216577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100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200" b="1" dirty="0"/>
              <a:t>Re-Framing the Loops</a:t>
            </a:r>
            <a:endParaRPr lang="en-US" sz="4200" b="1" u="sng" dirty="0">
              <a:highlight>
                <a:srgbClr val="FFFF00"/>
              </a:highlight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200" b="1" dirty="0"/>
              <a:t>Single Loop</a:t>
            </a:r>
            <a:r>
              <a:rPr lang="en-US" sz="4200" dirty="0"/>
              <a:t>: Learn how to decipher the Spectacle of Discrimination and its Microaggressions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200" b="1" dirty="0"/>
              <a:t>Double Loop</a:t>
            </a:r>
            <a:r>
              <a:rPr lang="en-US" sz="4200" dirty="0"/>
              <a:t>: Learn how to be Carnivalesque to raise awareness of disparities and opportunities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200" b="1" dirty="0"/>
              <a:t>TRIPLE LOOP</a:t>
            </a:r>
            <a:r>
              <a:rPr lang="en-US" sz="4200" dirty="0"/>
              <a:t>:  Uses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200" dirty="0">
                <a:highlight>
                  <a:srgbClr val="FFFF00"/>
                </a:highlight>
              </a:rPr>
              <a:t>Ensemble Storytelling </a:t>
            </a:r>
            <a:r>
              <a:rPr lang="en-US" sz="4200" dirty="0"/>
              <a:t>Networking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200" dirty="0"/>
              <a:t>For Festival Impact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87071F7-FE8E-D949-A1AC-65878324C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738" y="843534"/>
            <a:ext cx="6166672" cy="427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19">
            <a:extLst>
              <a:ext uri="{FF2B5EF4-FFF2-40B4-BE49-F238E27FC236}">
                <a16:creationId xmlns:a16="http://schemas.microsoft.com/office/drawing/2014/main" id="{206AB53D-116E-1747-BF62-0A96EB593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873" y="4950603"/>
            <a:ext cx="3196139" cy="24351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003D56-53E8-C147-AD2D-A8D438FEA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66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F71AE-6B28-0443-9C14-F61A39CC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5" name="Billede 19">
            <a:extLst>
              <a:ext uri="{FF2B5EF4-FFF2-40B4-BE49-F238E27FC236}">
                <a16:creationId xmlns:a16="http://schemas.microsoft.com/office/drawing/2014/main" id="{768DE7E9-5DF8-AB4C-B8AF-99CD4EE83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51" y="5105143"/>
            <a:ext cx="3763509" cy="2867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0062CA-3639-2646-9F30-6E39949F794B}"/>
              </a:ext>
            </a:extLst>
          </p:cNvPr>
          <p:cNvSpPr txBox="1"/>
          <p:nvPr/>
        </p:nvSpPr>
        <p:spPr>
          <a:xfrm>
            <a:off x="753024" y="475488"/>
            <a:ext cx="10795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Raising Awareness: Race &amp; Gender</a:t>
            </a:r>
          </a:p>
          <a:p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F1B911F-A855-C34C-914C-878689A9C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3" y="1132609"/>
            <a:ext cx="5742040" cy="459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E20CA461-4A85-5845-A8F6-6FA92ECEE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742" y="2176287"/>
            <a:ext cx="5195455" cy="31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C80852-EDDC-C444-A740-9C52B61C8967}"/>
              </a:ext>
            </a:extLst>
          </p:cNvPr>
          <p:cNvSpPr/>
          <p:nvPr/>
        </p:nvSpPr>
        <p:spPr>
          <a:xfrm>
            <a:off x="7568022" y="5640289"/>
            <a:ext cx="2924198" cy="584775"/>
          </a:xfrm>
          <a:prstGeom prst="rect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95F2B"/>
                </a:solidFill>
                <a:latin typeface="Source Serif Pro" panose="02040603050405020204" pitchFamily="18" charset="0"/>
                <a:hlinkClick r:id="rId5"/>
              </a:rPr>
              <a:t>Guerrilla Girls</a:t>
            </a:r>
            <a:endParaRPr lang="en-US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CFB832-B326-A841-9885-81D9BBE0C5BA}"/>
              </a:ext>
            </a:extLst>
          </p:cNvPr>
          <p:cNvSpPr/>
          <p:nvPr/>
        </p:nvSpPr>
        <p:spPr>
          <a:xfrm>
            <a:off x="2062736" y="6122492"/>
            <a:ext cx="3464410" cy="584775"/>
          </a:xfrm>
          <a:prstGeom prst="rect">
            <a:avLst/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95F2B"/>
                </a:solidFill>
                <a:latin typeface="Source Serif Pro" panose="02040603050405020204" pitchFamily="18" charset="0"/>
                <a:hlinkClick r:id="rId6"/>
              </a:rPr>
              <a:t>Lorraine O’Grady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26839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  <a:alpha val="30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EA4888-807B-DE48-A68E-0D626930B962}"/>
              </a:ext>
            </a:extLst>
          </p:cNvPr>
          <p:cNvSpPr txBox="1"/>
          <p:nvPr/>
        </p:nvSpPr>
        <p:spPr>
          <a:xfrm>
            <a:off x="318550" y="162098"/>
            <a:ext cx="7550277" cy="66959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BREAKOUT:  Tools 1 &amp; 2 Principles 1 &amp; 2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 	Groups of 3 or 4, </a:t>
            </a:r>
            <a:r>
              <a:rPr lang="en-US" sz="2200" b="1" dirty="0"/>
              <a:t>2 min per person</a:t>
            </a: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2 min example story: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	Nickerson’s mothers &amp; children &amp; opera singers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2 min silent prep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10 min breakout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1 min back to main room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YOUR ASSIGNMENT: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Tell one story  (</a:t>
            </a:r>
            <a:r>
              <a:rPr lang="en-US" sz="3200" b="1" dirty="0" err="1"/>
              <a:t>Microstoria</a:t>
            </a:r>
            <a:r>
              <a:rPr lang="en-US" sz="3200" b="1" dirty="0"/>
              <a:t>) of unnoticed stories beneath the Grand Narrative (Dominant Story)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solidFill>
                  <a:srgbClr val="FFFFFF"/>
                </a:solidFill>
              </a:rPr>
              <a:t>Debrief:  10 min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FE214C-EE6D-1E47-BD18-652AD0EFF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 sz="10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17" name="Billede 19">
            <a:extLst>
              <a:ext uri="{FF2B5EF4-FFF2-40B4-BE49-F238E27FC236}">
                <a16:creationId xmlns:a16="http://schemas.microsoft.com/office/drawing/2014/main" id="{7E32B557-6042-F948-9083-5C8039335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7C4B5B4C-0125-704B-A783-038959BD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41" y="162098"/>
            <a:ext cx="4066309" cy="54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824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Question mark on green pastel background">
            <a:extLst>
              <a:ext uri="{FF2B5EF4-FFF2-40B4-BE49-F238E27FC236}">
                <a16:creationId xmlns:a16="http://schemas.microsoft.com/office/drawing/2014/main" id="{2E3DD900-6799-4823-8385-FBCDE9B23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45" r="345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697C4D-9BFD-B34D-BC38-00350B84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en-US" dirty="0"/>
              <a:t>DEBRIEF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38416-E802-D54F-A8B7-E20C78512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How do smaller stories fit into the big picture?</a:t>
            </a:r>
          </a:p>
          <a:p>
            <a:endParaRPr lang="en-US" dirty="0"/>
          </a:p>
          <a:p>
            <a:r>
              <a:rPr lang="en-US" dirty="0"/>
              <a:t>What is the True Story?</a:t>
            </a:r>
          </a:p>
          <a:p>
            <a:endParaRPr lang="en-US" dirty="0"/>
          </a:p>
          <a:p>
            <a:r>
              <a:rPr lang="en-US" dirty="0"/>
              <a:t>Worker-Driven Solutions </a:t>
            </a:r>
          </a:p>
          <a:p>
            <a:pPr marL="0" indent="0">
              <a:buNone/>
            </a:pPr>
            <a:r>
              <a:rPr lang="en-US" dirty="0"/>
              <a:t>	Together-Telling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C14E8-67B0-684A-8175-55ED195A7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Billede 19">
            <a:extLst>
              <a:ext uri="{FF2B5EF4-FFF2-40B4-BE49-F238E27FC236}">
                <a16:creationId xmlns:a16="http://schemas.microsoft.com/office/drawing/2014/main" id="{5F5FFCFD-005B-594D-BECE-6DC1EF370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966" y="4854371"/>
            <a:ext cx="3763509" cy="28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21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2"/>
          <p:cNvSpPr txBox="1"/>
          <p:nvPr/>
        </p:nvSpPr>
        <p:spPr>
          <a:xfrm>
            <a:off x="448574" y="359764"/>
            <a:ext cx="11559396" cy="6498235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70500" lnSpcReduction="20000"/>
          </a:bodyPr>
          <a:lstStyle/>
          <a:p>
            <a:pPr marL="360">
              <a:spcBef>
                <a:spcPts val="641"/>
              </a:spcBef>
              <a:buClr>
                <a:srgbClr val="000000"/>
              </a:buClr>
            </a:pPr>
            <a:endParaRPr lang="en-US" sz="3600" b="1" spc="-1" dirty="0">
              <a:solidFill>
                <a:srgbClr val="000000"/>
              </a:solidFill>
              <a:latin typeface="Calibri"/>
            </a:endParaRP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600" b="1" spc="-1" dirty="0">
                <a:solidFill>
                  <a:srgbClr val="000000"/>
                </a:solidFill>
                <a:latin typeface="Calibri"/>
              </a:rPr>
              <a:t>IF YOU HAVE NOT ALREADY, please read the chapters below </a:t>
            </a: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600" b="1" spc="-1" dirty="0">
                <a:solidFill>
                  <a:srgbClr val="000000"/>
                </a:solidFill>
                <a:latin typeface="Calibri"/>
              </a:rPr>
              <a:t>(and feel free to review if you have already read them!)</a:t>
            </a: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endParaRPr lang="en-US" sz="3600" b="1" spc="-1" dirty="0">
              <a:solidFill>
                <a:srgbClr val="000000"/>
              </a:solidFill>
              <a:latin typeface="Calibri"/>
            </a:endParaRP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600" b="1" spc="-1" dirty="0">
                <a:solidFill>
                  <a:srgbClr val="000000"/>
                </a:solidFill>
                <a:latin typeface="Calibri"/>
              </a:rPr>
              <a:t>Week 1: </a:t>
            </a:r>
            <a:r>
              <a:rPr lang="en-US" sz="3600" spc="-1" dirty="0">
                <a:solidFill>
                  <a:srgbClr val="000000"/>
                </a:solidFill>
                <a:latin typeface="Calibri"/>
              </a:rPr>
              <a:t>Chapters 1 &amp; 2 in True Storytelling, &amp; Chapter 2 &amp; 3 in Narrative book</a:t>
            </a: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600" b="1" spc="-1" dirty="0">
                <a:solidFill>
                  <a:srgbClr val="000000"/>
                </a:solidFill>
                <a:latin typeface="Calibri"/>
              </a:rPr>
              <a:t>	</a:t>
            </a:r>
            <a:endParaRPr lang="en-US" sz="3600" spc="-1" dirty="0">
              <a:solidFill>
                <a:srgbClr val="000000"/>
              </a:solidFill>
              <a:latin typeface="Calibri"/>
            </a:endParaRPr>
          </a:p>
          <a:p>
            <a:r>
              <a:rPr lang="en-US" sz="3600" b="1" spc="-1" dirty="0">
                <a:solidFill>
                  <a:srgbClr val="000000"/>
                </a:solidFill>
                <a:latin typeface="Calibri"/>
              </a:rPr>
              <a:t>Week 2</a:t>
            </a:r>
            <a:r>
              <a:rPr lang="en-US" sz="3400" spc="-1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US" sz="3400" spc="-1" dirty="0">
                <a:solidFill>
                  <a:srgbClr val="000000"/>
                </a:solidFill>
              </a:rPr>
              <a:t>Read Chapter 3 &amp; 4 in True Storytelling; And Chapters 7 &amp; 8, in Narrative Methods </a:t>
            </a:r>
          </a:p>
          <a:p>
            <a:endParaRPr lang="en-US" sz="2400" spc="-1" dirty="0">
              <a:solidFill>
                <a:srgbClr val="000000"/>
              </a:solidFill>
            </a:endParaRPr>
          </a:p>
          <a:p>
            <a:r>
              <a:rPr lang="en-US" sz="2800" b="1" dirty="0">
                <a:highlight>
                  <a:srgbClr val="FFFF00"/>
                </a:highlight>
              </a:rPr>
              <a:t>Topics Next Session: </a:t>
            </a:r>
          </a:p>
          <a:p>
            <a:r>
              <a:rPr lang="en-US" sz="2800" dirty="0">
                <a:highlight>
                  <a:srgbClr val="FFFF00"/>
                </a:highlight>
              </a:rPr>
              <a:t>Principle 3: Plot and CARNIVALESQUE: </a:t>
            </a:r>
          </a:p>
          <a:p>
            <a:r>
              <a:rPr lang="en-US" sz="2800" b="1" dirty="0">
                <a:highlight>
                  <a:srgbClr val="FFFF00"/>
                </a:highlight>
              </a:rPr>
              <a:t>	Deny the Plot </a:t>
            </a:r>
            <a:r>
              <a:rPr lang="en-US" sz="2800" dirty="0">
                <a:highlight>
                  <a:srgbClr val="FFFF00"/>
                </a:highlight>
              </a:rPr>
              <a:t>(Competing Plots of differing groups Chapter 7 in Narrative book )</a:t>
            </a:r>
          </a:p>
          <a:p>
            <a:endParaRPr lang="en-US" sz="2800" dirty="0">
              <a:highlight>
                <a:srgbClr val="FFFF00"/>
              </a:highlight>
            </a:endParaRPr>
          </a:p>
          <a:p>
            <a:r>
              <a:rPr lang="en-US" sz="2800" dirty="0">
                <a:highlight>
                  <a:srgbClr val="FFFF00"/>
                </a:highlight>
              </a:rPr>
              <a:t>Principle 4: Timing and CARNIVALESQUE: </a:t>
            </a:r>
          </a:p>
          <a:p>
            <a:r>
              <a:rPr lang="en-US" sz="2800" b="1" dirty="0">
                <a:highlight>
                  <a:srgbClr val="FFFF00"/>
                </a:highlight>
              </a:rPr>
              <a:t>	Other Side of the Story</a:t>
            </a:r>
            <a:r>
              <a:rPr lang="en-US" sz="2800" dirty="0">
                <a:highlight>
                  <a:srgbClr val="FFFF00"/>
                </a:highlight>
              </a:rPr>
              <a:t> (Mapping Themes in space and in time Chapter 8 in Narrative book)</a:t>
            </a:r>
            <a:endParaRPr lang="en-US" sz="5700" spc="-1" dirty="0">
              <a:solidFill>
                <a:srgbClr val="000000"/>
              </a:solidFill>
              <a:highlight>
                <a:srgbClr val="FFFF00"/>
              </a:highlight>
              <a:latin typeface="Calibri"/>
            </a:endParaRP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endParaRPr lang="en-US" sz="3400" b="1" spc="-1" dirty="0">
              <a:solidFill>
                <a:srgbClr val="000000"/>
              </a:solidFill>
            </a:endParaRP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400" b="1" spc="-1" dirty="0">
                <a:solidFill>
                  <a:srgbClr val="000000"/>
                </a:solidFill>
              </a:rPr>
              <a:t>TO DO: </a:t>
            </a:r>
            <a:r>
              <a:rPr lang="en-US" sz="3400" spc="-1" dirty="0">
                <a:solidFill>
                  <a:srgbClr val="000000"/>
                </a:solidFill>
              </a:rPr>
              <a:t>Take notes on the microaggressions, </a:t>
            </a:r>
            <a:r>
              <a:rPr lang="en-US" sz="3400" spc="-1" dirty="0" err="1">
                <a:solidFill>
                  <a:srgbClr val="000000"/>
                </a:solidFill>
              </a:rPr>
              <a:t>intersectionalities</a:t>
            </a:r>
            <a:r>
              <a:rPr lang="en-US" sz="3400" spc="-1" dirty="0">
                <a:solidFill>
                  <a:srgbClr val="000000"/>
                </a:solidFill>
              </a:rPr>
              <a:t>, and </a:t>
            </a:r>
            <a:r>
              <a:rPr lang="en-US" sz="3400" spc="-1" dirty="0" err="1">
                <a:solidFill>
                  <a:srgbClr val="000000"/>
                </a:solidFill>
              </a:rPr>
              <a:t>microstorias</a:t>
            </a:r>
            <a:r>
              <a:rPr lang="en-US" sz="3400" spc="-1" dirty="0">
                <a:solidFill>
                  <a:srgbClr val="000000"/>
                </a:solidFill>
              </a:rPr>
              <a:t>  you notice in your own systems.</a:t>
            </a:r>
          </a:p>
          <a:p>
            <a:pPr marL="360">
              <a:spcBef>
                <a:spcPts val="641"/>
              </a:spcBef>
              <a:buClr>
                <a:srgbClr val="000000"/>
              </a:buClr>
            </a:pPr>
            <a:r>
              <a:rPr lang="en-US" sz="3800" b="1" dirty="0">
                <a:solidFill>
                  <a:schemeClr val="bg1"/>
                </a:solidFill>
              </a:rPr>
              <a:t>Online Resources</a:t>
            </a:r>
            <a:r>
              <a:rPr lang="en-US" sz="2200" dirty="0">
                <a:solidFill>
                  <a:schemeClr val="bg1"/>
                </a:solidFill>
              </a:rPr>
              <a:t>: </a:t>
            </a:r>
            <a:r>
              <a:rPr lang="en-US" sz="32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 to True Storytelling Institute’s Diversity, Equity, Inclusion DEI 2.0 Module Overview</a:t>
            </a:r>
            <a:r>
              <a:rPr lang="en-US" sz="3200" b="1" dirty="0">
                <a:solidFill>
                  <a:schemeClr val="bg1"/>
                </a:solidFill>
              </a:rPr>
              <a:t>; </a:t>
            </a:r>
            <a:r>
              <a:rPr lang="en-US" sz="32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Taking the True Storytelling’s Diversity, Equity, and Inclusion (DEI 2.0) Journey</a:t>
            </a:r>
            <a:r>
              <a:rPr lang="en-US" sz="3200" b="1" dirty="0">
                <a:solidFill>
                  <a:schemeClr val="bg1"/>
                </a:solidFill>
              </a:rPr>
              <a:t> and </a:t>
            </a:r>
            <a:r>
              <a:rPr lang="en-US" sz="2800" u="sng" dirty="0">
                <a:solidFill>
                  <a:schemeClr val="bg1">
                    <a:lumMod val="9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 Language of True Storytelling for DEI 2.0 Tools: The Enron Dramaturgy Case</a:t>
            </a:r>
            <a:endParaRPr lang="en-US" sz="6300" spc="-1" dirty="0">
              <a:solidFill>
                <a:schemeClr val="bg1">
                  <a:lumMod val="95000"/>
                </a:schemeClr>
              </a:solidFill>
              <a:latin typeface="Calibri"/>
            </a:endParaRPr>
          </a:p>
        </p:txBody>
      </p:sp>
      <p:pic>
        <p:nvPicPr>
          <p:cNvPr id="6" name="Picture 4_2" descr="ath Homework – Helpful or Harmful? - KP® Mathematics : KP® Mathematics">
            <a:extLst>
              <a:ext uri="{FF2B5EF4-FFF2-40B4-BE49-F238E27FC236}">
                <a16:creationId xmlns:a16="http://schemas.microsoft.com/office/drawing/2014/main" id="{E83E1356-C3C9-4141-AA44-A2A8C73BB6B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844868" y="136525"/>
            <a:ext cx="3163102" cy="1600200"/>
          </a:xfrm>
          <a:prstGeom prst="rect">
            <a:avLst/>
          </a:prstGeom>
          <a:ln w="0">
            <a:noFill/>
          </a:ln>
        </p:spPr>
      </p:pic>
      <p:pic>
        <p:nvPicPr>
          <p:cNvPr id="5" name="Billede 19">
            <a:extLst>
              <a:ext uri="{FF2B5EF4-FFF2-40B4-BE49-F238E27FC236}">
                <a16:creationId xmlns:a16="http://schemas.microsoft.com/office/drawing/2014/main" id="{A16B1EF0-9993-E244-95C7-6ADD8A6CC8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045" y="5105195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58D254-EC0E-3146-9080-690BFAD5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307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8491440" y="295560"/>
            <a:ext cx="468000" cy="76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fld id="{5ACD13B5-0272-4B2A-9D9A-5D392E170E7B}" type="slidenum">
              <a:rPr lang="en-US" spc="-1">
                <a:solidFill>
                  <a:srgbClr val="000000"/>
                </a:solidFill>
                <a:latin typeface="Arial"/>
                <a:ea typeface="DejaVu Sans"/>
              </a:rPr>
              <a:t>19</a:t>
            </a:fld>
            <a:endParaRPr lang="en-US" spc="-1">
              <a:latin typeface="Arial"/>
            </a:endParaRPr>
          </a:p>
        </p:txBody>
      </p:sp>
      <p:pic>
        <p:nvPicPr>
          <p:cNvPr id="318" name="Billede 4_1"/>
          <p:cNvPicPr/>
          <p:nvPr/>
        </p:nvPicPr>
        <p:blipFill>
          <a:blip r:embed="rId3"/>
          <a:stretch/>
        </p:blipFill>
        <p:spPr>
          <a:xfrm>
            <a:off x="1524000" y="0"/>
            <a:ext cx="9144000" cy="6853320"/>
          </a:xfrm>
          <a:prstGeom prst="rect">
            <a:avLst/>
          </a:prstGeom>
          <a:ln w="0"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5971012" y="294481"/>
            <a:ext cx="4696989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TRUE STORYTELLING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1" spc="-1" dirty="0">
                <a:solidFill>
                  <a:srgbClr val="843C0B"/>
                </a:solidFill>
                <a:latin typeface="Arial"/>
                <a:ea typeface="DejaVu Sans"/>
              </a:rPr>
              <a:t>Diversity, Equity, &amp; Inclusion (DEI, 2.0)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  Level I session 1</a:t>
            </a:r>
            <a:endParaRPr lang="en-US" sz="3200" spc="-1" dirty="0">
              <a:latin typeface="Arial"/>
            </a:endParaRPr>
          </a:p>
        </p:txBody>
      </p:sp>
      <p:pic>
        <p:nvPicPr>
          <p:cNvPr id="320" name="Picture 201_1"/>
          <p:cNvPicPr/>
          <p:nvPr/>
        </p:nvPicPr>
        <p:blipFill>
          <a:blip r:embed="rId4"/>
          <a:stretch/>
        </p:blipFill>
        <p:spPr>
          <a:xfrm>
            <a:off x="1100105" y="-160328"/>
            <a:ext cx="9144000" cy="6699240"/>
          </a:xfrm>
          <a:prstGeom prst="rect">
            <a:avLst/>
          </a:prstGeom>
          <a:ln w="0">
            <a:noFill/>
          </a:ln>
        </p:spPr>
      </p:pic>
      <p:pic>
        <p:nvPicPr>
          <p:cNvPr id="6" name="Billede 19">
            <a:extLst>
              <a:ext uri="{FF2B5EF4-FFF2-40B4-BE49-F238E27FC236}">
                <a16:creationId xmlns:a16="http://schemas.microsoft.com/office/drawing/2014/main" id="{941C0737-6E2B-AB40-9044-180114992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81DF2-FB62-3A41-BA0A-98D77F33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08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1"/>
          <p:cNvSpPr/>
          <p:nvPr/>
        </p:nvSpPr>
        <p:spPr>
          <a:xfrm>
            <a:off x="8491440" y="295560"/>
            <a:ext cx="468000" cy="76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fld id="{5ACD13B5-0272-4B2A-9D9A-5D392E170E7B}" type="slidenum">
              <a:rPr lang="en-US" spc="-1">
                <a:solidFill>
                  <a:srgbClr val="000000"/>
                </a:solidFill>
                <a:latin typeface="Arial"/>
                <a:ea typeface="DejaVu Sans"/>
              </a:rPr>
              <a:t>2</a:t>
            </a:fld>
            <a:endParaRPr lang="en-US" spc="-1">
              <a:latin typeface="Arial"/>
            </a:endParaRPr>
          </a:p>
        </p:txBody>
      </p:sp>
      <p:pic>
        <p:nvPicPr>
          <p:cNvPr id="318" name="Billede 4_1"/>
          <p:cNvPicPr/>
          <p:nvPr/>
        </p:nvPicPr>
        <p:blipFill>
          <a:blip r:embed="rId3"/>
          <a:stretch/>
        </p:blipFill>
        <p:spPr>
          <a:xfrm>
            <a:off x="1524000" y="0"/>
            <a:ext cx="9144000" cy="6853320"/>
          </a:xfrm>
          <a:prstGeom prst="rect">
            <a:avLst/>
          </a:prstGeom>
          <a:ln w="0"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5971012" y="294481"/>
            <a:ext cx="4696989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TRUE STORYTELLING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3200" b="1" spc="-1" dirty="0">
                <a:solidFill>
                  <a:srgbClr val="843C0B"/>
                </a:solidFill>
                <a:latin typeface="Arial"/>
                <a:ea typeface="DejaVu Sans"/>
              </a:rPr>
              <a:t>Diversity, Equity, &amp; Inclusion (DEI, 2.0)</a:t>
            </a:r>
            <a:endParaRPr lang="en-US" sz="3200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a-DK" sz="3200" b="1" spc="-1" dirty="0">
                <a:solidFill>
                  <a:srgbClr val="843C0B"/>
                </a:solidFill>
                <a:latin typeface="Arial"/>
                <a:ea typeface="DejaVu Sans"/>
              </a:rPr>
              <a:t>  Level I session 1</a:t>
            </a:r>
            <a:endParaRPr lang="en-US" sz="3200" spc="-1" dirty="0">
              <a:latin typeface="Arial"/>
            </a:endParaRPr>
          </a:p>
        </p:txBody>
      </p:sp>
      <p:pic>
        <p:nvPicPr>
          <p:cNvPr id="320" name="Picture 201_1"/>
          <p:cNvPicPr/>
          <p:nvPr/>
        </p:nvPicPr>
        <p:blipFill>
          <a:blip r:embed="rId4"/>
          <a:stretch/>
        </p:blipFill>
        <p:spPr>
          <a:xfrm>
            <a:off x="1100105" y="-160328"/>
            <a:ext cx="9144000" cy="6699240"/>
          </a:xfrm>
          <a:prstGeom prst="rect">
            <a:avLst/>
          </a:prstGeom>
          <a:ln w="0">
            <a:noFill/>
          </a:ln>
        </p:spPr>
      </p:pic>
      <p:pic>
        <p:nvPicPr>
          <p:cNvPr id="6" name="Billede 19">
            <a:extLst>
              <a:ext uri="{FF2B5EF4-FFF2-40B4-BE49-F238E27FC236}">
                <a16:creationId xmlns:a16="http://schemas.microsoft.com/office/drawing/2014/main" id="{941C0737-6E2B-AB40-9044-180114992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881DF2-FB62-3A41-BA0A-98D77F33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9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1647840" y="159840"/>
            <a:ext cx="8906040" cy="258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>
                <a:solidFill>
                  <a:srgbClr val="000000"/>
                </a:solidFill>
                <a:latin typeface="Arial"/>
                <a:ea typeface="DejaVu Sans"/>
              </a:rPr>
              <a:t>True Storytelling Institute</a:t>
            </a:r>
            <a:endParaRPr lang="en-US" sz="3200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200" spc="-1">
                <a:solidFill>
                  <a:srgbClr val="000000"/>
                </a:solidFill>
                <a:latin typeface="Arial"/>
                <a:ea typeface="DejaVu Sans"/>
              </a:rPr>
              <a:t>Check Out</a:t>
            </a:r>
            <a:endParaRPr lang="en-US" sz="3200" spc="-1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en-US" sz="3600" spc="-1">
                <a:solidFill>
                  <a:srgbClr val="000000"/>
                </a:solidFill>
                <a:latin typeface="Arial"/>
                <a:ea typeface="DejaVu Sans"/>
              </a:rPr>
              <a:t>COFFEE in the LOBBY</a:t>
            </a:r>
            <a:endParaRPr lang="en-US" sz="3600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 algn="ctr"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>
              <a:lnSpc>
                <a:spcPct val="90000"/>
              </a:lnSpc>
            </a:pPr>
            <a:endParaRPr lang="en-US" sz="3600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n-US" sz="4400" spc="-1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lang="en-US" sz="4400" spc="-1">
              <a:latin typeface="Arial"/>
            </a:endParaRPr>
          </a:p>
        </p:txBody>
      </p:sp>
      <p:sp>
        <p:nvSpPr>
          <p:cNvPr id="409" name="CustomShape 2"/>
          <p:cNvSpPr/>
          <p:nvPr/>
        </p:nvSpPr>
        <p:spPr>
          <a:xfrm>
            <a:off x="2457840" y="5563800"/>
            <a:ext cx="10477440" cy="3489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pc="-1">
              <a:latin typeface="Arial"/>
            </a:endParaRPr>
          </a:p>
        </p:txBody>
      </p:sp>
      <p:pic>
        <p:nvPicPr>
          <p:cNvPr id="410" name="Picture 298_2"/>
          <p:cNvPicPr/>
          <p:nvPr/>
        </p:nvPicPr>
        <p:blipFill>
          <a:blip r:embed="rId3"/>
          <a:stretch/>
        </p:blipFill>
        <p:spPr>
          <a:xfrm>
            <a:off x="3309960" y="2546280"/>
            <a:ext cx="5582160" cy="4150080"/>
          </a:xfrm>
          <a:prstGeom prst="rect">
            <a:avLst/>
          </a:prstGeom>
          <a:ln w="0">
            <a:noFill/>
          </a:ln>
        </p:spPr>
      </p:pic>
      <p:pic>
        <p:nvPicPr>
          <p:cNvPr id="5" name="Billede 19">
            <a:extLst>
              <a:ext uri="{FF2B5EF4-FFF2-40B4-BE49-F238E27FC236}">
                <a16:creationId xmlns:a16="http://schemas.microsoft.com/office/drawing/2014/main" id="{8ABC01DA-1178-FF46-B9FD-E155A5A58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469991-1631-8E45-B391-2E56B3C84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00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9">
            <a:extLst>
              <a:ext uri="{FF2B5EF4-FFF2-40B4-BE49-F238E27FC236}">
                <a16:creationId xmlns:a16="http://schemas.microsoft.com/office/drawing/2014/main" id="{888D5178-36CA-644A-B74F-A5B42B93B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7" y="4860726"/>
            <a:ext cx="3763509" cy="2867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63639-9A15-674A-AB20-D76A77702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0AC9B8-9F15-4046-A7AA-0853C34DC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0"/>
            <a:ext cx="949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795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0" y="126507"/>
            <a:ext cx="12192000" cy="685368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grpSp>
        <p:nvGrpSpPr>
          <p:cNvPr id="341" name="Group 2"/>
          <p:cNvGrpSpPr/>
          <p:nvPr/>
        </p:nvGrpSpPr>
        <p:grpSpPr>
          <a:xfrm>
            <a:off x="1813800" y="131284"/>
            <a:ext cx="8353440" cy="2705272"/>
            <a:chOff x="290160" y="358020"/>
            <a:chExt cx="8353440" cy="2758140"/>
          </a:xfrm>
        </p:grpSpPr>
        <p:sp>
          <p:nvSpPr>
            <p:cNvPr id="342" name="CustomShape 3"/>
            <p:cNvSpPr/>
            <p:nvPr/>
          </p:nvSpPr>
          <p:spPr>
            <a:xfrm>
              <a:off x="8400240" y="638280"/>
              <a:ext cx="243360" cy="1738080"/>
            </a:xfrm>
            <a:custGeom>
              <a:avLst/>
              <a:gdLst/>
              <a:ahLst/>
              <a:cxn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3" name="CustomShape 4"/>
            <p:cNvSpPr/>
            <p:nvPr/>
          </p:nvSpPr>
          <p:spPr>
            <a:xfrm>
              <a:off x="290160" y="1024920"/>
              <a:ext cx="528840" cy="2091240"/>
            </a:xfrm>
            <a:custGeom>
              <a:avLst/>
              <a:gdLst/>
              <a:ahLst/>
              <a:cxn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4" name="CustomShape 5"/>
            <p:cNvSpPr/>
            <p:nvPr/>
          </p:nvSpPr>
          <p:spPr>
            <a:xfrm>
              <a:off x="290160" y="840240"/>
              <a:ext cx="299160" cy="1701000"/>
            </a:xfrm>
            <a:custGeom>
              <a:avLst/>
              <a:gdLst/>
              <a:ahLst/>
              <a:cxn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5" name="CustomShape 6"/>
            <p:cNvSpPr/>
            <p:nvPr/>
          </p:nvSpPr>
          <p:spPr>
            <a:xfrm>
              <a:off x="466200" y="643320"/>
              <a:ext cx="123120" cy="1708920"/>
            </a:xfrm>
            <a:custGeom>
              <a:avLst/>
              <a:gdLst/>
              <a:ahLst/>
              <a:cxn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6" name="CustomShape 7"/>
            <p:cNvSpPr/>
            <p:nvPr/>
          </p:nvSpPr>
          <p:spPr>
            <a:xfrm>
              <a:off x="439740" y="358020"/>
              <a:ext cx="8177760" cy="153720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47" name="CustomShape 8"/>
          <p:cNvSpPr/>
          <p:nvPr/>
        </p:nvSpPr>
        <p:spPr>
          <a:xfrm>
            <a:off x="5531521" y="126508"/>
            <a:ext cx="4503959" cy="20195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</a:pPr>
            <a:endParaRPr lang="en-US" sz="4000" spc="-1" dirty="0">
              <a:latin typeface="Arial"/>
            </a:endParaRPr>
          </a:p>
        </p:txBody>
      </p:sp>
      <p:sp>
        <p:nvSpPr>
          <p:cNvPr id="348" name="CustomShape 9"/>
          <p:cNvSpPr/>
          <p:nvPr/>
        </p:nvSpPr>
        <p:spPr>
          <a:xfrm>
            <a:off x="1989840" y="1639019"/>
            <a:ext cx="8221680" cy="51251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bring a notebook and pen/pencil to each session.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Use the “Gallery View” so you can see each other while viewing PowerPoint.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do not give advice to others or use ‘should’ statements for self or others.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Speak more from the heart than from the head 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Laser in, be concise, and share only one story instead of several.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b="1" spc="-1" dirty="0">
                <a:solidFill>
                  <a:srgbClr val="000000"/>
                </a:solidFill>
                <a:latin typeface="Calibri"/>
                <a:ea typeface="DejaVu Sans"/>
              </a:rPr>
              <a:t>CONFIDENTIALITY</a:t>
            </a: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: Do not tell someone else’s story. Please DO NOT record any session of the presenters or the participants.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use Chat ONLY when asked to do so. Avoid “side talk.”</a:t>
            </a:r>
            <a:endParaRPr lang="en-US" sz="2200" spc="-1" dirty="0">
              <a:latin typeface="Arial"/>
            </a:endParaRPr>
          </a:p>
          <a:p>
            <a:pPr marL="747360" indent="-4572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+mj-lt"/>
              <a:buAutoNum type="arabicPeriod"/>
            </a:pPr>
            <a:r>
              <a:rPr lang="en-US" sz="2200" spc="-1" dirty="0">
                <a:solidFill>
                  <a:srgbClr val="000000"/>
                </a:solidFill>
                <a:latin typeface="Calibri"/>
                <a:ea typeface="DejaVu Sans"/>
              </a:rPr>
              <a:t>Please attend all sessions. If you must miss one, contact us so we can help you to catch up before you return.</a:t>
            </a:r>
            <a:endParaRPr lang="en-US" sz="2200" spc="-1" dirty="0">
              <a:latin typeface="Arial"/>
            </a:endParaRPr>
          </a:p>
        </p:txBody>
      </p:sp>
      <p:pic>
        <p:nvPicPr>
          <p:cNvPr id="349" name="Picture 235_1"/>
          <p:cNvPicPr/>
          <p:nvPr/>
        </p:nvPicPr>
        <p:blipFill>
          <a:blip r:embed="rId3"/>
          <a:stretch/>
        </p:blipFill>
        <p:spPr>
          <a:xfrm>
            <a:off x="4471320" y="406172"/>
            <a:ext cx="2034000" cy="1139040"/>
          </a:xfrm>
          <a:prstGeom prst="rect">
            <a:avLst/>
          </a:prstGeom>
          <a:ln w="0">
            <a:noFill/>
          </a:ln>
        </p:spPr>
      </p:pic>
      <p:pic>
        <p:nvPicPr>
          <p:cNvPr id="12" name="Billede 2">
            <a:extLst>
              <a:ext uri="{FF2B5EF4-FFF2-40B4-BE49-F238E27FC236}">
                <a16:creationId xmlns:a16="http://schemas.microsoft.com/office/drawing/2014/main" id="{5DB077E3-BEC0-2B45-8EF1-ABE45109F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69" y="4583830"/>
            <a:ext cx="4265588" cy="324997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8926BE-0C91-5142-9445-1F7226B3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51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roup 1"/>
          <p:cNvGrpSpPr/>
          <p:nvPr/>
        </p:nvGrpSpPr>
        <p:grpSpPr>
          <a:xfrm>
            <a:off x="0" y="41678"/>
            <a:ext cx="12110244" cy="2238352"/>
            <a:chOff x="104760" y="154800"/>
            <a:chExt cx="8810640" cy="2477880"/>
          </a:xfrm>
        </p:grpSpPr>
        <p:sp>
          <p:nvSpPr>
            <p:cNvPr id="332" name="CustomShape 2"/>
            <p:cNvSpPr/>
            <p:nvPr/>
          </p:nvSpPr>
          <p:spPr>
            <a:xfrm>
              <a:off x="8658720" y="154800"/>
              <a:ext cx="256680" cy="1738080"/>
            </a:xfrm>
            <a:custGeom>
              <a:avLst/>
              <a:gdLst/>
              <a:ahLst/>
              <a:cxn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3" name="CustomShape 3"/>
            <p:cNvSpPr/>
            <p:nvPr/>
          </p:nvSpPr>
          <p:spPr>
            <a:xfrm>
              <a:off x="104760" y="541440"/>
              <a:ext cx="557640" cy="2091240"/>
            </a:xfrm>
            <a:custGeom>
              <a:avLst/>
              <a:gdLst/>
              <a:ahLst/>
              <a:cxn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4" name="CustomShape 4"/>
            <p:cNvSpPr/>
            <p:nvPr/>
          </p:nvSpPr>
          <p:spPr>
            <a:xfrm>
              <a:off x="104760" y="356760"/>
              <a:ext cx="315360" cy="1701000"/>
            </a:xfrm>
            <a:custGeom>
              <a:avLst/>
              <a:gdLst/>
              <a:ahLst/>
              <a:cxn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5" name="CustomShape 5"/>
            <p:cNvSpPr/>
            <p:nvPr/>
          </p:nvSpPr>
          <p:spPr>
            <a:xfrm>
              <a:off x="290520" y="159840"/>
              <a:ext cx="129600" cy="1708920"/>
            </a:xfrm>
            <a:custGeom>
              <a:avLst/>
              <a:gdLst/>
              <a:ahLst/>
              <a:cxn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36" name="CustomShape 6"/>
            <p:cNvSpPr/>
            <p:nvPr/>
          </p:nvSpPr>
          <p:spPr>
            <a:xfrm>
              <a:off x="290160" y="154800"/>
              <a:ext cx="8625240" cy="153720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38" name="CustomShape 8"/>
          <p:cNvSpPr/>
          <p:nvPr/>
        </p:nvSpPr>
        <p:spPr>
          <a:xfrm>
            <a:off x="2371801" y="333924"/>
            <a:ext cx="8628753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</a:pPr>
            <a:r>
              <a:rPr lang="en-US" sz="3600" b="1" spc="-1" dirty="0">
                <a:solidFill>
                  <a:srgbClr val="FFFFFF"/>
                </a:solidFill>
                <a:latin typeface="Calibri"/>
                <a:ea typeface="DejaVu Sans"/>
              </a:rPr>
              <a:t>ROADMAP for  All Sessions DEI 2.0</a:t>
            </a:r>
            <a:endParaRPr lang="en-US" sz="3600" b="1" spc="-1" dirty="0">
              <a:latin typeface="Arial"/>
            </a:endParaRPr>
          </a:p>
        </p:txBody>
      </p:sp>
      <p:pic>
        <p:nvPicPr>
          <p:cNvPr id="11" name="Billede 19">
            <a:extLst>
              <a:ext uri="{FF2B5EF4-FFF2-40B4-BE49-F238E27FC236}">
                <a16:creationId xmlns:a16="http://schemas.microsoft.com/office/drawing/2014/main" id="{77F19C55-9DB0-3549-8CA6-FD566738F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70" y="4846693"/>
            <a:ext cx="3196139" cy="243515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07FC1-60CD-B74E-B2FB-1617A559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FA3F9-F324-7144-B04E-209D9625E121}" type="slidenum">
              <a:rPr lang="en-US" smtClean="0"/>
              <a:t>5</a:t>
            </a:fld>
            <a:endParaRPr lang="en-US"/>
          </a:p>
        </p:txBody>
      </p:sp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943A1E38-11BC-6D4E-80E9-976605E17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072" y="1430282"/>
            <a:ext cx="7545123" cy="51185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7287EF-8C5F-4441-81E3-B929EAB6EF7D}"/>
              </a:ext>
            </a:extLst>
          </p:cNvPr>
          <p:cNvSpPr txBox="1"/>
          <p:nvPr/>
        </p:nvSpPr>
        <p:spPr>
          <a:xfrm>
            <a:off x="838200" y="1937163"/>
            <a:ext cx="388583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ighlight>
                  <a:srgbClr val="FFFF00"/>
                </a:highlight>
              </a:rPr>
              <a:t>Session 1:</a:t>
            </a:r>
          </a:p>
          <a:p>
            <a:r>
              <a:rPr lang="en-US" sz="2400" dirty="0">
                <a:highlight>
                  <a:srgbClr val="FFFF00"/>
                </a:highlight>
              </a:rPr>
              <a:t>Principles 1 &amp; 2</a:t>
            </a:r>
          </a:p>
          <a:p>
            <a:endParaRPr lang="en-US" sz="2400" dirty="0"/>
          </a:p>
          <a:p>
            <a:r>
              <a:rPr lang="en-US" sz="2400" dirty="0"/>
              <a:t>Session  2:</a:t>
            </a:r>
          </a:p>
          <a:p>
            <a:r>
              <a:rPr lang="en-US" sz="2400" dirty="0"/>
              <a:t>Principles 3 &amp; 4</a:t>
            </a:r>
          </a:p>
          <a:p>
            <a:endParaRPr lang="en-US" sz="2400" dirty="0"/>
          </a:p>
          <a:p>
            <a:r>
              <a:rPr lang="en-US" sz="2400" dirty="0"/>
              <a:t>Session 3:</a:t>
            </a:r>
          </a:p>
          <a:p>
            <a:r>
              <a:rPr lang="en-US" sz="2400" dirty="0"/>
              <a:t>Principles 5 &amp; 6</a:t>
            </a:r>
          </a:p>
          <a:p>
            <a:endParaRPr lang="en-US" sz="2400" dirty="0"/>
          </a:p>
          <a:p>
            <a:r>
              <a:rPr lang="en-US" sz="2400" dirty="0"/>
              <a:t>Session 4:</a:t>
            </a:r>
          </a:p>
          <a:p>
            <a:r>
              <a:rPr lang="en-US" sz="2400" dirty="0"/>
              <a:t>Principle 7</a:t>
            </a:r>
          </a:p>
          <a:p>
            <a:endParaRPr lang="en-US" dirty="0"/>
          </a:p>
        </p:txBody>
      </p:sp>
      <p:pic>
        <p:nvPicPr>
          <p:cNvPr id="15" name="Billede 19">
            <a:extLst>
              <a:ext uri="{FF2B5EF4-FFF2-40B4-BE49-F238E27FC236}">
                <a16:creationId xmlns:a16="http://schemas.microsoft.com/office/drawing/2014/main" id="{C618FD48-BF8F-8D47-8430-C0448C81B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44" y="5037226"/>
            <a:ext cx="3343407" cy="25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C1EDF-0E63-5A45-BC12-04812A666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10" y="296285"/>
            <a:ext cx="10515600" cy="717984"/>
          </a:xfrm>
        </p:spPr>
        <p:txBody>
          <a:bodyPr/>
          <a:lstStyle/>
          <a:p>
            <a:r>
              <a:rPr lang="en-US" dirty="0"/>
              <a:t>Categories of EEO Complaints in the US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5BA563-B7DC-5A42-BAB1-ED896C0FA510}"/>
              </a:ext>
            </a:extLst>
          </p:cNvPr>
          <p:cNvSpPr/>
          <p:nvPr/>
        </p:nvSpPr>
        <p:spPr>
          <a:xfrm>
            <a:off x="284018" y="1779687"/>
            <a:ext cx="32488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OTHER SOURCES OF BIAS: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Skin Color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Mental or Physical Disability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Genetic Information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Relationship to someone who may be discriminated against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Pregnancy or Parenthood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LGBTQ Discrimination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Linguistic/Cultural Discrimination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National Origin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Socio-Economic Discrimination</a:t>
            </a:r>
            <a:endParaRPr lang="en-US" b="0" i="0" dirty="0">
              <a:solidFill>
                <a:srgbClr val="111111"/>
              </a:solidFill>
              <a:effectLst/>
              <a:latin typeface="Source Serif Pro" panose="02040603050405020204" pitchFamily="18" charset="0"/>
            </a:endParaRPr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E4AE764C-45A4-184E-9C5D-A5781EBA5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435" y="1014268"/>
            <a:ext cx="7872565" cy="4829464"/>
          </a:xfrm>
          <a:prstGeom prst="rect">
            <a:avLst/>
          </a:prstGeom>
        </p:spPr>
      </p:pic>
      <p:pic>
        <p:nvPicPr>
          <p:cNvPr id="6" name="Billede 19">
            <a:extLst>
              <a:ext uri="{FF2B5EF4-FFF2-40B4-BE49-F238E27FC236}">
                <a16:creationId xmlns:a16="http://schemas.microsoft.com/office/drawing/2014/main" id="{B7497318-2DB8-234F-A666-9BF0AF370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544" y="5037226"/>
            <a:ext cx="3343407" cy="25493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AA3565-0B70-F547-A73C-4BF7F582545C}"/>
              </a:ext>
            </a:extLst>
          </p:cNvPr>
          <p:cNvSpPr/>
          <p:nvPr/>
        </p:nvSpPr>
        <p:spPr>
          <a:xfrm>
            <a:off x="5502114" y="6214805"/>
            <a:ext cx="1417376" cy="369332"/>
          </a:xfrm>
          <a:prstGeom prst="rect">
            <a:avLst/>
          </a:prstGeo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(</a:t>
            </a:r>
            <a:r>
              <a:rPr lang="en-US" u="sng" dirty="0">
                <a:solidFill>
                  <a:srgbClr val="23883D"/>
                </a:solidFill>
                <a:latin typeface="Source Serif Pro" panose="02040603050405020204" pitchFamily="18" charset="0"/>
                <a:hlinkClick r:id="rId4"/>
              </a:rPr>
              <a:t>see source</a:t>
            </a:r>
            <a:r>
              <a:rPr lang="en-US" dirty="0">
                <a:solidFill>
                  <a:srgbClr val="111111"/>
                </a:solidFill>
                <a:latin typeface="Source Serif Pro" panose="02040603050405020204" pitchFamily="18" charset="0"/>
              </a:rPr>
              <a:t>)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FA7FD6-E7A2-564A-9B0B-0A23A961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2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Shape 1">
            <a:extLst>
              <a:ext uri="{FF2B5EF4-FFF2-40B4-BE49-F238E27FC236}">
                <a16:creationId xmlns:a16="http://schemas.microsoft.com/office/drawing/2014/main" id="{72BCCAF0-664C-2048-BFB7-70B5F0E593C6}"/>
              </a:ext>
            </a:extLst>
          </p:cNvPr>
          <p:cNvSpPr txBox="1"/>
          <p:nvPr/>
        </p:nvSpPr>
        <p:spPr>
          <a:xfrm>
            <a:off x="964760" y="804328"/>
            <a:ext cx="6091312" cy="1205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strike="noStrike" spc="-1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ODC Session 1 NUTS &amp; BOLTs  Grace Ann</a:t>
            </a:r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970FEF2B-82BC-2B4F-BB4B-FE4EA57C5959}"/>
              </a:ext>
            </a:extLst>
          </p:cNvPr>
          <p:cNvSpPr txBox="1"/>
          <p:nvPr/>
        </p:nvSpPr>
        <p:spPr>
          <a:xfrm>
            <a:off x="611321" y="1870952"/>
            <a:ext cx="9057335" cy="4346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endParaRPr lang="en-US" sz="2400" spc="-1" dirty="0"/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endParaRPr lang="en-US" sz="2400" spc="-1" dirty="0"/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DUALISM: how we learn, how we judge </a:t>
            </a:r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DECONSTRUCTION: categories &amp; stories</a:t>
            </a:r>
            <a:endParaRPr lang="en-US" sz="2400" b="0" strike="noStrike" spc="-1" dirty="0"/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b="0" strike="noStrike" spc="-1" dirty="0"/>
              <a:t>Intersectionality: multiple categories together</a:t>
            </a:r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Microaggression: smaller offensive behaviors </a:t>
            </a:r>
          </a:p>
          <a:p>
            <a:pPr marL="660600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b="0" strike="noStrike" spc="-1" dirty="0"/>
              <a:t>How </a:t>
            </a:r>
            <a:r>
              <a:rPr lang="en-US" sz="2400" spc="-1" dirty="0"/>
              <a:t>can</a:t>
            </a:r>
            <a:r>
              <a:rPr lang="en-US" sz="2400" b="0" strike="noStrike" spc="-1" dirty="0"/>
              <a:t> Storytelling deconstruct all the above?</a:t>
            </a:r>
          </a:p>
          <a:p>
            <a:pPr marL="1117800" lvl="1" indent="-2286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sz="2400" spc="-1" dirty="0"/>
              <a:t>True &amp; Making Room (Hospital Residencies, Immokalee bus)</a:t>
            </a:r>
            <a:endParaRPr lang="en-US" sz="2400" b="0" strike="noStrike" spc="-1" dirty="0"/>
          </a:p>
        </p:txBody>
      </p:sp>
      <p:pic>
        <p:nvPicPr>
          <p:cNvPr id="14" name="Billede 19">
            <a:extLst>
              <a:ext uri="{FF2B5EF4-FFF2-40B4-BE49-F238E27FC236}">
                <a16:creationId xmlns:a16="http://schemas.microsoft.com/office/drawing/2014/main" id="{DA1D84D3-020A-0B47-BFC2-FB90BCBBA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679" y="5054784"/>
            <a:ext cx="3482566" cy="2655456"/>
          </a:xfrm>
          <a:prstGeom prst="rect">
            <a:avLst/>
          </a:prstGeom>
        </p:spPr>
      </p:pic>
      <p:pic>
        <p:nvPicPr>
          <p:cNvPr id="15" name="Picture 2_5" descr="Free object clipart graphics. Needle, capscrews, nut, bricks, glue, clothes  peg, bucket, comb, candle, vase, dress, bulb, handbag images and pictures.">
            <a:extLst>
              <a:ext uri="{FF2B5EF4-FFF2-40B4-BE49-F238E27FC236}">
                <a16:creationId xmlns:a16="http://schemas.microsoft.com/office/drawing/2014/main" id="{19407E83-14E4-4D49-8E2F-F06596420196}"/>
              </a:ext>
            </a:extLst>
          </p:cNvPr>
          <p:cNvPicPr/>
          <p:nvPr/>
        </p:nvPicPr>
        <p:blipFill rotWithShape="1">
          <a:blip r:embed="rId4"/>
          <a:srcRect r="9032" b="2"/>
          <a:stretch/>
        </p:blipFill>
        <p:spPr>
          <a:xfrm>
            <a:off x="8319681" y="975354"/>
            <a:ext cx="2787184" cy="275747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C9203-9F45-BA44-B0DB-4E3CACFD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624" y="6382512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AFA3F9-F324-7144-B04E-209D9625E121}" type="slidenum">
              <a:rPr lang="en-US" sz="1000"/>
              <a:pPr>
                <a:spcAft>
                  <a:spcPts val="600"/>
                </a:spcAft>
              </a:pPr>
              <a:t>7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000537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7000"/>
                <a:alpha val="18000"/>
              </a:schemeClr>
            </a:gs>
            <a:gs pos="63000">
              <a:schemeClr val="accent5">
                <a:lumMod val="0"/>
                <a:lumOff val="10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28EC2-A5F0-8148-9BED-585CA0B0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784"/>
          </a:xfrm>
        </p:spPr>
        <p:txBody>
          <a:bodyPr/>
          <a:lstStyle/>
          <a:p>
            <a:r>
              <a:rPr lang="en-US" b="1" dirty="0"/>
              <a:t>WHAT IS INTERSECTIONALITY?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B1C45-83BA-C24A-B150-12C73950B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THE BEFORE HEART of History (Principle 2 Already there)</a:t>
            </a:r>
            <a:r>
              <a:rPr lang="en-US" dirty="0"/>
              <a:t>.</a:t>
            </a:r>
          </a:p>
          <a:p>
            <a:r>
              <a:rPr lang="en-US" dirty="0"/>
              <a:t>Intersectionality is a framework to study the history of relationships among multiple dimensions and modes of discrimination and privilege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“Demarginalizing the Intersection of Race and Sex. The paper </a:t>
            </a:r>
            <a:r>
              <a:rPr lang="en-US" u="sng" dirty="0">
                <a:hlinkClick r:id="rId2"/>
              </a:rPr>
              <a:t>CLICK HERE TO READ THE COMPL ETE PAPER</a:t>
            </a:r>
            <a:r>
              <a:rPr lang="en-US" dirty="0"/>
              <a:t> centers on three legal cases that dealt with the issues of both racial discrimination and sex discrimination: </a:t>
            </a:r>
            <a:r>
              <a:rPr lang="en-US" i="1" u="sng" dirty="0">
                <a:hlinkClick r:id="rId3"/>
              </a:rPr>
              <a:t>DeGraffenreid v. General Motors</a:t>
            </a:r>
            <a:r>
              <a:rPr lang="en-US" dirty="0"/>
              <a:t>, </a:t>
            </a:r>
            <a:r>
              <a:rPr lang="en-US" i="1" u="sng" dirty="0">
                <a:hlinkClick r:id="rId4"/>
              </a:rPr>
              <a:t>Moore v. Hughes Helicopter, Inc.</a:t>
            </a:r>
            <a:r>
              <a:rPr lang="en-US" dirty="0"/>
              <a:t>, and </a:t>
            </a:r>
            <a:r>
              <a:rPr lang="en-US" i="1" u="sng" dirty="0">
                <a:hlinkClick r:id="rId5"/>
              </a:rPr>
              <a:t>Payne v. Travenol</a:t>
            </a:r>
            <a:r>
              <a:rPr lang="en-US" dirty="0"/>
              <a:t>.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Billede 19">
            <a:extLst>
              <a:ext uri="{FF2B5EF4-FFF2-40B4-BE49-F238E27FC236}">
                <a16:creationId xmlns:a16="http://schemas.microsoft.com/office/drawing/2014/main" id="{3453485E-3870-8E41-97EC-2F981611E5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18" y="4924630"/>
            <a:ext cx="3482566" cy="26554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EC4AD-5328-FD4C-AE04-F60F9DD2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51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0"/>
                <a:lumOff val="100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75455-FCEB-6C4C-9C5B-3AD08432E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171"/>
            <a:ext cx="5257800" cy="1325563"/>
          </a:xfrm>
        </p:spPr>
        <p:txBody>
          <a:bodyPr/>
          <a:lstStyle/>
          <a:p>
            <a:r>
              <a:rPr lang="en-US" b="1" dirty="0">
                <a:solidFill>
                  <a:schemeClr val="bg2"/>
                </a:solidFill>
              </a:rPr>
              <a:t>What are Microaggressions?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AFC44-7F28-B24A-BBA3-E834A07B9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6754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Examples from Movies </a:t>
            </a:r>
            <a:r>
              <a:rPr lang="en-US" dirty="0">
                <a:hlinkClick r:id="rId2"/>
              </a:rPr>
              <a:t>CLICK HERE</a:t>
            </a:r>
            <a:endParaRPr lang="en-US" dirty="0"/>
          </a:p>
        </p:txBody>
      </p:sp>
      <p:pic>
        <p:nvPicPr>
          <p:cNvPr id="10242" name="Picture 2" descr="discriminatory :: SandySpadaro.com">
            <a:extLst>
              <a:ext uri="{FF2B5EF4-FFF2-40B4-BE49-F238E27FC236}">
                <a16:creationId xmlns:a16="http://schemas.microsoft.com/office/drawing/2014/main" id="{9A6DAA16-8442-DB46-8603-0E01D6BC8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" y="3797099"/>
            <a:ext cx="8156583" cy="275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CED73150-B491-ED49-96DC-F05586ECF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19" y="-1"/>
            <a:ext cx="5583382" cy="306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19">
            <a:extLst>
              <a:ext uri="{FF2B5EF4-FFF2-40B4-BE49-F238E27FC236}">
                <a16:creationId xmlns:a16="http://schemas.microsoft.com/office/drawing/2014/main" id="{2B340F25-0D4F-324D-AF8F-2C5CC92C3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310" y="4849235"/>
            <a:ext cx="3482566" cy="26554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6B934-A6DF-0A4D-99E0-4E5EF403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C198-4F60-4447-B732-13D6980645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51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7523</TotalTime>
  <Words>1103</Words>
  <Application>Microsoft Macintosh PowerPoint</Application>
  <PresentationFormat>Widescreen</PresentationFormat>
  <Paragraphs>225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Didot</vt:lpstr>
      <vt:lpstr>Source Serif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Categories of EEO Complaints in the US </vt:lpstr>
      <vt:lpstr>PowerPoint Presentation</vt:lpstr>
      <vt:lpstr>WHAT IS INTERSECTIONALITY?</vt:lpstr>
      <vt:lpstr>What are Microaggressions?</vt:lpstr>
      <vt:lpstr>What you will learn today</vt:lpstr>
      <vt:lpstr>Articles that awaken the soul with LINKS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DEBRIEF Questions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Ann Rosile</dc:creator>
  <cp:lastModifiedBy>David Boje</cp:lastModifiedBy>
  <cp:revision>30</cp:revision>
  <cp:lastPrinted>2021-04-27T15:00:35Z</cp:lastPrinted>
  <dcterms:created xsi:type="dcterms:W3CDTF">2021-04-27T14:51:30Z</dcterms:created>
  <dcterms:modified xsi:type="dcterms:W3CDTF">2021-05-04T14:41:21Z</dcterms:modified>
</cp:coreProperties>
</file>