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3" r:id="rId1"/>
  </p:sldMasterIdLst>
  <p:notesMasterIdLst>
    <p:notesMasterId r:id="rId61"/>
  </p:notesMasterIdLst>
  <p:sldIdLst>
    <p:sldId id="256" r:id="rId2"/>
    <p:sldId id="262" r:id="rId3"/>
    <p:sldId id="316" r:id="rId4"/>
    <p:sldId id="313" r:id="rId5"/>
    <p:sldId id="315" r:id="rId6"/>
    <p:sldId id="314" r:id="rId7"/>
    <p:sldId id="288" r:id="rId8"/>
    <p:sldId id="289" r:id="rId9"/>
    <p:sldId id="290" r:id="rId10"/>
    <p:sldId id="287" r:id="rId11"/>
    <p:sldId id="291" r:id="rId12"/>
    <p:sldId id="293" r:id="rId13"/>
    <p:sldId id="296" r:id="rId14"/>
    <p:sldId id="285" r:id="rId15"/>
    <p:sldId id="312" r:id="rId16"/>
    <p:sldId id="286" r:id="rId17"/>
    <p:sldId id="299" r:id="rId18"/>
    <p:sldId id="317" r:id="rId19"/>
    <p:sldId id="318" r:id="rId20"/>
    <p:sldId id="319" r:id="rId21"/>
    <p:sldId id="320" r:id="rId22"/>
    <p:sldId id="321" r:id="rId23"/>
    <p:sldId id="322" r:id="rId24"/>
    <p:sldId id="323" r:id="rId25"/>
    <p:sldId id="284" r:id="rId26"/>
    <p:sldId id="264" r:id="rId27"/>
    <p:sldId id="279" r:id="rId28"/>
    <p:sldId id="266" r:id="rId29"/>
    <p:sldId id="270" r:id="rId30"/>
    <p:sldId id="281" r:id="rId31"/>
    <p:sldId id="280" r:id="rId32"/>
    <p:sldId id="297" r:id="rId33"/>
    <p:sldId id="267" r:id="rId34"/>
    <p:sldId id="269" r:id="rId35"/>
    <p:sldId id="268" r:id="rId36"/>
    <p:sldId id="263" r:id="rId37"/>
    <p:sldId id="265" r:id="rId38"/>
    <p:sldId id="283" r:id="rId39"/>
    <p:sldId id="292" r:id="rId40"/>
    <p:sldId id="282" r:id="rId41"/>
    <p:sldId id="261" r:id="rId42"/>
    <p:sldId id="258" r:id="rId43"/>
    <p:sldId id="260" r:id="rId44"/>
    <p:sldId id="259" r:id="rId45"/>
    <p:sldId id="257" r:id="rId46"/>
    <p:sldId id="302" r:id="rId47"/>
    <p:sldId id="298" r:id="rId48"/>
    <p:sldId id="303" r:id="rId49"/>
    <p:sldId id="310" r:id="rId50"/>
    <p:sldId id="304" r:id="rId51"/>
    <p:sldId id="309" r:id="rId52"/>
    <p:sldId id="308" r:id="rId53"/>
    <p:sldId id="305" r:id="rId54"/>
    <p:sldId id="306" r:id="rId55"/>
    <p:sldId id="311" r:id="rId56"/>
    <p:sldId id="307" r:id="rId57"/>
    <p:sldId id="295" r:id="rId58"/>
    <p:sldId id="294" r:id="rId59"/>
    <p:sldId id="278"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2"/>
    <p:restoredTop sz="96327"/>
  </p:normalViewPr>
  <p:slideViewPr>
    <p:cSldViewPr snapToGrid="0">
      <p:cViewPr>
        <p:scale>
          <a:sx n="97" d="100"/>
          <a:sy n="97" d="100"/>
        </p:scale>
        <p:origin x="-24" y="7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5" Type="http://schemas.openxmlformats.org/officeDocument/2006/relationships/image" Target="../media/image58.jpg"/><Relationship Id="rId4" Type="http://schemas.openxmlformats.org/officeDocument/2006/relationships/image" Target="../media/image57.svg"/></Relationships>
</file>

<file path=ppt/diagrams/_rels/drawing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5" Type="http://schemas.openxmlformats.org/officeDocument/2006/relationships/image" Target="../media/image58.jpg"/><Relationship Id="rId4" Type="http://schemas.openxmlformats.org/officeDocument/2006/relationships/image" Target="../media/image5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2FBC93-8BD6-4B8C-8E03-4A8F88A301F4}" type="doc">
      <dgm:prSet loTypeId="urn:microsoft.com/office/officeart/2005/8/layout/matrix3" loCatId="matrix" qsTypeId="urn:microsoft.com/office/officeart/2005/8/quickstyle/simple1" qsCatId="simple" csTypeId="urn:microsoft.com/office/officeart/2005/8/colors/accent1_2" csCatId="accent1"/>
      <dgm:spPr/>
      <dgm:t>
        <a:bodyPr/>
        <a:lstStyle/>
        <a:p>
          <a:endParaRPr lang="en-US"/>
        </a:p>
      </dgm:t>
    </dgm:pt>
    <dgm:pt modelId="{8652B12A-5010-484D-BD10-869DA1FB1E44}">
      <dgm:prSet/>
      <dgm:spPr/>
      <dgm:t>
        <a:bodyPr/>
        <a:lstStyle/>
        <a:p>
          <a:r>
            <a:rPr lang="en-US"/>
            <a:t>Manso people </a:t>
          </a:r>
          <a:br>
            <a:rPr lang="en-US"/>
          </a:br>
          <a:r>
            <a:rPr lang="en-US"/>
            <a:t>The ancestral and present-day homelands of the Manso people include the area around Las Cruces. </a:t>
          </a:r>
        </a:p>
      </dgm:t>
    </dgm:pt>
    <dgm:pt modelId="{8756CD6B-A2CF-4969-9696-149D278FFF26}" type="parTrans" cxnId="{0A9EB7FD-7058-4A16-B09F-7CBA04BF45B3}">
      <dgm:prSet/>
      <dgm:spPr/>
      <dgm:t>
        <a:bodyPr/>
        <a:lstStyle/>
        <a:p>
          <a:endParaRPr lang="en-US"/>
        </a:p>
      </dgm:t>
    </dgm:pt>
    <dgm:pt modelId="{8F62F46B-D71B-4334-8FB6-E0BF4E884B18}" type="sibTrans" cxnId="{0A9EB7FD-7058-4A16-B09F-7CBA04BF45B3}">
      <dgm:prSet/>
      <dgm:spPr/>
      <dgm:t>
        <a:bodyPr/>
        <a:lstStyle/>
        <a:p>
          <a:endParaRPr lang="en-US"/>
        </a:p>
      </dgm:t>
    </dgm:pt>
    <dgm:pt modelId="{A530B439-FF9E-4D46-96C3-82A17D160B4A}">
      <dgm:prSet/>
      <dgm:spPr/>
      <dgm:t>
        <a:bodyPr/>
        <a:lstStyle/>
        <a:p>
          <a:r>
            <a:rPr lang="en-US"/>
            <a:t>Piro-Manso-Tiwa tribe </a:t>
          </a:r>
          <a:br>
            <a:rPr lang="en-US"/>
          </a:br>
          <a:r>
            <a:rPr lang="en-US"/>
            <a:t>The present-day homelands of the Piro-Manso-Tiwa tribe include the area around Las Cruces. </a:t>
          </a:r>
        </a:p>
      </dgm:t>
    </dgm:pt>
    <dgm:pt modelId="{D7F008F7-CC7D-4A4B-8D9F-8950ADE69AE3}" type="parTrans" cxnId="{51A6B73A-5ACB-4DE7-862C-7A78E537FAEC}">
      <dgm:prSet/>
      <dgm:spPr/>
      <dgm:t>
        <a:bodyPr/>
        <a:lstStyle/>
        <a:p>
          <a:endParaRPr lang="en-US"/>
        </a:p>
      </dgm:t>
    </dgm:pt>
    <dgm:pt modelId="{0B5C477B-5CF7-4395-AD82-F69284B9E26D}" type="sibTrans" cxnId="{51A6B73A-5ACB-4DE7-862C-7A78E537FAEC}">
      <dgm:prSet/>
      <dgm:spPr/>
      <dgm:t>
        <a:bodyPr/>
        <a:lstStyle/>
        <a:p>
          <a:endParaRPr lang="en-US"/>
        </a:p>
      </dgm:t>
    </dgm:pt>
    <dgm:pt modelId="{8446EAAC-B6F0-418F-BF03-5ED803DE5E3A}">
      <dgm:prSet/>
      <dgm:spPr/>
      <dgm:t>
        <a:bodyPr/>
        <a:lstStyle/>
        <a:p>
          <a:r>
            <a:rPr lang="en-US"/>
            <a:t>Pueblo people </a:t>
          </a:r>
          <a:br>
            <a:rPr lang="en-US"/>
          </a:br>
          <a:r>
            <a:rPr lang="en-US"/>
            <a:t>The Pueblo people lived in small towns along the Rio Grande valley. </a:t>
          </a:r>
        </a:p>
      </dgm:t>
    </dgm:pt>
    <dgm:pt modelId="{388AA9CD-0BC2-476A-B49B-876E87143BAE}" type="parTrans" cxnId="{DD912E14-600F-4A67-8D7F-742DEEE423AE}">
      <dgm:prSet/>
      <dgm:spPr/>
      <dgm:t>
        <a:bodyPr/>
        <a:lstStyle/>
        <a:p>
          <a:endParaRPr lang="en-US"/>
        </a:p>
      </dgm:t>
    </dgm:pt>
    <dgm:pt modelId="{69C30040-0BFD-4217-A815-D4EF71C992D7}" type="sibTrans" cxnId="{DD912E14-600F-4A67-8D7F-742DEEE423AE}">
      <dgm:prSet/>
      <dgm:spPr/>
      <dgm:t>
        <a:bodyPr/>
        <a:lstStyle/>
        <a:p>
          <a:endParaRPr lang="en-US"/>
        </a:p>
      </dgm:t>
    </dgm:pt>
    <dgm:pt modelId="{2EE31E36-43C3-4A03-8A5A-0F1B5B16C52C}">
      <dgm:prSet/>
      <dgm:spPr/>
      <dgm:t>
        <a:bodyPr/>
        <a:lstStyle/>
        <a:p>
          <a:r>
            <a:rPr lang="en-US" dirty="0"/>
            <a:t>Navajo and Apache </a:t>
          </a:r>
          <a:br>
            <a:rPr lang="en-US" dirty="0"/>
          </a:br>
          <a:r>
            <a:rPr lang="en-US" dirty="0"/>
            <a:t>These nomadic peoples also lived in the region before the Spanish colonized New Mexico in the sixteenth century. </a:t>
          </a:r>
        </a:p>
      </dgm:t>
    </dgm:pt>
    <dgm:pt modelId="{8DE8622F-14B2-46C9-95BC-E6C7863828A9}" type="parTrans" cxnId="{01EC4FAC-4E7D-4427-94B5-6E680860DFD5}">
      <dgm:prSet/>
      <dgm:spPr/>
      <dgm:t>
        <a:bodyPr/>
        <a:lstStyle/>
        <a:p>
          <a:endParaRPr lang="en-US"/>
        </a:p>
      </dgm:t>
    </dgm:pt>
    <dgm:pt modelId="{8601860B-EE46-43A2-974E-13F4763831B9}" type="sibTrans" cxnId="{01EC4FAC-4E7D-4427-94B5-6E680860DFD5}">
      <dgm:prSet/>
      <dgm:spPr/>
      <dgm:t>
        <a:bodyPr/>
        <a:lstStyle/>
        <a:p>
          <a:endParaRPr lang="en-US"/>
        </a:p>
      </dgm:t>
    </dgm:pt>
    <dgm:pt modelId="{B97AF8B3-337B-A34E-BCBC-1D3DF3DC28A4}" type="pres">
      <dgm:prSet presAssocID="{2D2FBC93-8BD6-4B8C-8E03-4A8F88A301F4}" presName="matrix" presStyleCnt="0">
        <dgm:presLayoutVars>
          <dgm:chMax val="1"/>
          <dgm:dir/>
          <dgm:resizeHandles val="exact"/>
        </dgm:presLayoutVars>
      </dgm:prSet>
      <dgm:spPr/>
    </dgm:pt>
    <dgm:pt modelId="{BC41A834-F691-7149-9446-EACB4AE7ABC0}" type="pres">
      <dgm:prSet presAssocID="{2D2FBC93-8BD6-4B8C-8E03-4A8F88A301F4}" presName="diamond" presStyleLbl="bgShp" presStyleIdx="0" presStyleCnt="1"/>
      <dgm:spPr/>
    </dgm:pt>
    <dgm:pt modelId="{0FECD8A7-BB9E-6D47-A4B7-4B1DF141928A}" type="pres">
      <dgm:prSet presAssocID="{2D2FBC93-8BD6-4B8C-8E03-4A8F88A301F4}" presName="quad1" presStyleLbl="node1" presStyleIdx="0" presStyleCnt="4">
        <dgm:presLayoutVars>
          <dgm:chMax val="0"/>
          <dgm:chPref val="0"/>
          <dgm:bulletEnabled val="1"/>
        </dgm:presLayoutVars>
      </dgm:prSet>
      <dgm:spPr/>
    </dgm:pt>
    <dgm:pt modelId="{D4BF1CF6-4830-274B-9E52-7066F19937C3}" type="pres">
      <dgm:prSet presAssocID="{2D2FBC93-8BD6-4B8C-8E03-4A8F88A301F4}" presName="quad2" presStyleLbl="node1" presStyleIdx="1" presStyleCnt="4">
        <dgm:presLayoutVars>
          <dgm:chMax val="0"/>
          <dgm:chPref val="0"/>
          <dgm:bulletEnabled val="1"/>
        </dgm:presLayoutVars>
      </dgm:prSet>
      <dgm:spPr/>
    </dgm:pt>
    <dgm:pt modelId="{393222E2-FAEA-F441-831C-0AEC52E7ACA3}" type="pres">
      <dgm:prSet presAssocID="{2D2FBC93-8BD6-4B8C-8E03-4A8F88A301F4}" presName="quad3" presStyleLbl="node1" presStyleIdx="2" presStyleCnt="4">
        <dgm:presLayoutVars>
          <dgm:chMax val="0"/>
          <dgm:chPref val="0"/>
          <dgm:bulletEnabled val="1"/>
        </dgm:presLayoutVars>
      </dgm:prSet>
      <dgm:spPr/>
    </dgm:pt>
    <dgm:pt modelId="{52B84273-0DA6-D946-8B40-E808D22A33C0}" type="pres">
      <dgm:prSet presAssocID="{2D2FBC93-8BD6-4B8C-8E03-4A8F88A301F4}" presName="quad4" presStyleLbl="node1" presStyleIdx="3" presStyleCnt="4">
        <dgm:presLayoutVars>
          <dgm:chMax val="0"/>
          <dgm:chPref val="0"/>
          <dgm:bulletEnabled val="1"/>
        </dgm:presLayoutVars>
      </dgm:prSet>
      <dgm:spPr/>
    </dgm:pt>
  </dgm:ptLst>
  <dgm:cxnLst>
    <dgm:cxn modelId="{DD912E14-600F-4A67-8D7F-742DEEE423AE}" srcId="{2D2FBC93-8BD6-4B8C-8E03-4A8F88A301F4}" destId="{8446EAAC-B6F0-418F-BF03-5ED803DE5E3A}" srcOrd="2" destOrd="0" parTransId="{388AA9CD-0BC2-476A-B49B-876E87143BAE}" sibTransId="{69C30040-0BFD-4217-A815-D4EF71C992D7}"/>
    <dgm:cxn modelId="{6862F22C-FBCB-074B-B16B-415EB526E966}" type="presOf" srcId="{2D2FBC93-8BD6-4B8C-8E03-4A8F88A301F4}" destId="{B97AF8B3-337B-A34E-BCBC-1D3DF3DC28A4}" srcOrd="0" destOrd="0" presId="urn:microsoft.com/office/officeart/2005/8/layout/matrix3"/>
    <dgm:cxn modelId="{51A6B73A-5ACB-4DE7-862C-7A78E537FAEC}" srcId="{2D2FBC93-8BD6-4B8C-8E03-4A8F88A301F4}" destId="{A530B439-FF9E-4D46-96C3-82A17D160B4A}" srcOrd="1" destOrd="0" parTransId="{D7F008F7-CC7D-4A4B-8D9F-8950ADE69AE3}" sibTransId="{0B5C477B-5CF7-4395-AD82-F69284B9E26D}"/>
    <dgm:cxn modelId="{B83AD070-FDEC-1145-B5CF-03F516B1007B}" type="presOf" srcId="{8446EAAC-B6F0-418F-BF03-5ED803DE5E3A}" destId="{393222E2-FAEA-F441-831C-0AEC52E7ACA3}" srcOrd="0" destOrd="0" presId="urn:microsoft.com/office/officeart/2005/8/layout/matrix3"/>
    <dgm:cxn modelId="{4A8F7274-9A7D-1942-A980-EC0D9C71F19C}" type="presOf" srcId="{A530B439-FF9E-4D46-96C3-82A17D160B4A}" destId="{D4BF1CF6-4830-274B-9E52-7066F19937C3}" srcOrd="0" destOrd="0" presId="urn:microsoft.com/office/officeart/2005/8/layout/matrix3"/>
    <dgm:cxn modelId="{227D6298-2E7C-D440-9BBD-B1B390FAB155}" type="presOf" srcId="{2EE31E36-43C3-4A03-8A5A-0F1B5B16C52C}" destId="{52B84273-0DA6-D946-8B40-E808D22A33C0}" srcOrd="0" destOrd="0" presId="urn:microsoft.com/office/officeart/2005/8/layout/matrix3"/>
    <dgm:cxn modelId="{01EC4FAC-4E7D-4427-94B5-6E680860DFD5}" srcId="{2D2FBC93-8BD6-4B8C-8E03-4A8F88A301F4}" destId="{2EE31E36-43C3-4A03-8A5A-0F1B5B16C52C}" srcOrd="3" destOrd="0" parTransId="{8DE8622F-14B2-46C9-95BC-E6C7863828A9}" sibTransId="{8601860B-EE46-43A2-974E-13F4763831B9}"/>
    <dgm:cxn modelId="{BC9F3FCC-CC79-4D45-B16E-8E821F633879}" type="presOf" srcId="{8652B12A-5010-484D-BD10-869DA1FB1E44}" destId="{0FECD8A7-BB9E-6D47-A4B7-4B1DF141928A}" srcOrd="0" destOrd="0" presId="urn:microsoft.com/office/officeart/2005/8/layout/matrix3"/>
    <dgm:cxn modelId="{0A9EB7FD-7058-4A16-B09F-7CBA04BF45B3}" srcId="{2D2FBC93-8BD6-4B8C-8E03-4A8F88A301F4}" destId="{8652B12A-5010-484D-BD10-869DA1FB1E44}" srcOrd="0" destOrd="0" parTransId="{8756CD6B-A2CF-4969-9696-149D278FFF26}" sibTransId="{8F62F46B-D71B-4334-8FB6-E0BF4E884B18}"/>
    <dgm:cxn modelId="{5D978C5E-01AF-4143-8FCB-248E0C77AEDB}" type="presParOf" srcId="{B97AF8B3-337B-A34E-BCBC-1D3DF3DC28A4}" destId="{BC41A834-F691-7149-9446-EACB4AE7ABC0}" srcOrd="0" destOrd="0" presId="urn:microsoft.com/office/officeart/2005/8/layout/matrix3"/>
    <dgm:cxn modelId="{D70E2078-C035-144C-91DE-7BB57171AE94}" type="presParOf" srcId="{B97AF8B3-337B-A34E-BCBC-1D3DF3DC28A4}" destId="{0FECD8A7-BB9E-6D47-A4B7-4B1DF141928A}" srcOrd="1" destOrd="0" presId="urn:microsoft.com/office/officeart/2005/8/layout/matrix3"/>
    <dgm:cxn modelId="{A663A9D9-9C55-7341-A289-B25EC6C117F7}" type="presParOf" srcId="{B97AF8B3-337B-A34E-BCBC-1D3DF3DC28A4}" destId="{D4BF1CF6-4830-274B-9E52-7066F19937C3}" srcOrd="2" destOrd="0" presId="urn:microsoft.com/office/officeart/2005/8/layout/matrix3"/>
    <dgm:cxn modelId="{49C33470-04C8-1D44-882C-42C20B21172B}" type="presParOf" srcId="{B97AF8B3-337B-A34E-BCBC-1D3DF3DC28A4}" destId="{393222E2-FAEA-F441-831C-0AEC52E7ACA3}" srcOrd="3" destOrd="0" presId="urn:microsoft.com/office/officeart/2005/8/layout/matrix3"/>
    <dgm:cxn modelId="{23407BF2-69C5-8F4B-8B4E-668C07CD1B84}" type="presParOf" srcId="{B97AF8B3-337B-A34E-BCBC-1D3DF3DC28A4}" destId="{52B84273-0DA6-D946-8B40-E808D22A33C0}"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A25AC5-AE10-40A7-8F9B-9196C7D7A08C}" type="doc">
      <dgm:prSet loTypeId="urn:microsoft.com/office/officeart/2005/8/layout/vProcess5" loCatId="process" qsTypeId="urn:microsoft.com/office/officeart/2005/8/quickstyle/simple1" qsCatId="simple" csTypeId="urn:microsoft.com/office/officeart/2005/8/colors/colorful5" csCatId="colorful"/>
      <dgm:spPr/>
      <dgm:t>
        <a:bodyPr/>
        <a:lstStyle/>
        <a:p>
          <a:endParaRPr lang="en-US"/>
        </a:p>
      </dgm:t>
    </dgm:pt>
    <dgm:pt modelId="{6D46DEF2-57F8-431D-AACF-CEB23D9C869E}">
      <dgm:prSet/>
      <dgm:spPr/>
      <dgm:t>
        <a:bodyPr/>
        <a:lstStyle/>
        <a:p>
          <a:r>
            <a:rPr lang="en-US" dirty="0"/>
            <a:t>The Chi'hene people consider the area around Ojo Caliente to be the sacred center of their homeland.</a:t>
          </a:r>
        </a:p>
      </dgm:t>
    </dgm:pt>
    <dgm:pt modelId="{E291799B-D0F6-41D7-B290-0AEC8907007C}" type="parTrans" cxnId="{6C2769B0-9309-429A-AEE7-C991BFFB38E8}">
      <dgm:prSet/>
      <dgm:spPr/>
      <dgm:t>
        <a:bodyPr/>
        <a:lstStyle/>
        <a:p>
          <a:endParaRPr lang="en-US"/>
        </a:p>
      </dgm:t>
    </dgm:pt>
    <dgm:pt modelId="{362B6182-DBF5-4DFA-9DC3-F3B2306E8451}" type="sibTrans" cxnId="{6C2769B0-9309-429A-AEE7-C991BFFB38E8}">
      <dgm:prSet/>
      <dgm:spPr/>
      <dgm:t>
        <a:bodyPr/>
        <a:lstStyle/>
        <a:p>
          <a:endParaRPr lang="en-US"/>
        </a:p>
      </dgm:t>
    </dgm:pt>
    <dgm:pt modelId="{D2EE1213-F39D-4B52-8DA1-C4A8D65051F4}">
      <dgm:prSet/>
      <dgm:spPr/>
      <dgm:t>
        <a:bodyPr/>
        <a:lstStyle/>
        <a:p>
          <a:r>
            <a:rPr lang="en-US" dirty="0"/>
            <a:t>The Chi'hene people are known for their respect for women, who have strong voices in decisions that affect the community.</a:t>
          </a:r>
        </a:p>
      </dgm:t>
    </dgm:pt>
    <dgm:pt modelId="{0BD67D5E-61B9-4F2E-9E82-B4951590339B}" type="parTrans" cxnId="{1B8938F6-0A1C-4410-A9DA-0B9DD800338A}">
      <dgm:prSet/>
      <dgm:spPr/>
      <dgm:t>
        <a:bodyPr/>
        <a:lstStyle/>
        <a:p>
          <a:endParaRPr lang="en-US"/>
        </a:p>
      </dgm:t>
    </dgm:pt>
    <dgm:pt modelId="{3C01D692-B3D5-40D5-AA17-935FF7A2DA8C}" type="sibTrans" cxnId="{1B8938F6-0A1C-4410-A9DA-0B9DD800338A}">
      <dgm:prSet/>
      <dgm:spPr/>
      <dgm:t>
        <a:bodyPr/>
        <a:lstStyle/>
        <a:p>
          <a:endParaRPr lang="en-US"/>
        </a:p>
      </dgm:t>
    </dgm:pt>
    <dgm:pt modelId="{C3A61C93-1409-CD45-9E36-00CAA740436A}" type="pres">
      <dgm:prSet presAssocID="{BFA25AC5-AE10-40A7-8F9B-9196C7D7A08C}" presName="outerComposite" presStyleCnt="0">
        <dgm:presLayoutVars>
          <dgm:chMax val="5"/>
          <dgm:dir/>
          <dgm:resizeHandles val="exact"/>
        </dgm:presLayoutVars>
      </dgm:prSet>
      <dgm:spPr/>
    </dgm:pt>
    <dgm:pt modelId="{8DDEA513-0A38-3748-8D38-B3FC2ACC06D6}" type="pres">
      <dgm:prSet presAssocID="{BFA25AC5-AE10-40A7-8F9B-9196C7D7A08C}" presName="dummyMaxCanvas" presStyleCnt="0">
        <dgm:presLayoutVars/>
      </dgm:prSet>
      <dgm:spPr/>
    </dgm:pt>
    <dgm:pt modelId="{BE92A99C-0380-E448-BCAB-A9C0290FC833}" type="pres">
      <dgm:prSet presAssocID="{BFA25AC5-AE10-40A7-8F9B-9196C7D7A08C}" presName="TwoNodes_1" presStyleLbl="node1" presStyleIdx="0" presStyleCnt="2">
        <dgm:presLayoutVars>
          <dgm:bulletEnabled val="1"/>
        </dgm:presLayoutVars>
      </dgm:prSet>
      <dgm:spPr/>
    </dgm:pt>
    <dgm:pt modelId="{0B3A0BF4-4028-E14E-B435-3D5F1FCF94D2}" type="pres">
      <dgm:prSet presAssocID="{BFA25AC5-AE10-40A7-8F9B-9196C7D7A08C}" presName="TwoNodes_2" presStyleLbl="node1" presStyleIdx="1" presStyleCnt="2">
        <dgm:presLayoutVars>
          <dgm:bulletEnabled val="1"/>
        </dgm:presLayoutVars>
      </dgm:prSet>
      <dgm:spPr/>
    </dgm:pt>
    <dgm:pt modelId="{77414702-8B9A-794E-97AD-132E44BDF632}" type="pres">
      <dgm:prSet presAssocID="{BFA25AC5-AE10-40A7-8F9B-9196C7D7A08C}" presName="TwoConn_1-2" presStyleLbl="fgAccFollowNode1" presStyleIdx="0" presStyleCnt="1">
        <dgm:presLayoutVars>
          <dgm:bulletEnabled val="1"/>
        </dgm:presLayoutVars>
      </dgm:prSet>
      <dgm:spPr/>
    </dgm:pt>
    <dgm:pt modelId="{4428C84F-FB75-5C48-8155-8F19310EE395}" type="pres">
      <dgm:prSet presAssocID="{BFA25AC5-AE10-40A7-8F9B-9196C7D7A08C}" presName="TwoNodes_1_text" presStyleLbl="node1" presStyleIdx="1" presStyleCnt="2">
        <dgm:presLayoutVars>
          <dgm:bulletEnabled val="1"/>
        </dgm:presLayoutVars>
      </dgm:prSet>
      <dgm:spPr/>
    </dgm:pt>
    <dgm:pt modelId="{1F0F3DD7-A0C5-9F4C-A735-949B3BE54991}" type="pres">
      <dgm:prSet presAssocID="{BFA25AC5-AE10-40A7-8F9B-9196C7D7A08C}" presName="TwoNodes_2_text" presStyleLbl="node1" presStyleIdx="1" presStyleCnt="2">
        <dgm:presLayoutVars>
          <dgm:bulletEnabled val="1"/>
        </dgm:presLayoutVars>
      </dgm:prSet>
      <dgm:spPr/>
    </dgm:pt>
  </dgm:ptLst>
  <dgm:cxnLst>
    <dgm:cxn modelId="{B643FB15-5C42-F141-876F-51DE9EBE4080}" type="presOf" srcId="{D2EE1213-F39D-4B52-8DA1-C4A8D65051F4}" destId="{1F0F3DD7-A0C5-9F4C-A735-949B3BE54991}" srcOrd="1" destOrd="0" presId="urn:microsoft.com/office/officeart/2005/8/layout/vProcess5"/>
    <dgm:cxn modelId="{8AD17E2D-BA54-7B46-ACBD-36A90DB78633}" type="presOf" srcId="{BFA25AC5-AE10-40A7-8F9B-9196C7D7A08C}" destId="{C3A61C93-1409-CD45-9E36-00CAA740436A}" srcOrd="0" destOrd="0" presId="urn:microsoft.com/office/officeart/2005/8/layout/vProcess5"/>
    <dgm:cxn modelId="{C4EB1D33-A483-3447-BADF-EC5181B9FAB4}" type="presOf" srcId="{6D46DEF2-57F8-431D-AACF-CEB23D9C869E}" destId="{BE92A99C-0380-E448-BCAB-A9C0290FC833}" srcOrd="0" destOrd="0" presId="urn:microsoft.com/office/officeart/2005/8/layout/vProcess5"/>
    <dgm:cxn modelId="{270E4350-2218-D643-81B3-5807564544B6}" type="presOf" srcId="{D2EE1213-F39D-4B52-8DA1-C4A8D65051F4}" destId="{0B3A0BF4-4028-E14E-B435-3D5F1FCF94D2}" srcOrd="0" destOrd="0" presId="urn:microsoft.com/office/officeart/2005/8/layout/vProcess5"/>
    <dgm:cxn modelId="{467CE959-CF30-AE4C-91A5-610436E875D6}" type="presOf" srcId="{362B6182-DBF5-4DFA-9DC3-F3B2306E8451}" destId="{77414702-8B9A-794E-97AD-132E44BDF632}" srcOrd="0" destOrd="0" presId="urn:microsoft.com/office/officeart/2005/8/layout/vProcess5"/>
    <dgm:cxn modelId="{C774CB7F-2CC8-FF4D-9964-7691664A5EC3}" type="presOf" srcId="{6D46DEF2-57F8-431D-AACF-CEB23D9C869E}" destId="{4428C84F-FB75-5C48-8155-8F19310EE395}" srcOrd="1" destOrd="0" presId="urn:microsoft.com/office/officeart/2005/8/layout/vProcess5"/>
    <dgm:cxn modelId="{6C2769B0-9309-429A-AEE7-C991BFFB38E8}" srcId="{BFA25AC5-AE10-40A7-8F9B-9196C7D7A08C}" destId="{6D46DEF2-57F8-431D-AACF-CEB23D9C869E}" srcOrd="0" destOrd="0" parTransId="{E291799B-D0F6-41D7-B290-0AEC8907007C}" sibTransId="{362B6182-DBF5-4DFA-9DC3-F3B2306E8451}"/>
    <dgm:cxn modelId="{1B8938F6-0A1C-4410-A9DA-0B9DD800338A}" srcId="{BFA25AC5-AE10-40A7-8F9B-9196C7D7A08C}" destId="{D2EE1213-F39D-4B52-8DA1-C4A8D65051F4}" srcOrd="1" destOrd="0" parTransId="{0BD67D5E-61B9-4F2E-9E82-B4951590339B}" sibTransId="{3C01D692-B3D5-40D5-AA17-935FF7A2DA8C}"/>
    <dgm:cxn modelId="{E79BA7AE-4F40-9D43-9C37-97F8AF00EB45}" type="presParOf" srcId="{C3A61C93-1409-CD45-9E36-00CAA740436A}" destId="{8DDEA513-0A38-3748-8D38-B3FC2ACC06D6}" srcOrd="0" destOrd="0" presId="urn:microsoft.com/office/officeart/2005/8/layout/vProcess5"/>
    <dgm:cxn modelId="{281BF961-6633-DD40-A22E-31E28C16307B}" type="presParOf" srcId="{C3A61C93-1409-CD45-9E36-00CAA740436A}" destId="{BE92A99C-0380-E448-BCAB-A9C0290FC833}" srcOrd="1" destOrd="0" presId="urn:microsoft.com/office/officeart/2005/8/layout/vProcess5"/>
    <dgm:cxn modelId="{A6A4A902-5FEA-9A48-9FA5-5FD6CE16FFF8}" type="presParOf" srcId="{C3A61C93-1409-CD45-9E36-00CAA740436A}" destId="{0B3A0BF4-4028-E14E-B435-3D5F1FCF94D2}" srcOrd="2" destOrd="0" presId="urn:microsoft.com/office/officeart/2005/8/layout/vProcess5"/>
    <dgm:cxn modelId="{573EE402-C127-C340-A56A-29A4B29E8790}" type="presParOf" srcId="{C3A61C93-1409-CD45-9E36-00CAA740436A}" destId="{77414702-8B9A-794E-97AD-132E44BDF632}" srcOrd="3" destOrd="0" presId="urn:microsoft.com/office/officeart/2005/8/layout/vProcess5"/>
    <dgm:cxn modelId="{9E1A5359-3679-C54C-A3A7-F5C6C8A92E41}" type="presParOf" srcId="{C3A61C93-1409-CD45-9E36-00CAA740436A}" destId="{4428C84F-FB75-5C48-8155-8F19310EE395}" srcOrd="4" destOrd="0" presId="urn:microsoft.com/office/officeart/2005/8/layout/vProcess5"/>
    <dgm:cxn modelId="{56586CEA-6416-0442-8E06-0F3F034A8F19}" type="presParOf" srcId="{C3A61C93-1409-CD45-9E36-00CAA740436A}" destId="{1F0F3DD7-A0C5-9F4C-A735-949B3BE54991}"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CDB106-3BD3-4A27-8BE9-1CAF80CA598A}" type="doc">
      <dgm:prSet loTypeId="urn:microsoft.com/office/officeart/2005/8/layout/chart3" loCatId="cycle" qsTypeId="urn:microsoft.com/office/officeart/2005/8/quickstyle/simple1" qsCatId="simple" csTypeId="urn:microsoft.com/office/officeart/2005/8/colors/colorful1" csCatId="colorful" phldr="1"/>
      <dgm:spPr/>
      <dgm:t>
        <a:bodyPr/>
        <a:lstStyle/>
        <a:p>
          <a:endParaRPr lang="en-US"/>
        </a:p>
      </dgm:t>
    </dgm:pt>
    <dgm:pt modelId="{E992E40A-9F3A-40CE-9888-F65D1BF21DE0}">
      <dgm:prSet/>
      <dgm:spPr/>
      <dgm:t>
        <a:bodyPr/>
        <a:lstStyle/>
        <a:p>
          <a:r>
            <a:rPr lang="en-US" dirty="0"/>
            <a:t>Respect</a:t>
          </a:r>
        </a:p>
      </dgm:t>
    </dgm:pt>
    <dgm:pt modelId="{FF89D0DA-DCDC-44B0-B3E2-87B6A47D5F11}" type="parTrans" cxnId="{B9D3FB96-2B06-46A2-8605-6C78EBDC3915}">
      <dgm:prSet/>
      <dgm:spPr/>
      <dgm:t>
        <a:bodyPr/>
        <a:lstStyle/>
        <a:p>
          <a:endParaRPr lang="en-US"/>
        </a:p>
      </dgm:t>
    </dgm:pt>
    <dgm:pt modelId="{2CCB8021-BF4F-4B59-8966-8BC94569422C}" type="sibTrans" cxnId="{B9D3FB96-2B06-46A2-8605-6C78EBDC3915}">
      <dgm:prSet/>
      <dgm:spPr/>
      <dgm:t>
        <a:bodyPr/>
        <a:lstStyle/>
        <a:p>
          <a:endParaRPr lang="en-US"/>
        </a:p>
      </dgm:t>
    </dgm:pt>
    <dgm:pt modelId="{3A494BF5-7F06-42CA-8EAA-267E862D0B53}">
      <dgm:prSet/>
      <dgm:spPr/>
      <dgm:t>
        <a:bodyPr/>
        <a:lstStyle/>
        <a:p>
          <a:r>
            <a:rPr lang="en-US" dirty="0"/>
            <a:t>Relevance </a:t>
          </a:r>
        </a:p>
      </dgm:t>
    </dgm:pt>
    <dgm:pt modelId="{8FC8616B-829A-4F01-9C7A-B57D66101745}" type="parTrans" cxnId="{3263AE94-066B-477B-8ADF-B684539DC46C}">
      <dgm:prSet/>
      <dgm:spPr/>
      <dgm:t>
        <a:bodyPr/>
        <a:lstStyle/>
        <a:p>
          <a:endParaRPr lang="en-US"/>
        </a:p>
      </dgm:t>
    </dgm:pt>
    <dgm:pt modelId="{4446131D-8B32-4742-98C5-91D673BED6A6}" type="sibTrans" cxnId="{3263AE94-066B-477B-8ADF-B684539DC46C}">
      <dgm:prSet/>
      <dgm:spPr/>
      <dgm:t>
        <a:bodyPr/>
        <a:lstStyle/>
        <a:p>
          <a:endParaRPr lang="en-US"/>
        </a:p>
      </dgm:t>
    </dgm:pt>
    <dgm:pt modelId="{5030B93A-D86A-4F26-BABE-B0D9D0A6512D}">
      <dgm:prSet/>
      <dgm:spPr/>
      <dgm:t>
        <a:bodyPr/>
        <a:lstStyle/>
        <a:p>
          <a:r>
            <a:rPr lang="en-US" dirty="0"/>
            <a:t>Reciprocity</a:t>
          </a:r>
        </a:p>
      </dgm:t>
    </dgm:pt>
    <dgm:pt modelId="{FFBBCE31-C252-44F4-AB66-52E3C868C0E0}" type="parTrans" cxnId="{0465BE5E-1B1A-42AF-9DAB-18D896F57B55}">
      <dgm:prSet/>
      <dgm:spPr/>
      <dgm:t>
        <a:bodyPr/>
        <a:lstStyle/>
        <a:p>
          <a:endParaRPr lang="en-US"/>
        </a:p>
      </dgm:t>
    </dgm:pt>
    <dgm:pt modelId="{34A48A98-18CB-494E-A55A-9D01EC72E6FD}" type="sibTrans" cxnId="{0465BE5E-1B1A-42AF-9DAB-18D896F57B55}">
      <dgm:prSet/>
      <dgm:spPr/>
      <dgm:t>
        <a:bodyPr/>
        <a:lstStyle/>
        <a:p>
          <a:endParaRPr lang="en-US"/>
        </a:p>
      </dgm:t>
    </dgm:pt>
    <dgm:pt modelId="{2FA4A347-F37E-4072-B055-6575C6F604A9}">
      <dgm:prSet/>
      <dgm:spPr/>
      <dgm:t>
        <a:bodyPr/>
        <a:lstStyle/>
        <a:p>
          <a:r>
            <a:rPr lang="en-US" dirty="0"/>
            <a:t>Responsibility</a:t>
          </a:r>
        </a:p>
      </dgm:t>
    </dgm:pt>
    <dgm:pt modelId="{7BAFD512-B8AE-4597-AA86-1688232492F8}" type="parTrans" cxnId="{9A28ECD9-F963-4A81-8112-D34B3A3D0343}">
      <dgm:prSet/>
      <dgm:spPr/>
      <dgm:t>
        <a:bodyPr/>
        <a:lstStyle/>
        <a:p>
          <a:endParaRPr lang="en-US"/>
        </a:p>
      </dgm:t>
    </dgm:pt>
    <dgm:pt modelId="{6EEC3208-A666-48D6-8D38-899496539DBB}" type="sibTrans" cxnId="{9A28ECD9-F963-4A81-8112-D34B3A3D0343}">
      <dgm:prSet/>
      <dgm:spPr/>
      <dgm:t>
        <a:bodyPr/>
        <a:lstStyle/>
        <a:p>
          <a:endParaRPr lang="en-US"/>
        </a:p>
      </dgm:t>
    </dgm:pt>
    <dgm:pt modelId="{CDCCA7E2-6031-CB40-BA81-417679F9A634}">
      <dgm:prSet/>
      <dgm:spPr/>
      <dgm:t>
        <a:bodyPr/>
        <a:lstStyle/>
        <a:p>
          <a:r>
            <a:rPr lang="en-US" dirty="0"/>
            <a:t>Renewal</a:t>
          </a:r>
        </a:p>
      </dgm:t>
    </dgm:pt>
    <dgm:pt modelId="{4224417A-A220-2041-97FB-58BB411D6562}" type="parTrans" cxnId="{9078E800-8E96-BD47-B12B-5260069A57ED}">
      <dgm:prSet/>
      <dgm:spPr/>
      <dgm:t>
        <a:bodyPr/>
        <a:lstStyle/>
        <a:p>
          <a:endParaRPr lang="en-US"/>
        </a:p>
      </dgm:t>
    </dgm:pt>
    <dgm:pt modelId="{72B1522C-CD52-F24E-9F82-3E937E6D930F}" type="sibTrans" cxnId="{9078E800-8E96-BD47-B12B-5260069A57ED}">
      <dgm:prSet/>
      <dgm:spPr/>
      <dgm:t>
        <a:bodyPr/>
        <a:lstStyle/>
        <a:p>
          <a:endParaRPr lang="en-US"/>
        </a:p>
      </dgm:t>
    </dgm:pt>
    <dgm:pt modelId="{97BC8F73-D378-F349-8F49-738AE470D031}">
      <dgm:prSet/>
      <dgm:spPr/>
      <dgm:t>
        <a:bodyPr/>
        <a:lstStyle/>
        <a:p>
          <a:r>
            <a:rPr lang="en-US" dirty="0"/>
            <a:t>Relationships</a:t>
          </a:r>
        </a:p>
      </dgm:t>
    </dgm:pt>
    <dgm:pt modelId="{7E4D1F51-5114-8E4B-A8E5-BE79B26BA9AC}" type="parTrans" cxnId="{0185A559-5EE5-5D4E-9384-2DB613F6349D}">
      <dgm:prSet/>
      <dgm:spPr/>
      <dgm:t>
        <a:bodyPr/>
        <a:lstStyle/>
        <a:p>
          <a:endParaRPr lang="en-US"/>
        </a:p>
      </dgm:t>
    </dgm:pt>
    <dgm:pt modelId="{6F04E624-CE01-B14B-95A0-ADF4DE6BC3CB}" type="sibTrans" cxnId="{0185A559-5EE5-5D4E-9384-2DB613F6349D}">
      <dgm:prSet/>
      <dgm:spPr/>
      <dgm:t>
        <a:bodyPr/>
        <a:lstStyle/>
        <a:p>
          <a:endParaRPr lang="en-US"/>
        </a:p>
      </dgm:t>
    </dgm:pt>
    <dgm:pt modelId="{B20BEDEA-7A8D-CC40-8E0D-7FA756C023EF}" type="pres">
      <dgm:prSet presAssocID="{BBCDB106-3BD3-4A27-8BE9-1CAF80CA598A}" presName="compositeShape" presStyleCnt="0">
        <dgm:presLayoutVars>
          <dgm:chMax val="7"/>
          <dgm:dir/>
          <dgm:resizeHandles val="exact"/>
        </dgm:presLayoutVars>
      </dgm:prSet>
      <dgm:spPr/>
    </dgm:pt>
    <dgm:pt modelId="{FF0CCF6C-29D0-3F4A-B6AA-C2A23F1FAF6C}" type="pres">
      <dgm:prSet presAssocID="{BBCDB106-3BD3-4A27-8BE9-1CAF80CA598A}" presName="wedge1" presStyleLbl="node1" presStyleIdx="0" presStyleCnt="6"/>
      <dgm:spPr/>
    </dgm:pt>
    <dgm:pt modelId="{C3C98C4F-AC77-834C-9EB7-9A53C8038D9B}" type="pres">
      <dgm:prSet presAssocID="{BBCDB106-3BD3-4A27-8BE9-1CAF80CA598A}" presName="wedge1Tx" presStyleLbl="node1" presStyleIdx="0" presStyleCnt="6">
        <dgm:presLayoutVars>
          <dgm:chMax val="0"/>
          <dgm:chPref val="0"/>
          <dgm:bulletEnabled val="1"/>
        </dgm:presLayoutVars>
      </dgm:prSet>
      <dgm:spPr/>
    </dgm:pt>
    <dgm:pt modelId="{FDB4ED0B-704D-524C-AC67-286D281D1736}" type="pres">
      <dgm:prSet presAssocID="{BBCDB106-3BD3-4A27-8BE9-1CAF80CA598A}" presName="wedge2" presStyleLbl="node1" presStyleIdx="1" presStyleCnt="6"/>
      <dgm:spPr/>
    </dgm:pt>
    <dgm:pt modelId="{DE3E7A66-75C9-6742-AA11-3B1B73221425}" type="pres">
      <dgm:prSet presAssocID="{BBCDB106-3BD3-4A27-8BE9-1CAF80CA598A}" presName="wedge2Tx" presStyleLbl="node1" presStyleIdx="1" presStyleCnt="6">
        <dgm:presLayoutVars>
          <dgm:chMax val="0"/>
          <dgm:chPref val="0"/>
          <dgm:bulletEnabled val="1"/>
        </dgm:presLayoutVars>
      </dgm:prSet>
      <dgm:spPr/>
    </dgm:pt>
    <dgm:pt modelId="{69D82A9A-D518-7741-A011-78387DDED6C6}" type="pres">
      <dgm:prSet presAssocID="{BBCDB106-3BD3-4A27-8BE9-1CAF80CA598A}" presName="wedge3" presStyleLbl="node1" presStyleIdx="2" presStyleCnt="6"/>
      <dgm:spPr/>
    </dgm:pt>
    <dgm:pt modelId="{AEB4D98D-293C-E24C-940A-3F9191E6910E}" type="pres">
      <dgm:prSet presAssocID="{BBCDB106-3BD3-4A27-8BE9-1CAF80CA598A}" presName="wedge3Tx" presStyleLbl="node1" presStyleIdx="2" presStyleCnt="6">
        <dgm:presLayoutVars>
          <dgm:chMax val="0"/>
          <dgm:chPref val="0"/>
          <dgm:bulletEnabled val="1"/>
        </dgm:presLayoutVars>
      </dgm:prSet>
      <dgm:spPr/>
    </dgm:pt>
    <dgm:pt modelId="{05BAE579-9A3F-F14C-B31B-DE75A8B71B57}" type="pres">
      <dgm:prSet presAssocID="{BBCDB106-3BD3-4A27-8BE9-1CAF80CA598A}" presName="wedge4" presStyleLbl="node1" presStyleIdx="3" presStyleCnt="6"/>
      <dgm:spPr/>
    </dgm:pt>
    <dgm:pt modelId="{3E853038-3A75-8042-8660-562A16A8301A}" type="pres">
      <dgm:prSet presAssocID="{BBCDB106-3BD3-4A27-8BE9-1CAF80CA598A}" presName="wedge4Tx" presStyleLbl="node1" presStyleIdx="3" presStyleCnt="6">
        <dgm:presLayoutVars>
          <dgm:chMax val="0"/>
          <dgm:chPref val="0"/>
          <dgm:bulletEnabled val="1"/>
        </dgm:presLayoutVars>
      </dgm:prSet>
      <dgm:spPr/>
    </dgm:pt>
    <dgm:pt modelId="{E37FEE51-4770-8E40-81C0-629F20EF43A1}" type="pres">
      <dgm:prSet presAssocID="{BBCDB106-3BD3-4A27-8BE9-1CAF80CA598A}" presName="wedge5" presStyleLbl="node1" presStyleIdx="4" presStyleCnt="6"/>
      <dgm:spPr/>
    </dgm:pt>
    <dgm:pt modelId="{1A112819-1937-F940-A146-9CD42F8A2690}" type="pres">
      <dgm:prSet presAssocID="{BBCDB106-3BD3-4A27-8BE9-1CAF80CA598A}" presName="wedge5Tx" presStyleLbl="node1" presStyleIdx="4" presStyleCnt="6">
        <dgm:presLayoutVars>
          <dgm:chMax val="0"/>
          <dgm:chPref val="0"/>
          <dgm:bulletEnabled val="1"/>
        </dgm:presLayoutVars>
      </dgm:prSet>
      <dgm:spPr/>
    </dgm:pt>
    <dgm:pt modelId="{EBB3D741-CE1F-1746-887B-E1217DB1CEA7}" type="pres">
      <dgm:prSet presAssocID="{BBCDB106-3BD3-4A27-8BE9-1CAF80CA598A}" presName="wedge6" presStyleLbl="node1" presStyleIdx="5" presStyleCnt="6"/>
      <dgm:spPr/>
    </dgm:pt>
    <dgm:pt modelId="{4E209E76-0DF2-DF4B-8A9A-6BC3900FC473}" type="pres">
      <dgm:prSet presAssocID="{BBCDB106-3BD3-4A27-8BE9-1CAF80CA598A}" presName="wedge6Tx" presStyleLbl="node1" presStyleIdx="5" presStyleCnt="6">
        <dgm:presLayoutVars>
          <dgm:chMax val="0"/>
          <dgm:chPref val="0"/>
          <dgm:bulletEnabled val="1"/>
        </dgm:presLayoutVars>
      </dgm:prSet>
      <dgm:spPr/>
    </dgm:pt>
  </dgm:ptLst>
  <dgm:cxnLst>
    <dgm:cxn modelId="{9078E800-8E96-BD47-B12B-5260069A57ED}" srcId="{BBCDB106-3BD3-4A27-8BE9-1CAF80CA598A}" destId="{CDCCA7E2-6031-CB40-BA81-417679F9A634}" srcOrd="4" destOrd="0" parTransId="{4224417A-A220-2041-97FB-58BB411D6562}" sibTransId="{72B1522C-CD52-F24E-9F82-3E937E6D930F}"/>
    <dgm:cxn modelId="{F536AD25-8387-2848-B6A3-F77C47C8AB4F}" type="presOf" srcId="{5030B93A-D86A-4F26-BABE-B0D9D0A6512D}" destId="{69D82A9A-D518-7741-A011-78387DDED6C6}" srcOrd="0" destOrd="0" presId="urn:microsoft.com/office/officeart/2005/8/layout/chart3"/>
    <dgm:cxn modelId="{DBD1BF28-F386-1644-911E-E50DBE05FF6B}" type="presOf" srcId="{97BC8F73-D378-F349-8F49-738AE470D031}" destId="{4E209E76-0DF2-DF4B-8A9A-6BC3900FC473}" srcOrd="1" destOrd="0" presId="urn:microsoft.com/office/officeart/2005/8/layout/chart3"/>
    <dgm:cxn modelId="{4CD3F62F-577E-8A4A-95AE-D3D9D2785061}" type="presOf" srcId="{97BC8F73-D378-F349-8F49-738AE470D031}" destId="{EBB3D741-CE1F-1746-887B-E1217DB1CEA7}" srcOrd="0" destOrd="0" presId="urn:microsoft.com/office/officeart/2005/8/layout/chart3"/>
    <dgm:cxn modelId="{0AD2F846-32C0-5A45-959F-CA7A7A0CDEAB}" type="presOf" srcId="{E992E40A-9F3A-40CE-9888-F65D1BF21DE0}" destId="{FF0CCF6C-29D0-3F4A-B6AA-C2A23F1FAF6C}" srcOrd="0" destOrd="0" presId="urn:microsoft.com/office/officeart/2005/8/layout/chart3"/>
    <dgm:cxn modelId="{3DD21F4F-A771-B946-A03C-84A262A552C2}" type="presOf" srcId="{CDCCA7E2-6031-CB40-BA81-417679F9A634}" destId="{1A112819-1937-F940-A146-9CD42F8A2690}" srcOrd="1" destOrd="0" presId="urn:microsoft.com/office/officeart/2005/8/layout/chart3"/>
    <dgm:cxn modelId="{0185A559-5EE5-5D4E-9384-2DB613F6349D}" srcId="{BBCDB106-3BD3-4A27-8BE9-1CAF80CA598A}" destId="{97BC8F73-D378-F349-8F49-738AE470D031}" srcOrd="5" destOrd="0" parTransId="{7E4D1F51-5114-8E4B-A8E5-BE79B26BA9AC}" sibTransId="{6F04E624-CE01-B14B-95A0-ADF4DE6BC3CB}"/>
    <dgm:cxn modelId="{1AAC245E-221B-954F-98A3-7CD95AE7B49A}" type="presOf" srcId="{2FA4A347-F37E-4072-B055-6575C6F604A9}" destId="{3E853038-3A75-8042-8660-562A16A8301A}" srcOrd="1" destOrd="0" presId="urn:microsoft.com/office/officeart/2005/8/layout/chart3"/>
    <dgm:cxn modelId="{0465BE5E-1B1A-42AF-9DAB-18D896F57B55}" srcId="{BBCDB106-3BD3-4A27-8BE9-1CAF80CA598A}" destId="{5030B93A-D86A-4F26-BABE-B0D9D0A6512D}" srcOrd="2" destOrd="0" parTransId="{FFBBCE31-C252-44F4-AB66-52E3C868C0E0}" sibTransId="{34A48A98-18CB-494E-A55A-9D01EC72E6FD}"/>
    <dgm:cxn modelId="{166AD379-FF1B-CB4D-A73E-81E300EDC051}" type="presOf" srcId="{E992E40A-9F3A-40CE-9888-F65D1BF21DE0}" destId="{C3C98C4F-AC77-834C-9EB7-9A53C8038D9B}" srcOrd="1" destOrd="0" presId="urn:microsoft.com/office/officeart/2005/8/layout/chart3"/>
    <dgm:cxn modelId="{10643284-97DD-6B40-9CD5-FD7C6068E74D}" type="presOf" srcId="{3A494BF5-7F06-42CA-8EAA-267E862D0B53}" destId="{FDB4ED0B-704D-524C-AC67-286D281D1736}" srcOrd="0" destOrd="0" presId="urn:microsoft.com/office/officeart/2005/8/layout/chart3"/>
    <dgm:cxn modelId="{153E4894-AA9D-FD45-BED0-1517AF3890E3}" type="presOf" srcId="{BBCDB106-3BD3-4A27-8BE9-1CAF80CA598A}" destId="{B20BEDEA-7A8D-CC40-8E0D-7FA756C023EF}" srcOrd="0" destOrd="0" presId="urn:microsoft.com/office/officeart/2005/8/layout/chart3"/>
    <dgm:cxn modelId="{3263AE94-066B-477B-8ADF-B684539DC46C}" srcId="{BBCDB106-3BD3-4A27-8BE9-1CAF80CA598A}" destId="{3A494BF5-7F06-42CA-8EAA-267E862D0B53}" srcOrd="1" destOrd="0" parTransId="{8FC8616B-829A-4F01-9C7A-B57D66101745}" sibTransId="{4446131D-8B32-4742-98C5-91D673BED6A6}"/>
    <dgm:cxn modelId="{B9D3FB96-2B06-46A2-8605-6C78EBDC3915}" srcId="{BBCDB106-3BD3-4A27-8BE9-1CAF80CA598A}" destId="{E992E40A-9F3A-40CE-9888-F65D1BF21DE0}" srcOrd="0" destOrd="0" parTransId="{FF89D0DA-DCDC-44B0-B3E2-87B6A47D5F11}" sibTransId="{2CCB8021-BF4F-4B59-8966-8BC94569422C}"/>
    <dgm:cxn modelId="{0197739E-8F65-BB48-8B63-C3D715189221}" type="presOf" srcId="{5030B93A-D86A-4F26-BABE-B0D9D0A6512D}" destId="{AEB4D98D-293C-E24C-940A-3F9191E6910E}" srcOrd="1" destOrd="0" presId="urn:microsoft.com/office/officeart/2005/8/layout/chart3"/>
    <dgm:cxn modelId="{283905CB-894A-8E46-9E6F-0628F7CF485E}" type="presOf" srcId="{3A494BF5-7F06-42CA-8EAA-267E862D0B53}" destId="{DE3E7A66-75C9-6742-AA11-3B1B73221425}" srcOrd="1" destOrd="0" presId="urn:microsoft.com/office/officeart/2005/8/layout/chart3"/>
    <dgm:cxn modelId="{9A28ECD9-F963-4A81-8112-D34B3A3D0343}" srcId="{BBCDB106-3BD3-4A27-8BE9-1CAF80CA598A}" destId="{2FA4A347-F37E-4072-B055-6575C6F604A9}" srcOrd="3" destOrd="0" parTransId="{7BAFD512-B8AE-4597-AA86-1688232492F8}" sibTransId="{6EEC3208-A666-48D6-8D38-899496539DBB}"/>
    <dgm:cxn modelId="{6D3A87F7-6964-F14A-B6B2-6DDDDBAD9657}" type="presOf" srcId="{2FA4A347-F37E-4072-B055-6575C6F604A9}" destId="{05BAE579-9A3F-F14C-B31B-DE75A8B71B57}" srcOrd="0" destOrd="0" presId="urn:microsoft.com/office/officeart/2005/8/layout/chart3"/>
    <dgm:cxn modelId="{5FBD48FB-BB8E-2A4D-A0D2-A8895005F0E0}" type="presOf" srcId="{CDCCA7E2-6031-CB40-BA81-417679F9A634}" destId="{E37FEE51-4770-8E40-81C0-629F20EF43A1}" srcOrd="0" destOrd="0" presId="urn:microsoft.com/office/officeart/2005/8/layout/chart3"/>
    <dgm:cxn modelId="{467D6558-0A5D-1E42-BB3B-2503612B0FEB}" type="presParOf" srcId="{B20BEDEA-7A8D-CC40-8E0D-7FA756C023EF}" destId="{FF0CCF6C-29D0-3F4A-B6AA-C2A23F1FAF6C}" srcOrd="0" destOrd="0" presId="urn:microsoft.com/office/officeart/2005/8/layout/chart3"/>
    <dgm:cxn modelId="{1262D14D-2E36-C745-93CE-37F4508F08D3}" type="presParOf" srcId="{B20BEDEA-7A8D-CC40-8E0D-7FA756C023EF}" destId="{C3C98C4F-AC77-834C-9EB7-9A53C8038D9B}" srcOrd="1" destOrd="0" presId="urn:microsoft.com/office/officeart/2005/8/layout/chart3"/>
    <dgm:cxn modelId="{21DF63DD-17C1-A049-ACA6-76575FC5C2A7}" type="presParOf" srcId="{B20BEDEA-7A8D-CC40-8E0D-7FA756C023EF}" destId="{FDB4ED0B-704D-524C-AC67-286D281D1736}" srcOrd="2" destOrd="0" presId="urn:microsoft.com/office/officeart/2005/8/layout/chart3"/>
    <dgm:cxn modelId="{98D57971-01EB-B547-8817-AF0153C4CAF8}" type="presParOf" srcId="{B20BEDEA-7A8D-CC40-8E0D-7FA756C023EF}" destId="{DE3E7A66-75C9-6742-AA11-3B1B73221425}" srcOrd="3" destOrd="0" presId="urn:microsoft.com/office/officeart/2005/8/layout/chart3"/>
    <dgm:cxn modelId="{A70254F9-8D15-9245-A843-0012F2562C13}" type="presParOf" srcId="{B20BEDEA-7A8D-CC40-8E0D-7FA756C023EF}" destId="{69D82A9A-D518-7741-A011-78387DDED6C6}" srcOrd="4" destOrd="0" presId="urn:microsoft.com/office/officeart/2005/8/layout/chart3"/>
    <dgm:cxn modelId="{EEBB8258-F5DC-FA44-8A86-84C0532FF86E}" type="presParOf" srcId="{B20BEDEA-7A8D-CC40-8E0D-7FA756C023EF}" destId="{AEB4D98D-293C-E24C-940A-3F9191E6910E}" srcOrd="5" destOrd="0" presId="urn:microsoft.com/office/officeart/2005/8/layout/chart3"/>
    <dgm:cxn modelId="{3DD1CE54-5363-BC44-882C-688D7D0198FF}" type="presParOf" srcId="{B20BEDEA-7A8D-CC40-8E0D-7FA756C023EF}" destId="{05BAE579-9A3F-F14C-B31B-DE75A8B71B57}" srcOrd="6" destOrd="0" presId="urn:microsoft.com/office/officeart/2005/8/layout/chart3"/>
    <dgm:cxn modelId="{94F4A0A5-DC7A-B74A-B3BD-8DF766584AE3}" type="presParOf" srcId="{B20BEDEA-7A8D-CC40-8E0D-7FA756C023EF}" destId="{3E853038-3A75-8042-8660-562A16A8301A}" srcOrd="7" destOrd="0" presId="urn:microsoft.com/office/officeart/2005/8/layout/chart3"/>
    <dgm:cxn modelId="{56B541DC-6C89-EA4A-B971-93803D98C605}" type="presParOf" srcId="{B20BEDEA-7A8D-CC40-8E0D-7FA756C023EF}" destId="{E37FEE51-4770-8E40-81C0-629F20EF43A1}" srcOrd="8" destOrd="0" presId="urn:microsoft.com/office/officeart/2005/8/layout/chart3"/>
    <dgm:cxn modelId="{9A46798B-1784-3B4B-918E-ED37E2600FA7}" type="presParOf" srcId="{B20BEDEA-7A8D-CC40-8E0D-7FA756C023EF}" destId="{1A112819-1937-F940-A146-9CD42F8A2690}" srcOrd="9" destOrd="0" presId="urn:microsoft.com/office/officeart/2005/8/layout/chart3"/>
    <dgm:cxn modelId="{D01CC003-05FF-EE42-B779-D3A9D63892C2}" type="presParOf" srcId="{B20BEDEA-7A8D-CC40-8E0D-7FA756C023EF}" destId="{EBB3D741-CE1F-1746-887B-E1217DB1CEA7}" srcOrd="10" destOrd="0" presId="urn:microsoft.com/office/officeart/2005/8/layout/chart3"/>
    <dgm:cxn modelId="{557ED92E-B974-014C-9F9F-ED79658E3CFD}" type="presParOf" srcId="{B20BEDEA-7A8D-CC40-8E0D-7FA756C023EF}" destId="{4E209E76-0DF2-DF4B-8A9A-6BC3900FC473}" srcOrd="11"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BB50E7-D7A1-49C5-8514-6C2E6CFCE852}" type="doc">
      <dgm:prSet loTypeId="urn:microsoft.com/office/officeart/2016/7/layout/LinearBlockProcessNumbered" loCatId="process" qsTypeId="urn:microsoft.com/office/officeart/2005/8/quickstyle/simple1" qsCatId="simple" csTypeId="urn:microsoft.com/office/officeart/2005/8/colors/colorful2" csCatId="colorful"/>
      <dgm:spPr/>
      <dgm:t>
        <a:bodyPr/>
        <a:lstStyle/>
        <a:p>
          <a:endParaRPr lang="en-US"/>
        </a:p>
      </dgm:t>
    </dgm:pt>
    <dgm:pt modelId="{113997B8-CC19-486A-8451-D9D863640B20}">
      <dgm:prSet/>
      <dgm:spPr/>
      <dgm:t>
        <a:bodyPr/>
        <a:lstStyle/>
        <a:p>
          <a:r>
            <a:rPr lang="en-US"/>
            <a:t>Offering recognition and respect</a:t>
          </a:r>
        </a:p>
      </dgm:t>
    </dgm:pt>
    <dgm:pt modelId="{0A08C678-B621-4AE2-A140-EF017B5FEE42}" type="parTrans" cxnId="{AC45B860-426A-47AB-9CFF-81112229D147}">
      <dgm:prSet/>
      <dgm:spPr/>
      <dgm:t>
        <a:bodyPr/>
        <a:lstStyle/>
        <a:p>
          <a:endParaRPr lang="en-US"/>
        </a:p>
      </dgm:t>
    </dgm:pt>
    <dgm:pt modelId="{347F813E-3725-4739-97ED-DEC8D996BE75}" type="sibTrans" cxnId="{AC45B860-426A-47AB-9CFF-81112229D147}">
      <dgm:prSet phldrT="01" phldr="0"/>
      <dgm:spPr/>
      <dgm:t>
        <a:bodyPr/>
        <a:lstStyle/>
        <a:p>
          <a:r>
            <a:rPr lang="en-US"/>
            <a:t>01</a:t>
          </a:r>
        </a:p>
      </dgm:t>
    </dgm:pt>
    <dgm:pt modelId="{C2B9BA62-A05D-4C93-BA0C-78BE0F087677}">
      <dgm:prSet/>
      <dgm:spPr/>
      <dgm:t>
        <a:bodyPr/>
        <a:lstStyle/>
        <a:p>
          <a:r>
            <a:rPr lang="en-US"/>
            <a:t>Counteracting the “doctrine of discovery”</a:t>
          </a:r>
        </a:p>
      </dgm:t>
    </dgm:pt>
    <dgm:pt modelId="{64147B10-B881-4696-9B18-8703419E5C23}" type="parTrans" cxnId="{9804A992-8AAC-4A75-B6A4-D6AF287321E0}">
      <dgm:prSet/>
      <dgm:spPr/>
      <dgm:t>
        <a:bodyPr/>
        <a:lstStyle/>
        <a:p>
          <a:endParaRPr lang="en-US"/>
        </a:p>
      </dgm:t>
    </dgm:pt>
    <dgm:pt modelId="{0575ED58-E512-48E8-851A-52B33F159EBB}" type="sibTrans" cxnId="{9804A992-8AAC-4A75-B6A4-D6AF287321E0}">
      <dgm:prSet phldrT="02" phldr="0"/>
      <dgm:spPr/>
      <dgm:t>
        <a:bodyPr/>
        <a:lstStyle/>
        <a:p>
          <a:r>
            <a:rPr lang="en-US"/>
            <a:t>02</a:t>
          </a:r>
        </a:p>
      </dgm:t>
    </dgm:pt>
    <dgm:pt modelId="{01D60DAC-E51B-42FE-9D74-5B079E11A8EA}">
      <dgm:prSet/>
      <dgm:spPr/>
      <dgm:t>
        <a:bodyPr/>
        <a:lstStyle/>
        <a:p>
          <a:r>
            <a:rPr lang="en-US"/>
            <a:t>Creating awareness of the history that led to the current situation</a:t>
          </a:r>
        </a:p>
      </dgm:t>
    </dgm:pt>
    <dgm:pt modelId="{70B008FA-1F6E-4B0C-BE34-4FE83D1269E4}" type="parTrans" cxnId="{189E96D6-93DB-4E8F-976C-0B9D8BD2E111}">
      <dgm:prSet/>
      <dgm:spPr/>
      <dgm:t>
        <a:bodyPr/>
        <a:lstStyle/>
        <a:p>
          <a:endParaRPr lang="en-US"/>
        </a:p>
      </dgm:t>
    </dgm:pt>
    <dgm:pt modelId="{20D02EA9-DCA1-4886-9907-CC445178F7A4}" type="sibTrans" cxnId="{189E96D6-93DB-4E8F-976C-0B9D8BD2E111}">
      <dgm:prSet phldrT="03" phldr="0"/>
      <dgm:spPr/>
      <dgm:t>
        <a:bodyPr/>
        <a:lstStyle/>
        <a:p>
          <a:r>
            <a:rPr lang="en-US"/>
            <a:t>03</a:t>
          </a:r>
        </a:p>
      </dgm:t>
    </dgm:pt>
    <dgm:pt modelId="{F7B4F5CB-D6D5-4FDA-AE17-83CD8D447FF3}">
      <dgm:prSet/>
      <dgm:spPr/>
      <dgm:t>
        <a:bodyPr/>
        <a:lstStyle/>
        <a:p>
          <a:r>
            <a:rPr lang="en-US"/>
            <a:t>Repairing relationships with Native communities and the land</a:t>
          </a:r>
        </a:p>
      </dgm:t>
    </dgm:pt>
    <dgm:pt modelId="{13C65394-F077-47A3-AC39-327294FABC2B}" type="parTrans" cxnId="{CD206AA8-38D2-47CB-916A-60BB5798F766}">
      <dgm:prSet/>
      <dgm:spPr/>
      <dgm:t>
        <a:bodyPr/>
        <a:lstStyle/>
        <a:p>
          <a:endParaRPr lang="en-US"/>
        </a:p>
      </dgm:t>
    </dgm:pt>
    <dgm:pt modelId="{B190ED25-99B4-40A0-885B-1C3DBB810ABD}" type="sibTrans" cxnId="{CD206AA8-38D2-47CB-916A-60BB5798F766}">
      <dgm:prSet phldrT="04" phldr="0"/>
      <dgm:spPr/>
      <dgm:t>
        <a:bodyPr/>
        <a:lstStyle/>
        <a:p>
          <a:r>
            <a:rPr lang="en-US"/>
            <a:t>04</a:t>
          </a:r>
        </a:p>
      </dgm:t>
    </dgm:pt>
    <dgm:pt modelId="{2295D24B-3F30-EE4B-AC56-B67298808BAA}" type="pres">
      <dgm:prSet presAssocID="{CCBB50E7-D7A1-49C5-8514-6C2E6CFCE852}" presName="Name0" presStyleCnt="0">
        <dgm:presLayoutVars>
          <dgm:animLvl val="lvl"/>
          <dgm:resizeHandles val="exact"/>
        </dgm:presLayoutVars>
      </dgm:prSet>
      <dgm:spPr/>
    </dgm:pt>
    <dgm:pt modelId="{BA183AF3-24AD-3748-9232-B00BC142C454}" type="pres">
      <dgm:prSet presAssocID="{113997B8-CC19-486A-8451-D9D863640B20}" presName="compositeNode" presStyleCnt="0">
        <dgm:presLayoutVars>
          <dgm:bulletEnabled val="1"/>
        </dgm:presLayoutVars>
      </dgm:prSet>
      <dgm:spPr/>
    </dgm:pt>
    <dgm:pt modelId="{15561FAC-F470-7147-89AD-3BE1F3E929BD}" type="pres">
      <dgm:prSet presAssocID="{113997B8-CC19-486A-8451-D9D863640B20}" presName="bgRect" presStyleLbl="alignNode1" presStyleIdx="0" presStyleCnt="4"/>
      <dgm:spPr/>
    </dgm:pt>
    <dgm:pt modelId="{C1475357-096B-194E-99B3-B732A819F523}" type="pres">
      <dgm:prSet presAssocID="{347F813E-3725-4739-97ED-DEC8D996BE75}" presName="sibTransNodeRect" presStyleLbl="alignNode1" presStyleIdx="0" presStyleCnt="4">
        <dgm:presLayoutVars>
          <dgm:chMax val="0"/>
          <dgm:bulletEnabled val="1"/>
        </dgm:presLayoutVars>
      </dgm:prSet>
      <dgm:spPr/>
    </dgm:pt>
    <dgm:pt modelId="{D5158390-FA28-1044-A25B-7AD5AD55B69C}" type="pres">
      <dgm:prSet presAssocID="{113997B8-CC19-486A-8451-D9D863640B20}" presName="nodeRect" presStyleLbl="alignNode1" presStyleIdx="0" presStyleCnt="4">
        <dgm:presLayoutVars>
          <dgm:bulletEnabled val="1"/>
        </dgm:presLayoutVars>
      </dgm:prSet>
      <dgm:spPr/>
    </dgm:pt>
    <dgm:pt modelId="{27218AA5-6E33-254D-84F3-5FF412F32FE3}" type="pres">
      <dgm:prSet presAssocID="{347F813E-3725-4739-97ED-DEC8D996BE75}" presName="sibTrans" presStyleCnt="0"/>
      <dgm:spPr/>
    </dgm:pt>
    <dgm:pt modelId="{B6B118D4-7830-8F42-9D9A-DD46691090C8}" type="pres">
      <dgm:prSet presAssocID="{C2B9BA62-A05D-4C93-BA0C-78BE0F087677}" presName="compositeNode" presStyleCnt="0">
        <dgm:presLayoutVars>
          <dgm:bulletEnabled val="1"/>
        </dgm:presLayoutVars>
      </dgm:prSet>
      <dgm:spPr/>
    </dgm:pt>
    <dgm:pt modelId="{F2E39867-F52D-1340-93A5-AAD7843FC6C5}" type="pres">
      <dgm:prSet presAssocID="{C2B9BA62-A05D-4C93-BA0C-78BE0F087677}" presName="bgRect" presStyleLbl="alignNode1" presStyleIdx="1" presStyleCnt="4"/>
      <dgm:spPr/>
    </dgm:pt>
    <dgm:pt modelId="{941C4FA6-7D60-CB49-ABE3-88F6A8BF3297}" type="pres">
      <dgm:prSet presAssocID="{0575ED58-E512-48E8-851A-52B33F159EBB}" presName="sibTransNodeRect" presStyleLbl="alignNode1" presStyleIdx="1" presStyleCnt="4">
        <dgm:presLayoutVars>
          <dgm:chMax val="0"/>
          <dgm:bulletEnabled val="1"/>
        </dgm:presLayoutVars>
      </dgm:prSet>
      <dgm:spPr/>
    </dgm:pt>
    <dgm:pt modelId="{ACBC808B-2641-8645-95C5-59FE3552863A}" type="pres">
      <dgm:prSet presAssocID="{C2B9BA62-A05D-4C93-BA0C-78BE0F087677}" presName="nodeRect" presStyleLbl="alignNode1" presStyleIdx="1" presStyleCnt="4">
        <dgm:presLayoutVars>
          <dgm:bulletEnabled val="1"/>
        </dgm:presLayoutVars>
      </dgm:prSet>
      <dgm:spPr/>
    </dgm:pt>
    <dgm:pt modelId="{D42EE08B-1AF9-5A41-85E3-5029E23EF232}" type="pres">
      <dgm:prSet presAssocID="{0575ED58-E512-48E8-851A-52B33F159EBB}" presName="sibTrans" presStyleCnt="0"/>
      <dgm:spPr/>
    </dgm:pt>
    <dgm:pt modelId="{C387FB5C-2CF4-A94C-B4A4-A8A0692631B6}" type="pres">
      <dgm:prSet presAssocID="{01D60DAC-E51B-42FE-9D74-5B079E11A8EA}" presName="compositeNode" presStyleCnt="0">
        <dgm:presLayoutVars>
          <dgm:bulletEnabled val="1"/>
        </dgm:presLayoutVars>
      </dgm:prSet>
      <dgm:spPr/>
    </dgm:pt>
    <dgm:pt modelId="{30F80A2B-9D00-334B-9E6E-5A40B09C4B2E}" type="pres">
      <dgm:prSet presAssocID="{01D60DAC-E51B-42FE-9D74-5B079E11A8EA}" presName="bgRect" presStyleLbl="alignNode1" presStyleIdx="2" presStyleCnt="4"/>
      <dgm:spPr/>
    </dgm:pt>
    <dgm:pt modelId="{C46B9B50-49D6-544A-91BB-312F1092E5FA}" type="pres">
      <dgm:prSet presAssocID="{20D02EA9-DCA1-4886-9907-CC445178F7A4}" presName="sibTransNodeRect" presStyleLbl="alignNode1" presStyleIdx="2" presStyleCnt="4">
        <dgm:presLayoutVars>
          <dgm:chMax val="0"/>
          <dgm:bulletEnabled val="1"/>
        </dgm:presLayoutVars>
      </dgm:prSet>
      <dgm:spPr/>
    </dgm:pt>
    <dgm:pt modelId="{E754BA8F-35AF-5442-8D7C-ADAB96EA4C6D}" type="pres">
      <dgm:prSet presAssocID="{01D60DAC-E51B-42FE-9D74-5B079E11A8EA}" presName="nodeRect" presStyleLbl="alignNode1" presStyleIdx="2" presStyleCnt="4">
        <dgm:presLayoutVars>
          <dgm:bulletEnabled val="1"/>
        </dgm:presLayoutVars>
      </dgm:prSet>
      <dgm:spPr/>
    </dgm:pt>
    <dgm:pt modelId="{A7681BE9-0E42-D740-A96A-ED0CBB01C85E}" type="pres">
      <dgm:prSet presAssocID="{20D02EA9-DCA1-4886-9907-CC445178F7A4}" presName="sibTrans" presStyleCnt="0"/>
      <dgm:spPr/>
    </dgm:pt>
    <dgm:pt modelId="{87E9587B-53C8-D243-9A62-841E0708F920}" type="pres">
      <dgm:prSet presAssocID="{F7B4F5CB-D6D5-4FDA-AE17-83CD8D447FF3}" presName="compositeNode" presStyleCnt="0">
        <dgm:presLayoutVars>
          <dgm:bulletEnabled val="1"/>
        </dgm:presLayoutVars>
      </dgm:prSet>
      <dgm:spPr/>
    </dgm:pt>
    <dgm:pt modelId="{D4C2D5BC-6004-074D-8A0B-6DA1698325B1}" type="pres">
      <dgm:prSet presAssocID="{F7B4F5CB-D6D5-4FDA-AE17-83CD8D447FF3}" presName="bgRect" presStyleLbl="alignNode1" presStyleIdx="3" presStyleCnt="4"/>
      <dgm:spPr/>
    </dgm:pt>
    <dgm:pt modelId="{222DB065-D204-3A44-8E55-0B9B2CA9D6C2}" type="pres">
      <dgm:prSet presAssocID="{B190ED25-99B4-40A0-885B-1C3DBB810ABD}" presName="sibTransNodeRect" presStyleLbl="alignNode1" presStyleIdx="3" presStyleCnt="4">
        <dgm:presLayoutVars>
          <dgm:chMax val="0"/>
          <dgm:bulletEnabled val="1"/>
        </dgm:presLayoutVars>
      </dgm:prSet>
      <dgm:spPr/>
    </dgm:pt>
    <dgm:pt modelId="{E2394E0E-0E91-D34B-ACB4-88587A331EC6}" type="pres">
      <dgm:prSet presAssocID="{F7B4F5CB-D6D5-4FDA-AE17-83CD8D447FF3}" presName="nodeRect" presStyleLbl="alignNode1" presStyleIdx="3" presStyleCnt="4">
        <dgm:presLayoutVars>
          <dgm:bulletEnabled val="1"/>
        </dgm:presLayoutVars>
      </dgm:prSet>
      <dgm:spPr/>
    </dgm:pt>
  </dgm:ptLst>
  <dgm:cxnLst>
    <dgm:cxn modelId="{4F2B0602-ABC0-0B4A-A56F-7720D04172FC}" type="presOf" srcId="{B190ED25-99B4-40A0-885B-1C3DBB810ABD}" destId="{222DB065-D204-3A44-8E55-0B9B2CA9D6C2}" srcOrd="0" destOrd="0" presId="urn:microsoft.com/office/officeart/2016/7/layout/LinearBlockProcessNumbered"/>
    <dgm:cxn modelId="{C0445012-C55F-8243-822B-B2D30A9FC9D5}" type="presOf" srcId="{01D60DAC-E51B-42FE-9D74-5B079E11A8EA}" destId="{E754BA8F-35AF-5442-8D7C-ADAB96EA4C6D}" srcOrd="1" destOrd="0" presId="urn:microsoft.com/office/officeart/2016/7/layout/LinearBlockProcessNumbered"/>
    <dgm:cxn modelId="{7E5D772C-FA8B-644F-97DD-ED5B6E58AB42}" type="presOf" srcId="{20D02EA9-DCA1-4886-9907-CC445178F7A4}" destId="{C46B9B50-49D6-544A-91BB-312F1092E5FA}" srcOrd="0" destOrd="0" presId="urn:microsoft.com/office/officeart/2016/7/layout/LinearBlockProcessNumbered"/>
    <dgm:cxn modelId="{FEE9B032-9090-6A47-A549-4E99F4D8ED09}" type="presOf" srcId="{113997B8-CC19-486A-8451-D9D863640B20}" destId="{15561FAC-F470-7147-89AD-3BE1F3E929BD}" srcOrd="0" destOrd="0" presId="urn:microsoft.com/office/officeart/2016/7/layout/LinearBlockProcessNumbered"/>
    <dgm:cxn modelId="{AC45B860-426A-47AB-9CFF-81112229D147}" srcId="{CCBB50E7-D7A1-49C5-8514-6C2E6CFCE852}" destId="{113997B8-CC19-486A-8451-D9D863640B20}" srcOrd="0" destOrd="0" parTransId="{0A08C678-B621-4AE2-A140-EF017B5FEE42}" sibTransId="{347F813E-3725-4739-97ED-DEC8D996BE75}"/>
    <dgm:cxn modelId="{7559637A-7D76-064E-96A2-2A5BFB51A282}" type="presOf" srcId="{113997B8-CC19-486A-8451-D9D863640B20}" destId="{D5158390-FA28-1044-A25B-7AD5AD55B69C}" srcOrd="1" destOrd="0" presId="urn:microsoft.com/office/officeart/2016/7/layout/LinearBlockProcessNumbered"/>
    <dgm:cxn modelId="{9804A992-8AAC-4A75-B6A4-D6AF287321E0}" srcId="{CCBB50E7-D7A1-49C5-8514-6C2E6CFCE852}" destId="{C2B9BA62-A05D-4C93-BA0C-78BE0F087677}" srcOrd="1" destOrd="0" parTransId="{64147B10-B881-4696-9B18-8703419E5C23}" sibTransId="{0575ED58-E512-48E8-851A-52B33F159EBB}"/>
    <dgm:cxn modelId="{D03017A5-F5E9-8C4D-9D32-CFD6AEFB0F1D}" type="presOf" srcId="{F7B4F5CB-D6D5-4FDA-AE17-83CD8D447FF3}" destId="{D4C2D5BC-6004-074D-8A0B-6DA1698325B1}" srcOrd="0" destOrd="0" presId="urn:microsoft.com/office/officeart/2016/7/layout/LinearBlockProcessNumbered"/>
    <dgm:cxn modelId="{CD206AA8-38D2-47CB-916A-60BB5798F766}" srcId="{CCBB50E7-D7A1-49C5-8514-6C2E6CFCE852}" destId="{F7B4F5CB-D6D5-4FDA-AE17-83CD8D447FF3}" srcOrd="3" destOrd="0" parTransId="{13C65394-F077-47A3-AC39-327294FABC2B}" sibTransId="{B190ED25-99B4-40A0-885B-1C3DBB810ABD}"/>
    <dgm:cxn modelId="{2A4DB5BC-5C58-134F-BD60-0486D27CC47A}" type="presOf" srcId="{0575ED58-E512-48E8-851A-52B33F159EBB}" destId="{941C4FA6-7D60-CB49-ABE3-88F6A8BF3297}" srcOrd="0" destOrd="0" presId="urn:microsoft.com/office/officeart/2016/7/layout/LinearBlockProcessNumbered"/>
    <dgm:cxn modelId="{933792D0-4341-DC43-BA6F-33E38DBE3426}" type="presOf" srcId="{CCBB50E7-D7A1-49C5-8514-6C2E6CFCE852}" destId="{2295D24B-3F30-EE4B-AC56-B67298808BAA}" srcOrd="0" destOrd="0" presId="urn:microsoft.com/office/officeart/2016/7/layout/LinearBlockProcessNumbered"/>
    <dgm:cxn modelId="{189E96D6-93DB-4E8F-976C-0B9D8BD2E111}" srcId="{CCBB50E7-D7A1-49C5-8514-6C2E6CFCE852}" destId="{01D60DAC-E51B-42FE-9D74-5B079E11A8EA}" srcOrd="2" destOrd="0" parTransId="{70B008FA-1F6E-4B0C-BE34-4FE83D1269E4}" sibTransId="{20D02EA9-DCA1-4886-9907-CC445178F7A4}"/>
    <dgm:cxn modelId="{6609DADF-1A0C-1A4F-8333-86B7342BEC0B}" type="presOf" srcId="{C2B9BA62-A05D-4C93-BA0C-78BE0F087677}" destId="{ACBC808B-2641-8645-95C5-59FE3552863A}" srcOrd="1" destOrd="0" presId="urn:microsoft.com/office/officeart/2016/7/layout/LinearBlockProcessNumbered"/>
    <dgm:cxn modelId="{A43769E3-9F92-5844-A339-136530D569F7}" type="presOf" srcId="{C2B9BA62-A05D-4C93-BA0C-78BE0F087677}" destId="{F2E39867-F52D-1340-93A5-AAD7843FC6C5}" srcOrd="0" destOrd="0" presId="urn:microsoft.com/office/officeart/2016/7/layout/LinearBlockProcessNumbered"/>
    <dgm:cxn modelId="{4B2D7DF6-468F-9646-8067-CC8A555BF179}" type="presOf" srcId="{F7B4F5CB-D6D5-4FDA-AE17-83CD8D447FF3}" destId="{E2394E0E-0E91-D34B-ACB4-88587A331EC6}" srcOrd="1" destOrd="0" presId="urn:microsoft.com/office/officeart/2016/7/layout/LinearBlockProcessNumbered"/>
    <dgm:cxn modelId="{8BCDE6F8-78D6-A344-A586-F3949BBB078B}" type="presOf" srcId="{01D60DAC-E51B-42FE-9D74-5B079E11A8EA}" destId="{30F80A2B-9D00-334B-9E6E-5A40B09C4B2E}" srcOrd="0" destOrd="0" presId="urn:microsoft.com/office/officeart/2016/7/layout/LinearBlockProcessNumbered"/>
    <dgm:cxn modelId="{7CBEDDFA-D53A-374C-A848-A86C2937EC48}" type="presOf" srcId="{347F813E-3725-4739-97ED-DEC8D996BE75}" destId="{C1475357-096B-194E-99B3-B732A819F523}" srcOrd="0" destOrd="0" presId="urn:microsoft.com/office/officeart/2016/7/layout/LinearBlockProcessNumbered"/>
    <dgm:cxn modelId="{888596F6-D2D7-0D46-B224-42AA25AA3C3B}" type="presParOf" srcId="{2295D24B-3F30-EE4B-AC56-B67298808BAA}" destId="{BA183AF3-24AD-3748-9232-B00BC142C454}" srcOrd="0" destOrd="0" presId="urn:microsoft.com/office/officeart/2016/7/layout/LinearBlockProcessNumbered"/>
    <dgm:cxn modelId="{EDBA2157-9DA0-6D4D-825D-C0FEB5FDB267}" type="presParOf" srcId="{BA183AF3-24AD-3748-9232-B00BC142C454}" destId="{15561FAC-F470-7147-89AD-3BE1F3E929BD}" srcOrd="0" destOrd="0" presId="urn:microsoft.com/office/officeart/2016/7/layout/LinearBlockProcessNumbered"/>
    <dgm:cxn modelId="{7298F94D-A4EA-FB42-A912-F0CF3E8D8CC3}" type="presParOf" srcId="{BA183AF3-24AD-3748-9232-B00BC142C454}" destId="{C1475357-096B-194E-99B3-B732A819F523}" srcOrd="1" destOrd="0" presId="urn:microsoft.com/office/officeart/2016/7/layout/LinearBlockProcessNumbered"/>
    <dgm:cxn modelId="{DB781115-3D7B-9A4E-AFB3-9F6B406A3AB2}" type="presParOf" srcId="{BA183AF3-24AD-3748-9232-B00BC142C454}" destId="{D5158390-FA28-1044-A25B-7AD5AD55B69C}" srcOrd="2" destOrd="0" presId="urn:microsoft.com/office/officeart/2016/7/layout/LinearBlockProcessNumbered"/>
    <dgm:cxn modelId="{3D2AFE5E-0FF9-AF45-B684-6616ED62F8A5}" type="presParOf" srcId="{2295D24B-3F30-EE4B-AC56-B67298808BAA}" destId="{27218AA5-6E33-254D-84F3-5FF412F32FE3}" srcOrd="1" destOrd="0" presId="urn:microsoft.com/office/officeart/2016/7/layout/LinearBlockProcessNumbered"/>
    <dgm:cxn modelId="{38DA497A-7AFF-7741-A5D5-CD55B800272D}" type="presParOf" srcId="{2295D24B-3F30-EE4B-AC56-B67298808BAA}" destId="{B6B118D4-7830-8F42-9D9A-DD46691090C8}" srcOrd="2" destOrd="0" presId="urn:microsoft.com/office/officeart/2016/7/layout/LinearBlockProcessNumbered"/>
    <dgm:cxn modelId="{FB8F3B05-0912-CD4C-91D5-19577F709825}" type="presParOf" srcId="{B6B118D4-7830-8F42-9D9A-DD46691090C8}" destId="{F2E39867-F52D-1340-93A5-AAD7843FC6C5}" srcOrd="0" destOrd="0" presId="urn:microsoft.com/office/officeart/2016/7/layout/LinearBlockProcessNumbered"/>
    <dgm:cxn modelId="{4F8A38BB-F5E5-8E4E-B43A-C73494F080B0}" type="presParOf" srcId="{B6B118D4-7830-8F42-9D9A-DD46691090C8}" destId="{941C4FA6-7D60-CB49-ABE3-88F6A8BF3297}" srcOrd="1" destOrd="0" presId="urn:microsoft.com/office/officeart/2016/7/layout/LinearBlockProcessNumbered"/>
    <dgm:cxn modelId="{CDD232A1-A2EF-3541-8477-D30396D17A01}" type="presParOf" srcId="{B6B118D4-7830-8F42-9D9A-DD46691090C8}" destId="{ACBC808B-2641-8645-95C5-59FE3552863A}" srcOrd="2" destOrd="0" presId="urn:microsoft.com/office/officeart/2016/7/layout/LinearBlockProcessNumbered"/>
    <dgm:cxn modelId="{C8C8084D-5AA5-EE4F-B224-EBDAA412341E}" type="presParOf" srcId="{2295D24B-3F30-EE4B-AC56-B67298808BAA}" destId="{D42EE08B-1AF9-5A41-85E3-5029E23EF232}" srcOrd="3" destOrd="0" presId="urn:microsoft.com/office/officeart/2016/7/layout/LinearBlockProcessNumbered"/>
    <dgm:cxn modelId="{BD8D51BC-7132-B44F-97EF-2D29A1D30C08}" type="presParOf" srcId="{2295D24B-3F30-EE4B-AC56-B67298808BAA}" destId="{C387FB5C-2CF4-A94C-B4A4-A8A0692631B6}" srcOrd="4" destOrd="0" presId="urn:microsoft.com/office/officeart/2016/7/layout/LinearBlockProcessNumbered"/>
    <dgm:cxn modelId="{18267C66-F845-344A-9102-8BE3F87B3169}" type="presParOf" srcId="{C387FB5C-2CF4-A94C-B4A4-A8A0692631B6}" destId="{30F80A2B-9D00-334B-9E6E-5A40B09C4B2E}" srcOrd="0" destOrd="0" presId="urn:microsoft.com/office/officeart/2016/7/layout/LinearBlockProcessNumbered"/>
    <dgm:cxn modelId="{C1675E25-B45E-C645-A0F8-1E59B5C1F485}" type="presParOf" srcId="{C387FB5C-2CF4-A94C-B4A4-A8A0692631B6}" destId="{C46B9B50-49D6-544A-91BB-312F1092E5FA}" srcOrd="1" destOrd="0" presId="urn:microsoft.com/office/officeart/2016/7/layout/LinearBlockProcessNumbered"/>
    <dgm:cxn modelId="{62CC857D-E101-6942-8C02-DC6BACEBB0E7}" type="presParOf" srcId="{C387FB5C-2CF4-A94C-B4A4-A8A0692631B6}" destId="{E754BA8F-35AF-5442-8D7C-ADAB96EA4C6D}" srcOrd="2" destOrd="0" presId="urn:microsoft.com/office/officeart/2016/7/layout/LinearBlockProcessNumbered"/>
    <dgm:cxn modelId="{0C2EBFA9-A8E3-3344-B7C0-BEB42AECCFCD}" type="presParOf" srcId="{2295D24B-3F30-EE4B-AC56-B67298808BAA}" destId="{A7681BE9-0E42-D740-A96A-ED0CBB01C85E}" srcOrd="5" destOrd="0" presId="urn:microsoft.com/office/officeart/2016/7/layout/LinearBlockProcessNumbered"/>
    <dgm:cxn modelId="{749BFD24-9B4E-C246-B754-7CB130957173}" type="presParOf" srcId="{2295D24B-3F30-EE4B-AC56-B67298808BAA}" destId="{87E9587B-53C8-D243-9A62-841E0708F920}" srcOrd="6" destOrd="0" presId="urn:microsoft.com/office/officeart/2016/7/layout/LinearBlockProcessNumbered"/>
    <dgm:cxn modelId="{187F016C-4B98-D44E-8747-131CF9AB4382}" type="presParOf" srcId="{87E9587B-53C8-D243-9A62-841E0708F920}" destId="{D4C2D5BC-6004-074D-8A0B-6DA1698325B1}" srcOrd="0" destOrd="0" presId="urn:microsoft.com/office/officeart/2016/7/layout/LinearBlockProcessNumbered"/>
    <dgm:cxn modelId="{9F8CDC07-DC66-144B-8D94-3E0F7CA4F75E}" type="presParOf" srcId="{87E9587B-53C8-D243-9A62-841E0708F920}" destId="{222DB065-D204-3A44-8E55-0B9B2CA9D6C2}" srcOrd="1" destOrd="0" presId="urn:microsoft.com/office/officeart/2016/7/layout/LinearBlockProcessNumbered"/>
    <dgm:cxn modelId="{686352D0-EED5-1A45-B7A4-CC1FC8E09C56}" type="presParOf" srcId="{87E9587B-53C8-D243-9A62-841E0708F920}" destId="{E2394E0E-0E91-D34B-ACB4-88587A331EC6}"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2675DE6-49B4-4F4F-B2DE-87633BF9BDA5}" type="doc">
      <dgm:prSet loTypeId="urn:microsoft.com/office/officeart/2005/8/layout/matrix3" loCatId="matrix" qsTypeId="urn:microsoft.com/office/officeart/2005/8/quickstyle/simple1" qsCatId="simple" csTypeId="urn:microsoft.com/office/officeart/2005/8/colors/accent1_2" csCatId="accent1"/>
      <dgm:spPr/>
      <dgm:t>
        <a:bodyPr/>
        <a:lstStyle/>
        <a:p>
          <a:endParaRPr lang="en-US"/>
        </a:p>
      </dgm:t>
    </dgm:pt>
    <dgm:pt modelId="{E2FB7402-36E4-4892-91EB-7CA98B156889}">
      <dgm:prSet/>
      <dgm:spPr/>
      <dgm:t>
        <a:bodyPr/>
        <a:lstStyle/>
        <a:p>
          <a:r>
            <a:rPr lang="en-US" b="1"/>
            <a:t>Western and Non-Western-WOK, E.G. Eastern-WOK</a:t>
          </a:r>
          <a:endParaRPr lang="en-US"/>
        </a:p>
      </dgm:t>
    </dgm:pt>
    <dgm:pt modelId="{AC717FB0-670D-4814-B15E-5FB049C65587}" type="parTrans" cxnId="{3B3E68EF-2C13-491F-809F-D91FA48CEDF1}">
      <dgm:prSet/>
      <dgm:spPr/>
      <dgm:t>
        <a:bodyPr/>
        <a:lstStyle/>
        <a:p>
          <a:endParaRPr lang="en-US"/>
        </a:p>
      </dgm:t>
    </dgm:pt>
    <dgm:pt modelId="{0C610D9F-EA64-41E8-A7DD-E59BDBED46E6}" type="sibTrans" cxnId="{3B3E68EF-2C13-491F-809F-D91FA48CEDF1}">
      <dgm:prSet/>
      <dgm:spPr/>
      <dgm:t>
        <a:bodyPr/>
        <a:lstStyle/>
        <a:p>
          <a:endParaRPr lang="en-US"/>
        </a:p>
      </dgm:t>
    </dgm:pt>
    <dgm:pt modelId="{1D57A55D-75C8-418A-8F55-C368151D7576}">
      <dgm:prSet/>
      <dgm:spPr/>
      <dgm:t>
        <a:bodyPr/>
        <a:lstStyle/>
        <a:p>
          <a:r>
            <a:rPr lang="en-US" b="1"/>
            <a:t>Non-Western and Indigenous –WOK</a:t>
          </a:r>
          <a:endParaRPr lang="en-US"/>
        </a:p>
      </dgm:t>
    </dgm:pt>
    <dgm:pt modelId="{9672FEFB-CF05-4CDD-B3B2-0F73D1710CD6}" type="parTrans" cxnId="{709AF4B0-2B0D-41AC-95C8-7A2B4488534B}">
      <dgm:prSet/>
      <dgm:spPr/>
      <dgm:t>
        <a:bodyPr/>
        <a:lstStyle/>
        <a:p>
          <a:endParaRPr lang="en-US"/>
        </a:p>
      </dgm:t>
    </dgm:pt>
    <dgm:pt modelId="{0C2A4B83-018C-4AE1-AAE8-9F748BBE34BB}" type="sibTrans" cxnId="{709AF4B0-2B0D-41AC-95C8-7A2B4488534B}">
      <dgm:prSet/>
      <dgm:spPr/>
      <dgm:t>
        <a:bodyPr/>
        <a:lstStyle/>
        <a:p>
          <a:endParaRPr lang="en-US"/>
        </a:p>
      </dgm:t>
    </dgm:pt>
    <dgm:pt modelId="{2B3C5234-3188-49ED-9E0F-B0758CFF72C8}">
      <dgm:prSet/>
      <dgm:spPr/>
      <dgm:t>
        <a:bodyPr/>
        <a:lstStyle/>
        <a:p>
          <a:r>
            <a:rPr lang="en-US" b="1"/>
            <a:t>Are there more?</a:t>
          </a:r>
          <a:endParaRPr lang="en-US"/>
        </a:p>
      </dgm:t>
    </dgm:pt>
    <dgm:pt modelId="{ADAB2CD7-D6FB-4591-8586-1AE41BD9F1FD}" type="parTrans" cxnId="{FA1D5447-602E-46F9-A356-D378C5245BE8}">
      <dgm:prSet/>
      <dgm:spPr/>
      <dgm:t>
        <a:bodyPr/>
        <a:lstStyle/>
        <a:p>
          <a:endParaRPr lang="en-US"/>
        </a:p>
      </dgm:t>
    </dgm:pt>
    <dgm:pt modelId="{FB5811A7-D1EC-4116-A2D9-17DED835E2FB}" type="sibTrans" cxnId="{FA1D5447-602E-46F9-A356-D378C5245BE8}">
      <dgm:prSet/>
      <dgm:spPr/>
      <dgm:t>
        <a:bodyPr/>
        <a:lstStyle/>
        <a:p>
          <a:endParaRPr lang="en-US"/>
        </a:p>
      </dgm:t>
    </dgm:pt>
    <dgm:pt modelId="{BB09C96E-F0B8-473C-BFEF-4FDF8D99CEC0}">
      <dgm:prSet/>
      <dgm:spPr/>
      <dgm:t>
        <a:bodyPr/>
        <a:lstStyle/>
        <a:p>
          <a:r>
            <a:rPr lang="en-US" b="1"/>
            <a:t>Such as Feminist WOK, etc.</a:t>
          </a:r>
          <a:endParaRPr lang="en-US"/>
        </a:p>
      </dgm:t>
    </dgm:pt>
    <dgm:pt modelId="{E2CC9A0B-3DB6-4661-A63E-DD57C8CB823C}" type="parTrans" cxnId="{C7F977D7-6851-44DA-94BA-6132C5318BE0}">
      <dgm:prSet/>
      <dgm:spPr/>
      <dgm:t>
        <a:bodyPr/>
        <a:lstStyle/>
        <a:p>
          <a:endParaRPr lang="en-US"/>
        </a:p>
      </dgm:t>
    </dgm:pt>
    <dgm:pt modelId="{573F5B18-4C82-484E-BC12-F6F70EC0897F}" type="sibTrans" cxnId="{C7F977D7-6851-44DA-94BA-6132C5318BE0}">
      <dgm:prSet/>
      <dgm:spPr/>
      <dgm:t>
        <a:bodyPr/>
        <a:lstStyle/>
        <a:p>
          <a:endParaRPr lang="en-US"/>
        </a:p>
      </dgm:t>
    </dgm:pt>
    <dgm:pt modelId="{8AF469AF-DB0C-604D-958B-4897357132E1}" type="pres">
      <dgm:prSet presAssocID="{52675DE6-49B4-4F4F-B2DE-87633BF9BDA5}" presName="matrix" presStyleCnt="0">
        <dgm:presLayoutVars>
          <dgm:chMax val="1"/>
          <dgm:dir/>
          <dgm:resizeHandles val="exact"/>
        </dgm:presLayoutVars>
      </dgm:prSet>
      <dgm:spPr/>
    </dgm:pt>
    <dgm:pt modelId="{857A5F2A-8486-C243-86BA-3CF4D924D92C}" type="pres">
      <dgm:prSet presAssocID="{52675DE6-49B4-4F4F-B2DE-87633BF9BDA5}" presName="diamond" presStyleLbl="bgShp" presStyleIdx="0" presStyleCnt="1"/>
      <dgm:spPr/>
    </dgm:pt>
    <dgm:pt modelId="{22CACD7C-2316-F14A-8A43-99B7CE441458}" type="pres">
      <dgm:prSet presAssocID="{52675DE6-49B4-4F4F-B2DE-87633BF9BDA5}" presName="quad1" presStyleLbl="node1" presStyleIdx="0" presStyleCnt="4">
        <dgm:presLayoutVars>
          <dgm:chMax val="0"/>
          <dgm:chPref val="0"/>
          <dgm:bulletEnabled val="1"/>
        </dgm:presLayoutVars>
      </dgm:prSet>
      <dgm:spPr/>
    </dgm:pt>
    <dgm:pt modelId="{097CEC34-14B2-CE40-AC5D-FB03B8E7BA4E}" type="pres">
      <dgm:prSet presAssocID="{52675DE6-49B4-4F4F-B2DE-87633BF9BDA5}" presName="quad2" presStyleLbl="node1" presStyleIdx="1" presStyleCnt="4">
        <dgm:presLayoutVars>
          <dgm:chMax val="0"/>
          <dgm:chPref val="0"/>
          <dgm:bulletEnabled val="1"/>
        </dgm:presLayoutVars>
      </dgm:prSet>
      <dgm:spPr/>
    </dgm:pt>
    <dgm:pt modelId="{7C35F041-3FC0-7549-8893-4F32B00AD412}" type="pres">
      <dgm:prSet presAssocID="{52675DE6-49B4-4F4F-B2DE-87633BF9BDA5}" presName="quad3" presStyleLbl="node1" presStyleIdx="2" presStyleCnt="4">
        <dgm:presLayoutVars>
          <dgm:chMax val="0"/>
          <dgm:chPref val="0"/>
          <dgm:bulletEnabled val="1"/>
        </dgm:presLayoutVars>
      </dgm:prSet>
      <dgm:spPr/>
    </dgm:pt>
    <dgm:pt modelId="{C9A39E19-B135-2F40-AC45-D9B99BFB6A4A}" type="pres">
      <dgm:prSet presAssocID="{52675DE6-49B4-4F4F-B2DE-87633BF9BDA5}" presName="quad4" presStyleLbl="node1" presStyleIdx="3" presStyleCnt="4">
        <dgm:presLayoutVars>
          <dgm:chMax val="0"/>
          <dgm:chPref val="0"/>
          <dgm:bulletEnabled val="1"/>
        </dgm:presLayoutVars>
      </dgm:prSet>
      <dgm:spPr/>
    </dgm:pt>
  </dgm:ptLst>
  <dgm:cxnLst>
    <dgm:cxn modelId="{C071B522-A689-0248-9763-9DF31E8E4188}" type="presOf" srcId="{52675DE6-49B4-4F4F-B2DE-87633BF9BDA5}" destId="{8AF469AF-DB0C-604D-958B-4897357132E1}" srcOrd="0" destOrd="0" presId="urn:microsoft.com/office/officeart/2005/8/layout/matrix3"/>
    <dgm:cxn modelId="{D9962829-A538-994C-A24D-B30A69D429E3}" type="presOf" srcId="{BB09C96E-F0B8-473C-BFEF-4FDF8D99CEC0}" destId="{C9A39E19-B135-2F40-AC45-D9B99BFB6A4A}" srcOrd="0" destOrd="0" presId="urn:microsoft.com/office/officeart/2005/8/layout/matrix3"/>
    <dgm:cxn modelId="{FA1D5447-602E-46F9-A356-D378C5245BE8}" srcId="{52675DE6-49B4-4F4F-B2DE-87633BF9BDA5}" destId="{2B3C5234-3188-49ED-9E0F-B0758CFF72C8}" srcOrd="2" destOrd="0" parTransId="{ADAB2CD7-D6FB-4591-8586-1AE41BD9F1FD}" sibTransId="{FB5811A7-D1EC-4116-A2D9-17DED835E2FB}"/>
    <dgm:cxn modelId="{836D2752-B150-F143-90EA-30846610CB47}" type="presOf" srcId="{E2FB7402-36E4-4892-91EB-7CA98B156889}" destId="{22CACD7C-2316-F14A-8A43-99B7CE441458}" srcOrd="0" destOrd="0" presId="urn:microsoft.com/office/officeart/2005/8/layout/matrix3"/>
    <dgm:cxn modelId="{60913D74-0748-BF46-9CE5-117B6007ACC7}" type="presOf" srcId="{2B3C5234-3188-49ED-9E0F-B0758CFF72C8}" destId="{7C35F041-3FC0-7549-8893-4F32B00AD412}" srcOrd="0" destOrd="0" presId="urn:microsoft.com/office/officeart/2005/8/layout/matrix3"/>
    <dgm:cxn modelId="{1ACC3EA0-EE38-184C-AFA5-0847BBEB2508}" type="presOf" srcId="{1D57A55D-75C8-418A-8F55-C368151D7576}" destId="{097CEC34-14B2-CE40-AC5D-FB03B8E7BA4E}" srcOrd="0" destOrd="0" presId="urn:microsoft.com/office/officeart/2005/8/layout/matrix3"/>
    <dgm:cxn modelId="{709AF4B0-2B0D-41AC-95C8-7A2B4488534B}" srcId="{52675DE6-49B4-4F4F-B2DE-87633BF9BDA5}" destId="{1D57A55D-75C8-418A-8F55-C368151D7576}" srcOrd="1" destOrd="0" parTransId="{9672FEFB-CF05-4CDD-B3B2-0F73D1710CD6}" sibTransId="{0C2A4B83-018C-4AE1-AAE8-9F748BBE34BB}"/>
    <dgm:cxn modelId="{C7F977D7-6851-44DA-94BA-6132C5318BE0}" srcId="{52675DE6-49B4-4F4F-B2DE-87633BF9BDA5}" destId="{BB09C96E-F0B8-473C-BFEF-4FDF8D99CEC0}" srcOrd="3" destOrd="0" parTransId="{E2CC9A0B-3DB6-4661-A63E-DD57C8CB823C}" sibTransId="{573F5B18-4C82-484E-BC12-F6F70EC0897F}"/>
    <dgm:cxn modelId="{3B3E68EF-2C13-491F-809F-D91FA48CEDF1}" srcId="{52675DE6-49B4-4F4F-B2DE-87633BF9BDA5}" destId="{E2FB7402-36E4-4892-91EB-7CA98B156889}" srcOrd="0" destOrd="0" parTransId="{AC717FB0-670D-4814-B15E-5FB049C65587}" sibTransId="{0C610D9F-EA64-41E8-A7DD-E59BDBED46E6}"/>
    <dgm:cxn modelId="{FB500973-86F5-F846-B28A-E6F059EF8ECC}" type="presParOf" srcId="{8AF469AF-DB0C-604D-958B-4897357132E1}" destId="{857A5F2A-8486-C243-86BA-3CF4D924D92C}" srcOrd="0" destOrd="0" presId="urn:microsoft.com/office/officeart/2005/8/layout/matrix3"/>
    <dgm:cxn modelId="{529D5DE8-38A3-4B48-8380-32235D10C0E3}" type="presParOf" srcId="{8AF469AF-DB0C-604D-958B-4897357132E1}" destId="{22CACD7C-2316-F14A-8A43-99B7CE441458}" srcOrd="1" destOrd="0" presId="urn:microsoft.com/office/officeart/2005/8/layout/matrix3"/>
    <dgm:cxn modelId="{569898B3-C132-984E-9E38-3583C1E6B572}" type="presParOf" srcId="{8AF469AF-DB0C-604D-958B-4897357132E1}" destId="{097CEC34-14B2-CE40-AC5D-FB03B8E7BA4E}" srcOrd="2" destOrd="0" presId="urn:microsoft.com/office/officeart/2005/8/layout/matrix3"/>
    <dgm:cxn modelId="{C760C2EF-592D-B54A-9137-8A894CF00999}" type="presParOf" srcId="{8AF469AF-DB0C-604D-958B-4897357132E1}" destId="{7C35F041-3FC0-7549-8893-4F32B00AD412}" srcOrd="3" destOrd="0" presId="urn:microsoft.com/office/officeart/2005/8/layout/matrix3"/>
    <dgm:cxn modelId="{6B83840C-0771-5B40-A723-8464E8110664}" type="presParOf" srcId="{8AF469AF-DB0C-604D-958B-4897357132E1}" destId="{C9A39E19-B135-2F40-AC45-D9B99BFB6A4A}"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498277D-F41B-4D33-886B-78CA969AF3CC}"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1C0D35F-E162-4D26-A8FE-4F89A2B4B681}">
      <dgm:prSet/>
      <dgm:spPr/>
      <dgm:t>
        <a:bodyPr/>
        <a:lstStyle/>
        <a:p>
          <a:pPr>
            <a:lnSpc>
              <a:spcPct val="100000"/>
            </a:lnSpc>
            <a:defRPr cap="all"/>
          </a:pPr>
          <a:r>
            <a:rPr lang="en-US" dirty="0"/>
            <a:t>Annual December Quantum Storytelling Conference – </a:t>
          </a:r>
        </a:p>
      </dgm:t>
    </dgm:pt>
    <dgm:pt modelId="{D629958F-B498-498B-9B30-C36DB3C73CAB}" type="parTrans" cxnId="{656CDD7A-3411-4081-9323-A0ED8526A256}">
      <dgm:prSet/>
      <dgm:spPr/>
      <dgm:t>
        <a:bodyPr/>
        <a:lstStyle/>
        <a:p>
          <a:endParaRPr lang="en-US"/>
        </a:p>
      </dgm:t>
    </dgm:pt>
    <dgm:pt modelId="{D310998A-4968-43A1-A04B-D4A541B38890}" type="sibTrans" cxnId="{656CDD7A-3411-4081-9323-A0ED8526A256}">
      <dgm:prSet/>
      <dgm:spPr/>
      <dgm:t>
        <a:bodyPr/>
        <a:lstStyle/>
        <a:p>
          <a:endParaRPr lang="en-US"/>
        </a:p>
      </dgm:t>
    </dgm:pt>
    <dgm:pt modelId="{A837F7BB-A324-41D8-A78F-F8E9204486C0}">
      <dgm:prSet/>
      <dgm:spPr/>
      <dgm:t>
        <a:bodyPr/>
        <a:lstStyle/>
        <a:p>
          <a:pPr>
            <a:lnSpc>
              <a:spcPct val="100000"/>
            </a:lnSpc>
            <a:defRPr cap="all"/>
          </a:pPr>
          <a:r>
            <a:rPr lang="en-US" dirty="0"/>
            <a:t>Quantum-Storytelling.com</a:t>
          </a:r>
        </a:p>
      </dgm:t>
    </dgm:pt>
    <dgm:pt modelId="{E79F03A9-BFCC-4650-96F9-78084DCFC205}" type="parTrans" cxnId="{B56D899B-4E3F-4285-84EB-486F25D41269}">
      <dgm:prSet/>
      <dgm:spPr/>
      <dgm:t>
        <a:bodyPr/>
        <a:lstStyle/>
        <a:p>
          <a:endParaRPr lang="en-US"/>
        </a:p>
      </dgm:t>
    </dgm:pt>
    <dgm:pt modelId="{8F4F3E31-9298-4AA2-A416-E8C1A9365EFF}" type="sibTrans" cxnId="{B56D899B-4E3F-4285-84EB-486F25D41269}">
      <dgm:prSet/>
      <dgm:spPr/>
      <dgm:t>
        <a:bodyPr/>
        <a:lstStyle/>
        <a:p>
          <a:endParaRPr lang="en-US"/>
        </a:p>
      </dgm:t>
    </dgm:pt>
    <dgm:pt modelId="{6DF6230D-3D1C-0D49-A7D3-110474CA3894}">
      <dgm:prSet/>
      <dgm:spPr/>
      <dgm:t>
        <a:bodyPr/>
        <a:lstStyle/>
        <a:p>
          <a:pPr>
            <a:lnSpc>
              <a:spcPct val="100000"/>
            </a:lnSpc>
            <a:defRPr cap="all"/>
          </a:pPr>
          <a:r>
            <a:rPr lang="en-US" dirty="0"/>
            <a:t>Tellsittrue.com</a:t>
          </a:r>
        </a:p>
      </dgm:t>
    </dgm:pt>
    <dgm:pt modelId="{A12DCEB4-972D-A246-9BF1-25C29A754AB5}" type="parTrans" cxnId="{EC3440C8-EAEF-CE40-B958-03A975A013BD}">
      <dgm:prSet/>
      <dgm:spPr/>
      <dgm:t>
        <a:bodyPr/>
        <a:lstStyle/>
        <a:p>
          <a:endParaRPr lang="en-US"/>
        </a:p>
      </dgm:t>
    </dgm:pt>
    <dgm:pt modelId="{6F2FC62E-572B-884A-8776-167F9B5644C9}" type="sibTrans" cxnId="{EC3440C8-EAEF-CE40-B958-03A975A013BD}">
      <dgm:prSet/>
      <dgm:spPr/>
      <dgm:t>
        <a:bodyPr/>
        <a:lstStyle/>
        <a:p>
          <a:endParaRPr lang="en-US"/>
        </a:p>
      </dgm:t>
    </dgm:pt>
    <dgm:pt modelId="{F4E6132D-48C5-4447-990D-20677752FFB3}">
      <dgm:prSet/>
      <dgm:spPr/>
      <dgm:t>
        <a:bodyPr/>
        <a:lstStyle/>
        <a:p>
          <a:pPr>
            <a:lnSpc>
              <a:spcPct val="100000"/>
            </a:lnSpc>
            <a:defRPr cap="all"/>
          </a:pPr>
          <a:r>
            <a:rPr lang="en-US" dirty="0" err="1"/>
            <a:t>TrueSTORYTELLING.org</a:t>
          </a:r>
          <a:endParaRPr lang="en-US" dirty="0"/>
        </a:p>
      </dgm:t>
    </dgm:pt>
    <dgm:pt modelId="{481F2EB3-0DB5-594C-A5F4-C5297540B515}" type="parTrans" cxnId="{55837967-7A52-8A4B-BA70-6AF8732EB895}">
      <dgm:prSet/>
      <dgm:spPr/>
      <dgm:t>
        <a:bodyPr/>
        <a:lstStyle/>
        <a:p>
          <a:endParaRPr lang="en-US"/>
        </a:p>
      </dgm:t>
    </dgm:pt>
    <dgm:pt modelId="{7EA46056-94D0-8747-9CC1-0AFA5C1097E1}" type="sibTrans" cxnId="{55837967-7A52-8A4B-BA70-6AF8732EB895}">
      <dgm:prSet/>
      <dgm:spPr/>
      <dgm:t>
        <a:bodyPr/>
        <a:lstStyle/>
        <a:p>
          <a:endParaRPr lang="en-US"/>
        </a:p>
      </dgm:t>
    </dgm:pt>
    <dgm:pt modelId="{348B0EF8-EFB8-F842-9668-755BA99124D9}">
      <dgm:prSet/>
      <dgm:spPr/>
      <dgm:t>
        <a:bodyPr/>
        <a:lstStyle/>
        <a:p>
          <a:pPr>
            <a:lnSpc>
              <a:spcPct val="100000"/>
            </a:lnSpc>
            <a:defRPr cap="all"/>
          </a:pPr>
          <a:r>
            <a:rPr lang="en-US" dirty="0"/>
            <a:t>davidboje@gmail.com</a:t>
          </a:r>
        </a:p>
      </dgm:t>
    </dgm:pt>
    <dgm:pt modelId="{7A180B90-8BB2-5742-85B5-50CE3B981860}" type="parTrans" cxnId="{8B412F06-97BD-A84B-ABC4-C9A63B138453}">
      <dgm:prSet/>
      <dgm:spPr/>
      <dgm:t>
        <a:bodyPr/>
        <a:lstStyle/>
        <a:p>
          <a:endParaRPr lang="en-US"/>
        </a:p>
      </dgm:t>
    </dgm:pt>
    <dgm:pt modelId="{79BEF0F7-93FF-D649-8216-10932EF79D4B}" type="sibTrans" cxnId="{8B412F06-97BD-A84B-ABC4-C9A63B138453}">
      <dgm:prSet/>
      <dgm:spPr/>
      <dgm:t>
        <a:bodyPr/>
        <a:lstStyle/>
        <a:p>
          <a:endParaRPr lang="en-US"/>
        </a:p>
      </dgm:t>
    </dgm:pt>
    <dgm:pt modelId="{83241DFF-EB42-CC44-B67D-7E42B5B6A4DB}">
      <dgm:prSet/>
      <dgm:spPr/>
      <dgm:t>
        <a:bodyPr/>
        <a:lstStyle/>
        <a:p>
          <a:pPr>
            <a:lnSpc>
              <a:spcPct val="100000"/>
            </a:lnSpc>
            <a:defRPr cap="all"/>
          </a:pPr>
          <a:r>
            <a:rPr lang="en-US" dirty="0"/>
            <a:t>Antenarrative.com</a:t>
          </a:r>
        </a:p>
      </dgm:t>
    </dgm:pt>
    <dgm:pt modelId="{47AA1B04-4C4E-F843-83FE-5BCDBC39F4BC}" type="parTrans" cxnId="{0A349D02-D90B-4E4E-9C18-59679F48161F}">
      <dgm:prSet/>
      <dgm:spPr/>
      <dgm:t>
        <a:bodyPr/>
        <a:lstStyle/>
        <a:p>
          <a:endParaRPr lang="en-US"/>
        </a:p>
      </dgm:t>
    </dgm:pt>
    <dgm:pt modelId="{6F9B579D-4FDA-8B4C-B9AE-3C9257BBFF37}" type="sibTrans" cxnId="{0A349D02-D90B-4E4E-9C18-59679F48161F}">
      <dgm:prSet/>
      <dgm:spPr/>
      <dgm:t>
        <a:bodyPr/>
        <a:lstStyle/>
        <a:p>
          <a:endParaRPr lang="en-US"/>
        </a:p>
      </dgm:t>
    </dgm:pt>
    <dgm:pt modelId="{F40FD503-0EFF-43E4-9D91-E0B9266BF745}" type="pres">
      <dgm:prSet presAssocID="{E498277D-F41B-4D33-886B-78CA969AF3CC}" presName="root" presStyleCnt="0">
        <dgm:presLayoutVars>
          <dgm:dir/>
          <dgm:resizeHandles val="exact"/>
        </dgm:presLayoutVars>
      </dgm:prSet>
      <dgm:spPr/>
    </dgm:pt>
    <dgm:pt modelId="{F4636292-ADB6-4B15-A5BF-406D32EA26C7}" type="pres">
      <dgm:prSet presAssocID="{E1C0D35F-E162-4D26-A8FE-4F89A2B4B681}" presName="compNode" presStyleCnt="0"/>
      <dgm:spPr/>
    </dgm:pt>
    <dgm:pt modelId="{7A4BA33D-BF70-4D41-9715-07A4DCB877F4}" type="pres">
      <dgm:prSet presAssocID="{E1C0D35F-E162-4D26-A8FE-4F89A2B4B681}" presName="iconBgRect" presStyleLbl="bgShp" presStyleIdx="0" presStyleCnt="6"/>
      <dgm:spPr/>
    </dgm:pt>
    <dgm:pt modelId="{BD543F08-8786-4FCC-A21C-FD050EACA1AF}" type="pres">
      <dgm:prSet presAssocID="{E1C0D35F-E162-4D26-A8FE-4F89A2B4B681}"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tom"/>
        </a:ext>
      </dgm:extLst>
    </dgm:pt>
    <dgm:pt modelId="{36B59F28-B506-4806-9BF8-55B0C0D99026}" type="pres">
      <dgm:prSet presAssocID="{E1C0D35F-E162-4D26-A8FE-4F89A2B4B681}" presName="spaceRect" presStyleCnt="0"/>
      <dgm:spPr/>
    </dgm:pt>
    <dgm:pt modelId="{EB94204B-7152-4187-AEBB-C76454712009}" type="pres">
      <dgm:prSet presAssocID="{E1C0D35F-E162-4D26-A8FE-4F89A2B4B681}" presName="textRect" presStyleLbl="revTx" presStyleIdx="0" presStyleCnt="6">
        <dgm:presLayoutVars>
          <dgm:chMax val="1"/>
          <dgm:chPref val="1"/>
        </dgm:presLayoutVars>
      </dgm:prSet>
      <dgm:spPr/>
    </dgm:pt>
    <dgm:pt modelId="{17DDFCAB-46E7-47DA-86DB-D28D4DE9CFE7}" type="pres">
      <dgm:prSet presAssocID="{D310998A-4968-43A1-A04B-D4A541B38890}" presName="sibTrans" presStyleCnt="0"/>
      <dgm:spPr/>
    </dgm:pt>
    <dgm:pt modelId="{693AF686-93C8-4D7D-B9A0-08674B1E2BCA}" type="pres">
      <dgm:prSet presAssocID="{A837F7BB-A324-41D8-A78F-F8E9204486C0}" presName="compNode" presStyleCnt="0"/>
      <dgm:spPr/>
    </dgm:pt>
    <dgm:pt modelId="{CF845E02-18A8-47D2-8187-81E3B507D916}" type="pres">
      <dgm:prSet presAssocID="{A837F7BB-A324-41D8-A78F-F8E9204486C0}" presName="iconBgRect" presStyleLbl="bgShp" presStyleIdx="1" presStyleCnt="6"/>
      <dgm:spPr/>
    </dgm:pt>
    <dgm:pt modelId="{6B473A8E-9D68-48B5-B5A7-F408D7F0DDFD}" type="pres">
      <dgm:prSet presAssocID="{A837F7BB-A324-41D8-A78F-F8E9204486C0}"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arth Globe Americas"/>
        </a:ext>
      </dgm:extLst>
    </dgm:pt>
    <dgm:pt modelId="{FF8846B7-0482-4769-99AB-50F55E6190A4}" type="pres">
      <dgm:prSet presAssocID="{A837F7BB-A324-41D8-A78F-F8E9204486C0}" presName="spaceRect" presStyleCnt="0"/>
      <dgm:spPr/>
    </dgm:pt>
    <dgm:pt modelId="{4224CC8B-3524-4FA4-8D07-A97E5600137E}" type="pres">
      <dgm:prSet presAssocID="{A837F7BB-A324-41D8-A78F-F8E9204486C0}" presName="textRect" presStyleLbl="revTx" presStyleIdx="1" presStyleCnt="6" custScaleX="134268">
        <dgm:presLayoutVars>
          <dgm:chMax val="1"/>
          <dgm:chPref val="1"/>
        </dgm:presLayoutVars>
      </dgm:prSet>
      <dgm:spPr/>
    </dgm:pt>
    <dgm:pt modelId="{0C77A5F8-6B41-C94A-9507-66DE351F9533}" type="pres">
      <dgm:prSet presAssocID="{8F4F3E31-9298-4AA2-A416-E8C1A9365EFF}" presName="sibTrans" presStyleCnt="0"/>
      <dgm:spPr/>
    </dgm:pt>
    <dgm:pt modelId="{19B563F1-9678-8547-89B4-6838C1658C51}" type="pres">
      <dgm:prSet presAssocID="{83241DFF-EB42-CC44-B67D-7E42B5B6A4DB}" presName="compNode" presStyleCnt="0"/>
      <dgm:spPr/>
    </dgm:pt>
    <dgm:pt modelId="{B975727C-2830-1A46-B805-02744852ADCA}" type="pres">
      <dgm:prSet presAssocID="{83241DFF-EB42-CC44-B67D-7E42B5B6A4DB}" presName="iconBgRect" presStyleLbl="bgShp" presStyleIdx="2" presStyleCnt="6"/>
      <dgm:spPr/>
    </dgm:pt>
    <dgm:pt modelId="{00E05568-B774-054D-8419-192844858277}" type="pres">
      <dgm:prSet presAssocID="{83241DFF-EB42-CC44-B67D-7E42B5B6A4DB}" presName="iconRect" presStyleLbl="node1" presStyleIdx="2" presStyleCnt="6"/>
      <dgm:spPr/>
    </dgm:pt>
    <dgm:pt modelId="{4F450250-0DC9-EB4B-A1DE-269041933C3D}" type="pres">
      <dgm:prSet presAssocID="{83241DFF-EB42-CC44-B67D-7E42B5B6A4DB}" presName="spaceRect" presStyleCnt="0"/>
      <dgm:spPr/>
    </dgm:pt>
    <dgm:pt modelId="{78E5BBEA-2D49-C142-A21A-B5AEBEEF269D}" type="pres">
      <dgm:prSet presAssocID="{83241DFF-EB42-CC44-B67D-7E42B5B6A4DB}" presName="textRect" presStyleLbl="revTx" presStyleIdx="2" presStyleCnt="6" custScaleX="145195">
        <dgm:presLayoutVars>
          <dgm:chMax val="1"/>
          <dgm:chPref val="1"/>
        </dgm:presLayoutVars>
      </dgm:prSet>
      <dgm:spPr/>
    </dgm:pt>
    <dgm:pt modelId="{AE9FFAB4-9076-7F48-9BE7-3919BBB40276}" type="pres">
      <dgm:prSet presAssocID="{6F9B579D-4FDA-8B4C-B9AE-3C9257BBFF37}" presName="sibTrans" presStyleCnt="0"/>
      <dgm:spPr/>
    </dgm:pt>
    <dgm:pt modelId="{7579C894-00FF-614B-85CB-914E266D53E5}" type="pres">
      <dgm:prSet presAssocID="{F4E6132D-48C5-4447-990D-20677752FFB3}" presName="compNode" presStyleCnt="0"/>
      <dgm:spPr/>
    </dgm:pt>
    <dgm:pt modelId="{E47BC14B-F893-1E42-A869-729B06CE7823}" type="pres">
      <dgm:prSet presAssocID="{F4E6132D-48C5-4447-990D-20677752FFB3}" presName="iconBgRect" presStyleLbl="bgShp" presStyleIdx="3" presStyleCnt="6"/>
      <dgm:spPr/>
    </dgm:pt>
    <dgm:pt modelId="{157B359F-96C8-A345-9A97-03E305534738}" type="pres">
      <dgm:prSet presAssocID="{F4E6132D-48C5-4447-990D-20677752FFB3}" presName="iconRect" presStyleLbl="node1" presStyleIdx="3" presStyleCnt="6"/>
      <dgm:spPr/>
    </dgm:pt>
    <dgm:pt modelId="{BD6D49CA-6760-C041-A173-C84DB3B5EA83}" type="pres">
      <dgm:prSet presAssocID="{F4E6132D-48C5-4447-990D-20677752FFB3}" presName="spaceRect" presStyleCnt="0"/>
      <dgm:spPr/>
    </dgm:pt>
    <dgm:pt modelId="{8A86A9B4-532D-4D41-A6D2-DF00BCA7D5FC}" type="pres">
      <dgm:prSet presAssocID="{F4E6132D-48C5-4447-990D-20677752FFB3}" presName="textRect" presStyleLbl="revTx" presStyleIdx="3" presStyleCnt="6" custScaleX="147792">
        <dgm:presLayoutVars>
          <dgm:chMax val="1"/>
          <dgm:chPref val="1"/>
        </dgm:presLayoutVars>
      </dgm:prSet>
      <dgm:spPr/>
    </dgm:pt>
    <dgm:pt modelId="{8AB2B274-A901-7C45-B2E1-5C606CAC2F27}" type="pres">
      <dgm:prSet presAssocID="{7EA46056-94D0-8747-9CC1-0AFA5C1097E1}" presName="sibTrans" presStyleCnt="0"/>
      <dgm:spPr/>
    </dgm:pt>
    <dgm:pt modelId="{754FD4B8-F754-6E45-B0F3-192D99CC4CA2}" type="pres">
      <dgm:prSet presAssocID="{6DF6230D-3D1C-0D49-A7D3-110474CA3894}" presName="compNode" presStyleCnt="0"/>
      <dgm:spPr/>
    </dgm:pt>
    <dgm:pt modelId="{ED0D0EDC-A904-DF40-B3C7-553F2D0D8AC3}" type="pres">
      <dgm:prSet presAssocID="{6DF6230D-3D1C-0D49-A7D3-110474CA3894}" presName="iconBgRect" presStyleLbl="bgShp" presStyleIdx="4" presStyleCnt="6"/>
      <dgm:spPr/>
    </dgm:pt>
    <dgm:pt modelId="{A168EF1F-EC9E-CB47-BA63-C7AF53BEC4EE}" type="pres">
      <dgm:prSet presAssocID="{6DF6230D-3D1C-0D49-A7D3-110474CA3894}" presName="iconRect" presStyleLbl="nod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5ADA3AA8-2A48-4C46-A43D-4881158236F9}" type="pres">
      <dgm:prSet presAssocID="{6DF6230D-3D1C-0D49-A7D3-110474CA3894}" presName="spaceRect" presStyleCnt="0"/>
      <dgm:spPr/>
    </dgm:pt>
    <dgm:pt modelId="{4387B3EA-E9D6-A84A-94DF-068073FF5966}" type="pres">
      <dgm:prSet presAssocID="{6DF6230D-3D1C-0D49-A7D3-110474CA3894}" presName="textRect" presStyleLbl="revTx" presStyleIdx="4" presStyleCnt="6">
        <dgm:presLayoutVars>
          <dgm:chMax val="1"/>
          <dgm:chPref val="1"/>
        </dgm:presLayoutVars>
      </dgm:prSet>
      <dgm:spPr/>
    </dgm:pt>
    <dgm:pt modelId="{F2C7B001-AD39-8748-A479-A1684ACB6748}" type="pres">
      <dgm:prSet presAssocID="{6F2FC62E-572B-884A-8776-167F9B5644C9}" presName="sibTrans" presStyleCnt="0"/>
      <dgm:spPr/>
    </dgm:pt>
    <dgm:pt modelId="{BDA928E6-0686-E949-BB9B-E532DF1C997A}" type="pres">
      <dgm:prSet presAssocID="{348B0EF8-EFB8-F842-9668-755BA99124D9}" presName="compNode" presStyleCnt="0"/>
      <dgm:spPr/>
    </dgm:pt>
    <dgm:pt modelId="{E3CDE1EB-EA88-1946-BDE0-2A92882BC014}" type="pres">
      <dgm:prSet presAssocID="{348B0EF8-EFB8-F842-9668-755BA99124D9}" presName="iconBgRect" presStyleLbl="bgShp" presStyleIdx="5" presStyleCnt="6"/>
      <dgm:spPr/>
    </dgm:pt>
    <dgm:pt modelId="{3D137EC2-7FFB-AF4A-90D7-063110BB4340}" type="pres">
      <dgm:prSet presAssocID="{348B0EF8-EFB8-F842-9668-755BA99124D9}" presName="iconRect" presStyleLbl="node1" presStyleIdx="5" presStyleCnt="6"/>
      <dgm:spPr/>
    </dgm:pt>
    <dgm:pt modelId="{9920C98F-2A2C-714E-ABA2-475010452358}" type="pres">
      <dgm:prSet presAssocID="{348B0EF8-EFB8-F842-9668-755BA99124D9}" presName="spaceRect" presStyleCnt="0"/>
      <dgm:spPr/>
    </dgm:pt>
    <dgm:pt modelId="{4A3ED05D-7093-D34D-B558-973AE98AFE8E}" type="pres">
      <dgm:prSet presAssocID="{348B0EF8-EFB8-F842-9668-755BA99124D9}" presName="textRect" presStyleLbl="revTx" presStyleIdx="5" presStyleCnt="6" custScaleX="160617">
        <dgm:presLayoutVars>
          <dgm:chMax val="1"/>
          <dgm:chPref val="1"/>
        </dgm:presLayoutVars>
      </dgm:prSet>
      <dgm:spPr/>
    </dgm:pt>
  </dgm:ptLst>
  <dgm:cxnLst>
    <dgm:cxn modelId="{0A349D02-D90B-4E4E-9C18-59679F48161F}" srcId="{E498277D-F41B-4D33-886B-78CA969AF3CC}" destId="{83241DFF-EB42-CC44-B67D-7E42B5B6A4DB}" srcOrd="2" destOrd="0" parTransId="{47AA1B04-4C4E-F843-83FE-5BCDBC39F4BC}" sibTransId="{6F9B579D-4FDA-8B4C-B9AE-3C9257BBFF37}"/>
    <dgm:cxn modelId="{8B412F06-97BD-A84B-ABC4-C9A63B138453}" srcId="{E498277D-F41B-4D33-886B-78CA969AF3CC}" destId="{348B0EF8-EFB8-F842-9668-755BA99124D9}" srcOrd="5" destOrd="0" parTransId="{7A180B90-8BB2-5742-85B5-50CE3B981860}" sibTransId="{79BEF0F7-93FF-D649-8216-10932EF79D4B}"/>
    <dgm:cxn modelId="{CFE1F625-67C9-1F4B-AE7B-7434F4DCA862}" type="presOf" srcId="{F4E6132D-48C5-4447-990D-20677752FFB3}" destId="{8A86A9B4-532D-4D41-A6D2-DF00BCA7D5FC}" srcOrd="0" destOrd="0" presId="urn:microsoft.com/office/officeart/2018/5/layout/IconCircleLabelList"/>
    <dgm:cxn modelId="{55837967-7A52-8A4B-BA70-6AF8732EB895}" srcId="{E498277D-F41B-4D33-886B-78CA969AF3CC}" destId="{F4E6132D-48C5-4447-990D-20677752FFB3}" srcOrd="3" destOrd="0" parTransId="{481F2EB3-0DB5-594C-A5F4-C5297540B515}" sibTransId="{7EA46056-94D0-8747-9CC1-0AFA5C1097E1}"/>
    <dgm:cxn modelId="{C4D4C16E-CE56-4241-8D2F-66F26ECA41A6}" type="presOf" srcId="{E498277D-F41B-4D33-886B-78CA969AF3CC}" destId="{F40FD503-0EFF-43E4-9D91-E0B9266BF745}" srcOrd="0" destOrd="0" presId="urn:microsoft.com/office/officeart/2018/5/layout/IconCircleLabelList"/>
    <dgm:cxn modelId="{656CDD7A-3411-4081-9323-A0ED8526A256}" srcId="{E498277D-F41B-4D33-886B-78CA969AF3CC}" destId="{E1C0D35F-E162-4D26-A8FE-4F89A2B4B681}" srcOrd="0" destOrd="0" parTransId="{D629958F-B498-498B-9B30-C36DB3C73CAB}" sibTransId="{D310998A-4968-43A1-A04B-D4A541B38890}"/>
    <dgm:cxn modelId="{B56D899B-4E3F-4285-84EB-486F25D41269}" srcId="{E498277D-F41B-4D33-886B-78CA969AF3CC}" destId="{A837F7BB-A324-41D8-A78F-F8E9204486C0}" srcOrd="1" destOrd="0" parTransId="{E79F03A9-BFCC-4650-96F9-78084DCFC205}" sibTransId="{8F4F3E31-9298-4AA2-A416-E8C1A9365EFF}"/>
    <dgm:cxn modelId="{F8009A9E-D220-704C-A2BF-2DDF9737FEB3}" type="presOf" srcId="{83241DFF-EB42-CC44-B67D-7E42B5B6A4DB}" destId="{78E5BBEA-2D49-C142-A21A-B5AEBEEF269D}" srcOrd="0" destOrd="0" presId="urn:microsoft.com/office/officeart/2018/5/layout/IconCircleLabelList"/>
    <dgm:cxn modelId="{A58325B4-8CB8-9A46-8923-598928EA4B97}" type="presOf" srcId="{6DF6230D-3D1C-0D49-A7D3-110474CA3894}" destId="{4387B3EA-E9D6-A84A-94DF-068073FF5966}" srcOrd="0" destOrd="0" presId="urn:microsoft.com/office/officeart/2018/5/layout/IconCircleLabelList"/>
    <dgm:cxn modelId="{EC3440C8-EAEF-CE40-B958-03A975A013BD}" srcId="{E498277D-F41B-4D33-886B-78CA969AF3CC}" destId="{6DF6230D-3D1C-0D49-A7D3-110474CA3894}" srcOrd="4" destOrd="0" parTransId="{A12DCEB4-972D-A246-9BF1-25C29A754AB5}" sibTransId="{6F2FC62E-572B-884A-8776-167F9B5644C9}"/>
    <dgm:cxn modelId="{17F8C8F6-A55F-9843-BA30-BE4B4228EA74}" type="presOf" srcId="{348B0EF8-EFB8-F842-9668-755BA99124D9}" destId="{4A3ED05D-7093-D34D-B558-973AE98AFE8E}" srcOrd="0" destOrd="0" presId="urn:microsoft.com/office/officeart/2018/5/layout/IconCircleLabelList"/>
    <dgm:cxn modelId="{94BC1BFD-971A-4234-9B12-62BFCA95DD5D}" type="presOf" srcId="{A837F7BB-A324-41D8-A78F-F8E9204486C0}" destId="{4224CC8B-3524-4FA4-8D07-A97E5600137E}" srcOrd="0" destOrd="0" presId="urn:microsoft.com/office/officeart/2018/5/layout/IconCircleLabelList"/>
    <dgm:cxn modelId="{F70AC1FF-FC6C-47DD-9DC5-75BF8CBEE7CC}" type="presOf" srcId="{E1C0D35F-E162-4D26-A8FE-4F89A2B4B681}" destId="{EB94204B-7152-4187-AEBB-C76454712009}" srcOrd="0" destOrd="0" presId="urn:microsoft.com/office/officeart/2018/5/layout/IconCircleLabelList"/>
    <dgm:cxn modelId="{0466A153-C34D-45BB-AC17-BECEABD2B70D}" type="presParOf" srcId="{F40FD503-0EFF-43E4-9D91-E0B9266BF745}" destId="{F4636292-ADB6-4B15-A5BF-406D32EA26C7}" srcOrd="0" destOrd="0" presId="urn:microsoft.com/office/officeart/2018/5/layout/IconCircleLabelList"/>
    <dgm:cxn modelId="{6C7A1F3E-8648-4887-8DEE-09E55DB01582}" type="presParOf" srcId="{F4636292-ADB6-4B15-A5BF-406D32EA26C7}" destId="{7A4BA33D-BF70-4D41-9715-07A4DCB877F4}" srcOrd="0" destOrd="0" presId="urn:microsoft.com/office/officeart/2018/5/layout/IconCircleLabelList"/>
    <dgm:cxn modelId="{BB5C0393-43CC-489C-B118-592DDB4DE77B}" type="presParOf" srcId="{F4636292-ADB6-4B15-A5BF-406D32EA26C7}" destId="{BD543F08-8786-4FCC-A21C-FD050EACA1AF}" srcOrd="1" destOrd="0" presId="urn:microsoft.com/office/officeart/2018/5/layout/IconCircleLabelList"/>
    <dgm:cxn modelId="{691DFF28-D1AF-4B9D-8756-F281757916D9}" type="presParOf" srcId="{F4636292-ADB6-4B15-A5BF-406D32EA26C7}" destId="{36B59F28-B506-4806-9BF8-55B0C0D99026}" srcOrd="2" destOrd="0" presId="urn:microsoft.com/office/officeart/2018/5/layout/IconCircleLabelList"/>
    <dgm:cxn modelId="{BB09A74D-31AE-4600-AFAF-2A38317A6CEA}" type="presParOf" srcId="{F4636292-ADB6-4B15-A5BF-406D32EA26C7}" destId="{EB94204B-7152-4187-AEBB-C76454712009}" srcOrd="3" destOrd="0" presId="urn:microsoft.com/office/officeart/2018/5/layout/IconCircleLabelList"/>
    <dgm:cxn modelId="{BB2D22A4-C501-441F-8D4A-3217C0C30400}" type="presParOf" srcId="{F40FD503-0EFF-43E4-9D91-E0B9266BF745}" destId="{17DDFCAB-46E7-47DA-86DB-D28D4DE9CFE7}" srcOrd="1" destOrd="0" presId="urn:microsoft.com/office/officeart/2018/5/layout/IconCircleLabelList"/>
    <dgm:cxn modelId="{7A5B08A5-50DF-4C59-B0CC-C3A89F914296}" type="presParOf" srcId="{F40FD503-0EFF-43E4-9D91-E0B9266BF745}" destId="{693AF686-93C8-4D7D-B9A0-08674B1E2BCA}" srcOrd="2" destOrd="0" presId="urn:microsoft.com/office/officeart/2018/5/layout/IconCircleLabelList"/>
    <dgm:cxn modelId="{39AFC364-A93B-4EB7-8E47-A8E4BDC1CE23}" type="presParOf" srcId="{693AF686-93C8-4D7D-B9A0-08674B1E2BCA}" destId="{CF845E02-18A8-47D2-8187-81E3B507D916}" srcOrd="0" destOrd="0" presId="urn:microsoft.com/office/officeart/2018/5/layout/IconCircleLabelList"/>
    <dgm:cxn modelId="{E4CA0E67-1F06-4D5C-B0C8-95CA373165CB}" type="presParOf" srcId="{693AF686-93C8-4D7D-B9A0-08674B1E2BCA}" destId="{6B473A8E-9D68-48B5-B5A7-F408D7F0DDFD}" srcOrd="1" destOrd="0" presId="urn:microsoft.com/office/officeart/2018/5/layout/IconCircleLabelList"/>
    <dgm:cxn modelId="{C7FF73A6-094F-4720-B8C6-E1C4D17663B1}" type="presParOf" srcId="{693AF686-93C8-4D7D-B9A0-08674B1E2BCA}" destId="{FF8846B7-0482-4769-99AB-50F55E6190A4}" srcOrd="2" destOrd="0" presId="urn:microsoft.com/office/officeart/2018/5/layout/IconCircleLabelList"/>
    <dgm:cxn modelId="{74E2F525-8285-4197-998D-EE2A91B2B422}" type="presParOf" srcId="{693AF686-93C8-4D7D-B9A0-08674B1E2BCA}" destId="{4224CC8B-3524-4FA4-8D07-A97E5600137E}" srcOrd="3" destOrd="0" presId="urn:microsoft.com/office/officeart/2018/5/layout/IconCircleLabelList"/>
    <dgm:cxn modelId="{F9A06FD8-89B9-BC43-BEF1-A8D7E7DB8568}" type="presParOf" srcId="{F40FD503-0EFF-43E4-9D91-E0B9266BF745}" destId="{0C77A5F8-6B41-C94A-9507-66DE351F9533}" srcOrd="3" destOrd="0" presId="urn:microsoft.com/office/officeart/2018/5/layout/IconCircleLabelList"/>
    <dgm:cxn modelId="{D936C815-48FB-8B43-9EC8-8A1D763E0263}" type="presParOf" srcId="{F40FD503-0EFF-43E4-9D91-E0B9266BF745}" destId="{19B563F1-9678-8547-89B4-6838C1658C51}" srcOrd="4" destOrd="0" presId="urn:microsoft.com/office/officeart/2018/5/layout/IconCircleLabelList"/>
    <dgm:cxn modelId="{36DA5606-E7B4-274B-871A-B1B94F5D6D03}" type="presParOf" srcId="{19B563F1-9678-8547-89B4-6838C1658C51}" destId="{B975727C-2830-1A46-B805-02744852ADCA}" srcOrd="0" destOrd="0" presId="urn:microsoft.com/office/officeart/2018/5/layout/IconCircleLabelList"/>
    <dgm:cxn modelId="{7BE8F48B-251D-D147-B2B1-59CC046EF8DF}" type="presParOf" srcId="{19B563F1-9678-8547-89B4-6838C1658C51}" destId="{00E05568-B774-054D-8419-192844858277}" srcOrd="1" destOrd="0" presId="urn:microsoft.com/office/officeart/2018/5/layout/IconCircleLabelList"/>
    <dgm:cxn modelId="{AA676D1E-69A3-D140-B4CF-982A779AAA81}" type="presParOf" srcId="{19B563F1-9678-8547-89B4-6838C1658C51}" destId="{4F450250-0DC9-EB4B-A1DE-269041933C3D}" srcOrd="2" destOrd="0" presId="urn:microsoft.com/office/officeart/2018/5/layout/IconCircleLabelList"/>
    <dgm:cxn modelId="{EB3EDF9F-C0DA-ED4E-A814-AE0FD5570D3F}" type="presParOf" srcId="{19B563F1-9678-8547-89B4-6838C1658C51}" destId="{78E5BBEA-2D49-C142-A21A-B5AEBEEF269D}" srcOrd="3" destOrd="0" presId="urn:microsoft.com/office/officeart/2018/5/layout/IconCircleLabelList"/>
    <dgm:cxn modelId="{96CD4371-11E1-DE44-94F9-9FAA93B3C9CE}" type="presParOf" srcId="{F40FD503-0EFF-43E4-9D91-E0B9266BF745}" destId="{AE9FFAB4-9076-7F48-9BE7-3919BBB40276}" srcOrd="5" destOrd="0" presId="urn:microsoft.com/office/officeart/2018/5/layout/IconCircleLabelList"/>
    <dgm:cxn modelId="{4595AD1B-2FE6-894A-82FF-4CBD13029820}" type="presParOf" srcId="{F40FD503-0EFF-43E4-9D91-E0B9266BF745}" destId="{7579C894-00FF-614B-85CB-914E266D53E5}" srcOrd="6" destOrd="0" presId="urn:microsoft.com/office/officeart/2018/5/layout/IconCircleLabelList"/>
    <dgm:cxn modelId="{390EBBD3-6D90-8749-BBA8-079733CE0DE9}" type="presParOf" srcId="{7579C894-00FF-614B-85CB-914E266D53E5}" destId="{E47BC14B-F893-1E42-A869-729B06CE7823}" srcOrd="0" destOrd="0" presId="urn:microsoft.com/office/officeart/2018/5/layout/IconCircleLabelList"/>
    <dgm:cxn modelId="{6F4F7F45-5324-7F46-9D09-AC889885AEF3}" type="presParOf" srcId="{7579C894-00FF-614B-85CB-914E266D53E5}" destId="{157B359F-96C8-A345-9A97-03E305534738}" srcOrd="1" destOrd="0" presId="urn:microsoft.com/office/officeart/2018/5/layout/IconCircleLabelList"/>
    <dgm:cxn modelId="{BD85B21B-9201-F54D-B096-23D3802FA9AB}" type="presParOf" srcId="{7579C894-00FF-614B-85CB-914E266D53E5}" destId="{BD6D49CA-6760-C041-A173-C84DB3B5EA83}" srcOrd="2" destOrd="0" presId="urn:microsoft.com/office/officeart/2018/5/layout/IconCircleLabelList"/>
    <dgm:cxn modelId="{FE9F2A38-B671-3540-A50C-997573FE01AA}" type="presParOf" srcId="{7579C894-00FF-614B-85CB-914E266D53E5}" destId="{8A86A9B4-532D-4D41-A6D2-DF00BCA7D5FC}" srcOrd="3" destOrd="0" presId="urn:microsoft.com/office/officeart/2018/5/layout/IconCircleLabelList"/>
    <dgm:cxn modelId="{590464EC-6C34-B840-82C2-81A38B83809B}" type="presParOf" srcId="{F40FD503-0EFF-43E4-9D91-E0B9266BF745}" destId="{8AB2B274-A901-7C45-B2E1-5C606CAC2F27}" srcOrd="7" destOrd="0" presId="urn:microsoft.com/office/officeart/2018/5/layout/IconCircleLabelList"/>
    <dgm:cxn modelId="{28029929-9CF3-574C-9868-ADC3ED07A0D2}" type="presParOf" srcId="{F40FD503-0EFF-43E4-9D91-E0B9266BF745}" destId="{754FD4B8-F754-6E45-B0F3-192D99CC4CA2}" srcOrd="8" destOrd="0" presId="urn:microsoft.com/office/officeart/2018/5/layout/IconCircleLabelList"/>
    <dgm:cxn modelId="{4EB498F9-4F43-7141-A032-B1E86238EF93}" type="presParOf" srcId="{754FD4B8-F754-6E45-B0F3-192D99CC4CA2}" destId="{ED0D0EDC-A904-DF40-B3C7-553F2D0D8AC3}" srcOrd="0" destOrd="0" presId="urn:microsoft.com/office/officeart/2018/5/layout/IconCircleLabelList"/>
    <dgm:cxn modelId="{884A9EC0-42F6-7C42-947F-45D8E313AD67}" type="presParOf" srcId="{754FD4B8-F754-6E45-B0F3-192D99CC4CA2}" destId="{A168EF1F-EC9E-CB47-BA63-C7AF53BEC4EE}" srcOrd="1" destOrd="0" presId="urn:microsoft.com/office/officeart/2018/5/layout/IconCircleLabelList"/>
    <dgm:cxn modelId="{1977A65A-1E0F-174A-9004-83D8ED51B05B}" type="presParOf" srcId="{754FD4B8-F754-6E45-B0F3-192D99CC4CA2}" destId="{5ADA3AA8-2A48-4C46-A43D-4881158236F9}" srcOrd="2" destOrd="0" presId="urn:microsoft.com/office/officeart/2018/5/layout/IconCircleLabelList"/>
    <dgm:cxn modelId="{508DC87B-BE96-3C4D-8C05-8729AE165E25}" type="presParOf" srcId="{754FD4B8-F754-6E45-B0F3-192D99CC4CA2}" destId="{4387B3EA-E9D6-A84A-94DF-068073FF5966}" srcOrd="3" destOrd="0" presId="urn:microsoft.com/office/officeart/2018/5/layout/IconCircleLabelList"/>
    <dgm:cxn modelId="{5F38D907-5FB6-A24E-8D2A-E1B1FFD28F35}" type="presParOf" srcId="{F40FD503-0EFF-43E4-9D91-E0B9266BF745}" destId="{F2C7B001-AD39-8748-A479-A1684ACB6748}" srcOrd="9" destOrd="0" presId="urn:microsoft.com/office/officeart/2018/5/layout/IconCircleLabelList"/>
    <dgm:cxn modelId="{D2F14432-844C-3940-A143-92B111105766}" type="presParOf" srcId="{F40FD503-0EFF-43E4-9D91-E0B9266BF745}" destId="{BDA928E6-0686-E949-BB9B-E532DF1C997A}" srcOrd="10" destOrd="0" presId="urn:microsoft.com/office/officeart/2018/5/layout/IconCircleLabelList"/>
    <dgm:cxn modelId="{D292922C-9C21-5D40-A92A-DEFA9E474F76}" type="presParOf" srcId="{BDA928E6-0686-E949-BB9B-E532DF1C997A}" destId="{E3CDE1EB-EA88-1946-BDE0-2A92882BC014}" srcOrd="0" destOrd="0" presId="urn:microsoft.com/office/officeart/2018/5/layout/IconCircleLabelList"/>
    <dgm:cxn modelId="{18408946-6E6C-4446-9A68-7743319471C6}" type="presParOf" srcId="{BDA928E6-0686-E949-BB9B-E532DF1C997A}" destId="{3D137EC2-7FFB-AF4A-90D7-063110BB4340}" srcOrd="1" destOrd="0" presId="urn:microsoft.com/office/officeart/2018/5/layout/IconCircleLabelList"/>
    <dgm:cxn modelId="{1EE9A839-AD9C-1443-A80F-D91E5CB46BE0}" type="presParOf" srcId="{BDA928E6-0686-E949-BB9B-E532DF1C997A}" destId="{9920C98F-2A2C-714E-ABA2-475010452358}" srcOrd="2" destOrd="0" presId="urn:microsoft.com/office/officeart/2018/5/layout/IconCircleLabelList"/>
    <dgm:cxn modelId="{1612EFA5-F54B-9841-9279-1013AC335C6F}" type="presParOf" srcId="{BDA928E6-0686-E949-BB9B-E532DF1C997A}" destId="{4A3ED05D-7093-D34D-B558-973AE98AFE8E}"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41A834-F691-7149-9446-EACB4AE7ABC0}">
      <dsp:nvSpPr>
        <dsp:cNvPr id="0" name=""/>
        <dsp:cNvSpPr/>
      </dsp:nvSpPr>
      <dsp:spPr>
        <a:xfrm>
          <a:off x="0" y="34644"/>
          <a:ext cx="5985146" cy="5985146"/>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ECD8A7-BB9E-6D47-A4B7-4B1DF141928A}">
      <dsp:nvSpPr>
        <dsp:cNvPr id="0" name=""/>
        <dsp:cNvSpPr/>
      </dsp:nvSpPr>
      <dsp:spPr>
        <a:xfrm>
          <a:off x="568588" y="603233"/>
          <a:ext cx="2334206" cy="23342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Manso people </a:t>
          </a:r>
          <a:br>
            <a:rPr lang="en-US" sz="1900" kern="1200"/>
          </a:br>
          <a:r>
            <a:rPr lang="en-US" sz="1900" kern="1200"/>
            <a:t>The ancestral and present-day homelands of the Manso people include the area around Las Cruces. </a:t>
          </a:r>
        </a:p>
      </dsp:txBody>
      <dsp:txXfrm>
        <a:off x="682535" y="717180"/>
        <a:ext cx="2106312" cy="2106312"/>
      </dsp:txXfrm>
    </dsp:sp>
    <dsp:sp modelId="{D4BF1CF6-4830-274B-9E52-7066F19937C3}">
      <dsp:nvSpPr>
        <dsp:cNvPr id="0" name=""/>
        <dsp:cNvSpPr/>
      </dsp:nvSpPr>
      <dsp:spPr>
        <a:xfrm>
          <a:off x="3082350" y="603233"/>
          <a:ext cx="2334206" cy="23342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Piro-Manso-Tiwa tribe </a:t>
          </a:r>
          <a:br>
            <a:rPr lang="en-US" sz="1900" kern="1200"/>
          </a:br>
          <a:r>
            <a:rPr lang="en-US" sz="1900" kern="1200"/>
            <a:t>The present-day homelands of the Piro-Manso-Tiwa tribe include the area around Las Cruces. </a:t>
          </a:r>
        </a:p>
      </dsp:txBody>
      <dsp:txXfrm>
        <a:off x="3196297" y="717180"/>
        <a:ext cx="2106312" cy="2106312"/>
      </dsp:txXfrm>
    </dsp:sp>
    <dsp:sp modelId="{393222E2-FAEA-F441-831C-0AEC52E7ACA3}">
      <dsp:nvSpPr>
        <dsp:cNvPr id="0" name=""/>
        <dsp:cNvSpPr/>
      </dsp:nvSpPr>
      <dsp:spPr>
        <a:xfrm>
          <a:off x="568588" y="3116995"/>
          <a:ext cx="2334206" cy="23342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Pueblo people </a:t>
          </a:r>
          <a:br>
            <a:rPr lang="en-US" sz="1900" kern="1200"/>
          </a:br>
          <a:r>
            <a:rPr lang="en-US" sz="1900" kern="1200"/>
            <a:t>The Pueblo people lived in small towns along the Rio Grande valley. </a:t>
          </a:r>
        </a:p>
      </dsp:txBody>
      <dsp:txXfrm>
        <a:off x="682535" y="3230942"/>
        <a:ext cx="2106312" cy="2106312"/>
      </dsp:txXfrm>
    </dsp:sp>
    <dsp:sp modelId="{52B84273-0DA6-D946-8B40-E808D22A33C0}">
      <dsp:nvSpPr>
        <dsp:cNvPr id="0" name=""/>
        <dsp:cNvSpPr/>
      </dsp:nvSpPr>
      <dsp:spPr>
        <a:xfrm>
          <a:off x="3082350" y="3116995"/>
          <a:ext cx="2334206" cy="23342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Navajo and Apache </a:t>
          </a:r>
          <a:br>
            <a:rPr lang="en-US" sz="1900" kern="1200" dirty="0"/>
          </a:br>
          <a:r>
            <a:rPr lang="en-US" sz="1900" kern="1200" dirty="0"/>
            <a:t>These nomadic peoples also lived in the region before the Spanish colonized New Mexico in the sixteenth century. </a:t>
          </a:r>
        </a:p>
      </dsp:txBody>
      <dsp:txXfrm>
        <a:off x="3196297" y="3230942"/>
        <a:ext cx="2106312" cy="21063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92A99C-0380-E448-BCAB-A9C0290FC833}">
      <dsp:nvSpPr>
        <dsp:cNvPr id="0" name=""/>
        <dsp:cNvSpPr/>
      </dsp:nvSpPr>
      <dsp:spPr>
        <a:xfrm>
          <a:off x="0" y="0"/>
          <a:ext cx="7579939" cy="156063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The Chi'hene people consider the area around Ojo Caliente to be the sacred center of their homeland.</a:t>
          </a:r>
        </a:p>
      </dsp:txBody>
      <dsp:txXfrm>
        <a:off x="45709" y="45709"/>
        <a:ext cx="5966899" cy="1469219"/>
      </dsp:txXfrm>
    </dsp:sp>
    <dsp:sp modelId="{0B3A0BF4-4028-E14E-B435-3D5F1FCF94D2}">
      <dsp:nvSpPr>
        <dsp:cNvPr id="0" name=""/>
        <dsp:cNvSpPr/>
      </dsp:nvSpPr>
      <dsp:spPr>
        <a:xfrm>
          <a:off x="1337636" y="1907446"/>
          <a:ext cx="7579939" cy="1560637"/>
        </a:xfrm>
        <a:prstGeom prst="roundRect">
          <a:avLst>
            <a:gd name="adj" fmla="val 10000"/>
          </a:avLst>
        </a:prstGeom>
        <a:solidFill>
          <a:schemeClr val="accent5">
            <a:hueOff val="1519610"/>
            <a:satOff val="-1031"/>
            <a:lumOff val="-6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The Chi'hene people are known for their respect for women, who have strong voices in decisions that affect the community.</a:t>
          </a:r>
        </a:p>
      </dsp:txBody>
      <dsp:txXfrm>
        <a:off x="1383345" y="1953155"/>
        <a:ext cx="5136470" cy="1469219"/>
      </dsp:txXfrm>
    </dsp:sp>
    <dsp:sp modelId="{77414702-8B9A-794E-97AD-132E44BDF632}">
      <dsp:nvSpPr>
        <dsp:cNvPr id="0" name=""/>
        <dsp:cNvSpPr/>
      </dsp:nvSpPr>
      <dsp:spPr>
        <a:xfrm>
          <a:off x="6565525" y="1226834"/>
          <a:ext cx="1014414" cy="1014414"/>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793768" y="1226834"/>
        <a:ext cx="557928" cy="7633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0CCF6C-29D0-3F4A-B6AA-C2A23F1FAF6C}">
      <dsp:nvSpPr>
        <dsp:cNvPr id="0" name=""/>
        <dsp:cNvSpPr/>
      </dsp:nvSpPr>
      <dsp:spPr>
        <a:xfrm>
          <a:off x="479298" y="302346"/>
          <a:ext cx="4352543" cy="4352543"/>
        </a:xfrm>
        <a:prstGeom prst="pie">
          <a:avLst>
            <a:gd name="adj1" fmla="val 16200000"/>
            <a:gd name="adj2" fmla="val 198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Respect</a:t>
          </a:r>
        </a:p>
      </dsp:txBody>
      <dsp:txXfrm>
        <a:off x="2702204" y="768690"/>
        <a:ext cx="1269491" cy="932687"/>
      </dsp:txXfrm>
    </dsp:sp>
    <dsp:sp modelId="{FDB4ED0B-704D-524C-AC67-286D281D1736}">
      <dsp:nvSpPr>
        <dsp:cNvPr id="0" name=""/>
        <dsp:cNvSpPr/>
      </dsp:nvSpPr>
      <dsp:spPr>
        <a:xfrm>
          <a:off x="349758" y="526709"/>
          <a:ext cx="4352543" cy="4352543"/>
        </a:xfrm>
        <a:prstGeom prst="pie">
          <a:avLst>
            <a:gd name="adj1" fmla="val 19800000"/>
            <a:gd name="adj2" fmla="val 18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Relevance </a:t>
          </a:r>
        </a:p>
      </dsp:txBody>
      <dsp:txXfrm>
        <a:off x="3329177" y="2262545"/>
        <a:ext cx="1316126" cy="880871"/>
      </dsp:txXfrm>
    </dsp:sp>
    <dsp:sp modelId="{69D82A9A-D518-7741-A011-78387DDED6C6}">
      <dsp:nvSpPr>
        <dsp:cNvPr id="0" name=""/>
        <dsp:cNvSpPr/>
      </dsp:nvSpPr>
      <dsp:spPr>
        <a:xfrm>
          <a:off x="349758" y="526709"/>
          <a:ext cx="4352543" cy="4352543"/>
        </a:xfrm>
        <a:prstGeom prst="pie">
          <a:avLst>
            <a:gd name="adj1" fmla="val 1800000"/>
            <a:gd name="adj2" fmla="val 54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Reciprocity</a:t>
          </a:r>
        </a:p>
      </dsp:txBody>
      <dsp:txXfrm>
        <a:off x="2572664" y="3480220"/>
        <a:ext cx="1269491" cy="932687"/>
      </dsp:txXfrm>
    </dsp:sp>
    <dsp:sp modelId="{05BAE579-9A3F-F14C-B31B-DE75A8B71B57}">
      <dsp:nvSpPr>
        <dsp:cNvPr id="0" name=""/>
        <dsp:cNvSpPr/>
      </dsp:nvSpPr>
      <dsp:spPr>
        <a:xfrm>
          <a:off x="349758" y="526709"/>
          <a:ext cx="4352543" cy="4352543"/>
        </a:xfrm>
        <a:prstGeom prst="pie">
          <a:avLst>
            <a:gd name="adj1" fmla="val 5400000"/>
            <a:gd name="adj2" fmla="val 90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Responsibility</a:t>
          </a:r>
        </a:p>
      </dsp:txBody>
      <dsp:txXfrm>
        <a:off x="1209903" y="3480220"/>
        <a:ext cx="1269491" cy="932687"/>
      </dsp:txXfrm>
    </dsp:sp>
    <dsp:sp modelId="{E37FEE51-4770-8E40-81C0-629F20EF43A1}">
      <dsp:nvSpPr>
        <dsp:cNvPr id="0" name=""/>
        <dsp:cNvSpPr/>
      </dsp:nvSpPr>
      <dsp:spPr>
        <a:xfrm>
          <a:off x="349758" y="526709"/>
          <a:ext cx="4352543" cy="4352543"/>
        </a:xfrm>
        <a:prstGeom prst="pie">
          <a:avLst>
            <a:gd name="adj1" fmla="val 9000000"/>
            <a:gd name="adj2" fmla="val 126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Renewal</a:t>
          </a:r>
        </a:p>
      </dsp:txBody>
      <dsp:txXfrm>
        <a:off x="417119" y="2262545"/>
        <a:ext cx="1316126" cy="880871"/>
      </dsp:txXfrm>
    </dsp:sp>
    <dsp:sp modelId="{EBB3D741-CE1F-1746-887B-E1217DB1CEA7}">
      <dsp:nvSpPr>
        <dsp:cNvPr id="0" name=""/>
        <dsp:cNvSpPr/>
      </dsp:nvSpPr>
      <dsp:spPr>
        <a:xfrm>
          <a:off x="349758" y="526709"/>
          <a:ext cx="4352543" cy="4352543"/>
        </a:xfrm>
        <a:prstGeom prst="pie">
          <a:avLst>
            <a:gd name="adj1" fmla="val 12600000"/>
            <a:gd name="adj2" fmla="val 162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Relationships</a:t>
          </a:r>
        </a:p>
      </dsp:txBody>
      <dsp:txXfrm>
        <a:off x="1209903" y="993053"/>
        <a:ext cx="1269491" cy="9326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561FAC-F470-7147-89AD-3BE1F3E929BD}">
      <dsp:nvSpPr>
        <dsp:cNvPr id="0" name=""/>
        <dsp:cNvSpPr/>
      </dsp:nvSpPr>
      <dsp:spPr>
        <a:xfrm>
          <a:off x="174" y="472170"/>
          <a:ext cx="2103119" cy="2523743"/>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7741" tIns="0" rIns="207741" bIns="330200" numCol="1" spcCol="1270" anchor="t" anchorCtr="0">
          <a:noAutofit/>
        </a:bodyPr>
        <a:lstStyle/>
        <a:p>
          <a:pPr marL="0" lvl="0" indent="0" algn="l" defTabSz="800100">
            <a:lnSpc>
              <a:spcPct val="90000"/>
            </a:lnSpc>
            <a:spcBef>
              <a:spcPct val="0"/>
            </a:spcBef>
            <a:spcAft>
              <a:spcPct val="35000"/>
            </a:spcAft>
            <a:buNone/>
          </a:pPr>
          <a:r>
            <a:rPr lang="en-US" sz="1800" kern="1200"/>
            <a:t>Offering recognition and respect</a:t>
          </a:r>
        </a:p>
      </dsp:txBody>
      <dsp:txXfrm>
        <a:off x="174" y="1481667"/>
        <a:ext cx="2103119" cy="1514246"/>
      </dsp:txXfrm>
    </dsp:sp>
    <dsp:sp modelId="{C1475357-096B-194E-99B3-B732A819F523}">
      <dsp:nvSpPr>
        <dsp:cNvPr id="0" name=""/>
        <dsp:cNvSpPr/>
      </dsp:nvSpPr>
      <dsp:spPr>
        <a:xfrm>
          <a:off x="174" y="472170"/>
          <a:ext cx="2103119" cy="100949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07741" tIns="165100" rIns="207741" bIns="165100" numCol="1" spcCol="1270" anchor="ctr" anchorCtr="0">
          <a:noAutofit/>
        </a:bodyPr>
        <a:lstStyle/>
        <a:p>
          <a:pPr marL="0" lvl="0" indent="0" algn="l" defTabSz="2711450">
            <a:lnSpc>
              <a:spcPct val="90000"/>
            </a:lnSpc>
            <a:spcBef>
              <a:spcPct val="0"/>
            </a:spcBef>
            <a:spcAft>
              <a:spcPct val="35000"/>
            </a:spcAft>
            <a:buNone/>
          </a:pPr>
          <a:r>
            <a:rPr lang="en-US" sz="6100" kern="1200"/>
            <a:t>01</a:t>
          </a:r>
        </a:p>
      </dsp:txBody>
      <dsp:txXfrm>
        <a:off x="174" y="472170"/>
        <a:ext cx="2103119" cy="1009497"/>
      </dsp:txXfrm>
    </dsp:sp>
    <dsp:sp modelId="{F2E39867-F52D-1340-93A5-AAD7843FC6C5}">
      <dsp:nvSpPr>
        <dsp:cNvPr id="0" name=""/>
        <dsp:cNvSpPr/>
      </dsp:nvSpPr>
      <dsp:spPr>
        <a:xfrm>
          <a:off x="2271543" y="472170"/>
          <a:ext cx="2103119" cy="2523743"/>
        </a:xfrm>
        <a:prstGeom prst="rect">
          <a:avLst/>
        </a:prstGeom>
        <a:solidFill>
          <a:schemeClr val="accent2">
            <a:hueOff val="-6205176"/>
            <a:satOff val="-1828"/>
            <a:lumOff val="-1046"/>
            <a:alphaOff val="0"/>
          </a:schemeClr>
        </a:solidFill>
        <a:ln w="12700" cap="flat" cmpd="sng" algn="ctr">
          <a:solidFill>
            <a:schemeClr val="accent2">
              <a:hueOff val="-6205176"/>
              <a:satOff val="-1828"/>
              <a:lumOff val="-104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7741" tIns="0" rIns="207741" bIns="330200" numCol="1" spcCol="1270" anchor="t" anchorCtr="0">
          <a:noAutofit/>
        </a:bodyPr>
        <a:lstStyle/>
        <a:p>
          <a:pPr marL="0" lvl="0" indent="0" algn="l" defTabSz="800100">
            <a:lnSpc>
              <a:spcPct val="90000"/>
            </a:lnSpc>
            <a:spcBef>
              <a:spcPct val="0"/>
            </a:spcBef>
            <a:spcAft>
              <a:spcPct val="35000"/>
            </a:spcAft>
            <a:buNone/>
          </a:pPr>
          <a:r>
            <a:rPr lang="en-US" sz="1800" kern="1200"/>
            <a:t>Counteracting the “doctrine of discovery”</a:t>
          </a:r>
        </a:p>
      </dsp:txBody>
      <dsp:txXfrm>
        <a:off x="2271543" y="1481667"/>
        <a:ext cx="2103119" cy="1514246"/>
      </dsp:txXfrm>
    </dsp:sp>
    <dsp:sp modelId="{941C4FA6-7D60-CB49-ABE3-88F6A8BF3297}">
      <dsp:nvSpPr>
        <dsp:cNvPr id="0" name=""/>
        <dsp:cNvSpPr/>
      </dsp:nvSpPr>
      <dsp:spPr>
        <a:xfrm>
          <a:off x="2271543" y="472170"/>
          <a:ext cx="2103119" cy="100949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07741" tIns="165100" rIns="207741" bIns="165100" numCol="1" spcCol="1270" anchor="ctr" anchorCtr="0">
          <a:noAutofit/>
        </a:bodyPr>
        <a:lstStyle/>
        <a:p>
          <a:pPr marL="0" lvl="0" indent="0" algn="l" defTabSz="2711450">
            <a:lnSpc>
              <a:spcPct val="90000"/>
            </a:lnSpc>
            <a:spcBef>
              <a:spcPct val="0"/>
            </a:spcBef>
            <a:spcAft>
              <a:spcPct val="35000"/>
            </a:spcAft>
            <a:buNone/>
          </a:pPr>
          <a:r>
            <a:rPr lang="en-US" sz="6100" kern="1200"/>
            <a:t>02</a:t>
          </a:r>
        </a:p>
      </dsp:txBody>
      <dsp:txXfrm>
        <a:off x="2271543" y="472170"/>
        <a:ext cx="2103119" cy="1009497"/>
      </dsp:txXfrm>
    </dsp:sp>
    <dsp:sp modelId="{30F80A2B-9D00-334B-9E6E-5A40B09C4B2E}">
      <dsp:nvSpPr>
        <dsp:cNvPr id="0" name=""/>
        <dsp:cNvSpPr/>
      </dsp:nvSpPr>
      <dsp:spPr>
        <a:xfrm>
          <a:off x="4542912" y="472170"/>
          <a:ext cx="2103119" cy="2523743"/>
        </a:xfrm>
        <a:prstGeom prst="rect">
          <a:avLst/>
        </a:prstGeom>
        <a:solidFill>
          <a:schemeClr val="accent2">
            <a:hueOff val="-12410352"/>
            <a:satOff val="-3657"/>
            <a:lumOff val="-2091"/>
            <a:alphaOff val="0"/>
          </a:schemeClr>
        </a:solidFill>
        <a:ln w="12700" cap="flat" cmpd="sng" algn="ctr">
          <a:solidFill>
            <a:schemeClr val="accent2">
              <a:hueOff val="-12410352"/>
              <a:satOff val="-3657"/>
              <a:lumOff val="-209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7741" tIns="0" rIns="207741" bIns="330200" numCol="1" spcCol="1270" anchor="t" anchorCtr="0">
          <a:noAutofit/>
        </a:bodyPr>
        <a:lstStyle/>
        <a:p>
          <a:pPr marL="0" lvl="0" indent="0" algn="l" defTabSz="800100">
            <a:lnSpc>
              <a:spcPct val="90000"/>
            </a:lnSpc>
            <a:spcBef>
              <a:spcPct val="0"/>
            </a:spcBef>
            <a:spcAft>
              <a:spcPct val="35000"/>
            </a:spcAft>
            <a:buNone/>
          </a:pPr>
          <a:r>
            <a:rPr lang="en-US" sz="1800" kern="1200"/>
            <a:t>Creating awareness of the history that led to the current situation</a:t>
          </a:r>
        </a:p>
      </dsp:txBody>
      <dsp:txXfrm>
        <a:off x="4542912" y="1481667"/>
        <a:ext cx="2103119" cy="1514246"/>
      </dsp:txXfrm>
    </dsp:sp>
    <dsp:sp modelId="{C46B9B50-49D6-544A-91BB-312F1092E5FA}">
      <dsp:nvSpPr>
        <dsp:cNvPr id="0" name=""/>
        <dsp:cNvSpPr/>
      </dsp:nvSpPr>
      <dsp:spPr>
        <a:xfrm>
          <a:off x="4542912" y="472170"/>
          <a:ext cx="2103119" cy="100949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07741" tIns="165100" rIns="207741" bIns="165100" numCol="1" spcCol="1270" anchor="ctr" anchorCtr="0">
          <a:noAutofit/>
        </a:bodyPr>
        <a:lstStyle/>
        <a:p>
          <a:pPr marL="0" lvl="0" indent="0" algn="l" defTabSz="2711450">
            <a:lnSpc>
              <a:spcPct val="90000"/>
            </a:lnSpc>
            <a:spcBef>
              <a:spcPct val="0"/>
            </a:spcBef>
            <a:spcAft>
              <a:spcPct val="35000"/>
            </a:spcAft>
            <a:buNone/>
          </a:pPr>
          <a:r>
            <a:rPr lang="en-US" sz="6100" kern="1200"/>
            <a:t>03</a:t>
          </a:r>
        </a:p>
      </dsp:txBody>
      <dsp:txXfrm>
        <a:off x="4542912" y="472170"/>
        <a:ext cx="2103119" cy="1009497"/>
      </dsp:txXfrm>
    </dsp:sp>
    <dsp:sp modelId="{D4C2D5BC-6004-074D-8A0B-6DA1698325B1}">
      <dsp:nvSpPr>
        <dsp:cNvPr id="0" name=""/>
        <dsp:cNvSpPr/>
      </dsp:nvSpPr>
      <dsp:spPr>
        <a:xfrm>
          <a:off x="6814282" y="472170"/>
          <a:ext cx="2103119" cy="2523743"/>
        </a:xfrm>
        <a:prstGeom prst="rect">
          <a:avLst/>
        </a:prstGeom>
        <a:solidFill>
          <a:schemeClr val="accent2">
            <a:hueOff val="-18615527"/>
            <a:satOff val="-5485"/>
            <a:lumOff val="-3137"/>
            <a:alphaOff val="0"/>
          </a:schemeClr>
        </a:solidFill>
        <a:ln w="12700" cap="flat" cmpd="sng" algn="ctr">
          <a:solidFill>
            <a:schemeClr val="accent2">
              <a:hueOff val="-18615527"/>
              <a:satOff val="-5485"/>
              <a:lumOff val="-313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7741" tIns="0" rIns="207741" bIns="330200" numCol="1" spcCol="1270" anchor="t" anchorCtr="0">
          <a:noAutofit/>
        </a:bodyPr>
        <a:lstStyle/>
        <a:p>
          <a:pPr marL="0" lvl="0" indent="0" algn="l" defTabSz="800100">
            <a:lnSpc>
              <a:spcPct val="90000"/>
            </a:lnSpc>
            <a:spcBef>
              <a:spcPct val="0"/>
            </a:spcBef>
            <a:spcAft>
              <a:spcPct val="35000"/>
            </a:spcAft>
            <a:buNone/>
          </a:pPr>
          <a:r>
            <a:rPr lang="en-US" sz="1800" kern="1200"/>
            <a:t>Repairing relationships with Native communities and the land</a:t>
          </a:r>
        </a:p>
      </dsp:txBody>
      <dsp:txXfrm>
        <a:off x="6814282" y="1481667"/>
        <a:ext cx="2103119" cy="1514246"/>
      </dsp:txXfrm>
    </dsp:sp>
    <dsp:sp modelId="{222DB065-D204-3A44-8E55-0B9B2CA9D6C2}">
      <dsp:nvSpPr>
        <dsp:cNvPr id="0" name=""/>
        <dsp:cNvSpPr/>
      </dsp:nvSpPr>
      <dsp:spPr>
        <a:xfrm>
          <a:off x="6814282" y="472170"/>
          <a:ext cx="2103119" cy="100949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07741" tIns="165100" rIns="207741" bIns="165100" numCol="1" spcCol="1270" anchor="ctr" anchorCtr="0">
          <a:noAutofit/>
        </a:bodyPr>
        <a:lstStyle/>
        <a:p>
          <a:pPr marL="0" lvl="0" indent="0" algn="l" defTabSz="2711450">
            <a:lnSpc>
              <a:spcPct val="90000"/>
            </a:lnSpc>
            <a:spcBef>
              <a:spcPct val="0"/>
            </a:spcBef>
            <a:spcAft>
              <a:spcPct val="35000"/>
            </a:spcAft>
            <a:buNone/>
          </a:pPr>
          <a:r>
            <a:rPr lang="en-US" sz="6100" kern="1200"/>
            <a:t>04</a:t>
          </a:r>
        </a:p>
      </dsp:txBody>
      <dsp:txXfrm>
        <a:off x="6814282" y="472170"/>
        <a:ext cx="2103119" cy="10094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7A5F2A-8486-C243-86BA-3CF4D924D92C}">
      <dsp:nvSpPr>
        <dsp:cNvPr id="0" name=""/>
        <dsp:cNvSpPr/>
      </dsp:nvSpPr>
      <dsp:spPr>
        <a:xfrm>
          <a:off x="0" y="29449"/>
          <a:ext cx="5638781" cy="5638781"/>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CACD7C-2316-F14A-8A43-99B7CE441458}">
      <dsp:nvSpPr>
        <dsp:cNvPr id="0" name=""/>
        <dsp:cNvSpPr/>
      </dsp:nvSpPr>
      <dsp:spPr>
        <a:xfrm>
          <a:off x="535684" y="565133"/>
          <a:ext cx="2199124" cy="21991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a:t>Western and Non-Western-WOK, E.G. Eastern-WOK</a:t>
          </a:r>
          <a:endParaRPr lang="en-US" sz="2600" kern="1200"/>
        </a:p>
      </dsp:txBody>
      <dsp:txXfrm>
        <a:off x="643036" y="672485"/>
        <a:ext cx="1984420" cy="1984420"/>
      </dsp:txXfrm>
    </dsp:sp>
    <dsp:sp modelId="{097CEC34-14B2-CE40-AC5D-FB03B8E7BA4E}">
      <dsp:nvSpPr>
        <dsp:cNvPr id="0" name=""/>
        <dsp:cNvSpPr/>
      </dsp:nvSpPr>
      <dsp:spPr>
        <a:xfrm>
          <a:off x="2903972" y="565133"/>
          <a:ext cx="2199124" cy="21991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a:t>Non-Western and Indigenous –WOK</a:t>
          </a:r>
          <a:endParaRPr lang="en-US" sz="2600" kern="1200"/>
        </a:p>
      </dsp:txBody>
      <dsp:txXfrm>
        <a:off x="3011324" y="672485"/>
        <a:ext cx="1984420" cy="1984420"/>
      </dsp:txXfrm>
    </dsp:sp>
    <dsp:sp modelId="{7C35F041-3FC0-7549-8893-4F32B00AD412}">
      <dsp:nvSpPr>
        <dsp:cNvPr id="0" name=""/>
        <dsp:cNvSpPr/>
      </dsp:nvSpPr>
      <dsp:spPr>
        <a:xfrm>
          <a:off x="535684" y="2933421"/>
          <a:ext cx="2199124" cy="21991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a:t>Are there more?</a:t>
          </a:r>
          <a:endParaRPr lang="en-US" sz="2600" kern="1200"/>
        </a:p>
      </dsp:txBody>
      <dsp:txXfrm>
        <a:off x="643036" y="3040773"/>
        <a:ext cx="1984420" cy="1984420"/>
      </dsp:txXfrm>
    </dsp:sp>
    <dsp:sp modelId="{C9A39E19-B135-2F40-AC45-D9B99BFB6A4A}">
      <dsp:nvSpPr>
        <dsp:cNvPr id="0" name=""/>
        <dsp:cNvSpPr/>
      </dsp:nvSpPr>
      <dsp:spPr>
        <a:xfrm>
          <a:off x="2903972" y="2933421"/>
          <a:ext cx="2199124" cy="21991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a:t>Such as Feminist WOK, etc.</a:t>
          </a:r>
          <a:endParaRPr lang="en-US" sz="2600" kern="1200"/>
        </a:p>
      </dsp:txBody>
      <dsp:txXfrm>
        <a:off x="3011324" y="3040773"/>
        <a:ext cx="1984420" cy="19844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4BA33D-BF70-4D41-9715-07A4DCB877F4}">
      <dsp:nvSpPr>
        <dsp:cNvPr id="0" name=""/>
        <dsp:cNvSpPr/>
      </dsp:nvSpPr>
      <dsp:spPr>
        <a:xfrm>
          <a:off x="1235892" y="2167"/>
          <a:ext cx="950027" cy="95002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543F08-8786-4FCC-A21C-FD050EACA1AF}">
      <dsp:nvSpPr>
        <dsp:cNvPr id="0" name=""/>
        <dsp:cNvSpPr/>
      </dsp:nvSpPr>
      <dsp:spPr>
        <a:xfrm>
          <a:off x="1438357" y="204631"/>
          <a:ext cx="545097" cy="5450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94204B-7152-4187-AEBB-C76454712009}">
      <dsp:nvSpPr>
        <dsp:cNvPr id="0" name=""/>
        <dsp:cNvSpPr/>
      </dsp:nvSpPr>
      <dsp:spPr>
        <a:xfrm>
          <a:off x="932195" y="1248104"/>
          <a:ext cx="1557421" cy="6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Annual December Quantum Storytelling Conference – </a:t>
          </a:r>
        </a:p>
      </dsp:txBody>
      <dsp:txXfrm>
        <a:off x="932195" y="1248104"/>
        <a:ext cx="1557421" cy="622968"/>
      </dsp:txXfrm>
    </dsp:sp>
    <dsp:sp modelId="{CF845E02-18A8-47D2-8187-81E3B507D916}">
      <dsp:nvSpPr>
        <dsp:cNvPr id="0" name=""/>
        <dsp:cNvSpPr/>
      </dsp:nvSpPr>
      <dsp:spPr>
        <a:xfrm>
          <a:off x="3332711" y="2167"/>
          <a:ext cx="950027" cy="95002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473A8E-9D68-48B5-B5A7-F408D7F0DDFD}">
      <dsp:nvSpPr>
        <dsp:cNvPr id="0" name=""/>
        <dsp:cNvSpPr/>
      </dsp:nvSpPr>
      <dsp:spPr>
        <a:xfrm>
          <a:off x="3535176" y="204631"/>
          <a:ext cx="545097" cy="5450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24CC8B-3524-4FA4-8D07-A97E5600137E}">
      <dsp:nvSpPr>
        <dsp:cNvPr id="0" name=""/>
        <dsp:cNvSpPr/>
      </dsp:nvSpPr>
      <dsp:spPr>
        <a:xfrm>
          <a:off x="2762165" y="1248104"/>
          <a:ext cx="2091119" cy="6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Quantum-Storytelling.com</a:t>
          </a:r>
        </a:p>
      </dsp:txBody>
      <dsp:txXfrm>
        <a:off x="2762165" y="1248104"/>
        <a:ext cx="2091119" cy="622968"/>
      </dsp:txXfrm>
    </dsp:sp>
    <dsp:sp modelId="{B975727C-2830-1A46-B805-02744852ADCA}">
      <dsp:nvSpPr>
        <dsp:cNvPr id="0" name=""/>
        <dsp:cNvSpPr/>
      </dsp:nvSpPr>
      <dsp:spPr>
        <a:xfrm>
          <a:off x="5781469" y="2167"/>
          <a:ext cx="950027" cy="95002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E05568-B774-054D-8419-192844858277}">
      <dsp:nvSpPr>
        <dsp:cNvPr id="0" name=""/>
        <dsp:cNvSpPr/>
      </dsp:nvSpPr>
      <dsp:spPr>
        <a:xfrm>
          <a:off x="5983934" y="204631"/>
          <a:ext cx="545097" cy="545097"/>
        </a:xfrm>
        <a:prstGeom prst="rect">
          <a:avLst/>
        </a:prstGeom>
        <a:solidFill>
          <a:schemeClr val="bg1">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E5BBEA-2D49-C142-A21A-B5AEBEEF269D}">
      <dsp:nvSpPr>
        <dsp:cNvPr id="0" name=""/>
        <dsp:cNvSpPr/>
      </dsp:nvSpPr>
      <dsp:spPr>
        <a:xfrm>
          <a:off x="5125834" y="1248104"/>
          <a:ext cx="2261298" cy="6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Antenarrative.com</a:t>
          </a:r>
        </a:p>
      </dsp:txBody>
      <dsp:txXfrm>
        <a:off x="5125834" y="1248104"/>
        <a:ext cx="2261298" cy="622968"/>
      </dsp:txXfrm>
    </dsp:sp>
    <dsp:sp modelId="{E47BC14B-F893-1E42-A869-729B06CE7823}">
      <dsp:nvSpPr>
        <dsp:cNvPr id="0" name=""/>
        <dsp:cNvSpPr/>
      </dsp:nvSpPr>
      <dsp:spPr>
        <a:xfrm>
          <a:off x="1382648" y="2260428"/>
          <a:ext cx="950027" cy="950027"/>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7B359F-96C8-A345-9A97-03E305534738}">
      <dsp:nvSpPr>
        <dsp:cNvPr id="0" name=""/>
        <dsp:cNvSpPr/>
      </dsp:nvSpPr>
      <dsp:spPr>
        <a:xfrm>
          <a:off x="1585113" y="2462893"/>
          <a:ext cx="545097" cy="545097"/>
        </a:xfrm>
        <a:prstGeom prst="rect">
          <a:avLst/>
        </a:prstGeom>
        <a:solidFill>
          <a:schemeClr val="bg1">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86A9B4-532D-4D41-A6D2-DF00BCA7D5FC}">
      <dsp:nvSpPr>
        <dsp:cNvPr id="0" name=""/>
        <dsp:cNvSpPr/>
      </dsp:nvSpPr>
      <dsp:spPr>
        <a:xfrm>
          <a:off x="706789" y="3506366"/>
          <a:ext cx="2301744" cy="6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err="1"/>
            <a:t>TrueSTORYTELLING.org</a:t>
          </a:r>
          <a:endParaRPr lang="en-US" sz="1100" kern="1200" dirty="0"/>
        </a:p>
      </dsp:txBody>
      <dsp:txXfrm>
        <a:off x="706789" y="3506366"/>
        <a:ext cx="2301744" cy="622968"/>
      </dsp:txXfrm>
    </dsp:sp>
    <dsp:sp modelId="{ED0D0EDC-A904-DF40-B3C7-553F2D0D8AC3}">
      <dsp:nvSpPr>
        <dsp:cNvPr id="0" name=""/>
        <dsp:cNvSpPr/>
      </dsp:nvSpPr>
      <dsp:spPr>
        <a:xfrm>
          <a:off x="3584780" y="2260428"/>
          <a:ext cx="950027" cy="950027"/>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68EF1F-EC9E-CB47-BA63-C7AF53BEC4EE}">
      <dsp:nvSpPr>
        <dsp:cNvPr id="0" name=""/>
        <dsp:cNvSpPr/>
      </dsp:nvSpPr>
      <dsp:spPr>
        <a:xfrm>
          <a:off x="3787245" y="2462893"/>
          <a:ext cx="545097" cy="545097"/>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87B3EA-E9D6-A84A-94DF-068073FF5966}">
      <dsp:nvSpPr>
        <dsp:cNvPr id="0" name=""/>
        <dsp:cNvSpPr/>
      </dsp:nvSpPr>
      <dsp:spPr>
        <a:xfrm>
          <a:off x="3281083" y="3506366"/>
          <a:ext cx="1557421" cy="6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Tellsittrue.com</a:t>
          </a:r>
        </a:p>
      </dsp:txBody>
      <dsp:txXfrm>
        <a:off x="3281083" y="3506366"/>
        <a:ext cx="1557421" cy="622968"/>
      </dsp:txXfrm>
    </dsp:sp>
    <dsp:sp modelId="{E3CDE1EB-EA88-1946-BDE0-2A92882BC014}">
      <dsp:nvSpPr>
        <dsp:cNvPr id="0" name=""/>
        <dsp:cNvSpPr/>
      </dsp:nvSpPr>
      <dsp:spPr>
        <a:xfrm>
          <a:off x="5886782" y="2260428"/>
          <a:ext cx="950027" cy="95002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137EC2-7FFB-AF4A-90D7-063110BB4340}">
      <dsp:nvSpPr>
        <dsp:cNvPr id="0" name=""/>
        <dsp:cNvSpPr/>
      </dsp:nvSpPr>
      <dsp:spPr>
        <a:xfrm>
          <a:off x="6089247" y="2462893"/>
          <a:ext cx="545097" cy="545097"/>
        </a:xfrm>
        <a:prstGeom prst="rect">
          <a:avLst/>
        </a:prstGeom>
        <a:solidFill>
          <a:schemeClr val="bg1">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3ED05D-7093-D34D-B558-973AE98AFE8E}">
      <dsp:nvSpPr>
        <dsp:cNvPr id="0" name=""/>
        <dsp:cNvSpPr/>
      </dsp:nvSpPr>
      <dsp:spPr>
        <a:xfrm>
          <a:off x="5111054" y="3506366"/>
          <a:ext cx="2501484" cy="6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davidboje@gmail.com</a:t>
          </a:r>
        </a:p>
      </dsp:txBody>
      <dsp:txXfrm>
        <a:off x="5111054" y="3506366"/>
        <a:ext cx="2501484" cy="622968"/>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EC4549-6333-1144-B00D-70E389CA4729}" type="datetimeFigureOut">
              <a:rPr lang="en-US" smtClean="0"/>
              <a:t>10/6/24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FF3184-1153-F645-9838-A98B283B6158}" type="slidenum">
              <a:rPr lang="en-US" smtClean="0"/>
              <a:t>‹#›</a:t>
            </a:fld>
            <a:endParaRPr lang="en-US"/>
          </a:p>
        </p:txBody>
      </p:sp>
    </p:spTree>
    <p:extLst>
      <p:ext uri="{BB962C8B-B14F-4D97-AF65-F5344CB8AC3E}">
        <p14:creationId xmlns:p14="http://schemas.microsoft.com/office/powerpoint/2010/main" val="3866821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mlegis.gov/handouts/LGC%20100412%20Item%208%20Chihene%20Nde%20Nation%20Presentation.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andfonline.com/author/Jostad%2C+Patricia+M"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doi.org/10.1080/08941929609380996" TargetMode="External"/><Relationship Id="rId5" Type="http://schemas.openxmlformats.org/officeDocument/2006/relationships/hyperlink" Target="https://www.tandfonline.com/author/McDonald%2C+Daniel" TargetMode="External"/><Relationship Id="rId4" Type="http://schemas.openxmlformats.org/officeDocument/2006/relationships/hyperlink" Target="https://www.tandfonline.com/author/McAvoy%2C+Leo+H"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www.nmlegis.gov</a:t>
            </a:r>
            <a:r>
              <a:rPr lang="en-US" dirty="0"/>
              <a:t>/handouts/LGC%20100412%20Item%208%20Chihene%20Nde%20Nation%20Presentation.pdf</a:t>
            </a:r>
          </a:p>
          <a:p>
            <a:endParaRPr lang="en-US" dirty="0"/>
          </a:p>
        </p:txBody>
      </p:sp>
      <p:sp>
        <p:nvSpPr>
          <p:cNvPr id="4" name="Slide Number Placeholder 3"/>
          <p:cNvSpPr>
            <a:spLocks noGrp="1"/>
          </p:cNvSpPr>
          <p:nvPr>
            <p:ph type="sldNum" sz="quarter" idx="5"/>
          </p:nvPr>
        </p:nvSpPr>
        <p:spPr/>
        <p:txBody>
          <a:bodyPr/>
          <a:lstStyle/>
          <a:p>
            <a:fld id="{A4FF3184-1153-F645-9838-A98B283B6158}" type="slidenum">
              <a:rPr lang="en-US" smtClean="0"/>
              <a:t>2</a:t>
            </a:fld>
            <a:endParaRPr lang="en-US"/>
          </a:p>
        </p:txBody>
      </p:sp>
    </p:spTree>
    <p:extLst>
      <p:ext uri="{BB962C8B-B14F-4D97-AF65-F5344CB8AC3E}">
        <p14:creationId xmlns:p14="http://schemas.microsoft.com/office/powerpoint/2010/main" val="1314291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www.naacpldf.org</a:t>
            </a:r>
            <a:r>
              <a:rPr lang="en-US" dirty="0"/>
              <a:t>/woke-black-bad/</a:t>
            </a:r>
          </a:p>
        </p:txBody>
      </p:sp>
      <p:sp>
        <p:nvSpPr>
          <p:cNvPr id="4" name="Slide Number Placeholder 3"/>
          <p:cNvSpPr>
            <a:spLocks noGrp="1"/>
          </p:cNvSpPr>
          <p:nvPr>
            <p:ph type="sldNum" sz="quarter" idx="5"/>
          </p:nvPr>
        </p:nvSpPr>
        <p:spPr/>
        <p:txBody>
          <a:bodyPr/>
          <a:lstStyle/>
          <a:p>
            <a:fld id="{A4FF3184-1153-F645-9838-A98B283B6158}" type="slidenum">
              <a:rPr lang="en-US" smtClean="0"/>
              <a:t>7</a:t>
            </a:fld>
            <a:endParaRPr lang="en-US"/>
          </a:p>
        </p:txBody>
      </p:sp>
    </p:spTree>
    <p:extLst>
      <p:ext uri="{BB962C8B-B14F-4D97-AF65-F5344CB8AC3E}">
        <p14:creationId xmlns:p14="http://schemas.microsoft.com/office/powerpoint/2010/main" val="2546107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www.naacpldf.org</a:t>
            </a:r>
            <a:r>
              <a:rPr lang="en-US" dirty="0"/>
              <a:t>/woke-black-bad/</a:t>
            </a:r>
          </a:p>
        </p:txBody>
      </p:sp>
      <p:sp>
        <p:nvSpPr>
          <p:cNvPr id="4" name="Slide Number Placeholder 3"/>
          <p:cNvSpPr>
            <a:spLocks noGrp="1"/>
          </p:cNvSpPr>
          <p:nvPr>
            <p:ph type="sldNum" sz="quarter" idx="5"/>
          </p:nvPr>
        </p:nvSpPr>
        <p:spPr/>
        <p:txBody>
          <a:bodyPr/>
          <a:lstStyle/>
          <a:p>
            <a:fld id="{A4FF3184-1153-F645-9838-A98B283B6158}" type="slidenum">
              <a:rPr lang="en-US" smtClean="0"/>
              <a:t>9</a:t>
            </a:fld>
            <a:endParaRPr lang="en-US"/>
          </a:p>
        </p:txBody>
      </p:sp>
    </p:spTree>
    <p:extLst>
      <p:ext uri="{BB962C8B-B14F-4D97-AF65-F5344CB8AC3E}">
        <p14:creationId xmlns:p14="http://schemas.microsoft.com/office/powerpoint/2010/main" val="2370981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support.google.com</a:t>
            </a:r>
            <a:r>
              <a:rPr lang="en-US" dirty="0"/>
              <a:t>/</a:t>
            </a:r>
            <a:r>
              <a:rPr lang="en-US" dirty="0" err="1"/>
              <a:t>websearch?p</a:t>
            </a:r>
            <a:r>
              <a:rPr lang="en-US" dirty="0"/>
              <a:t>=</a:t>
            </a:r>
            <a:r>
              <a:rPr lang="en-US" dirty="0" err="1"/>
              <a:t>ai_overviews&amp;hl</a:t>
            </a:r>
            <a:r>
              <a:rPr lang="en-US" dirty="0"/>
              <a:t>=</a:t>
            </a:r>
            <a:r>
              <a:rPr lang="en-US" dirty="0" err="1"/>
              <a:t>en</a:t>
            </a:r>
            <a:r>
              <a:rPr lang="en-US" dirty="0"/>
              <a:t> </a:t>
            </a:r>
          </a:p>
        </p:txBody>
      </p:sp>
      <p:sp>
        <p:nvSpPr>
          <p:cNvPr id="4" name="Slide Number Placeholder 3"/>
          <p:cNvSpPr>
            <a:spLocks noGrp="1"/>
          </p:cNvSpPr>
          <p:nvPr>
            <p:ph type="sldNum" sz="quarter" idx="5"/>
          </p:nvPr>
        </p:nvSpPr>
        <p:spPr/>
        <p:txBody>
          <a:bodyPr/>
          <a:lstStyle/>
          <a:p>
            <a:fld id="{A4FF3184-1153-F645-9838-A98B283B6158}" type="slidenum">
              <a:rPr lang="en-US" smtClean="0"/>
              <a:t>10</a:t>
            </a:fld>
            <a:endParaRPr lang="en-US"/>
          </a:p>
        </p:txBody>
      </p:sp>
    </p:spTree>
    <p:extLst>
      <p:ext uri="{BB962C8B-B14F-4D97-AF65-F5344CB8AC3E}">
        <p14:creationId xmlns:p14="http://schemas.microsoft.com/office/powerpoint/2010/main" val="605566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Actor William Conrad plays an Indian 1972. Jimmy Carter press op -- https://</a:t>
            </a:r>
            <a:r>
              <a:rPr lang="en-US" dirty="0" err="1"/>
              <a:t>www.nytimes.com</a:t>
            </a:r>
            <a:r>
              <a:rPr lang="en-US" dirty="0"/>
              <a:t>/2023/02/27/us/native-</a:t>
            </a:r>
            <a:r>
              <a:rPr lang="en-US" dirty="0" err="1"/>
              <a:t>american</a:t>
            </a:r>
            <a:r>
              <a:rPr lang="en-US" dirty="0"/>
              <a:t>-pollution-</a:t>
            </a:r>
            <a:r>
              <a:rPr lang="en-US" dirty="0" err="1"/>
              <a:t>ad.html</a:t>
            </a:r>
            <a:endParaRPr lang="en-US" dirty="0"/>
          </a:p>
        </p:txBody>
      </p:sp>
      <p:sp>
        <p:nvSpPr>
          <p:cNvPr id="4" name="Slide Number Placeholder 3"/>
          <p:cNvSpPr>
            <a:spLocks noGrp="1"/>
          </p:cNvSpPr>
          <p:nvPr>
            <p:ph type="sldNum" sz="quarter" idx="5"/>
          </p:nvPr>
        </p:nvSpPr>
        <p:spPr/>
        <p:txBody>
          <a:bodyPr/>
          <a:lstStyle/>
          <a:p>
            <a:fld id="{A4FF3184-1153-F645-9838-A98B283B6158}" type="slidenum">
              <a:rPr lang="en-US" smtClean="0"/>
              <a:t>15</a:t>
            </a:fld>
            <a:endParaRPr lang="en-US"/>
          </a:p>
        </p:txBody>
      </p:sp>
    </p:spTree>
    <p:extLst>
      <p:ext uri="{BB962C8B-B14F-4D97-AF65-F5344CB8AC3E}">
        <p14:creationId xmlns:p14="http://schemas.microsoft.com/office/powerpoint/2010/main" val="1695228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hlinkClick r:id="rId3"/>
              </a:rPr>
              <a:t>https://www.nmlegis.gov/handouts/LGC%20100412%20Item%208%20Chihene%20Nde%20Nation%20Presentation.pdf</a:t>
            </a:r>
            <a:endParaRPr lang="en-US" dirty="0"/>
          </a:p>
        </p:txBody>
      </p:sp>
      <p:sp>
        <p:nvSpPr>
          <p:cNvPr id="4" name="Slide Number Placeholder 3"/>
          <p:cNvSpPr>
            <a:spLocks noGrp="1"/>
          </p:cNvSpPr>
          <p:nvPr>
            <p:ph type="sldNum" sz="quarter" idx="5"/>
          </p:nvPr>
        </p:nvSpPr>
        <p:spPr/>
        <p:txBody>
          <a:bodyPr/>
          <a:lstStyle/>
          <a:p>
            <a:fld id="{A4FF3184-1153-F645-9838-A98B283B6158}" type="slidenum">
              <a:rPr lang="en-US" smtClean="0"/>
              <a:t>35</a:t>
            </a:fld>
            <a:endParaRPr lang="en-US"/>
          </a:p>
        </p:txBody>
      </p:sp>
    </p:spTree>
    <p:extLst>
      <p:ext uri="{BB962C8B-B14F-4D97-AF65-F5344CB8AC3E}">
        <p14:creationId xmlns:p14="http://schemas.microsoft.com/office/powerpoint/2010/main" val="1550956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americanindian.si.edu</a:t>
            </a:r>
            <a:r>
              <a:rPr lang="en-US" dirty="0"/>
              <a:t>/ancestors-know/reflections/black-native-identity-and-futurity/</a:t>
            </a:r>
          </a:p>
          <a:p>
            <a:r>
              <a:rPr lang="en-US" dirty="0"/>
              <a:t>https://</a:t>
            </a:r>
            <a:r>
              <a:rPr lang="en-US" dirty="0" err="1"/>
              <a:t>nativepartnership.org</a:t>
            </a:r>
            <a:r>
              <a:rPr lang="en-US" dirty="0"/>
              <a:t>/blog/history-culture-justice-category/black-history-month-and-the-contributions-of-afro-indigenous-americans/</a:t>
            </a:r>
          </a:p>
          <a:p>
            <a:endParaRPr lang="en-US" dirty="0"/>
          </a:p>
        </p:txBody>
      </p:sp>
      <p:sp>
        <p:nvSpPr>
          <p:cNvPr id="4" name="Slide Number Placeholder 3"/>
          <p:cNvSpPr>
            <a:spLocks noGrp="1"/>
          </p:cNvSpPr>
          <p:nvPr>
            <p:ph type="sldNum" sz="quarter" idx="5"/>
          </p:nvPr>
        </p:nvSpPr>
        <p:spPr/>
        <p:txBody>
          <a:bodyPr/>
          <a:lstStyle/>
          <a:p>
            <a:fld id="{A4FF3184-1153-F645-9838-A98B283B6158}" type="slidenum">
              <a:rPr lang="en-US" smtClean="0"/>
              <a:t>39</a:t>
            </a:fld>
            <a:endParaRPr lang="en-US"/>
          </a:p>
        </p:txBody>
      </p:sp>
    </p:spTree>
    <p:extLst>
      <p:ext uri="{BB962C8B-B14F-4D97-AF65-F5344CB8AC3E}">
        <p14:creationId xmlns:p14="http://schemas.microsoft.com/office/powerpoint/2010/main" val="211101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effectLst/>
                <a:latin typeface="Helvetica Neue" panose="02000503000000020004" pitchFamily="2" charset="0"/>
                <a:hlinkClick r:id="rId3"/>
              </a:rPr>
              <a:t>Patricia M. Jostad</a:t>
            </a:r>
            <a:r>
              <a:rPr lang="en-US" dirty="0">
                <a:effectLst/>
                <a:latin typeface="Helvetica Neue" panose="02000503000000020004" pitchFamily="2" charset="0"/>
              </a:rPr>
              <a:t>, </a:t>
            </a:r>
            <a:r>
              <a:rPr lang="en-US" dirty="0">
                <a:effectLst/>
                <a:latin typeface="Helvetica Neue" panose="02000503000000020004" pitchFamily="2" charset="0"/>
                <a:hlinkClick r:id="rId4"/>
              </a:rPr>
              <a:t>Leo H. McAvoy</a:t>
            </a:r>
            <a:r>
              <a:rPr lang="en-US" dirty="0">
                <a:effectLst/>
                <a:latin typeface="Helvetica Neue" panose="02000503000000020004" pitchFamily="2" charset="0"/>
              </a:rPr>
              <a:t> &amp; </a:t>
            </a:r>
            <a:r>
              <a:rPr lang="en-US" dirty="0">
                <a:effectLst/>
                <a:latin typeface="Helvetica Neue" panose="02000503000000020004" pitchFamily="2" charset="0"/>
                <a:hlinkClick r:id="rId5"/>
              </a:rPr>
              <a:t>Daniel McDonald</a:t>
            </a:r>
            <a:endParaRPr lang="en-US" dirty="0">
              <a:effectLst/>
              <a:latin typeface="Helvetica Neue" panose="02000503000000020004" pitchFamily="2" charset="0"/>
            </a:endParaRPr>
          </a:p>
          <a:p>
            <a:pPr>
              <a:buFont typeface="Arial" panose="020B0604020202020204" pitchFamily="34" charset="0"/>
              <a:buChar char="•"/>
            </a:pPr>
            <a:r>
              <a:rPr lang="en-US" dirty="0">
                <a:effectLst/>
                <a:latin typeface="Helvetica Neue" panose="02000503000000020004" pitchFamily="2" charset="0"/>
              </a:rPr>
              <a:t>Pages 565-581 | Received 07 Nov 1994, Accepted 20 Dec 1995, Published online: 21 Nov 2008</a:t>
            </a:r>
          </a:p>
          <a:p>
            <a:pPr>
              <a:buFont typeface="Arial" panose="020B0604020202020204" pitchFamily="34" charset="0"/>
              <a:buChar char="•"/>
            </a:pPr>
            <a:r>
              <a:rPr lang="en-US" dirty="0">
                <a:effectLst/>
                <a:latin typeface="Helvetica Neue" panose="02000503000000020004" pitchFamily="2" charset="0"/>
              </a:rPr>
              <a:t>Cite this article </a:t>
            </a:r>
            <a:r>
              <a:rPr lang="en-US" dirty="0">
                <a:effectLst/>
                <a:latin typeface="Helvetica Neue" panose="02000503000000020004" pitchFamily="2" charset="0"/>
                <a:hlinkClick r:id="rId6"/>
              </a:rPr>
              <a:t>https://doi.org/10.1080/08941929609380996</a:t>
            </a:r>
            <a:endParaRPr lang="en-US" dirty="0">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A4FF3184-1153-F645-9838-A98B283B6158}" type="slidenum">
              <a:rPr lang="en-US" smtClean="0"/>
              <a:t>43</a:t>
            </a:fld>
            <a:endParaRPr lang="en-US"/>
          </a:p>
        </p:txBody>
      </p:sp>
    </p:spTree>
    <p:extLst>
      <p:ext uri="{BB962C8B-B14F-4D97-AF65-F5344CB8AC3E}">
        <p14:creationId xmlns:p14="http://schemas.microsoft.com/office/powerpoint/2010/main" val="1510854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lnSpc>
                <a:spcPct val="120000"/>
              </a:lnSpc>
              <a:spcBef>
                <a:spcPts val="0"/>
              </a:spcBef>
              <a:buNone/>
            </a:pPr>
            <a:r>
              <a:rPr lang="en-US" dirty="0"/>
              <a:t>Source material </a:t>
            </a:r>
            <a:r>
              <a:rPr lang="en-US" sz="1200" dirty="0">
                <a:effectLst/>
                <a:latin typeface="Cambria" panose="02040503050406030204" pitchFamily="18" charset="0"/>
                <a:ea typeface="MS Mincho" panose="02020609040205080304" pitchFamily="49" charset="-128"/>
                <a:cs typeface="Times New Roman" panose="02020603050405020304" pitchFamily="18" charset="0"/>
              </a:rPr>
              <a:t>TOWARD AN ACOUSTIC RHETORIC: VITAL MATERIALISM’S DIFFRACTIONS</a:t>
            </a:r>
          </a:p>
          <a:p>
            <a:pPr marL="0" marR="0" indent="0" algn="ctr">
              <a:lnSpc>
                <a:spcPct val="120000"/>
              </a:lnSpc>
              <a:spcBef>
                <a:spcPts val="0"/>
              </a:spcBef>
              <a:spcAft>
                <a:spcPts val="0"/>
              </a:spcAft>
              <a:buNone/>
            </a:pPr>
            <a:r>
              <a:rPr lang="en-US" sz="1200" dirty="0">
                <a:effectLst/>
                <a:latin typeface="Cambria" panose="02040503050406030204" pitchFamily="18" charset="0"/>
                <a:ea typeface="MS Mincho" panose="02020609040205080304" pitchFamily="49" charset="-128"/>
                <a:cs typeface="Times New Roman" panose="02020603050405020304" pitchFamily="18" charset="0"/>
              </a:rPr>
              <a:t> BY GERRI ELISE MCCULLOH, B.A., M.A. </a:t>
            </a:r>
          </a:p>
          <a:p>
            <a:pPr marL="0" marR="0" indent="0" algn="ctr">
              <a:lnSpc>
                <a:spcPct val="120000"/>
              </a:lnSpc>
              <a:spcBef>
                <a:spcPts val="0"/>
              </a:spcBef>
              <a:spcAft>
                <a:spcPts val="0"/>
              </a:spcAft>
              <a:buNone/>
            </a:pPr>
            <a:r>
              <a:rPr lang="en-US" sz="1200" dirty="0">
                <a:effectLst/>
                <a:latin typeface="Cambria" panose="02040503050406030204" pitchFamily="18" charset="0"/>
                <a:ea typeface="MS Mincho" panose="02020609040205080304" pitchFamily="49" charset="-128"/>
                <a:cs typeface="Times New Roman" panose="02020603050405020304" pitchFamily="18" charset="0"/>
              </a:rPr>
              <a:t>A dissertation submitted to the Graduate School in partial fulfillment of the requirements for the degree</a:t>
            </a:r>
          </a:p>
          <a:p>
            <a:pPr marL="0" marR="0" indent="0" algn="ctr">
              <a:lnSpc>
                <a:spcPct val="120000"/>
              </a:lnSpc>
              <a:spcBef>
                <a:spcPts val="0"/>
              </a:spcBef>
              <a:spcAft>
                <a:spcPts val="0"/>
              </a:spcAft>
              <a:buNone/>
            </a:pPr>
            <a:r>
              <a:rPr lang="en-US" sz="1200" dirty="0">
                <a:effectLst/>
                <a:latin typeface="Cambria" panose="02040503050406030204" pitchFamily="18" charset="0"/>
                <a:ea typeface="MS Mincho" panose="02020609040205080304" pitchFamily="49" charset="-128"/>
                <a:cs typeface="Times New Roman" panose="02020603050405020304" pitchFamily="18" charset="0"/>
              </a:rPr>
              <a:t>Doctor of Philosophy </a:t>
            </a:r>
          </a:p>
          <a:p>
            <a:pPr marL="0" marR="0" indent="0" algn="ctr">
              <a:lnSpc>
                <a:spcPct val="120000"/>
              </a:lnSpc>
              <a:spcBef>
                <a:spcPts val="0"/>
              </a:spcBef>
              <a:spcAft>
                <a:spcPts val="0"/>
              </a:spcAft>
              <a:buNone/>
            </a:pPr>
            <a:r>
              <a:rPr lang="en-US" sz="1200" dirty="0">
                <a:effectLst/>
                <a:latin typeface="Cambria" panose="02040503050406030204" pitchFamily="18" charset="0"/>
                <a:ea typeface="MS Mincho" panose="02020609040205080304" pitchFamily="49" charset="-128"/>
                <a:cs typeface="Times New Roman" panose="02020603050405020304" pitchFamily="18" charset="0"/>
              </a:rPr>
              <a:t>Major Subject: Rhetoric and Professional Communication</a:t>
            </a:r>
          </a:p>
          <a:p>
            <a:pPr marL="0" marR="0" indent="0" algn="ctr">
              <a:lnSpc>
                <a:spcPct val="120000"/>
              </a:lnSpc>
              <a:spcBef>
                <a:spcPts val="0"/>
              </a:spcBef>
              <a:spcAft>
                <a:spcPts val="0"/>
              </a:spcAft>
              <a:buNone/>
            </a:pPr>
            <a:r>
              <a:rPr lang="en-US" sz="1200" dirty="0">
                <a:effectLst/>
                <a:latin typeface="Cambria" panose="02040503050406030204" pitchFamily="18" charset="0"/>
                <a:ea typeface="MS Mincho" panose="02020609040205080304" pitchFamily="49" charset="-128"/>
                <a:cs typeface="Times New Roman" panose="02020603050405020304" pitchFamily="18" charset="0"/>
              </a:rPr>
              <a:t>Minor Subject: Business Management</a:t>
            </a:r>
          </a:p>
          <a:p>
            <a:pPr marL="0" marR="0" indent="0" algn="ctr">
              <a:lnSpc>
                <a:spcPct val="120000"/>
              </a:lnSpc>
              <a:spcBef>
                <a:spcPts val="0"/>
              </a:spcBef>
              <a:spcAft>
                <a:spcPts val="0"/>
              </a:spcAft>
              <a:buNone/>
            </a:pPr>
            <a:r>
              <a:rPr lang="en-US" sz="1200" dirty="0">
                <a:effectLst/>
                <a:latin typeface="Cambria" panose="02040503050406030204" pitchFamily="18" charset="0"/>
                <a:ea typeface="MS Mincho" panose="02020609040205080304" pitchFamily="49" charset="-128"/>
                <a:cs typeface="Times New Roman" panose="02020603050405020304" pitchFamily="18" charset="0"/>
              </a:rPr>
              <a:t>New Mexico State University</a:t>
            </a:r>
          </a:p>
          <a:p>
            <a:pPr marL="0" marR="0" indent="0" algn="ctr">
              <a:lnSpc>
                <a:spcPct val="120000"/>
              </a:lnSpc>
              <a:spcBef>
                <a:spcPts val="0"/>
              </a:spcBef>
              <a:spcAft>
                <a:spcPts val="0"/>
              </a:spcAft>
              <a:buNone/>
            </a:pPr>
            <a:r>
              <a:rPr lang="en-US" sz="1200" dirty="0">
                <a:effectLst/>
                <a:latin typeface="Cambria" panose="02040503050406030204" pitchFamily="18" charset="0"/>
                <a:ea typeface="MS Mincho" panose="02020609040205080304" pitchFamily="49" charset="-128"/>
                <a:cs typeface="Times New Roman" panose="02020603050405020304" pitchFamily="18" charset="0"/>
              </a:rPr>
              <a:t>Las Cruces, New Mexico</a:t>
            </a:r>
          </a:p>
          <a:p>
            <a:pPr marL="0" marR="0" indent="0" algn="ctr">
              <a:lnSpc>
                <a:spcPct val="120000"/>
              </a:lnSpc>
              <a:spcBef>
                <a:spcPts val="0"/>
              </a:spcBef>
              <a:spcAft>
                <a:spcPts val="0"/>
              </a:spcAft>
              <a:buNone/>
            </a:pPr>
            <a:r>
              <a:rPr lang="en-US" sz="1200" dirty="0">
                <a:effectLst/>
                <a:latin typeface="Cambria" panose="02040503050406030204" pitchFamily="18" charset="0"/>
                <a:ea typeface="MS Mincho" panose="02020609040205080304" pitchFamily="49" charset="-128"/>
                <a:cs typeface="Times New Roman" panose="02020603050405020304" pitchFamily="18" charset="0"/>
              </a:rPr>
              <a:t>November 2015</a:t>
            </a:r>
          </a:p>
          <a:p>
            <a:pPr marL="0" marR="0" indent="0" algn="ctr">
              <a:lnSpc>
                <a:spcPct val="120000"/>
              </a:lnSpc>
              <a:spcBef>
                <a:spcPts val="0"/>
              </a:spcBef>
              <a:spcAft>
                <a:spcPts val="0"/>
              </a:spcAft>
              <a:buNone/>
            </a:pPr>
            <a:r>
              <a:rPr lang="en-US" sz="1200" dirty="0">
                <a:effectLst/>
                <a:latin typeface="Cambria" panose="02040503050406030204" pitchFamily="18" charset="0"/>
                <a:ea typeface="MS Mincho" panose="02020609040205080304" pitchFamily="49" charset="-128"/>
                <a:cs typeface="Times New Roman" panose="02020603050405020304" pitchFamily="18" charset="0"/>
              </a:rPr>
              <a:t>Copyright 2015 by Gerri Elise McCulloh</a:t>
            </a:r>
          </a:p>
          <a:p>
            <a:endParaRPr lang="en-US" dirty="0"/>
          </a:p>
        </p:txBody>
      </p:sp>
      <p:sp>
        <p:nvSpPr>
          <p:cNvPr id="4" name="Slide Number Placeholder 3"/>
          <p:cNvSpPr>
            <a:spLocks noGrp="1"/>
          </p:cNvSpPr>
          <p:nvPr>
            <p:ph type="sldNum" sz="quarter" idx="5"/>
          </p:nvPr>
        </p:nvSpPr>
        <p:spPr/>
        <p:txBody>
          <a:bodyPr/>
          <a:lstStyle/>
          <a:p>
            <a:fld id="{A4FF3184-1153-F645-9838-A98B283B6158}" type="slidenum">
              <a:rPr lang="en-US" smtClean="0"/>
              <a:t>48</a:t>
            </a:fld>
            <a:endParaRPr lang="en-US"/>
          </a:p>
        </p:txBody>
      </p:sp>
    </p:spTree>
    <p:extLst>
      <p:ext uri="{BB962C8B-B14F-4D97-AF65-F5344CB8AC3E}">
        <p14:creationId xmlns:p14="http://schemas.microsoft.com/office/powerpoint/2010/main" val="1593263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48002-315D-49B1-B10F-137139C4BF9E}"/>
              </a:ext>
            </a:extLst>
          </p:cNvPr>
          <p:cNvSpPr>
            <a:spLocks noGrp="1"/>
          </p:cNvSpPr>
          <p:nvPr>
            <p:ph type="ctrTitle"/>
          </p:nvPr>
        </p:nvSpPr>
        <p:spPr>
          <a:xfrm>
            <a:off x="854896" y="1122363"/>
            <a:ext cx="7276733" cy="3381398"/>
          </a:xfrm>
        </p:spPr>
        <p:txBody>
          <a:bodyPr anchor="b">
            <a:normAutofit/>
          </a:bodyPr>
          <a:lstStyle>
            <a:lvl1pPr algn="l">
              <a:defRPr sz="4800" cap="none" spc="0" baseline="0"/>
            </a:lvl1pPr>
          </a:lstStyle>
          <a:p>
            <a:r>
              <a:rPr lang="en-US" dirty="0"/>
              <a:t>Click to edit Master title style</a:t>
            </a:r>
          </a:p>
        </p:txBody>
      </p:sp>
      <p:sp>
        <p:nvSpPr>
          <p:cNvPr id="3" name="Subtitle 2">
            <a:extLst>
              <a:ext uri="{FF2B5EF4-FFF2-40B4-BE49-F238E27FC236}">
                <a16:creationId xmlns:a16="http://schemas.microsoft.com/office/drawing/2014/main" id="{804535E0-4D9C-4DCA-8569-64503C5DC1D4}"/>
              </a:ext>
            </a:extLst>
          </p:cNvPr>
          <p:cNvSpPr>
            <a:spLocks noGrp="1"/>
          </p:cNvSpPr>
          <p:nvPr>
            <p:ph type="subTitle" idx="1"/>
          </p:nvPr>
        </p:nvSpPr>
        <p:spPr>
          <a:xfrm>
            <a:off x="854894" y="4612942"/>
            <a:ext cx="7276733" cy="1181683"/>
          </a:xfrm>
        </p:spPr>
        <p:txBody>
          <a:bodyPr>
            <a:normAutofit/>
          </a:bodyPr>
          <a:lstStyle>
            <a:lvl1pPr marL="0" indent="0" algn="l">
              <a:buNone/>
              <a:defRPr sz="18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FF283B68-70CF-4A98-948C-6EA4BD68D2BC}"/>
              </a:ext>
            </a:extLst>
          </p:cNvPr>
          <p:cNvSpPr>
            <a:spLocks noGrp="1"/>
          </p:cNvSpPr>
          <p:nvPr>
            <p:ph type="dt" sz="half" idx="10"/>
          </p:nvPr>
        </p:nvSpPr>
        <p:spPr/>
        <p:txBody>
          <a:bodyPr/>
          <a:lstStyle/>
          <a:p>
            <a:fld id="{326951E3-958F-4611-B170-D081BA0250F9}" type="datetimeFigureOut">
              <a:rPr lang="en-US" smtClean="0"/>
              <a:t>10/6/24</a:t>
            </a:fld>
            <a:endParaRPr lang="en-US"/>
          </a:p>
        </p:txBody>
      </p:sp>
      <p:sp>
        <p:nvSpPr>
          <p:cNvPr id="5" name="Footer Placeholder 4">
            <a:extLst>
              <a:ext uri="{FF2B5EF4-FFF2-40B4-BE49-F238E27FC236}">
                <a16:creationId xmlns:a16="http://schemas.microsoft.com/office/drawing/2014/main" id="{B3EC2EF9-7F83-4AD3-B3F6-B9D4618D6E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B751B-3464-41CD-B728-A72BB191E29F}"/>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271061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B5731-248B-49C2-93DE-8A3260C9FB36}"/>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46D4D5C5-3D5A-4F3D-8A08-7053DACF1F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9E5372-3FC6-4227-B2DD-6CB24E65178F}"/>
              </a:ext>
            </a:extLst>
          </p:cNvPr>
          <p:cNvSpPr>
            <a:spLocks noGrp="1"/>
          </p:cNvSpPr>
          <p:nvPr>
            <p:ph type="dt" sz="half" idx="10"/>
          </p:nvPr>
        </p:nvSpPr>
        <p:spPr/>
        <p:txBody>
          <a:bodyPr/>
          <a:lstStyle/>
          <a:p>
            <a:fld id="{326951E3-958F-4611-B170-D081BA0250F9}" type="datetimeFigureOut">
              <a:rPr lang="en-US" smtClean="0"/>
              <a:t>10/6/24</a:t>
            </a:fld>
            <a:endParaRPr lang="en-US"/>
          </a:p>
        </p:txBody>
      </p:sp>
      <p:sp>
        <p:nvSpPr>
          <p:cNvPr id="5" name="Footer Placeholder 4">
            <a:extLst>
              <a:ext uri="{FF2B5EF4-FFF2-40B4-BE49-F238E27FC236}">
                <a16:creationId xmlns:a16="http://schemas.microsoft.com/office/drawing/2014/main" id="{B7C1B1B1-B637-4E46-B64C-F082B54C2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5567AD-4B78-41F6-B814-726D4BD4CE50}"/>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638998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674D5E-67E6-4C23-B80A-0C66B53315EB}"/>
              </a:ext>
            </a:extLst>
          </p:cNvPr>
          <p:cNvSpPr>
            <a:spLocks noGrp="1"/>
          </p:cNvSpPr>
          <p:nvPr>
            <p:ph type="title" orient="vert"/>
          </p:nvPr>
        </p:nvSpPr>
        <p:spPr>
          <a:xfrm>
            <a:off x="8724900" y="876299"/>
            <a:ext cx="2628900" cy="5181601"/>
          </a:xfrm>
        </p:spPr>
        <p:txBody>
          <a:bodyPr vert="eaVert" anchor="b"/>
          <a:lstStyle/>
          <a:p>
            <a:r>
              <a:rPr lang="en-US" dirty="0"/>
              <a:t>Click to edit Master title style</a:t>
            </a:r>
          </a:p>
        </p:txBody>
      </p:sp>
      <p:sp>
        <p:nvSpPr>
          <p:cNvPr id="3" name="Vertical Text Placeholder 2">
            <a:extLst>
              <a:ext uri="{FF2B5EF4-FFF2-40B4-BE49-F238E27FC236}">
                <a16:creationId xmlns:a16="http://schemas.microsoft.com/office/drawing/2014/main" id="{42FEFF2A-08E8-447D-85C7-7D5A9C422C9D}"/>
              </a:ext>
            </a:extLst>
          </p:cNvPr>
          <p:cNvSpPr>
            <a:spLocks noGrp="1"/>
          </p:cNvSpPr>
          <p:nvPr>
            <p:ph type="body" orient="vert" idx="1"/>
          </p:nvPr>
        </p:nvSpPr>
        <p:spPr>
          <a:xfrm>
            <a:off x="838200" y="876299"/>
            <a:ext cx="7734300" cy="51816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D40030D-E580-4B0C-B5A8-2C8A094D9D8A}"/>
              </a:ext>
            </a:extLst>
          </p:cNvPr>
          <p:cNvSpPr>
            <a:spLocks noGrp="1"/>
          </p:cNvSpPr>
          <p:nvPr>
            <p:ph type="dt" sz="half" idx="10"/>
          </p:nvPr>
        </p:nvSpPr>
        <p:spPr/>
        <p:txBody>
          <a:bodyPr/>
          <a:lstStyle/>
          <a:p>
            <a:fld id="{326951E3-958F-4611-B170-D081BA0250F9}" type="datetimeFigureOut">
              <a:rPr lang="en-US" smtClean="0"/>
              <a:t>10/6/24</a:t>
            </a:fld>
            <a:endParaRPr lang="en-US"/>
          </a:p>
        </p:txBody>
      </p:sp>
      <p:sp>
        <p:nvSpPr>
          <p:cNvPr id="5" name="Footer Placeholder 4">
            <a:extLst>
              <a:ext uri="{FF2B5EF4-FFF2-40B4-BE49-F238E27FC236}">
                <a16:creationId xmlns:a16="http://schemas.microsoft.com/office/drawing/2014/main" id="{4F2DCAEB-1B6E-492E-918E-47179AF48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E4A38-A745-436E-9E33-63B9F81C0917}"/>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367851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BFD42-94A9-4345-AF38-7D562B5021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64C458-A63B-4032-B4EC-732DAC188C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855B5-7F2F-408B-800D-92CB34B99234}"/>
              </a:ext>
            </a:extLst>
          </p:cNvPr>
          <p:cNvSpPr>
            <a:spLocks noGrp="1"/>
          </p:cNvSpPr>
          <p:nvPr>
            <p:ph type="dt" sz="half" idx="10"/>
          </p:nvPr>
        </p:nvSpPr>
        <p:spPr/>
        <p:txBody>
          <a:bodyPr/>
          <a:lstStyle/>
          <a:p>
            <a:fld id="{326951E3-958F-4611-B170-D081BA0250F9}" type="datetimeFigureOut">
              <a:rPr lang="en-US" smtClean="0"/>
              <a:t>10/6/24</a:t>
            </a:fld>
            <a:endParaRPr lang="en-US"/>
          </a:p>
        </p:txBody>
      </p:sp>
      <p:sp>
        <p:nvSpPr>
          <p:cNvPr id="5" name="Footer Placeholder 4">
            <a:extLst>
              <a:ext uri="{FF2B5EF4-FFF2-40B4-BE49-F238E27FC236}">
                <a16:creationId xmlns:a16="http://schemas.microsoft.com/office/drawing/2014/main" id="{5C203412-EA6B-43CA-8B3A-F502587CB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6E9EE-F895-4ECE-B4B2-586D65ED8432}"/>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300836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8193F-AFAD-4A9A-B0EF-530DFB19D8DD}"/>
              </a:ext>
            </a:extLst>
          </p:cNvPr>
          <p:cNvSpPr>
            <a:spLocks noGrp="1"/>
          </p:cNvSpPr>
          <p:nvPr>
            <p:ph type="title"/>
          </p:nvPr>
        </p:nvSpPr>
        <p:spPr>
          <a:xfrm>
            <a:off x="831849" y="876299"/>
            <a:ext cx="7876722" cy="3713165"/>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EFD1BBE4-9FC1-4F89-B120-1C49D816FDB9}"/>
              </a:ext>
            </a:extLst>
          </p:cNvPr>
          <p:cNvSpPr>
            <a:spLocks noGrp="1"/>
          </p:cNvSpPr>
          <p:nvPr>
            <p:ph type="body" idx="1"/>
          </p:nvPr>
        </p:nvSpPr>
        <p:spPr>
          <a:xfrm>
            <a:off x="831850" y="4746170"/>
            <a:ext cx="6781301" cy="1048455"/>
          </a:xfrm>
        </p:spPr>
        <p:txBody>
          <a:bodyPr>
            <a:normAutofit/>
          </a:bodyPr>
          <a:lstStyle>
            <a:lvl1pPr marL="0" indent="0">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13530A6B-E3FD-4920-8128-C263CA1D65D1}"/>
              </a:ext>
            </a:extLst>
          </p:cNvPr>
          <p:cNvSpPr>
            <a:spLocks noGrp="1"/>
          </p:cNvSpPr>
          <p:nvPr>
            <p:ph type="dt" sz="half" idx="10"/>
          </p:nvPr>
        </p:nvSpPr>
        <p:spPr/>
        <p:txBody>
          <a:bodyPr/>
          <a:lstStyle/>
          <a:p>
            <a:fld id="{326951E3-958F-4611-B170-D081BA0250F9}" type="datetimeFigureOut">
              <a:rPr lang="en-US" smtClean="0"/>
              <a:t>10/6/24</a:t>
            </a:fld>
            <a:endParaRPr lang="en-US"/>
          </a:p>
        </p:txBody>
      </p:sp>
      <p:sp>
        <p:nvSpPr>
          <p:cNvPr id="5" name="Footer Placeholder 4">
            <a:extLst>
              <a:ext uri="{FF2B5EF4-FFF2-40B4-BE49-F238E27FC236}">
                <a16:creationId xmlns:a16="http://schemas.microsoft.com/office/drawing/2014/main" id="{8C166B85-0649-47DB-AD69-458D8F600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B25931-A293-42E9-BDF5-B2AE121D73AD}"/>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768131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262B-ECD6-47BB-A6F1-92A6033E93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8B8779-51E9-44D1-9F7B-28F3C6D3C44D}"/>
              </a:ext>
            </a:extLst>
          </p:cNvPr>
          <p:cNvSpPr>
            <a:spLocks noGrp="1"/>
          </p:cNvSpPr>
          <p:nvPr>
            <p:ph sz="half" idx="1"/>
          </p:nvPr>
        </p:nvSpPr>
        <p:spPr>
          <a:xfrm>
            <a:off x="848474" y="2080517"/>
            <a:ext cx="4970124" cy="39773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A9E8BFB-5295-4C5E-9CB1-E276E9D0E51F}"/>
              </a:ext>
            </a:extLst>
          </p:cNvPr>
          <p:cNvSpPr>
            <a:spLocks noGrp="1"/>
          </p:cNvSpPr>
          <p:nvPr>
            <p:ph sz="half" idx="2"/>
          </p:nvPr>
        </p:nvSpPr>
        <p:spPr>
          <a:xfrm>
            <a:off x="6310899" y="2080517"/>
            <a:ext cx="4970124" cy="39773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5E22BF-1819-4301-B699-EF5A2F4D9BC4}"/>
              </a:ext>
            </a:extLst>
          </p:cNvPr>
          <p:cNvSpPr>
            <a:spLocks noGrp="1"/>
          </p:cNvSpPr>
          <p:nvPr>
            <p:ph type="dt" sz="half" idx="10"/>
          </p:nvPr>
        </p:nvSpPr>
        <p:spPr/>
        <p:txBody>
          <a:bodyPr/>
          <a:lstStyle/>
          <a:p>
            <a:fld id="{326951E3-958F-4611-B170-D081BA0250F9}" type="datetimeFigureOut">
              <a:rPr lang="en-US" smtClean="0"/>
              <a:t>10/6/24</a:t>
            </a:fld>
            <a:endParaRPr lang="en-US"/>
          </a:p>
        </p:txBody>
      </p:sp>
      <p:sp>
        <p:nvSpPr>
          <p:cNvPr id="6" name="Footer Placeholder 5">
            <a:extLst>
              <a:ext uri="{FF2B5EF4-FFF2-40B4-BE49-F238E27FC236}">
                <a16:creationId xmlns:a16="http://schemas.microsoft.com/office/drawing/2014/main" id="{3600A2DF-39DE-49C3-A213-3E8423C7AC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55D3A8-238B-4A68-A9F9-672D2F06070B}"/>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651507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7D468-D010-4225-B024-DCEF543BCEB9}"/>
              </a:ext>
            </a:extLst>
          </p:cNvPr>
          <p:cNvSpPr>
            <a:spLocks noGrp="1"/>
          </p:cNvSpPr>
          <p:nvPr>
            <p:ph type="title"/>
          </p:nvPr>
        </p:nvSpPr>
        <p:spPr>
          <a:xfrm>
            <a:off x="839788" y="571955"/>
            <a:ext cx="10441236" cy="1398359"/>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73D60A0-FCAB-425A-9ECD-94CDE4F472C6}"/>
              </a:ext>
            </a:extLst>
          </p:cNvPr>
          <p:cNvSpPr>
            <a:spLocks noGrp="1"/>
          </p:cNvSpPr>
          <p:nvPr>
            <p:ph type="body" idx="1"/>
          </p:nvPr>
        </p:nvSpPr>
        <p:spPr>
          <a:xfrm>
            <a:off x="844926" y="1983242"/>
            <a:ext cx="5007110" cy="814387"/>
          </a:xfrm>
        </p:spPr>
        <p:txBody>
          <a:bodyPr anchor="b">
            <a:normAutofit/>
          </a:bodyPr>
          <a:lstStyle>
            <a:lvl1pPr marL="0" indent="0">
              <a:lnSpc>
                <a:spcPct val="110000"/>
              </a:lnSpc>
              <a:buNone/>
              <a:defRPr sz="2000" b="0" cap="all" spc="14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16F986B-07CB-4FB0-9419-2AAB318B8A10}"/>
              </a:ext>
            </a:extLst>
          </p:cNvPr>
          <p:cNvSpPr>
            <a:spLocks noGrp="1"/>
          </p:cNvSpPr>
          <p:nvPr>
            <p:ph sz="half" idx="2"/>
          </p:nvPr>
        </p:nvSpPr>
        <p:spPr>
          <a:xfrm>
            <a:off x="850063" y="2813959"/>
            <a:ext cx="5007110" cy="32439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DA9D784-7968-4E8B-B704-E42EE8F1872F}"/>
              </a:ext>
            </a:extLst>
          </p:cNvPr>
          <p:cNvSpPr>
            <a:spLocks noGrp="1"/>
          </p:cNvSpPr>
          <p:nvPr>
            <p:ph type="body" sz="quarter" idx="3"/>
          </p:nvPr>
        </p:nvSpPr>
        <p:spPr>
          <a:xfrm>
            <a:off x="6249255" y="1983242"/>
            <a:ext cx="5031769" cy="814387"/>
          </a:xfrm>
        </p:spPr>
        <p:txBody>
          <a:bodyPr anchor="b">
            <a:normAutofit/>
          </a:bodyPr>
          <a:lstStyle>
            <a:lvl1pPr marL="0" indent="0">
              <a:lnSpc>
                <a:spcPct val="110000"/>
              </a:lnSpc>
              <a:buNone/>
              <a:defRPr sz="2000" b="0" cap="all" spc="14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45754F-08D1-4593-988F-95F0ED1A017D}"/>
              </a:ext>
            </a:extLst>
          </p:cNvPr>
          <p:cNvSpPr>
            <a:spLocks noGrp="1"/>
          </p:cNvSpPr>
          <p:nvPr>
            <p:ph sz="quarter" idx="4"/>
          </p:nvPr>
        </p:nvSpPr>
        <p:spPr>
          <a:xfrm>
            <a:off x="6249255" y="2813959"/>
            <a:ext cx="5031769" cy="32439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FED2E61-83B4-4C8F-BBFE-D95920342A1B}"/>
              </a:ext>
            </a:extLst>
          </p:cNvPr>
          <p:cNvSpPr>
            <a:spLocks noGrp="1"/>
          </p:cNvSpPr>
          <p:nvPr>
            <p:ph type="dt" sz="half" idx="10"/>
          </p:nvPr>
        </p:nvSpPr>
        <p:spPr/>
        <p:txBody>
          <a:bodyPr/>
          <a:lstStyle/>
          <a:p>
            <a:fld id="{326951E3-958F-4611-B170-D081BA0250F9}" type="datetimeFigureOut">
              <a:rPr lang="en-US" smtClean="0"/>
              <a:t>10/6/24</a:t>
            </a:fld>
            <a:endParaRPr lang="en-US"/>
          </a:p>
        </p:txBody>
      </p:sp>
      <p:sp>
        <p:nvSpPr>
          <p:cNvPr id="8" name="Footer Placeholder 7">
            <a:extLst>
              <a:ext uri="{FF2B5EF4-FFF2-40B4-BE49-F238E27FC236}">
                <a16:creationId xmlns:a16="http://schemas.microsoft.com/office/drawing/2014/main" id="{5E80C136-A664-4013-8073-B0C6BDEF8C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AE9547-8EE7-461B-9E99-484B11E918A7}"/>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949947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2E667-0EFA-4EE6-8E4D-20805309A8A4}"/>
              </a:ext>
            </a:extLst>
          </p:cNvPr>
          <p:cNvSpPr>
            <a:spLocks noGrp="1"/>
          </p:cNvSpPr>
          <p:nvPr>
            <p:ph type="title"/>
          </p:nvPr>
        </p:nvSpPr>
        <p:spPr>
          <a:xfrm>
            <a:off x="849759" y="895440"/>
            <a:ext cx="10138451" cy="1832349"/>
          </a:xfrm>
        </p:spPr>
        <p:txBody>
          <a:bodyPr anchor="t">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27EE4825-BB8C-4567-B407-B4452409D7D8}"/>
              </a:ext>
            </a:extLst>
          </p:cNvPr>
          <p:cNvSpPr>
            <a:spLocks noGrp="1"/>
          </p:cNvSpPr>
          <p:nvPr>
            <p:ph type="dt" sz="half" idx="10"/>
          </p:nvPr>
        </p:nvSpPr>
        <p:spPr/>
        <p:txBody>
          <a:bodyPr/>
          <a:lstStyle/>
          <a:p>
            <a:fld id="{326951E3-958F-4611-B170-D081BA0250F9}" type="datetimeFigureOut">
              <a:rPr lang="en-US" smtClean="0"/>
              <a:t>10/6/24</a:t>
            </a:fld>
            <a:endParaRPr lang="en-US"/>
          </a:p>
        </p:txBody>
      </p:sp>
      <p:sp>
        <p:nvSpPr>
          <p:cNvPr id="4" name="Footer Placeholder 3">
            <a:extLst>
              <a:ext uri="{FF2B5EF4-FFF2-40B4-BE49-F238E27FC236}">
                <a16:creationId xmlns:a16="http://schemas.microsoft.com/office/drawing/2014/main" id="{70838892-25DB-4A4E-9D43-6058C45C53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C3DDDA-48EF-4B42-9980-4762AF5094E2}"/>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709379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EFA7D9-6801-4DD0-8D7D-505212F466BD}"/>
              </a:ext>
            </a:extLst>
          </p:cNvPr>
          <p:cNvSpPr>
            <a:spLocks noGrp="1"/>
          </p:cNvSpPr>
          <p:nvPr>
            <p:ph type="dt" sz="half" idx="10"/>
          </p:nvPr>
        </p:nvSpPr>
        <p:spPr/>
        <p:txBody>
          <a:bodyPr/>
          <a:lstStyle/>
          <a:p>
            <a:fld id="{326951E3-958F-4611-B170-D081BA0250F9}" type="datetimeFigureOut">
              <a:rPr lang="en-US" smtClean="0"/>
              <a:t>10/6/24</a:t>
            </a:fld>
            <a:endParaRPr lang="en-US"/>
          </a:p>
        </p:txBody>
      </p:sp>
      <p:sp>
        <p:nvSpPr>
          <p:cNvPr id="3" name="Footer Placeholder 2">
            <a:extLst>
              <a:ext uri="{FF2B5EF4-FFF2-40B4-BE49-F238E27FC236}">
                <a16:creationId xmlns:a16="http://schemas.microsoft.com/office/drawing/2014/main" id="{9E6FA3EA-1519-4178-AC3A-231A5BAA79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423DBE-6FD6-4D60-8336-7843B4BD30B0}"/>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009010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2D9AE-CA1A-4751-9B33-0AC09CE629C8}"/>
              </a:ext>
            </a:extLst>
          </p:cNvPr>
          <p:cNvSpPr>
            <a:spLocks noGrp="1"/>
          </p:cNvSpPr>
          <p:nvPr>
            <p:ph type="title"/>
          </p:nvPr>
        </p:nvSpPr>
        <p:spPr>
          <a:xfrm>
            <a:off x="839789" y="996948"/>
            <a:ext cx="3046410" cy="1479551"/>
          </a:xfrm>
        </p:spPr>
        <p:txBody>
          <a:bodyPr anchor="t">
            <a:normAutofit/>
          </a:bodyPr>
          <a:lstStyle>
            <a:lvl1pPr>
              <a:lnSpc>
                <a:spcPct val="110000"/>
              </a:lnSpc>
              <a:defRPr sz="2400" cap="all" spc="400" baseline="0"/>
            </a:lvl1pPr>
          </a:lstStyle>
          <a:p>
            <a:r>
              <a:rPr lang="en-US" dirty="0"/>
              <a:t>Click to edit Master title style</a:t>
            </a:r>
          </a:p>
        </p:txBody>
      </p:sp>
      <p:sp>
        <p:nvSpPr>
          <p:cNvPr id="3" name="Content Placeholder 2">
            <a:extLst>
              <a:ext uri="{FF2B5EF4-FFF2-40B4-BE49-F238E27FC236}">
                <a16:creationId xmlns:a16="http://schemas.microsoft.com/office/drawing/2014/main" id="{E4DF9941-76E5-42B5-8464-C1A7010D94F0}"/>
              </a:ext>
            </a:extLst>
          </p:cNvPr>
          <p:cNvSpPr>
            <a:spLocks noGrp="1"/>
          </p:cNvSpPr>
          <p:nvPr>
            <p:ph idx="1"/>
          </p:nvPr>
        </p:nvSpPr>
        <p:spPr>
          <a:xfrm>
            <a:off x="5260796" y="876300"/>
            <a:ext cx="5758235" cy="5181599"/>
          </a:xfrm>
        </p:spPr>
        <p:txBody>
          <a:bodyPr>
            <a:normAutofit/>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84785D8-F112-415F-9AB4-5F2AC060D127}"/>
              </a:ext>
            </a:extLst>
          </p:cNvPr>
          <p:cNvSpPr>
            <a:spLocks noGrp="1"/>
          </p:cNvSpPr>
          <p:nvPr>
            <p:ph type="body" sz="half" idx="2"/>
          </p:nvPr>
        </p:nvSpPr>
        <p:spPr>
          <a:xfrm>
            <a:off x="839789" y="2666144"/>
            <a:ext cx="3046409" cy="31949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7670A0B3-4E9C-4FAC-B1D1-2673F7B5A10F}"/>
              </a:ext>
            </a:extLst>
          </p:cNvPr>
          <p:cNvSpPr>
            <a:spLocks noGrp="1"/>
          </p:cNvSpPr>
          <p:nvPr>
            <p:ph type="dt" sz="half" idx="10"/>
          </p:nvPr>
        </p:nvSpPr>
        <p:spPr/>
        <p:txBody>
          <a:bodyPr/>
          <a:lstStyle/>
          <a:p>
            <a:fld id="{326951E3-958F-4611-B170-D081BA0250F9}" type="datetimeFigureOut">
              <a:rPr lang="en-US" smtClean="0"/>
              <a:t>10/6/24</a:t>
            </a:fld>
            <a:endParaRPr lang="en-US"/>
          </a:p>
        </p:txBody>
      </p:sp>
      <p:sp>
        <p:nvSpPr>
          <p:cNvPr id="6" name="Footer Placeholder 5">
            <a:extLst>
              <a:ext uri="{FF2B5EF4-FFF2-40B4-BE49-F238E27FC236}">
                <a16:creationId xmlns:a16="http://schemas.microsoft.com/office/drawing/2014/main" id="{E1AA370A-33F5-48A6-962A-47C0F15D4C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8AD606-A37D-4697-AA7A-EAE4F101A707}"/>
              </a:ext>
            </a:extLst>
          </p:cNvPr>
          <p:cNvSpPr>
            <a:spLocks noGrp="1"/>
          </p:cNvSpPr>
          <p:nvPr>
            <p:ph type="sldNum" sz="quarter" idx="12"/>
          </p:nvPr>
        </p:nvSpPr>
        <p:spPr/>
        <p:txBody>
          <a:bodyPr/>
          <a:lstStyle/>
          <a:p>
            <a:fld id="{57871EFB-7B9E-4E86-A89E-697E8EBB06F2}" type="slidenum">
              <a:rPr lang="en-US" smtClean="0"/>
              <a:t>‹#›</a:t>
            </a:fld>
            <a:endParaRPr lang="en-US"/>
          </a:p>
        </p:txBody>
      </p:sp>
      <p:cxnSp>
        <p:nvCxnSpPr>
          <p:cNvPr id="9" name="Straight Connector 8">
            <a:extLst>
              <a:ext uri="{FF2B5EF4-FFF2-40B4-BE49-F238E27FC236}">
                <a16:creationId xmlns:a16="http://schemas.microsoft.com/office/drawing/2014/main" id="{644E0B5E-1030-4A34-AB09-05ACB45CE993}"/>
              </a:ext>
            </a:extLst>
          </p:cNvPr>
          <p:cNvCxnSpPr>
            <a:cxnSpLocks/>
          </p:cNvCxnSpPr>
          <p:nvPr/>
        </p:nvCxnSpPr>
        <p:spPr>
          <a:xfrm>
            <a:off x="4610100" y="898989"/>
            <a:ext cx="0" cy="51387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070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1D4C-0A93-40A6-9645-5EF7DE6C5977}"/>
              </a:ext>
            </a:extLst>
          </p:cNvPr>
          <p:cNvSpPr>
            <a:spLocks noGrp="1"/>
          </p:cNvSpPr>
          <p:nvPr>
            <p:ph type="title"/>
          </p:nvPr>
        </p:nvSpPr>
        <p:spPr>
          <a:xfrm>
            <a:off x="839789" y="989314"/>
            <a:ext cx="3046409" cy="1487185"/>
          </a:xfrm>
        </p:spPr>
        <p:txBody>
          <a:bodyPr anchor="t">
            <a:normAutofit/>
          </a:bodyPr>
          <a:lstStyle>
            <a:lvl1pPr>
              <a:lnSpc>
                <a:spcPct val="110000"/>
              </a:lnSpc>
              <a:defRPr sz="2400" cap="all" spc="300" baseline="0"/>
            </a:lvl1pPr>
          </a:lstStyle>
          <a:p>
            <a:r>
              <a:rPr lang="en-US" dirty="0"/>
              <a:t>Click to edit Master title style</a:t>
            </a:r>
          </a:p>
        </p:txBody>
      </p:sp>
      <p:sp>
        <p:nvSpPr>
          <p:cNvPr id="3" name="Picture Placeholder 2">
            <a:extLst>
              <a:ext uri="{FF2B5EF4-FFF2-40B4-BE49-F238E27FC236}">
                <a16:creationId xmlns:a16="http://schemas.microsoft.com/office/drawing/2014/main" id="{222F9455-852F-4604-87D4-801E8D5DB502}"/>
              </a:ext>
            </a:extLst>
          </p:cNvPr>
          <p:cNvSpPr>
            <a:spLocks noGrp="1"/>
          </p:cNvSpPr>
          <p:nvPr>
            <p:ph type="pic" idx="1"/>
          </p:nvPr>
        </p:nvSpPr>
        <p:spPr>
          <a:xfrm>
            <a:off x="5334004" y="876300"/>
            <a:ext cx="5943596" cy="51815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8842061-B161-4973-9EE4-76D0B73FC18C}"/>
              </a:ext>
            </a:extLst>
          </p:cNvPr>
          <p:cNvSpPr>
            <a:spLocks noGrp="1"/>
          </p:cNvSpPr>
          <p:nvPr>
            <p:ph type="body" sz="half" idx="2"/>
          </p:nvPr>
        </p:nvSpPr>
        <p:spPr>
          <a:xfrm>
            <a:off x="839789" y="2666143"/>
            <a:ext cx="3046409" cy="31949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5DDCE2E0-050A-4BC2-91DF-7A00811D28EB}"/>
              </a:ext>
            </a:extLst>
          </p:cNvPr>
          <p:cNvSpPr>
            <a:spLocks noGrp="1"/>
          </p:cNvSpPr>
          <p:nvPr>
            <p:ph type="dt" sz="half" idx="10"/>
          </p:nvPr>
        </p:nvSpPr>
        <p:spPr/>
        <p:txBody>
          <a:bodyPr/>
          <a:lstStyle/>
          <a:p>
            <a:fld id="{326951E3-958F-4611-B170-D081BA0250F9}" type="datetimeFigureOut">
              <a:rPr lang="en-US" smtClean="0"/>
              <a:t>10/6/24</a:t>
            </a:fld>
            <a:endParaRPr lang="en-US"/>
          </a:p>
        </p:txBody>
      </p:sp>
      <p:sp>
        <p:nvSpPr>
          <p:cNvPr id="6" name="Footer Placeholder 5">
            <a:extLst>
              <a:ext uri="{FF2B5EF4-FFF2-40B4-BE49-F238E27FC236}">
                <a16:creationId xmlns:a16="http://schemas.microsoft.com/office/drawing/2014/main" id="{260AB003-B443-4B96-9DD9-4284E7E1ED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179DBA-16C0-4FFB-B367-B96169B4B005}"/>
              </a:ext>
            </a:extLst>
          </p:cNvPr>
          <p:cNvSpPr>
            <a:spLocks noGrp="1"/>
          </p:cNvSpPr>
          <p:nvPr>
            <p:ph type="sldNum" sz="quarter" idx="12"/>
          </p:nvPr>
        </p:nvSpPr>
        <p:spPr/>
        <p:txBody>
          <a:bodyPr/>
          <a:lstStyle/>
          <a:p>
            <a:fld id="{57871EFB-7B9E-4E86-A89E-697E8EBB06F2}" type="slidenum">
              <a:rPr lang="en-US" smtClean="0"/>
              <a:t>‹#›</a:t>
            </a:fld>
            <a:endParaRPr lang="en-US"/>
          </a:p>
        </p:txBody>
      </p:sp>
      <p:cxnSp>
        <p:nvCxnSpPr>
          <p:cNvPr id="13" name="Straight Connector 12">
            <a:extLst>
              <a:ext uri="{FF2B5EF4-FFF2-40B4-BE49-F238E27FC236}">
                <a16:creationId xmlns:a16="http://schemas.microsoft.com/office/drawing/2014/main" id="{C9F2BD78-1D6B-4742-9726-75646D91F4AC}"/>
              </a:ext>
            </a:extLst>
          </p:cNvPr>
          <p:cNvCxnSpPr>
            <a:cxnSpLocks/>
          </p:cNvCxnSpPr>
          <p:nvPr/>
        </p:nvCxnSpPr>
        <p:spPr>
          <a:xfrm>
            <a:off x="4610100" y="898989"/>
            <a:ext cx="0" cy="51387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7400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98CBCD-166B-4F97-A6DF-DAA3BF2B25A3}"/>
              </a:ext>
            </a:extLst>
          </p:cNvPr>
          <p:cNvSpPr>
            <a:spLocks noGrp="1"/>
          </p:cNvSpPr>
          <p:nvPr>
            <p:ph type="title"/>
          </p:nvPr>
        </p:nvSpPr>
        <p:spPr>
          <a:xfrm>
            <a:off x="849760" y="876302"/>
            <a:ext cx="10427840" cy="108605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0664D6D9-636D-450B-839A-22AE0CED2315}"/>
              </a:ext>
            </a:extLst>
          </p:cNvPr>
          <p:cNvSpPr>
            <a:spLocks noGrp="1"/>
          </p:cNvSpPr>
          <p:nvPr>
            <p:ph type="body" idx="1"/>
          </p:nvPr>
        </p:nvSpPr>
        <p:spPr>
          <a:xfrm>
            <a:off x="849758" y="2065984"/>
            <a:ext cx="10427841" cy="390329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FE6CAEC-1EE5-4B71-9646-5C378EEBEFE8}"/>
              </a:ext>
            </a:extLst>
          </p:cNvPr>
          <p:cNvSpPr>
            <a:spLocks noGrp="1"/>
          </p:cNvSpPr>
          <p:nvPr>
            <p:ph type="dt" sz="half" idx="2"/>
          </p:nvPr>
        </p:nvSpPr>
        <p:spPr>
          <a:xfrm>
            <a:off x="7382838" y="6356350"/>
            <a:ext cx="3361362" cy="365125"/>
          </a:xfrm>
          <a:prstGeom prst="rect">
            <a:avLst/>
          </a:prstGeom>
        </p:spPr>
        <p:txBody>
          <a:bodyPr vert="horz" lIns="91440" tIns="45720" rIns="91440" bIns="45720" rtlCol="0" anchor="ctr"/>
          <a:lstStyle>
            <a:lvl1pPr algn="r">
              <a:defRPr sz="900">
                <a:solidFill>
                  <a:schemeClr val="tx2"/>
                </a:solidFill>
              </a:defRPr>
            </a:lvl1pPr>
          </a:lstStyle>
          <a:p>
            <a:fld id="{326951E3-958F-4611-B170-D081BA0250F9}" type="datetimeFigureOut">
              <a:rPr lang="en-US" smtClean="0"/>
              <a:pPr/>
              <a:t>10/6/24</a:t>
            </a:fld>
            <a:endParaRPr lang="en-US" dirty="0"/>
          </a:p>
        </p:txBody>
      </p:sp>
      <p:sp>
        <p:nvSpPr>
          <p:cNvPr id="5" name="Footer Placeholder 4">
            <a:extLst>
              <a:ext uri="{FF2B5EF4-FFF2-40B4-BE49-F238E27FC236}">
                <a16:creationId xmlns:a16="http://schemas.microsoft.com/office/drawing/2014/main" id="{66570EF8-70B2-4AFC-8388-691A146AA75A}"/>
              </a:ext>
            </a:extLst>
          </p:cNvPr>
          <p:cNvSpPr>
            <a:spLocks noGrp="1"/>
          </p:cNvSpPr>
          <p:nvPr>
            <p:ph type="ftr" sz="quarter" idx="3"/>
          </p:nvPr>
        </p:nvSpPr>
        <p:spPr>
          <a:xfrm>
            <a:off x="858748" y="6356350"/>
            <a:ext cx="4114800" cy="365125"/>
          </a:xfrm>
          <a:prstGeom prst="rect">
            <a:avLst/>
          </a:prstGeom>
        </p:spPr>
        <p:txBody>
          <a:bodyPr vert="horz" lIns="91440" tIns="45720" rIns="91440" bIns="45720" rtlCol="0" anchor="ctr"/>
          <a:lstStyle>
            <a:lvl1pPr algn="l">
              <a:defRPr sz="900" cap="none" spc="0" baseline="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52F07DC7-D05C-4038-B51A-F00B7B9C996A}"/>
              </a:ext>
            </a:extLst>
          </p:cNvPr>
          <p:cNvSpPr>
            <a:spLocks noGrp="1"/>
          </p:cNvSpPr>
          <p:nvPr>
            <p:ph type="sldNum" sz="quarter" idx="4"/>
          </p:nvPr>
        </p:nvSpPr>
        <p:spPr>
          <a:xfrm>
            <a:off x="10820400" y="6356350"/>
            <a:ext cx="617669" cy="365125"/>
          </a:xfrm>
          <a:prstGeom prst="rect">
            <a:avLst/>
          </a:prstGeom>
        </p:spPr>
        <p:txBody>
          <a:bodyPr vert="horz" lIns="91440" tIns="45720" rIns="91440" bIns="45720" rtlCol="0" anchor="ctr"/>
          <a:lstStyle>
            <a:lvl1pPr algn="r">
              <a:defRPr sz="900" i="1">
                <a:solidFill>
                  <a:schemeClr val="tx2"/>
                </a:solidFill>
              </a:defRPr>
            </a:lvl1pPr>
          </a:lstStyle>
          <a:p>
            <a:fld id="{57871EFB-7B9E-4E86-A89E-697E8EBB06F2}" type="slidenum">
              <a:rPr lang="en-US" smtClean="0"/>
              <a:pPr/>
              <a:t>‹#›</a:t>
            </a:fld>
            <a:endParaRPr lang="en-US" dirty="0"/>
          </a:p>
        </p:txBody>
      </p:sp>
      <p:cxnSp>
        <p:nvCxnSpPr>
          <p:cNvPr id="34" name="Straight Connector 33">
            <a:extLst>
              <a:ext uri="{FF2B5EF4-FFF2-40B4-BE49-F238E27FC236}">
                <a16:creationId xmlns:a16="http://schemas.microsoft.com/office/drawing/2014/main" id="{EAD4CCDA-06BF-4D2A-B44F-195AEC0B5B22}"/>
              </a:ext>
            </a:extLst>
          </p:cNvPr>
          <p:cNvCxnSpPr>
            <a:cxnSpLocks/>
          </p:cNvCxnSpPr>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7234380"/>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20000"/>
        </a:lnSpc>
        <a:spcBef>
          <a:spcPts val="1000"/>
        </a:spcBef>
        <a:buSzPct val="70000"/>
        <a:buFont typeface="Arial" panose="020B0604020202020204" pitchFamily="34" charset="0"/>
        <a:buChar char="•"/>
        <a:defRPr sz="2000" kern="1200">
          <a:solidFill>
            <a:schemeClr val="tx2"/>
          </a:solidFill>
          <a:latin typeface="+mn-lt"/>
          <a:ea typeface="+mn-ea"/>
          <a:cs typeface="+mn-cs"/>
        </a:defRPr>
      </a:lvl1pPr>
      <a:lvl2pPr marL="274320" indent="0" algn="l" defTabSz="914400" rtl="0" eaLnBrk="1" latinLnBrk="0" hangingPunct="1">
        <a:lnSpc>
          <a:spcPct val="120000"/>
        </a:lnSpc>
        <a:spcBef>
          <a:spcPts val="500"/>
        </a:spcBef>
        <a:buSzPct val="70000"/>
        <a:buFontTx/>
        <a:buNone/>
        <a:defRPr sz="1800" i="1" kern="1200">
          <a:solidFill>
            <a:schemeClr val="tx2"/>
          </a:solidFill>
          <a:latin typeface="+mn-lt"/>
          <a:ea typeface="+mn-ea"/>
          <a:cs typeface="+mn-cs"/>
        </a:defRPr>
      </a:lvl2pPr>
      <a:lvl3pPr marL="502920" indent="-228600" algn="l" defTabSz="914400" rtl="0" eaLnBrk="1" latinLnBrk="0" hangingPunct="1">
        <a:lnSpc>
          <a:spcPct val="120000"/>
        </a:lnSpc>
        <a:spcBef>
          <a:spcPts val="500"/>
        </a:spcBef>
        <a:buSzPct val="70000"/>
        <a:buFont typeface="Arial" panose="020B0604020202020204" pitchFamily="34" charset="0"/>
        <a:buChar char="•"/>
        <a:defRPr sz="1800" kern="1200">
          <a:solidFill>
            <a:schemeClr val="tx2"/>
          </a:solidFill>
          <a:latin typeface="+mn-lt"/>
          <a:ea typeface="+mn-ea"/>
          <a:cs typeface="+mn-cs"/>
        </a:defRPr>
      </a:lvl3pPr>
      <a:lvl4pPr marL="548640" indent="0" algn="l" defTabSz="914400" rtl="0" eaLnBrk="1" latinLnBrk="0" hangingPunct="1">
        <a:lnSpc>
          <a:spcPct val="120000"/>
        </a:lnSpc>
        <a:spcBef>
          <a:spcPts val="500"/>
        </a:spcBef>
        <a:buSzPct val="70000"/>
        <a:buFont typeface="Arial" panose="020B0604020202020204" pitchFamily="34" charset="0"/>
        <a:buNone/>
        <a:defRPr sz="1600" i="1" kern="1200">
          <a:solidFill>
            <a:schemeClr val="tx2"/>
          </a:solidFill>
          <a:latin typeface="+mn-lt"/>
          <a:ea typeface="+mn-ea"/>
          <a:cs typeface="+mn-cs"/>
        </a:defRPr>
      </a:lvl4pPr>
      <a:lvl5pPr marL="822960" indent="-228600" algn="l" defTabSz="914400" rtl="0" eaLnBrk="1" latinLnBrk="0" hangingPunct="1">
        <a:lnSpc>
          <a:spcPct val="120000"/>
        </a:lnSpc>
        <a:spcBef>
          <a:spcPts val="500"/>
        </a:spcBef>
        <a:buSzPct val="7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 Id="rId9" Type="http://schemas.openxmlformats.org/officeDocument/2006/relationships/image" Target="../media/image23.jpeg"/></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census.gov/quickfacts/fact/table/sierracountynewmexico/LND110210#qf-headnote-b" TargetMode="External"/><Relationship Id="rId2" Type="http://schemas.openxmlformats.org/officeDocument/2006/relationships/hyperlink" Target="https://www.census.gov/quickfacts/fact/table/sierracountynewmexico/LND110210#qf-headnote-a"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www.un.org/esa/socdev/unpfii/documents/5session_factsheet1.pdf" TargetMode="External"/><Relationship Id="rId1" Type="http://schemas.openxmlformats.org/officeDocument/2006/relationships/slideLayout" Target="../slideLayouts/slideLayout2.xml"/><Relationship Id="rId4" Type="http://schemas.openxmlformats.org/officeDocument/2006/relationships/hyperlink" Target="https://www.stonecirclepress.com/blog-9658-ancient-spirit-rising/are-white-people-indigenou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marieclaire.com/culture/a19105/matriarchies-still-exist-today/" TargetMode="External"/><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8" Type="http://schemas.openxmlformats.org/officeDocument/2006/relationships/image" Target="../media/image60.gif"/><Relationship Id="rId3" Type="http://schemas.openxmlformats.org/officeDocument/2006/relationships/diagramLayout" Target="../diagrams/layout6.xml"/><Relationship Id="rId7" Type="http://schemas.openxmlformats.org/officeDocument/2006/relationships/image" Target="../media/image59.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80" name="Rectangle 7179">
            <a:extLst>
              <a:ext uri="{FF2B5EF4-FFF2-40B4-BE49-F238E27FC236}">
                <a16:creationId xmlns:a16="http://schemas.microsoft.com/office/drawing/2014/main" id="{F69F96FE-C3F5-4F02-8428-78ADCB975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Caballo Lake State Park - State Parks">
            <a:extLst>
              <a:ext uri="{FF2B5EF4-FFF2-40B4-BE49-F238E27FC236}">
                <a16:creationId xmlns:a16="http://schemas.microsoft.com/office/drawing/2014/main" id="{AA414876-7952-1713-1209-ECA9605BA5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1328"/>
          <a:stretch/>
        </p:blipFill>
        <p:spPr bwMode="auto">
          <a:xfrm>
            <a:off x="21" y="-1"/>
            <a:ext cx="12191979" cy="6858000"/>
          </a:xfrm>
          <a:prstGeom prst="rect">
            <a:avLst/>
          </a:prstGeom>
          <a:noFill/>
          <a:extLst>
            <a:ext uri="{909E8E84-426E-40DD-AFC4-6F175D3DCCD1}">
              <a14:hiddenFill xmlns:a14="http://schemas.microsoft.com/office/drawing/2010/main">
                <a:solidFill>
                  <a:srgbClr val="FFFFFF"/>
                </a:solidFill>
              </a14:hiddenFill>
            </a:ext>
          </a:extLst>
        </p:spPr>
      </p:pic>
      <p:sp>
        <p:nvSpPr>
          <p:cNvPr id="7181" name="Rectangle 7180">
            <a:extLst>
              <a:ext uri="{FF2B5EF4-FFF2-40B4-BE49-F238E27FC236}">
                <a16:creationId xmlns:a16="http://schemas.microsoft.com/office/drawing/2014/main" id="{F80C6B76-4D7E-4FE2-84E4-C4734B2B4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078542"/>
            <a:ext cx="12191999" cy="3779457"/>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D47E1D-8B1C-4739-AB35-1A396423CC1F}"/>
              </a:ext>
            </a:extLst>
          </p:cNvPr>
          <p:cNvSpPr>
            <a:spLocks noGrp="1"/>
          </p:cNvSpPr>
          <p:nvPr>
            <p:ph type="ctrTitle"/>
          </p:nvPr>
        </p:nvSpPr>
        <p:spPr>
          <a:xfrm>
            <a:off x="632449" y="2093843"/>
            <a:ext cx="10325101" cy="2055213"/>
          </a:xfrm>
        </p:spPr>
        <p:txBody>
          <a:bodyPr anchor="b">
            <a:normAutofit fontScale="90000"/>
          </a:bodyPr>
          <a:lstStyle/>
          <a:p>
            <a:pPr algn="ctr">
              <a:lnSpc>
                <a:spcPct val="90000"/>
              </a:lnSpc>
            </a:pPr>
            <a:r>
              <a:rPr lang="en-US" sz="7200" b="1" dirty="0">
                <a:solidFill>
                  <a:srgbClr val="FFFFFF"/>
                </a:solidFill>
                <a:latin typeface="Baloo" panose="03080902040302020200" pitchFamily="66" charset="77"/>
                <a:cs typeface="Baloo" panose="03080902040302020200" pitchFamily="66" charset="77"/>
              </a:rPr>
              <a:t>Whites</a:t>
            </a:r>
            <a:br>
              <a:rPr lang="en-US" sz="7200" b="1" dirty="0">
                <a:solidFill>
                  <a:srgbClr val="FFFFFF"/>
                </a:solidFill>
                <a:latin typeface="Baloo" panose="03080902040302020200" pitchFamily="66" charset="77"/>
                <a:cs typeface="Baloo" panose="03080902040302020200" pitchFamily="66" charset="77"/>
              </a:rPr>
            </a:br>
            <a:r>
              <a:rPr lang="en-US" sz="7200" b="1" dirty="0">
                <a:solidFill>
                  <a:srgbClr val="FFFFFF"/>
                </a:solidFill>
                <a:latin typeface="Baloo" panose="03080902040302020200" pitchFamily="66" charset="77"/>
                <a:cs typeface="Baloo" panose="03080902040302020200" pitchFamily="66" charset="77"/>
              </a:rPr>
              <a:t>WOKE your WOK</a:t>
            </a:r>
            <a:endParaRPr lang="en-US" sz="4400" b="1" dirty="0">
              <a:solidFill>
                <a:srgbClr val="FFFFFF"/>
              </a:solidFill>
              <a:latin typeface="Baloo" panose="03080902040302020200" pitchFamily="66" charset="77"/>
              <a:cs typeface="Baloo" panose="03080902040302020200" pitchFamily="66" charset="77"/>
            </a:endParaRPr>
          </a:p>
        </p:txBody>
      </p:sp>
      <p:sp>
        <p:nvSpPr>
          <p:cNvPr id="3" name="Subtitle 2">
            <a:extLst>
              <a:ext uri="{FF2B5EF4-FFF2-40B4-BE49-F238E27FC236}">
                <a16:creationId xmlns:a16="http://schemas.microsoft.com/office/drawing/2014/main" id="{3BC55D32-AD4E-A6DD-76D6-2786E468CC9B}"/>
              </a:ext>
            </a:extLst>
          </p:cNvPr>
          <p:cNvSpPr>
            <a:spLocks noGrp="1"/>
          </p:cNvSpPr>
          <p:nvPr>
            <p:ph type="subTitle" idx="1"/>
          </p:nvPr>
        </p:nvSpPr>
        <p:spPr>
          <a:xfrm>
            <a:off x="978041" y="4505955"/>
            <a:ext cx="10607823" cy="2352044"/>
          </a:xfrm>
        </p:spPr>
        <p:txBody>
          <a:bodyPr anchor="ctr">
            <a:normAutofit/>
          </a:bodyPr>
          <a:lstStyle/>
          <a:p>
            <a:pPr algn="r">
              <a:lnSpc>
                <a:spcPct val="110000"/>
              </a:lnSpc>
            </a:pPr>
            <a:endParaRPr lang="en-US" sz="700" dirty="0">
              <a:solidFill>
                <a:srgbClr val="FFFFFF"/>
              </a:solidFill>
            </a:endParaRPr>
          </a:p>
          <a:p>
            <a:pPr algn="ctr">
              <a:lnSpc>
                <a:spcPct val="110000"/>
              </a:lnSpc>
            </a:pPr>
            <a:r>
              <a:rPr lang="en-US" sz="3200" b="1" dirty="0">
                <a:solidFill>
                  <a:srgbClr val="FFFFFF"/>
                </a:solidFill>
              </a:rPr>
              <a:t>David Michael Boje</a:t>
            </a:r>
          </a:p>
          <a:p>
            <a:pPr algn="ctr">
              <a:lnSpc>
                <a:spcPct val="110000"/>
              </a:lnSpc>
            </a:pPr>
            <a:r>
              <a:rPr lang="en-US" sz="1600" b="1" dirty="0">
                <a:solidFill>
                  <a:srgbClr val="FFFFFF"/>
                </a:solidFill>
              </a:rPr>
              <a:t>Caballo, New Mexico in the Land of Enchantment</a:t>
            </a:r>
            <a:endParaRPr lang="en-US" sz="1500" b="1" dirty="0">
              <a:solidFill>
                <a:srgbClr val="FFFFFF"/>
              </a:solidFill>
            </a:endParaRPr>
          </a:p>
          <a:p>
            <a:pPr algn="ctr">
              <a:lnSpc>
                <a:spcPct val="110000"/>
              </a:lnSpc>
            </a:pPr>
            <a:r>
              <a:rPr lang="en-US" sz="3600" b="1" dirty="0">
                <a:solidFill>
                  <a:srgbClr val="FFFFFF"/>
                </a:solidFill>
                <a:latin typeface="Bungee Inline" pitchFamily="2" charset="77"/>
              </a:rPr>
              <a:t>Tellsittrue.com</a:t>
            </a:r>
          </a:p>
        </p:txBody>
      </p:sp>
      <p:cxnSp>
        <p:nvCxnSpPr>
          <p:cNvPr id="7179" name="Straight Connector 7178">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990" y="5503528"/>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639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4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4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2000"/>
                                  </p:stCondLst>
                                  <p:iterate type="lt">
                                    <p:tmPct val="10000"/>
                                  </p:iterate>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4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221FD6-1101-4828-C593-D5D67168C21C}"/>
              </a:ext>
            </a:extLst>
          </p:cNvPr>
          <p:cNvSpPr>
            <a:spLocks noGrp="1"/>
          </p:cNvSpPr>
          <p:nvPr>
            <p:ph type="title"/>
          </p:nvPr>
        </p:nvSpPr>
        <p:spPr>
          <a:xfrm>
            <a:off x="1025236" y="532655"/>
            <a:ext cx="5262778" cy="704770"/>
          </a:xfrm>
        </p:spPr>
        <p:txBody>
          <a:bodyPr anchor="b">
            <a:normAutofit fontScale="90000"/>
          </a:bodyPr>
          <a:lstStyle/>
          <a:p>
            <a:r>
              <a:rPr lang="en-US" dirty="0">
                <a:latin typeface="Baloo" panose="03080902040302020200" pitchFamily="66" charset="77"/>
                <a:cs typeface="Baloo" panose="03080902040302020200" pitchFamily="66" charset="77"/>
              </a:rPr>
              <a:t>WOKE Appropriated</a:t>
            </a:r>
          </a:p>
        </p:txBody>
      </p:sp>
      <p:sp>
        <p:nvSpPr>
          <p:cNvPr id="3" name="Content Placeholder 2">
            <a:extLst>
              <a:ext uri="{FF2B5EF4-FFF2-40B4-BE49-F238E27FC236}">
                <a16:creationId xmlns:a16="http://schemas.microsoft.com/office/drawing/2014/main" id="{6D347B5B-DD73-58ED-A647-ED6269C93768}"/>
              </a:ext>
            </a:extLst>
          </p:cNvPr>
          <p:cNvSpPr>
            <a:spLocks noGrp="1"/>
          </p:cNvSpPr>
          <p:nvPr>
            <p:ph idx="1"/>
          </p:nvPr>
        </p:nvSpPr>
        <p:spPr>
          <a:xfrm>
            <a:off x="425545" y="1237425"/>
            <a:ext cx="6515582" cy="4735535"/>
          </a:xfrm>
        </p:spPr>
        <p:txBody>
          <a:bodyPr anchor="t">
            <a:normAutofit fontScale="92500" lnSpcReduction="10000"/>
          </a:bodyPr>
          <a:lstStyle/>
          <a:p>
            <a:pPr marL="0" indent="0">
              <a:lnSpc>
                <a:spcPct val="110000"/>
              </a:lnSpc>
              <a:buNone/>
            </a:pPr>
            <a:r>
              <a:rPr lang="en-US" sz="2400" b="0" i="0" u="none" strike="noStrike" dirty="0">
                <a:effectLst/>
                <a:latin typeface="Verdana" panose="020B0604030504040204" pitchFamily="34" charset="0"/>
              </a:rPr>
              <a:t>Lately </a:t>
            </a:r>
            <a:r>
              <a:rPr lang="en-US" sz="2400" dirty="0">
                <a:latin typeface="Verdana" panose="020B0604030504040204" pitchFamily="34" charset="0"/>
              </a:rPr>
              <a:t>WOKE </a:t>
            </a:r>
            <a:r>
              <a:rPr lang="en-US" sz="2400" b="0" i="0" u="none" strike="noStrike" dirty="0">
                <a:effectLst/>
                <a:latin typeface="Verdana" panose="020B0604030504040204" pitchFamily="34" charset="0"/>
              </a:rPr>
              <a:t>has come to be slang for a broader awareness of social inequalities among 'ways of knowing’.</a:t>
            </a:r>
          </a:p>
          <a:p>
            <a:pPr marL="0" indent="0">
              <a:lnSpc>
                <a:spcPct val="110000"/>
              </a:lnSpc>
              <a:buNone/>
            </a:pPr>
            <a:endParaRPr lang="en-US" sz="2400" b="0" i="0" u="none" strike="noStrike" dirty="0">
              <a:effectLst/>
              <a:latin typeface="Verdana" panose="020B0604030504040204" pitchFamily="34" charset="0"/>
            </a:endParaRPr>
          </a:p>
          <a:p>
            <a:pPr marL="0" indent="0">
              <a:lnSpc>
                <a:spcPct val="110000"/>
              </a:lnSpc>
              <a:buNone/>
            </a:pPr>
            <a:r>
              <a:rPr lang="en-US" sz="2400" b="0" i="0" u="none" strike="noStrike" dirty="0">
                <a:effectLst/>
                <a:latin typeface="Verdana" panose="020B0604030504040204" pitchFamily="34" charset="0"/>
              </a:rPr>
              <a:t>Including prejudice &amp; discrimination against  LGBTQIA2S+ </a:t>
            </a:r>
          </a:p>
          <a:p>
            <a:pPr marL="0" indent="0" algn="ctr">
              <a:lnSpc>
                <a:spcPct val="110000"/>
              </a:lnSpc>
              <a:buNone/>
            </a:pPr>
            <a:endParaRPr lang="en-US" sz="2400" b="0" i="0" u="none" strike="noStrike" dirty="0">
              <a:effectLst/>
              <a:latin typeface="Verdana" panose="020B0604030504040204" pitchFamily="34" charset="0"/>
            </a:endParaRPr>
          </a:p>
          <a:p>
            <a:pPr marL="0" indent="0" algn="ctr">
              <a:lnSpc>
                <a:spcPct val="110000"/>
              </a:lnSpc>
              <a:buNone/>
            </a:pPr>
            <a:r>
              <a:rPr lang="en-US" sz="2400" b="0" i="0" u="none" strike="noStrike" dirty="0">
                <a:effectLst/>
                <a:latin typeface="Verdana" panose="020B0604030504040204" pitchFamily="34" charset="0"/>
              </a:rPr>
              <a:t>EVER WONDER WHAT THE 2S STANDS FOR? </a:t>
            </a:r>
          </a:p>
          <a:p>
            <a:pPr marL="0" indent="0">
              <a:lnSpc>
                <a:spcPct val="110000"/>
              </a:lnSpc>
              <a:buNone/>
            </a:pPr>
            <a:endParaRPr lang="en-US" sz="2400" dirty="0">
              <a:latin typeface="Verdana" panose="020B0604030504040204" pitchFamily="34" charset="0"/>
            </a:endParaRPr>
          </a:p>
          <a:p>
            <a:pPr marL="0" indent="0">
              <a:lnSpc>
                <a:spcPct val="110000"/>
              </a:lnSpc>
              <a:buNone/>
            </a:pPr>
            <a:r>
              <a:rPr lang="en-US" sz="2400" b="0" i="0" u="none" strike="noStrike" dirty="0">
                <a:effectLst/>
                <a:latin typeface="Verdana" panose="020B0604030504040204" pitchFamily="34" charset="0"/>
              </a:rPr>
              <a:t>LEARN ABOUT SUPPORTING YOUTH WHO IDENFITY AS TWO-SPIRIT</a:t>
            </a:r>
          </a:p>
        </p:txBody>
      </p:sp>
      <p:pic>
        <p:nvPicPr>
          <p:cNvPr id="1026" name="Picture 2" descr="301 Lgbtqia2s Images, Stock Photos, and Vectors | Shutterstock">
            <a:extLst>
              <a:ext uri="{FF2B5EF4-FFF2-40B4-BE49-F238E27FC236}">
                <a16:creationId xmlns:a16="http://schemas.microsoft.com/office/drawing/2014/main" id="{2ACD3AC3-6852-23A3-09BF-C5E1AB1B4C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771"/>
          <a:stretch/>
        </p:blipFill>
        <p:spPr bwMode="auto">
          <a:xfrm rot="16200000">
            <a:off x="6853364" y="860810"/>
            <a:ext cx="5241246" cy="4584937"/>
          </a:xfrm>
          <a:prstGeom prst="rect">
            <a:avLst/>
          </a:prstGeom>
          <a:noFill/>
          <a:extLst>
            <a:ext uri="{909E8E84-426E-40DD-AFC4-6F175D3DCCD1}">
              <a14:hiddenFill xmlns:a14="http://schemas.microsoft.com/office/drawing/2010/main">
                <a:solidFill>
                  <a:srgbClr val="FFFFFF"/>
                </a:solidFill>
              </a14:hiddenFill>
            </a:ext>
          </a:extLst>
        </p:spPr>
      </p:pic>
      <p:cxnSp>
        <p:nvCxnSpPr>
          <p:cNvPr id="1033" name="Straight Connector 1032">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54990" y="6283931"/>
            <a:ext cx="10325100"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2370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77FEB7-55DE-979A-4A1F-504AC15ADFFC}"/>
              </a:ext>
            </a:extLst>
          </p:cNvPr>
          <p:cNvSpPr>
            <a:spLocks noGrp="1"/>
          </p:cNvSpPr>
          <p:nvPr>
            <p:ph type="title"/>
          </p:nvPr>
        </p:nvSpPr>
        <p:spPr>
          <a:xfrm>
            <a:off x="660224" y="216568"/>
            <a:ext cx="9162639" cy="877942"/>
          </a:xfrm>
        </p:spPr>
        <p:txBody>
          <a:bodyPr>
            <a:normAutofit/>
          </a:bodyPr>
          <a:lstStyle/>
          <a:p>
            <a:r>
              <a:rPr lang="en-US" dirty="0">
                <a:latin typeface="Baloo" panose="03080902040302020200" pitchFamily="66" charset="77"/>
                <a:cs typeface="Baloo" panose="03080902040302020200" pitchFamily="66" charset="77"/>
              </a:rPr>
              <a:t>What does W-WOK Mean?</a:t>
            </a:r>
          </a:p>
        </p:txBody>
      </p:sp>
      <p:cxnSp>
        <p:nvCxnSpPr>
          <p:cNvPr id="11" name="Straight Connector 10">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3426138"/>
            <a:ext cx="0" cy="2629328"/>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742C8DB-F4BE-99B5-E303-8BDF8D7F9927}"/>
              </a:ext>
            </a:extLst>
          </p:cNvPr>
          <p:cNvSpPr>
            <a:spLocks noGrp="1"/>
          </p:cNvSpPr>
          <p:nvPr>
            <p:ph idx="1"/>
          </p:nvPr>
        </p:nvSpPr>
        <p:spPr>
          <a:xfrm>
            <a:off x="803564" y="1094510"/>
            <a:ext cx="6054435" cy="5389417"/>
          </a:xfrm>
        </p:spPr>
        <p:txBody>
          <a:bodyPr anchor="b">
            <a:normAutofit/>
          </a:bodyPr>
          <a:lstStyle/>
          <a:p>
            <a:pPr marL="0" indent="0">
              <a:lnSpc>
                <a:spcPct val="110000"/>
              </a:lnSpc>
              <a:buNone/>
            </a:pPr>
            <a:r>
              <a:rPr lang="en-US" sz="1800" b="1" dirty="0"/>
              <a:t>Western Ways of Knowing, based  on Western Knowing;</a:t>
            </a:r>
          </a:p>
          <a:p>
            <a:pPr marL="0" indent="0">
              <a:lnSpc>
                <a:spcPct val="110000"/>
              </a:lnSpc>
              <a:buNone/>
            </a:pPr>
            <a:r>
              <a:rPr lang="en-US" sz="1800" b="1" i="0" u="none" strike="noStrike" dirty="0">
                <a:effectLst/>
                <a:latin typeface="Google Sans"/>
              </a:rPr>
              <a:t>Or Western science </a:t>
            </a:r>
            <a:r>
              <a:rPr lang="en-US" sz="1800" b="1" dirty="0"/>
              <a:t>based on the scientific method and emphasize logic, rationality, and objectivity</a:t>
            </a:r>
          </a:p>
          <a:p>
            <a:pPr>
              <a:lnSpc>
                <a:spcPct val="110000"/>
              </a:lnSpc>
              <a:buFont typeface="Arial" panose="020B0604020202020204" pitchFamily="34" charset="0"/>
              <a:buChar char="•"/>
            </a:pPr>
            <a:r>
              <a:rPr lang="en-US" sz="1800" b="1" i="0" u="none" strike="noStrike" dirty="0">
                <a:effectLst/>
                <a:latin typeface="Google Sans"/>
              </a:rPr>
              <a:t>Positivism</a:t>
            </a:r>
          </a:p>
          <a:p>
            <a:pPr fontAlgn="ctr">
              <a:lnSpc>
                <a:spcPct val="110000"/>
              </a:lnSpc>
              <a:buFont typeface="Arial" panose="020B0604020202020204" pitchFamily="34" charset="0"/>
              <a:buChar char="•"/>
            </a:pPr>
            <a:r>
              <a:rPr lang="en-US" sz="1800" b="1" i="0" u="none" strike="noStrike" dirty="0">
                <a:effectLst/>
                <a:latin typeface="Google Sans"/>
              </a:rPr>
              <a:t>A philosophical tradition that rejects the spiritual or metaphysical realm as a source of knowledge. </a:t>
            </a:r>
          </a:p>
          <a:p>
            <a:pPr>
              <a:lnSpc>
                <a:spcPct val="110000"/>
              </a:lnSpc>
              <a:buFont typeface="Arial" panose="020B0604020202020204" pitchFamily="34" charset="0"/>
              <a:buChar char="•"/>
            </a:pPr>
            <a:r>
              <a:rPr lang="en-US" sz="1800" b="1" i="0" u="none" strike="noStrike" dirty="0">
                <a:effectLst/>
                <a:latin typeface="Google Sans"/>
              </a:rPr>
              <a:t>Anthropocentric</a:t>
            </a:r>
          </a:p>
          <a:p>
            <a:pPr fontAlgn="ctr">
              <a:lnSpc>
                <a:spcPct val="110000"/>
              </a:lnSpc>
              <a:buFont typeface="Arial" panose="020B0604020202020204" pitchFamily="34" charset="0"/>
              <a:buChar char="•"/>
            </a:pPr>
            <a:r>
              <a:rPr lang="en-US" sz="1800" b="1" i="0" u="none" strike="noStrike" dirty="0">
                <a:effectLst/>
                <a:latin typeface="Google Sans"/>
              </a:rPr>
              <a:t>Western science is sometimes criticized for being anthropocentric, meaning that it views humankind as the most important element of existence. </a:t>
            </a:r>
          </a:p>
          <a:p>
            <a:pPr>
              <a:lnSpc>
                <a:spcPct val="110000"/>
              </a:lnSpc>
              <a:buFont typeface="Arial" panose="020B0604020202020204" pitchFamily="34" charset="0"/>
              <a:buChar char="•"/>
            </a:pPr>
            <a:r>
              <a:rPr lang="en-US" sz="1800" b="1" i="0" u="none" strike="noStrike" dirty="0">
                <a:effectLst/>
                <a:latin typeface="Google Sans"/>
              </a:rPr>
              <a:t>Reductive</a:t>
            </a:r>
          </a:p>
          <a:p>
            <a:pPr>
              <a:lnSpc>
                <a:spcPct val="110000"/>
              </a:lnSpc>
              <a:buFont typeface="Arial" panose="020B0604020202020204" pitchFamily="34" charset="0"/>
              <a:buChar char="•"/>
            </a:pPr>
            <a:r>
              <a:rPr lang="en-US" sz="1800" b="1" i="0" u="none" strike="noStrike" dirty="0">
                <a:effectLst/>
                <a:latin typeface="Google Sans"/>
              </a:rPr>
              <a:t>Western science is sometimes criticized for presenting a subject or problem in a simplified form</a:t>
            </a:r>
            <a:r>
              <a:rPr lang="en-US" sz="1600" i="0" u="none" strike="noStrike" dirty="0">
                <a:effectLst/>
                <a:latin typeface="Google Sans"/>
              </a:rPr>
              <a:t>. </a:t>
            </a:r>
            <a:endParaRPr lang="en-US" sz="1600" dirty="0">
              <a:latin typeface="Google Sans"/>
            </a:endParaRPr>
          </a:p>
          <a:p>
            <a:pPr algn="r">
              <a:lnSpc>
                <a:spcPct val="110000"/>
              </a:lnSpc>
              <a:buFont typeface="Arial" panose="020B0604020202020204" pitchFamily="34" charset="0"/>
              <a:buChar char="•"/>
            </a:pPr>
            <a:r>
              <a:rPr lang="en-US" sz="1600" dirty="0">
                <a:latin typeface="Google Sans"/>
              </a:rPr>
              <a:t>-Google Generative AI</a:t>
            </a:r>
            <a:endParaRPr lang="en-US" sz="1600" dirty="0"/>
          </a:p>
        </p:txBody>
      </p:sp>
      <p:pic>
        <p:nvPicPr>
          <p:cNvPr id="4" name="Picture 4" descr="Google logo - Wikipedia">
            <a:extLst>
              <a:ext uri="{FF2B5EF4-FFF2-40B4-BE49-F238E27FC236}">
                <a16:creationId xmlns:a16="http://schemas.microsoft.com/office/drawing/2014/main" id="{1486D0E4-14CA-22ED-5238-E3571AF1A0E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58000" y="2717841"/>
            <a:ext cx="4419600" cy="1498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566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8FC6-C123-3CAD-FE7F-80E5C3616F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5BE32C-EB97-17A1-29FE-18AB97E01A1A}"/>
              </a:ext>
            </a:extLst>
          </p:cNvPr>
          <p:cNvSpPr>
            <a:spLocks noGrp="1"/>
          </p:cNvSpPr>
          <p:nvPr>
            <p:ph type="title"/>
          </p:nvPr>
        </p:nvSpPr>
        <p:spPr>
          <a:xfrm>
            <a:off x="410842" y="315374"/>
            <a:ext cx="9162639" cy="877942"/>
          </a:xfrm>
        </p:spPr>
        <p:txBody>
          <a:bodyPr>
            <a:normAutofit/>
          </a:bodyPr>
          <a:lstStyle/>
          <a:p>
            <a:r>
              <a:rPr lang="en-US" dirty="0">
                <a:latin typeface="Baloo" panose="03080902040302020200" pitchFamily="66" charset="77"/>
                <a:cs typeface="Baloo" panose="03080902040302020200" pitchFamily="66" charset="77"/>
              </a:rPr>
              <a:t>What is history of W-WOK?</a:t>
            </a:r>
          </a:p>
        </p:txBody>
      </p:sp>
      <p:sp>
        <p:nvSpPr>
          <p:cNvPr id="3" name="Content Placeholder 2">
            <a:extLst>
              <a:ext uri="{FF2B5EF4-FFF2-40B4-BE49-F238E27FC236}">
                <a16:creationId xmlns:a16="http://schemas.microsoft.com/office/drawing/2014/main" id="{0F80D844-07DB-6B78-E0F6-4654DDABBF87}"/>
              </a:ext>
            </a:extLst>
          </p:cNvPr>
          <p:cNvSpPr>
            <a:spLocks noGrp="1"/>
          </p:cNvSpPr>
          <p:nvPr>
            <p:ph idx="1"/>
          </p:nvPr>
        </p:nvSpPr>
        <p:spPr>
          <a:xfrm>
            <a:off x="540328" y="959428"/>
            <a:ext cx="6553200" cy="5682004"/>
          </a:xfrm>
        </p:spPr>
        <p:txBody>
          <a:bodyPr anchor="b">
            <a:normAutofit fontScale="92500" lnSpcReduction="10000"/>
          </a:bodyPr>
          <a:lstStyle/>
          <a:p>
            <a:pPr marL="0" indent="0" fontAlgn="ctr">
              <a:buNone/>
            </a:pPr>
            <a:r>
              <a:rPr lang="en-US" sz="2400" dirty="0">
                <a:effectLst/>
              </a:rPr>
              <a:t>The history of "Western Ways of Knowing" primarily traces its roots back to ancient Greek philosophy, where thinkers like Socrates, Plato, and Aristotle laid the foundation for a logic-based, rational approach to understanding the world, emphasizing observation, analysis, and the pursuit of objective truth; this approach was further developed and refined through the European Renaissance and Enlightenment periods, leading to the modern scientific method, which heavily influences how knowledge is constructed in the West today, often prioritizing quantitative data and empirical evidence over other forms of knowing</a:t>
            </a:r>
            <a:r>
              <a:rPr lang="en-US" dirty="0">
                <a:effectLst/>
              </a:rPr>
              <a:t>. </a:t>
            </a:r>
          </a:p>
          <a:p>
            <a:pPr algn="r">
              <a:lnSpc>
                <a:spcPct val="110000"/>
              </a:lnSpc>
              <a:buFont typeface="Arial" panose="020B0604020202020204" pitchFamily="34" charset="0"/>
              <a:buChar char="•"/>
            </a:pPr>
            <a:r>
              <a:rPr lang="en-US" dirty="0">
                <a:latin typeface="Google Sans"/>
              </a:rPr>
              <a:t>-Google Generative AI</a:t>
            </a:r>
            <a:endParaRPr lang="en-US" dirty="0"/>
          </a:p>
        </p:txBody>
      </p:sp>
      <p:pic>
        <p:nvPicPr>
          <p:cNvPr id="4" name="Picture 4" descr="Google logo - Wikipedia">
            <a:extLst>
              <a:ext uri="{FF2B5EF4-FFF2-40B4-BE49-F238E27FC236}">
                <a16:creationId xmlns:a16="http://schemas.microsoft.com/office/drawing/2014/main" id="{90E62649-6034-7D35-D5D0-664153869E4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58000" y="2717841"/>
            <a:ext cx="4419600" cy="1498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027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D3E2B-94B2-4778-601C-5C5D66EEA57F}"/>
              </a:ext>
            </a:extLst>
          </p:cNvPr>
          <p:cNvSpPr>
            <a:spLocks noGrp="1"/>
          </p:cNvSpPr>
          <p:nvPr>
            <p:ph type="title"/>
          </p:nvPr>
        </p:nvSpPr>
        <p:spPr>
          <a:xfrm>
            <a:off x="849760" y="876301"/>
            <a:ext cx="3722240" cy="4222171"/>
          </a:xfrm>
        </p:spPr>
        <p:txBody>
          <a:bodyPr>
            <a:normAutofit/>
          </a:bodyPr>
          <a:lstStyle/>
          <a:p>
            <a:r>
              <a:rPr lang="en-US" sz="5400" dirty="0">
                <a:latin typeface="Baloo" panose="03080902040302020200" pitchFamily="66" charset="77"/>
                <a:cs typeface="Baloo" panose="03080902040302020200" pitchFamily="66" charset="77"/>
              </a:rPr>
              <a:t>What about Indigenous-WOK?</a:t>
            </a:r>
          </a:p>
        </p:txBody>
      </p:sp>
      <p:pic>
        <p:nvPicPr>
          <p:cNvPr id="7170" name="Picture 2">
            <a:extLst>
              <a:ext uri="{FF2B5EF4-FFF2-40B4-BE49-F238E27FC236}">
                <a16:creationId xmlns:a16="http://schemas.microsoft.com/office/drawing/2014/main" id="{7158CD98-4206-0A01-0D2F-827DC0A61E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65098"/>
            <a:ext cx="7010400" cy="581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990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9E72F-28B9-61CC-1CE7-0E5E711159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133D9C-9FCE-B4F7-318F-16DE9F06DA1E}"/>
              </a:ext>
            </a:extLst>
          </p:cNvPr>
          <p:cNvSpPr>
            <a:spLocks noGrp="1"/>
          </p:cNvSpPr>
          <p:nvPr>
            <p:ph type="title"/>
          </p:nvPr>
        </p:nvSpPr>
        <p:spPr>
          <a:xfrm>
            <a:off x="424872" y="2639869"/>
            <a:ext cx="3440545" cy="1474932"/>
          </a:xfrm>
        </p:spPr>
        <p:txBody>
          <a:bodyPr>
            <a:noAutofit/>
          </a:bodyPr>
          <a:lstStyle/>
          <a:p>
            <a:pPr>
              <a:lnSpc>
                <a:spcPct val="90000"/>
              </a:lnSpc>
            </a:pPr>
            <a:br>
              <a:rPr lang="en-US" sz="3600" b="1" dirty="0"/>
            </a:br>
            <a:r>
              <a:rPr lang="en-US" sz="3600" b="1" dirty="0"/>
              <a:t> </a:t>
            </a:r>
            <a:br>
              <a:rPr lang="en-US" sz="3600" b="1" dirty="0"/>
            </a:br>
            <a:r>
              <a:rPr lang="en-US" sz="3600" b="1" dirty="0">
                <a:latin typeface="Baloo" panose="03080902040302020200" pitchFamily="66" charset="77"/>
                <a:cs typeface="Baloo" panose="03080902040302020200" pitchFamily="66" charset="77"/>
              </a:rPr>
              <a:t>Is Everyone  Indigenous?</a:t>
            </a:r>
          </a:p>
        </p:txBody>
      </p:sp>
      <p:sp>
        <p:nvSpPr>
          <p:cNvPr id="3" name="Content Placeholder 2">
            <a:extLst>
              <a:ext uri="{FF2B5EF4-FFF2-40B4-BE49-F238E27FC236}">
                <a16:creationId xmlns:a16="http://schemas.microsoft.com/office/drawing/2014/main" id="{5454196F-B252-099B-33A3-EEB470AFB939}"/>
              </a:ext>
            </a:extLst>
          </p:cNvPr>
          <p:cNvSpPr>
            <a:spLocks noGrp="1"/>
          </p:cNvSpPr>
          <p:nvPr>
            <p:ph idx="1"/>
          </p:nvPr>
        </p:nvSpPr>
        <p:spPr>
          <a:xfrm>
            <a:off x="4170218" y="1884218"/>
            <a:ext cx="7714583" cy="4807527"/>
          </a:xfrm>
        </p:spPr>
        <p:txBody>
          <a:bodyPr anchor="b">
            <a:normAutofit/>
          </a:bodyPr>
          <a:lstStyle/>
          <a:p>
            <a:pPr algn="l" fontAlgn="ctr"/>
            <a:r>
              <a:rPr lang="en-US" sz="2000" b="0" i="0" u="none" strike="noStrike" dirty="0">
                <a:solidFill>
                  <a:srgbClr val="EEF0FF"/>
                </a:solidFill>
                <a:effectLst/>
                <a:latin typeface="Google Sans"/>
              </a:rPr>
              <a:t>No, not everyone is indigenous, but the term "indigenous" is inclusive of a wide range of cultures and peoples: </a:t>
            </a:r>
          </a:p>
          <a:p>
            <a:pPr marL="0" indent="0" algn="l">
              <a:buNone/>
            </a:pPr>
            <a:r>
              <a:rPr lang="en-US" sz="2000" b="0" i="0" u="none" strike="noStrike" dirty="0">
                <a:solidFill>
                  <a:srgbClr val="EEF0FF"/>
                </a:solidFill>
                <a:effectLst/>
                <a:latin typeface="Google Sans"/>
              </a:rPr>
              <a:t>Definition</a:t>
            </a:r>
          </a:p>
          <a:p>
            <a:pPr algn="l">
              <a:buFont typeface="Arial" panose="020B0604020202020204" pitchFamily="34" charset="0"/>
              <a:buChar char="•"/>
            </a:pPr>
            <a:r>
              <a:rPr lang="en-US" sz="2000" b="0" i="0" u="none" strike="noStrike" dirty="0">
                <a:solidFill>
                  <a:srgbClr val="EEF0FF"/>
                </a:solidFill>
                <a:effectLst/>
                <a:latin typeface="Google Sans"/>
              </a:rPr>
              <a:t>Indigenous people are the original inhabitants of a specific area, with deep historical connections to that place. They are culturally distinct societies and communities with their own languages, traditions, and belief</a:t>
            </a:r>
          </a:p>
          <a:p>
            <a:pPr marL="0" indent="0" algn="r">
              <a:buNone/>
            </a:pPr>
            <a:r>
              <a:rPr lang="en-US" sz="2800" b="0" i="0" u="none" strike="noStrike" dirty="0">
                <a:effectLst/>
                <a:latin typeface="Google Sans"/>
              </a:rPr>
              <a:t>(Google Search Engine Answer  from its </a:t>
            </a:r>
            <a:r>
              <a:rPr lang="en-US" sz="2800" dirty="0">
                <a:latin typeface="Google Sans"/>
              </a:rPr>
              <a:t>-Google Generative AI</a:t>
            </a:r>
            <a:r>
              <a:rPr lang="en-US" sz="2800" b="0" i="0" u="none" strike="noStrike" dirty="0">
                <a:effectLst/>
                <a:latin typeface="Google Sans"/>
              </a:rPr>
              <a:t>).</a:t>
            </a:r>
            <a:endParaRPr lang="en-US" sz="2800" dirty="0"/>
          </a:p>
        </p:txBody>
      </p:sp>
      <p:pic>
        <p:nvPicPr>
          <p:cNvPr id="10244" name="Picture 4" descr="Google logo - Wikipedia">
            <a:extLst>
              <a:ext uri="{FF2B5EF4-FFF2-40B4-BE49-F238E27FC236}">
                <a16:creationId xmlns:a16="http://schemas.microsoft.com/office/drawing/2014/main" id="{C0C73CD9-A82D-D02F-FDA8-1D6EC9C500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873" y="165557"/>
            <a:ext cx="8128000" cy="275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675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5367" name="Straight Connector 15366">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15369" name="Rectangle 15368">
            <a:extLst>
              <a:ext uri="{FF2B5EF4-FFF2-40B4-BE49-F238E27FC236}">
                <a16:creationId xmlns:a16="http://schemas.microsoft.com/office/drawing/2014/main" id="{51C0BCA8-B9D5-4F84-B063-ABE683EE0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Going 'Native': Why Are Americans Hijacking Cherokee Identity?">
            <a:extLst>
              <a:ext uri="{FF2B5EF4-FFF2-40B4-BE49-F238E27FC236}">
                <a16:creationId xmlns:a16="http://schemas.microsoft.com/office/drawing/2014/main" id="{83EDBF6C-9F6E-7D70-A76A-8D3E4731A4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79" cy="6857989"/>
          </a:xfrm>
          <a:prstGeom prst="rect">
            <a:avLst/>
          </a:prstGeom>
          <a:noFill/>
          <a:extLst>
            <a:ext uri="{909E8E84-426E-40DD-AFC4-6F175D3DCCD1}">
              <a14:hiddenFill xmlns:a14="http://schemas.microsoft.com/office/drawing/2010/main">
                <a:solidFill>
                  <a:srgbClr val="FFFFFF"/>
                </a:solidFill>
              </a14:hiddenFill>
            </a:ext>
          </a:extLst>
        </p:spPr>
      </p:pic>
      <p:sp>
        <p:nvSpPr>
          <p:cNvPr id="15371" name="Rectangle 15370">
            <a:extLst>
              <a:ext uri="{FF2B5EF4-FFF2-40B4-BE49-F238E27FC236}">
                <a16:creationId xmlns:a16="http://schemas.microsoft.com/office/drawing/2014/main" id="{3E12DCC6-BC83-4B12-995C-FEA02449A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144929" y="144931"/>
            <a:ext cx="6858000" cy="6568140"/>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E175BC-4193-6913-1F90-9BD34F9D4299}"/>
              </a:ext>
            </a:extLst>
          </p:cNvPr>
          <p:cNvSpPr>
            <a:spLocks noGrp="1"/>
          </p:cNvSpPr>
          <p:nvPr>
            <p:ph type="title"/>
          </p:nvPr>
        </p:nvSpPr>
        <p:spPr>
          <a:xfrm>
            <a:off x="249382" y="102895"/>
            <a:ext cx="6967442" cy="1595820"/>
          </a:xfrm>
        </p:spPr>
        <p:txBody>
          <a:bodyPr vert="horz" lIns="91440" tIns="45720" rIns="91440" bIns="45720" rtlCol="0" anchor="b">
            <a:normAutofit/>
          </a:bodyPr>
          <a:lstStyle/>
          <a:p>
            <a:r>
              <a:rPr lang="en-US" sz="4800" dirty="0">
                <a:solidFill>
                  <a:srgbClr val="FFFFFF"/>
                </a:solidFill>
                <a:latin typeface="Baloo" panose="03080902040302020200" pitchFamily="66" charset="77"/>
                <a:cs typeface="Baloo" panose="03080902040302020200" pitchFamily="66" charset="77"/>
              </a:rPr>
              <a:t>Can Whites call themselves Indigenous?</a:t>
            </a:r>
          </a:p>
        </p:txBody>
      </p:sp>
      <p:cxnSp>
        <p:nvCxnSpPr>
          <p:cNvPr id="15373" name="Straight Connector 15372">
            <a:extLst>
              <a:ext uri="{FF2B5EF4-FFF2-40B4-BE49-F238E27FC236}">
                <a16:creationId xmlns:a16="http://schemas.microsoft.com/office/drawing/2014/main" id="{7476E355-DC49-4AFB-88DE-62B854B9B3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8134" y="3782313"/>
            <a:ext cx="0" cy="2054457"/>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F49AD37-4E66-A948-25A6-2965C746E258}"/>
              </a:ext>
            </a:extLst>
          </p:cNvPr>
          <p:cNvSpPr txBox="1"/>
          <p:nvPr/>
        </p:nvSpPr>
        <p:spPr>
          <a:xfrm>
            <a:off x="249382" y="5009323"/>
            <a:ext cx="6967426" cy="1200329"/>
          </a:xfrm>
          <a:prstGeom prst="rect">
            <a:avLst/>
          </a:prstGeom>
          <a:noFill/>
        </p:spPr>
        <p:txBody>
          <a:bodyPr wrap="square">
            <a:spAutoFit/>
          </a:bodyPr>
          <a:lstStyle/>
          <a:p>
            <a:r>
              <a:rPr lang="en-US" sz="2400" b="0" i="0" u="none" strike="noStrike" dirty="0">
                <a:effectLst/>
                <a:latin typeface="Baloo" panose="03080902040302020200" pitchFamily="66" charset="77"/>
                <a:cs typeface="Baloo" panose="03080902040302020200" pitchFamily="66" charset="77"/>
              </a:rPr>
              <a:t>Make America Beautiful ad</a:t>
            </a:r>
          </a:p>
          <a:p>
            <a:r>
              <a:rPr lang="en-US" sz="2400" b="0" i="0" u="none" strike="noStrike" dirty="0">
                <a:effectLst/>
                <a:latin typeface="Baloo" panose="03080902040302020200" pitchFamily="66" charset="77"/>
                <a:cs typeface="Baloo" panose="03080902040302020200" pitchFamily="66" charset="77"/>
              </a:rPr>
              <a:t>“The whole Crying Indian thing is pretty crystal clear — wrong, wrong, wrong,” </a:t>
            </a:r>
            <a:endParaRPr lang="en-US" sz="2400" dirty="0">
              <a:latin typeface="Baloo" panose="03080902040302020200" pitchFamily="66" charset="77"/>
              <a:cs typeface="Baloo" panose="03080902040302020200" pitchFamily="66" charset="77"/>
            </a:endParaRPr>
          </a:p>
        </p:txBody>
      </p:sp>
    </p:spTree>
    <p:extLst>
      <p:ext uri="{BB962C8B-B14F-4D97-AF65-F5344CB8AC3E}">
        <p14:creationId xmlns:p14="http://schemas.microsoft.com/office/powerpoint/2010/main" val="1054022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3E710-E5F6-9403-BD15-7D67A6CC7A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2F64AD-E195-1F6C-B412-55D80A8E4874}"/>
              </a:ext>
            </a:extLst>
          </p:cNvPr>
          <p:cNvSpPr>
            <a:spLocks noGrp="1"/>
          </p:cNvSpPr>
          <p:nvPr>
            <p:ph type="title"/>
          </p:nvPr>
        </p:nvSpPr>
        <p:spPr>
          <a:xfrm>
            <a:off x="802129" y="2359650"/>
            <a:ext cx="5311084" cy="1917031"/>
          </a:xfrm>
        </p:spPr>
        <p:txBody>
          <a:bodyPr>
            <a:noAutofit/>
          </a:bodyPr>
          <a:lstStyle/>
          <a:p>
            <a:pPr>
              <a:lnSpc>
                <a:spcPct val="90000"/>
              </a:lnSpc>
            </a:pPr>
            <a:br>
              <a:rPr lang="en-US" sz="3600" b="1" dirty="0"/>
            </a:br>
            <a:r>
              <a:rPr lang="en-US" sz="3600" b="1" dirty="0"/>
              <a:t> </a:t>
            </a:r>
            <a:br>
              <a:rPr lang="en-US" sz="3600" b="1" dirty="0"/>
            </a:br>
            <a:r>
              <a:rPr lang="en-US" sz="3600" b="1" dirty="0"/>
              <a:t>Was Everyone Indigenous at the beginning?</a:t>
            </a:r>
          </a:p>
        </p:txBody>
      </p:sp>
      <p:sp>
        <p:nvSpPr>
          <p:cNvPr id="3" name="Content Placeholder 2">
            <a:extLst>
              <a:ext uri="{FF2B5EF4-FFF2-40B4-BE49-F238E27FC236}">
                <a16:creationId xmlns:a16="http://schemas.microsoft.com/office/drawing/2014/main" id="{EBFDBBF5-D0C0-3C97-A617-B5FB04E579B7}"/>
              </a:ext>
            </a:extLst>
          </p:cNvPr>
          <p:cNvSpPr>
            <a:spLocks noGrp="1"/>
          </p:cNvSpPr>
          <p:nvPr>
            <p:ph idx="1"/>
          </p:nvPr>
        </p:nvSpPr>
        <p:spPr>
          <a:xfrm>
            <a:off x="6113213" y="165557"/>
            <a:ext cx="5771587" cy="6017034"/>
          </a:xfrm>
        </p:spPr>
        <p:txBody>
          <a:bodyPr anchor="b">
            <a:normAutofit fontScale="85000" lnSpcReduction="20000"/>
          </a:bodyPr>
          <a:lstStyle/>
          <a:p>
            <a:pPr marL="0" indent="0" algn="l" fontAlgn="ctr">
              <a:buNone/>
            </a:pPr>
            <a:r>
              <a:rPr lang="en-US" sz="2100" b="1" i="0" u="none" strike="noStrike" dirty="0">
                <a:solidFill>
                  <a:srgbClr val="EEF0FF"/>
                </a:solidFill>
                <a:effectLst/>
                <a:latin typeface="Google Sans"/>
              </a:rPr>
              <a:t>No, not everyone was indigenous at the beginning, and there is a great deal of diversity in the history of human migration: </a:t>
            </a:r>
          </a:p>
          <a:p>
            <a:pPr algn="l">
              <a:buFont typeface="Arial" panose="020B0604020202020204" pitchFamily="34" charset="0"/>
              <a:buChar char="•"/>
            </a:pPr>
            <a:r>
              <a:rPr lang="en-US" b="0" i="0" u="none" strike="noStrike" dirty="0">
                <a:solidFill>
                  <a:srgbClr val="EEF0FF"/>
                </a:solidFill>
                <a:effectLst/>
                <a:latin typeface="Google Sans"/>
              </a:rPr>
              <a:t>Modern humans outside of Africa - According to a Harvard University study, modern humans outside of Africa are descended from a single founding population. </a:t>
            </a:r>
          </a:p>
          <a:p>
            <a:pPr algn="l">
              <a:buFont typeface="Arial" panose="020B0604020202020204" pitchFamily="34" charset="0"/>
              <a:buChar char="•"/>
            </a:pPr>
            <a:r>
              <a:rPr lang="en-US" b="0" i="0" u="none" strike="noStrike" dirty="0">
                <a:solidFill>
                  <a:srgbClr val="EEF0FF"/>
                </a:solidFill>
                <a:effectLst/>
                <a:latin typeface="Google Sans"/>
              </a:rPr>
              <a:t>First Americans - The first people to arrive in North America were the Clovis people, who came over a land bridge from Asia and Siberia around 13,000 to 13,500 years ago. </a:t>
            </a:r>
          </a:p>
          <a:p>
            <a:pPr algn="l">
              <a:buFont typeface="Arial" panose="020B0604020202020204" pitchFamily="34" charset="0"/>
              <a:buChar char="•"/>
            </a:pPr>
            <a:r>
              <a:rPr lang="en-US" b="0" i="0" u="none" strike="noStrike" dirty="0">
                <a:solidFill>
                  <a:srgbClr val="EEF0FF"/>
                </a:solidFill>
                <a:effectLst/>
                <a:latin typeface="Google Sans"/>
              </a:rPr>
              <a:t>Indigenous peoples of the Americas - Indigenous peoples of the Americas migrated from Sub-Saharan Africa. </a:t>
            </a:r>
          </a:p>
          <a:p>
            <a:pPr algn="l">
              <a:buFont typeface="Arial" panose="020B0604020202020204" pitchFamily="34" charset="0"/>
              <a:buChar char="•"/>
            </a:pPr>
            <a:r>
              <a:rPr lang="en-US" b="0" i="0" u="none" strike="noStrike" dirty="0">
                <a:solidFill>
                  <a:srgbClr val="EEF0FF"/>
                </a:solidFill>
                <a:effectLst/>
                <a:latin typeface="Google Sans"/>
              </a:rPr>
              <a:t>Iceland -The first people to arrive in Iceland were Gaelic monks and then the Vikings, but their descendants are not considered Indigenous. </a:t>
            </a:r>
          </a:p>
          <a:p>
            <a:pPr algn="l">
              <a:buFont typeface="Arial" panose="020B0604020202020204" pitchFamily="34" charset="0"/>
              <a:buChar char="•"/>
            </a:pPr>
            <a:r>
              <a:rPr lang="en-US" b="0" i="0" u="none" strike="noStrike" dirty="0">
                <a:solidFill>
                  <a:srgbClr val="EEF0FF"/>
                </a:solidFill>
                <a:effectLst/>
                <a:latin typeface="Google Sans"/>
              </a:rPr>
              <a:t>Scandinavians- Most Scandinavians can trace their ancestry to migrations in 4000 and 2500 B.C., but the Sami reindeer herders are considered Indigenous because their Siberian ancestors arrived closer to 1500 B.C. </a:t>
            </a:r>
          </a:p>
          <a:p>
            <a:pPr marL="0" indent="0" algn="r">
              <a:buNone/>
            </a:pPr>
            <a:r>
              <a:rPr lang="en-US" sz="2000" b="0" i="0" u="none" strike="noStrike" dirty="0">
                <a:effectLst/>
                <a:latin typeface="Google Sans"/>
              </a:rPr>
              <a:t>(Google Search Engine Answer  from its </a:t>
            </a:r>
            <a:r>
              <a:rPr lang="en-US" sz="2000" dirty="0">
                <a:latin typeface="Google Sans"/>
              </a:rPr>
              <a:t>-Google Generative AI</a:t>
            </a:r>
            <a:r>
              <a:rPr lang="en-US" sz="2000" b="0" i="0" u="none" strike="noStrike" dirty="0">
                <a:effectLst/>
                <a:latin typeface="Google Sans"/>
              </a:rPr>
              <a:t>).</a:t>
            </a:r>
            <a:endParaRPr lang="en-US" sz="2000" dirty="0"/>
          </a:p>
          <a:p>
            <a:pPr algn="l">
              <a:buFont typeface="Arial" panose="020B0604020202020204" pitchFamily="34" charset="0"/>
              <a:buChar char="•"/>
            </a:pPr>
            <a:endParaRPr lang="en-US" b="0" i="0" u="none" strike="noStrike" dirty="0">
              <a:solidFill>
                <a:srgbClr val="EEF0FF"/>
              </a:solidFill>
              <a:effectLst/>
              <a:latin typeface="Google Sans"/>
            </a:endParaRPr>
          </a:p>
        </p:txBody>
      </p:sp>
      <p:pic>
        <p:nvPicPr>
          <p:cNvPr id="10244" name="Picture 4" descr="Google logo - Wikipedia">
            <a:extLst>
              <a:ext uri="{FF2B5EF4-FFF2-40B4-BE49-F238E27FC236}">
                <a16:creationId xmlns:a16="http://schemas.microsoft.com/office/drawing/2014/main" id="{7BFB8C9E-94E1-51C7-FBC3-FCCE094BA7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873" y="165557"/>
            <a:ext cx="5653916" cy="1917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006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67FA9-09B7-9A0D-C308-A80325F0B6DE}"/>
              </a:ext>
            </a:extLst>
          </p:cNvPr>
          <p:cNvSpPr>
            <a:spLocks noGrp="1"/>
          </p:cNvSpPr>
          <p:nvPr>
            <p:ph type="title"/>
          </p:nvPr>
        </p:nvSpPr>
        <p:spPr>
          <a:xfrm>
            <a:off x="398333" y="255953"/>
            <a:ext cx="7752772" cy="1064778"/>
          </a:xfrm>
        </p:spPr>
        <p:txBody>
          <a:bodyPr>
            <a:normAutofit fontScale="90000"/>
          </a:bodyPr>
          <a:lstStyle/>
          <a:p>
            <a:r>
              <a:rPr lang="en-US" dirty="0">
                <a:latin typeface="Baloo" panose="03080902040302020200" pitchFamily="66" charset="77"/>
                <a:cs typeface="Baloo" panose="03080902040302020200" pitchFamily="66" charset="77"/>
              </a:rPr>
              <a:t>What did W-WOK do to Indigenous People?</a:t>
            </a:r>
          </a:p>
        </p:txBody>
      </p:sp>
      <p:sp>
        <p:nvSpPr>
          <p:cNvPr id="5" name="TextBox 4">
            <a:extLst>
              <a:ext uri="{FF2B5EF4-FFF2-40B4-BE49-F238E27FC236}">
                <a16:creationId xmlns:a16="http://schemas.microsoft.com/office/drawing/2014/main" id="{6F326641-E2C7-D6C6-7E4C-29BBE23D980C}"/>
              </a:ext>
            </a:extLst>
          </p:cNvPr>
          <p:cNvSpPr txBox="1"/>
          <p:nvPr/>
        </p:nvSpPr>
        <p:spPr>
          <a:xfrm>
            <a:off x="401781" y="1402232"/>
            <a:ext cx="7897091" cy="5693866"/>
          </a:xfrm>
          <a:prstGeom prst="rect">
            <a:avLst/>
          </a:prstGeom>
          <a:noFill/>
        </p:spPr>
        <p:txBody>
          <a:bodyPr wrap="square">
            <a:spAutoFit/>
          </a:bodyPr>
          <a:lstStyle/>
          <a:p>
            <a:r>
              <a:rPr lang="en-US" sz="2800" b="0" i="0" u="none" strike="noStrike" dirty="0">
                <a:effectLst/>
                <a:latin typeface="Fd92656-Identity-H"/>
              </a:rPr>
              <a:t>"In recent years there has been an awakening to the fact that Indian tribes possessed considerable knowledge about the natu­ral world. Unfortunately, much of this appreciation has come too late to enable anyone, white or Indian, to recapture some of the most important information on the lands, plants, and animals of the continent. In a parallel but unrelated development, Indian religious traditions are now of major interest to whites, whose own religious traditions have either vanished or been swamped in reactionary fundamentalism" </a:t>
            </a:r>
            <a:br>
              <a:rPr lang="en-US" sz="2800" dirty="0"/>
            </a:br>
            <a:br>
              <a:rPr lang="en-US" sz="2800" dirty="0"/>
            </a:br>
            <a:endParaRPr lang="en-US" sz="2800" dirty="0"/>
          </a:p>
        </p:txBody>
      </p:sp>
      <p:pic>
        <p:nvPicPr>
          <p:cNvPr id="9218" name="Picture 2">
            <a:extLst>
              <a:ext uri="{FF2B5EF4-FFF2-40B4-BE49-F238E27FC236}">
                <a16:creationId xmlns:a16="http://schemas.microsoft.com/office/drawing/2014/main" id="{E3A3E5BA-6592-E78B-8BB8-C79B610D4D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3936" y="142011"/>
            <a:ext cx="3594100" cy="5397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1D264A9-9DE6-B238-F60A-732510D2D0CF}"/>
              </a:ext>
            </a:extLst>
          </p:cNvPr>
          <p:cNvSpPr txBox="1"/>
          <p:nvPr/>
        </p:nvSpPr>
        <p:spPr>
          <a:xfrm>
            <a:off x="0" y="6254324"/>
            <a:ext cx="11998035" cy="369332"/>
          </a:xfrm>
          <a:prstGeom prst="rect">
            <a:avLst/>
          </a:prstGeom>
          <a:noFill/>
        </p:spPr>
        <p:txBody>
          <a:bodyPr wrap="square">
            <a:spAutoFit/>
          </a:bodyPr>
          <a:lstStyle/>
          <a:p>
            <a:r>
              <a:rPr lang="en-US" sz="1800" b="0" i="0" u="none" strike="noStrike" dirty="0">
                <a:effectLst/>
                <a:latin typeface="Fd92656-Identity-H"/>
              </a:rPr>
              <a:t>His book The Metaphysics of Modern Existence</a:t>
            </a:r>
            <a:endParaRPr lang="en-US" dirty="0"/>
          </a:p>
        </p:txBody>
      </p:sp>
    </p:spTree>
    <p:extLst>
      <p:ext uri="{BB962C8B-B14F-4D97-AF65-F5344CB8AC3E}">
        <p14:creationId xmlns:p14="http://schemas.microsoft.com/office/powerpoint/2010/main" val="1820109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EBD98-FAF3-3881-41E1-DCE9358B22EA}"/>
              </a:ext>
            </a:extLst>
          </p:cNvPr>
          <p:cNvSpPr>
            <a:spLocks noGrp="1"/>
          </p:cNvSpPr>
          <p:nvPr>
            <p:ph type="title"/>
          </p:nvPr>
        </p:nvSpPr>
        <p:spPr>
          <a:xfrm>
            <a:off x="505203" y="158932"/>
            <a:ext cx="10427840" cy="1086056"/>
          </a:xfrm>
        </p:spPr>
        <p:txBody>
          <a:bodyPr/>
          <a:lstStyle/>
          <a:p>
            <a:r>
              <a:rPr lang="en-US" dirty="0"/>
              <a:t>Vine deloria Jr.</a:t>
            </a:r>
          </a:p>
        </p:txBody>
      </p:sp>
      <p:pic>
        <p:nvPicPr>
          <p:cNvPr id="4" name="Picture 2" descr="Custer Died for Your Sins - University of Oklahoma Press">
            <a:extLst>
              <a:ext uri="{FF2B5EF4-FFF2-40B4-BE49-F238E27FC236}">
                <a16:creationId xmlns:a16="http://schemas.microsoft.com/office/drawing/2014/main" id="{144EA836-7097-6001-1170-399BDB2EFF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6980" y="1128451"/>
            <a:ext cx="1712967" cy="2643808"/>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God Is Red: A Native View of Religion by Vine Deloria Jr. – Birchbark Books">
            <a:extLst>
              <a:ext uri="{FF2B5EF4-FFF2-40B4-BE49-F238E27FC236}">
                <a16:creationId xmlns:a16="http://schemas.microsoft.com/office/drawing/2014/main" id="{04798BBF-6771-CC5B-36C3-6C796F63F8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1765" y="1128451"/>
            <a:ext cx="1782417" cy="2672698"/>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Power and Place: Indian Education in America: Deloria Jr., Vine, Wildcat,  Daniel R.: 9781555918590: Amazon.com: Books">
            <a:extLst>
              <a:ext uri="{FF2B5EF4-FFF2-40B4-BE49-F238E27FC236}">
                <a16:creationId xmlns:a16="http://schemas.microsoft.com/office/drawing/2014/main" id="{7C73BF59-E9BE-9484-9C95-88505E5A18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1157341"/>
            <a:ext cx="1763151" cy="2643809"/>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Red Earth, White Lies">
            <a:extLst>
              <a:ext uri="{FF2B5EF4-FFF2-40B4-BE49-F238E27FC236}">
                <a16:creationId xmlns:a16="http://schemas.microsoft.com/office/drawing/2014/main" id="{0D752C37-0A9B-E81E-F47A-B3B78BA5C5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7026" y="3935456"/>
            <a:ext cx="1840566" cy="2763612"/>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The World We Used To Live In: Remembering the Powers of the Medicine Man">
            <a:extLst>
              <a:ext uri="{FF2B5EF4-FFF2-40B4-BE49-F238E27FC236}">
                <a16:creationId xmlns:a16="http://schemas.microsoft.com/office/drawing/2014/main" id="{C9511D0C-ADAD-3E2C-20CA-64DDE258FE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2619" y="3935456"/>
            <a:ext cx="1901687" cy="2747114"/>
          </a:xfrm>
          <a:prstGeom prst="rect">
            <a:avLst/>
          </a:prstGeom>
          <a:noFill/>
          <a:extLst>
            <a:ext uri="{909E8E84-426E-40DD-AFC4-6F175D3DCCD1}">
              <a14:hiddenFill xmlns:a14="http://schemas.microsoft.com/office/drawing/2010/main">
                <a:solidFill>
                  <a:srgbClr val="FFFFFF"/>
                </a:solidFill>
              </a14:hiddenFill>
            </a:ext>
          </a:extLst>
        </p:spPr>
      </p:pic>
      <p:pic>
        <p:nvPicPr>
          <p:cNvPr id="19468" name="Picture 12" descr="We Talk, You Listen - by Vine Deloria Jr (Paperback)">
            <a:extLst>
              <a:ext uri="{FF2B5EF4-FFF2-40B4-BE49-F238E27FC236}">
                <a16:creationId xmlns:a16="http://schemas.microsoft.com/office/drawing/2014/main" id="{837876C8-24CB-F3DE-F99A-EDBA442374E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146" r="19306"/>
          <a:stretch/>
        </p:blipFill>
        <p:spPr bwMode="auto">
          <a:xfrm>
            <a:off x="4121764" y="3918958"/>
            <a:ext cx="1784200" cy="2763612"/>
          </a:xfrm>
          <a:prstGeom prst="rect">
            <a:avLst/>
          </a:prstGeom>
          <a:noFill/>
          <a:extLst>
            <a:ext uri="{909E8E84-426E-40DD-AFC4-6F175D3DCCD1}">
              <a14:hiddenFill xmlns:a14="http://schemas.microsoft.com/office/drawing/2010/main">
                <a:solidFill>
                  <a:srgbClr val="FFFFFF"/>
                </a:solidFill>
              </a14:hiddenFill>
            </a:ext>
          </a:extLst>
        </p:spPr>
      </p:pic>
      <p:pic>
        <p:nvPicPr>
          <p:cNvPr id="19470" name="Picture 14" descr="Spirit and Reason: The Vine Deloria, Jr. Reader: Deloria Jr., Vine, Scinta,  Sam, Foehner, Kristen: 9781555914301: Amazon.com: Books">
            <a:extLst>
              <a:ext uri="{FF2B5EF4-FFF2-40B4-BE49-F238E27FC236}">
                <a16:creationId xmlns:a16="http://schemas.microsoft.com/office/drawing/2014/main" id="{B5E04764-EE40-B558-F160-5C4BC4F16B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5999" y="3935457"/>
            <a:ext cx="1840566" cy="27471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The Metaphysics of Modern Existence: Deloria Jr., Vine, Wilkins, David E,  Wildcat, Daniel R: 9781555917593: Amazon.com: Books">
            <a:extLst>
              <a:ext uri="{FF2B5EF4-FFF2-40B4-BE49-F238E27FC236}">
                <a16:creationId xmlns:a16="http://schemas.microsoft.com/office/drawing/2014/main" id="{3763D618-9C4A-4F6F-847B-2095D5ADDFD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27617" y="174433"/>
            <a:ext cx="2399384" cy="3597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218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DF258-8974-02DF-CCB7-EE668953370E}"/>
              </a:ext>
            </a:extLst>
          </p:cNvPr>
          <p:cNvSpPr>
            <a:spLocks noGrp="1"/>
          </p:cNvSpPr>
          <p:nvPr>
            <p:ph type="title"/>
          </p:nvPr>
        </p:nvSpPr>
        <p:spPr>
          <a:xfrm>
            <a:off x="2097789" y="382385"/>
            <a:ext cx="4511923" cy="1492132"/>
          </a:xfrm>
        </p:spPr>
        <p:txBody>
          <a:bodyPr>
            <a:normAutofit fontScale="90000"/>
          </a:bodyPr>
          <a:lstStyle/>
          <a:p>
            <a:br>
              <a:rPr lang="en-US" sz="4000" dirty="0"/>
            </a:br>
            <a:r>
              <a:rPr lang="en-US" sz="4000" dirty="0"/>
              <a:t>American Indian Metaphysics</a:t>
            </a:r>
          </a:p>
        </p:txBody>
      </p:sp>
      <p:sp>
        <p:nvSpPr>
          <p:cNvPr id="3" name="Content Placeholder 2">
            <a:extLst>
              <a:ext uri="{FF2B5EF4-FFF2-40B4-BE49-F238E27FC236}">
                <a16:creationId xmlns:a16="http://schemas.microsoft.com/office/drawing/2014/main" id="{C8FFC429-F33F-5DB0-48F9-CFB305AABFD7}"/>
              </a:ext>
            </a:extLst>
          </p:cNvPr>
          <p:cNvSpPr>
            <a:spLocks noGrp="1"/>
          </p:cNvSpPr>
          <p:nvPr>
            <p:ph idx="1"/>
          </p:nvPr>
        </p:nvSpPr>
        <p:spPr>
          <a:xfrm>
            <a:off x="2097789" y="2286002"/>
            <a:ext cx="5840263" cy="3593591"/>
          </a:xfrm>
        </p:spPr>
        <p:txBody>
          <a:bodyPr>
            <a:normAutofit/>
          </a:bodyPr>
          <a:lstStyle/>
          <a:p>
            <a:pPr marL="0" indent="0">
              <a:lnSpc>
                <a:spcPct val="100000"/>
              </a:lnSpc>
              <a:buNone/>
            </a:pPr>
            <a:r>
              <a:rPr lang="en-US" b="1" dirty="0">
                <a:effectLst/>
                <a:latin typeface="Fd92656-Identity-H"/>
              </a:rPr>
              <a:t>For many centuries whites scorned the knowledge of American Indians, regarding whatever the people said as gross, savage super­stition and insisting that their own view of the world, a complex mixture of folklore, religious doctrine, and Greek natural sciences, was the highest intellectual achievement of our species </a:t>
            </a:r>
            <a:endParaRPr lang="en-US" b="1" dirty="0"/>
          </a:p>
          <a:p>
            <a:pPr marL="0" indent="0" algn="r">
              <a:lnSpc>
                <a:spcPct val="100000"/>
              </a:lnSpc>
              <a:buNone/>
            </a:pPr>
            <a:r>
              <a:rPr lang="en-US" dirty="0"/>
              <a:t>-Deloria Chap 1: American Indian Metaphysics</a:t>
            </a:r>
          </a:p>
        </p:txBody>
      </p:sp>
      <p:pic>
        <p:nvPicPr>
          <p:cNvPr id="4" name="Picture 6" descr="Power and Place: Indian Education in America: Deloria Jr., Vine, Wildcat,  Daniel R.: 9781555918590: Amazon.com: Books">
            <a:extLst>
              <a:ext uri="{FF2B5EF4-FFF2-40B4-BE49-F238E27FC236}">
                <a16:creationId xmlns:a16="http://schemas.microsoft.com/office/drawing/2014/main" id="{3E55C6D1-1DE4-02C1-211D-380861AAA0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322"/>
          <a:stretch/>
        </p:blipFill>
        <p:spPr bwMode="auto">
          <a:xfrm>
            <a:off x="8431334" y="-119259"/>
            <a:ext cx="3601641" cy="6857990"/>
          </a:xfrm>
          <a:custGeom>
            <a:avLst/>
            <a:gdLst/>
            <a:ahLst/>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552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319" name="Rectangle 13318">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B542E0-555B-307C-DCE4-82F6C9FA46B6}"/>
              </a:ext>
            </a:extLst>
          </p:cNvPr>
          <p:cNvSpPr>
            <a:spLocks noGrp="1"/>
          </p:cNvSpPr>
          <p:nvPr>
            <p:ph type="title"/>
          </p:nvPr>
        </p:nvSpPr>
        <p:spPr>
          <a:xfrm>
            <a:off x="764593" y="895440"/>
            <a:ext cx="4569407" cy="1560083"/>
          </a:xfrm>
        </p:spPr>
        <p:txBody>
          <a:bodyPr>
            <a:normAutofit/>
          </a:bodyPr>
          <a:lstStyle/>
          <a:p>
            <a:r>
              <a:rPr lang="en-US" dirty="0">
                <a:latin typeface="Baloo" panose="03080902040302020200" pitchFamily="66" charset="77"/>
                <a:cs typeface="Baloo" panose="03080902040302020200" pitchFamily="66" charset="77"/>
              </a:rPr>
              <a:t>I’m David Michael Boje</a:t>
            </a:r>
          </a:p>
        </p:txBody>
      </p:sp>
      <p:cxnSp>
        <p:nvCxnSpPr>
          <p:cNvPr id="13321" name="Straight Connector 13320">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AE86EAF-B74E-78A4-4142-986779FE9F62}"/>
              </a:ext>
            </a:extLst>
          </p:cNvPr>
          <p:cNvSpPr>
            <a:spLocks noGrp="1"/>
          </p:cNvSpPr>
          <p:nvPr>
            <p:ph idx="1"/>
          </p:nvPr>
        </p:nvSpPr>
        <p:spPr>
          <a:xfrm>
            <a:off x="952501" y="2776971"/>
            <a:ext cx="4381500" cy="3401230"/>
          </a:xfrm>
        </p:spPr>
        <p:txBody>
          <a:bodyPr anchor="t">
            <a:normAutofit/>
          </a:bodyPr>
          <a:lstStyle/>
          <a:p>
            <a:pPr marL="0" indent="0">
              <a:buNone/>
            </a:pPr>
            <a:r>
              <a:rPr lang="en-US" dirty="0">
                <a:latin typeface="Helvetica Neue" panose="02000503000000020004" pitchFamily="2" charset="0"/>
                <a:ea typeface="Helvetica Neue" panose="02000503000000020004" pitchFamily="2" charset="0"/>
                <a:cs typeface="Helvetica Neue" panose="02000503000000020004" pitchFamily="2" charset="0"/>
              </a:rPr>
              <a:t>I am not indigenous to this place, our mobile homes in Caballo, New Mexico </a:t>
            </a:r>
          </a:p>
          <a:p>
            <a:pPr marL="0" indent="0">
              <a:buNone/>
            </a:pPr>
            <a:r>
              <a:rPr lang="en-US" dirty="0">
                <a:latin typeface="Helvetica Neue" panose="02000503000000020004" pitchFamily="2" charset="0"/>
                <a:ea typeface="Helvetica Neue" panose="02000503000000020004" pitchFamily="2" charset="0"/>
                <a:cs typeface="Helvetica Neue" panose="02000503000000020004" pitchFamily="2" charset="0"/>
              </a:rPr>
              <a:t>(Caballo is Spanish for horse).</a:t>
            </a:r>
          </a:p>
          <a:p>
            <a:pPr marL="0" indent="0">
              <a:buNone/>
            </a:pPr>
            <a:r>
              <a:rPr lang="en-US" dirty="0">
                <a:latin typeface="Helvetica Neue" panose="02000503000000020004" pitchFamily="2" charset="0"/>
                <a:ea typeface="Helvetica Neue" panose="02000503000000020004" pitchFamily="2" charset="0"/>
                <a:cs typeface="Helvetica Neue" panose="02000503000000020004" pitchFamily="2" charset="0"/>
              </a:rPr>
              <a:t>Population of Caballo is 72 White People</a:t>
            </a:r>
          </a:p>
          <a:p>
            <a:pPr marL="0" indent="0">
              <a:buNone/>
            </a:pPr>
            <a:r>
              <a:rPr lang="en-US" sz="2800" b="1" dirty="0">
                <a:latin typeface="Baloo" panose="03080902040302020200" pitchFamily="66" charset="77"/>
                <a:ea typeface="Helvetica Neue" panose="02000503000000020004" pitchFamily="2" charset="0"/>
                <a:cs typeface="Baloo" panose="03080902040302020200" pitchFamily="66" charset="77"/>
              </a:rPr>
              <a:t>Why we moved here?</a:t>
            </a:r>
          </a:p>
        </p:txBody>
      </p:sp>
      <p:pic>
        <p:nvPicPr>
          <p:cNvPr id="13314" name="Picture 2" descr="14309 Highway 187, Caballo, NM 87931 | realtor.com®">
            <a:extLst>
              <a:ext uri="{FF2B5EF4-FFF2-40B4-BE49-F238E27FC236}">
                <a16:creationId xmlns:a16="http://schemas.microsoft.com/office/drawing/2014/main" id="{B83818F4-4E72-7794-549F-670BB1EAA5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882" r="4723" b="2"/>
          <a:stretch/>
        </p:blipFill>
        <p:spPr bwMode="auto">
          <a:xfrm>
            <a:off x="5927046" y="68954"/>
            <a:ext cx="3021496" cy="34012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aballo Lake State Park - State Parks">
            <a:extLst>
              <a:ext uri="{FF2B5EF4-FFF2-40B4-BE49-F238E27FC236}">
                <a16:creationId xmlns:a16="http://schemas.microsoft.com/office/drawing/2014/main" id="{494DFE98-CB00-0F16-6D88-7264617B3E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328"/>
          <a:stretch/>
        </p:blipFill>
        <p:spPr bwMode="auto">
          <a:xfrm>
            <a:off x="6328378" y="3455421"/>
            <a:ext cx="5790270" cy="325703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Red arrow PNG transparent image download, size: 3000x1800px">
            <a:extLst>
              <a:ext uri="{FF2B5EF4-FFF2-40B4-BE49-F238E27FC236}">
                <a16:creationId xmlns:a16="http://schemas.microsoft.com/office/drawing/2014/main" id="{6E8CB180-A407-D341-3E24-364806C154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86343">
            <a:off x="4868517" y="4585616"/>
            <a:ext cx="2454965" cy="10974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d arrow PNG transparent image download, size: 3000x1800px">
            <a:extLst>
              <a:ext uri="{FF2B5EF4-FFF2-40B4-BE49-F238E27FC236}">
                <a16:creationId xmlns:a16="http://schemas.microsoft.com/office/drawing/2014/main" id="{BE81891A-6776-FFDB-B93E-7400A857A2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830223">
            <a:off x="5158243" y="2027418"/>
            <a:ext cx="2224036" cy="1064037"/>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Silverado, Lucky Boy, Horse Manure, and Care of PTSD August 17 2015 – David  M. Boje, Vietnam Veteran – Antenarrative BLOG – David M. Boje, Ph.D.">
            <a:extLst>
              <a:ext uri="{FF2B5EF4-FFF2-40B4-BE49-F238E27FC236}">
                <a16:creationId xmlns:a16="http://schemas.microsoft.com/office/drawing/2014/main" id="{E6D33079-5D4F-8696-3F56-91DB30B8DD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290"/>
          <a:stretch/>
        </p:blipFill>
        <p:spPr bwMode="auto">
          <a:xfrm>
            <a:off x="9223513" y="66579"/>
            <a:ext cx="2883564" cy="34507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Red arrow PNG transparent image download, size: 3000x1800px">
            <a:extLst>
              <a:ext uri="{FF2B5EF4-FFF2-40B4-BE49-F238E27FC236}">
                <a16:creationId xmlns:a16="http://schemas.microsoft.com/office/drawing/2014/main" id="{8D3BF36A-9B68-FBFE-265A-3D83541F93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31797">
            <a:off x="4440615" y="2860957"/>
            <a:ext cx="5149498" cy="875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492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511" name="Rectangle 21510">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1AC666-B62E-3F78-DF27-FD04541454C9}"/>
              </a:ext>
            </a:extLst>
          </p:cNvPr>
          <p:cNvSpPr>
            <a:spLocks noGrp="1"/>
          </p:cNvSpPr>
          <p:nvPr>
            <p:ph type="title"/>
          </p:nvPr>
        </p:nvSpPr>
        <p:spPr>
          <a:xfrm>
            <a:off x="758092" y="395489"/>
            <a:ext cx="6796984" cy="814090"/>
          </a:xfrm>
        </p:spPr>
        <p:txBody>
          <a:bodyPr>
            <a:normAutofit/>
          </a:bodyPr>
          <a:lstStyle/>
          <a:p>
            <a:r>
              <a:rPr lang="en-US" dirty="0">
                <a:latin typeface="Baloo" panose="03080902040302020200" pitchFamily="66" charset="77"/>
                <a:cs typeface="Baloo" panose="03080902040302020200" pitchFamily="66" charset="77"/>
              </a:rPr>
              <a:t>Blackfoot Metaphysics</a:t>
            </a:r>
          </a:p>
        </p:txBody>
      </p:sp>
      <p:cxnSp>
        <p:nvCxnSpPr>
          <p:cNvPr id="21513" name="Straight Connector 21512">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2799995"/>
            <a:ext cx="0" cy="325547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590712D-171F-BFEF-4A94-338D925B6CFE}"/>
              </a:ext>
            </a:extLst>
          </p:cNvPr>
          <p:cNvSpPr>
            <a:spLocks noGrp="1"/>
          </p:cNvSpPr>
          <p:nvPr>
            <p:ph idx="1"/>
          </p:nvPr>
        </p:nvSpPr>
        <p:spPr>
          <a:xfrm>
            <a:off x="1550531" y="1209579"/>
            <a:ext cx="6520034" cy="4929561"/>
          </a:xfrm>
        </p:spPr>
        <p:txBody>
          <a:bodyPr anchor="b">
            <a:normAutofit fontScale="92500" lnSpcReduction="20000"/>
          </a:bodyPr>
          <a:lstStyle/>
          <a:p>
            <a:pPr marL="0" indent="0">
              <a:lnSpc>
                <a:spcPct val="110000"/>
              </a:lnSpc>
              <a:buNone/>
            </a:pPr>
            <a:r>
              <a:rPr lang="en-US" sz="2400" b="1" dirty="0"/>
              <a:t>But Where is Western Metaphysics Taking Us?</a:t>
            </a:r>
          </a:p>
          <a:p>
            <a:pPr marL="0" indent="0">
              <a:lnSpc>
                <a:spcPct val="110000"/>
              </a:lnSpc>
              <a:buNone/>
            </a:pPr>
            <a:r>
              <a:rPr lang="en-US" sz="2400" b="1" dirty="0"/>
              <a:t>We as homo sapiens, are we better off as a result of it?</a:t>
            </a:r>
          </a:p>
          <a:p>
            <a:pPr marL="0" indent="0">
              <a:lnSpc>
                <a:spcPct val="110000"/>
              </a:lnSpc>
              <a:buNone/>
            </a:pPr>
            <a:r>
              <a:rPr lang="en-US" sz="2400" b="1" dirty="0"/>
              <a:t>Is it really advancing the reasons for our existence?</a:t>
            </a:r>
          </a:p>
          <a:p>
            <a:pPr marL="0" indent="0">
              <a:lnSpc>
                <a:spcPct val="110000"/>
              </a:lnSpc>
              <a:buNone/>
            </a:pPr>
            <a:r>
              <a:rPr lang="en-US" sz="2400" b="1" dirty="0"/>
              <a:t>(If we ever stop and think about it)</a:t>
            </a:r>
          </a:p>
          <a:p>
            <a:pPr marL="0" indent="0">
              <a:lnSpc>
                <a:spcPct val="110000"/>
              </a:lnSpc>
              <a:buNone/>
            </a:pPr>
            <a:r>
              <a:rPr lang="en-US" sz="2400" b="1" dirty="0"/>
              <a:t>Is our current metaphysics not another passing phase?</a:t>
            </a:r>
          </a:p>
          <a:p>
            <a:pPr marL="0" indent="0">
              <a:lnSpc>
                <a:spcPct val="110000"/>
              </a:lnSpc>
              <a:buNone/>
            </a:pPr>
            <a:endParaRPr lang="en-US" sz="2400" b="1" dirty="0"/>
          </a:p>
          <a:p>
            <a:pPr marL="0" indent="0">
              <a:lnSpc>
                <a:spcPct val="110000"/>
              </a:lnSpc>
              <a:buNone/>
            </a:pPr>
            <a:r>
              <a:rPr lang="en-US" sz="2400" b="1" dirty="0"/>
              <a:t>Maybe there are other metaphysics that we should take a look at.</a:t>
            </a:r>
          </a:p>
          <a:p>
            <a:pPr marL="0" indent="0">
              <a:lnSpc>
                <a:spcPct val="110000"/>
              </a:lnSpc>
              <a:buNone/>
            </a:pPr>
            <a:endParaRPr lang="en-US" sz="2400" b="1" dirty="0"/>
          </a:p>
          <a:p>
            <a:pPr marL="0" indent="0" algn="r">
              <a:lnSpc>
                <a:spcPct val="110000"/>
              </a:lnSpc>
              <a:buNone/>
            </a:pPr>
            <a:r>
              <a:rPr lang="en-US" sz="1700" dirty="0"/>
              <a:t>-Leroy Little Bear</a:t>
            </a:r>
          </a:p>
        </p:txBody>
      </p:sp>
      <p:pic>
        <p:nvPicPr>
          <p:cNvPr id="21506" name="Picture 2" descr="Lethbridge's Leroy Little Bear receives Alberta Order of Excellence |  Pincher Creek Echo">
            <a:extLst>
              <a:ext uri="{FF2B5EF4-FFF2-40B4-BE49-F238E27FC236}">
                <a16:creationId xmlns:a16="http://schemas.microsoft.com/office/drawing/2014/main" id="{B663B08D-FB6B-82A0-FFD1-FD8A64D27E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420" r="25128" b="-1"/>
          <a:stretch/>
        </p:blipFill>
        <p:spPr bwMode="auto">
          <a:xfrm>
            <a:off x="8305060" y="802534"/>
            <a:ext cx="2973279" cy="5252932"/>
          </a:xfrm>
          <a:custGeom>
            <a:avLst/>
            <a:gdLst/>
            <a:ahLst/>
            <a:cxnLst/>
            <a:rect l="l" t="t" r="r" b="b"/>
            <a:pathLst>
              <a:path w="2973279" h="5252932">
                <a:moveTo>
                  <a:pt x="1486464" y="0"/>
                </a:moveTo>
                <a:lnTo>
                  <a:pt x="1486817" y="0"/>
                </a:lnTo>
                <a:cubicBezTo>
                  <a:pt x="2307778" y="0"/>
                  <a:pt x="2973279" y="667085"/>
                  <a:pt x="2973279" y="1489968"/>
                </a:cubicBezTo>
                <a:lnTo>
                  <a:pt x="2973279" y="5252932"/>
                </a:lnTo>
                <a:lnTo>
                  <a:pt x="0" y="5252932"/>
                </a:lnTo>
                <a:lnTo>
                  <a:pt x="0" y="1489968"/>
                </a:lnTo>
                <a:cubicBezTo>
                  <a:pt x="0" y="667085"/>
                  <a:pt x="665498" y="0"/>
                  <a:pt x="148646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012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EC99B-328F-4793-C0FD-15AB8E55A933}"/>
              </a:ext>
            </a:extLst>
          </p:cNvPr>
          <p:cNvSpPr>
            <a:spLocks noGrp="1"/>
          </p:cNvSpPr>
          <p:nvPr>
            <p:ph type="title"/>
          </p:nvPr>
        </p:nvSpPr>
        <p:spPr>
          <a:xfrm>
            <a:off x="1020418" y="645107"/>
            <a:ext cx="3980590" cy="1640894"/>
          </a:xfrm>
        </p:spPr>
        <p:txBody>
          <a:bodyPr anchor="t">
            <a:normAutofit/>
          </a:bodyPr>
          <a:lstStyle/>
          <a:p>
            <a:r>
              <a:rPr lang="en-US" sz="3500" dirty="0">
                <a:latin typeface="Baloo" panose="03080902040302020200" pitchFamily="66" charset="77"/>
                <a:cs typeface="Baloo" panose="03080902040302020200" pitchFamily="66" charset="77"/>
              </a:rPr>
              <a:t>Energy Waves are the Spirit</a:t>
            </a:r>
          </a:p>
        </p:txBody>
      </p:sp>
      <p:sp>
        <p:nvSpPr>
          <p:cNvPr id="3" name="Content Placeholder 2">
            <a:extLst>
              <a:ext uri="{FF2B5EF4-FFF2-40B4-BE49-F238E27FC236}">
                <a16:creationId xmlns:a16="http://schemas.microsoft.com/office/drawing/2014/main" id="{E1521EA8-B872-AFFB-70EA-59D230B466C0}"/>
              </a:ext>
            </a:extLst>
          </p:cNvPr>
          <p:cNvSpPr>
            <a:spLocks noGrp="1"/>
          </p:cNvSpPr>
          <p:nvPr>
            <p:ph idx="1"/>
          </p:nvPr>
        </p:nvSpPr>
        <p:spPr>
          <a:xfrm>
            <a:off x="504410" y="2915477"/>
            <a:ext cx="4496597" cy="3311367"/>
          </a:xfrm>
        </p:spPr>
        <p:txBody>
          <a:bodyPr>
            <a:normAutofit/>
          </a:bodyPr>
          <a:lstStyle/>
          <a:p>
            <a:pPr marL="0" indent="0">
              <a:buNone/>
            </a:pPr>
            <a:r>
              <a:rPr lang="en-US" sz="2800" b="1" dirty="0"/>
              <a:t>Everything in Creations consists of energy waves</a:t>
            </a:r>
          </a:p>
          <a:p>
            <a:pPr marL="0" indent="0">
              <a:buNone/>
            </a:pPr>
            <a:endParaRPr lang="en-US" dirty="0"/>
          </a:p>
          <a:p>
            <a:pPr marL="0" indent="0">
              <a:buNone/>
            </a:pPr>
            <a:r>
              <a:rPr lang="en-US" dirty="0"/>
              <a:t>-Leroy Little Bear</a:t>
            </a:r>
          </a:p>
        </p:txBody>
      </p:sp>
      <p:pic>
        <p:nvPicPr>
          <p:cNvPr id="27650" name="Picture 2" descr="Hubble Hubble: Telescope Provides Stunning New Images of Two Planetary  Nebulas | HowStuffWorks">
            <a:extLst>
              <a:ext uri="{FF2B5EF4-FFF2-40B4-BE49-F238E27FC236}">
                <a16:creationId xmlns:a16="http://schemas.microsoft.com/office/drawing/2014/main" id="{0E9556FC-2E15-497C-7469-1E88BDB5B6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969" r="24815" b="-2"/>
          <a:stretch/>
        </p:blipFill>
        <p:spPr bwMode="auto">
          <a:xfrm>
            <a:off x="5483604" y="645108"/>
            <a:ext cx="4496598" cy="5594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571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AMERICAN BUFFALO | KPBS Public Media">
            <a:extLst>
              <a:ext uri="{FF2B5EF4-FFF2-40B4-BE49-F238E27FC236}">
                <a16:creationId xmlns:a16="http://schemas.microsoft.com/office/drawing/2014/main" id="{5977D981-5BA3-2495-E040-EFC2AEB96E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271" r="24294"/>
          <a:stretch/>
        </p:blipFill>
        <p:spPr bwMode="auto">
          <a:xfrm>
            <a:off x="3784740" y="674914"/>
            <a:ext cx="4854036" cy="60387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515D988-C15A-6F59-EAD1-043C86936B17}"/>
              </a:ext>
            </a:extLst>
          </p:cNvPr>
          <p:cNvSpPr>
            <a:spLocks noGrp="1"/>
          </p:cNvSpPr>
          <p:nvPr>
            <p:ph type="title"/>
          </p:nvPr>
        </p:nvSpPr>
        <p:spPr>
          <a:xfrm>
            <a:off x="336881" y="674914"/>
            <a:ext cx="2936406" cy="1630964"/>
          </a:xfrm>
        </p:spPr>
        <p:txBody>
          <a:bodyPr anchor="t">
            <a:normAutofit fontScale="90000"/>
          </a:bodyPr>
          <a:lstStyle/>
          <a:p>
            <a:r>
              <a:rPr lang="en-US" sz="3500" dirty="0">
                <a:latin typeface="Baloo" panose="03080902040302020200" pitchFamily="66" charset="77"/>
                <a:cs typeface="Baloo" panose="03080902040302020200" pitchFamily="66" charset="77"/>
              </a:rPr>
              <a:t>            Everything is Animate</a:t>
            </a:r>
          </a:p>
        </p:txBody>
      </p:sp>
      <p:sp>
        <p:nvSpPr>
          <p:cNvPr id="3" name="Content Placeholder 2">
            <a:extLst>
              <a:ext uri="{FF2B5EF4-FFF2-40B4-BE49-F238E27FC236}">
                <a16:creationId xmlns:a16="http://schemas.microsoft.com/office/drawing/2014/main" id="{B845D140-B77D-17FA-98F2-F621069A9F06}"/>
              </a:ext>
            </a:extLst>
          </p:cNvPr>
          <p:cNvSpPr>
            <a:spLocks noGrp="1"/>
          </p:cNvSpPr>
          <p:nvPr>
            <p:ph idx="1"/>
          </p:nvPr>
        </p:nvSpPr>
        <p:spPr>
          <a:xfrm>
            <a:off x="3784740" y="807523"/>
            <a:ext cx="4854036" cy="2315687"/>
          </a:xfrm>
        </p:spPr>
        <p:txBody>
          <a:bodyPr>
            <a:normAutofit fontScale="70000" lnSpcReduction="20000"/>
          </a:bodyPr>
          <a:lstStyle/>
          <a:p>
            <a:pPr marL="0" indent="0" algn="ctr">
              <a:buNone/>
            </a:pPr>
            <a:r>
              <a:rPr lang="en-US" sz="4500" b="1" dirty="0">
                <a:solidFill>
                  <a:schemeClr val="tx1"/>
                </a:solidFill>
                <a:latin typeface="Baloo" panose="03080902040302020200" pitchFamily="66" charset="77"/>
                <a:cs typeface="Baloo" panose="03080902040302020200" pitchFamily="66" charset="77"/>
              </a:rPr>
              <a:t>Everything in Creation is Animate and imbued with Spirit</a:t>
            </a:r>
          </a:p>
          <a:p>
            <a:pPr marL="0" indent="0">
              <a:buNone/>
            </a:pPr>
            <a:endParaRPr lang="en-US" sz="2600" dirty="0">
              <a:solidFill>
                <a:schemeClr val="bg1"/>
              </a:solidFill>
            </a:endParaRPr>
          </a:p>
          <a:p>
            <a:pPr marL="0" indent="0" algn="r">
              <a:buNone/>
            </a:pPr>
            <a:r>
              <a:rPr lang="en-US" sz="2300" dirty="0">
                <a:solidFill>
                  <a:schemeClr val="bg1"/>
                </a:solidFill>
              </a:rPr>
              <a:t>-Leroy Little Bear</a:t>
            </a:r>
          </a:p>
        </p:txBody>
      </p:sp>
    </p:spTree>
    <p:extLst>
      <p:ext uri="{BB962C8B-B14F-4D97-AF65-F5344CB8AC3E}">
        <p14:creationId xmlns:p14="http://schemas.microsoft.com/office/powerpoint/2010/main" val="2998453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EF7AF-25BE-0992-DAF8-9993FDC8DDD3}"/>
              </a:ext>
            </a:extLst>
          </p:cNvPr>
          <p:cNvSpPr>
            <a:spLocks noGrp="1"/>
          </p:cNvSpPr>
          <p:nvPr>
            <p:ph type="title"/>
          </p:nvPr>
        </p:nvSpPr>
        <p:spPr>
          <a:xfrm>
            <a:off x="2462758" y="645106"/>
            <a:ext cx="3268125" cy="1320855"/>
          </a:xfrm>
        </p:spPr>
        <p:txBody>
          <a:bodyPr>
            <a:normAutofit/>
          </a:bodyPr>
          <a:lstStyle/>
          <a:p>
            <a:r>
              <a:rPr lang="en-US" sz="3800" dirty="0">
                <a:latin typeface="Baloo" panose="03080902040302020200" pitchFamily="66" charset="77"/>
                <a:cs typeface="Baloo" panose="03080902040302020200" pitchFamily="66" charset="77"/>
              </a:rPr>
              <a:t>Everything is Related</a:t>
            </a:r>
          </a:p>
        </p:txBody>
      </p:sp>
      <p:sp>
        <p:nvSpPr>
          <p:cNvPr id="3" name="Content Placeholder 2">
            <a:extLst>
              <a:ext uri="{FF2B5EF4-FFF2-40B4-BE49-F238E27FC236}">
                <a16:creationId xmlns:a16="http://schemas.microsoft.com/office/drawing/2014/main" id="{855C8322-C51A-8B39-288F-8CE12AB3B832}"/>
              </a:ext>
            </a:extLst>
          </p:cNvPr>
          <p:cNvSpPr>
            <a:spLocks noGrp="1"/>
          </p:cNvSpPr>
          <p:nvPr>
            <p:ph idx="1"/>
          </p:nvPr>
        </p:nvSpPr>
        <p:spPr>
          <a:xfrm>
            <a:off x="6096000" y="645106"/>
            <a:ext cx="3523785" cy="1975432"/>
          </a:xfrm>
        </p:spPr>
        <p:txBody>
          <a:bodyPr>
            <a:normAutofit/>
          </a:bodyPr>
          <a:lstStyle/>
          <a:p>
            <a:pPr marL="0" indent="0">
              <a:buNone/>
            </a:pPr>
            <a:r>
              <a:rPr lang="en-US" sz="3200" b="1" dirty="0"/>
              <a:t>All My Relations</a:t>
            </a:r>
          </a:p>
          <a:p>
            <a:pPr marL="0" indent="0">
              <a:buNone/>
            </a:pPr>
            <a:endParaRPr lang="en-US" dirty="0"/>
          </a:p>
          <a:p>
            <a:pPr marL="0" indent="0" algn="r">
              <a:buNone/>
            </a:pPr>
            <a:r>
              <a:rPr lang="en-US" dirty="0"/>
              <a:t>-Leroy Little Bear</a:t>
            </a:r>
          </a:p>
        </p:txBody>
      </p:sp>
      <p:pic>
        <p:nvPicPr>
          <p:cNvPr id="4100" name="Picture 4" descr="24,500+ Desert Animals Stock Illustrations, Royalty-Free Vector Graphics &amp;  Clip Art - iStock | Sonoran desert animals, Usa desert animals, Southwest desert  animals">
            <a:extLst>
              <a:ext uri="{FF2B5EF4-FFF2-40B4-BE49-F238E27FC236}">
                <a16:creationId xmlns:a16="http://schemas.microsoft.com/office/drawing/2014/main" id="{F96EDF0B-270B-A4FE-E074-2DFEC60D37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540000"/>
            <a:ext cx="7772400" cy="43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548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578D3-7B0F-56FA-9461-2BBE2A62D688}"/>
              </a:ext>
            </a:extLst>
          </p:cNvPr>
          <p:cNvSpPr>
            <a:spLocks noGrp="1"/>
          </p:cNvSpPr>
          <p:nvPr>
            <p:ph type="title"/>
          </p:nvPr>
        </p:nvSpPr>
        <p:spPr>
          <a:xfrm>
            <a:off x="2462758" y="645106"/>
            <a:ext cx="3268125" cy="1320855"/>
          </a:xfrm>
        </p:spPr>
        <p:txBody>
          <a:bodyPr>
            <a:normAutofit/>
          </a:bodyPr>
          <a:lstStyle/>
          <a:p>
            <a:r>
              <a:rPr lang="en-US" sz="3800" dirty="0">
                <a:latin typeface="Baloo" panose="03080902040302020200" pitchFamily="66" charset="77"/>
                <a:cs typeface="Baloo" panose="03080902040302020200" pitchFamily="66" charset="77"/>
              </a:rPr>
              <a:t>RENEWAL</a:t>
            </a:r>
          </a:p>
        </p:txBody>
      </p:sp>
      <p:sp>
        <p:nvSpPr>
          <p:cNvPr id="3" name="Content Placeholder 2">
            <a:extLst>
              <a:ext uri="{FF2B5EF4-FFF2-40B4-BE49-F238E27FC236}">
                <a16:creationId xmlns:a16="http://schemas.microsoft.com/office/drawing/2014/main" id="{971143FE-A20C-8682-EE2B-5B97738A5330}"/>
              </a:ext>
            </a:extLst>
          </p:cNvPr>
          <p:cNvSpPr>
            <a:spLocks noGrp="1"/>
          </p:cNvSpPr>
          <p:nvPr>
            <p:ph idx="1"/>
          </p:nvPr>
        </p:nvSpPr>
        <p:spPr>
          <a:xfrm>
            <a:off x="2462758" y="2286002"/>
            <a:ext cx="3272696" cy="3593591"/>
          </a:xfrm>
        </p:spPr>
        <p:txBody>
          <a:bodyPr>
            <a:normAutofit/>
          </a:bodyPr>
          <a:lstStyle/>
          <a:p>
            <a:pPr marL="0" indent="0">
              <a:buNone/>
            </a:pPr>
            <a:r>
              <a:rPr lang="en-US" b="1" dirty="0"/>
              <a:t>Reality Requires Renewal for Continuing Existence</a:t>
            </a:r>
          </a:p>
          <a:p>
            <a:pPr marL="0" indent="0">
              <a:buNone/>
            </a:pPr>
            <a:endParaRPr lang="en-US" b="1" dirty="0"/>
          </a:p>
          <a:p>
            <a:pPr marL="0" indent="0">
              <a:buNone/>
            </a:pPr>
            <a:endParaRPr lang="en-US" b="1" dirty="0"/>
          </a:p>
          <a:p>
            <a:pPr marL="0" indent="0">
              <a:buNone/>
            </a:pPr>
            <a:r>
              <a:rPr lang="en-US" dirty="0"/>
              <a:t>- Leroy Little Bear</a:t>
            </a:r>
          </a:p>
        </p:txBody>
      </p:sp>
      <p:pic>
        <p:nvPicPr>
          <p:cNvPr id="5122" name="Picture 2" descr="Premium Photo | Symbolism in Natures Renewal">
            <a:extLst>
              <a:ext uri="{FF2B5EF4-FFF2-40B4-BE49-F238E27FC236}">
                <a16:creationId xmlns:a16="http://schemas.microsoft.com/office/drawing/2014/main" id="{B8FC9336-F7BA-857A-0656-819065DDEF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393" r="9514" b="-3"/>
          <a:stretch/>
        </p:blipFill>
        <p:spPr bwMode="auto">
          <a:xfrm>
            <a:off x="5516136" y="176794"/>
            <a:ext cx="4884234" cy="6504413"/>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23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wood bench engraved with an Aldo Leopold quote in a park in Janesville, Wisconsin. It reads, ‘We abuse land because we regard it as a commodity belonging to us. When we see land as a community to which we belong, we may begin to use it with love and respect.’">
            <a:extLst>
              <a:ext uri="{FF2B5EF4-FFF2-40B4-BE49-F238E27FC236}">
                <a16:creationId xmlns:a16="http://schemas.microsoft.com/office/drawing/2014/main" id="{A362E0F6-EAAC-B70F-F6B2-FDDE05C27A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462"/>
          <a:stretch/>
        </p:blipFill>
        <p:spPr bwMode="auto">
          <a:xfrm>
            <a:off x="20" y="10"/>
            <a:ext cx="12191979" cy="68579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0D479F5-F621-7C5C-B3ED-A8515BD8F0C1}"/>
              </a:ext>
            </a:extLst>
          </p:cNvPr>
          <p:cNvSpPr>
            <a:spLocks noGrp="1"/>
          </p:cNvSpPr>
          <p:nvPr>
            <p:ph type="title"/>
          </p:nvPr>
        </p:nvSpPr>
        <p:spPr>
          <a:xfrm>
            <a:off x="789713" y="385378"/>
            <a:ext cx="10460178" cy="1775932"/>
          </a:xfrm>
        </p:spPr>
        <p:txBody>
          <a:bodyPr vert="horz" lIns="91440" tIns="45720" rIns="91440" bIns="45720" rtlCol="0" anchor="b">
            <a:normAutofit fontScale="90000"/>
          </a:bodyPr>
          <a:lstStyle/>
          <a:p>
            <a:r>
              <a:rPr lang="en-US" sz="6600" b="1" dirty="0">
                <a:solidFill>
                  <a:srgbClr val="FFFFFF"/>
                </a:solidFill>
                <a:latin typeface="Baloo" panose="03080902040302020200" pitchFamily="66" charset="77"/>
                <a:cs typeface="Baloo" panose="03080902040302020200" pitchFamily="66" charset="77"/>
              </a:rPr>
              <a:t>What is W-WOK land ethic?</a:t>
            </a:r>
          </a:p>
        </p:txBody>
      </p:sp>
    </p:spTree>
    <p:extLst>
      <p:ext uri="{BB962C8B-B14F-4D97-AF65-F5344CB8AC3E}">
        <p14:creationId xmlns:p14="http://schemas.microsoft.com/office/powerpoint/2010/main" val="3250328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ative-Land.ca | Our home on native land">
            <a:extLst>
              <a:ext uri="{FF2B5EF4-FFF2-40B4-BE49-F238E27FC236}">
                <a16:creationId xmlns:a16="http://schemas.microsoft.com/office/drawing/2014/main" id="{85C65FB8-C8A9-169B-D43B-4386429C6C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7115" r="-1" b="30135"/>
          <a:stretch/>
        </p:blipFill>
        <p:spPr bwMode="auto">
          <a:xfrm>
            <a:off x="0"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4D74973-70A8-8ED4-9337-6F54F814B459}"/>
              </a:ext>
            </a:extLst>
          </p:cNvPr>
          <p:cNvSpPr/>
          <p:nvPr/>
        </p:nvSpPr>
        <p:spPr>
          <a:xfrm>
            <a:off x="8606265" y="1069400"/>
            <a:ext cx="2266966" cy="1908215"/>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latin typeface="Baloo" panose="03080902040302020200" pitchFamily="66" charset="77"/>
                <a:cs typeface="Baloo" panose="03080902040302020200" pitchFamily="66" charset="77"/>
                <a:sym typeface="Wingdings" pitchFamily="2" charset="2"/>
              </a:rPr>
              <a:t></a:t>
            </a:r>
            <a:r>
              <a:rPr lang="en-US"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Baloo" panose="03080902040302020200" pitchFamily="66" charset="77"/>
                <a:cs typeface="Baloo" panose="03080902040302020200" pitchFamily="66" charset="77"/>
              </a:rPr>
              <a:t>WE</a:t>
            </a:r>
            <a:r>
              <a:rPr lang="en-US" sz="32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Baloo" panose="03080902040302020200" pitchFamily="66" charset="77"/>
                <a:cs typeface="Baloo" panose="03080902040302020200" pitchFamily="66" charset="77"/>
              </a:rPr>
              <a:t> live</a:t>
            </a:r>
          </a:p>
          <a:p>
            <a:pPr algn="ctr"/>
            <a:r>
              <a:rPr lang="en-US"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Baloo" panose="03080902040302020200" pitchFamily="66" charset="77"/>
                <a:cs typeface="Baloo" panose="03080902040302020200" pitchFamily="66" charset="77"/>
              </a:rPr>
              <a:t>i</a:t>
            </a:r>
            <a:r>
              <a:rPr lang="en-US" sz="32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Baloo" panose="03080902040302020200" pitchFamily="66" charset="77"/>
                <a:cs typeface="Baloo" panose="03080902040302020200" pitchFamily="66" charset="77"/>
              </a:rPr>
              <a:t>n</a:t>
            </a:r>
          </a:p>
          <a:p>
            <a:pPr algn="ctr"/>
            <a:r>
              <a:rPr lang="en-US"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Baloo" panose="03080902040302020200" pitchFamily="66" charset="77"/>
                <a:cs typeface="Baloo" panose="03080902040302020200" pitchFamily="66" charset="77"/>
              </a:rPr>
              <a:t>Caballo</a:t>
            </a:r>
            <a:endParaRPr lang="en-US" sz="32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Baloo" panose="03080902040302020200" pitchFamily="66" charset="77"/>
              <a:cs typeface="Baloo" panose="03080902040302020200" pitchFamily="66" charset="77"/>
            </a:endParaRPr>
          </a:p>
        </p:txBody>
      </p:sp>
    </p:spTree>
    <p:extLst>
      <p:ext uri="{BB962C8B-B14F-4D97-AF65-F5344CB8AC3E}">
        <p14:creationId xmlns:p14="http://schemas.microsoft.com/office/powerpoint/2010/main" val="3938780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C9765-FABB-ECD3-C233-532A15709E0E}"/>
              </a:ext>
            </a:extLst>
          </p:cNvPr>
          <p:cNvSpPr>
            <a:spLocks noGrp="1"/>
          </p:cNvSpPr>
          <p:nvPr>
            <p:ph type="title"/>
          </p:nvPr>
        </p:nvSpPr>
        <p:spPr>
          <a:xfrm>
            <a:off x="5257774" y="203928"/>
            <a:ext cx="6125361" cy="1560083"/>
          </a:xfrm>
        </p:spPr>
        <p:txBody>
          <a:bodyPr>
            <a:normAutofit/>
          </a:bodyPr>
          <a:lstStyle/>
          <a:p>
            <a:r>
              <a:rPr lang="en-US" dirty="0">
                <a:latin typeface="Baloo" panose="03080902040302020200" pitchFamily="66" charset="77"/>
                <a:cs typeface="Baloo" panose="03080902040302020200" pitchFamily="66" charset="77"/>
              </a:rPr>
              <a:t>H</a:t>
            </a:r>
            <a:r>
              <a:rPr lang="en-US" b="0" i="0" u="none" strike="noStrike" dirty="0">
                <a:effectLst/>
                <a:latin typeface="Baloo" panose="03080902040302020200" pitchFamily="66" charset="77"/>
                <a:cs typeface="Baloo" panose="03080902040302020200" pitchFamily="66" charset="77"/>
              </a:rPr>
              <a:t>istory of indigenous </a:t>
            </a:r>
            <a:r>
              <a:rPr lang="en-US" dirty="0">
                <a:latin typeface="Baloo" panose="03080902040302020200" pitchFamily="66" charset="77"/>
                <a:cs typeface="Baloo" panose="03080902040302020200" pitchFamily="66" charset="77"/>
              </a:rPr>
              <a:t>Peoples</a:t>
            </a:r>
            <a:r>
              <a:rPr lang="en-US" b="0" i="0" u="none" strike="noStrike" dirty="0">
                <a:effectLst/>
                <a:latin typeface="Baloo" panose="03080902040302020200" pitchFamily="66" charset="77"/>
                <a:cs typeface="Baloo" panose="03080902040302020200" pitchFamily="66" charset="77"/>
              </a:rPr>
              <a:t> where I live</a:t>
            </a:r>
            <a:endParaRPr lang="en-US" dirty="0">
              <a:latin typeface="Baloo" panose="03080902040302020200" pitchFamily="66" charset="77"/>
              <a:cs typeface="Baloo" panose="03080902040302020200" pitchFamily="66" charset="77"/>
            </a:endParaRPr>
          </a:p>
        </p:txBody>
      </p:sp>
      <p:pic>
        <p:nvPicPr>
          <p:cNvPr id="5" name="Picture 4" descr="Multi-coloured wavy patterns">
            <a:extLst>
              <a:ext uri="{FF2B5EF4-FFF2-40B4-BE49-F238E27FC236}">
                <a16:creationId xmlns:a16="http://schemas.microsoft.com/office/drawing/2014/main" id="{A5BA2D65-585E-845B-1AFC-F0A5F3094A7F}"/>
              </a:ext>
            </a:extLst>
          </p:cNvPr>
          <p:cNvPicPr>
            <a:picLocks noChangeAspect="1"/>
          </p:cNvPicPr>
          <p:nvPr/>
        </p:nvPicPr>
        <p:blipFill>
          <a:blip r:embed="rId2"/>
          <a:srcRect l="44527" r="12052" b="1"/>
          <a:stretch/>
        </p:blipFill>
        <p:spPr>
          <a:xfrm>
            <a:off x="1" y="-16591"/>
            <a:ext cx="4610100" cy="6874591"/>
          </a:xfrm>
          <a:prstGeom prst="rect">
            <a:avLst/>
          </a:prstGeom>
        </p:spPr>
      </p:pic>
      <p:sp>
        <p:nvSpPr>
          <p:cNvPr id="3" name="Content Placeholder 2">
            <a:extLst>
              <a:ext uri="{FF2B5EF4-FFF2-40B4-BE49-F238E27FC236}">
                <a16:creationId xmlns:a16="http://schemas.microsoft.com/office/drawing/2014/main" id="{632A7EF5-409D-6936-90DE-C83A7292C285}"/>
              </a:ext>
            </a:extLst>
          </p:cNvPr>
          <p:cNvSpPr>
            <a:spLocks noGrp="1"/>
          </p:cNvSpPr>
          <p:nvPr>
            <p:ph idx="1"/>
          </p:nvPr>
        </p:nvSpPr>
        <p:spPr>
          <a:xfrm>
            <a:off x="5340144" y="1764011"/>
            <a:ext cx="6436203" cy="4803044"/>
          </a:xfrm>
        </p:spPr>
        <p:txBody>
          <a:bodyPr anchor="t">
            <a:normAutofit lnSpcReduction="10000"/>
          </a:bodyPr>
          <a:lstStyle/>
          <a:p>
            <a:pPr fontAlgn="ctr">
              <a:lnSpc>
                <a:spcPct val="110000"/>
              </a:lnSpc>
            </a:pPr>
            <a:r>
              <a:rPr lang="en-US" sz="1800" dirty="0">
                <a:latin typeface="Google Sans"/>
              </a:rPr>
              <a:t>E</a:t>
            </a:r>
            <a:r>
              <a:rPr lang="en-US" sz="1800" b="0" i="0" u="none" strike="noStrike" dirty="0">
                <a:effectLst/>
                <a:latin typeface="Google Sans"/>
              </a:rPr>
              <a:t>vidence of human occupation dating back at least 11,000 years: </a:t>
            </a:r>
          </a:p>
          <a:p>
            <a:pPr fontAlgn="ctr">
              <a:lnSpc>
                <a:spcPct val="110000"/>
              </a:lnSpc>
              <a:buFont typeface="Arial" panose="020B0604020202020204" pitchFamily="34" charset="0"/>
              <a:buChar char="•"/>
            </a:pPr>
            <a:r>
              <a:rPr lang="en-US" sz="1800" b="0" i="0" u="none" strike="noStrike" dirty="0">
                <a:effectLst/>
                <a:latin typeface="Google Sans"/>
              </a:rPr>
              <a:t>Clovis culture: Hunter-gatherers left behind stone tools and evidence of campsites. </a:t>
            </a:r>
          </a:p>
          <a:p>
            <a:pPr fontAlgn="ctr">
              <a:lnSpc>
                <a:spcPct val="110000"/>
              </a:lnSpc>
              <a:buFont typeface="Arial" panose="020B0604020202020204" pitchFamily="34" charset="0"/>
              <a:buChar char="•"/>
            </a:pPr>
            <a:r>
              <a:rPr lang="en-US" sz="1800" b="0" i="0" u="none" strike="noStrike" dirty="0">
                <a:effectLst/>
                <a:latin typeface="Google Sans"/>
              </a:rPr>
              <a:t>Ancestral Puebloans: Built stone and adobe brick houses after the invention of agriculture. </a:t>
            </a:r>
          </a:p>
          <a:p>
            <a:pPr fontAlgn="ctr">
              <a:lnSpc>
                <a:spcPct val="110000"/>
              </a:lnSpc>
              <a:buFont typeface="Arial" panose="020B0604020202020204" pitchFamily="34" charset="0"/>
              <a:buChar char="•"/>
            </a:pPr>
            <a:r>
              <a:rPr lang="en-US" sz="1800" b="0" i="0" u="none" strike="noStrike" dirty="0">
                <a:effectLst/>
                <a:latin typeface="Google Sans"/>
              </a:rPr>
              <a:t>Pueblo peoples: Descended from the Ancestral Puebloans, they lived along major rivers like the Rio Grande, Pecos, and San Juan. </a:t>
            </a:r>
          </a:p>
          <a:p>
            <a:pPr fontAlgn="ctr">
              <a:lnSpc>
                <a:spcPct val="110000"/>
              </a:lnSpc>
              <a:buFont typeface="Arial" panose="020B0604020202020204" pitchFamily="34" charset="0"/>
              <a:buChar char="•"/>
            </a:pPr>
            <a:r>
              <a:rPr lang="en-US" sz="1800" b="0" i="0" u="none" strike="noStrike" dirty="0">
                <a:effectLst/>
                <a:latin typeface="Google Sans"/>
              </a:rPr>
              <a:t>Spanish arrival: In the 1500s, Spanish missionaries converted many Native Americans to Catholicism, but Native beliefs and customs persisted. </a:t>
            </a:r>
          </a:p>
          <a:p>
            <a:pPr>
              <a:lnSpc>
                <a:spcPct val="110000"/>
              </a:lnSpc>
              <a:buFont typeface="Arial" panose="020B0604020202020204" pitchFamily="34" charset="0"/>
              <a:buChar char="•"/>
            </a:pPr>
            <a:r>
              <a:rPr lang="en-US" sz="1800" b="0" i="0" u="none" strike="noStrike" dirty="0">
                <a:effectLst/>
                <a:latin typeface="Google Sans"/>
              </a:rPr>
              <a:t>Today: New Mexico is home to 23 tribes, pueblos, and nations, each with its own government, traditions, and culture.</a:t>
            </a:r>
          </a:p>
          <a:p>
            <a:pPr marL="0" indent="0">
              <a:lnSpc>
                <a:spcPct val="110000"/>
              </a:lnSpc>
              <a:buNone/>
            </a:pPr>
            <a:endParaRPr lang="en-US" sz="1800" dirty="0"/>
          </a:p>
        </p:txBody>
      </p:sp>
    </p:spTree>
    <p:extLst>
      <p:ext uri="{BB962C8B-B14F-4D97-AF65-F5344CB8AC3E}">
        <p14:creationId xmlns:p14="http://schemas.microsoft.com/office/powerpoint/2010/main" val="35677376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EC009-C763-E268-755B-9FBE80402A5E}"/>
              </a:ext>
            </a:extLst>
          </p:cNvPr>
          <p:cNvSpPr>
            <a:spLocks noGrp="1"/>
          </p:cNvSpPr>
          <p:nvPr>
            <p:ph type="title"/>
          </p:nvPr>
        </p:nvSpPr>
        <p:spPr>
          <a:xfrm>
            <a:off x="5987607" y="885039"/>
            <a:ext cx="5262778" cy="1570485"/>
          </a:xfrm>
        </p:spPr>
        <p:txBody>
          <a:bodyPr anchor="b">
            <a:normAutofit/>
          </a:bodyPr>
          <a:lstStyle/>
          <a:p>
            <a:r>
              <a:rPr kumimoji="0" lang="en-US" altLang="en-US" b="1" i="0" u="none" strike="noStrike" cap="none" normalizeH="0" baseline="0" dirty="0">
                <a:ln>
                  <a:noFill/>
                </a:ln>
                <a:effectLst/>
                <a:latin typeface="Helvetica Neue" panose="02000503000000020004" pitchFamily="2" charset="0"/>
              </a:rPr>
              <a:t>Chihene Nde Nation where I live</a:t>
            </a:r>
            <a:endParaRPr lang="en-US" dirty="0"/>
          </a:p>
        </p:txBody>
      </p:sp>
      <p:pic>
        <p:nvPicPr>
          <p:cNvPr id="4098" name="Picture 2" descr="A logo of a native american tribe&#10;&#10;Description automatically generated">
            <a:extLst>
              <a:ext uri="{FF2B5EF4-FFF2-40B4-BE49-F238E27FC236}">
                <a16:creationId xmlns:a16="http://schemas.microsoft.com/office/drawing/2014/main" id="{AD5A6680-5485-63C8-CF4C-3FE9F1131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812" r="5463" b="1"/>
          <a:stretch/>
        </p:blipFill>
        <p:spPr bwMode="auto">
          <a:xfrm>
            <a:off x="941615" y="899639"/>
            <a:ext cx="4392385" cy="494442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FD09ABB-8C49-869C-60E2-1B856EFC4588}"/>
              </a:ext>
            </a:extLst>
          </p:cNvPr>
          <p:cNvSpPr>
            <a:spLocks noGrp="1"/>
          </p:cNvSpPr>
          <p:nvPr>
            <p:ph idx="1"/>
          </p:nvPr>
        </p:nvSpPr>
        <p:spPr>
          <a:xfrm>
            <a:off x="5987607" y="2455524"/>
            <a:ext cx="5161838" cy="3591982"/>
          </a:xfrm>
        </p:spPr>
        <p:txBody>
          <a:bodyPr anchor="b">
            <a:normAutofit/>
          </a:bodyPr>
          <a:lstStyle/>
          <a:p>
            <a:pPr marL="0" marR="0" lvl="0" indent="0" defTabSz="914400" rtl="0" eaLnBrk="0" fontAlgn="base" latinLnBrk="0" hangingPunct="0">
              <a:spcBef>
                <a:spcPct val="0"/>
              </a:spcBef>
              <a:spcAft>
                <a:spcPts val="600"/>
              </a:spcAft>
              <a:buClrTx/>
              <a:buSzTx/>
              <a:buFontTx/>
              <a:buNone/>
              <a:tabLst/>
            </a:pPr>
            <a:r>
              <a:rPr kumimoji="0" lang="en-US" altLang="en-US" sz="1600" b="0" i="0" u="none" strike="noStrike" cap="none" normalizeH="0" baseline="0" dirty="0">
                <a:ln>
                  <a:noFill/>
                </a:ln>
                <a:effectLst/>
                <a:latin typeface="Helvetica Neue" panose="02000503000000020004" pitchFamily="2" charset="0"/>
              </a:rPr>
              <a:t>The Chinese Nde people (include Warm Springs Apache is seeking acknowledgement of their existence of these people</a:t>
            </a:r>
          </a:p>
          <a:p>
            <a:pPr marL="0" indent="0" eaLnBrk="0" fontAlgn="base" hangingPunct="0">
              <a:spcBef>
                <a:spcPct val="0"/>
              </a:spcBef>
              <a:spcAft>
                <a:spcPts val="600"/>
              </a:spcAft>
              <a:buSzTx/>
              <a:buNone/>
            </a:pPr>
            <a:r>
              <a:rPr lang="en-US" sz="1600" dirty="0">
                <a:latin typeface="Helvetica Neue" panose="02000503000000020004" pitchFamily="2" charset="0"/>
                <a:ea typeface="Helvetica Neue" panose="02000503000000020004" pitchFamily="2" charset="0"/>
                <a:cs typeface="Helvetica Neue" panose="02000503000000020004" pitchFamily="2" charset="0"/>
              </a:rPr>
              <a:t>In  Sierra County, NM the</a:t>
            </a:r>
            <a:r>
              <a:rPr lang="en-US" sz="1600" dirty="0">
                <a:effectLst/>
                <a:latin typeface="Helvetica Neue" panose="02000503000000020004" pitchFamily="2" charset="0"/>
                <a:ea typeface="Helvetica Neue" panose="02000503000000020004" pitchFamily="2" charset="0"/>
                <a:cs typeface="Helvetica Neue" panose="02000503000000020004" pitchFamily="2" charset="0"/>
              </a:rPr>
              <a:t> ‘Chi'hene</a:t>
            </a:r>
            <a:r>
              <a:rPr lang="en-US" sz="1600" dirty="0">
                <a:latin typeface="Helvetica Neue" panose="02000503000000020004" pitchFamily="2" charset="0"/>
                <a:ea typeface="Helvetica Neue" panose="02000503000000020004" pitchFamily="2" charset="0"/>
                <a:cs typeface="Helvetica Neue" panose="02000503000000020004" pitchFamily="2" charset="0"/>
              </a:rPr>
              <a:t> Nde Nation’</a:t>
            </a:r>
            <a:r>
              <a:rPr lang="en-US" sz="1600" dirty="0">
                <a:effectLst/>
                <a:latin typeface="Helvetica Neue" panose="02000503000000020004" pitchFamily="2" charset="0"/>
                <a:ea typeface="Helvetica Neue" panose="02000503000000020004" pitchFamily="2" charset="0"/>
                <a:cs typeface="Helvetica Neue" panose="02000503000000020004" pitchFamily="2" charset="0"/>
              </a:rPr>
              <a:t> still practice Indigenous Land Ethics around </a:t>
            </a:r>
            <a:r>
              <a:rPr lang="en-US" sz="1600" dirty="0">
                <a:latin typeface="Helvetica Neue" panose="02000503000000020004" pitchFamily="2" charset="0"/>
                <a:ea typeface="Helvetica Neue" panose="02000503000000020004" pitchFamily="2" charset="0"/>
                <a:cs typeface="Helvetica Neue" panose="02000503000000020004" pitchFamily="2" charset="0"/>
              </a:rPr>
              <a:t>Caballo</a:t>
            </a:r>
            <a:r>
              <a:rPr lang="en-US" sz="1600" dirty="0">
                <a:effectLst/>
                <a:latin typeface="Helvetica Neue" panose="02000503000000020004" pitchFamily="2" charset="0"/>
                <a:ea typeface="Helvetica Neue" panose="02000503000000020004" pitchFamily="2" charset="0"/>
                <a:cs typeface="Helvetica Neue" panose="02000503000000020004" pitchFamily="2" charset="0"/>
              </a:rPr>
              <a:t> mountains, Sierra County, New Mexico.</a:t>
            </a:r>
          </a:p>
          <a:p>
            <a:pPr marL="0" indent="0">
              <a:lnSpc>
                <a:spcPct val="110000"/>
              </a:lnSpc>
              <a:buNone/>
            </a:pPr>
            <a:r>
              <a:rPr lang="en-US" sz="1600" dirty="0">
                <a:solidFill>
                  <a:srgbClr val="EEF0FF"/>
                </a:solidFill>
                <a:latin typeface="Helvetica Neue" panose="02000503000000020004" pitchFamily="2" charset="0"/>
                <a:ea typeface="Helvetica Neue" panose="02000503000000020004" pitchFamily="2" charset="0"/>
                <a:cs typeface="Helvetica Neue" panose="02000503000000020004" pitchFamily="2" charset="0"/>
              </a:rPr>
              <a:t>Part of</a:t>
            </a:r>
            <a:r>
              <a:rPr lang="en-US" sz="1600" b="0" i="0" u="none" strike="noStrike" dirty="0">
                <a:solidFill>
                  <a:srgbClr val="EEF0FF"/>
                </a:solidFill>
                <a:effectLst/>
                <a:latin typeface="Helvetica Neue" panose="02000503000000020004" pitchFamily="2" charset="0"/>
                <a:ea typeface="Helvetica Neue" panose="02000503000000020004" pitchFamily="2" charset="0"/>
                <a:cs typeface="Helvetica Neue" panose="02000503000000020004" pitchFamily="2" charset="0"/>
              </a:rPr>
              <a:t> Apache people arrived here </a:t>
            </a:r>
            <a:r>
              <a:rPr lang="en-US" sz="1600" dirty="0">
                <a:latin typeface="Helvetica Neue" panose="02000503000000020004" pitchFamily="2" charset="0"/>
                <a:ea typeface="Helvetica Neue" panose="02000503000000020004" pitchFamily="2" charset="0"/>
                <a:cs typeface="Helvetica Neue" panose="02000503000000020004" pitchFamily="2" charset="0"/>
              </a:rPr>
              <a:t>between 1000 and 1500 A.D.</a:t>
            </a:r>
          </a:p>
          <a:p>
            <a:pPr marL="0" indent="0">
              <a:lnSpc>
                <a:spcPct val="110000"/>
              </a:lnSpc>
              <a:buNone/>
            </a:pPr>
            <a:r>
              <a:rPr lang="en-US" sz="1600" dirty="0">
                <a:solidFill>
                  <a:srgbClr val="EEF0FF"/>
                </a:solidFill>
                <a:latin typeface="Helvetica Neue" panose="02000503000000020004" pitchFamily="2" charset="0"/>
                <a:ea typeface="Helvetica Neue" panose="02000503000000020004" pitchFamily="2" charset="0"/>
                <a:cs typeface="Helvetica Neue" panose="02000503000000020004" pitchFamily="2" charset="0"/>
              </a:rPr>
              <a:t>Indigenous</a:t>
            </a:r>
            <a:r>
              <a:rPr lang="en-US" sz="1600" b="0" i="0" u="none" strike="noStrike" dirty="0">
                <a:solidFill>
                  <a:srgbClr val="EEF0FF"/>
                </a:solidFill>
                <a:effectLst/>
                <a:latin typeface="Helvetica Neue" panose="02000503000000020004" pitchFamily="2" charset="0"/>
                <a:ea typeface="Helvetica Neue" panose="02000503000000020004" pitchFamily="2" charset="0"/>
                <a:cs typeface="Helvetica Neue" panose="02000503000000020004" pitchFamily="2" charset="0"/>
              </a:rPr>
              <a:t> people in the Americas, 15,000 - 25,000 years ago,</a:t>
            </a:r>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defTabSz="914400" rtl="0" eaLnBrk="0" fontAlgn="base" latinLnBrk="0" hangingPunct="0">
              <a:spcBef>
                <a:spcPct val="0"/>
              </a:spcBef>
              <a:spcAft>
                <a:spcPts val="600"/>
              </a:spcAft>
              <a:buClrTx/>
              <a:buSzTx/>
              <a:buFontTx/>
              <a:buNone/>
              <a:tabLst/>
            </a:pPr>
            <a:r>
              <a:rPr kumimoji="0" lang="en-US" altLang="en-US" sz="1600" b="0" i="0" u="none" strike="noStrike" cap="none" normalizeH="0" baseline="0" dirty="0">
                <a:ln>
                  <a:noFill/>
                </a:ln>
                <a:effectLst/>
                <a:latin typeface="Helvetica Neue" panose="02000503000000020004" pitchFamily="2" charset="0"/>
              </a:rPr>
              <a:t>  </a:t>
            </a:r>
            <a:endParaRPr kumimoji="0" lang="en-US" altLang="en-US" sz="16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1746106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15560-4F68-F707-C5A2-4CC69E9C35C9}"/>
              </a:ext>
            </a:extLst>
          </p:cNvPr>
          <p:cNvSpPr>
            <a:spLocks noGrp="1"/>
          </p:cNvSpPr>
          <p:nvPr>
            <p:ph type="title"/>
          </p:nvPr>
        </p:nvSpPr>
        <p:spPr>
          <a:xfrm>
            <a:off x="952499" y="743321"/>
            <a:ext cx="3707989" cy="3698893"/>
          </a:xfrm>
        </p:spPr>
        <p:txBody>
          <a:bodyPr anchor="t">
            <a:normAutofit fontScale="90000"/>
          </a:bodyPr>
          <a:lstStyle/>
          <a:p>
            <a:pPr algn="r"/>
            <a:r>
              <a:rPr lang="en-US" dirty="0">
                <a:latin typeface="Baloo" panose="03080902040302020200" pitchFamily="66" charset="77"/>
                <a:cs typeface="Baloo" panose="03080902040302020200" pitchFamily="66" charset="77"/>
              </a:rPr>
              <a:t>Other Indigenous Peoples along Rio Grande where I live</a:t>
            </a:r>
          </a:p>
        </p:txBody>
      </p:sp>
      <p:graphicFrame>
        <p:nvGraphicFramePr>
          <p:cNvPr id="5" name="Content Placeholder 2">
            <a:extLst>
              <a:ext uri="{FF2B5EF4-FFF2-40B4-BE49-F238E27FC236}">
                <a16:creationId xmlns:a16="http://schemas.microsoft.com/office/drawing/2014/main" id="{FB55B668-D8DD-AB75-3951-E8D038B252B0}"/>
              </a:ext>
            </a:extLst>
          </p:cNvPr>
          <p:cNvGraphicFramePr>
            <a:graphicFrameLocks noGrp="1"/>
          </p:cNvGraphicFramePr>
          <p:nvPr>
            <p:ph idx="1"/>
          </p:nvPr>
        </p:nvGraphicFramePr>
        <p:xfrm>
          <a:off x="5902045" y="526473"/>
          <a:ext cx="5985146" cy="60544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0796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E704D-619C-005C-952B-80FF9B219490}"/>
              </a:ext>
            </a:extLst>
          </p:cNvPr>
          <p:cNvSpPr>
            <a:spLocks noGrp="1"/>
          </p:cNvSpPr>
          <p:nvPr>
            <p:ph type="title"/>
          </p:nvPr>
        </p:nvSpPr>
        <p:spPr>
          <a:xfrm>
            <a:off x="764593" y="895441"/>
            <a:ext cx="4569407" cy="800838"/>
          </a:xfrm>
        </p:spPr>
        <p:txBody>
          <a:bodyPr>
            <a:normAutofit fontScale="90000"/>
          </a:bodyPr>
          <a:lstStyle/>
          <a:p>
            <a:r>
              <a:rPr lang="en-US" dirty="0"/>
              <a:t>Agenda - </a:t>
            </a:r>
            <a:r>
              <a:rPr lang="en-US" sz="4400" b="1" dirty="0">
                <a:solidFill>
                  <a:srgbClr val="FFFFFF"/>
                </a:solidFill>
                <a:latin typeface="Baloo" panose="03080902040302020200" pitchFamily="66" charset="77"/>
                <a:cs typeface="Baloo" panose="03080902040302020200" pitchFamily="66" charset="77"/>
              </a:rPr>
              <a:t>Whites</a:t>
            </a:r>
            <a:br>
              <a:rPr lang="en-US" sz="4400" b="1" dirty="0">
                <a:solidFill>
                  <a:srgbClr val="FFFFFF"/>
                </a:solidFill>
                <a:latin typeface="Baloo" panose="03080902040302020200" pitchFamily="66" charset="77"/>
                <a:cs typeface="Baloo" panose="03080902040302020200" pitchFamily="66" charset="77"/>
              </a:rPr>
            </a:br>
            <a:r>
              <a:rPr lang="en-US" sz="4400" b="1" dirty="0">
                <a:solidFill>
                  <a:srgbClr val="FFFFFF"/>
                </a:solidFill>
                <a:latin typeface="Baloo" panose="03080902040302020200" pitchFamily="66" charset="77"/>
                <a:cs typeface="Baloo" panose="03080902040302020200" pitchFamily="66" charset="77"/>
              </a:rPr>
              <a:t>WOKE your WOK</a:t>
            </a:r>
            <a:endParaRPr lang="en-US" dirty="0"/>
          </a:p>
        </p:txBody>
      </p:sp>
      <p:cxnSp>
        <p:nvCxnSpPr>
          <p:cNvPr id="11" name="Straight Connector 10">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85ACAEB-D915-A1DD-AB89-CFF71CFCE4D1}"/>
              </a:ext>
            </a:extLst>
          </p:cNvPr>
          <p:cNvSpPr>
            <a:spLocks noGrp="1"/>
          </p:cNvSpPr>
          <p:nvPr>
            <p:ph idx="1"/>
          </p:nvPr>
        </p:nvSpPr>
        <p:spPr>
          <a:xfrm>
            <a:off x="1272216" y="1712870"/>
            <a:ext cx="4044745" cy="4443231"/>
          </a:xfrm>
        </p:spPr>
        <p:txBody>
          <a:bodyPr anchor="t">
            <a:normAutofit lnSpcReduction="10000"/>
          </a:bodyPr>
          <a:lstStyle/>
          <a:p>
            <a:pPr marL="0" indent="0">
              <a:lnSpc>
                <a:spcPct val="110000"/>
              </a:lnSpc>
              <a:buNone/>
            </a:pPr>
            <a:endParaRPr lang="en-US" sz="1800" b="1" dirty="0"/>
          </a:p>
          <a:p>
            <a:pPr marL="457200" indent="-457200">
              <a:lnSpc>
                <a:spcPct val="110000"/>
              </a:lnSpc>
              <a:buFont typeface="+mj-lt"/>
              <a:buAutoNum type="arabicPeriod"/>
            </a:pPr>
            <a:r>
              <a:rPr lang="en-US" sz="1800" b="1" dirty="0"/>
              <a:t>What is WOKE and WOK?</a:t>
            </a:r>
          </a:p>
          <a:p>
            <a:pPr marL="457200" indent="-457200">
              <a:lnSpc>
                <a:spcPct val="110000"/>
              </a:lnSpc>
              <a:buFont typeface="+mj-lt"/>
              <a:buAutoNum type="arabicPeriod"/>
            </a:pPr>
            <a:r>
              <a:rPr lang="en-US" sz="1800" b="1" dirty="0"/>
              <a:t>How have they changed over the years, decades, centuries?</a:t>
            </a:r>
          </a:p>
          <a:p>
            <a:pPr marL="457200" indent="-457200">
              <a:lnSpc>
                <a:spcPct val="110000"/>
              </a:lnSpc>
              <a:buFont typeface="+mj-lt"/>
              <a:buAutoNum type="arabicPeriod"/>
            </a:pPr>
            <a:r>
              <a:rPr lang="en-US" sz="1800" b="1" dirty="0"/>
              <a:t>How many WOKEs are there? 2, 3, more</a:t>
            </a:r>
          </a:p>
          <a:p>
            <a:pPr marL="457200" indent="-457200">
              <a:lnSpc>
                <a:spcPct val="110000"/>
              </a:lnSpc>
              <a:buFont typeface="+mj-lt"/>
              <a:buAutoNum type="arabicPeriod"/>
            </a:pPr>
            <a:r>
              <a:rPr lang="en-US" sz="1800" b="1" dirty="0"/>
              <a:t>How many WOKs are there?2, 3, 4, 10 or more</a:t>
            </a:r>
          </a:p>
          <a:p>
            <a:pPr marL="457200" indent="-457200">
              <a:lnSpc>
                <a:spcPct val="110000"/>
              </a:lnSpc>
              <a:buFont typeface="+mj-lt"/>
              <a:buAutoNum type="arabicPeriod"/>
            </a:pPr>
            <a:r>
              <a:rPr lang="en-US" sz="1800" b="1" dirty="0"/>
              <a:t>How do Non-Natives to a place, develop Land Ethics?</a:t>
            </a:r>
          </a:p>
          <a:p>
            <a:pPr marL="457200" indent="-457200">
              <a:lnSpc>
                <a:spcPct val="110000"/>
              </a:lnSpc>
              <a:buFont typeface="+mj-lt"/>
              <a:buAutoNum type="arabicPeriod"/>
            </a:pPr>
            <a:r>
              <a:rPr lang="en-US" sz="1800" b="1" dirty="0"/>
              <a:t>Invite to Cornucopia  Conference Dec. in New Mexico</a:t>
            </a:r>
          </a:p>
        </p:txBody>
      </p:sp>
      <p:pic>
        <p:nvPicPr>
          <p:cNvPr id="5" name="Picture 4" descr="Time compass on hand">
            <a:extLst>
              <a:ext uri="{FF2B5EF4-FFF2-40B4-BE49-F238E27FC236}">
                <a16:creationId xmlns:a16="http://schemas.microsoft.com/office/drawing/2014/main" id="{306D0712-CA75-E5CF-A45B-2150D10C7750}"/>
              </a:ext>
            </a:extLst>
          </p:cNvPr>
          <p:cNvPicPr>
            <a:picLocks noChangeAspect="1"/>
          </p:cNvPicPr>
          <p:nvPr/>
        </p:nvPicPr>
        <p:blipFill>
          <a:blip r:embed="rId2"/>
          <a:srcRect l="14083" r="26840" b="-1"/>
          <a:stretch/>
        </p:blipFill>
        <p:spPr>
          <a:xfrm>
            <a:off x="6096000" y="-16591"/>
            <a:ext cx="6107073" cy="6874591"/>
          </a:xfrm>
          <a:prstGeom prst="rect">
            <a:avLst/>
          </a:prstGeom>
        </p:spPr>
      </p:pic>
    </p:spTree>
    <p:extLst>
      <p:ext uri="{BB962C8B-B14F-4D97-AF65-F5344CB8AC3E}">
        <p14:creationId xmlns:p14="http://schemas.microsoft.com/office/powerpoint/2010/main" val="22701123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D6D3A-0932-C27C-51AC-DF6FB043ED76}"/>
              </a:ext>
            </a:extLst>
          </p:cNvPr>
          <p:cNvSpPr>
            <a:spLocks noGrp="1"/>
          </p:cNvSpPr>
          <p:nvPr>
            <p:ph type="title"/>
          </p:nvPr>
        </p:nvSpPr>
        <p:spPr>
          <a:xfrm>
            <a:off x="952499" y="743321"/>
            <a:ext cx="3707989" cy="3698893"/>
          </a:xfrm>
        </p:spPr>
        <p:txBody>
          <a:bodyPr anchor="t">
            <a:normAutofit/>
          </a:bodyPr>
          <a:lstStyle/>
          <a:p>
            <a:pPr algn="r"/>
            <a:r>
              <a:rPr lang="en-US" dirty="0">
                <a:latin typeface="Baloo" panose="03080902040302020200" pitchFamily="66" charset="77"/>
                <a:cs typeface="Baloo" panose="03080902040302020200" pitchFamily="66" charset="77"/>
              </a:rPr>
              <a:t>Census of Sierra County, NM</a:t>
            </a:r>
            <a:br>
              <a:rPr lang="en-US" dirty="0">
                <a:latin typeface="Baloo" panose="03080902040302020200" pitchFamily="66" charset="77"/>
                <a:cs typeface="Baloo" panose="03080902040302020200" pitchFamily="66" charset="77"/>
              </a:rPr>
            </a:br>
            <a:r>
              <a:rPr lang="en-US" dirty="0">
                <a:latin typeface="Baloo" panose="03080902040302020200" pitchFamily="66" charset="77"/>
                <a:cs typeface="Baloo" panose="03080902040302020200" pitchFamily="66" charset="77"/>
              </a:rPr>
              <a:t>Where I Live</a:t>
            </a:r>
          </a:p>
        </p:txBody>
      </p:sp>
      <p:graphicFrame>
        <p:nvGraphicFramePr>
          <p:cNvPr id="10" name="Table 9">
            <a:extLst>
              <a:ext uri="{FF2B5EF4-FFF2-40B4-BE49-F238E27FC236}">
                <a16:creationId xmlns:a16="http://schemas.microsoft.com/office/drawing/2014/main" id="{E3E351C4-59EF-C19B-5E63-40C41E8EFDF1}"/>
              </a:ext>
            </a:extLst>
          </p:cNvPr>
          <p:cNvGraphicFramePr>
            <a:graphicFrameLocks noGrp="1"/>
          </p:cNvGraphicFramePr>
          <p:nvPr>
            <p:extLst>
              <p:ext uri="{D42A27DB-BD31-4B8C-83A1-F6EECF244321}">
                <p14:modId xmlns:p14="http://schemas.microsoft.com/office/powerpoint/2010/main" val="1549650731"/>
              </p:ext>
            </p:extLst>
          </p:nvPr>
        </p:nvGraphicFramePr>
        <p:xfrm>
          <a:off x="6007513" y="132523"/>
          <a:ext cx="5231988" cy="5817701"/>
        </p:xfrm>
        <a:graphic>
          <a:graphicData uri="http://schemas.openxmlformats.org/drawingml/2006/table">
            <a:tbl>
              <a:tblPr/>
              <a:tblGrid>
                <a:gridCol w="3737134">
                  <a:extLst>
                    <a:ext uri="{9D8B030D-6E8A-4147-A177-3AD203B41FA5}">
                      <a16:colId xmlns:a16="http://schemas.microsoft.com/office/drawing/2014/main" val="1854977309"/>
                    </a:ext>
                  </a:extLst>
                </a:gridCol>
                <a:gridCol w="1494854">
                  <a:extLst>
                    <a:ext uri="{9D8B030D-6E8A-4147-A177-3AD203B41FA5}">
                      <a16:colId xmlns:a16="http://schemas.microsoft.com/office/drawing/2014/main" val="3905189799"/>
                    </a:ext>
                  </a:extLst>
                </a:gridCol>
              </a:tblGrid>
              <a:tr h="373969">
                <a:tc>
                  <a:txBody>
                    <a:bodyPr/>
                    <a:lstStyle/>
                    <a:p>
                      <a:pPr algn="l"/>
                      <a:r>
                        <a:rPr lang="en-US" sz="1200" b="1">
                          <a:solidFill>
                            <a:srgbClr val="000000"/>
                          </a:solidFill>
                          <a:effectLst/>
                          <a:latin typeface="Roboto" panose="02000000000000000000" pitchFamily="2" charset="0"/>
                        </a:rPr>
                        <a:t>Race and Hispanic Origin</a:t>
                      </a:r>
                    </a:p>
                  </a:txBody>
                  <a:tcPr marL="32336" marR="32336" marT="32336" marB="32336" anchor="ctr">
                    <a:lnL>
                      <a:noFill/>
                    </a:lnL>
                    <a:lnR w="47625" cap="flat" cmpd="sng" algn="ctr">
                      <a:solidFill>
                        <a:srgbClr val="FFFFFF"/>
                      </a:solidFill>
                      <a:prstDash val="solid"/>
                      <a:round/>
                      <a:headEnd type="none" w="med" len="med"/>
                      <a:tailEnd type="none" w="med" len="med"/>
                    </a:lnR>
                    <a:lnT>
                      <a:noFill/>
                    </a:lnT>
                    <a:lnB w="9525" cap="flat" cmpd="sng" algn="ctr">
                      <a:solidFill>
                        <a:srgbClr val="FFFFFF"/>
                      </a:solidFill>
                      <a:prstDash val="solid"/>
                      <a:round/>
                      <a:headEnd type="none" w="med" len="med"/>
                      <a:tailEnd type="none" w="med" len="med"/>
                    </a:lnB>
                    <a:solidFill>
                      <a:srgbClr val="F6F6F6"/>
                    </a:solidFill>
                  </a:tcPr>
                </a:tc>
                <a:tc>
                  <a:txBody>
                    <a:bodyPr/>
                    <a:lstStyle/>
                    <a:p>
                      <a:pPr algn="l"/>
                      <a:endParaRPr lang="en-US" sz="1200" b="1">
                        <a:solidFill>
                          <a:srgbClr val="4B636E"/>
                        </a:solidFill>
                        <a:effectLst/>
                        <a:latin typeface="Roboto" panose="02000000000000000000" pitchFamily="2" charset="0"/>
                      </a:endParaRPr>
                    </a:p>
                  </a:txBody>
                  <a:tcPr marL="62086" marR="32336" marT="31043" marB="31043" anchor="ctr">
                    <a:lnL w="47625" cap="flat" cmpd="sng" algn="ctr">
                      <a:solidFill>
                        <a:srgbClr val="FFFFFF"/>
                      </a:solidFill>
                      <a:prstDash val="solid"/>
                      <a:round/>
                      <a:headEnd type="none" w="med" len="med"/>
                      <a:tailEnd type="none" w="med" len="med"/>
                    </a:lnL>
                    <a:lnR>
                      <a:noFill/>
                    </a:lnR>
                    <a:lnT>
                      <a:noFill/>
                    </a:lnT>
                    <a:lnB w="9525" cap="flat" cmpd="sng" algn="ctr">
                      <a:solidFill>
                        <a:srgbClr val="FFFFFF"/>
                      </a:solidFill>
                      <a:prstDash val="solid"/>
                      <a:round/>
                      <a:headEnd type="none" w="med" len="med"/>
                      <a:tailEnd type="none" w="med" len="med"/>
                    </a:lnB>
                    <a:solidFill>
                      <a:srgbClr val="F6F6F6"/>
                    </a:solidFill>
                  </a:tcPr>
                </a:tc>
                <a:extLst>
                  <a:ext uri="{0D108BD9-81ED-4DB2-BD59-A6C34878D82A}">
                    <a16:rowId xmlns:a16="http://schemas.microsoft.com/office/drawing/2014/main" val="1222560184"/>
                  </a:ext>
                </a:extLst>
              </a:tr>
              <a:tr h="647696">
                <a:tc>
                  <a:txBody>
                    <a:bodyPr/>
                    <a:lstStyle/>
                    <a:p>
                      <a:r>
                        <a:rPr lang="en-US" sz="1200">
                          <a:solidFill>
                            <a:srgbClr val="000000"/>
                          </a:solidFill>
                          <a:effectLst/>
                          <a:latin typeface="Roboto" panose="02000000000000000000" pitchFamily="2" charset="0"/>
                        </a:rPr>
                        <a:t>White alone, percent</a:t>
                      </a:r>
                    </a:p>
                  </a:txBody>
                  <a:tcPr marL="51738" marR="19402" marT="25869" marB="25869" anchor="ctr">
                    <a:lnL>
                      <a:noFill/>
                    </a:lnL>
                    <a:lnR w="476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CFDFE"/>
                    </a:solidFill>
                  </a:tcPr>
                </a:tc>
                <a:tc>
                  <a:txBody>
                    <a:bodyPr/>
                    <a:lstStyle/>
                    <a:p>
                      <a:pPr algn="r"/>
                      <a:r>
                        <a:rPr lang="en-US" sz="1200" b="0">
                          <a:solidFill>
                            <a:srgbClr val="C1D6F1"/>
                          </a:solidFill>
                          <a:effectLst/>
                          <a:latin typeface="icon-th"/>
                        </a:rPr>
                        <a:t></a:t>
                      </a:r>
                      <a:r>
                        <a:rPr lang="en-US" sz="1200" b="0">
                          <a:solidFill>
                            <a:srgbClr val="000000"/>
                          </a:solidFill>
                          <a:effectLst/>
                          <a:latin typeface="icon-th"/>
                        </a:rPr>
                        <a:t></a:t>
                      </a:r>
                      <a:endParaRPr lang="en-US" sz="1200">
                        <a:solidFill>
                          <a:srgbClr val="000000"/>
                        </a:solidFill>
                        <a:effectLst/>
                        <a:latin typeface="Roboto" panose="02000000000000000000" pitchFamily="2" charset="0"/>
                      </a:endParaRPr>
                    </a:p>
                    <a:p>
                      <a:pPr algn="r"/>
                      <a:r>
                        <a:rPr lang="en-US" sz="1200">
                          <a:solidFill>
                            <a:srgbClr val="000000"/>
                          </a:solidFill>
                          <a:effectLst/>
                          <a:latin typeface="Roboto" panose="02000000000000000000" pitchFamily="2" charset="0"/>
                        </a:rPr>
                        <a:t>91.5%</a:t>
                      </a:r>
                    </a:p>
                  </a:txBody>
                  <a:tcPr marL="62086" marR="32336" marT="31043" marB="31043" anchor="ctr">
                    <a:lnL w="47625" cap="flat" cmpd="sng" algn="ctr">
                      <a:solidFill>
                        <a:srgbClr val="FFFFFF"/>
                      </a:solidFill>
                      <a:prstDash val="solid"/>
                      <a:round/>
                      <a:headEnd type="none" w="med" len="med"/>
                      <a:tailEnd type="none" w="med" len="med"/>
                    </a:lnL>
                    <a:lnR>
                      <a:noFill/>
                    </a:lnR>
                    <a:lnT w="9525" cap="flat" cmpd="sng" algn="ctr">
                      <a:solidFill>
                        <a:srgbClr val="FFFFFF"/>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CFDFE"/>
                    </a:solidFill>
                  </a:tcPr>
                </a:tc>
                <a:extLst>
                  <a:ext uri="{0D108BD9-81ED-4DB2-BD59-A6C34878D82A}">
                    <a16:rowId xmlns:a16="http://schemas.microsoft.com/office/drawing/2014/main" val="3157783681"/>
                  </a:ext>
                </a:extLst>
              </a:tr>
              <a:tr h="647696">
                <a:tc>
                  <a:txBody>
                    <a:bodyPr/>
                    <a:lstStyle/>
                    <a:p>
                      <a:r>
                        <a:rPr lang="en-US" sz="1200" dirty="0">
                          <a:solidFill>
                            <a:srgbClr val="000000"/>
                          </a:solidFill>
                          <a:effectLst/>
                          <a:latin typeface="Roboto" panose="02000000000000000000" pitchFamily="2" charset="0"/>
                        </a:rPr>
                        <a:t>Black or African American alone, percent</a:t>
                      </a:r>
                      <a:r>
                        <a:rPr lang="en-US" sz="1200" u="none" strike="noStrike" dirty="0">
                          <a:solidFill>
                            <a:srgbClr val="2B74B7"/>
                          </a:solidFill>
                          <a:effectLst/>
                          <a:latin typeface="Roboto" panose="02000000000000000000" pitchFamily="2" charset="0"/>
                          <a:hlinkClick r:id="rId2" tooltip="Includes persons reporting only one race"/>
                        </a:rPr>
                        <a:t>(a)</a:t>
                      </a:r>
                      <a:endParaRPr lang="en-US" sz="1200" dirty="0">
                        <a:solidFill>
                          <a:srgbClr val="000000"/>
                        </a:solidFill>
                        <a:effectLst/>
                        <a:latin typeface="Roboto" panose="02000000000000000000" pitchFamily="2" charset="0"/>
                      </a:endParaRPr>
                    </a:p>
                  </a:txBody>
                  <a:tcPr marL="51738" marR="19402" marT="25869" marB="25869" anchor="ctr">
                    <a:lnL>
                      <a:noFill/>
                    </a:lnL>
                    <a:lnR w="47625" cap="flat" cmpd="sng" algn="ctr">
                      <a:solidFill>
                        <a:srgbClr val="FFFFFF"/>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r"/>
                      <a:r>
                        <a:rPr lang="en-US" sz="1200" b="0">
                          <a:solidFill>
                            <a:srgbClr val="C1D6F1"/>
                          </a:solidFill>
                          <a:effectLst/>
                          <a:latin typeface="icon-th"/>
                        </a:rPr>
                        <a:t></a:t>
                      </a:r>
                      <a:r>
                        <a:rPr lang="en-US" sz="1200" b="0">
                          <a:solidFill>
                            <a:srgbClr val="000000"/>
                          </a:solidFill>
                          <a:effectLst/>
                          <a:latin typeface="icon-th"/>
                        </a:rPr>
                        <a:t></a:t>
                      </a:r>
                      <a:endParaRPr lang="en-US" sz="1200">
                        <a:solidFill>
                          <a:srgbClr val="000000"/>
                        </a:solidFill>
                        <a:effectLst/>
                        <a:latin typeface="Roboto" panose="02000000000000000000" pitchFamily="2" charset="0"/>
                      </a:endParaRPr>
                    </a:p>
                    <a:p>
                      <a:pPr algn="r"/>
                      <a:r>
                        <a:rPr lang="en-US" sz="1200">
                          <a:solidFill>
                            <a:srgbClr val="000000"/>
                          </a:solidFill>
                          <a:effectLst/>
                          <a:latin typeface="Roboto" panose="02000000000000000000" pitchFamily="2" charset="0"/>
                        </a:rPr>
                        <a:t>1.3%</a:t>
                      </a:r>
                    </a:p>
                  </a:txBody>
                  <a:tcPr marL="62086" marR="32336" marT="31043" marB="31043" anchor="ctr">
                    <a:lnL w="47625" cap="flat" cmpd="sng" algn="ctr">
                      <a:solidFill>
                        <a:srgbClr val="FFFFFF"/>
                      </a:solidFill>
                      <a:prstDash val="solid"/>
                      <a:round/>
                      <a:headEnd type="none" w="med" len="med"/>
                      <a:tailEnd type="none" w="med" len="med"/>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extLst>
                  <a:ext uri="{0D108BD9-81ED-4DB2-BD59-A6C34878D82A}">
                    <a16:rowId xmlns:a16="http://schemas.microsoft.com/office/drawing/2014/main" val="4221712577"/>
                  </a:ext>
                </a:extLst>
              </a:tr>
              <a:tr h="647696">
                <a:tc>
                  <a:txBody>
                    <a:bodyPr/>
                    <a:lstStyle/>
                    <a:p>
                      <a:r>
                        <a:rPr lang="en-US" sz="1200" dirty="0">
                          <a:solidFill>
                            <a:srgbClr val="000000"/>
                          </a:solidFill>
                          <a:effectLst/>
                          <a:latin typeface="Roboto" panose="02000000000000000000" pitchFamily="2" charset="0"/>
                        </a:rPr>
                        <a:t>American Indian and Alaska Native alone, percent</a:t>
                      </a:r>
                      <a:r>
                        <a:rPr lang="en-US" sz="1200" u="none" strike="noStrike" dirty="0">
                          <a:solidFill>
                            <a:srgbClr val="2B74B7"/>
                          </a:solidFill>
                          <a:effectLst/>
                          <a:latin typeface="Roboto" panose="02000000000000000000" pitchFamily="2" charset="0"/>
                          <a:hlinkClick r:id="rId2" tooltip="Includes persons reporting only one race"/>
                        </a:rPr>
                        <a:t>(a)</a:t>
                      </a:r>
                      <a:endParaRPr lang="en-US" sz="1200" dirty="0">
                        <a:solidFill>
                          <a:srgbClr val="000000"/>
                        </a:solidFill>
                        <a:effectLst/>
                        <a:latin typeface="Roboto" panose="02000000000000000000" pitchFamily="2" charset="0"/>
                      </a:endParaRPr>
                    </a:p>
                  </a:txBody>
                  <a:tcPr marL="51738" marR="19402" marT="25869" marB="25869" anchor="ctr">
                    <a:lnL>
                      <a:noFill/>
                    </a:lnL>
                    <a:lnR w="47625" cap="flat" cmpd="sng" algn="ctr">
                      <a:solidFill>
                        <a:srgbClr val="FFFFFF"/>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CFDFE"/>
                    </a:solidFill>
                  </a:tcPr>
                </a:tc>
                <a:tc>
                  <a:txBody>
                    <a:bodyPr/>
                    <a:lstStyle/>
                    <a:p>
                      <a:pPr algn="r"/>
                      <a:r>
                        <a:rPr lang="en-US" sz="1200" b="0">
                          <a:solidFill>
                            <a:srgbClr val="C1D6F1"/>
                          </a:solidFill>
                          <a:effectLst/>
                          <a:latin typeface="icon-th"/>
                        </a:rPr>
                        <a:t></a:t>
                      </a:r>
                      <a:r>
                        <a:rPr lang="en-US" sz="1200" b="0">
                          <a:solidFill>
                            <a:srgbClr val="000000"/>
                          </a:solidFill>
                          <a:effectLst/>
                          <a:latin typeface="icon-th"/>
                        </a:rPr>
                        <a:t></a:t>
                      </a:r>
                      <a:endParaRPr lang="en-US" sz="1200">
                        <a:solidFill>
                          <a:srgbClr val="000000"/>
                        </a:solidFill>
                        <a:effectLst/>
                        <a:latin typeface="Roboto" panose="02000000000000000000" pitchFamily="2" charset="0"/>
                      </a:endParaRPr>
                    </a:p>
                    <a:p>
                      <a:pPr algn="r"/>
                      <a:r>
                        <a:rPr lang="en-US" sz="1200">
                          <a:solidFill>
                            <a:srgbClr val="000000"/>
                          </a:solidFill>
                          <a:effectLst/>
                          <a:latin typeface="Roboto" panose="02000000000000000000" pitchFamily="2" charset="0"/>
                        </a:rPr>
                        <a:t>3.3%</a:t>
                      </a:r>
                    </a:p>
                  </a:txBody>
                  <a:tcPr marL="62086" marR="32336" marT="31043" marB="31043" anchor="ctr">
                    <a:lnL w="47625" cap="flat" cmpd="sng" algn="ctr">
                      <a:solidFill>
                        <a:srgbClr val="FFFFFF"/>
                      </a:solidFill>
                      <a:prstDash val="solid"/>
                      <a:round/>
                      <a:headEnd type="none" w="med" len="med"/>
                      <a:tailEnd type="none" w="med" len="med"/>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CFDFE"/>
                    </a:solidFill>
                  </a:tcPr>
                </a:tc>
                <a:extLst>
                  <a:ext uri="{0D108BD9-81ED-4DB2-BD59-A6C34878D82A}">
                    <a16:rowId xmlns:a16="http://schemas.microsoft.com/office/drawing/2014/main" val="3914005174"/>
                  </a:ext>
                </a:extLst>
              </a:tr>
              <a:tr h="647696">
                <a:tc>
                  <a:txBody>
                    <a:bodyPr/>
                    <a:lstStyle/>
                    <a:p>
                      <a:r>
                        <a:rPr lang="en-US" sz="1200" dirty="0">
                          <a:solidFill>
                            <a:srgbClr val="000000"/>
                          </a:solidFill>
                          <a:effectLst/>
                          <a:latin typeface="Roboto" panose="02000000000000000000" pitchFamily="2" charset="0"/>
                        </a:rPr>
                        <a:t>Asian alone, percent</a:t>
                      </a:r>
                      <a:r>
                        <a:rPr lang="en-US" sz="1200" u="none" strike="noStrike" dirty="0">
                          <a:solidFill>
                            <a:srgbClr val="2B74B7"/>
                          </a:solidFill>
                          <a:effectLst/>
                          <a:latin typeface="Roboto" panose="02000000000000000000" pitchFamily="2" charset="0"/>
                          <a:hlinkClick r:id="rId2" tooltip="Includes persons reporting only one race"/>
                        </a:rPr>
                        <a:t>(a)</a:t>
                      </a:r>
                      <a:endParaRPr lang="en-US" sz="1200" dirty="0">
                        <a:solidFill>
                          <a:srgbClr val="000000"/>
                        </a:solidFill>
                        <a:effectLst/>
                        <a:latin typeface="Roboto" panose="02000000000000000000" pitchFamily="2" charset="0"/>
                      </a:endParaRPr>
                    </a:p>
                  </a:txBody>
                  <a:tcPr marL="51738" marR="19402" marT="25869" marB="25869" anchor="ctr">
                    <a:lnL>
                      <a:noFill/>
                    </a:lnL>
                    <a:lnR w="47625" cap="flat" cmpd="sng" algn="ctr">
                      <a:solidFill>
                        <a:srgbClr val="FFFFFF"/>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r"/>
                      <a:r>
                        <a:rPr lang="en-US" sz="1200" b="0">
                          <a:solidFill>
                            <a:srgbClr val="C1D6F1"/>
                          </a:solidFill>
                          <a:effectLst/>
                          <a:latin typeface="icon-th"/>
                        </a:rPr>
                        <a:t></a:t>
                      </a:r>
                      <a:r>
                        <a:rPr lang="en-US" sz="1200" b="0">
                          <a:solidFill>
                            <a:srgbClr val="000000"/>
                          </a:solidFill>
                          <a:effectLst/>
                          <a:latin typeface="icon-th"/>
                        </a:rPr>
                        <a:t></a:t>
                      </a:r>
                      <a:endParaRPr lang="en-US" sz="1200">
                        <a:solidFill>
                          <a:srgbClr val="000000"/>
                        </a:solidFill>
                        <a:effectLst/>
                        <a:latin typeface="Roboto" panose="02000000000000000000" pitchFamily="2" charset="0"/>
                      </a:endParaRPr>
                    </a:p>
                    <a:p>
                      <a:pPr algn="r"/>
                      <a:r>
                        <a:rPr lang="en-US" sz="1200">
                          <a:solidFill>
                            <a:srgbClr val="000000"/>
                          </a:solidFill>
                          <a:effectLst/>
                          <a:latin typeface="Roboto" panose="02000000000000000000" pitchFamily="2" charset="0"/>
                        </a:rPr>
                        <a:t>0.9%</a:t>
                      </a:r>
                    </a:p>
                  </a:txBody>
                  <a:tcPr marL="62086" marR="32336" marT="31043" marB="31043" anchor="ctr">
                    <a:lnL w="47625" cap="flat" cmpd="sng" algn="ctr">
                      <a:solidFill>
                        <a:srgbClr val="FFFFFF"/>
                      </a:solidFill>
                      <a:prstDash val="solid"/>
                      <a:round/>
                      <a:headEnd type="none" w="med" len="med"/>
                      <a:tailEnd type="none" w="med" len="med"/>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extLst>
                  <a:ext uri="{0D108BD9-81ED-4DB2-BD59-A6C34878D82A}">
                    <a16:rowId xmlns:a16="http://schemas.microsoft.com/office/drawing/2014/main" val="690164411"/>
                  </a:ext>
                </a:extLst>
              </a:tr>
              <a:tr h="909860">
                <a:tc>
                  <a:txBody>
                    <a:bodyPr/>
                    <a:lstStyle/>
                    <a:p>
                      <a:r>
                        <a:rPr lang="en-US" sz="1200">
                          <a:solidFill>
                            <a:srgbClr val="000000"/>
                          </a:solidFill>
                          <a:effectLst/>
                          <a:latin typeface="Roboto" panose="02000000000000000000" pitchFamily="2" charset="0"/>
                        </a:rPr>
                        <a:t>Native Hawaiian and Other Pacific Islander alone, percent</a:t>
                      </a:r>
                      <a:r>
                        <a:rPr lang="en-US" sz="1200" u="none" strike="noStrike">
                          <a:solidFill>
                            <a:srgbClr val="2B74B7"/>
                          </a:solidFill>
                          <a:effectLst/>
                          <a:latin typeface="Roboto" panose="02000000000000000000" pitchFamily="2" charset="0"/>
                          <a:hlinkClick r:id="rId2" tooltip="Includes persons reporting only one race"/>
                        </a:rPr>
                        <a:t>(a)</a:t>
                      </a:r>
                      <a:endParaRPr lang="en-US" sz="1200">
                        <a:solidFill>
                          <a:srgbClr val="000000"/>
                        </a:solidFill>
                        <a:effectLst/>
                        <a:latin typeface="Roboto" panose="02000000000000000000" pitchFamily="2" charset="0"/>
                      </a:endParaRPr>
                    </a:p>
                  </a:txBody>
                  <a:tcPr marL="51738" marR="19402" marT="25869" marB="25869" anchor="ctr">
                    <a:lnL>
                      <a:noFill/>
                    </a:lnL>
                    <a:lnR w="47625" cap="flat" cmpd="sng" algn="ctr">
                      <a:solidFill>
                        <a:srgbClr val="FFFFFF"/>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CFDFE"/>
                    </a:solidFill>
                  </a:tcPr>
                </a:tc>
                <a:tc>
                  <a:txBody>
                    <a:bodyPr/>
                    <a:lstStyle/>
                    <a:p>
                      <a:pPr algn="r"/>
                      <a:r>
                        <a:rPr lang="en-US" sz="1200" b="0">
                          <a:solidFill>
                            <a:srgbClr val="C1D6F1"/>
                          </a:solidFill>
                          <a:effectLst/>
                          <a:latin typeface="icon-th"/>
                        </a:rPr>
                        <a:t></a:t>
                      </a:r>
                      <a:r>
                        <a:rPr lang="en-US" sz="1200" b="0">
                          <a:solidFill>
                            <a:srgbClr val="000000"/>
                          </a:solidFill>
                          <a:effectLst/>
                          <a:latin typeface="icon-th"/>
                        </a:rPr>
                        <a:t></a:t>
                      </a:r>
                      <a:endParaRPr lang="en-US" sz="1200">
                        <a:solidFill>
                          <a:srgbClr val="000000"/>
                        </a:solidFill>
                        <a:effectLst/>
                        <a:latin typeface="Roboto" panose="02000000000000000000" pitchFamily="2" charset="0"/>
                      </a:endParaRPr>
                    </a:p>
                    <a:p>
                      <a:pPr algn="r"/>
                      <a:r>
                        <a:rPr lang="en-US" sz="1200">
                          <a:solidFill>
                            <a:srgbClr val="000000"/>
                          </a:solidFill>
                          <a:effectLst/>
                          <a:latin typeface="Roboto" panose="02000000000000000000" pitchFamily="2" charset="0"/>
                        </a:rPr>
                        <a:t>0.1%</a:t>
                      </a:r>
                    </a:p>
                  </a:txBody>
                  <a:tcPr marL="62086" marR="32336" marT="31043" marB="31043" anchor="ctr">
                    <a:lnL w="47625" cap="flat" cmpd="sng" algn="ctr">
                      <a:solidFill>
                        <a:srgbClr val="FFFFFF"/>
                      </a:solidFill>
                      <a:prstDash val="solid"/>
                      <a:round/>
                      <a:headEnd type="none" w="med" len="med"/>
                      <a:tailEnd type="none" w="med" len="med"/>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CFDFE"/>
                    </a:solidFill>
                  </a:tcPr>
                </a:tc>
                <a:extLst>
                  <a:ext uri="{0D108BD9-81ED-4DB2-BD59-A6C34878D82A}">
                    <a16:rowId xmlns:a16="http://schemas.microsoft.com/office/drawing/2014/main" val="1030341217"/>
                  </a:ext>
                </a:extLst>
              </a:tr>
              <a:tr h="647696">
                <a:tc>
                  <a:txBody>
                    <a:bodyPr/>
                    <a:lstStyle/>
                    <a:p>
                      <a:r>
                        <a:rPr lang="en-US" sz="1200">
                          <a:solidFill>
                            <a:srgbClr val="000000"/>
                          </a:solidFill>
                          <a:effectLst/>
                          <a:latin typeface="Roboto" panose="02000000000000000000" pitchFamily="2" charset="0"/>
                        </a:rPr>
                        <a:t>Two or More Races, percent</a:t>
                      </a:r>
                    </a:p>
                  </a:txBody>
                  <a:tcPr marL="51738" marR="19402" marT="25869" marB="25869" anchor="ctr">
                    <a:lnL>
                      <a:noFill/>
                    </a:lnL>
                    <a:lnR w="47625" cap="flat" cmpd="sng" algn="ctr">
                      <a:solidFill>
                        <a:srgbClr val="FFFFFF"/>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r"/>
                      <a:r>
                        <a:rPr lang="en-US" sz="1200" b="0">
                          <a:solidFill>
                            <a:srgbClr val="C1D6F1"/>
                          </a:solidFill>
                          <a:effectLst/>
                          <a:latin typeface="icon-th"/>
                        </a:rPr>
                        <a:t></a:t>
                      </a:r>
                      <a:r>
                        <a:rPr lang="en-US" sz="1200" b="0">
                          <a:solidFill>
                            <a:srgbClr val="000000"/>
                          </a:solidFill>
                          <a:effectLst/>
                          <a:latin typeface="icon-th"/>
                        </a:rPr>
                        <a:t></a:t>
                      </a:r>
                      <a:endParaRPr lang="en-US" sz="1200">
                        <a:solidFill>
                          <a:srgbClr val="000000"/>
                        </a:solidFill>
                        <a:effectLst/>
                        <a:latin typeface="Roboto" panose="02000000000000000000" pitchFamily="2" charset="0"/>
                      </a:endParaRPr>
                    </a:p>
                    <a:p>
                      <a:pPr algn="r"/>
                      <a:r>
                        <a:rPr lang="en-US" sz="1200">
                          <a:solidFill>
                            <a:srgbClr val="000000"/>
                          </a:solidFill>
                          <a:effectLst/>
                          <a:latin typeface="Roboto" panose="02000000000000000000" pitchFamily="2" charset="0"/>
                        </a:rPr>
                        <a:t>3.0%</a:t>
                      </a:r>
                    </a:p>
                  </a:txBody>
                  <a:tcPr marL="62086" marR="32336" marT="31043" marB="31043" anchor="ctr">
                    <a:lnL w="47625" cap="flat" cmpd="sng" algn="ctr">
                      <a:solidFill>
                        <a:srgbClr val="FFFFFF"/>
                      </a:solidFill>
                      <a:prstDash val="solid"/>
                      <a:round/>
                      <a:headEnd type="none" w="med" len="med"/>
                      <a:tailEnd type="none" w="med" len="med"/>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extLst>
                  <a:ext uri="{0D108BD9-81ED-4DB2-BD59-A6C34878D82A}">
                    <a16:rowId xmlns:a16="http://schemas.microsoft.com/office/drawing/2014/main" val="2341134983"/>
                  </a:ext>
                </a:extLst>
              </a:tr>
              <a:tr h="647696">
                <a:tc>
                  <a:txBody>
                    <a:bodyPr/>
                    <a:lstStyle/>
                    <a:p>
                      <a:r>
                        <a:rPr lang="en-US" sz="1200">
                          <a:solidFill>
                            <a:srgbClr val="000000"/>
                          </a:solidFill>
                          <a:effectLst/>
                          <a:latin typeface="Roboto" panose="02000000000000000000" pitchFamily="2" charset="0"/>
                        </a:rPr>
                        <a:t>Hispanic or Latino, percent</a:t>
                      </a:r>
                      <a:r>
                        <a:rPr lang="en-US" sz="1200" u="none" strike="noStrike">
                          <a:solidFill>
                            <a:srgbClr val="2B74B7"/>
                          </a:solidFill>
                          <a:effectLst/>
                          <a:latin typeface="Roboto" panose="02000000000000000000" pitchFamily="2" charset="0"/>
                          <a:hlinkClick r:id="rId3" tooltip="Hispanics may be of any race, so also are included in applicable race categories"/>
                        </a:rPr>
                        <a:t>(b)</a:t>
                      </a:r>
                      <a:endParaRPr lang="en-US" sz="1200">
                        <a:solidFill>
                          <a:srgbClr val="000000"/>
                        </a:solidFill>
                        <a:effectLst/>
                        <a:latin typeface="Roboto" panose="02000000000000000000" pitchFamily="2" charset="0"/>
                      </a:endParaRPr>
                    </a:p>
                  </a:txBody>
                  <a:tcPr marL="51738" marR="19402" marT="25869" marB="25869" anchor="ctr">
                    <a:lnL>
                      <a:noFill/>
                    </a:lnL>
                    <a:lnR w="47625" cap="flat" cmpd="sng" algn="ctr">
                      <a:solidFill>
                        <a:srgbClr val="FFFFFF"/>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CFDFE"/>
                    </a:solidFill>
                  </a:tcPr>
                </a:tc>
                <a:tc>
                  <a:txBody>
                    <a:bodyPr/>
                    <a:lstStyle/>
                    <a:p>
                      <a:pPr algn="r"/>
                      <a:r>
                        <a:rPr lang="en-US" sz="1200" b="0">
                          <a:solidFill>
                            <a:srgbClr val="C1D6F1"/>
                          </a:solidFill>
                          <a:effectLst/>
                          <a:latin typeface="icon-th"/>
                        </a:rPr>
                        <a:t></a:t>
                      </a:r>
                      <a:r>
                        <a:rPr lang="en-US" sz="1200" b="0">
                          <a:solidFill>
                            <a:srgbClr val="000000"/>
                          </a:solidFill>
                          <a:effectLst/>
                          <a:latin typeface="icon-th"/>
                        </a:rPr>
                        <a:t></a:t>
                      </a:r>
                      <a:endParaRPr lang="en-US" sz="1200">
                        <a:solidFill>
                          <a:srgbClr val="000000"/>
                        </a:solidFill>
                        <a:effectLst/>
                        <a:latin typeface="Roboto" panose="02000000000000000000" pitchFamily="2" charset="0"/>
                      </a:endParaRPr>
                    </a:p>
                    <a:p>
                      <a:pPr algn="r"/>
                      <a:r>
                        <a:rPr lang="en-US" sz="1200">
                          <a:solidFill>
                            <a:srgbClr val="000000"/>
                          </a:solidFill>
                          <a:effectLst/>
                          <a:latin typeface="Roboto" panose="02000000000000000000" pitchFamily="2" charset="0"/>
                        </a:rPr>
                        <a:t>30.2%</a:t>
                      </a:r>
                    </a:p>
                  </a:txBody>
                  <a:tcPr marL="62086" marR="32336" marT="31043" marB="31043" anchor="ctr">
                    <a:lnL w="47625" cap="flat" cmpd="sng" algn="ctr">
                      <a:solidFill>
                        <a:srgbClr val="FFFFFF"/>
                      </a:solidFill>
                      <a:prstDash val="solid"/>
                      <a:round/>
                      <a:headEnd type="none" w="med" len="med"/>
                      <a:tailEnd type="none" w="med" len="med"/>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CFDFE"/>
                    </a:solidFill>
                  </a:tcPr>
                </a:tc>
                <a:extLst>
                  <a:ext uri="{0D108BD9-81ED-4DB2-BD59-A6C34878D82A}">
                    <a16:rowId xmlns:a16="http://schemas.microsoft.com/office/drawing/2014/main" val="1852335361"/>
                  </a:ext>
                </a:extLst>
              </a:tr>
              <a:tr h="647696">
                <a:tc>
                  <a:txBody>
                    <a:bodyPr/>
                    <a:lstStyle/>
                    <a:p>
                      <a:r>
                        <a:rPr lang="en-US" sz="1200" dirty="0">
                          <a:solidFill>
                            <a:srgbClr val="000000"/>
                          </a:solidFill>
                          <a:effectLst/>
                          <a:latin typeface="Roboto" panose="02000000000000000000" pitchFamily="2" charset="0"/>
                        </a:rPr>
                        <a:t>White alone, not Hispanic or Latino, percent</a:t>
                      </a:r>
                    </a:p>
                  </a:txBody>
                  <a:tcPr marL="51738" marR="19402" marT="25869" marB="25869" anchor="ctr">
                    <a:lnL>
                      <a:noFill/>
                    </a:lnL>
                    <a:lnR w="47625" cap="flat" cmpd="sng" algn="ctr">
                      <a:solidFill>
                        <a:srgbClr val="FFFFFF"/>
                      </a:solidFill>
                      <a:prstDash val="solid"/>
                      <a:round/>
                      <a:headEnd type="none" w="med" len="med"/>
                      <a:tailEnd type="none" w="med" len="med"/>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tc>
                  <a:txBody>
                    <a:bodyPr/>
                    <a:lstStyle/>
                    <a:p>
                      <a:pPr algn="r"/>
                      <a:r>
                        <a:rPr lang="en-US" sz="1200" b="0" dirty="0">
                          <a:solidFill>
                            <a:srgbClr val="C1D6F1"/>
                          </a:solidFill>
                          <a:effectLst/>
                          <a:latin typeface="icon-th"/>
                        </a:rPr>
                        <a:t></a:t>
                      </a:r>
                      <a:r>
                        <a:rPr lang="en-US" sz="1200" b="0" dirty="0">
                          <a:solidFill>
                            <a:srgbClr val="000000"/>
                          </a:solidFill>
                          <a:effectLst/>
                          <a:latin typeface="icon-th"/>
                        </a:rPr>
                        <a:t></a:t>
                      </a:r>
                      <a:endParaRPr lang="en-US" sz="1200" dirty="0">
                        <a:solidFill>
                          <a:srgbClr val="000000"/>
                        </a:solidFill>
                        <a:effectLst/>
                        <a:latin typeface="Roboto" panose="02000000000000000000" pitchFamily="2" charset="0"/>
                      </a:endParaRPr>
                    </a:p>
                    <a:p>
                      <a:pPr algn="r"/>
                      <a:r>
                        <a:rPr lang="en-US" sz="1200" dirty="0">
                          <a:solidFill>
                            <a:srgbClr val="000000"/>
                          </a:solidFill>
                          <a:effectLst/>
                          <a:latin typeface="Roboto" panose="02000000000000000000" pitchFamily="2" charset="0"/>
                        </a:rPr>
                        <a:t>64.4%</a:t>
                      </a:r>
                    </a:p>
                  </a:txBody>
                  <a:tcPr marL="62086" marR="32336" marT="31043" marB="31043" anchor="ctr">
                    <a:lnL w="47625" cap="flat" cmpd="sng" algn="ctr">
                      <a:solidFill>
                        <a:srgbClr val="FFFFFF"/>
                      </a:solidFill>
                      <a:prstDash val="solid"/>
                      <a:round/>
                      <a:headEnd type="none" w="med" len="med"/>
                      <a:tailEnd type="none" w="med" len="med"/>
                    </a:lnL>
                    <a:lnR>
                      <a:noFill/>
                    </a:lnR>
                    <a:lnT w="9525" cap="flat" cmpd="sng" algn="ctr">
                      <a:solidFill>
                        <a:srgbClr val="D3D3D3"/>
                      </a:solidFill>
                      <a:prstDash val="solid"/>
                      <a:round/>
                      <a:headEnd type="none" w="med" len="med"/>
                      <a:tailEnd type="none" w="med" len="med"/>
                    </a:lnT>
                    <a:lnB w="9525" cap="flat" cmpd="sng" algn="ctr">
                      <a:solidFill>
                        <a:srgbClr val="D3D3D3"/>
                      </a:solidFill>
                      <a:prstDash val="solid"/>
                      <a:round/>
                      <a:headEnd type="none" w="med" len="med"/>
                      <a:tailEnd type="none" w="med" len="med"/>
                    </a:lnB>
                    <a:solidFill>
                      <a:srgbClr val="FFFFFF"/>
                    </a:solidFill>
                  </a:tcPr>
                </a:tc>
                <a:extLst>
                  <a:ext uri="{0D108BD9-81ED-4DB2-BD59-A6C34878D82A}">
                    <a16:rowId xmlns:a16="http://schemas.microsoft.com/office/drawing/2014/main" val="787784391"/>
                  </a:ext>
                </a:extLst>
              </a:tr>
            </a:tbl>
          </a:graphicData>
        </a:graphic>
      </p:graphicFrame>
    </p:spTree>
    <p:extLst>
      <p:ext uri="{BB962C8B-B14F-4D97-AF65-F5344CB8AC3E}">
        <p14:creationId xmlns:p14="http://schemas.microsoft.com/office/powerpoint/2010/main" val="8115276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09CB3-2881-FB19-9D3A-F05582AF03C9}"/>
              </a:ext>
            </a:extLst>
          </p:cNvPr>
          <p:cNvSpPr>
            <a:spLocks noGrp="1"/>
          </p:cNvSpPr>
          <p:nvPr>
            <p:ph type="title"/>
          </p:nvPr>
        </p:nvSpPr>
        <p:spPr>
          <a:xfrm>
            <a:off x="225286" y="290945"/>
            <a:ext cx="7818783" cy="1939638"/>
          </a:xfrm>
        </p:spPr>
        <p:txBody>
          <a:bodyPr>
            <a:normAutofit fontScale="90000"/>
          </a:bodyPr>
          <a:lstStyle/>
          <a:p>
            <a:r>
              <a:rPr lang="en-US" dirty="0">
                <a:latin typeface="Baloo" panose="03080902040302020200" pitchFamily="66" charset="77"/>
                <a:cs typeface="Baloo" panose="03080902040302020200" pitchFamily="66" charset="77"/>
              </a:rPr>
              <a:t>Census of Truth or Consequences,  New Mexico 20 miles north of where I live</a:t>
            </a:r>
          </a:p>
        </p:txBody>
      </p:sp>
      <p:sp>
        <p:nvSpPr>
          <p:cNvPr id="3" name="Content Placeholder 2">
            <a:extLst>
              <a:ext uri="{FF2B5EF4-FFF2-40B4-BE49-F238E27FC236}">
                <a16:creationId xmlns:a16="http://schemas.microsoft.com/office/drawing/2014/main" id="{4905BEEA-344F-4D26-E105-0BAD0E0D81DB}"/>
              </a:ext>
            </a:extLst>
          </p:cNvPr>
          <p:cNvSpPr>
            <a:spLocks noGrp="1"/>
          </p:cNvSpPr>
          <p:nvPr>
            <p:ph idx="1"/>
          </p:nvPr>
        </p:nvSpPr>
        <p:spPr>
          <a:xfrm>
            <a:off x="1357749" y="2230584"/>
            <a:ext cx="5690744" cy="4419598"/>
          </a:xfrm>
        </p:spPr>
        <p:txBody>
          <a:bodyPr anchor="b">
            <a:normAutofit/>
          </a:bodyPr>
          <a:lstStyle/>
          <a:p>
            <a:pPr marL="0" indent="0" fontAlgn="ctr">
              <a:lnSpc>
                <a:spcPct val="110000"/>
              </a:lnSpc>
              <a:buNone/>
            </a:pPr>
            <a:r>
              <a:rPr lang="en-US" b="0" i="0" u="none" strike="noStrike" dirty="0">
                <a:effectLst/>
                <a:latin typeface="Google Sans"/>
              </a:rPr>
              <a:t>The five largest ethnic groups in Truth or Consequences  (6030 people) are: White (Non-Hispanic) (56%), White (Hispanic) (17.8%), Two+ (Hispanic) (13.4%), American Indian &amp; Alaska Native (Non-Hispanic) (5.04%), and Other (Hispanic) (4.71%). </a:t>
            </a:r>
          </a:p>
          <a:p>
            <a:pPr fontAlgn="ctr">
              <a:lnSpc>
                <a:spcPct val="110000"/>
              </a:lnSpc>
            </a:pPr>
            <a:r>
              <a:rPr lang="en-US" sz="1600" b="0" i="0" u="none" strike="noStrike" dirty="0">
                <a:effectLst/>
                <a:latin typeface="Google Sans"/>
              </a:rPr>
              <a:t>Sierra County population, 11,576.</a:t>
            </a:r>
          </a:p>
          <a:p>
            <a:pPr marL="0" indent="0" fontAlgn="ctr">
              <a:lnSpc>
                <a:spcPct val="110000"/>
              </a:lnSpc>
              <a:buNone/>
            </a:pPr>
            <a:r>
              <a:rPr lang="en-US" sz="1600" dirty="0"/>
              <a:t>The Apache</a:t>
            </a:r>
            <a:r>
              <a:rPr lang="en-US" sz="1600" b="0" i="0" u="none" strike="noStrike" dirty="0">
                <a:effectLst/>
                <a:latin typeface="Google Sans"/>
              </a:rPr>
              <a:t> Indigenous people roamed Sierra County, New Mexico region by the time Francisco Vázquez de Coronado's expedition arrived in 1540</a:t>
            </a:r>
          </a:p>
          <a:p>
            <a:pPr marL="0" indent="0">
              <a:lnSpc>
                <a:spcPct val="110000"/>
              </a:lnSpc>
              <a:buNone/>
            </a:pPr>
            <a:br>
              <a:rPr lang="en-US" sz="1600" dirty="0"/>
            </a:br>
            <a:br>
              <a:rPr lang="en-US" sz="1600" dirty="0"/>
            </a:br>
            <a:endParaRPr lang="en-US" sz="1600" dirty="0"/>
          </a:p>
        </p:txBody>
      </p:sp>
      <p:pic>
        <p:nvPicPr>
          <p:cNvPr id="9218" name="Picture 2" descr="Francisco Vasquez de Coronado">
            <a:extLst>
              <a:ext uri="{FF2B5EF4-FFF2-40B4-BE49-F238E27FC236}">
                <a16:creationId xmlns:a16="http://schemas.microsoft.com/office/drawing/2014/main" id="{C628FCBD-8B9A-6304-72FE-1897895C5C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166" r="10630" b="1"/>
          <a:stretch/>
        </p:blipFill>
        <p:spPr bwMode="auto">
          <a:xfrm>
            <a:off x="6898590" y="854115"/>
            <a:ext cx="4379010" cy="5197947"/>
          </a:xfrm>
          <a:custGeom>
            <a:avLst/>
            <a:gdLst/>
            <a:ahLst/>
            <a:cxnLst/>
            <a:rect l="l" t="t" r="r" b="b"/>
            <a:pathLst>
              <a:path w="4379010" h="5197947">
                <a:moveTo>
                  <a:pt x="2189246" y="0"/>
                </a:moveTo>
                <a:lnTo>
                  <a:pt x="2189765" y="0"/>
                </a:lnTo>
                <a:cubicBezTo>
                  <a:pt x="3398870" y="0"/>
                  <a:pt x="4379010" y="980166"/>
                  <a:pt x="4379010" y="2189248"/>
                </a:cubicBezTo>
                <a:lnTo>
                  <a:pt x="4379010" y="5197947"/>
                </a:lnTo>
                <a:lnTo>
                  <a:pt x="0" y="5197947"/>
                </a:lnTo>
                <a:lnTo>
                  <a:pt x="0" y="2457757"/>
                </a:lnTo>
                <a:lnTo>
                  <a:pt x="0" y="2189248"/>
                </a:lnTo>
                <a:cubicBezTo>
                  <a:pt x="0" y="980166"/>
                  <a:pt x="980137" y="0"/>
                  <a:pt x="2189246"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4726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7C0B0-6392-F4FF-A25C-C7995BC20369}"/>
              </a:ext>
            </a:extLst>
          </p:cNvPr>
          <p:cNvSpPr>
            <a:spLocks noGrp="1"/>
          </p:cNvSpPr>
          <p:nvPr>
            <p:ph type="title"/>
          </p:nvPr>
        </p:nvSpPr>
        <p:spPr>
          <a:xfrm>
            <a:off x="415636" y="876301"/>
            <a:ext cx="3075709" cy="5011881"/>
          </a:xfrm>
        </p:spPr>
        <p:txBody>
          <a:bodyPr>
            <a:noAutofit/>
          </a:bodyPr>
          <a:lstStyle/>
          <a:p>
            <a:r>
              <a:rPr lang="en-US" sz="4000" dirty="0">
                <a:latin typeface="Baloo" panose="03080902040302020200" pitchFamily="66" charset="77"/>
                <a:cs typeface="Baloo" panose="03080902040302020200" pitchFamily="66" charset="77"/>
              </a:rPr>
              <a:t>Can’t we just Braid W-WOK with</a:t>
            </a:r>
            <a:br>
              <a:rPr lang="en-US" sz="4000" dirty="0">
                <a:latin typeface="Baloo" panose="03080902040302020200" pitchFamily="66" charset="77"/>
                <a:cs typeface="Baloo" panose="03080902040302020200" pitchFamily="66" charset="77"/>
              </a:rPr>
            </a:br>
            <a:r>
              <a:rPr lang="en-US" sz="4000" dirty="0">
                <a:latin typeface="Baloo" panose="03080902040302020200" pitchFamily="66" charset="77"/>
                <a:cs typeface="Baloo" panose="03080902040302020200" pitchFamily="66" charset="77"/>
              </a:rPr>
              <a:t> I-WOK?</a:t>
            </a:r>
            <a:br>
              <a:rPr lang="en-US" sz="4000" dirty="0">
                <a:latin typeface="Baloo" panose="03080902040302020200" pitchFamily="66" charset="77"/>
                <a:cs typeface="Baloo" panose="03080902040302020200" pitchFamily="66" charset="77"/>
              </a:rPr>
            </a:br>
            <a:br>
              <a:rPr lang="en-US" sz="4000" dirty="0">
                <a:latin typeface="Baloo" panose="03080902040302020200" pitchFamily="66" charset="77"/>
                <a:cs typeface="Baloo" panose="03080902040302020200" pitchFamily="66" charset="77"/>
              </a:rPr>
            </a:br>
            <a:r>
              <a:rPr lang="en-US" sz="4000" dirty="0">
                <a:latin typeface="Baloo" panose="03080902040302020200" pitchFamily="66" charset="77"/>
                <a:cs typeface="Baloo" panose="03080902040302020200" pitchFamily="66" charset="77"/>
              </a:rPr>
              <a:t>Like the Māori do</a:t>
            </a:r>
          </a:p>
        </p:txBody>
      </p:sp>
      <p:pic>
        <p:nvPicPr>
          <p:cNvPr id="8194" name="Picture 2">
            <a:extLst>
              <a:ext uri="{FF2B5EF4-FFF2-40B4-BE49-F238E27FC236}">
                <a16:creationId xmlns:a16="http://schemas.microsoft.com/office/drawing/2014/main" id="{781EAD3E-7A8D-55FB-CB44-593B281023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0" y="0"/>
            <a:ext cx="8572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7900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3794C-CEEE-4D16-6C19-E71CABF593C8}"/>
              </a:ext>
            </a:extLst>
          </p:cNvPr>
          <p:cNvSpPr>
            <a:spLocks noGrp="1"/>
          </p:cNvSpPr>
          <p:nvPr>
            <p:ph type="title"/>
          </p:nvPr>
        </p:nvSpPr>
        <p:spPr>
          <a:xfrm>
            <a:off x="1461805" y="876300"/>
            <a:ext cx="7605995" cy="1367398"/>
          </a:xfrm>
        </p:spPr>
        <p:txBody>
          <a:bodyPr anchor="b">
            <a:normAutofit fontScale="90000"/>
          </a:bodyPr>
          <a:lstStyle/>
          <a:p>
            <a:r>
              <a:rPr kumimoji="0" lang="en-US" altLang="en-US" b="1" i="0" u="none" strike="noStrike" cap="none" normalizeH="0" baseline="0" dirty="0">
                <a:ln>
                  <a:noFill/>
                </a:ln>
                <a:effectLst/>
                <a:latin typeface="Helvetica Neue" panose="02000503000000020004" pitchFamily="2" charset="0"/>
              </a:rPr>
              <a:t>Chinene </a:t>
            </a:r>
            <a:r>
              <a:rPr lang="en-US" dirty="0">
                <a:latin typeface="Baloo" panose="03080902040302020200" pitchFamily="66" charset="77"/>
                <a:cs typeface="Baloo" panose="03080902040302020200" pitchFamily="66" charset="77"/>
              </a:rPr>
              <a:t>Homeland where I live</a:t>
            </a:r>
          </a:p>
        </p:txBody>
      </p:sp>
      <p:graphicFrame>
        <p:nvGraphicFramePr>
          <p:cNvPr id="5" name="Content Placeholder 2">
            <a:extLst>
              <a:ext uri="{FF2B5EF4-FFF2-40B4-BE49-F238E27FC236}">
                <a16:creationId xmlns:a16="http://schemas.microsoft.com/office/drawing/2014/main" id="{8CA8D02A-7C9D-E4B6-6CA9-53B81B8F6CFC}"/>
              </a:ext>
            </a:extLst>
          </p:cNvPr>
          <p:cNvGraphicFramePr>
            <a:graphicFrameLocks noGrp="1"/>
          </p:cNvGraphicFramePr>
          <p:nvPr>
            <p:ph idx="1"/>
          </p:nvPr>
        </p:nvGraphicFramePr>
        <p:xfrm>
          <a:off x="2220687" y="2589816"/>
          <a:ext cx="8917576" cy="34680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71359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672C5-ECFE-4859-FD9F-621C8FE85F06}"/>
              </a:ext>
            </a:extLst>
          </p:cNvPr>
          <p:cNvSpPr>
            <a:spLocks noGrp="1"/>
          </p:cNvSpPr>
          <p:nvPr>
            <p:ph type="title"/>
          </p:nvPr>
        </p:nvSpPr>
        <p:spPr>
          <a:xfrm>
            <a:off x="5733688" y="1107504"/>
            <a:ext cx="5181598" cy="2321496"/>
          </a:xfrm>
        </p:spPr>
        <p:txBody>
          <a:bodyPr vert="horz" lIns="91440" tIns="45720" rIns="91440" bIns="45720" rtlCol="0" anchor="b">
            <a:normAutofit/>
          </a:bodyPr>
          <a:lstStyle/>
          <a:p>
            <a:pPr algn="ctr"/>
            <a:r>
              <a:rPr lang="en-US" sz="4800" b="1" dirty="0">
                <a:latin typeface="Baloo" panose="03080902040302020200" pitchFamily="66" charset="77"/>
                <a:cs typeface="Baloo" panose="03080902040302020200" pitchFamily="66" charset="77"/>
              </a:rPr>
              <a:t>White Painted Woman</a:t>
            </a:r>
          </a:p>
        </p:txBody>
      </p:sp>
      <p:pic>
        <p:nvPicPr>
          <p:cNvPr id="6146" name="Picture 2" descr="Apache Messenger: Younger generation returns to sacred site">
            <a:extLst>
              <a:ext uri="{FF2B5EF4-FFF2-40B4-BE49-F238E27FC236}">
                <a16:creationId xmlns:a16="http://schemas.microsoft.com/office/drawing/2014/main" id="{BBF6D1CC-2E23-00D7-AFCA-654D3BCBB9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4944" b="2"/>
          <a:stretch/>
        </p:blipFill>
        <p:spPr bwMode="auto">
          <a:xfrm>
            <a:off x="1637560" y="804968"/>
            <a:ext cx="2973279" cy="5252932"/>
          </a:xfrm>
          <a:custGeom>
            <a:avLst/>
            <a:gdLst/>
            <a:ahLst/>
            <a:cxnLst/>
            <a:rect l="l" t="t" r="r" b="b"/>
            <a:pathLst>
              <a:path w="2973279" h="5252932">
                <a:moveTo>
                  <a:pt x="1486464" y="0"/>
                </a:moveTo>
                <a:lnTo>
                  <a:pt x="1486817" y="0"/>
                </a:lnTo>
                <a:cubicBezTo>
                  <a:pt x="2307778" y="0"/>
                  <a:pt x="2973279" y="667085"/>
                  <a:pt x="2973279" y="1489968"/>
                </a:cubicBezTo>
                <a:lnTo>
                  <a:pt x="2973279" y="5252932"/>
                </a:lnTo>
                <a:lnTo>
                  <a:pt x="0" y="5252932"/>
                </a:lnTo>
                <a:lnTo>
                  <a:pt x="0" y="1489968"/>
                </a:lnTo>
                <a:cubicBezTo>
                  <a:pt x="0" y="667085"/>
                  <a:pt x="665498" y="0"/>
                  <a:pt x="148646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41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7F3BE-20A5-9D2D-B43C-CD8C785CEB58}"/>
              </a:ext>
            </a:extLst>
          </p:cNvPr>
          <p:cNvSpPr>
            <a:spLocks noGrp="1"/>
          </p:cNvSpPr>
          <p:nvPr>
            <p:ph type="title"/>
          </p:nvPr>
        </p:nvSpPr>
        <p:spPr>
          <a:xfrm>
            <a:off x="761597" y="307200"/>
            <a:ext cx="6249263" cy="1560082"/>
          </a:xfrm>
        </p:spPr>
        <p:txBody>
          <a:bodyPr>
            <a:normAutofit/>
          </a:bodyPr>
          <a:lstStyle/>
          <a:p>
            <a:r>
              <a:rPr kumimoji="0" lang="en-US" altLang="en-US" i="0" u="none" strike="noStrike" cap="none" normalizeH="0" baseline="0" dirty="0">
                <a:ln>
                  <a:noFill/>
                </a:ln>
                <a:effectLst/>
                <a:latin typeface="Baloo" panose="03080902040302020200" pitchFamily="66" charset="77"/>
                <a:cs typeface="Baloo" panose="03080902040302020200" pitchFamily="66" charset="77"/>
              </a:rPr>
              <a:t>Chinene </a:t>
            </a:r>
            <a:r>
              <a:rPr lang="en-US" dirty="0">
                <a:latin typeface="Baloo" panose="03080902040302020200" pitchFamily="66" charset="77"/>
                <a:cs typeface="Baloo" panose="03080902040302020200" pitchFamily="66" charset="77"/>
              </a:rPr>
              <a:t>Creation Story – White Painted Woman</a:t>
            </a:r>
          </a:p>
        </p:txBody>
      </p:sp>
      <p:sp>
        <p:nvSpPr>
          <p:cNvPr id="3" name="Content Placeholder 2">
            <a:extLst>
              <a:ext uri="{FF2B5EF4-FFF2-40B4-BE49-F238E27FC236}">
                <a16:creationId xmlns:a16="http://schemas.microsoft.com/office/drawing/2014/main" id="{5CA2AB49-436B-BC5D-98EE-9582248FD931}"/>
              </a:ext>
            </a:extLst>
          </p:cNvPr>
          <p:cNvSpPr>
            <a:spLocks noGrp="1"/>
          </p:cNvSpPr>
          <p:nvPr>
            <p:ph idx="1"/>
          </p:nvPr>
        </p:nvSpPr>
        <p:spPr>
          <a:xfrm>
            <a:off x="1200127" y="1943100"/>
            <a:ext cx="6857985" cy="4779500"/>
          </a:xfrm>
        </p:spPr>
        <p:txBody>
          <a:bodyPr anchor="b">
            <a:normAutofit/>
          </a:bodyPr>
          <a:lstStyle/>
          <a:p>
            <a:pPr marL="0" indent="0">
              <a:lnSpc>
                <a:spcPct val="110000"/>
              </a:lnSpc>
              <a:buNone/>
            </a:pPr>
            <a:r>
              <a:rPr lang="en-US" sz="1800" dirty="0">
                <a:latin typeface="Helvetica Neue" panose="02000503000000020004" pitchFamily="2" charset="0"/>
              </a:rPr>
              <a:t>“W</a:t>
            </a:r>
            <a:r>
              <a:rPr lang="en-US" sz="1800" dirty="0">
                <a:effectLst/>
                <a:latin typeface="Helvetica Neue" panose="02000503000000020004" pitchFamily="2" charset="0"/>
              </a:rPr>
              <a:t>e are taught that we came to be as people on the Saint Augustine Plains, near that is today Magdalena NM, when White Painted Woman came to rest on the plains in an Abalone shell and began giving birth to our people. </a:t>
            </a:r>
          </a:p>
          <a:p>
            <a:pPr marL="0" indent="0">
              <a:lnSpc>
                <a:spcPct val="110000"/>
              </a:lnSpc>
              <a:buNone/>
            </a:pPr>
            <a:r>
              <a:rPr lang="en-US" sz="1800" dirty="0">
                <a:effectLst/>
                <a:latin typeface="Helvetica Neue" panose="02000503000000020004" pitchFamily="2" charset="0"/>
              </a:rPr>
              <a:t>Soon after creation our people moved into what has been known as the Monticello Box Canyon in the Canada Alamosa or the Oho Caliente.</a:t>
            </a:r>
          </a:p>
          <a:p>
            <a:pPr marL="0" indent="0">
              <a:lnSpc>
                <a:spcPct val="110000"/>
              </a:lnSpc>
              <a:buNone/>
            </a:pPr>
            <a:r>
              <a:rPr lang="en-US" sz="1800" dirty="0">
                <a:effectLst/>
                <a:latin typeface="Helvetica Neue" panose="02000503000000020004" pitchFamily="2" charset="0"/>
              </a:rPr>
              <a:t> We are taught that our people lived together in the canyon as a people util they grew too numerous for the natural resources in the canyon to support </a:t>
            </a:r>
          </a:p>
          <a:p>
            <a:pPr marL="0" indent="0">
              <a:lnSpc>
                <a:spcPct val="110000"/>
              </a:lnSpc>
              <a:buNone/>
            </a:pPr>
            <a:r>
              <a:rPr lang="en-US" sz="1800" dirty="0">
                <a:effectLst/>
                <a:latin typeface="Helvetica Neue" panose="02000503000000020004" pitchFamily="2" charset="0"/>
              </a:rPr>
              <a:t>It was at this time that our ancestors broke into what became known as the four main Bands of the </a:t>
            </a:r>
            <a:r>
              <a:rPr lang="en-US" sz="1800" dirty="0" err="1">
                <a:effectLst/>
                <a:latin typeface="Helvetica Neue" panose="02000503000000020004" pitchFamily="2" charset="0"/>
              </a:rPr>
              <a:t>Chiracahua</a:t>
            </a:r>
            <a:r>
              <a:rPr lang="en-US" sz="1800" dirty="0">
                <a:effectLst/>
                <a:latin typeface="Helvetica Neue" panose="02000503000000020004" pitchFamily="2" charset="0"/>
              </a:rPr>
              <a:t> Apache the Chinese, </a:t>
            </a:r>
            <a:r>
              <a:rPr lang="en-US" sz="1800" dirty="0" err="1">
                <a:effectLst/>
                <a:latin typeface="Helvetica Neue" panose="02000503000000020004" pitchFamily="2" charset="0"/>
              </a:rPr>
              <a:t>Bedonkohe</a:t>
            </a:r>
            <a:r>
              <a:rPr lang="en-US" sz="1800" dirty="0">
                <a:effectLst/>
                <a:latin typeface="Helvetica Neue" panose="02000503000000020004" pitchFamily="2" charset="0"/>
              </a:rPr>
              <a:t>, </a:t>
            </a:r>
            <a:r>
              <a:rPr lang="en-US" sz="1800" dirty="0" err="1">
                <a:effectLst/>
                <a:latin typeface="Helvetica Neue" panose="02000503000000020004" pitchFamily="2" charset="0"/>
              </a:rPr>
              <a:t>Chokonen</a:t>
            </a:r>
            <a:r>
              <a:rPr lang="en-US" sz="1800" dirty="0">
                <a:effectLst/>
                <a:latin typeface="Helvetica Neue" panose="02000503000000020004" pitchFamily="2" charset="0"/>
              </a:rPr>
              <a:t>, and Nandi.”  </a:t>
            </a:r>
          </a:p>
          <a:p>
            <a:pPr>
              <a:lnSpc>
                <a:spcPct val="110000"/>
              </a:lnSpc>
            </a:pPr>
            <a:endParaRPr lang="en-US" sz="1800" dirty="0"/>
          </a:p>
        </p:txBody>
      </p:sp>
      <p:pic>
        <p:nvPicPr>
          <p:cNvPr id="5124" name="Picture 4" descr="Monticello Box, looking east, where the spring-fed water flows into the...  | Download Scientific Diagram">
            <a:extLst>
              <a:ext uri="{FF2B5EF4-FFF2-40B4-BE49-F238E27FC236}">
                <a16:creationId xmlns:a16="http://schemas.microsoft.com/office/drawing/2014/main" id="{37F4079F-E558-482F-4089-097175239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566" r="2" b="3"/>
          <a:stretch/>
        </p:blipFill>
        <p:spPr bwMode="auto">
          <a:xfrm>
            <a:off x="8305788" y="62786"/>
            <a:ext cx="388621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Magdalena, NM People">
            <a:extLst>
              <a:ext uri="{FF2B5EF4-FFF2-40B4-BE49-F238E27FC236}">
                <a16:creationId xmlns:a16="http://schemas.microsoft.com/office/drawing/2014/main" id="{39FFADB5-42F6-A135-87D0-A29141146E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329" b="2436"/>
          <a:stretch/>
        </p:blipFill>
        <p:spPr bwMode="auto">
          <a:xfrm>
            <a:off x="8305807" y="3429000"/>
            <a:ext cx="3886209"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44FE10F-DE8A-86B7-24C3-A0D8AE52B3D5}"/>
              </a:ext>
            </a:extLst>
          </p:cNvPr>
          <p:cNvSpPr/>
          <p:nvPr/>
        </p:nvSpPr>
        <p:spPr>
          <a:xfrm rot="20716246">
            <a:off x="9667402" y="4751334"/>
            <a:ext cx="2419587" cy="1138773"/>
          </a:xfrm>
          <a:prstGeom prst="rect">
            <a:avLst/>
          </a:prstGeom>
          <a:noFill/>
        </p:spPr>
        <p:txBody>
          <a:bodyPr wrap="square" lIns="91440" tIns="45720" rIns="91440" bIns="45720">
            <a:spAutoFit/>
          </a:bodyPr>
          <a:lstStyle/>
          <a:p>
            <a:pPr algn="ctr"/>
            <a:r>
              <a:rPr lang="en-US" sz="4400" b="1" cap="none" spc="0"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latin typeface="Baloo" panose="03080902040302020200" pitchFamily="66" charset="77"/>
                <a:cs typeface="Baloo" panose="03080902040302020200" pitchFamily="66" charset="77"/>
                <a:sym typeface="Wingdings" pitchFamily="2" charset="2"/>
              </a:rPr>
              <a:t></a:t>
            </a:r>
            <a:r>
              <a:rPr lang="en-US" sz="2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Baloo" panose="03080902040302020200" pitchFamily="66" charset="77"/>
                <a:cs typeface="Baloo" panose="03080902040302020200" pitchFamily="66" charset="77"/>
              </a:rPr>
              <a:t>WE</a:t>
            </a:r>
            <a:r>
              <a:rPr lang="en-US" sz="2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Baloo" panose="03080902040302020200" pitchFamily="66" charset="77"/>
                <a:cs typeface="Baloo" panose="03080902040302020200" pitchFamily="66" charset="77"/>
              </a:rPr>
              <a:t> live</a:t>
            </a:r>
          </a:p>
          <a:p>
            <a:pPr algn="ctr"/>
            <a:r>
              <a:rPr lang="en-US" sz="2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Baloo" panose="03080902040302020200" pitchFamily="66" charset="77"/>
                <a:cs typeface="Baloo" panose="03080902040302020200" pitchFamily="66" charset="77"/>
              </a:rPr>
              <a:t>I</a:t>
            </a:r>
            <a:r>
              <a:rPr lang="en-US" sz="2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Baloo" panose="03080902040302020200" pitchFamily="66" charset="77"/>
                <a:cs typeface="Baloo" panose="03080902040302020200" pitchFamily="66" charset="77"/>
              </a:rPr>
              <a:t>n </a:t>
            </a:r>
            <a:r>
              <a:rPr lang="en-US" sz="2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Baloo" panose="03080902040302020200" pitchFamily="66" charset="77"/>
                <a:cs typeface="Baloo" panose="03080902040302020200" pitchFamily="66" charset="77"/>
              </a:rPr>
              <a:t>Caballo</a:t>
            </a:r>
            <a:endParaRPr lang="en-US" sz="2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Baloo" panose="03080902040302020200" pitchFamily="66" charset="77"/>
              <a:cs typeface="Baloo" panose="03080902040302020200" pitchFamily="66" charset="77"/>
            </a:endParaRPr>
          </a:p>
        </p:txBody>
      </p:sp>
    </p:spTree>
    <p:extLst>
      <p:ext uri="{BB962C8B-B14F-4D97-AF65-F5344CB8AC3E}">
        <p14:creationId xmlns:p14="http://schemas.microsoft.com/office/powerpoint/2010/main" val="37066107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jo Caliente Restoration Society-Chihene Nde Nation of NM">
            <a:extLst>
              <a:ext uri="{FF2B5EF4-FFF2-40B4-BE49-F238E27FC236}">
                <a16:creationId xmlns:a16="http://schemas.microsoft.com/office/drawing/2014/main" id="{B52DD500-319F-E096-3783-60ED6F8663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463" r="25990" b="-1"/>
          <a:stretch/>
        </p:blipFill>
        <p:spPr bwMode="auto">
          <a:xfrm>
            <a:off x="954990" y="854115"/>
            <a:ext cx="4379010" cy="5197947"/>
          </a:xfrm>
          <a:custGeom>
            <a:avLst/>
            <a:gdLst/>
            <a:ahLst/>
            <a:cxnLst/>
            <a:rect l="l" t="t" r="r" b="b"/>
            <a:pathLst>
              <a:path w="4379010" h="5197947">
                <a:moveTo>
                  <a:pt x="2189246" y="0"/>
                </a:moveTo>
                <a:lnTo>
                  <a:pt x="2189765" y="0"/>
                </a:lnTo>
                <a:cubicBezTo>
                  <a:pt x="3398870" y="0"/>
                  <a:pt x="4379010" y="980166"/>
                  <a:pt x="4379010" y="2189248"/>
                </a:cubicBezTo>
                <a:lnTo>
                  <a:pt x="4379010" y="5197947"/>
                </a:lnTo>
                <a:lnTo>
                  <a:pt x="0" y="5197947"/>
                </a:lnTo>
                <a:lnTo>
                  <a:pt x="0" y="2457757"/>
                </a:lnTo>
                <a:lnTo>
                  <a:pt x="0" y="2189248"/>
                </a:lnTo>
                <a:cubicBezTo>
                  <a:pt x="0" y="980166"/>
                  <a:pt x="980137" y="0"/>
                  <a:pt x="2189246" y="0"/>
                </a:cubicBez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The N'dee/N'nee/Ndé Nation of Mexico Demands Recognition - Latina Republic">
            <a:extLst>
              <a:ext uri="{FF2B5EF4-FFF2-40B4-BE49-F238E27FC236}">
                <a16:creationId xmlns:a16="http://schemas.microsoft.com/office/drawing/2014/main" id="{7CB82B46-87B1-3720-8B9E-FAEC2DE385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1235" y="1924443"/>
            <a:ext cx="5435182" cy="3057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5812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61E302D-F67F-F15D-77AD-6454A8A5D8BA}"/>
              </a:ext>
            </a:extLst>
          </p:cNvPr>
          <p:cNvSpPr txBox="1"/>
          <p:nvPr/>
        </p:nvSpPr>
        <p:spPr>
          <a:xfrm>
            <a:off x="7447980" y="1176617"/>
            <a:ext cx="4014890" cy="2432203"/>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2600">
                <a:solidFill>
                  <a:schemeClr val="tx2"/>
                </a:solidFill>
                <a:effectLst/>
                <a:latin typeface="+mj-lt"/>
                <a:ea typeface="+mj-ea"/>
                <a:cs typeface="+mj-cs"/>
              </a:rPr>
              <a:t>The Caballo Mountains, just south of Truth or Consequences (originally, Hot Springs), rise to an elevation of 7,065 feet.</a:t>
            </a:r>
          </a:p>
        </p:txBody>
      </p:sp>
      <p:pic>
        <p:nvPicPr>
          <p:cNvPr id="3074" name="Picture 2" descr="Chihene Nde Nation of New Mexico | ➕➕ Ixexé Shi'keé Chiende ➕➕ Nahi nde a  bi ka tatsi á ahi shi itu (We came to the Ceremony), shared stories, talked  about our">
            <a:extLst>
              <a:ext uri="{FF2B5EF4-FFF2-40B4-BE49-F238E27FC236}">
                <a16:creationId xmlns:a16="http://schemas.microsoft.com/office/drawing/2014/main" id="{15473F28-0007-0774-E3DF-E51433376D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8064" b="5196"/>
          <a:stretch/>
        </p:blipFill>
        <p:spPr bwMode="auto">
          <a:xfrm>
            <a:off x="0" y="3420816"/>
            <a:ext cx="6859343" cy="34290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aballo Lake State Park | Caballo, NM 87931">
            <a:extLst>
              <a:ext uri="{FF2B5EF4-FFF2-40B4-BE49-F238E27FC236}">
                <a16:creationId xmlns:a16="http://schemas.microsoft.com/office/drawing/2014/main" id="{A4A43347-EEE1-AE33-2E84-8FDC663FF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682" r="-2" b="11424"/>
          <a:stretch/>
        </p:blipFill>
        <p:spPr bwMode="auto">
          <a:xfrm>
            <a:off x="33083" y="-16369"/>
            <a:ext cx="6859343" cy="3429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436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9E593-406F-9E8F-88B4-44A30D9F5D11}"/>
              </a:ext>
            </a:extLst>
          </p:cNvPr>
          <p:cNvSpPr>
            <a:spLocks noGrp="1"/>
          </p:cNvSpPr>
          <p:nvPr>
            <p:ph type="title"/>
          </p:nvPr>
        </p:nvSpPr>
        <p:spPr>
          <a:xfrm>
            <a:off x="4477770" y="249383"/>
            <a:ext cx="7312433" cy="1233054"/>
          </a:xfrm>
        </p:spPr>
        <p:txBody>
          <a:bodyPr>
            <a:normAutofit fontScale="90000"/>
          </a:bodyPr>
          <a:lstStyle/>
          <a:p>
            <a:pPr>
              <a:lnSpc>
                <a:spcPct val="90000"/>
              </a:lnSpc>
            </a:pPr>
            <a:r>
              <a:rPr lang="en-US" sz="2700" b="1" i="0" u="none" strike="noStrike" dirty="0">
                <a:effectLst/>
                <a:latin typeface="Arial" panose="020B0604020202020204" pitchFamily="34" charset="0"/>
                <a:hlinkClick r:id="rId2"/>
              </a:rPr>
              <a:t>United Nations Permanent  Forum  on  Indigenous  Issues</a:t>
            </a:r>
            <a:br>
              <a:rPr lang="en-US" sz="2100" b="1" i="0" u="none" strike="noStrike" dirty="0">
                <a:effectLst/>
                <a:latin typeface="Arial" panose="020B0604020202020204" pitchFamily="34" charset="0"/>
              </a:rPr>
            </a:br>
            <a:r>
              <a:rPr lang="en-US" sz="2100" b="1" i="0" u="none" strike="noStrike" dirty="0">
                <a:effectLst/>
                <a:latin typeface="Arial" panose="020B0604020202020204" pitchFamily="34" charset="0"/>
              </a:rPr>
              <a:t>Says, White can call themselves Indigenous, if and only if:</a:t>
            </a:r>
            <a:r>
              <a:rPr lang="en-US" sz="2100" b="0" i="0" u="none" strike="noStrike" dirty="0">
                <a:effectLst/>
                <a:latin typeface="Arial" panose="020B0604020202020204" pitchFamily="34" charset="0"/>
              </a:rPr>
              <a:t>  </a:t>
            </a:r>
            <a:endParaRPr lang="en-US" sz="2100" dirty="0"/>
          </a:p>
        </p:txBody>
      </p:sp>
      <p:pic>
        <p:nvPicPr>
          <p:cNvPr id="11266" name="Picture 2" descr="Picture">
            <a:extLst>
              <a:ext uri="{FF2B5EF4-FFF2-40B4-BE49-F238E27FC236}">
                <a16:creationId xmlns:a16="http://schemas.microsoft.com/office/drawing/2014/main" id="{F175DB77-A28F-0235-9725-B8166B24D33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52500" y="2003168"/>
            <a:ext cx="2962082" cy="292829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626B7AF-B216-908F-CABA-01DEB9602B8A}"/>
              </a:ext>
            </a:extLst>
          </p:cNvPr>
          <p:cNvSpPr>
            <a:spLocks noGrp="1"/>
          </p:cNvSpPr>
          <p:nvPr>
            <p:ph idx="1"/>
          </p:nvPr>
        </p:nvSpPr>
        <p:spPr>
          <a:xfrm>
            <a:off x="4765970" y="1482437"/>
            <a:ext cx="7312405" cy="4729232"/>
          </a:xfrm>
        </p:spPr>
        <p:txBody>
          <a:bodyPr anchor="b">
            <a:normAutofit fontScale="92500" lnSpcReduction="20000"/>
          </a:bodyPr>
          <a:lstStyle/>
          <a:p>
            <a:pPr marL="0" indent="0">
              <a:lnSpc>
                <a:spcPct val="110000"/>
              </a:lnSpc>
              <a:buNone/>
            </a:pPr>
            <a:r>
              <a:rPr lang="en-US" sz="2800" b="0" i="0" u="none" strike="noStrike" dirty="0">
                <a:effectLst/>
                <a:latin typeface="Arial" panose="020B0604020202020204" pitchFamily="34" charset="0"/>
              </a:rPr>
              <a:t>1. Self-identification as Indigenous peoples at the individual level and accepted by the community as their member.</a:t>
            </a:r>
            <a:br>
              <a:rPr lang="en-US" sz="2800" dirty="0"/>
            </a:br>
            <a:r>
              <a:rPr lang="en-US" sz="2800" b="0" i="0" u="none" strike="noStrike" dirty="0">
                <a:effectLst/>
                <a:latin typeface="Arial" panose="020B0604020202020204" pitchFamily="34" charset="0"/>
              </a:rPr>
              <a:t>2. Historical continuity with pre-colonial and/or pre-settler societies.</a:t>
            </a:r>
            <a:br>
              <a:rPr lang="en-US" sz="2800" dirty="0"/>
            </a:br>
            <a:r>
              <a:rPr lang="en-US" sz="2800" b="0" i="0" u="none" strike="noStrike" dirty="0">
                <a:effectLst/>
                <a:latin typeface="Arial" panose="020B0604020202020204" pitchFamily="34" charset="0"/>
              </a:rPr>
              <a:t>3. Strong link to territories and surrounding natural resources.</a:t>
            </a:r>
            <a:br>
              <a:rPr lang="en-US" sz="2800" dirty="0"/>
            </a:br>
            <a:r>
              <a:rPr lang="en-US" sz="2800" b="0" i="0" u="none" strike="noStrike" dirty="0">
                <a:effectLst/>
                <a:latin typeface="Arial" panose="020B0604020202020204" pitchFamily="34" charset="0"/>
              </a:rPr>
              <a:t>4. Distinct social, economic or political systems.</a:t>
            </a:r>
            <a:br>
              <a:rPr lang="en-US" sz="2800" dirty="0"/>
            </a:br>
            <a:r>
              <a:rPr lang="en-US" sz="2800" b="0" i="0" u="none" strike="noStrike" dirty="0">
                <a:effectLst/>
                <a:latin typeface="Arial" panose="020B0604020202020204" pitchFamily="34" charset="0"/>
              </a:rPr>
              <a:t>5. Distinct language, culture and beliefs.</a:t>
            </a:r>
            <a:br>
              <a:rPr lang="en-US" sz="2800" dirty="0"/>
            </a:br>
            <a:r>
              <a:rPr lang="en-US" sz="2800" b="0" i="0" u="none" strike="noStrike" dirty="0">
                <a:effectLst/>
                <a:latin typeface="Arial" panose="020B0604020202020204" pitchFamily="34" charset="0"/>
              </a:rPr>
              <a:t>6. Resolve to maintain and reproduce their ancestral environments and systems as distinctive peoples and communities.</a:t>
            </a:r>
            <a:endParaRPr lang="en-US" sz="2800" dirty="0"/>
          </a:p>
        </p:txBody>
      </p:sp>
      <p:sp>
        <p:nvSpPr>
          <p:cNvPr id="5" name="TextBox 4">
            <a:extLst>
              <a:ext uri="{FF2B5EF4-FFF2-40B4-BE49-F238E27FC236}">
                <a16:creationId xmlns:a16="http://schemas.microsoft.com/office/drawing/2014/main" id="{3D2AF097-7F9B-6BC0-712D-518B64F6BF63}"/>
              </a:ext>
            </a:extLst>
          </p:cNvPr>
          <p:cNvSpPr txBox="1"/>
          <p:nvPr/>
        </p:nvSpPr>
        <p:spPr>
          <a:xfrm>
            <a:off x="2800350" y="6211669"/>
            <a:ext cx="6099462" cy="646331"/>
          </a:xfrm>
          <a:prstGeom prst="rect">
            <a:avLst/>
          </a:prstGeom>
          <a:noFill/>
        </p:spPr>
        <p:txBody>
          <a:bodyPr wrap="square">
            <a:spAutoFit/>
          </a:bodyPr>
          <a:lstStyle/>
          <a:p>
            <a:pPr>
              <a:spcAft>
                <a:spcPts val="600"/>
              </a:spcAft>
            </a:pPr>
            <a:r>
              <a:rPr lang="en-US" dirty="0">
                <a:hlinkClick r:id="rId4"/>
              </a:rPr>
              <a:t>https://www.stonecirclepress.com/blog-9658-ancient-spirit-rising/are-white-people-indigenous</a:t>
            </a:r>
            <a:r>
              <a:rPr lang="en-US" dirty="0"/>
              <a:t> </a:t>
            </a:r>
          </a:p>
        </p:txBody>
      </p:sp>
    </p:spTree>
    <p:extLst>
      <p:ext uri="{BB962C8B-B14F-4D97-AF65-F5344CB8AC3E}">
        <p14:creationId xmlns:p14="http://schemas.microsoft.com/office/powerpoint/2010/main" val="34296731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7D715-520F-3243-50BC-788BCCA4EB9F}"/>
              </a:ext>
            </a:extLst>
          </p:cNvPr>
          <p:cNvSpPr>
            <a:spLocks noGrp="1"/>
          </p:cNvSpPr>
          <p:nvPr>
            <p:ph type="title"/>
          </p:nvPr>
        </p:nvSpPr>
        <p:spPr>
          <a:xfrm>
            <a:off x="512618" y="290953"/>
            <a:ext cx="5888182" cy="1094494"/>
          </a:xfrm>
        </p:spPr>
        <p:txBody>
          <a:bodyPr anchor="b">
            <a:normAutofit fontScale="90000"/>
          </a:bodyPr>
          <a:lstStyle/>
          <a:p>
            <a:pPr algn="ctr"/>
            <a:r>
              <a:rPr lang="en-US" sz="3600" dirty="0">
                <a:latin typeface="Baloo" panose="03080902040302020200" pitchFamily="66" charset="77"/>
                <a:cs typeface="Baloo" panose="03080902040302020200" pitchFamily="66" charset="77"/>
              </a:rPr>
              <a:t>Can African Americans call themselves Indigenous?</a:t>
            </a:r>
            <a:endParaRPr lang="en-US" dirty="0">
              <a:latin typeface="Baloo" panose="03080902040302020200" pitchFamily="66" charset="77"/>
              <a:cs typeface="Baloo" panose="03080902040302020200" pitchFamily="66" charset="77"/>
            </a:endParaRPr>
          </a:p>
        </p:txBody>
      </p:sp>
      <p:sp>
        <p:nvSpPr>
          <p:cNvPr id="3" name="Content Placeholder 2">
            <a:extLst>
              <a:ext uri="{FF2B5EF4-FFF2-40B4-BE49-F238E27FC236}">
                <a16:creationId xmlns:a16="http://schemas.microsoft.com/office/drawing/2014/main" id="{1805A5DC-3A1A-5EB8-B451-60CCBE05543B}"/>
              </a:ext>
            </a:extLst>
          </p:cNvPr>
          <p:cNvSpPr>
            <a:spLocks noGrp="1"/>
          </p:cNvSpPr>
          <p:nvPr>
            <p:ph idx="1"/>
          </p:nvPr>
        </p:nvSpPr>
        <p:spPr>
          <a:xfrm>
            <a:off x="854762" y="1385455"/>
            <a:ext cx="5360516" cy="4587505"/>
          </a:xfrm>
        </p:spPr>
        <p:txBody>
          <a:bodyPr anchor="t">
            <a:normAutofit fontScale="85000" lnSpcReduction="10000"/>
          </a:bodyPr>
          <a:lstStyle/>
          <a:p>
            <a:pPr marL="0" indent="0">
              <a:lnSpc>
                <a:spcPct val="110000"/>
              </a:lnSpc>
              <a:buNone/>
            </a:pPr>
            <a:r>
              <a:rPr lang="en-US" sz="2400" b="1" i="0" u="none" strike="noStrike" dirty="0">
                <a:effectLst/>
                <a:latin typeface="Source Sans Pro" panose="020B0503030403020204" pitchFamily="34" charset="0"/>
              </a:rPr>
              <a:t>Yes! “Black Natives exist! We are Indigenous peoples of (what is currently known as) the Americas and the Caribbean, and we are also the descendants of Indigenous peoples of Africa.</a:t>
            </a:r>
          </a:p>
          <a:p>
            <a:pPr marL="0" indent="0">
              <a:lnSpc>
                <a:spcPct val="110000"/>
              </a:lnSpc>
              <a:buNone/>
            </a:pPr>
            <a:r>
              <a:rPr lang="en-US" sz="2400" b="1" i="0" u="none" strike="noStrike" dirty="0">
                <a:effectLst/>
                <a:latin typeface="Source Sans Pro" panose="020B0503030403020204" pitchFamily="34" charset="0"/>
              </a:rPr>
              <a:t>This identity often includes Freedmen—the free men and women who were once enslaved by citizens of the Five Tribes (Cherokee, Chickasaw, Creek, Seminole, and Choctaw)—and their descendants.</a:t>
            </a:r>
          </a:p>
          <a:p>
            <a:pPr marL="0" indent="0">
              <a:lnSpc>
                <a:spcPct val="110000"/>
              </a:lnSpc>
              <a:buNone/>
            </a:pPr>
            <a:r>
              <a:rPr lang="en-US" sz="2600" b="1" i="0" u="none" strike="noStrike" dirty="0">
                <a:effectLst/>
                <a:latin typeface="Source Sans Pro" panose="020B0503030403020204" pitchFamily="34" charset="0"/>
              </a:rPr>
              <a:t> Black Natives and Freedmen are the legacy of our Black and Native ancestors” </a:t>
            </a:r>
            <a:endParaRPr lang="en-US" sz="2600" b="1" dirty="0"/>
          </a:p>
        </p:txBody>
      </p:sp>
      <p:pic>
        <p:nvPicPr>
          <p:cNvPr id="5122" name="Picture 2" descr="Black History Month and the Contributions of Afro-Indigenous Americans -  PWNA">
            <a:extLst>
              <a:ext uri="{FF2B5EF4-FFF2-40B4-BE49-F238E27FC236}">
                <a16:creationId xmlns:a16="http://schemas.microsoft.com/office/drawing/2014/main" id="{9E1AF761-0897-0691-FE1B-93AB6F7E1DE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87705" y="1175658"/>
            <a:ext cx="4392385" cy="4392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500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343" name="Rectangle 14342">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6839E3-92D6-7206-6157-6E4236152D25}"/>
              </a:ext>
            </a:extLst>
          </p:cNvPr>
          <p:cNvSpPr>
            <a:spLocks noGrp="1"/>
          </p:cNvSpPr>
          <p:nvPr>
            <p:ph type="title"/>
          </p:nvPr>
        </p:nvSpPr>
        <p:spPr>
          <a:xfrm>
            <a:off x="747554" y="200258"/>
            <a:ext cx="4569407" cy="1176515"/>
          </a:xfrm>
        </p:spPr>
        <p:txBody>
          <a:bodyPr>
            <a:normAutofit fontScale="90000"/>
          </a:bodyPr>
          <a:lstStyle/>
          <a:p>
            <a:pPr>
              <a:lnSpc>
                <a:spcPct val="90000"/>
              </a:lnSpc>
            </a:pPr>
            <a:r>
              <a:rPr lang="en-US" sz="3700" dirty="0">
                <a:latin typeface="Baloo" panose="03080902040302020200" pitchFamily="66" charset="77"/>
                <a:cs typeface="Baloo" panose="03080902040302020200" pitchFamily="66" charset="77"/>
              </a:rPr>
              <a:t>Caballo the Nameless City till 1930s </a:t>
            </a:r>
          </a:p>
        </p:txBody>
      </p:sp>
      <p:cxnSp>
        <p:nvCxnSpPr>
          <p:cNvPr id="14345" name="Straight Connector 14344">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534BA47-4431-CB9D-0471-50C71127D327}"/>
              </a:ext>
            </a:extLst>
          </p:cNvPr>
          <p:cNvSpPr>
            <a:spLocks noGrp="1"/>
          </p:cNvSpPr>
          <p:nvPr>
            <p:ph idx="1"/>
          </p:nvPr>
        </p:nvSpPr>
        <p:spPr>
          <a:xfrm>
            <a:off x="952500" y="1376774"/>
            <a:ext cx="4364461" cy="4779328"/>
          </a:xfrm>
        </p:spPr>
        <p:txBody>
          <a:bodyPr anchor="t">
            <a:normAutofit fontScale="70000" lnSpcReduction="20000"/>
          </a:bodyPr>
          <a:lstStyle/>
          <a:p>
            <a:pPr marL="0" indent="0">
              <a:lnSpc>
                <a:spcPct val="110000"/>
              </a:lnSpc>
              <a:buNone/>
            </a:pPr>
            <a:r>
              <a:rPr lang="en-US" sz="3300" dirty="0">
                <a:effectLst/>
                <a:latin typeface="Helvetica Neue" panose="02000503000000020004" pitchFamily="2" charset="0"/>
                <a:ea typeface="Helvetica Neue" panose="02000503000000020004" pitchFamily="2" charset="0"/>
                <a:cs typeface="Helvetica Neue" panose="02000503000000020004" pitchFamily="2" charset="0"/>
              </a:rPr>
              <a:t>Before it was named Caballo, this area, now Caballo Lake was nameless.</a:t>
            </a:r>
          </a:p>
          <a:p>
            <a:pPr marL="0" indent="0">
              <a:lnSpc>
                <a:spcPct val="110000"/>
              </a:lnSpc>
              <a:buNone/>
            </a:pPr>
            <a:r>
              <a:rPr lang="en-US" sz="3300" dirty="0">
                <a:effectLst/>
                <a:latin typeface="Helvetica Neue" panose="02000503000000020004" pitchFamily="2" charset="0"/>
                <a:ea typeface="Helvetica Neue" panose="02000503000000020004" pitchFamily="2" charset="0"/>
                <a:cs typeface="Helvetica Neue" panose="02000503000000020004" pitchFamily="2" charset="0"/>
              </a:rPr>
              <a:t>Named Lake Caballo, but </a:t>
            </a:r>
            <a:r>
              <a:rPr lang="en-US" sz="3300" dirty="0">
                <a:latin typeface="Helvetica Neue" panose="02000503000000020004" pitchFamily="2" charset="0"/>
                <a:ea typeface="Helvetica Neue" panose="02000503000000020004" pitchFamily="2" charset="0"/>
                <a:cs typeface="Helvetica Neue" panose="02000503000000020004" pitchFamily="2" charset="0"/>
              </a:rPr>
              <a:t>it’s</a:t>
            </a:r>
            <a:r>
              <a:rPr lang="en-US" sz="3300" dirty="0">
                <a:effectLst/>
                <a:latin typeface="Helvetica Neue" panose="02000503000000020004" pitchFamily="2" charset="0"/>
                <a:ea typeface="Helvetica Neue" panose="02000503000000020004" pitchFamily="2" charset="0"/>
                <a:cs typeface="Helvetica Neue" panose="02000503000000020004" pitchFamily="2" charset="0"/>
              </a:rPr>
              <a:t> really a reservoir built in the 1930s, part of the New Deal Program during the Great Depression. </a:t>
            </a:r>
          </a:p>
          <a:p>
            <a:pPr marL="0" indent="0">
              <a:lnSpc>
                <a:spcPct val="110000"/>
              </a:lnSpc>
              <a:buNone/>
            </a:pPr>
            <a:r>
              <a:rPr lang="en-US" sz="3300" dirty="0">
                <a:effectLst/>
                <a:latin typeface="Helvetica Neue" panose="02000503000000020004" pitchFamily="2" charset="0"/>
                <a:ea typeface="Helvetica Neue" panose="02000503000000020004" pitchFamily="2" charset="0"/>
                <a:cs typeface="Helvetica Neue" panose="02000503000000020004" pitchFamily="2" charset="0"/>
              </a:rPr>
              <a:t>What was the River Before the Elephant Butte (originally, Hot Springs) and Caballo dams, </a:t>
            </a:r>
          </a:p>
          <a:p>
            <a:pPr fontAlgn="ctr">
              <a:lnSpc>
                <a:spcPct val="110000"/>
              </a:lnSpc>
              <a:buFont typeface="Arial" panose="020B0604020202020204" pitchFamily="34" charset="0"/>
              <a:buChar char="•"/>
            </a:pPr>
            <a:endParaRPr lang="en-US" sz="1400" dirty="0"/>
          </a:p>
        </p:txBody>
      </p:sp>
      <p:pic>
        <p:nvPicPr>
          <p:cNvPr id="14340" name="Picture 4" descr="Elephant Butte &amp; Caballo Lake Bass &amp; Crappie">
            <a:extLst>
              <a:ext uri="{FF2B5EF4-FFF2-40B4-BE49-F238E27FC236}">
                <a16:creationId xmlns:a16="http://schemas.microsoft.com/office/drawing/2014/main" id="{0AE7654C-E19B-F484-10DF-55F63341FA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1907" y="163867"/>
            <a:ext cx="6545398" cy="36817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DBE7B6E-606C-8488-5FB1-9B1D6D8B489B}"/>
              </a:ext>
            </a:extLst>
          </p:cNvPr>
          <p:cNvSpPr txBox="1"/>
          <p:nvPr/>
        </p:nvSpPr>
        <p:spPr>
          <a:xfrm>
            <a:off x="5316960" y="3922092"/>
            <a:ext cx="6875039" cy="2515240"/>
          </a:xfrm>
          <a:prstGeom prst="rect">
            <a:avLst/>
          </a:prstGeom>
          <a:noFill/>
        </p:spPr>
        <p:txBody>
          <a:bodyPr wrap="square">
            <a:spAutoFit/>
          </a:bodyPr>
          <a:lstStyle/>
          <a:p>
            <a:pPr fontAlgn="ctr">
              <a:lnSpc>
                <a:spcPct val="110000"/>
              </a:lnSpc>
            </a:pPr>
            <a:r>
              <a:rPr lang="en-US" sz="18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MORE DAMS:</a:t>
            </a:r>
          </a:p>
          <a:p>
            <a:pPr fontAlgn="ctr">
              <a:lnSpc>
                <a:spcPct val="110000"/>
              </a:lnSpc>
              <a:buFont typeface="Arial" panose="020B0604020202020204" pitchFamily="34" charset="0"/>
              <a:buChar char="•"/>
            </a:pPr>
            <a:r>
              <a:rPr lang="en-US" sz="18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V</a:t>
            </a:r>
            <a:r>
              <a:rPr lang="en-US" sz="1800" b="0" i="0" u="none" strike="noStrike" dirty="0">
                <a:effectLst/>
                <a:latin typeface="Google Sans"/>
              </a:rPr>
              <a:t>ado Reservoir: Part of the Middle Rio Grande Conservancy District. </a:t>
            </a:r>
          </a:p>
          <a:p>
            <a:pPr fontAlgn="ctr">
              <a:lnSpc>
                <a:spcPct val="110000"/>
              </a:lnSpc>
              <a:buFont typeface="Arial" panose="020B0604020202020204" pitchFamily="34" charset="0"/>
              <a:buChar char="•"/>
            </a:pPr>
            <a:r>
              <a:rPr lang="en-US" sz="1800" b="0" i="0" u="none" strike="noStrike" dirty="0">
                <a:effectLst/>
                <a:latin typeface="Google Sans"/>
              </a:rPr>
              <a:t>Heron Reservoir: Part of the San Juan–Chama Project, which brings water from the Colorado River Basin. </a:t>
            </a:r>
          </a:p>
          <a:p>
            <a:pPr fontAlgn="ctr">
              <a:lnSpc>
                <a:spcPct val="110000"/>
              </a:lnSpc>
              <a:buFont typeface="Arial" panose="020B0604020202020204" pitchFamily="34" charset="0"/>
              <a:buChar char="•"/>
            </a:pPr>
            <a:r>
              <a:rPr lang="en-US" sz="1800" b="0" i="0" u="none" strike="noStrike" dirty="0">
                <a:effectLst/>
                <a:latin typeface="Google Sans"/>
              </a:rPr>
              <a:t>Nambe Reservoir: Located in the Middle Rio Grande. </a:t>
            </a:r>
          </a:p>
          <a:p>
            <a:pPr fontAlgn="ctr">
              <a:lnSpc>
                <a:spcPct val="110000"/>
              </a:lnSpc>
              <a:buFont typeface="Arial" panose="020B0604020202020204" pitchFamily="34" charset="0"/>
              <a:buChar char="•"/>
            </a:pPr>
            <a:r>
              <a:rPr lang="en-US" sz="1800" b="0" i="0" u="none" strike="noStrike" dirty="0">
                <a:effectLst/>
                <a:latin typeface="Google Sans"/>
              </a:rPr>
              <a:t>Cochiti Reservoir: Located in the Middle Rio Grande. </a:t>
            </a:r>
          </a:p>
          <a:p>
            <a:pPr fontAlgn="ctr">
              <a:lnSpc>
                <a:spcPct val="110000"/>
              </a:lnSpc>
              <a:buFont typeface="Arial" panose="020B0604020202020204" pitchFamily="34" charset="0"/>
              <a:buChar char="•"/>
            </a:pPr>
            <a:r>
              <a:rPr lang="en-US" sz="1800" b="0" i="0" u="none" strike="noStrike" dirty="0">
                <a:effectLst/>
                <a:latin typeface="Google Sans"/>
              </a:rPr>
              <a:t>Jemez Canyon Reservoir: Located in the Middle Rio Grande. </a:t>
            </a:r>
          </a:p>
          <a:p>
            <a:pPr>
              <a:lnSpc>
                <a:spcPct val="110000"/>
              </a:lnSpc>
              <a:buFont typeface="Arial" panose="020B0604020202020204" pitchFamily="34" charset="0"/>
              <a:buChar char="•"/>
            </a:pPr>
            <a:r>
              <a:rPr lang="en-US" sz="1800" b="0" i="0" u="none" strike="noStrike" dirty="0">
                <a:effectLst/>
                <a:latin typeface="Google Sans"/>
              </a:rPr>
              <a:t>Galisteo Reservoir: Located in the Middle Rio Grande</a:t>
            </a:r>
            <a:endParaRPr lang="en-US" dirty="0"/>
          </a:p>
        </p:txBody>
      </p:sp>
    </p:spTree>
    <p:extLst>
      <p:ext uri="{BB962C8B-B14F-4D97-AF65-F5344CB8AC3E}">
        <p14:creationId xmlns:p14="http://schemas.microsoft.com/office/powerpoint/2010/main" val="40343592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793A5-EAC1-DA10-51AD-894103C744CB}"/>
              </a:ext>
            </a:extLst>
          </p:cNvPr>
          <p:cNvSpPr>
            <a:spLocks noGrp="1"/>
          </p:cNvSpPr>
          <p:nvPr>
            <p:ph type="title"/>
          </p:nvPr>
        </p:nvSpPr>
        <p:spPr>
          <a:xfrm>
            <a:off x="1322270" y="3087013"/>
            <a:ext cx="5311084" cy="1917031"/>
          </a:xfrm>
        </p:spPr>
        <p:txBody>
          <a:bodyPr>
            <a:noAutofit/>
          </a:bodyPr>
          <a:lstStyle/>
          <a:p>
            <a:pPr>
              <a:lnSpc>
                <a:spcPct val="90000"/>
              </a:lnSpc>
            </a:pPr>
            <a:br>
              <a:rPr lang="en-US" sz="3600" b="1" dirty="0"/>
            </a:br>
            <a:r>
              <a:rPr lang="en-US" sz="3600" b="1" dirty="0"/>
              <a:t> </a:t>
            </a:r>
            <a:br>
              <a:rPr lang="en-US" sz="3600" b="1" dirty="0"/>
            </a:br>
            <a:r>
              <a:rPr lang="en-US" sz="3600" b="1" dirty="0"/>
              <a:t>Can White People Have  an Indigenous Land Ethic?</a:t>
            </a:r>
          </a:p>
        </p:txBody>
      </p:sp>
      <p:sp>
        <p:nvSpPr>
          <p:cNvPr id="3" name="Content Placeholder 2">
            <a:extLst>
              <a:ext uri="{FF2B5EF4-FFF2-40B4-BE49-F238E27FC236}">
                <a16:creationId xmlns:a16="http://schemas.microsoft.com/office/drawing/2014/main" id="{09E24261-E19D-8A44-03DA-C6C890B5B5C2}"/>
              </a:ext>
            </a:extLst>
          </p:cNvPr>
          <p:cNvSpPr>
            <a:spLocks noGrp="1"/>
          </p:cNvSpPr>
          <p:nvPr>
            <p:ph idx="1"/>
          </p:nvPr>
        </p:nvSpPr>
        <p:spPr>
          <a:xfrm>
            <a:off x="6674427" y="1884218"/>
            <a:ext cx="5210373" cy="4807527"/>
          </a:xfrm>
        </p:spPr>
        <p:txBody>
          <a:bodyPr anchor="b">
            <a:normAutofit fontScale="92500" lnSpcReduction="20000"/>
          </a:bodyPr>
          <a:lstStyle/>
          <a:p>
            <a:pPr marL="0" indent="0">
              <a:buNone/>
            </a:pPr>
            <a:r>
              <a:rPr lang="en-US" sz="2400" b="0" i="0" u="none" strike="noStrike" dirty="0">
                <a:solidFill>
                  <a:srgbClr val="EEF0FF"/>
                </a:solidFill>
                <a:effectLst/>
                <a:latin typeface="Google Sans"/>
              </a:rPr>
              <a:t>Yes, white people can adopt and practice an Indigenous land ethic, although it's important to acknowledge the complex historical context and understand that it cannot fully replicate the deep cultural connection Indigenous people have with the land; they can still strive to learn from and incorporate Indigenous perspectives on land stewardship into their own practices, while recognizing the need to actively work against the legacy of colonialism on which their presence on that land is often based </a:t>
            </a:r>
            <a:r>
              <a:rPr lang="en-US" sz="2800" b="0" i="0" u="none" strike="noStrike" dirty="0">
                <a:effectLst/>
                <a:latin typeface="Google Sans"/>
              </a:rPr>
              <a:t>(Google Search Engine Answer).</a:t>
            </a:r>
            <a:endParaRPr lang="en-US" sz="2800" dirty="0"/>
          </a:p>
        </p:txBody>
      </p:sp>
      <p:pic>
        <p:nvPicPr>
          <p:cNvPr id="10244" name="Picture 4" descr="Google logo - Wikipedia">
            <a:extLst>
              <a:ext uri="{FF2B5EF4-FFF2-40B4-BE49-F238E27FC236}">
                <a16:creationId xmlns:a16="http://schemas.microsoft.com/office/drawing/2014/main" id="{CABF6C1F-EAAC-B9FC-7BAE-D482C86194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873" y="165557"/>
            <a:ext cx="8128000" cy="275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7138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6FD2E7-3F77-39D9-3DA1-5F78902B4EFA}"/>
              </a:ext>
            </a:extLst>
          </p:cNvPr>
          <p:cNvSpPr>
            <a:spLocks noGrp="1"/>
          </p:cNvSpPr>
          <p:nvPr>
            <p:ph type="title"/>
          </p:nvPr>
        </p:nvSpPr>
        <p:spPr>
          <a:xfrm>
            <a:off x="1349363" y="543379"/>
            <a:ext cx="4113081" cy="2342242"/>
          </a:xfrm>
        </p:spPr>
        <p:txBody>
          <a:bodyPr anchor="t">
            <a:normAutofit fontScale="90000"/>
          </a:bodyPr>
          <a:lstStyle/>
          <a:p>
            <a:r>
              <a:rPr lang="en-US" dirty="0">
                <a:latin typeface="Baloo" panose="03080902040302020200" pitchFamily="66" charset="77"/>
                <a:cs typeface="Baloo" panose="03080902040302020200" pitchFamily="66" charset="77"/>
              </a:rPr>
              <a:t>Cycle of 6 Rs of Indigenous</a:t>
            </a:r>
            <a:br>
              <a:rPr lang="en-US" dirty="0">
                <a:latin typeface="Baloo" panose="03080902040302020200" pitchFamily="66" charset="77"/>
                <a:cs typeface="Baloo" panose="03080902040302020200" pitchFamily="66" charset="77"/>
              </a:rPr>
            </a:br>
            <a:r>
              <a:rPr lang="en-US" dirty="0">
                <a:latin typeface="Baloo" panose="03080902040302020200" pitchFamily="66" charset="77"/>
                <a:cs typeface="Baloo" panose="03080902040302020200" pitchFamily="66" charset="77"/>
              </a:rPr>
              <a:t>I-WOK</a:t>
            </a:r>
            <a:br>
              <a:rPr lang="en-US" dirty="0">
                <a:latin typeface="Baloo" panose="03080902040302020200" pitchFamily="66" charset="77"/>
                <a:cs typeface="Baloo" panose="03080902040302020200" pitchFamily="66" charset="77"/>
              </a:rPr>
            </a:br>
            <a:r>
              <a:rPr lang="en-US" dirty="0">
                <a:latin typeface="Baloo" panose="03080902040302020200" pitchFamily="66" charset="77"/>
                <a:cs typeface="Baloo" panose="03080902040302020200" pitchFamily="66" charset="77"/>
              </a:rPr>
              <a:t> Land Ethics</a:t>
            </a:r>
          </a:p>
        </p:txBody>
      </p:sp>
      <p:graphicFrame>
        <p:nvGraphicFramePr>
          <p:cNvPr id="5" name="Content Placeholder 2">
            <a:extLst>
              <a:ext uri="{FF2B5EF4-FFF2-40B4-BE49-F238E27FC236}">
                <a16:creationId xmlns:a16="http://schemas.microsoft.com/office/drawing/2014/main" id="{21799E70-32DD-BBD8-5FB2-6FAF152DEDF4}"/>
              </a:ext>
            </a:extLst>
          </p:cNvPr>
          <p:cNvGraphicFramePr>
            <a:graphicFrameLocks noGrp="1"/>
          </p:cNvGraphicFramePr>
          <p:nvPr>
            <p:ph idx="1"/>
          </p:nvPr>
        </p:nvGraphicFramePr>
        <p:xfrm>
          <a:off x="6096000" y="876299"/>
          <a:ext cx="5181600" cy="5181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99176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1EA57-0C18-729D-2415-57C8A58F9694}"/>
              </a:ext>
            </a:extLst>
          </p:cNvPr>
          <p:cNvSpPr>
            <a:spLocks noGrp="1"/>
          </p:cNvSpPr>
          <p:nvPr>
            <p:ph type="title"/>
          </p:nvPr>
        </p:nvSpPr>
        <p:spPr>
          <a:xfrm>
            <a:off x="5971593" y="895440"/>
            <a:ext cx="5735498" cy="1193133"/>
          </a:xfrm>
        </p:spPr>
        <p:txBody>
          <a:bodyPr>
            <a:normAutofit fontScale="90000"/>
          </a:bodyPr>
          <a:lstStyle/>
          <a:p>
            <a:r>
              <a:rPr lang="en-US" dirty="0">
                <a:latin typeface="Baloo" panose="03080902040302020200" pitchFamily="66" charset="77"/>
                <a:cs typeface="Baloo" panose="03080902040302020200" pitchFamily="66" charset="77"/>
              </a:rPr>
              <a:t>Indigenous Land Ethics</a:t>
            </a:r>
          </a:p>
        </p:txBody>
      </p:sp>
      <p:pic>
        <p:nvPicPr>
          <p:cNvPr id="5" name="Picture 4" descr="Tents under sunset">
            <a:extLst>
              <a:ext uri="{FF2B5EF4-FFF2-40B4-BE49-F238E27FC236}">
                <a16:creationId xmlns:a16="http://schemas.microsoft.com/office/drawing/2014/main" id="{CDF998F7-952A-97D0-22CD-7B3A8E478B01}"/>
              </a:ext>
            </a:extLst>
          </p:cNvPr>
          <p:cNvPicPr>
            <a:picLocks noChangeAspect="1"/>
          </p:cNvPicPr>
          <p:nvPr/>
        </p:nvPicPr>
        <p:blipFill>
          <a:blip r:embed="rId2"/>
          <a:srcRect l="39504" r="12055" b="1"/>
          <a:stretch/>
        </p:blipFill>
        <p:spPr>
          <a:xfrm>
            <a:off x="954990" y="854115"/>
            <a:ext cx="4379010" cy="5197947"/>
          </a:xfrm>
          <a:custGeom>
            <a:avLst/>
            <a:gdLst/>
            <a:ahLst/>
            <a:cxnLst/>
            <a:rect l="l" t="t" r="r" b="b"/>
            <a:pathLst>
              <a:path w="4379010" h="5197947">
                <a:moveTo>
                  <a:pt x="2189246" y="0"/>
                </a:moveTo>
                <a:lnTo>
                  <a:pt x="2189765" y="0"/>
                </a:lnTo>
                <a:cubicBezTo>
                  <a:pt x="3398870" y="0"/>
                  <a:pt x="4379010" y="980166"/>
                  <a:pt x="4379010" y="2189248"/>
                </a:cubicBezTo>
                <a:lnTo>
                  <a:pt x="4379010" y="5197947"/>
                </a:lnTo>
                <a:lnTo>
                  <a:pt x="0" y="5197947"/>
                </a:lnTo>
                <a:lnTo>
                  <a:pt x="0" y="2457757"/>
                </a:lnTo>
                <a:lnTo>
                  <a:pt x="0" y="2189248"/>
                </a:lnTo>
                <a:cubicBezTo>
                  <a:pt x="0" y="980166"/>
                  <a:pt x="980137" y="0"/>
                  <a:pt x="2189246" y="0"/>
                </a:cubicBezTo>
                <a:close/>
              </a:path>
            </a:pathLst>
          </a:custGeom>
        </p:spPr>
      </p:pic>
      <p:sp>
        <p:nvSpPr>
          <p:cNvPr id="3" name="Content Placeholder 2">
            <a:extLst>
              <a:ext uri="{FF2B5EF4-FFF2-40B4-BE49-F238E27FC236}">
                <a16:creationId xmlns:a16="http://schemas.microsoft.com/office/drawing/2014/main" id="{093DEC8F-85B5-1FE1-6E5C-651E1C4D890D}"/>
              </a:ext>
            </a:extLst>
          </p:cNvPr>
          <p:cNvSpPr>
            <a:spLocks noGrp="1"/>
          </p:cNvSpPr>
          <p:nvPr>
            <p:ph idx="1"/>
          </p:nvPr>
        </p:nvSpPr>
        <p:spPr>
          <a:xfrm>
            <a:off x="6470090" y="2192482"/>
            <a:ext cx="4807510" cy="4042063"/>
          </a:xfrm>
        </p:spPr>
        <p:txBody>
          <a:bodyPr anchor="b">
            <a:normAutofit/>
          </a:bodyPr>
          <a:lstStyle/>
          <a:p>
            <a:pPr marL="0" indent="0">
              <a:buNone/>
            </a:pPr>
            <a:r>
              <a:rPr lang="en-US" sz="2400" dirty="0">
                <a:effectLst/>
                <a:latin typeface="Helvetica Neue" panose="02000503000000020004" pitchFamily="2" charset="0"/>
              </a:rPr>
              <a:t>… based on the idea that humans and the land are connected, and that caring for one cannot be separated from caring for the other. Indigenous ethics often include values such as honor, trust, honesty, and humility, and a commitment to the collective. </a:t>
            </a:r>
          </a:p>
          <a:p>
            <a:pPr marL="0" indent="0">
              <a:buNone/>
            </a:pPr>
            <a:endParaRPr lang="en-US" sz="2400" dirty="0"/>
          </a:p>
        </p:txBody>
      </p:sp>
    </p:spTree>
    <p:extLst>
      <p:ext uri="{BB962C8B-B14F-4D97-AF65-F5344CB8AC3E}">
        <p14:creationId xmlns:p14="http://schemas.microsoft.com/office/powerpoint/2010/main" val="21652136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B720A-F0C5-4511-5B3B-9B4C854D4C15}"/>
              </a:ext>
            </a:extLst>
          </p:cNvPr>
          <p:cNvSpPr>
            <a:spLocks noGrp="1"/>
          </p:cNvSpPr>
          <p:nvPr>
            <p:ph type="title"/>
          </p:nvPr>
        </p:nvSpPr>
        <p:spPr>
          <a:xfrm>
            <a:off x="1461805" y="876300"/>
            <a:ext cx="7605995" cy="1367398"/>
          </a:xfrm>
        </p:spPr>
        <p:txBody>
          <a:bodyPr anchor="b">
            <a:normAutofit fontScale="90000"/>
          </a:bodyPr>
          <a:lstStyle/>
          <a:p>
            <a:pPr algn="ctr"/>
            <a:r>
              <a:rPr lang="en-US" dirty="0">
                <a:latin typeface="Baloo" panose="03080902040302020200" pitchFamily="66" charset="77"/>
                <a:cs typeface="Baloo" panose="03080902040302020200" pitchFamily="66" charset="77"/>
              </a:rPr>
              <a:t>What can we non-Natives do?</a:t>
            </a:r>
          </a:p>
        </p:txBody>
      </p:sp>
      <p:graphicFrame>
        <p:nvGraphicFramePr>
          <p:cNvPr id="15" name="Content Placeholder 2">
            <a:extLst>
              <a:ext uri="{FF2B5EF4-FFF2-40B4-BE49-F238E27FC236}">
                <a16:creationId xmlns:a16="http://schemas.microsoft.com/office/drawing/2014/main" id="{E5C5DFF6-78D9-E5E4-D35F-32B93771DE6E}"/>
              </a:ext>
            </a:extLst>
          </p:cNvPr>
          <p:cNvGraphicFramePr>
            <a:graphicFrameLocks noGrp="1"/>
          </p:cNvGraphicFramePr>
          <p:nvPr>
            <p:ph idx="1"/>
          </p:nvPr>
        </p:nvGraphicFramePr>
        <p:xfrm>
          <a:off x="2220687" y="2589816"/>
          <a:ext cx="8917576" cy="34680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22229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8977D-2554-4D31-6059-24CAC09C0DAD}"/>
              </a:ext>
            </a:extLst>
          </p:cNvPr>
          <p:cNvSpPr>
            <a:spLocks noGrp="1"/>
          </p:cNvSpPr>
          <p:nvPr>
            <p:ph type="title"/>
          </p:nvPr>
        </p:nvSpPr>
        <p:spPr>
          <a:xfrm>
            <a:off x="5152238" y="895440"/>
            <a:ext cx="6125361" cy="559287"/>
          </a:xfrm>
        </p:spPr>
        <p:txBody>
          <a:bodyPr>
            <a:normAutofit fontScale="90000"/>
          </a:bodyPr>
          <a:lstStyle/>
          <a:p>
            <a:r>
              <a:rPr lang="en-US" dirty="0">
                <a:latin typeface="Baloo" panose="03080902040302020200" pitchFamily="66" charset="77"/>
                <a:cs typeface="Baloo" panose="03080902040302020200" pitchFamily="66" charset="77"/>
              </a:rPr>
              <a:t>Indigenous Land Ethics</a:t>
            </a:r>
          </a:p>
        </p:txBody>
      </p:sp>
      <p:pic>
        <p:nvPicPr>
          <p:cNvPr id="5" name="Picture 4" descr="A Buddha figurine with a person sitting on the background holding a beaded necklace">
            <a:extLst>
              <a:ext uri="{FF2B5EF4-FFF2-40B4-BE49-F238E27FC236}">
                <a16:creationId xmlns:a16="http://schemas.microsoft.com/office/drawing/2014/main" id="{722E8760-3A41-8D47-8A6B-121AA8A845D3}"/>
              </a:ext>
            </a:extLst>
          </p:cNvPr>
          <p:cNvPicPr>
            <a:picLocks noChangeAspect="1"/>
          </p:cNvPicPr>
          <p:nvPr/>
        </p:nvPicPr>
        <p:blipFill>
          <a:blip r:embed="rId2"/>
          <a:srcRect l="24853" r="24852" b="-1"/>
          <a:stretch/>
        </p:blipFill>
        <p:spPr>
          <a:xfrm>
            <a:off x="1" y="-16591"/>
            <a:ext cx="4610100" cy="6874591"/>
          </a:xfrm>
          <a:prstGeom prst="rect">
            <a:avLst/>
          </a:prstGeom>
        </p:spPr>
      </p:pic>
      <p:sp>
        <p:nvSpPr>
          <p:cNvPr id="3" name="Content Placeholder 2">
            <a:extLst>
              <a:ext uri="{FF2B5EF4-FFF2-40B4-BE49-F238E27FC236}">
                <a16:creationId xmlns:a16="http://schemas.microsoft.com/office/drawing/2014/main" id="{179DE1C2-94E3-DF9F-66BF-CC1A757C2699}"/>
              </a:ext>
            </a:extLst>
          </p:cNvPr>
          <p:cNvSpPr>
            <a:spLocks noGrp="1"/>
          </p:cNvSpPr>
          <p:nvPr>
            <p:ph idx="1"/>
          </p:nvPr>
        </p:nvSpPr>
        <p:spPr>
          <a:xfrm>
            <a:off x="5622543" y="1786633"/>
            <a:ext cx="5902025" cy="4918363"/>
          </a:xfrm>
        </p:spPr>
        <p:txBody>
          <a:bodyPr anchor="t">
            <a:normAutofit/>
          </a:bodyPr>
          <a:lstStyle/>
          <a:p>
            <a:pPr marL="457200" indent="-457200">
              <a:lnSpc>
                <a:spcPct val="110000"/>
              </a:lnSpc>
              <a:buFont typeface="+mj-lt"/>
              <a:buAutoNum type="arabicPeriod"/>
            </a:pPr>
            <a:r>
              <a:rPr lang="en-US" sz="1600" dirty="0">
                <a:effectLst/>
                <a:latin typeface="Menlo" panose="020B0609030804020204" pitchFamily="49" charset="0"/>
              </a:rPr>
              <a:t>“All is spiritual”: There is no separation between the spiritual and the secular.</a:t>
            </a:r>
          </a:p>
          <a:p>
            <a:pPr>
              <a:lnSpc>
                <a:spcPct val="110000"/>
              </a:lnSpc>
              <a:buFont typeface="+mj-lt"/>
              <a:buAutoNum type="arabicPeriod"/>
            </a:pPr>
            <a:r>
              <a:rPr lang="en-US" sz="1600" dirty="0">
                <a:effectLst/>
                <a:latin typeface="Helvetica Neue" panose="02000503000000020004" pitchFamily="2" charset="0"/>
              </a:rPr>
              <a:t>“Right Action”; (individual choice of action is based on the belief system); </a:t>
            </a:r>
          </a:p>
          <a:p>
            <a:pPr>
              <a:lnSpc>
                <a:spcPct val="110000"/>
              </a:lnSpc>
              <a:buFont typeface="+mj-lt"/>
              <a:buAutoNum type="arabicPeriod"/>
            </a:pPr>
            <a:r>
              <a:rPr lang="en-US" sz="1600" dirty="0">
                <a:effectLst/>
                <a:latin typeface="Helvetica Neue" panose="02000503000000020004" pitchFamily="2" charset="0"/>
              </a:rPr>
              <a:t>“All Is Interrelated”; (everything is interconnected in an egalitarian system); and </a:t>
            </a:r>
          </a:p>
          <a:p>
            <a:pPr>
              <a:lnSpc>
                <a:spcPct val="110000"/>
              </a:lnSpc>
              <a:buFont typeface="+mj-lt"/>
              <a:buAutoNum type="arabicPeriod"/>
            </a:pPr>
            <a:r>
              <a:rPr lang="en-US" sz="1600" dirty="0">
                <a:effectLst/>
                <a:latin typeface="Helvetica Neue" panose="02000503000000020004" pitchFamily="2" charset="0"/>
              </a:rPr>
              <a:t>“Mother Earth”; (the Earth is the physical and spiritual mother of creation).</a:t>
            </a:r>
            <a:endParaRPr lang="en-US" sz="1600" dirty="0">
              <a:effectLst/>
              <a:latin typeface="Menlo" panose="020B0609030804020204" pitchFamily="49" charset="0"/>
            </a:endParaRPr>
          </a:p>
          <a:p>
            <a:pPr marL="457200" indent="-457200">
              <a:lnSpc>
                <a:spcPct val="110000"/>
              </a:lnSpc>
              <a:buFont typeface="+mj-lt"/>
              <a:buAutoNum type="arabicPeriod"/>
            </a:pPr>
            <a:r>
              <a:rPr lang="en-US" sz="1600" dirty="0">
                <a:effectLst/>
                <a:latin typeface="Helvetica Neue" panose="02000503000000020004" pitchFamily="2" charset="0"/>
              </a:rPr>
              <a:t>“Right action”: Individual choices are based on the belief system.</a:t>
            </a:r>
          </a:p>
          <a:p>
            <a:pPr marL="457200" indent="-457200">
              <a:lnSpc>
                <a:spcPct val="110000"/>
              </a:lnSpc>
              <a:buFont typeface="+mj-lt"/>
              <a:buAutoNum type="arabicPeriod"/>
            </a:pPr>
            <a:r>
              <a:rPr lang="en-US" sz="1600" dirty="0">
                <a:effectLst/>
                <a:latin typeface="Helvetica Neue" panose="02000503000000020004" pitchFamily="2" charset="0"/>
              </a:rPr>
              <a:t>“All is interrelated”: Everything is interconnected in an egalitarian way. </a:t>
            </a:r>
            <a:br>
              <a:rPr lang="en-US" sz="1600" dirty="0">
                <a:effectLst/>
                <a:latin typeface="Helvetica Neue" panose="02000503000000020004" pitchFamily="2" charset="0"/>
              </a:rPr>
            </a:br>
            <a:endParaRPr lang="en-US" sz="1600" dirty="0">
              <a:effectLst/>
              <a:latin typeface="Helvetica Neue" panose="02000503000000020004" pitchFamily="2" charset="0"/>
            </a:endParaRPr>
          </a:p>
          <a:p>
            <a:pPr>
              <a:lnSpc>
                <a:spcPct val="110000"/>
              </a:lnSpc>
            </a:pPr>
            <a:endParaRPr lang="en-US" sz="1600" dirty="0"/>
          </a:p>
        </p:txBody>
      </p:sp>
    </p:spTree>
    <p:extLst>
      <p:ext uri="{BB962C8B-B14F-4D97-AF65-F5344CB8AC3E}">
        <p14:creationId xmlns:p14="http://schemas.microsoft.com/office/powerpoint/2010/main" val="2249690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D4286-0EB0-18DF-3367-5B972903A12A}"/>
              </a:ext>
            </a:extLst>
          </p:cNvPr>
          <p:cNvSpPr>
            <a:spLocks noGrp="1"/>
          </p:cNvSpPr>
          <p:nvPr>
            <p:ph type="title"/>
          </p:nvPr>
        </p:nvSpPr>
        <p:spPr>
          <a:xfrm>
            <a:off x="784915" y="895440"/>
            <a:ext cx="5311085" cy="1133057"/>
          </a:xfrm>
        </p:spPr>
        <p:txBody>
          <a:bodyPr>
            <a:normAutofit/>
          </a:bodyPr>
          <a:lstStyle/>
          <a:p>
            <a:pPr algn="ctr"/>
            <a:r>
              <a:rPr lang="en-US" dirty="0">
                <a:latin typeface="Baloo" panose="03080902040302020200" pitchFamily="66" charset="77"/>
                <a:cs typeface="Baloo" panose="03080902040302020200" pitchFamily="66" charset="77"/>
              </a:rPr>
              <a:t>7 Directions </a:t>
            </a:r>
          </a:p>
        </p:txBody>
      </p:sp>
      <p:sp>
        <p:nvSpPr>
          <p:cNvPr id="3" name="Content Placeholder 2">
            <a:extLst>
              <a:ext uri="{FF2B5EF4-FFF2-40B4-BE49-F238E27FC236}">
                <a16:creationId xmlns:a16="http://schemas.microsoft.com/office/drawing/2014/main" id="{DB0FEB17-33B4-4C17-308B-CA2B44411FEE}"/>
              </a:ext>
            </a:extLst>
          </p:cNvPr>
          <p:cNvSpPr>
            <a:spLocks noGrp="1"/>
          </p:cNvSpPr>
          <p:nvPr>
            <p:ph idx="1"/>
          </p:nvPr>
        </p:nvSpPr>
        <p:spPr>
          <a:xfrm>
            <a:off x="1572638" y="3311150"/>
            <a:ext cx="4523362" cy="2827989"/>
          </a:xfrm>
        </p:spPr>
        <p:txBody>
          <a:bodyPr anchor="b">
            <a:normAutofit/>
          </a:bodyPr>
          <a:lstStyle/>
          <a:p>
            <a:pPr marL="0" indent="0">
              <a:buNone/>
            </a:pPr>
            <a:r>
              <a:rPr lang="en-US" dirty="0">
                <a:effectLst/>
                <a:latin typeface="Helvetica Neue" panose="02000503000000020004" pitchFamily="2" charset="0"/>
              </a:rPr>
              <a:t>The Tewa-speaking Pueblo peoples practice the seven directions and live in seven distinct communities called "pueblos"</a:t>
            </a:r>
          </a:p>
          <a:p>
            <a:endParaRPr lang="en-US" dirty="0"/>
          </a:p>
        </p:txBody>
      </p:sp>
      <p:pic>
        <p:nvPicPr>
          <p:cNvPr id="5" name="Picture 4" descr="People playing instruments">
            <a:extLst>
              <a:ext uri="{FF2B5EF4-FFF2-40B4-BE49-F238E27FC236}">
                <a16:creationId xmlns:a16="http://schemas.microsoft.com/office/drawing/2014/main" id="{3C2EA273-57CE-623D-04C7-EA083B7B35AB}"/>
              </a:ext>
            </a:extLst>
          </p:cNvPr>
          <p:cNvPicPr>
            <a:picLocks noChangeAspect="1"/>
          </p:cNvPicPr>
          <p:nvPr/>
        </p:nvPicPr>
        <p:blipFill>
          <a:blip r:embed="rId2"/>
          <a:srcRect l="27302" r="16465"/>
          <a:stretch/>
        </p:blipFill>
        <p:spPr>
          <a:xfrm>
            <a:off x="6898590" y="854115"/>
            <a:ext cx="4379010" cy="5197947"/>
          </a:xfrm>
          <a:custGeom>
            <a:avLst/>
            <a:gdLst/>
            <a:ahLst/>
            <a:cxnLst/>
            <a:rect l="l" t="t" r="r" b="b"/>
            <a:pathLst>
              <a:path w="4379010" h="5197947">
                <a:moveTo>
                  <a:pt x="2189246" y="0"/>
                </a:moveTo>
                <a:lnTo>
                  <a:pt x="2189765" y="0"/>
                </a:lnTo>
                <a:cubicBezTo>
                  <a:pt x="3398870" y="0"/>
                  <a:pt x="4379010" y="980166"/>
                  <a:pt x="4379010" y="2189248"/>
                </a:cubicBezTo>
                <a:lnTo>
                  <a:pt x="4379010" y="5197947"/>
                </a:lnTo>
                <a:lnTo>
                  <a:pt x="0" y="5197947"/>
                </a:lnTo>
                <a:lnTo>
                  <a:pt x="0" y="2457757"/>
                </a:lnTo>
                <a:lnTo>
                  <a:pt x="0" y="2189248"/>
                </a:lnTo>
                <a:cubicBezTo>
                  <a:pt x="0" y="980166"/>
                  <a:pt x="980137" y="0"/>
                  <a:pt x="2189246" y="0"/>
                </a:cubicBezTo>
                <a:close/>
              </a:path>
            </a:pathLst>
          </a:custGeom>
        </p:spPr>
      </p:pic>
    </p:spTree>
    <p:extLst>
      <p:ext uri="{BB962C8B-B14F-4D97-AF65-F5344CB8AC3E}">
        <p14:creationId xmlns:p14="http://schemas.microsoft.com/office/powerpoint/2010/main" val="14643013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F69F96FE-C3F5-4F02-8428-78ADCB975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139771E-9B97-0BE7-725D-830E0E2D04CE}"/>
              </a:ext>
            </a:extLst>
          </p:cNvPr>
          <p:cNvSpPr>
            <a:spLocks noGrp="1"/>
          </p:cNvSpPr>
          <p:nvPr>
            <p:ph type="ctrTitle"/>
          </p:nvPr>
        </p:nvSpPr>
        <p:spPr>
          <a:xfrm>
            <a:off x="829876" y="1506072"/>
            <a:ext cx="4979254" cy="3779457"/>
          </a:xfrm>
        </p:spPr>
        <p:txBody>
          <a:bodyPr anchor="b">
            <a:normAutofit/>
          </a:bodyPr>
          <a:lstStyle/>
          <a:p>
            <a:pPr>
              <a:lnSpc>
                <a:spcPct val="90000"/>
              </a:lnSpc>
            </a:pPr>
            <a:r>
              <a:rPr lang="en-US" sz="4400" dirty="0"/>
              <a:t>Introduction to </a:t>
            </a:r>
            <a:br>
              <a:rPr lang="en-US" sz="4400" dirty="0"/>
            </a:br>
            <a:r>
              <a:rPr lang="en-US" sz="4400" dirty="0"/>
              <a:t>CHORA WAYS OF KNOWING</a:t>
            </a:r>
            <a:br>
              <a:rPr lang="en-US" sz="4400" dirty="0"/>
            </a:br>
            <a:r>
              <a:rPr lang="en-US" sz="4400" dirty="0"/>
              <a:t>C-WOK</a:t>
            </a:r>
          </a:p>
        </p:txBody>
      </p:sp>
      <p:sp>
        <p:nvSpPr>
          <p:cNvPr id="5" name="Subtitle 4">
            <a:extLst>
              <a:ext uri="{FF2B5EF4-FFF2-40B4-BE49-F238E27FC236}">
                <a16:creationId xmlns:a16="http://schemas.microsoft.com/office/drawing/2014/main" id="{E8F7DA8A-D818-CDEA-DAEB-3EACFEAC6AB4}"/>
              </a:ext>
            </a:extLst>
          </p:cNvPr>
          <p:cNvSpPr>
            <a:spLocks noGrp="1"/>
          </p:cNvSpPr>
          <p:nvPr>
            <p:ph type="subTitle" idx="1"/>
          </p:nvPr>
        </p:nvSpPr>
        <p:spPr>
          <a:xfrm>
            <a:off x="978042" y="5727782"/>
            <a:ext cx="10381316" cy="464358"/>
          </a:xfrm>
        </p:spPr>
        <p:txBody>
          <a:bodyPr anchor="ctr">
            <a:normAutofit/>
          </a:bodyPr>
          <a:lstStyle/>
          <a:p>
            <a:pPr algn="r"/>
            <a:r>
              <a:rPr lang="en-US" b="1" dirty="0"/>
              <a:t>Gerri McCulloh and David Michael Boje</a:t>
            </a:r>
          </a:p>
        </p:txBody>
      </p:sp>
      <p:pic>
        <p:nvPicPr>
          <p:cNvPr id="10242" name="Picture 2">
            <a:extLst>
              <a:ext uri="{FF2B5EF4-FFF2-40B4-BE49-F238E27FC236}">
                <a16:creationId xmlns:a16="http://schemas.microsoft.com/office/drawing/2014/main" id="{E07F7109-EF11-CFE7-6C57-9CBC663B2BD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39006" y="143023"/>
            <a:ext cx="5054230" cy="5251148"/>
          </a:xfrm>
          <a:prstGeom prst="rect">
            <a:avLst/>
          </a:prstGeom>
          <a:noFill/>
          <a:extLst>
            <a:ext uri="{909E8E84-426E-40DD-AFC4-6F175D3DCCD1}">
              <a14:hiddenFill xmlns:a14="http://schemas.microsoft.com/office/drawing/2010/main">
                <a:solidFill>
                  <a:srgbClr val="FFFFFF"/>
                </a:solidFill>
              </a14:hiddenFill>
            </a:ext>
          </a:extLst>
        </p:spPr>
      </p:pic>
      <p:cxnSp>
        <p:nvCxnSpPr>
          <p:cNvPr id="10249" name="Straight Connector 10248">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990" y="5503528"/>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55935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197B6-9C83-F9D3-D92D-734EAE201E6C}"/>
              </a:ext>
            </a:extLst>
          </p:cNvPr>
          <p:cNvSpPr>
            <a:spLocks noGrp="1"/>
          </p:cNvSpPr>
          <p:nvPr>
            <p:ph type="title"/>
          </p:nvPr>
        </p:nvSpPr>
        <p:spPr/>
        <p:txBody>
          <a:bodyPr>
            <a:normAutofit fontScale="90000"/>
          </a:bodyPr>
          <a:lstStyle/>
          <a:p>
            <a:r>
              <a:rPr lang="en-US" dirty="0">
                <a:latin typeface="Baloo" panose="03080902040302020200" pitchFamily="66" charset="77"/>
                <a:cs typeface="Baloo" panose="03080902040302020200" pitchFamily="66" charset="77"/>
              </a:rPr>
              <a:t>There are more than two WOKs to braid?</a:t>
            </a:r>
          </a:p>
        </p:txBody>
      </p:sp>
      <p:sp>
        <p:nvSpPr>
          <p:cNvPr id="3" name="Content Placeholder 2">
            <a:extLst>
              <a:ext uri="{FF2B5EF4-FFF2-40B4-BE49-F238E27FC236}">
                <a16:creationId xmlns:a16="http://schemas.microsoft.com/office/drawing/2014/main" id="{00EA2BE3-AA8B-47B1-2FE0-D4D9157A4A0E}"/>
              </a:ext>
            </a:extLst>
          </p:cNvPr>
          <p:cNvSpPr>
            <a:spLocks noGrp="1"/>
          </p:cNvSpPr>
          <p:nvPr>
            <p:ph idx="1"/>
          </p:nvPr>
        </p:nvSpPr>
        <p:spPr/>
        <p:txBody>
          <a:bodyPr>
            <a:normAutofit/>
          </a:bodyPr>
          <a:lstStyle/>
          <a:p>
            <a:r>
              <a:rPr lang="en-US" sz="6000" dirty="0"/>
              <a:t>What about Ways of Knowing before Aristotle and Plato?</a:t>
            </a:r>
          </a:p>
        </p:txBody>
      </p:sp>
    </p:spTree>
    <p:extLst>
      <p:ext uri="{BB962C8B-B14F-4D97-AF65-F5344CB8AC3E}">
        <p14:creationId xmlns:p14="http://schemas.microsoft.com/office/powerpoint/2010/main" val="14995795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8608D-2484-A193-3A57-C1EAC44619DC}"/>
              </a:ext>
            </a:extLst>
          </p:cNvPr>
          <p:cNvSpPr>
            <a:spLocks noGrp="1"/>
          </p:cNvSpPr>
          <p:nvPr>
            <p:ph type="ctrTitle"/>
          </p:nvPr>
        </p:nvSpPr>
        <p:spPr>
          <a:xfrm>
            <a:off x="760966" y="482579"/>
            <a:ext cx="6401834" cy="733137"/>
          </a:xfrm>
        </p:spPr>
        <p:txBody>
          <a:bodyPr anchor="t">
            <a:normAutofit fontScale="90000"/>
          </a:bodyPr>
          <a:lstStyle/>
          <a:p>
            <a:pPr algn="l"/>
            <a:r>
              <a:rPr lang="en-US" sz="4800" dirty="0">
                <a:latin typeface="Baloo" panose="03080902040302020200" pitchFamily="66" charset="77"/>
                <a:cs typeface="Baloo" panose="03080902040302020200" pitchFamily="66" charset="77"/>
              </a:rPr>
              <a:t>Back to Pythagoras</a:t>
            </a:r>
          </a:p>
        </p:txBody>
      </p:sp>
      <p:sp>
        <p:nvSpPr>
          <p:cNvPr id="3" name="Subtitle 2">
            <a:extLst>
              <a:ext uri="{FF2B5EF4-FFF2-40B4-BE49-F238E27FC236}">
                <a16:creationId xmlns:a16="http://schemas.microsoft.com/office/drawing/2014/main" id="{79327075-2EA3-3D30-2B33-CFAB254AEBFD}"/>
              </a:ext>
            </a:extLst>
          </p:cNvPr>
          <p:cNvSpPr>
            <a:spLocks noGrp="1"/>
          </p:cNvSpPr>
          <p:nvPr>
            <p:ph type="subTitle" idx="1"/>
          </p:nvPr>
        </p:nvSpPr>
        <p:spPr>
          <a:xfrm>
            <a:off x="525437" y="1418897"/>
            <a:ext cx="5570561" cy="4887309"/>
          </a:xfrm>
        </p:spPr>
        <p:txBody>
          <a:bodyPr anchor="b">
            <a:normAutofit lnSpcReduction="10000"/>
          </a:bodyPr>
          <a:lstStyle/>
          <a:p>
            <a:pPr algn="l"/>
            <a:r>
              <a:rPr lang="en-US" i="0" u="none" strike="noStrike" dirty="0">
                <a:effectLst/>
                <a:latin typeface="Arial" panose="020B0604020202020204" pitchFamily="34" charset="0"/>
              </a:rPr>
              <a:t>Pythagoras of Samos (</a:t>
            </a:r>
            <a:r>
              <a:rPr lang="en-US" sz="2400" dirty="0"/>
              <a:t>570 to approx. 500 BCE) </a:t>
            </a:r>
            <a:r>
              <a:rPr lang="en-US" i="0" u="none" strike="noStrike" dirty="0">
                <a:effectLst/>
                <a:latin typeface="Arial" panose="020B0604020202020204" pitchFamily="34" charset="0"/>
              </a:rPr>
              <a:t>was an ancient Ionian Greek philosopher, polymath and the eponymous founder of Pythagoreanism. </a:t>
            </a:r>
          </a:p>
          <a:p>
            <a:pPr algn="l"/>
            <a:r>
              <a:rPr lang="en-US" i="0" u="none" strike="noStrike" dirty="0">
                <a:effectLst/>
                <a:latin typeface="Arial" panose="020B0604020202020204" pitchFamily="34" charset="0"/>
              </a:rPr>
              <a:t>The Ionians were one of the four major tribes that the Greek</a:t>
            </a:r>
          </a:p>
          <a:p>
            <a:pPr algn="l"/>
            <a:r>
              <a:rPr lang="en-US" i="0" u="none" strike="noStrike" dirty="0">
                <a:effectLst/>
                <a:latin typeface="Arial" panose="020B0604020202020204" pitchFamily="34" charset="0"/>
              </a:rPr>
              <a:t>His political and religious teachings were well known in Magna Graecia and influenced the philosophies of Plato, Aristotle</a:t>
            </a:r>
            <a:endParaRPr lang="en-US" dirty="0"/>
          </a:p>
        </p:txBody>
      </p:sp>
      <p:pic>
        <p:nvPicPr>
          <p:cNvPr id="2050" name="Picture 2" descr="Pythagoras">
            <a:extLst>
              <a:ext uri="{FF2B5EF4-FFF2-40B4-BE49-F238E27FC236}">
                <a16:creationId xmlns:a16="http://schemas.microsoft.com/office/drawing/2014/main" id="{33FE0448-2309-5EC5-08BE-FF1205500E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 b="-2"/>
          <a:stretch/>
        </p:blipFill>
        <p:spPr bwMode="auto">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9708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3AA2B-2199-E3AE-9664-FBCAB9799D10}"/>
              </a:ext>
            </a:extLst>
          </p:cNvPr>
          <p:cNvSpPr>
            <a:spLocks noGrp="1"/>
          </p:cNvSpPr>
          <p:nvPr>
            <p:ph type="title"/>
          </p:nvPr>
        </p:nvSpPr>
        <p:spPr/>
        <p:txBody>
          <a:bodyPr/>
          <a:lstStyle/>
          <a:p>
            <a:r>
              <a:rPr lang="en-US" dirty="0"/>
              <a:t>Are there Male and Female WOKs</a:t>
            </a:r>
          </a:p>
        </p:txBody>
      </p:sp>
      <p:sp>
        <p:nvSpPr>
          <p:cNvPr id="3" name="Content Placeholder 2">
            <a:extLst>
              <a:ext uri="{FF2B5EF4-FFF2-40B4-BE49-F238E27FC236}">
                <a16:creationId xmlns:a16="http://schemas.microsoft.com/office/drawing/2014/main" id="{93D7A88A-B207-1FEC-EC20-08B803A721F4}"/>
              </a:ext>
            </a:extLst>
          </p:cNvPr>
          <p:cNvSpPr>
            <a:spLocks noGrp="1"/>
          </p:cNvSpPr>
          <p:nvPr>
            <p:ph idx="1"/>
          </p:nvPr>
        </p:nvSpPr>
        <p:spPr/>
        <p:txBody>
          <a:bodyPr>
            <a:normAutofit/>
          </a:bodyPr>
          <a:lstStyle/>
          <a:p>
            <a:pPr marL="0" indent="0">
              <a:buNone/>
            </a:pPr>
            <a:r>
              <a:rPr lang="en-US" sz="4400" dirty="0"/>
              <a:t>You guessed it</a:t>
            </a:r>
          </a:p>
          <a:p>
            <a:pPr marL="0" indent="0">
              <a:buNone/>
            </a:pPr>
            <a:r>
              <a:rPr lang="en-US" sz="4400" dirty="0"/>
              <a:t>The struggle of Patriarchy and Matriarchy was happening back in Pythagoras day.</a:t>
            </a:r>
          </a:p>
        </p:txBody>
      </p:sp>
    </p:spTree>
    <p:extLst>
      <p:ext uri="{BB962C8B-B14F-4D97-AF65-F5344CB8AC3E}">
        <p14:creationId xmlns:p14="http://schemas.microsoft.com/office/powerpoint/2010/main" val="2986326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302" name="Rectangle 12301">
            <a:extLst>
              <a:ext uri="{FF2B5EF4-FFF2-40B4-BE49-F238E27FC236}">
                <a16:creationId xmlns:a16="http://schemas.microsoft.com/office/drawing/2014/main" id="{BA752A72-85AE-4898-800C-83AA48A961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58BE97-2672-99B4-2DA1-B5D728B287AD}"/>
              </a:ext>
            </a:extLst>
          </p:cNvPr>
          <p:cNvSpPr>
            <a:spLocks noGrp="1"/>
          </p:cNvSpPr>
          <p:nvPr>
            <p:ph type="title"/>
          </p:nvPr>
        </p:nvSpPr>
        <p:spPr>
          <a:xfrm>
            <a:off x="771297" y="876300"/>
            <a:ext cx="4562704" cy="1579222"/>
          </a:xfrm>
        </p:spPr>
        <p:txBody>
          <a:bodyPr>
            <a:normAutofit fontScale="90000"/>
          </a:bodyPr>
          <a:lstStyle/>
          <a:p>
            <a:r>
              <a:rPr lang="en-US" dirty="0">
                <a:latin typeface="Baloo" panose="03080902040302020200" pitchFamily="66" charset="77"/>
                <a:cs typeface="Baloo" panose="03080902040302020200" pitchFamily="66" charset="77"/>
              </a:rPr>
              <a:t>Welcome to an All-White Small City</a:t>
            </a:r>
          </a:p>
        </p:txBody>
      </p:sp>
      <p:cxnSp>
        <p:nvCxnSpPr>
          <p:cNvPr id="12304" name="Straight Connector 12303">
            <a:extLst>
              <a:ext uri="{FF2B5EF4-FFF2-40B4-BE49-F238E27FC236}">
                <a16:creationId xmlns:a16="http://schemas.microsoft.com/office/drawing/2014/main" id="{F44652EC-C642-4099-9CB1-67BCF3CB5D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2871199"/>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C573A8C-37BF-005A-2761-763976A9B905}"/>
              </a:ext>
            </a:extLst>
          </p:cNvPr>
          <p:cNvSpPr>
            <a:spLocks noGrp="1"/>
          </p:cNvSpPr>
          <p:nvPr>
            <p:ph idx="1"/>
          </p:nvPr>
        </p:nvSpPr>
        <p:spPr>
          <a:xfrm>
            <a:off x="1563341" y="2753973"/>
            <a:ext cx="3793664" cy="3303927"/>
          </a:xfrm>
        </p:spPr>
        <p:txBody>
          <a:bodyPr anchor="b">
            <a:normAutofit/>
          </a:bodyPr>
          <a:lstStyle/>
          <a:p>
            <a:pPr marL="0" indent="0">
              <a:lnSpc>
                <a:spcPct val="110000"/>
              </a:lnSpc>
              <a:buNone/>
            </a:pPr>
            <a:r>
              <a:rPr lang="en-US" dirty="0">
                <a:latin typeface="Helvetica Neue" panose="02000503000000020004" pitchFamily="2" charset="0"/>
                <a:ea typeface="Helvetica Neue" panose="02000503000000020004" pitchFamily="2" charset="0"/>
                <a:cs typeface="Helvetica Neue" panose="02000503000000020004" pitchFamily="2" charset="0"/>
              </a:rPr>
              <a:t>Only 72 people live here</a:t>
            </a:r>
          </a:p>
          <a:p>
            <a:pPr marL="0" indent="0">
              <a:lnSpc>
                <a:spcPct val="110000"/>
              </a:lnSpc>
              <a:buNone/>
            </a:pPr>
            <a:r>
              <a:rPr lang="en-US" dirty="0"/>
              <a:t>N</a:t>
            </a:r>
            <a:r>
              <a:rPr lang="en-US" dirty="0">
                <a:effectLst/>
              </a:rPr>
              <a:t>o White (Hispanic) or Black or African American (Non-Hispanic) residents. </a:t>
            </a:r>
          </a:p>
          <a:p>
            <a:pPr>
              <a:lnSpc>
                <a:spcPct val="110000"/>
              </a:lnSpc>
            </a:pPr>
            <a:r>
              <a:rPr lang="en-US" dirty="0"/>
              <a:t>No Indigenous residents in the Caballo census.</a:t>
            </a:r>
          </a:p>
          <a:p>
            <a:pPr marL="0" indent="0">
              <a:lnSpc>
                <a:spcPct val="110000"/>
              </a:lnSpc>
              <a:buNone/>
            </a:pPr>
            <a:r>
              <a:rPr lang="en-US" dirty="0">
                <a:latin typeface="Helvetica Neue" panose="02000503000000020004" pitchFamily="2" charset="0"/>
                <a:ea typeface="Helvetica Neue" panose="02000503000000020004" pitchFamily="2" charset="0"/>
                <a:cs typeface="Helvetica Neue" panose="02000503000000020004" pitchFamily="2" charset="0"/>
              </a:rPr>
              <a:t>All are White  here </a:t>
            </a:r>
          </a:p>
          <a:p>
            <a:pPr marL="0" indent="0">
              <a:lnSpc>
                <a:spcPct val="110000"/>
              </a:lnSpc>
              <a:buNone/>
            </a:pPr>
            <a:r>
              <a:rPr lang="en-US" dirty="0">
                <a:latin typeface="Baloo" panose="03080902040302020200" pitchFamily="66" charset="77"/>
                <a:ea typeface="Helvetica Neue" panose="02000503000000020004" pitchFamily="2" charset="0"/>
                <a:cs typeface="Baloo" panose="03080902040302020200" pitchFamily="66" charset="77"/>
              </a:rPr>
              <a:t>Can Whites be WOKE?</a:t>
            </a:r>
          </a:p>
          <a:p>
            <a:pPr marL="0" indent="0">
              <a:lnSpc>
                <a:spcPct val="110000"/>
              </a:lnSpc>
              <a:buNone/>
            </a:pPr>
            <a:endParaRPr lang="en-US" dirty="0"/>
          </a:p>
        </p:txBody>
      </p:sp>
      <p:pic>
        <p:nvPicPr>
          <p:cNvPr id="4" name="Picture 2" descr="Post Office 87931 (Caballo, New Mexico) | The town of Caball… | Flickr">
            <a:extLst>
              <a:ext uri="{FF2B5EF4-FFF2-40B4-BE49-F238E27FC236}">
                <a16:creationId xmlns:a16="http://schemas.microsoft.com/office/drawing/2014/main" id="{365E788F-2C72-F0CA-E20C-98B74310CD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467" r="2768" b="2"/>
          <a:stretch/>
        </p:blipFill>
        <p:spPr bwMode="auto">
          <a:xfrm>
            <a:off x="6105287" y="14"/>
            <a:ext cx="6086702" cy="3428999"/>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THE CABALLO TAVERN - Updated October 2024 - 13914 Hwy 187, Arrey, New Mexico  - Dive Bars - Hours Open - Phone Number - Yelp">
            <a:extLst>
              <a:ext uri="{FF2B5EF4-FFF2-40B4-BE49-F238E27FC236}">
                <a16:creationId xmlns:a16="http://schemas.microsoft.com/office/drawing/2014/main" id="{7FCA57B6-3149-4509-C2B4-4BD0519953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1654" r="3" b="22012"/>
          <a:stretch/>
        </p:blipFill>
        <p:spPr bwMode="auto">
          <a:xfrm>
            <a:off x="6105310" y="3428986"/>
            <a:ext cx="6086697"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2883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55CB0-4F68-F3D3-FED8-958AFB923522}"/>
              </a:ext>
            </a:extLst>
          </p:cNvPr>
          <p:cNvSpPr>
            <a:spLocks noGrp="1"/>
          </p:cNvSpPr>
          <p:nvPr>
            <p:ph type="title"/>
          </p:nvPr>
        </p:nvSpPr>
        <p:spPr>
          <a:xfrm>
            <a:off x="630936" y="639520"/>
            <a:ext cx="3429000" cy="1719072"/>
          </a:xfrm>
        </p:spPr>
        <p:txBody>
          <a:bodyPr anchor="b">
            <a:normAutofit fontScale="90000"/>
          </a:bodyPr>
          <a:lstStyle/>
          <a:p>
            <a:r>
              <a:rPr lang="en-US" sz="3800"/>
              <a:t>What happened from Pythagoras to today?</a:t>
            </a:r>
          </a:p>
        </p:txBody>
      </p:sp>
      <p:sp>
        <p:nvSpPr>
          <p:cNvPr id="3" name="Content Placeholder 2">
            <a:extLst>
              <a:ext uri="{FF2B5EF4-FFF2-40B4-BE49-F238E27FC236}">
                <a16:creationId xmlns:a16="http://schemas.microsoft.com/office/drawing/2014/main" id="{4FB8BA62-7863-4C6F-93B0-0A5BC5883EA2}"/>
              </a:ext>
            </a:extLst>
          </p:cNvPr>
          <p:cNvSpPr>
            <a:spLocks noGrp="1"/>
          </p:cNvSpPr>
          <p:nvPr>
            <p:ph idx="1"/>
          </p:nvPr>
        </p:nvSpPr>
        <p:spPr>
          <a:xfrm>
            <a:off x="630936" y="2807208"/>
            <a:ext cx="4023360" cy="3775000"/>
          </a:xfrm>
        </p:spPr>
        <p:txBody>
          <a:bodyPr anchor="t">
            <a:normAutofit/>
          </a:bodyPr>
          <a:lstStyle/>
          <a:p>
            <a:pPr marL="0" indent="0">
              <a:buNone/>
            </a:pPr>
            <a:r>
              <a:rPr lang="en-US" b="0" i="0" u="none" strike="noStrike" dirty="0">
                <a:effectLst/>
                <a:latin typeface="Google Sans"/>
              </a:rPr>
              <a:t>1000 to 500 BCE 3000 </a:t>
            </a:r>
            <a:r>
              <a:rPr lang="en-US" dirty="0">
                <a:latin typeface="Google Sans"/>
              </a:rPr>
              <a:t> the move from</a:t>
            </a:r>
            <a:r>
              <a:rPr lang="en-US" b="0" i="0" u="none" strike="noStrike" dirty="0">
                <a:effectLst/>
                <a:latin typeface="Google Sans"/>
              </a:rPr>
              <a:t> matriarchy to patriarchy occurred. Note: The concepts of matriarchy and patriarchy are European ways of thinking about societal power</a:t>
            </a:r>
            <a:endParaRPr lang="en-US" dirty="0"/>
          </a:p>
          <a:p>
            <a:pPr marL="0" indent="0">
              <a:buNone/>
            </a:pPr>
            <a:endParaRPr lang="en-US" sz="2200" dirty="0"/>
          </a:p>
        </p:txBody>
      </p:sp>
      <p:pic>
        <p:nvPicPr>
          <p:cNvPr id="6146" name="Picture 2" descr="Gender and Patriarchy - Prep With Harshita">
            <a:extLst>
              <a:ext uri="{FF2B5EF4-FFF2-40B4-BE49-F238E27FC236}">
                <a16:creationId xmlns:a16="http://schemas.microsoft.com/office/drawing/2014/main" id="{CAA995F6-A79B-A2B6-7BDC-D5F1F5C1A8A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840105"/>
            <a:ext cx="6903720" cy="5177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4073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40C00D-0F2E-501E-D83E-AF69E9317E3A}"/>
              </a:ext>
            </a:extLst>
          </p:cNvPr>
          <p:cNvSpPr>
            <a:spLocks noGrp="1"/>
          </p:cNvSpPr>
          <p:nvPr>
            <p:ph type="title"/>
          </p:nvPr>
        </p:nvSpPr>
        <p:spPr>
          <a:xfrm>
            <a:off x="764593" y="895440"/>
            <a:ext cx="4569407" cy="1560083"/>
          </a:xfrm>
        </p:spPr>
        <p:txBody>
          <a:bodyPr>
            <a:normAutofit/>
          </a:bodyPr>
          <a:lstStyle/>
          <a:p>
            <a:pPr>
              <a:lnSpc>
                <a:spcPct val="90000"/>
              </a:lnSpc>
            </a:pPr>
            <a:r>
              <a:rPr lang="en-US" sz="3400"/>
              <a:t>What is </a:t>
            </a:r>
            <a:r>
              <a:rPr lang="en-US" sz="3400">
                <a:effectLst/>
                <a:latin typeface="Cambria" panose="02040503050406030204" pitchFamily="18" charset="0"/>
                <a:ea typeface="MS Mincho" panose="02020609040205080304" pitchFamily="49" charset="-128"/>
                <a:cs typeface="Times New Roman" panose="02020603050405020304" pitchFamily="18" charset="0"/>
              </a:rPr>
              <a:t>Chora as Pythagorean Thirding?</a:t>
            </a:r>
            <a:endParaRPr lang="en-US" sz="3400"/>
          </a:p>
        </p:txBody>
      </p:sp>
      <p:cxnSp>
        <p:nvCxnSpPr>
          <p:cNvPr id="11" name="Straight Connector 10">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BC06B86-3428-E90D-80A0-58FB5BF31F0E}"/>
              </a:ext>
            </a:extLst>
          </p:cNvPr>
          <p:cNvSpPr>
            <a:spLocks noGrp="1"/>
          </p:cNvSpPr>
          <p:nvPr>
            <p:ph idx="1"/>
          </p:nvPr>
        </p:nvSpPr>
        <p:spPr>
          <a:xfrm>
            <a:off x="1570033" y="2753546"/>
            <a:ext cx="3746928" cy="3402555"/>
          </a:xfrm>
        </p:spPr>
        <p:txBody>
          <a:bodyPr anchor="t">
            <a:normAutofit/>
          </a:bodyPr>
          <a:lstStyle/>
          <a:p>
            <a:pPr marL="0" marR="0" indent="457200">
              <a:spcBef>
                <a:spcPts val="0"/>
              </a:spcBef>
              <a:spcAft>
                <a:spcPts val="600"/>
              </a:spcAft>
            </a:pPr>
            <a:r>
              <a:rPr lang="en-US" dirty="0"/>
              <a:t>“</a:t>
            </a:r>
            <a:r>
              <a:rPr lang="en-US" dirty="0">
                <a:effectLst/>
                <a:latin typeface="Cambria" panose="02040503050406030204" pitchFamily="18" charset="0"/>
                <a:ea typeface="MS Mincho" panose="02020609040205080304" pitchFamily="49" charset="-128"/>
                <a:cs typeface="Times New Roman" panose="02020603050405020304" pitchFamily="18" charset="0"/>
              </a:rPr>
              <a:t>Agential separability, for Barad, is “exteriority within” and is therefore within a very different </a:t>
            </a:r>
            <a:r>
              <a:rPr lang="en-US" i="1" dirty="0">
                <a:effectLst/>
                <a:latin typeface="Cambria" panose="02040503050406030204" pitchFamily="18" charset="0"/>
                <a:ea typeface="MS Mincho" panose="02020609040205080304" pitchFamily="49" charset="-128"/>
                <a:cs typeface="Times New Roman" panose="02020603050405020304" pitchFamily="18" charset="0"/>
              </a:rPr>
              <a:t>thirding</a:t>
            </a:r>
            <a:r>
              <a:rPr lang="en-US" dirty="0">
                <a:effectLst/>
                <a:latin typeface="Cambria" panose="02040503050406030204" pitchFamily="18" charset="0"/>
                <a:ea typeface="MS Mincho" panose="02020609040205080304" pitchFamily="49" charset="-128"/>
                <a:cs typeface="Times New Roman" panose="02020603050405020304" pitchFamily="18" charset="0"/>
              </a:rPr>
              <a:t> of material-discourse</a:t>
            </a:r>
            <a:r>
              <a:rPr lang="en-US" dirty="0">
                <a:effectLst/>
              </a:rPr>
              <a:t> [</a:t>
            </a:r>
            <a:r>
              <a:rPr lang="en-US" dirty="0">
                <a:effectLst/>
                <a:latin typeface="Cambria" panose="02040503050406030204" pitchFamily="18" charset="0"/>
                <a:ea typeface="MS Mincho" panose="02020609040205080304" pitchFamily="49" charset="-128"/>
                <a:cs typeface="Times New Roman" panose="02020603050405020304" pitchFamily="18" charset="0"/>
              </a:rPr>
              <a:t>Karen Barad, </a:t>
            </a:r>
            <a:r>
              <a:rPr lang="en-US" i="1" dirty="0">
                <a:effectLst/>
                <a:latin typeface="Cambria" panose="02040503050406030204" pitchFamily="18" charset="0"/>
                <a:ea typeface="MS Mincho" panose="02020609040205080304" pitchFamily="49" charset="-128"/>
                <a:cs typeface="Times New Roman" panose="02020603050405020304" pitchFamily="18" charset="0"/>
              </a:rPr>
              <a:t>Meeting the Universe Halfway: 377]</a:t>
            </a:r>
            <a:r>
              <a:rPr lang="en-US" i="1" dirty="0">
                <a:latin typeface="Cambria" panose="02040503050406030204" pitchFamily="18" charset="0"/>
                <a:ea typeface="MS Mincho" panose="02020609040205080304" pitchFamily="49" charset="-128"/>
                <a:cs typeface="Times New Roman" panose="02020603050405020304" pitchFamily="18" charset="0"/>
              </a:rPr>
              <a:t>” </a:t>
            </a:r>
            <a:r>
              <a:rPr lang="en-US" dirty="0">
                <a:latin typeface="Cambria" panose="02040503050406030204" pitchFamily="18" charset="0"/>
                <a:ea typeface="MS Mincho" panose="02020609040205080304" pitchFamily="49" charset="-128"/>
                <a:cs typeface="Times New Roman" panose="02020603050405020304" pitchFamily="18" charset="0"/>
              </a:rPr>
              <a:t>(McCulloh, 2015: 166).</a:t>
            </a: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p:txBody>
      </p:sp>
      <p:pic>
        <p:nvPicPr>
          <p:cNvPr id="4" name="Picture 2">
            <a:extLst>
              <a:ext uri="{FF2B5EF4-FFF2-40B4-BE49-F238E27FC236}">
                <a16:creationId xmlns:a16="http://schemas.microsoft.com/office/drawing/2014/main" id="{30089ECA-7245-A466-B16D-98C02FBEAD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7701" b="-3"/>
          <a:stretch/>
        </p:blipFill>
        <p:spPr bwMode="auto">
          <a:xfrm>
            <a:off x="6096000" y="-16591"/>
            <a:ext cx="6107073" cy="6874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1240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4856C-5B2B-B922-0AC7-AAC92A54EEBC}"/>
              </a:ext>
            </a:extLst>
          </p:cNvPr>
          <p:cNvSpPr>
            <a:spLocks noGrp="1"/>
          </p:cNvSpPr>
          <p:nvPr>
            <p:ph type="title"/>
          </p:nvPr>
        </p:nvSpPr>
        <p:spPr/>
        <p:txBody>
          <a:bodyPr/>
          <a:lstStyle/>
          <a:p>
            <a:r>
              <a:rPr lang="en-US" dirty="0"/>
              <a:t>What is Chora?</a:t>
            </a:r>
          </a:p>
        </p:txBody>
      </p:sp>
      <p:sp>
        <p:nvSpPr>
          <p:cNvPr id="3" name="Content Placeholder 2">
            <a:extLst>
              <a:ext uri="{FF2B5EF4-FFF2-40B4-BE49-F238E27FC236}">
                <a16:creationId xmlns:a16="http://schemas.microsoft.com/office/drawing/2014/main" id="{64299A6F-7055-3FB2-BA50-CFD045791E4C}"/>
              </a:ext>
            </a:extLst>
          </p:cNvPr>
          <p:cNvSpPr>
            <a:spLocks noGrp="1"/>
          </p:cNvSpPr>
          <p:nvPr>
            <p:ph idx="1"/>
          </p:nvPr>
        </p:nvSpPr>
        <p:spPr/>
        <p:txBody>
          <a:bodyPr/>
          <a:lstStyle/>
          <a:p>
            <a:r>
              <a:rPr lang="en-US" sz="1800" i="1" dirty="0">
                <a:effectLst/>
                <a:latin typeface="Cambria" panose="02040503050406030204" pitchFamily="18" charset="0"/>
                <a:ea typeface="MS Mincho" panose="02020609040205080304" pitchFamily="49" charset="-128"/>
                <a:cs typeface="Times New Roman" panose="02020603050405020304" pitchFamily="18" charset="0"/>
              </a:rPr>
              <a:t>Chora </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as the generative place where vital material is energized and marked by </a:t>
            </a:r>
            <a:r>
              <a:rPr lang="en-US" sz="1800" i="1" dirty="0">
                <a:effectLst/>
                <a:latin typeface="Cambria" panose="02040503050406030204" pitchFamily="18" charset="0"/>
                <a:ea typeface="MS Mincho" panose="02020609040205080304" pitchFamily="49" charset="-128"/>
                <a:cs typeface="Times New Roman" panose="02020603050405020304" pitchFamily="18" charset="0"/>
              </a:rPr>
              <a:t>dunamis</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or </a:t>
            </a:r>
            <a:r>
              <a:rPr lang="en-US" sz="1800" i="1" dirty="0" err="1">
                <a:effectLst/>
                <a:latin typeface="Cambria" panose="02040503050406030204" pitchFamily="18" charset="0"/>
                <a:ea typeface="MS Mincho" panose="02020609040205080304" pitchFamily="49" charset="-128"/>
                <a:cs typeface="Times New Roman" panose="02020603050405020304" pitchFamily="18" charset="0"/>
              </a:rPr>
              <a:t>dynamis</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this is an echo of matriarchal generativity… and renewal</a:t>
            </a:r>
          </a:p>
          <a:p>
            <a:r>
              <a:rPr lang="en-US" sz="1800" dirty="0">
                <a:latin typeface="Cambria" panose="02040503050406030204" pitchFamily="18" charset="0"/>
                <a:ea typeface="MS Mincho" panose="02020609040205080304" pitchFamily="49" charset="-128"/>
                <a:cs typeface="Times New Roman" panose="02020603050405020304" pitchFamily="18" charset="0"/>
              </a:rPr>
              <a:t>“</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I will look at </a:t>
            </a:r>
            <a:r>
              <a:rPr lang="en-US" sz="1800" i="1" dirty="0">
                <a:effectLst/>
                <a:latin typeface="Cambria" panose="02040503050406030204" pitchFamily="18" charset="0"/>
                <a:ea typeface="MS Mincho" panose="02020609040205080304" pitchFamily="49" charset="-128"/>
                <a:cs typeface="Times New Roman" panose="02020603050405020304" pitchFamily="18" charset="0"/>
              </a:rPr>
              <a:t>Chora</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as generative </a:t>
            </a:r>
            <a:r>
              <a:rPr lang="en-US" sz="1800" i="1" dirty="0">
                <a:effectLst/>
                <a:latin typeface="Cambria" panose="02040503050406030204" pitchFamily="18" charset="0"/>
                <a:ea typeface="MS Mincho" panose="02020609040205080304" pitchFamily="49" charset="-128"/>
                <a:cs typeface="Times New Roman" panose="02020603050405020304" pitchFamily="18" charset="0"/>
              </a:rPr>
              <a:t>place</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that can be accessed through vital materialism’s diffractions: sound and acoustic sensibility” (McCulloh, 2015: 232).</a:t>
            </a:r>
          </a:p>
          <a:p>
            <a:r>
              <a:rPr lang="en-US" sz="1800" dirty="0">
                <a:latin typeface="Cambria" panose="02040503050406030204" pitchFamily="18" charset="0"/>
                <a:ea typeface="MS Mincho" panose="02020609040205080304" pitchFamily="49" charset="-128"/>
                <a:cs typeface="Times New Roman" panose="02020603050405020304" pitchFamily="18" charset="0"/>
              </a:rPr>
              <a:t>Chora is </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understood acoustically through feminist materialism (IBID.). </a:t>
            </a:r>
          </a:p>
          <a:p>
            <a:r>
              <a:rPr lang="en-US" sz="1800" dirty="0">
                <a:latin typeface="Cambria" panose="02040503050406030204" pitchFamily="18" charset="0"/>
                <a:ea typeface="MS Mincho" panose="02020609040205080304" pitchFamily="49" charset="-128"/>
                <a:cs typeface="Times New Roman" panose="02020603050405020304" pitchFamily="18" charset="0"/>
              </a:rPr>
              <a:t>“</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There is indeterminacy and contingency in naming.  </a:t>
            </a:r>
            <a:r>
              <a:rPr lang="en-US" sz="1800" i="1" dirty="0">
                <a:effectLst/>
                <a:latin typeface="Cambria" panose="02040503050406030204" pitchFamily="18" charset="0"/>
                <a:ea typeface="MS Mincho" panose="02020609040205080304" pitchFamily="49" charset="-128"/>
                <a:cs typeface="Times New Roman" panose="02020603050405020304" pitchFamily="18" charset="0"/>
              </a:rPr>
              <a:t>Chora as Pythagorean Thirding</a:t>
            </a:r>
            <a:r>
              <a:rPr lang="en-US" sz="1800" i="1" dirty="0">
                <a:latin typeface="Cambria" panose="02040503050406030204" pitchFamily="18" charset="0"/>
                <a:ea typeface="MS Mincho" panose="02020609040205080304" pitchFamily="49" charset="-128"/>
                <a:cs typeface="Times New Roman" panose="02020603050405020304" pitchFamily="18" charset="0"/>
              </a:rPr>
              <a:t>” </a:t>
            </a:r>
            <a:r>
              <a:rPr lang="en-US" sz="1800" dirty="0">
                <a:latin typeface="Cambria" panose="02040503050406030204" pitchFamily="18" charset="0"/>
                <a:ea typeface="MS Mincho" panose="02020609040205080304" pitchFamily="49" charset="-128"/>
                <a:cs typeface="Times New Roman" panose="02020603050405020304" pitchFamily="18" charset="0"/>
              </a:rPr>
              <a:t>(IBID).</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Tree>
    <p:extLst>
      <p:ext uri="{BB962C8B-B14F-4D97-AF65-F5344CB8AC3E}">
        <p14:creationId xmlns:p14="http://schemas.microsoft.com/office/powerpoint/2010/main" val="17107406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086F4-17CC-443E-80B4-4D8FF33EF638}"/>
              </a:ext>
            </a:extLst>
          </p:cNvPr>
          <p:cNvSpPr>
            <a:spLocks noGrp="1"/>
          </p:cNvSpPr>
          <p:nvPr>
            <p:ph type="title"/>
          </p:nvPr>
        </p:nvSpPr>
        <p:spPr>
          <a:xfrm>
            <a:off x="375034" y="118985"/>
            <a:ext cx="9392421" cy="741864"/>
          </a:xfrm>
        </p:spPr>
        <p:txBody>
          <a:bodyPr>
            <a:normAutofit fontScale="90000"/>
          </a:bodyPr>
          <a:lstStyle/>
          <a:p>
            <a:r>
              <a:rPr lang="en-US" sz="4000" dirty="0">
                <a:latin typeface="Baloo" panose="03080902040302020200" pitchFamily="66" charset="77"/>
                <a:cs typeface="Baloo" panose="03080902040302020200" pitchFamily="66" charset="77"/>
              </a:rPr>
              <a:t>What happened from Pythagoras to today?</a:t>
            </a:r>
          </a:p>
        </p:txBody>
      </p:sp>
      <p:sp>
        <p:nvSpPr>
          <p:cNvPr id="3" name="Content Placeholder 2">
            <a:extLst>
              <a:ext uri="{FF2B5EF4-FFF2-40B4-BE49-F238E27FC236}">
                <a16:creationId xmlns:a16="http://schemas.microsoft.com/office/drawing/2014/main" id="{0B731F78-2969-BA0C-06F3-723F6536EC43}"/>
              </a:ext>
            </a:extLst>
          </p:cNvPr>
          <p:cNvSpPr>
            <a:spLocks noGrp="1"/>
          </p:cNvSpPr>
          <p:nvPr>
            <p:ph idx="1"/>
          </p:nvPr>
        </p:nvSpPr>
        <p:spPr>
          <a:xfrm>
            <a:off x="170949" y="860849"/>
            <a:ext cx="6377469" cy="5997150"/>
          </a:xfrm>
        </p:spPr>
        <p:txBody>
          <a:bodyPr>
            <a:normAutofit/>
          </a:bodyPr>
          <a:lstStyle/>
          <a:p>
            <a:r>
              <a:rPr lang="en-US" sz="2000" dirty="0"/>
              <a:t>570 to approx. 500 BCE Pythagoras lived and emphasized Kairotic time (acoustic vibrant materiality; acoustic fields of music, Kosmos harmonics). Pythagoras lived at end of an era still holding women equal to men (matriarchy &amp; patriotism</a:t>
            </a:r>
            <a:r>
              <a:rPr lang="en-US" sz="2000" b="1" dirty="0"/>
              <a:t>). </a:t>
            </a:r>
            <a:r>
              <a:rPr lang="en-US" sz="2000" i="0" u="none" strike="noStrike" dirty="0">
                <a:effectLst/>
                <a:latin typeface="Google Sans"/>
              </a:rPr>
              <a:t>Aion (Greek: </a:t>
            </a:r>
            <a:r>
              <a:rPr lang="el-GR" sz="2000" i="0" u="none" strike="noStrike" dirty="0">
                <a:effectLst/>
                <a:latin typeface="Google Sans"/>
              </a:rPr>
              <a:t>Αἰών)</a:t>
            </a:r>
            <a:r>
              <a:rPr lang="en-US" sz="2000" i="0" u="none" strike="noStrike" dirty="0">
                <a:effectLst/>
                <a:latin typeface="Google Sans"/>
              </a:rPr>
              <a:t>,  … . The future is a returning version of the past, later called aevum, and Vedic Sanskrit.</a:t>
            </a:r>
            <a:r>
              <a:rPr lang="en-US" sz="2000" dirty="0"/>
              <a:t> </a:t>
            </a:r>
          </a:p>
          <a:p>
            <a:r>
              <a:rPr lang="en-US" sz="2000" dirty="0"/>
              <a:t>15</a:t>
            </a:r>
            <a:r>
              <a:rPr lang="en-US" sz="2000" baseline="30000" dirty="0"/>
              <a:t>th</a:t>
            </a:r>
            <a:r>
              <a:rPr lang="en-US" sz="2000" dirty="0"/>
              <a:t> &amp; 16</a:t>
            </a:r>
            <a:r>
              <a:rPr lang="en-US" sz="2000" baseline="30000" dirty="0"/>
              <a:t>th</a:t>
            </a:r>
            <a:r>
              <a:rPr lang="en-US" sz="2000" dirty="0"/>
              <a:t> century. </a:t>
            </a:r>
            <a:r>
              <a:rPr lang="en-US" sz="2000" dirty="0">
                <a:latin typeface="Google Sans"/>
              </a:rPr>
              <a:t>G</a:t>
            </a:r>
            <a:r>
              <a:rPr lang="en-US" sz="2000" b="0" i="0" u="none" strike="noStrike" dirty="0">
                <a:effectLst/>
                <a:latin typeface="Google Sans"/>
              </a:rPr>
              <a:t>enocide of indigenous populations around the world primarily occurred during the period of European colonization, starting with Christopher Columbus' arrival in the Americas in 1492, leading to a massive decline in indigenous populations &amp; Indigenous Ways of Knowing (IWOK) across the globe, due to violence, disease, and displacement.,</a:t>
            </a:r>
            <a:endParaRPr lang="en-US" sz="2000" dirty="0"/>
          </a:p>
        </p:txBody>
      </p:sp>
      <p:pic>
        <p:nvPicPr>
          <p:cNvPr id="3074" name="Picture 2" descr="Face, Nose, People, Eye, Event, Forehead, Fashion accessory, Community, Tradition, Pattern,">
            <a:extLst>
              <a:ext uri="{FF2B5EF4-FFF2-40B4-BE49-F238E27FC236}">
                <a16:creationId xmlns:a16="http://schemas.microsoft.com/office/drawing/2014/main" id="{21B8ADBA-451E-CBFF-88B3-7D48E8AFE8E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19366" y="1030917"/>
            <a:ext cx="5246972" cy="35089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1FFCB64-7805-6187-8827-0468699F2232}"/>
              </a:ext>
            </a:extLst>
          </p:cNvPr>
          <p:cNvSpPr txBox="1"/>
          <p:nvPr/>
        </p:nvSpPr>
        <p:spPr>
          <a:xfrm>
            <a:off x="7117210" y="4647416"/>
            <a:ext cx="4025462" cy="1200329"/>
          </a:xfrm>
          <a:prstGeom prst="rect">
            <a:avLst/>
          </a:prstGeom>
          <a:noFill/>
        </p:spPr>
        <p:txBody>
          <a:bodyPr wrap="square">
            <a:spAutoFit/>
          </a:bodyPr>
          <a:lstStyle/>
          <a:p>
            <a:pPr algn="ctr"/>
            <a:r>
              <a:rPr lang="en-US" b="0" i="0" u="none" strike="noStrike" dirty="0">
                <a:solidFill>
                  <a:srgbClr val="333333"/>
                </a:solidFill>
                <a:effectLst/>
                <a:latin typeface="times"/>
              </a:rPr>
              <a:t>Tuareg are Berber people practicing matrilinear customs, living a nomadic lifestyle in the Saharan dessert</a:t>
            </a:r>
            <a:r>
              <a:rPr lang="en-US" sz="1800" dirty="0"/>
              <a:t> (</a:t>
            </a:r>
            <a:r>
              <a:rPr lang="en-US" sz="1800" dirty="0">
                <a:hlinkClick r:id="rId3"/>
              </a:rPr>
              <a:t>more examples</a:t>
            </a:r>
            <a:r>
              <a:rPr lang="en-US" sz="1800" dirty="0"/>
              <a:t>).</a:t>
            </a:r>
            <a:endParaRPr lang="en-US" dirty="0"/>
          </a:p>
        </p:txBody>
      </p:sp>
    </p:spTree>
    <p:extLst>
      <p:ext uri="{BB962C8B-B14F-4D97-AF65-F5344CB8AC3E}">
        <p14:creationId xmlns:p14="http://schemas.microsoft.com/office/powerpoint/2010/main" val="3703423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50845-9972-9842-B71B-1431DC6F3E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9CC7DC-1611-E568-2F40-400887BDECFC}"/>
              </a:ext>
            </a:extLst>
          </p:cNvPr>
          <p:cNvSpPr>
            <a:spLocks noGrp="1"/>
          </p:cNvSpPr>
          <p:nvPr>
            <p:ph type="title"/>
          </p:nvPr>
        </p:nvSpPr>
        <p:spPr>
          <a:xfrm>
            <a:off x="570807" y="141859"/>
            <a:ext cx="5012575" cy="1406449"/>
          </a:xfrm>
        </p:spPr>
        <p:txBody>
          <a:bodyPr anchor="b">
            <a:normAutofit fontScale="90000"/>
          </a:bodyPr>
          <a:lstStyle/>
          <a:p>
            <a:r>
              <a:rPr lang="en-US" sz="4200" dirty="0">
                <a:latin typeface="Baloo" panose="03080902040302020200" pitchFamily="66" charset="77"/>
                <a:cs typeface="Baloo" panose="03080902040302020200" pitchFamily="66" charset="77"/>
              </a:rPr>
              <a:t>What happened from Pythagoras to today? </a:t>
            </a:r>
          </a:p>
        </p:txBody>
      </p:sp>
      <p:sp>
        <p:nvSpPr>
          <p:cNvPr id="3" name="Content Placeholder 2">
            <a:extLst>
              <a:ext uri="{FF2B5EF4-FFF2-40B4-BE49-F238E27FC236}">
                <a16:creationId xmlns:a16="http://schemas.microsoft.com/office/drawing/2014/main" id="{913F9ED7-D21E-4125-25C2-248422218AAC}"/>
              </a:ext>
            </a:extLst>
          </p:cNvPr>
          <p:cNvSpPr>
            <a:spLocks noGrp="1"/>
          </p:cNvSpPr>
          <p:nvPr>
            <p:ph idx="1"/>
          </p:nvPr>
        </p:nvSpPr>
        <p:spPr>
          <a:xfrm>
            <a:off x="166255" y="1507479"/>
            <a:ext cx="6249923" cy="4942672"/>
          </a:xfrm>
        </p:spPr>
        <p:txBody>
          <a:bodyPr>
            <a:normAutofit fontScale="92500" lnSpcReduction="20000"/>
          </a:bodyPr>
          <a:lstStyle/>
          <a:p>
            <a:r>
              <a:rPr lang="en-US" sz="1800" dirty="0"/>
              <a:t>17</a:t>
            </a:r>
            <a:r>
              <a:rPr lang="en-US" sz="1800" baseline="30000" dirty="0"/>
              <a:t>th</a:t>
            </a:r>
            <a:r>
              <a:rPr lang="en-US" sz="1800" dirty="0"/>
              <a:t> &amp; 18th centuries Age of Enlightenment, Newtonian Physics ‘Principia in 1687 (time becomes clockworks, clocktime), Age Reason, as we call it: ‘Western Ways of Knowing (WWOK)’, acted to drastically reduce Kairos to Chronos (linear, one-way, chronological time) and Aion time (perpetual cyclical and ritual). Example Newtonian clocktime, cosmos as clockwork. </a:t>
            </a:r>
          </a:p>
          <a:p>
            <a:r>
              <a:rPr lang="en-US" sz="1800" dirty="0"/>
              <a:t>19</a:t>
            </a:r>
            <a:r>
              <a:rPr lang="en-US" sz="1800" baseline="30000" dirty="0"/>
              <a:t>th</a:t>
            </a:r>
            <a:r>
              <a:rPr lang="en-US" sz="1800" dirty="0"/>
              <a:t> century continued decline of Ways of Knowing (IWOK) as WWOK gained more and more dominance, worldwide. Kairos time is reduced to just ‘opportune moments’ losing its Pythagorean living vibrant materialism, and its acoustic fields. </a:t>
            </a:r>
            <a:r>
              <a:rPr lang="en-US" sz="1800" b="0" i="0" u="none" strike="noStrike" dirty="0">
                <a:effectLst/>
                <a:latin typeface="Google Sans"/>
              </a:rPr>
              <a:t>Some indigenous societies have a balance between men and women, with each gender having their own responsibilities, with colonization most became patriarchal.</a:t>
            </a:r>
          </a:p>
          <a:p>
            <a:r>
              <a:rPr lang="en-US" sz="1800" dirty="0">
                <a:latin typeface="Google Sans"/>
              </a:rPr>
              <a:t>Photo of Hopi - </a:t>
            </a:r>
            <a:r>
              <a:rPr lang="en-US" sz="1900" b="0" i="0" u="none" strike="noStrike" dirty="0">
                <a:effectLst/>
                <a:latin typeface="Google Sans"/>
              </a:rPr>
              <a:t>The Hopi (northeastern Arizona Rez.) are traditionally both matriarchal and matrilineal, with egalitarian roles in the community, and no sense of superiority or inferiority based on sex or gender.</a:t>
            </a:r>
            <a:endParaRPr lang="en-US" sz="1800" dirty="0"/>
          </a:p>
        </p:txBody>
      </p:sp>
      <p:pic>
        <p:nvPicPr>
          <p:cNvPr id="4098" name="Picture 2" descr="Hopi People – Society Run by Women with Men in it - Documentarytube.com">
            <a:extLst>
              <a:ext uri="{FF2B5EF4-FFF2-40B4-BE49-F238E27FC236}">
                <a16:creationId xmlns:a16="http://schemas.microsoft.com/office/drawing/2014/main" id="{D753FEE8-5302-BE6A-BD74-935C1C17E2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521" r="14525" b="-1"/>
          <a:stretch/>
        </p:blipFill>
        <p:spPr bwMode="auto">
          <a:xfrm>
            <a:off x="6416178" y="1099630"/>
            <a:ext cx="5775822" cy="575837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393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8116D-7064-2E87-CF48-A1E543ACC3EC}"/>
              </a:ext>
            </a:extLst>
          </p:cNvPr>
          <p:cNvSpPr>
            <a:spLocks noGrp="1"/>
          </p:cNvSpPr>
          <p:nvPr>
            <p:ph type="title"/>
          </p:nvPr>
        </p:nvSpPr>
        <p:spPr>
          <a:xfrm>
            <a:off x="849760" y="876302"/>
            <a:ext cx="4186066" cy="1283802"/>
          </a:xfrm>
        </p:spPr>
        <p:txBody>
          <a:bodyPr>
            <a:normAutofit fontScale="90000"/>
          </a:bodyPr>
          <a:lstStyle/>
          <a:p>
            <a:r>
              <a:rPr lang="en-US" dirty="0">
                <a:latin typeface="Baloo" panose="03080902040302020200" pitchFamily="66" charset="77"/>
                <a:cs typeface="Baloo" panose="03080902040302020200" pitchFamily="66" charset="77"/>
              </a:rPr>
              <a:t>OK, but are there more than three WOK’s</a:t>
            </a:r>
          </a:p>
        </p:txBody>
      </p:sp>
      <p:sp>
        <p:nvSpPr>
          <p:cNvPr id="3" name="Content Placeholder 2">
            <a:extLst>
              <a:ext uri="{FF2B5EF4-FFF2-40B4-BE49-F238E27FC236}">
                <a16:creationId xmlns:a16="http://schemas.microsoft.com/office/drawing/2014/main" id="{F863196B-E6FE-65EC-F931-AB709A2B853B}"/>
              </a:ext>
            </a:extLst>
          </p:cNvPr>
          <p:cNvSpPr>
            <a:spLocks noGrp="1"/>
          </p:cNvSpPr>
          <p:nvPr>
            <p:ph idx="1"/>
          </p:nvPr>
        </p:nvSpPr>
        <p:spPr>
          <a:xfrm>
            <a:off x="849758" y="3034748"/>
            <a:ext cx="3165651" cy="1431235"/>
          </a:xfrm>
        </p:spPr>
        <p:txBody>
          <a:bodyPr/>
          <a:lstStyle/>
          <a:p>
            <a:r>
              <a:rPr lang="en-US" dirty="0"/>
              <a:t>Yes, yes, yes</a:t>
            </a:r>
          </a:p>
        </p:txBody>
      </p:sp>
      <p:pic>
        <p:nvPicPr>
          <p:cNvPr id="4" name="Picture 2">
            <a:extLst>
              <a:ext uri="{FF2B5EF4-FFF2-40B4-BE49-F238E27FC236}">
                <a16:creationId xmlns:a16="http://schemas.microsoft.com/office/drawing/2014/main" id="{7CD8B02B-038D-620B-0F83-0CD3A55C07F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39006" y="143023"/>
            <a:ext cx="5054230" cy="5251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4842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1DED7-EEB3-572A-2C82-ABF9357B41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F1D43C-3F6C-1C13-CB58-499C12F7B188}"/>
              </a:ext>
            </a:extLst>
          </p:cNvPr>
          <p:cNvSpPr>
            <a:spLocks noGrp="1"/>
          </p:cNvSpPr>
          <p:nvPr>
            <p:ph type="title"/>
          </p:nvPr>
        </p:nvSpPr>
        <p:spPr>
          <a:xfrm>
            <a:off x="1137034" y="1"/>
            <a:ext cx="9392421" cy="741864"/>
          </a:xfrm>
        </p:spPr>
        <p:txBody>
          <a:bodyPr>
            <a:normAutofit fontScale="90000"/>
          </a:bodyPr>
          <a:lstStyle/>
          <a:p>
            <a:r>
              <a:rPr lang="en-US" sz="4000" dirty="0">
                <a:latin typeface="Baloo" panose="03080902040302020200" pitchFamily="66" charset="77"/>
                <a:cs typeface="Baloo" panose="03080902040302020200" pitchFamily="66" charset="77"/>
              </a:rPr>
              <a:t>What happened from Pythagoras to today?</a:t>
            </a:r>
          </a:p>
        </p:txBody>
      </p:sp>
      <p:sp>
        <p:nvSpPr>
          <p:cNvPr id="3" name="Content Placeholder 2">
            <a:extLst>
              <a:ext uri="{FF2B5EF4-FFF2-40B4-BE49-F238E27FC236}">
                <a16:creationId xmlns:a16="http://schemas.microsoft.com/office/drawing/2014/main" id="{8C39090D-D030-EA3C-2F76-CCD9157BB95C}"/>
              </a:ext>
            </a:extLst>
          </p:cNvPr>
          <p:cNvSpPr>
            <a:spLocks noGrp="1"/>
          </p:cNvSpPr>
          <p:nvPr>
            <p:ph idx="1"/>
          </p:nvPr>
        </p:nvSpPr>
        <p:spPr>
          <a:xfrm>
            <a:off x="141735" y="676919"/>
            <a:ext cx="6377469" cy="5997150"/>
          </a:xfrm>
        </p:spPr>
        <p:txBody>
          <a:bodyPr>
            <a:normAutofit fontScale="77500" lnSpcReduction="20000"/>
          </a:bodyPr>
          <a:lstStyle/>
          <a:p>
            <a:r>
              <a:rPr lang="en-US" sz="2400" dirty="0"/>
              <a:t>In 2007-2014, strands of vibrant materialist work take hold. Vibrant materialists</a:t>
            </a:r>
            <a:r>
              <a:rPr lang="en-US" sz="2400" b="0" i="0" u="none" strike="noStrike" dirty="0">
                <a:effectLst/>
                <a:latin typeface="Google Sans"/>
              </a:rPr>
              <a:t> believe that matter has vitality and life, even if it appears lifeless), but are less focused on Pythagorean acoustic harmonics. Examples:</a:t>
            </a:r>
            <a:r>
              <a:rPr lang="en-US" sz="2400" dirty="0"/>
              <a:t> Karen Barad (intra-active material/discursive), Donna Haraway (material-semiotic), Jane Bennet (vibrant-matter), and Mira J. Hird (material feminism) rekindle vibrant materialist way of knowing. </a:t>
            </a:r>
          </a:p>
          <a:p>
            <a:r>
              <a:rPr lang="en-US" sz="2400" dirty="0"/>
              <a:t>2015, Gerri McCulloh revitalizes ‘</a:t>
            </a:r>
            <a:r>
              <a:rPr lang="en-US" sz="2400" dirty="0" err="1"/>
              <a:t>Chora’way</a:t>
            </a:r>
            <a:r>
              <a:rPr lang="en-US" sz="2400" dirty="0"/>
              <a:t> of knowing: (materially generative space-place) as a revival of Pythagorean Kairotic vital acoustic materialism and aligned with vibrant materialists works that destabilizes human-centric view in favor of humans no more important than millions of species inhabiting planet.</a:t>
            </a:r>
          </a:p>
          <a:p>
            <a:r>
              <a:rPr lang="en-US" sz="2400" dirty="0"/>
              <a:t>For McCulloh Chora is Pythagorean and can contribute ‘soundscapes’ to vital materialisms, and respect for the few remaining matriarchically-oriented. Today most societies are patriarchal.</a:t>
            </a:r>
          </a:p>
        </p:txBody>
      </p:sp>
      <p:sp>
        <p:nvSpPr>
          <p:cNvPr id="5" name="TextBox 4">
            <a:extLst>
              <a:ext uri="{FF2B5EF4-FFF2-40B4-BE49-F238E27FC236}">
                <a16:creationId xmlns:a16="http://schemas.microsoft.com/office/drawing/2014/main" id="{EBD4F410-7587-E436-3C6A-8F0AB0BB6E6E}"/>
              </a:ext>
            </a:extLst>
          </p:cNvPr>
          <p:cNvSpPr txBox="1"/>
          <p:nvPr/>
        </p:nvSpPr>
        <p:spPr>
          <a:xfrm>
            <a:off x="7406898" y="4058837"/>
            <a:ext cx="4025462" cy="1754326"/>
          </a:xfrm>
          <a:prstGeom prst="rect">
            <a:avLst/>
          </a:prstGeom>
          <a:noFill/>
        </p:spPr>
        <p:txBody>
          <a:bodyPr wrap="square">
            <a:spAutoFit/>
          </a:bodyPr>
          <a:lstStyle/>
          <a:p>
            <a:pPr algn="l"/>
            <a:r>
              <a:rPr lang="en-US" b="1" i="0" u="none" strike="noStrike" dirty="0">
                <a:effectLst/>
                <a:latin typeface="Google Sans"/>
              </a:rPr>
              <a:t>The Minangkabau</a:t>
            </a:r>
          </a:p>
          <a:p>
            <a:pPr algn="l"/>
            <a:r>
              <a:rPr lang="en-US" b="0" i="0" u="none" strike="noStrike" dirty="0">
                <a:effectLst/>
                <a:latin typeface="Google Sans"/>
              </a:rPr>
              <a:t>This society is one of the largest surviving matriarchal societies, with women ruling the domestic realm and the belief that the mother is the most important person in society</a:t>
            </a:r>
          </a:p>
        </p:txBody>
      </p:sp>
      <p:pic>
        <p:nvPicPr>
          <p:cNvPr id="5122" name="Picture 2" descr="International Gynarchy Movement - Current Matrilineal &amp; Matriarchal  Societies Around The World - Minangkabau, Indonesia The Minangkabau is the  largest matriarchal society in the world. They are the indigenous tribe of  the">
            <a:extLst>
              <a:ext uri="{FF2B5EF4-FFF2-40B4-BE49-F238E27FC236}">
                <a16:creationId xmlns:a16="http://schemas.microsoft.com/office/drawing/2014/main" id="{8DCBE189-8983-3816-650B-4E078C6A62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6825" y="676919"/>
            <a:ext cx="4905609" cy="3264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0757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E3B514-83FE-45D4-988C-78925DD13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445CB5-6302-F348-0C36-2BFEA573AF1B}"/>
              </a:ext>
            </a:extLst>
          </p:cNvPr>
          <p:cNvSpPr>
            <a:spLocks noGrp="1"/>
          </p:cNvSpPr>
          <p:nvPr>
            <p:ph type="title"/>
          </p:nvPr>
        </p:nvSpPr>
        <p:spPr>
          <a:xfrm>
            <a:off x="952499" y="743321"/>
            <a:ext cx="3707989" cy="3698893"/>
          </a:xfrm>
        </p:spPr>
        <p:txBody>
          <a:bodyPr anchor="t">
            <a:normAutofit/>
          </a:bodyPr>
          <a:lstStyle/>
          <a:p>
            <a:pPr algn="r"/>
            <a:r>
              <a:rPr lang="en-US" dirty="0">
                <a:latin typeface="Baloo" panose="03080902040302020200" pitchFamily="66" charset="77"/>
                <a:cs typeface="Baloo" panose="03080902040302020200" pitchFamily="66" charset="77"/>
              </a:rPr>
              <a:t>But are there more than these four WOKs?</a:t>
            </a:r>
          </a:p>
        </p:txBody>
      </p:sp>
      <p:cxnSp>
        <p:nvCxnSpPr>
          <p:cNvPr id="11" name="Straight Connector 10">
            <a:extLst>
              <a:ext uri="{FF2B5EF4-FFF2-40B4-BE49-F238E27FC236}">
                <a16:creationId xmlns:a16="http://schemas.microsoft.com/office/drawing/2014/main" id="{787CBF7F-92AD-42B8-AA3E-C4AF7A2AD3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34000" y="876300"/>
            <a:ext cx="0" cy="518160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B8CCA3B0-161E-9604-A665-68CF1559B1B8}"/>
              </a:ext>
            </a:extLst>
          </p:cNvPr>
          <p:cNvGraphicFramePr>
            <a:graphicFrameLocks noGrp="1"/>
          </p:cNvGraphicFramePr>
          <p:nvPr>
            <p:ph idx="1"/>
            <p:extLst>
              <p:ext uri="{D42A27DB-BD31-4B8C-83A1-F6EECF244321}">
                <p14:modId xmlns:p14="http://schemas.microsoft.com/office/powerpoint/2010/main" val="2161162488"/>
              </p:ext>
            </p:extLst>
          </p:nvPr>
        </p:nvGraphicFramePr>
        <p:xfrm>
          <a:off x="6095999" y="360219"/>
          <a:ext cx="5638781" cy="5697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196383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0E24E655-D977-EC48-3F22-220DF111A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5313" y="-96982"/>
            <a:ext cx="65166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34F282AD-B425-41AA-8802-B454E4B1C89D}"/>
              </a:ext>
            </a:extLst>
          </p:cNvPr>
          <p:cNvSpPr>
            <a:spLocks noGrp="1"/>
          </p:cNvSpPr>
          <p:nvPr>
            <p:ph type="title"/>
          </p:nvPr>
        </p:nvSpPr>
        <p:spPr>
          <a:xfrm>
            <a:off x="849759" y="895440"/>
            <a:ext cx="5246241" cy="3316342"/>
          </a:xfrm>
        </p:spPr>
        <p:txBody>
          <a:bodyPr>
            <a:normAutofit fontScale="90000"/>
          </a:bodyPr>
          <a:lstStyle/>
          <a:p>
            <a:r>
              <a:rPr lang="en-US" b="1" i="0" u="none" strike="noStrike" dirty="0">
                <a:solidFill>
                  <a:schemeClr val="tx1"/>
                </a:solidFill>
                <a:effectLst/>
                <a:latin typeface="Arial" panose="020B0604020202020204" pitchFamily="34" charset="0"/>
                <a:cs typeface="KoHo" pitchFamily="2" charset="-34"/>
              </a:rPr>
              <a:t>14h Annual CONFERENCE', </a:t>
            </a:r>
            <a:br>
              <a:rPr lang="en-US" b="1" i="0" u="none" strike="noStrike" dirty="0">
                <a:solidFill>
                  <a:schemeClr val="tx1"/>
                </a:solidFill>
                <a:effectLst/>
                <a:latin typeface="Arial" panose="020B0604020202020204" pitchFamily="34" charset="0"/>
                <a:cs typeface="KoHo" pitchFamily="2" charset="-34"/>
              </a:rPr>
            </a:br>
            <a:r>
              <a:rPr lang="en-US" b="1" i="0" u="none" strike="noStrike" dirty="0">
                <a:solidFill>
                  <a:schemeClr val="tx1"/>
                </a:solidFill>
                <a:effectLst/>
                <a:latin typeface="Arial" panose="020B0604020202020204" pitchFamily="34" charset="0"/>
                <a:cs typeface="KoHo" pitchFamily="2" charset="-34"/>
              </a:rPr>
              <a:t>15-18 Dec 2024 at Las Cruces, New Mexico</a:t>
            </a:r>
            <a:endParaRPr lang="en-US" dirty="0">
              <a:solidFill>
                <a:schemeClr val="tx1"/>
              </a:solidFill>
            </a:endParaRPr>
          </a:p>
        </p:txBody>
      </p:sp>
    </p:spTree>
    <p:extLst>
      <p:ext uri="{BB962C8B-B14F-4D97-AF65-F5344CB8AC3E}">
        <p14:creationId xmlns:p14="http://schemas.microsoft.com/office/powerpoint/2010/main" val="39978108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9F66B-3A58-4479-E01C-81611E8C6DA6}"/>
              </a:ext>
            </a:extLst>
          </p:cNvPr>
          <p:cNvSpPr>
            <a:spLocks noGrp="1"/>
          </p:cNvSpPr>
          <p:nvPr>
            <p:ph type="title"/>
          </p:nvPr>
        </p:nvSpPr>
        <p:spPr>
          <a:xfrm>
            <a:off x="175315" y="262261"/>
            <a:ext cx="7633742" cy="1492132"/>
          </a:xfrm>
        </p:spPr>
        <p:txBody>
          <a:bodyPr anchor="ctr">
            <a:normAutofit/>
          </a:bodyPr>
          <a:lstStyle/>
          <a:p>
            <a:pPr algn="ctr"/>
            <a:r>
              <a:rPr lang="en-US" dirty="0">
                <a:latin typeface="Baloo" panose="03080902040302020200" pitchFamily="66" charset="77"/>
                <a:cs typeface="Baloo" panose="03080902040302020200" pitchFamily="66" charset="77"/>
              </a:rPr>
              <a:t>More info about Cornucopia of Woke &amp; WOKs</a:t>
            </a:r>
          </a:p>
        </p:txBody>
      </p:sp>
      <p:graphicFrame>
        <p:nvGraphicFramePr>
          <p:cNvPr id="13" name="Content Placeholder 2">
            <a:extLst>
              <a:ext uri="{FF2B5EF4-FFF2-40B4-BE49-F238E27FC236}">
                <a16:creationId xmlns:a16="http://schemas.microsoft.com/office/drawing/2014/main" id="{5E7C3109-C6DB-1CD8-EC07-9E27232C97A2}"/>
              </a:ext>
            </a:extLst>
          </p:cNvPr>
          <p:cNvGraphicFramePr>
            <a:graphicFrameLocks noGrp="1"/>
          </p:cNvGraphicFramePr>
          <p:nvPr>
            <p:ph idx="1"/>
            <p:extLst>
              <p:ext uri="{D42A27DB-BD31-4B8C-83A1-F6EECF244321}">
                <p14:modId xmlns:p14="http://schemas.microsoft.com/office/powerpoint/2010/main" val="4084201539"/>
              </p:ext>
            </p:extLst>
          </p:nvPr>
        </p:nvGraphicFramePr>
        <p:xfrm>
          <a:off x="175315" y="2136776"/>
          <a:ext cx="8319328" cy="41315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38AEC9E8-292F-37A4-C0AC-C46C9C97D6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94643" y="262261"/>
            <a:ext cx="2952408" cy="2805603"/>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Cornucopia Definition &amp; Meaning - Merriam-Webster">
            <a:extLst>
              <a:ext uri="{FF2B5EF4-FFF2-40B4-BE49-F238E27FC236}">
                <a16:creationId xmlns:a16="http://schemas.microsoft.com/office/drawing/2014/main" id="{4702F1DD-FD87-1162-F798-3387A6B24D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3948" y="3187987"/>
            <a:ext cx="4239928" cy="2805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266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DC7E1B-4C99-F9B3-D5AE-874D10BDA3F6}"/>
              </a:ext>
            </a:extLst>
          </p:cNvPr>
          <p:cNvSpPr>
            <a:spLocks noGrp="1"/>
          </p:cNvSpPr>
          <p:nvPr>
            <p:ph type="title"/>
          </p:nvPr>
        </p:nvSpPr>
        <p:spPr>
          <a:xfrm>
            <a:off x="764593" y="895440"/>
            <a:ext cx="4569407" cy="1560083"/>
          </a:xfrm>
        </p:spPr>
        <p:txBody>
          <a:bodyPr>
            <a:normAutofit fontScale="90000"/>
          </a:bodyPr>
          <a:lstStyle/>
          <a:p>
            <a:pPr>
              <a:lnSpc>
                <a:spcPct val="90000"/>
              </a:lnSpc>
            </a:pPr>
            <a:r>
              <a:rPr lang="en-US" sz="3700" dirty="0">
                <a:latin typeface="Baloo" panose="03080902040302020200" pitchFamily="66" charset="77"/>
                <a:cs typeface="Baloo" panose="03080902040302020200" pitchFamily="66" charset="77"/>
              </a:rPr>
              <a:t>WOKE began as African-American Term</a:t>
            </a:r>
          </a:p>
        </p:txBody>
      </p:sp>
      <p:cxnSp>
        <p:nvCxnSpPr>
          <p:cNvPr id="11" name="Straight Connector 10">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0E83643-F712-6C27-F56E-B81EA7CBFF0B}"/>
              </a:ext>
            </a:extLst>
          </p:cNvPr>
          <p:cNvSpPr>
            <a:spLocks noGrp="1"/>
          </p:cNvSpPr>
          <p:nvPr>
            <p:ph idx="1"/>
          </p:nvPr>
        </p:nvSpPr>
        <p:spPr>
          <a:xfrm>
            <a:off x="1175832" y="2681873"/>
            <a:ext cx="3746928" cy="3402555"/>
          </a:xfrm>
        </p:spPr>
        <p:txBody>
          <a:bodyPr anchor="t">
            <a:normAutofit lnSpcReduction="10000"/>
          </a:bodyPr>
          <a:lstStyle/>
          <a:p>
            <a:pPr marL="0" indent="0">
              <a:buNone/>
            </a:pPr>
            <a:r>
              <a:rPr lang="en-US" sz="4800" dirty="0"/>
              <a:t>Not a White folk term, </a:t>
            </a:r>
          </a:p>
          <a:p>
            <a:pPr marL="0" indent="0">
              <a:buNone/>
            </a:pPr>
            <a:r>
              <a:rPr lang="en-US" sz="4800" dirty="0"/>
              <a:t>but language changes</a:t>
            </a:r>
          </a:p>
        </p:txBody>
      </p:sp>
      <p:pic>
        <p:nvPicPr>
          <p:cNvPr id="16386" name="Picture 2" descr="African American and African Diaspora Studies | Columbia University Press">
            <a:extLst>
              <a:ext uri="{FF2B5EF4-FFF2-40B4-BE49-F238E27FC236}">
                <a16:creationId xmlns:a16="http://schemas.microsoft.com/office/drawing/2014/main" id="{5DE2B297-48B6-3377-DEF6-CD1108E7B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6960" y="381000"/>
            <a:ext cx="6875039" cy="3437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72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Woke Went From &quot;Black&quot; to &quot;Bad&quot;: The Meaning of &quot;Woke&quot;">
            <a:extLst>
              <a:ext uri="{FF2B5EF4-FFF2-40B4-BE49-F238E27FC236}">
                <a16:creationId xmlns:a16="http://schemas.microsoft.com/office/drawing/2014/main" id="{086DF903-D76F-55AF-00BD-86B16E0995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7045"/>
          <a:stretch/>
        </p:blipFill>
        <p:spPr bwMode="auto">
          <a:xfrm>
            <a:off x="789708" y="-1"/>
            <a:ext cx="10788465" cy="6165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468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D3BF4-552C-B4FD-D0B5-E92B071EC078}"/>
            </a:ext>
          </a:extLst>
        </p:cNvPr>
        <p:cNvGrpSpPr/>
        <p:nvPr/>
      </p:nvGrpSpPr>
      <p:grpSpPr>
        <a:xfrm>
          <a:off x="0" y="0"/>
          <a:ext cx="0" cy="0"/>
          <a:chOff x="0" y="0"/>
          <a:chExt cx="0" cy="0"/>
        </a:xfrm>
      </p:grpSpPr>
      <p:pic>
        <p:nvPicPr>
          <p:cNvPr id="2050" name="Picture 2" descr="How Woke Went From &quot;Black&quot; to &quot;Bad&quot;: The Meaning of &quot;Woke&quot;">
            <a:extLst>
              <a:ext uri="{FF2B5EF4-FFF2-40B4-BE49-F238E27FC236}">
                <a16:creationId xmlns:a16="http://schemas.microsoft.com/office/drawing/2014/main" id="{EAF7EB5F-6A30-62B5-77B7-7F92F8CA68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477"/>
          <a:stretch/>
        </p:blipFill>
        <p:spPr bwMode="auto">
          <a:xfrm>
            <a:off x="4747477" y="0"/>
            <a:ext cx="6594763" cy="61588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85D30FE-53E8-377C-9BCB-BD3581714922}"/>
              </a:ext>
            </a:extLst>
          </p:cNvPr>
          <p:cNvSpPr>
            <a:spLocks noGrp="1"/>
          </p:cNvSpPr>
          <p:nvPr>
            <p:ph type="title"/>
          </p:nvPr>
        </p:nvSpPr>
        <p:spPr>
          <a:xfrm>
            <a:off x="849760" y="895440"/>
            <a:ext cx="4110168" cy="1832349"/>
          </a:xfrm>
        </p:spPr>
        <p:txBody>
          <a:bodyPr>
            <a:normAutofit fontScale="90000"/>
          </a:bodyPr>
          <a:lstStyle/>
          <a:p>
            <a:r>
              <a:rPr lang="en-US" sz="6600" dirty="0">
                <a:latin typeface="Baloo" panose="03080902040302020200" pitchFamily="66" charset="77"/>
                <a:cs typeface="Baloo" panose="03080902040302020200" pitchFamily="66" charset="77"/>
              </a:rPr>
              <a:t>Stay Woke</a:t>
            </a:r>
          </a:p>
        </p:txBody>
      </p:sp>
      <p:sp>
        <p:nvSpPr>
          <p:cNvPr id="4" name="TextBox 3">
            <a:extLst>
              <a:ext uri="{FF2B5EF4-FFF2-40B4-BE49-F238E27FC236}">
                <a16:creationId xmlns:a16="http://schemas.microsoft.com/office/drawing/2014/main" id="{AD2C0959-1FC1-B86B-3493-458AD767CE91}"/>
              </a:ext>
            </a:extLst>
          </p:cNvPr>
          <p:cNvSpPr txBox="1"/>
          <p:nvPr/>
        </p:nvSpPr>
        <p:spPr>
          <a:xfrm>
            <a:off x="443345" y="2089238"/>
            <a:ext cx="3920837" cy="4160498"/>
          </a:xfrm>
          <a:prstGeom prst="rect">
            <a:avLst/>
          </a:prstGeom>
          <a:noFill/>
        </p:spPr>
        <p:txBody>
          <a:bodyPr wrap="square">
            <a:spAutoFit/>
          </a:bodyPr>
          <a:lstStyle/>
          <a:p>
            <a:pPr marL="0" indent="0">
              <a:lnSpc>
                <a:spcPct val="110000"/>
              </a:lnSpc>
              <a:buNone/>
            </a:pPr>
            <a:r>
              <a:rPr lang="en-US" sz="2800" b="1" i="0" u="none" strike="noStrike" dirty="0">
                <a:effectLst/>
                <a:latin typeface="Verdana" panose="020B0604030504040204" pitchFamily="34" charset="0"/>
              </a:rPr>
              <a:t>Woke' is derived from African-American everyday speech originally meaning alertness to racial prejudice &amp; discrimination. </a:t>
            </a:r>
          </a:p>
          <a:p>
            <a:pPr marL="0" indent="0">
              <a:lnSpc>
                <a:spcPct val="110000"/>
              </a:lnSpc>
              <a:buNone/>
            </a:pPr>
            <a:endParaRPr lang="en-US" sz="1800" dirty="0">
              <a:latin typeface="Verdana" panose="020B0604030504040204" pitchFamily="34" charset="0"/>
            </a:endParaRPr>
          </a:p>
        </p:txBody>
      </p:sp>
    </p:spTree>
    <p:extLst>
      <p:ext uri="{BB962C8B-B14F-4D97-AF65-F5344CB8AC3E}">
        <p14:creationId xmlns:p14="http://schemas.microsoft.com/office/powerpoint/2010/main" val="533117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F7449-3124-2735-EDF3-4FCCDA10EC23}"/>
            </a:ext>
          </a:extLst>
        </p:cNvPr>
        <p:cNvGrpSpPr/>
        <p:nvPr/>
      </p:nvGrpSpPr>
      <p:grpSpPr>
        <a:xfrm>
          <a:off x="0" y="0"/>
          <a:ext cx="0" cy="0"/>
          <a:chOff x="0" y="0"/>
          <a:chExt cx="0" cy="0"/>
        </a:xfrm>
      </p:grpSpPr>
      <p:pic>
        <p:nvPicPr>
          <p:cNvPr id="2050" name="Picture 2" descr="How Woke Went From &quot;Black&quot; to &quot;Bad&quot;: The Meaning of &quot;Woke&quot;">
            <a:extLst>
              <a:ext uri="{FF2B5EF4-FFF2-40B4-BE49-F238E27FC236}">
                <a16:creationId xmlns:a16="http://schemas.microsoft.com/office/drawing/2014/main" id="{BD3F8C4D-43E9-6419-1B53-CB8824261E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718" t="62312" r="23605"/>
          <a:stretch/>
        </p:blipFill>
        <p:spPr bwMode="auto">
          <a:xfrm>
            <a:off x="4959928" y="166256"/>
            <a:ext cx="6044890" cy="59926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5DC214B-ACFD-5AAD-033E-927B67591D1F}"/>
              </a:ext>
            </a:extLst>
          </p:cNvPr>
          <p:cNvSpPr>
            <a:spLocks noGrp="1"/>
          </p:cNvSpPr>
          <p:nvPr>
            <p:ph type="title"/>
          </p:nvPr>
        </p:nvSpPr>
        <p:spPr>
          <a:xfrm>
            <a:off x="166255" y="895440"/>
            <a:ext cx="4793673" cy="1832349"/>
          </a:xfrm>
        </p:spPr>
        <p:txBody>
          <a:bodyPr>
            <a:normAutofit fontScale="90000"/>
          </a:bodyPr>
          <a:lstStyle/>
          <a:p>
            <a:r>
              <a:rPr lang="en-US" sz="6600" dirty="0">
                <a:latin typeface="Baloo" panose="03080902040302020200" pitchFamily="66" charset="77"/>
                <a:cs typeface="Baloo" panose="03080902040302020200" pitchFamily="66" charset="77"/>
              </a:rPr>
              <a:t>WOKE gets Appropriated</a:t>
            </a:r>
          </a:p>
        </p:txBody>
      </p:sp>
    </p:spTree>
    <p:extLst>
      <p:ext uri="{BB962C8B-B14F-4D97-AF65-F5344CB8AC3E}">
        <p14:creationId xmlns:p14="http://schemas.microsoft.com/office/powerpoint/2010/main" val="895470553"/>
      </p:ext>
    </p:extLst>
  </p:cSld>
  <p:clrMapOvr>
    <a:masterClrMapping/>
  </p:clrMapOvr>
</p:sld>
</file>

<file path=ppt/theme/theme1.xml><?xml version="1.0" encoding="utf-8"?>
<a:theme xmlns:a="http://schemas.openxmlformats.org/drawingml/2006/main" name="VaultVTI">
  <a:themeElements>
    <a:clrScheme name="AnalogousFromRegularSeed_2SEEDS">
      <a:dk1>
        <a:srgbClr val="000000"/>
      </a:dk1>
      <a:lt1>
        <a:srgbClr val="FFFFFF"/>
      </a:lt1>
      <a:dk2>
        <a:srgbClr val="27311C"/>
      </a:dk2>
      <a:lt2>
        <a:srgbClr val="F0F2F3"/>
      </a:lt2>
      <a:accent1>
        <a:srgbClr val="B1693B"/>
      </a:accent1>
      <a:accent2>
        <a:srgbClr val="C34D50"/>
      </a:accent2>
      <a:accent3>
        <a:srgbClr val="B8A248"/>
      </a:accent3>
      <a:accent4>
        <a:srgbClr val="3BB1AE"/>
      </a:accent4>
      <a:accent5>
        <a:srgbClr val="4D95C3"/>
      </a:accent5>
      <a:accent6>
        <a:srgbClr val="3E54B3"/>
      </a:accent6>
      <a:hlink>
        <a:srgbClr val="3F8DBF"/>
      </a:hlink>
      <a:folHlink>
        <a:srgbClr val="7F7F7F"/>
      </a:folHlink>
    </a:clrScheme>
    <a:fontScheme name="Custom 5">
      <a:majorFont>
        <a:latin typeface="Georgia Pro Light"/>
        <a:ea typeface=""/>
        <a:cs typeface=""/>
      </a:majorFont>
      <a:minorFont>
        <a:latin typeface="Georgia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ultVTI" id="{144E1EB0-F9F9-4F8D-8264-A2820BA0C47A}" vid="{3A992A48-7697-4A22-A884-B4A11E6218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788</TotalTime>
  <Words>3633</Words>
  <Application>Microsoft Macintosh PowerPoint</Application>
  <PresentationFormat>Widescreen</PresentationFormat>
  <Paragraphs>294</Paragraphs>
  <Slides>59</Slides>
  <Notes>9</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59</vt:i4>
      </vt:variant>
    </vt:vector>
  </HeadingPairs>
  <TitlesOfParts>
    <vt:vector size="75" baseType="lpstr">
      <vt:lpstr>Aptos</vt:lpstr>
      <vt:lpstr>Arial</vt:lpstr>
      <vt:lpstr>Baloo</vt:lpstr>
      <vt:lpstr>Bungee Inline</vt:lpstr>
      <vt:lpstr>Cambria</vt:lpstr>
      <vt:lpstr>Fd92656-Identity-H</vt:lpstr>
      <vt:lpstr>Georgia Pro Light</vt:lpstr>
      <vt:lpstr>Google Sans</vt:lpstr>
      <vt:lpstr>Helvetica Neue</vt:lpstr>
      <vt:lpstr>icon-th</vt:lpstr>
      <vt:lpstr>Menlo</vt:lpstr>
      <vt:lpstr>Roboto</vt:lpstr>
      <vt:lpstr>Source Sans Pro</vt:lpstr>
      <vt:lpstr>times</vt:lpstr>
      <vt:lpstr>Verdana</vt:lpstr>
      <vt:lpstr>VaultVTI</vt:lpstr>
      <vt:lpstr>Whites WOKE your WOK</vt:lpstr>
      <vt:lpstr>I’m David Michael Boje</vt:lpstr>
      <vt:lpstr>Agenda - Whites WOKE your WOK</vt:lpstr>
      <vt:lpstr>Caballo the Nameless City till 1930s </vt:lpstr>
      <vt:lpstr>Welcome to an All-White Small City</vt:lpstr>
      <vt:lpstr>WOKE began as African-American Term</vt:lpstr>
      <vt:lpstr>PowerPoint Presentation</vt:lpstr>
      <vt:lpstr>Stay Woke</vt:lpstr>
      <vt:lpstr>WOKE gets Appropriated</vt:lpstr>
      <vt:lpstr>WOKE Appropriated</vt:lpstr>
      <vt:lpstr>What does W-WOK Mean?</vt:lpstr>
      <vt:lpstr>What is history of W-WOK?</vt:lpstr>
      <vt:lpstr>What about Indigenous-WOK?</vt:lpstr>
      <vt:lpstr>   Is Everyone  Indigenous?</vt:lpstr>
      <vt:lpstr>Can Whites call themselves Indigenous?</vt:lpstr>
      <vt:lpstr>   Was Everyone Indigenous at the beginning?</vt:lpstr>
      <vt:lpstr>What did W-WOK do to Indigenous People?</vt:lpstr>
      <vt:lpstr>Vine deloria Jr.</vt:lpstr>
      <vt:lpstr> American Indian Metaphysics</vt:lpstr>
      <vt:lpstr>Blackfoot Metaphysics</vt:lpstr>
      <vt:lpstr>Energy Waves are the Spirit</vt:lpstr>
      <vt:lpstr>            Everything is Animate</vt:lpstr>
      <vt:lpstr>Everything is Related</vt:lpstr>
      <vt:lpstr>RENEWAL</vt:lpstr>
      <vt:lpstr>What is W-WOK land ethic?</vt:lpstr>
      <vt:lpstr>PowerPoint Presentation</vt:lpstr>
      <vt:lpstr>History of indigenous Peoples where I live</vt:lpstr>
      <vt:lpstr>Chihene Nde Nation where I live</vt:lpstr>
      <vt:lpstr>Other Indigenous Peoples along Rio Grande where I live</vt:lpstr>
      <vt:lpstr>Census of Sierra County, NM Where I Live</vt:lpstr>
      <vt:lpstr>Census of Truth or Consequences,  New Mexico 20 miles north of where I live</vt:lpstr>
      <vt:lpstr>Can’t we just Braid W-WOK with  I-WOK?  Like the Māori do</vt:lpstr>
      <vt:lpstr>Chinene Homeland where I live</vt:lpstr>
      <vt:lpstr>White Painted Woman</vt:lpstr>
      <vt:lpstr>Chinene Creation Story – White Painted Woman</vt:lpstr>
      <vt:lpstr>PowerPoint Presentation</vt:lpstr>
      <vt:lpstr>PowerPoint Presentation</vt:lpstr>
      <vt:lpstr>United Nations Permanent  Forum  on  Indigenous  Issues Says, White can call themselves Indigenous, if and only if:  </vt:lpstr>
      <vt:lpstr>Can African Americans call themselves Indigenous?</vt:lpstr>
      <vt:lpstr>   Can White People Have  an Indigenous Land Ethic?</vt:lpstr>
      <vt:lpstr>Cycle of 6 Rs of Indigenous I-WOK  Land Ethics</vt:lpstr>
      <vt:lpstr>Indigenous Land Ethics</vt:lpstr>
      <vt:lpstr>What can we non-Natives do?</vt:lpstr>
      <vt:lpstr>Indigenous Land Ethics</vt:lpstr>
      <vt:lpstr>7 Directions </vt:lpstr>
      <vt:lpstr>Introduction to  CHORA WAYS OF KNOWING C-WOK</vt:lpstr>
      <vt:lpstr>There are more than two WOKs to braid?</vt:lpstr>
      <vt:lpstr>Back to Pythagoras</vt:lpstr>
      <vt:lpstr>Are there Male and Female WOKs</vt:lpstr>
      <vt:lpstr>What happened from Pythagoras to today?</vt:lpstr>
      <vt:lpstr>What is Chora as Pythagorean Thirding?</vt:lpstr>
      <vt:lpstr>What is Chora?</vt:lpstr>
      <vt:lpstr>What happened from Pythagoras to today?</vt:lpstr>
      <vt:lpstr>What happened from Pythagoras to today? </vt:lpstr>
      <vt:lpstr>OK, but are there more than three WOK’s</vt:lpstr>
      <vt:lpstr>What happened from Pythagoras to today?</vt:lpstr>
      <vt:lpstr>But are there more than these four WOKs?</vt:lpstr>
      <vt:lpstr>14h Annual CONFERENCE',  15-18 Dec 2024 at Las Cruces, New Mexico</vt:lpstr>
      <vt:lpstr>More info about Cornucopia of Woke &amp; WOKs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Boje</dc:creator>
  <cp:lastModifiedBy>David Boje</cp:lastModifiedBy>
  <cp:revision>23</cp:revision>
  <dcterms:created xsi:type="dcterms:W3CDTF">2024-10-05T15:01:18Z</dcterms:created>
  <dcterms:modified xsi:type="dcterms:W3CDTF">2024-10-07T02:46:00Z</dcterms:modified>
</cp:coreProperties>
</file>