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28"/>
  </p:notesMasterIdLst>
  <p:sldIdLst>
    <p:sldId id="256" r:id="rId2"/>
    <p:sldId id="259" r:id="rId3"/>
    <p:sldId id="292" r:id="rId4"/>
    <p:sldId id="289" r:id="rId5"/>
    <p:sldId id="290" r:id="rId6"/>
    <p:sldId id="287" r:id="rId7"/>
    <p:sldId id="286" r:id="rId8"/>
    <p:sldId id="278" r:id="rId9"/>
    <p:sldId id="280" r:id="rId10"/>
    <p:sldId id="260" r:id="rId11"/>
    <p:sldId id="262" r:id="rId12"/>
    <p:sldId id="282" r:id="rId13"/>
    <p:sldId id="283" r:id="rId14"/>
    <p:sldId id="284" r:id="rId15"/>
    <p:sldId id="277" r:id="rId16"/>
    <p:sldId id="263" r:id="rId17"/>
    <p:sldId id="257" r:id="rId18"/>
    <p:sldId id="276" r:id="rId19"/>
    <p:sldId id="273" r:id="rId20"/>
    <p:sldId id="266" r:id="rId21"/>
    <p:sldId id="275" r:id="rId22"/>
    <p:sldId id="288" r:id="rId23"/>
    <p:sldId id="267" r:id="rId24"/>
    <p:sldId id="264" r:id="rId25"/>
    <p:sldId id="291" r:id="rId26"/>
    <p:sldId id="269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-5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F6A0B-148F-8E49-A61B-C1C26766AF07}" type="datetimeFigureOut">
              <a:rPr lang="en-US" smtClean="0"/>
              <a:t>8/1/20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E9A844-241C-7948-87F5-12F3D2500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Relationship Id="rId3" Type="http://schemas.openxmlformats.org/officeDocument/2006/relationships/hyperlink" Target="https://www.nbcnews.com/mach/science/how-did-earth-get-its-water-scientists-think-they-ve-ncna1011441" TargetMode="Externa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many of you talk to rocks?</a:t>
            </a:r>
          </a:p>
          <a:p>
            <a:r>
              <a:rPr lang="en-US" dirty="0" smtClean="0"/>
              <a:t>How many</a:t>
            </a:r>
            <a:r>
              <a:rPr lang="en-US" baseline="0" dirty="0" smtClean="0"/>
              <a:t> collect rocks as you travel?</a:t>
            </a:r>
          </a:p>
          <a:p>
            <a:r>
              <a:rPr lang="en-US" baseline="0" dirty="0" smtClean="0"/>
              <a:t>How many believe rocks are alive?</a:t>
            </a:r>
          </a:p>
          <a:p>
            <a:r>
              <a:rPr lang="en-US" baseline="0" dirty="0" smtClean="0"/>
              <a:t>How many thing rocks have spirit?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9A844-241C-7948-87F5-12F3D25000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93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Banded</a:t>
            </a:r>
            <a:r>
              <a:rPr lang="en-US" baseline="0" dirty="0" smtClean="0"/>
              <a:t> Iron formation at </a:t>
            </a:r>
            <a:r>
              <a:rPr lang="en-US" baseline="0" dirty="0" err="1" smtClean="0"/>
              <a:t>Fortescue</a:t>
            </a:r>
            <a:r>
              <a:rPr lang="en-US" baseline="0" dirty="0" smtClean="0"/>
              <a:t> Falls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F99B9-02AD-4D47-8368-F7594DD6C68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47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human body is 90% Stardust it is 55% to 85% water during our life and we are 37.2 trillion living cells.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9A844-241C-7948-87F5-12F3D250001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00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Rock divination is a way of tuning the earth energy in you and the earth energy in the rock. The rock has vibrant matter energy a memory of all of the places it has been in all of the events and has been exposed to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None/>
            </a:pPr>
            <a:r>
              <a:rPr lang="en-US" b="1" dirty="0" smtClean="0"/>
              <a:t>LEVEL 1: Rock &amp; Stardust Native Science </a:t>
            </a:r>
            <a:r>
              <a:rPr lang="en-US" dirty="0" smtClean="0"/>
              <a:t>(We are Rock &amp; Stardust)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Our bodies made of old star dust (Carl Sagan)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Star atoms contribute to our organic molecules in the MICROCOSMOS</a:t>
            </a:r>
          </a:p>
          <a:p>
            <a:pPr marL="0" indent="0">
              <a:buNone/>
            </a:pPr>
            <a:r>
              <a:rPr lang="en-US" b="1" dirty="0" smtClean="0"/>
              <a:t>LEVEL 2</a:t>
            </a:r>
            <a:r>
              <a:rPr lang="en-US" dirty="0" smtClean="0"/>
              <a:t>: </a:t>
            </a:r>
            <a:r>
              <a:rPr lang="en-US" b="1" dirty="0" smtClean="0"/>
              <a:t>Shamanic Intention </a:t>
            </a:r>
            <a:r>
              <a:rPr lang="mr-IN" b="1" dirty="0" smtClean="0"/>
              <a:t>–</a:t>
            </a:r>
            <a:r>
              <a:rPr lang="en-US" b="1" dirty="0" smtClean="0"/>
              <a:t> Rorschach Tes</a:t>
            </a:r>
            <a:r>
              <a:rPr lang="en-US" dirty="0" smtClean="0"/>
              <a:t>t (Metaphor) 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How Farmers Did Divination thousand years ago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Core Shamanism Method (intro) </a:t>
            </a:r>
          </a:p>
          <a:p>
            <a:pPr marL="0" indent="0">
              <a:buNone/>
            </a:pPr>
            <a:r>
              <a:rPr lang="en-US" b="1" dirty="0" smtClean="0"/>
              <a:t>LEVEL 3: Powerful Rocks for  Shamanic Divination 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Pendulum to ask a yes or no question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Shamanic Vibratory Energy Connection to your Body Energy </a:t>
            </a:r>
            <a:r>
              <a:rPr lang="mr-IN" dirty="0" smtClean="0"/>
              <a:t>–</a:t>
            </a:r>
            <a:r>
              <a:rPr lang="en-US" dirty="0" smtClean="0"/>
              <a:t> e.g. </a:t>
            </a:r>
            <a:r>
              <a:rPr lang="en-US" dirty="0" err="1" smtClean="0"/>
              <a:t>Boji</a:t>
            </a:r>
            <a:r>
              <a:rPr lang="en-US" dirty="0" smtClean="0"/>
              <a:t> Stones Male and Female Energy &amp; Connecting to ‘Heart Stone’ in Desert Pond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Blue Celestite Imbued with Divine Energy for Inner Peace, Conflict Negotiation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The Record Keeper Crystal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Heart Stone to Create Sacred Space in Pond that was collapsing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9A844-241C-7948-87F5-12F3D25000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48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9A844-241C-7948-87F5-12F3D25000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54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made of first generation stars of the Universe in its Big Bang, These first stars 50 times bigger than sun (Ashley says. </a:t>
            </a:r>
          </a:p>
          <a:p>
            <a:r>
              <a:rPr lang="en-US" dirty="0" smtClean="0"/>
              <a:t>When</a:t>
            </a:r>
            <a:r>
              <a:rPr lang="en-US" baseline="0" dirty="0" smtClean="0"/>
              <a:t> stars die, they shed their star dust, in galactic chemical evolution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Stars start making planets and then start to make water and other ingredients required for life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9A844-241C-7948-87F5-12F3D25000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89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solar system is 4.571 billion years old. The sun is about half way through its life span, and has about 5 billion years left.  It will become 2,000 times brighter in its declining years</a:t>
            </a:r>
          </a:p>
          <a:p>
            <a:r>
              <a:rPr lang="en-US" dirty="0" smtClean="0"/>
              <a:t>Our Milky Way Galaxy is 13.2 billion years old in a universe estimated to be 13.8 billion years old.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9A844-241C-7948-87F5-12F3D25000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48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And ---? </a:t>
            </a:r>
            <a:r>
              <a:rPr lang="en-US" dirty="0" smtClean="0"/>
              <a:t>3.36 Billion years ago the Asteroid VESTA impact event with Earth vaporized all the water, Yucatán, Mexico, </a:t>
            </a: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LEVEL 1: Giant-impact hypothesis story of the Moon formed by collision between the proto-Earth and a Mars-sized </a:t>
            </a:r>
            <a:r>
              <a:rPr lang="en-US" sz="1200" dirty="0" err="1" smtClean="0"/>
              <a:t>planetesimal</a:t>
            </a:r>
            <a:r>
              <a:rPr lang="en-US" sz="1200" dirty="0" smtClean="0"/>
              <a:t> called Theia, approximately 4.4 billion years ago</a:t>
            </a:r>
            <a:endParaRPr lang="en-US" sz="11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rgbClr val="FF0000"/>
                </a:solidFill>
              </a:rPr>
              <a:t>HOW </a:t>
            </a:r>
            <a:r>
              <a:rPr lang="en-US" b="1" dirty="0" smtClean="0">
                <a:solidFill>
                  <a:srgbClr val="FF0000"/>
                </a:solidFill>
              </a:rPr>
              <a:t>ROCKS SOLVED THE INTERSTELLAR WATER MYSTERY </a:t>
            </a:r>
            <a:r>
              <a:rPr lang="en-US" dirty="0" smtClean="0"/>
              <a:t>They found that the timing likely coincided with a cosmic smash-up that created the moon. Scientists generally agree that the moon formed from debris left over when the Mars-sized object, known as Theia, slammed into Earth about 4.4 billion years ago. https://</a:t>
            </a:r>
            <a:r>
              <a:rPr lang="en-US" dirty="0" err="1" smtClean="0"/>
              <a:t>www.nbcnews.com</a:t>
            </a:r>
            <a:r>
              <a:rPr lang="en-US" dirty="0" smtClean="0"/>
              <a:t>/</a:t>
            </a:r>
            <a:r>
              <a:rPr lang="en-US" dirty="0" err="1" smtClean="0"/>
              <a:t>mach</a:t>
            </a:r>
            <a:r>
              <a:rPr lang="en-US" dirty="0" smtClean="0"/>
              <a:t>/science/how-did-earth-get-its-water-scientists-think-they-ve-ncna1011441  </a:t>
            </a:r>
            <a:r>
              <a:rPr lang="en-US" dirty="0" smtClean="0">
                <a:hlinkClick r:id="rId3"/>
              </a:rPr>
              <a:t>https://www.nbcnews.com/mach/science/how-did-earth-get-its-water-scientists-think-they-ve-ncna1011441</a:t>
            </a:r>
            <a:r>
              <a:rPr lang="en-US" dirty="0" smtClean="0"/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8892C-64F8-B04B-B3D8-1601DFFEB8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70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9A844-241C-7948-87F5-12F3D25000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19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HOW ROCKS SOLVED THE WATER STORYTELLING MYSTERY?</a:t>
            </a:r>
          </a:p>
          <a:p>
            <a:r>
              <a:rPr lang="en-US" dirty="0" smtClean="0"/>
              <a:t>The asteroid </a:t>
            </a:r>
            <a:r>
              <a:rPr lang="en-US" dirty="0" err="1" smtClean="0"/>
              <a:t>Vesta</a:t>
            </a:r>
            <a:r>
              <a:rPr lang="en-US" dirty="0" smtClean="0"/>
              <a:t> with its carbonaceous </a:t>
            </a:r>
            <a:r>
              <a:rPr lang="en-US" dirty="0" err="1" smtClean="0"/>
              <a:t>chondrite</a:t>
            </a:r>
            <a:r>
              <a:rPr lang="en-US" dirty="0" smtClean="0"/>
              <a:t> rocks, it is interstellar water, migrated from the asteroid belt as the Earth formed, but that water evaporated, in the molten years of Earth 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9A844-241C-7948-87F5-12F3D25000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91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prstClr val="black"/>
                </a:solidFill>
                <a:latin typeface="AppleSystemUIFont"/>
              </a:rPr>
              <a:t>By zapping single atoms of lead in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Oldest </a:t>
            </a:r>
            <a:r>
              <a:rPr lang="en-US" dirty="0" smtClean="0"/>
              <a:t>rocks on earth found to be 4.03 billion years old (silicate crystals 4.3 billion years old in Australia). Rocks with fossils date to 4.29 billion years in </a:t>
            </a:r>
            <a:r>
              <a:rPr lang="en-US" dirty="0" err="1" smtClean="0"/>
              <a:t>Hemitite</a:t>
            </a:r>
            <a:r>
              <a:rPr lang="en-US" dirty="0" smtClean="0"/>
              <a:t> tubes of volcanic rock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9A844-241C-7948-87F5-12F3D25000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768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8/1/20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7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8/1/20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99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8/1/20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55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8/1/20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14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8/1/20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63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8/1/20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11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8/1/20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51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8/1/20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40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8/1/20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41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8/1/20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824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8/1/20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17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3F878-F5E8-489B-AC8A-64F2A7E22C28}" type="datetimeFigureOut">
              <a:rPr lang="en-US" smtClean="0"/>
              <a:pPr/>
              <a:t>8/1/20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FC063-5EA9-49AF-AFAF-D68C9E82B2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936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avidboje.com/shamanic" TargetMode="Externa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hyperlink" Target="https://www.livescience.com/32763-where-are-the-oldest-rocks-on-earth-found.html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neiss" TargetMode="External"/><Relationship Id="rId4" Type="http://schemas.openxmlformats.org/officeDocument/2006/relationships/hyperlink" Target="https://en.wikipedia.org/wiki/Acasta_Gneiss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youtu.be/s7kqtJLIB_E" TargetMode="External"/><Relationship Id="rId3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davidboje@gmail.com" TargetMode="External"/><Relationship Id="rId4" Type="http://schemas.openxmlformats.org/officeDocument/2006/relationships/image" Target="../media/image29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avidboje.com/shamanic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LL4z8ANyWE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youtu.be/TpwWcYq439U" TargetMode="Externa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967" y="1375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6000" b="1" dirty="0" smtClean="0"/>
              <a:t>Rock Divination: </a:t>
            </a:r>
            <a:br>
              <a:rPr lang="en-US" sz="6000" b="1" dirty="0" smtClean="0"/>
            </a:br>
            <a:r>
              <a:rPr lang="en-US" sz="6000" b="1" dirty="0" smtClean="0"/>
              <a:t>Talk with your Rock  </a:t>
            </a:r>
            <a:endParaRPr lang="en-US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4567766"/>
            <a:ext cx="9144000" cy="2135512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David M. Boje, Ph.D</a:t>
            </a:r>
            <a:r>
              <a:rPr lang="en-US" dirty="0" smtClean="0">
                <a:solidFill>
                  <a:schemeClr val="tx1"/>
                </a:solidFill>
              </a:rPr>
              <a:t>. Storytelling Professor &amp;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Shamanic Practitioner, Las Cruces NM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GATHERING OF CIRCLES Aug 1 2020</a:t>
            </a:r>
          </a:p>
          <a:p>
            <a:r>
              <a:rPr lang="en-US" dirty="0" smtClean="0">
                <a:solidFill>
                  <a:schemeClr val="tx1"/>
                </a:solidFill>
                <a:hlinkClick r:id="rId3"/>
              </a:rPr>
              <a:t>https://davidboje.com/shamanic</a:t>
            </a:r>
            <a:r>
              <a:rPr lang="en-US" dirty="0" smtClean="0">
                <a:solidFill>
                  <a:schemeClr val="tx1"/>
                </a:solidFill>
              </a:rPr>
              <a:t>  for the Slides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heart rock front sid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551" y="1755701"/>
            <a:ext cx="2896366" cy="226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41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686800" cy="136501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LEVEL </a:t>
            </a:r>
            <a:r>
              <a:rPr lang="en-US" b="1" dirty="0" smtClean="0"/>
              <a:t>1: </a:t>
            </a:r>
            <a:r>
              <a:rPr lang="en-US" b="1" dirty="0" smtClean="0"/>
              <a:t>Rock </a:t>
            </a:r>
            <a:r>
              <a:rPr lang="en-US" b="1" dirty="0" smtClean="0"/>
              <a:t>Science &amp; NATIVE SCIENCE </a:t>
            </a:r>
            <a:r>
              <a:rPr lang="en-US" dirty="0" smtClean="0"/>
              <a:t>(Story of Rock-Metamorphosis)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 descr="IMG_21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2" y="1363428"/>
            <a:ext cx="8778240" cy="549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64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7712"/>
          </a:xfrm>
        </p:spPr>
        <p:txBody>
          <a:bodyPr>
            <a:noAutofit/>
          </a:bodyPr>
          <a:lstStyle/>
          <a:p>
            <a:r>
              <a:rPr lang="en-US" b="1" dirty="0" smtClean="0"/>
              <a:t>Level 1 How Old are Rocks?</a:t>
            </a:r>
            <a:endParaRPr lang="en-US" b="1" dirty="0"/>
          </a:p>
        </p:txBody>
      </p:sp>
      <p:pic>
        <p:nvPicPr>
          <p:cNvPr id="4" name="Picture 3" descr="volcanic ro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86" y="932350"/>
            <a:ext cx="7289818" cy="45270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770928"/>
            <a:ext cx="8939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Volcanic Rocks </a:t>
            </a:r>
            <a:r>
              <a:rPr lang="en-US" dirty="0" smtClean="0"/>
              <a:t>are very old souls, Earliest rocks from molten years of Earth, 4.4 billion years </a:t>
            </a:r>
            <a:r>
              <a:rPr lang="en-US" dirty="0" smtClean="0"/>
              <a:t>ago, cooling of magma, and solidified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309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3RwkzysAVH4S3ur533HeT-320-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86" y="235857"/>
            <a:ext cx="5315382" cy="44350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6571" y="4670879"/>
            <a:ext cx="8363858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ppleSystemUIFont"/>
              </a:rPr>
              <a:t>Australia</a:t>
            </a:r>
            <a:r>
              <a:rPr lang="en-US" sz="2400" dirty="0">
                <a:solidFill>
                  <a:prstClr val="black"/>
                </a:solidFill>
                <a:latin typeface="AppleSystemUIFont"/>
              </a:rPr>
              <a:t>, researchers have confirmed the crystal </a:t>
            </a:r>
            <a:r>
              <a:rPr lang="en-US" sz="2400" dirty="0" err="1" smtClean="0">
                <a:solidFill>
                  <a:prstClr val="black"/>
                </a:solidFill>
                <a:latin typeface="AppleSystemUIFont"/>
              </a:rPr>
              <a:t>is</a:t>
            </a:r>
            <a:r>
              <a:rPr lang="en-US" sz="2400" dirty="0" err="1" smtClean="0">
                <a:solidFill>
                  <a:srgbClr val="DCA10D"/>
                </a:solidFill>
                <a:latin typeface="AppleSystemUIFont"/>
                <a:hlinkClick r:id="rId4"/>
              </a:rPr>
              <a:t>oldest</a:t>
            </a:r>
            <a:r>
              <a:rPr lang="en-US" sz="2400" dirty="0" smtClean="0">
                <a:solidFill>
                  <a:srgbClr val="DCA10D"/>
                </a:solidFill>
                <a:latin typeface="AppleSystemUIFont"/>
                <a:hlinkClick r:id="rId4"/>
              </a:rPr>
              <a:t> </a:t>
            </a:r>
            <a:r>
              <a:rPr lang="en-US" sz="2400" dirty="0">
                <a:solidFill>
                  <a:srgbClr val="DCA10D"/>
                </a:solidFill>
                <a:latin typeface="AppleSystemUIFont"/>
                <a:hlinkClick r:id="rId4"/>
              </a:rPr>
              <a:t>rock</a:t>
            </a:r>
            <a:r>
              <a:rPr lang="en-US" sz="2400" dirty="0">
                <a:solidFill>
                  <a:prstClr val="black"/>
                </a:solidFill>
                <a:latin typeface="AppleSystemUIFont"/>
                <a:hlinkClick r:id="rId4"/>
              </a:rPr>
              <a:t> fragment ever found on Earth — 4.375 billion years old, plus or minus 6 million years.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85991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00px-4,030,000,000_Years_Acasta_Gneis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715" y="0"/>
            <a:ext cx="5365647" cy="44333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806" y="4789487"/>
            <a:ext cx="867319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ppleSystemUIFont"/>
              </a:rPr>
              <a:t>sample of </a:t>
            </a:r>
            <a:r>
              <a:rPr lang="en-US" sz="2800" dirty="0">
                <a:solidFill>
                  <a:srgbClr val="DCA10D"/>
                </a:solidFill>
                <a:latin typeface="AppleSystemUIFont"/>
                <a:hlinkClick r:id="rId3"/>
              </a:rPr>
              <a:t>gneiss</a:t>
            </a:r>
            <a:r>
              <a:rPr lang="en-US" sz="2800" dirty="0">
                <a:solidFill>
                  <a:prstClr val="black"/>
                </a:solidFill>
                <a:latin typeface="AppleSystemUIFont"/>
                <a:hlinkClick r:id="rId3"/>
              </a:rPr>
              <a:t> from the site of the Earth's oldest dated rocks (the </a:t>
            </a:r>
            <a:r>
              <a:rPr lang="en-US" sz="2800" dirty="0">
                <a:solidFill>
                  <a:srgbClr val="DCA10D"/>
                </a:solidFill>
                <a:latin typeface="AppleSystemUIFont"/>
                <a:hlinkClick r:id="rId4"/>
              </a:rPr>
              <a:t>Acasta River</a:t>
            </a:r>
            <a:r>
              <a:rPr lang="en-US" sz="2800" dirty="0">
                <a:solidFill>
                  <a:prstClr val="black"/>
                </a:solidFill>
                <a:latin typeface="AppleSystemUIFont"/>
                <a:hlinkClick r:id="rId4"/>
              </a:rPr>
              <a:t> area of Canada). This sample has been dated at 4.03 billion years old.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0660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2857" y="4323193"/>
            <a:ext cx="83275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ppleSystemUIFont"/>
              </a:rPr>
              <a:t>A sample of pillow basalt (a type of rock formed during an underwater eruption) was recovered from the </a:t>
            </a:r>
            <a:r>
              <a:rPr lang="en-US" sz="2800" dirty="0" err="1">
                <a:solidFill>
                  <a:prstClr val="black"/>
                </a:solidFill>
                <a:latin typeface="AppleSystemUIFont"/>
              </a:rPr>
              <a:t>Isua</a:t>
            </a:r>
            <a:r>
              <a:rPr lang="en-US" sz="2800" dirty="0">
                <a:solidFill>
                  <a:prstClr val="black"/>
                </a:solidFill>
                <a:latin typeface="AppleSystemUIFont"/>
              </a:rPr>
              <a:t> Greenstone Belt and provides evidence that </a:t>
            </a:r>
            <a:r>
              <a:rPr lang="en-US" sz="2800" b="1" dirty="0">
                <a:solidFill>
                  <a:prstClr val="black"/>
                </a:solidFill>
                <a:latin typeface="AppleSystemUIFontBold"/>
              </a:rPr>
              <a:t>water</a:t>
            </a:r>
            <a:r>
              <a:rPr lang="en-US" sz="2800" dirty="0">
                <a:solidFill>
                  <a:prstClr val="black"/>
                </a:solidFill>
                <a:latin typeface="AppleSystemUIFont"/>
              </a:rPr>
              <a:t> existed on </a:t>
            </a:r>
            <a:r>
              <a:rPr lang="en-US" sz="2800" b="1" dirty="0">
                <a:solidFill>
                  <a:prstClr val="black"/>
                </a:solidFill>
                <a:latin typeface="AppleSystemUIFontBold"/>
              </a:rPr>
              <a:t>Earth</a:t>
            </a:r>
            <a:r>
              <a:rPr lang="en-US" sz="2800" dirty="0">
                <a:solidFill>
                  <a:prstClr val="black"/>
                </a:solidFill>
                <a:latin typeface="AppleSystemUIFont"/>
              </a:rPr>
              <a:t> 3.8 billion years ago.</a:t>
            </a:r>
          </a:p>
        </p:txBody>
      </p:sp>
      <p:pic>
        <p:nvPicPr>
          <p:cNvPr id="4" name="Picture 3" descr="440px-Pillow_basalt_crop_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857" y="439964"/>
            <a:ext cx="55880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54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ck with iron tells a story THE GREAT OXYGENATION EVEN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32" y="1955682"/>
            <a:ext cx="8091333" cy="4551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7576"/>
            <a:ext cx="9143999" cy="160692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Great Oxidation Event 2.4 Billion Years </a:t>
            </a:r>
            <a:r>
              <a:rPr lang="en-US" sz="1600" dirty="0" smtClean="0"/>
              <a:t>A</a:t>
            </a:r>
            <a:r>
              <a:rPr lang="en-US" sz="2000" dirty="0" smtClean="0"/>
              <a:t>go</a:t>
            </a:r>
            <a:r>
              <a:rPr lang="en-US" sz="3600" dirty="0" smtClean="0"/>
              <a:t> </a:t>
            </a:r>
            <a:r>
              <a:rPr lang="en-US" sz="3200" dirty="0"/>
              <a:t>caused by cyanobacteria doing </a:t>
            </a:r>
            <a:r>
              <a:rPr lang="en-US" sz="3200" dirty="0" smtClean="0"/>
              <a:t>photosynthesis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789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513"/>
            <a:ext cx="8229600" cy="107551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Level 1: </a:t>
            </a:r>
            <a:br>
              <a:rPr lang="en-US" dirty="0" smtClean="0"/>
            </a:br>
            <a:r>
              <a:rPr lang="en-US" dirty="0" smtClean="0"/>
              <a:t>Rocks are Old and Wise Existence</a:t>
            </a:r>
            <a:endParaRPr lang="en-US" dirty="0"/>
          </a:p>
        </p:txBody>
      </p:sp>
      <p:pic>
        <p:nvPicPr>
          <p:cNvPr id="4" name="Picture 3" descr="sandstone ro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223" y="1417638"/>
            <a:ext cx="3246777" cy="3665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0152"/>
            <a:ext cx="5811338" cy="38742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1547" y="5529803"/>
            <a:ext cx="5144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Oldest Pool of Water on the Planet, found two miles down into Earth, has water from Planet Theia impact 4.2. billion years ago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89785" y="5529803"/>
            <a:ext cx="2954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Sandstone is porous and stores moving aquifer water beneath the Earth’s surface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29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LEVEL 2</a:t>
            </a:r>
            <a:r>
              <a:rPr lang="en-US" dirty="0" smtClean="0"/>
              <a:t>: </a:t>
            </a:r>
            <a:r>
              <a:rPr lang="en-US" b="1" dirty="0" smtClean="0"/>
              <a:t>Shamanic Intention </a:t>
            </a:r>
            <a:r>
              <a:rPr lang="mr-IN" b="1" dirty="0" smtClean="0"/>
              <a:t>–</a:t>
            </a:r>
            <a:r>
              <a:rPr lang="en-US" b="1" dirty="0" smtClean="0"/>
              <a:t> Rorschach Tes</a:t>
            </a:r>
            <a:r>
              <a:rPr lang="en-US" dirty="0" smtClean="0"/>
              <a:t>t (Metaphor)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93801"/>
            <a:ext cx="8229600" cy="8128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Can work is you have intention and work with power animals &amp;/or spirit guides</a:t>
            </a:r>
            <a:endParaRPr lang="en-US" dirty="0"/>
          </a:p>
        </p:txBody>
      </p:sp>
      <p:pic>
        <p:nvPicPr>
          <p:cNvPr id="8" name="Picture 7" descr="Boje 1st stone core shamanis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663" y="2006601"/>
            <a:ext cx="6328837" cy="47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58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LEVEL 2</a:t>
            </a:r>
            <a:r>
              <a:rPr lang="en-US" dirty="0" smtClean="0"/>
              <a:t>: </a:t>
            </a:r>
            <a:r>
              <a:rPr lang="en-US" b="1" dirty="0" smtClean="0"/>
              <a:t>Shamanic Intention </a:t>
            </a:r>
            <a:r>
              <a:rPr lang="mr-IN" b="1" dirty="0" smtClean="0"/>
              <a:t>–</a:t>
            </a:r>
            <a:r>
              <a:rPr lang="en-US" b="1" dirty="0" smtClean="0"/>
              <a:t> Rorschach Tes</a:t>
            </a:r>
            <a:r>
              <a:rPr lang="en-US" dirty="0" smtClean="0"/>
              <a:t>t (Metaphor)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93801"/>
            <a:ext cx="8229600" cy="8128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Can work is you have intention and work with power animals &amp;/or spirit guides</a:t>
            </a:r>
            <a:endParaRPr lang="en-US" dirty="0"/>
          </a:p>
        </p:txBody>
      </p:sp>
      <p:pic>
        <p:nvPicPr>
          <p:cNvPr id="2" name="Picture 1" descr="boje 1st shamanic view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66" y="1951922"/>
            <a:ext cx="5392363" cy="490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74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LEVEL 2</a:t>
            </a:r>
            <a:r>
              <a:rPr lang="en-US" dirty="0" smtClean="0"/>
              <a:t>: </a:t>
            </a:r>
            <a:r>
              <a:rPr lang="en-US" b="1" dirty="0" smtClean="0"/>
              <a:t>Shamanic Intention </a:t>
            </a:r>
            <a:r>
              <a:rPr lang="mr-IN" b="1" dirty="0" smtClean="0"/>
              <a:t>–</a:t>
            </a:r>
            <a:r>
              <a:rPr lang="en-US" b="1" dirty="0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First BREAKOUT </a:t>
            </a:r>
            <a:r>
              <a:rPr lang="en-US" b="1" dirty="0" smtClean="0"/>
              <a:t>Group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" y="1600201"/>
            <a:ext cx="8974666" cy="2820426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AutoNum type="arabicPeriod"/>
            </a:pPr>
            <a:r>
              <a:rPr lang="en-US" dirty="0" smtClean="0"/>
              <a:t>Pick a rock you have near by, one with some character</a:t>
            </a:r>
          </a:p>
          <a:p>
            <a:pPr marL="514350" indent="-514350">
              <a:buAutoNum type="arabicPeriod"/>
            </a:pPr>
            <a:r>
              <a:rPr lang="en-US" dirty="0" smtClean="0"/>
              <a:t>Set an </a:t>
            </a:r>
            <a:r>
              <a:rPr lang="en-US" dirty="0" smtClean="0"/>
              <a:t>Intention: write down one sentence with one of these words: What, Where, Who. Why?</a:t>
            </a: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Journey with </a:t>
            </a:r>
            <a:r>
              <a:rPr lang="en-US" dirty="0" smtClean="0"/>
              <a:t>Drumming (close eyes (cover eyes), lay down if you like)</a:t>
            </a: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Ask for connection of power animal/spirit guide to what Rock is </a:t>
            </a:r>
            <a:r>
              <a:rPr lang="en-US" dirty="0" smtClean="0"/>
              <a:t>telling about your INTENTION</a:t>
            </a: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When drumming stops </a:t>
            </a:r>
            <a:r>
              <a:rPr lang="en-US" dirty="0" smtClean="0"/>
              <a:t>make some  </a:t>
            </a:r>
            <a:r>
              <a:rPr lang="en-US" dirty="0" smtClean="0"/>
              <a:t>notes</a:t>
            </a:r>
          </a:p>
          <a:p>
            <a:pPr marL="514350" indent="-514350">
              <a:buAutoNum type="arabicPeriod"/>
            </a:pPr>
            <a:r>
              <a:rPr lang="en-US" dirty="0" smtClean="0"/>
              <a:t>Then we go to break out room, share as you like, or pass</a:t>
            </a:r>
            <a:endParaRPr lang="en-US" dirty="0"/>
          </a:p>
        </p:txBody>
      </p:sp>
      <p:pic>
        <p:nvPicPr>
          <p:cNvPr id="8" name="Picture 7" descr="Boje 1st stone core shamanis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864" y="4301885"/>
            <a:ext cx="3257369" cy="243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72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292166" cy="1109176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WHAT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ROCK IS STORYTELLING to You?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09176"/>
            <a:ext cx="8826500" cy="57488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600" b="1" dirty="0" smtClean="0">
                <a:solidFill>
                  <a:srgbClr val="FF0000"/>
                </a:solidFill>
              </a:rPr>
              <a:t>Open With Sacred Space for Stardust and Star-rock </a:t>
            </a:r>
            <a:r>
              <a:rPr lang="en-US" sz="4600" b="1" dirty="0" smtClean="0">
                <a:solidFill>
                  <a:srgbClr val="FF0000"/>
                </a:solidFill>
              </a:rPr>
              <a:t>of our inner body, and its relation to interstellar universe</a:t>
            </a:r>
            <a:endParaRPr lang="en-US" sz="4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dirty="0" smtClean="0"/>
              <a:t>LEVEL </a:t>
            </a:r>
            <a:r>
              <a:rPr lang="en-US" b="1" dirty="0" smtClean="0"/>
              <a:t>1: </a:t>
            </a:r>
            <a:r>
              <a:rPr lang="en-US" b="1" dirty="0" smtClean="0"/>
              <a:t>Rock &amp; Stardust Native Science </a:t>
            </a:r>
            <a:r>
              <a:rPr lang="en-US" dirty="0" smtClean="0"/>
              <a:t>(We are Rock &amp; Stardust)</a:t>
            </a:r>
          </a:p>
          <a:p>
            <a:pPr marL="0" indent="0">
              <a:buNone/>
            </a:pPr>
            <a:r>
              <a:rPr lang="en-US" b="1" dirty="0" smtClean="0"/>
              <a:t>LEVEL </a:t>
            </a:r>
            <a:r>
              <a:rPr lang="en-US" b="1" dirty="0" smtClean="0"/>
              <a:t>2</a:t>
            </a:r>
            <a:r>
              <a:rPr lang="en-US" dirty="0" smtClean="0"/>
              <a:t>: </a:t>
            </a:r>
            <a:r>
              <a:rPr lang="en-US" b="1" dirty="0" smtClean="0"/>
              <a:t>Shamanic Intention </a:t>
            </a:r>
            <a:r>
              <a:rPr lang="mr-IN" b="1" dirty="0" smtClean="0"/>
              <a:t>–</a:t>
            </a:r>
            <a:r>
              <a:rPr lang="en-US" b="1" dirty="0" smtClean="0"/>
              <a:t> Rorschach Tes</a:t>
            </a:r>
            <a:r>
              <a:rPr lang="en-US" dirty="0" smtClean="0"/>
              <a:t>t (Metaphor) </a:t>
            </a:r>
          </a:p>
          <a:p>
            <a:pPr marL="0" indent="0">
              <a:buNone/>
            </a:pPr>
            <a:r>
              <a:rPr lang="en-US" b="1" dirty="0" smtClean="0"/>
              <a:t>LEVEL </a:t>
            </a:r>
            <a:r>
              <a:rPr lang="en-US" b="1" dirty="0" smtClean="0"/>
              <a:t>3: Powerful Rocks for  Shamanic Divination </a:t>
            </a:r>
            <a:endParaRPr lang="en-US" b="1" dirty="0"/>
          </a:p>
          <a:p>
            <a:pPr marL="914400" lvl="1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03896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LEVEL 3: Powerful Rocks for  Shamanic Divination 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61533"/>
            <a:ext cx="8229600" cy="64346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Boje’s BOJI-stones </a:t>
            </a:r>
            <a:r>
              <a:rPr lang="mr-IN" dirty="0" smtClean="0"/>
              <a:t>–</a:t>
            </a:r>
            <a:r>
              <a:rPr lang="en-US" dirty="0" smtClean="0"/>
              <a:t> which is Male and Female energy? </a:t>
            </a:r>
            <a:endParaRPr lang="en-US" dirty="0"/>
          </a:p>
        </p:txBody>
      </p:sp>
      <p:pic>
        <p:nvPicPr>
          <p:cNvPr id="5" name="Picture 4" descr="Boji Ston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87" y="1905000"/>
            <a:ext cx="8552479" cy="385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LEVEL 3: Powerful Rocks for  Shamanic Divination 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0774" y="1261533"/>
            <a:ext cx="3941326" cy="542713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5400" b="1" dirty="0" smtClean="0"/>
              <a:t>How to ask questions with a pendulum?</a:t>
            </a:r>
          </a:p>
          <a:p>
            <a:pPr marL="0" indent="0" algn="ctr">
              <a:buNone/>
            </a:pPr>
            <a:r>
              <a:rPr lang="en-US" dirty="0" smtClean="0"/>
              <a:t>This one is a jade stone</a:t>
            </a:r>
          </a:p>
          <a:p>
            <a:pPr marL="0" indent="0" algn="ctr">
              <a:buNone/>
            </a:pPr>
            <a:endParaRPr lang="en-US" b="1" i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b="1" i="1" dirty="0" smtClean="0">
                <a:solidFill>
                  <a:srgbClr val="FF0000"/>
                </a:solidFill>
              </a:rPr>
              <a:t>We are 90% STARDUST &amp; 55 to 85% Water that gives us vibrant energy vibrations of our 37.2 trillion living cells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3" name="Picture 2" descr="pendulu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100" y="1608667"/>
            <a:ext cx="50419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88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58967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LEVEL 3: Powerful Rocks for  Shamanic Divination 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2201332"/>
            <a:ext cx="8974667" cy="465666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Breakout session </a:t>
            </a:r>
            <a:endParaRPr lang="en-US" dirty="0" smtClean="0"/>
          </a:p>
          <a:p>
            <a:pPr marL="514350" indent="-514350" algn="ctr">
              <a:buFont typeface="+mj-lt"/>
              <a:buAutoNum type="arabicPeriod"/>
            </a:pPr>
            <a:r>
              <a:rPr lang="en-US" b="1" dirty="0" smtClean="0"/>
              <a:t>Set and Intention, and write it in your notebook</a:t>
            </a: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Journey </a:t>
            </a:r>
            <a:r>
              <a:rPr lang="en-US" sz="3600" b="1" dirty="0" smtClean="0"/>
              <a:t>to Lower or Upper World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Ask </a:t>
            </a:r>
            <a:r>
              <a:rPr lang="en-US" sz="3600" b="1" dirty="0" smtClean="0"/>
              <a:t>rock DIRECTLY </a:t>
            </a:r>
            <a:r>
              <a:rPr lang="en-US" sz="3600" b="1" dirty="0" smtClean="0"/>
              <a:t>about your Intention</a:t>
            </a:r>
            <a:r>
              <a:rPr lang="en-US" sz="3600" b="1" dirty="0" smtClean="0"/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As drumming stops, Come back to Middle World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 smtClean="0"/>
              <a:t>Write down any signs, wonders, messages, insights, conversation you received</a:t>
            </a:r>
            <a:endParaRPr lang="en-US" sz="3600" b="1" dirty="0"/>
          </a:p>
        </p:txBody>
      </p:sp>
      <p:pic>
        <p:nvPicPr>
          <p:cNvPr id="3" name="Picture 2" descr="heart rock front s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167" y="-169335"/>
            <a:ext cx="3027833" cy="237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17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LEVEL 3: Powerful Rocks for  Shamanic Divination 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61534"/>
            <a:ext cx="8229600" cy="410634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Story of Blue </a:t>
            </a:r>
            <a:r>
              <a:rPr lang="en-US" dirty="0" smtClean="0"/>
              <a:t>Celestite Imbued with Spiritual Divine Energy</a:t>
            </a:r>
            <a:endParaRPr lang="en-US" dirty="0"/>
          </a:p>
        </p:txBody>
      </p:sp>
      <p:pic>
        <p:nvPicPr>
          <p:cNvPr id="3" name="Picture 2" descr="blue celestite ro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61" y="1672168"/>
            <a:ext cx="5514143" cy="527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LEVEL 3: Powerful Rocks for  Shamanic Divination </a:t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61533"/>
            <a:ext cx="8229600" cy="6434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The Record Keeper Crystal </a:t>
            </a:r>
            <a:r>
              <a:rPr lang="mr-IN" dirty="0" smtClean="0"/>
              <a:t>–</a:t>
            </a:r>
            <a:r>
              <a:rPr lang="en-US" dirty="0" smtClean="0"/>
              <a:t> Book of Life </a:t>
            </a:r>
            <a:endParaRPr lang="en-US" dirty="0"/>
          </a:p>
        </p:txBody>
      </p:sp>
      <p:pic>
        <p:nvPicPr>
          <p:cNvPr id="3" name="Picture 2" descr="record keeper closeup of triang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496" y="2688168"/>
            <a:ext cx="4543504" cy="4169832"/>
          </a:xfrm>
          <a:prstGeom prst="rect">
            <a:avLst/>
          </a:prstGeom>
        </p:spPr>
      </p:pic>
      <p:pic>
        <p:nvPicPr>
          <p:cNvPr id="8" name="Picture 7" descr="record keeper from denmar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948" y="1794737"/>
            <a:ext cx="5093571" cy="4783666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1207408">
            <a:off x="2328333" y="3471333"/>
            <a:ext cx="3852334" cy="762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9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More on Rock Divination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://youtu.be/</a:t>
            </a:r>
            <a:r>
              <a:rPr lang="en-US" dirty="0" smtClean="0">
                <a:hlinkClick r:id="rId2"/>
              </a:rPr>
              <a:t>s7kqtJLIB_E</a:t>
            </a:r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 descr="interstellar water and rock storytelling by Boj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8026"/>
            <a:ext cx="9144000" cy="494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91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"/>
            <a:ext cx="6463100" cy="1871692"/>
          </a:xfrm>
        </p:spPr>
        <p:txBody>
          <a:bodyPr>
            <a:noAutofit/>
          </a:bodyPr>
          <a:lstStyle/>
          <a:p>
            <a:r>
              <a:rPr lang="en-US" sz="3600" b="1" i="1" dirty="0" smtClean="0"/>
              <a:t>Thank You </a:t>
            </a:r>
            <a:r>
              <a:rPr lang="en-US" sz="2800" dirty="0" smtClean="0"/>
              <a:t>575</a:t>
            </a:r>
            <a:r>
              <a:rPr lang="en-US" sz="2800" dirty="0"/>
              <a:t>-936-9578 (cell</a:t>
            </a:r>
            <a:r>
              <a:rPr lang="en-US" sz="2800" dirty="0" smtClean="0"/>
              <a:t>) </a:t>
            </a:r>
            <a:br>
              <a:rPr lang="en-US" sz="2800" dirty="0" smtClean="0"/>
            </a:br>
            <a:r>
              <a:rPr lang="en-US" sz="2800" dirty="0" smtClean="0"/>
              <a:t>slides at </a:t>
            </a:r>
            <a:r>
              <a:rPr lang="en-US" sz="2800" dirty="0" smtClean="0">
                <a:hlinkClick r:id="rId2"/>
              </a:rPr>
              <a:t>https://davidboje.com/shamanic</a:t>
            </a:r>
            <a:r>
              <a:rPr lang="en-US" sz="2800" dirty="0" smtClean="0"/>
              <a:t> contact </a:t>
            </a:r>
            <a:r>
              <a:rPr lang="en-US" sz="2800" dirty="0" smtClean="0">
                <a:hlinkClick r:id="rId3"/>
              </a:rPr>
              <a:t>davidboje</a:t>
            </a:r>
            <a:r>
              <a:rPr lang="en-US" sz="2800" dirty="0">
                <a:hlinkClick r:id="rId3"/>
              </a:rPr>
              <a:t>@gmail.com</a:t>
            </a:r>
            <a:r>
              <a:rPr lang="en-US" sz="2800" dirty="0"/>
              <a:t> 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b="1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45083"/>
            <a:ext cx="9144000" cy="5312917"/>
          </a:xfrm>
          <a:prstGeom prst="rect">
            <a:avLst/>
          </a:prstGeom>
        </p:spPr>
      </p:pic>
      <p:pic>
        <p:nvPicPr>
          <p:cNvPr id="6" name="Picture 5" descr="heart rock front sid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100" y="0"/>
            <a:ext cx="2680900" cy="209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42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Caring for Pond Being Trashed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61533"/>
            <a:ext cx="8229600" cy="64346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Creating Sacred Space </a:t>
            </a:r>
            <a:r>
              <a:rPr lang="mr-IN" sz="4000" b="1" dirty="0" smtClean="0">
                <a:solidFill>
                  <a:srgbClr val="FF0000"/>
                </a:solidFill>
              </a:rPr>
              <a:t>–</a:t>
            </a:r>
            <a:r>
              <a:rPr lang="en-US" sz="4000" b="1" dirty="0" smtClean="0">
                <a:solidFill>
                  <a:srgbClr val="FF0000"/>
                </a:solidFill>
              </a:rPr>
              <a:t> Heart Stone </a:t>
            </a:r>
            <a:r>
              <a:rPr lang="en-US" sz="4000" b="1" dirty="0" smtClean="0">
                <a:solidFill>
                  <a:srgbClr val="FF0000"/>
                </a:solidFill>
              </a:rPr>
              <a:t>Example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cross with last burn pi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33" y="1905000"/>
            <a:ext cx="7380249" cy="496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58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ross and heart no burn pi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66" y="2327768"/>
            <a:ext cx="7416800" cy="387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3299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Powerful </a:t>
            </a:r>
            <a:r>
              <a:rPr lang="en-US" b="1" dirty="0" smtClean="0"/>
              <a:t>Rocks for  Shamanic </a:t>
            </a:r>
            <a:r>
              <a:rPr lang="en-US" b="1" dirty="0" smtClean="0"/>
              <a:t>Divination CROSSING ALL 3 LEVELS 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61533"/>
            <a:ext cx="8229600" cy="6434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Creating Sacred Space </a:t>
            </a:r>
            <a:r>
              <a:rPr lang="mr-IN" dirty="0" smtClean="0"/>
              <a:t>–</a:t>
            </a:r>
            <a:r>
              <a:rPr lang="en-US" dirty="0" smtClean="0"/>
              <a:t> Heart Stone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853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3533" y="138896"/>
            <a:ext cx="7210468" cy="153154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Shamanic Divination </a:t>
            </a:r>
            <a:r>
              <a:rPr lang="en-US" sz="2200" dirty="0">
                <a:hlinkClick r:id="rId3"/>
              </a:rPr>
              <a:t>https://www.youtube.com/watch?v=ALL4z8ANyWE</a:t>
            </a:r>
            <a:r>
              <a:rPr lang="en-US" sz="2200" dirty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471657" y="1095904"/>
            <a:ext cx="6215141" cy="643467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Creating Sacred Space </a:t>
            </a:r>
            <a:r>
              <a:rPr lang="mr-IN" dirty="0" smtClean="0"/>
              <a:t>–</a:t>
            </a:r>
            <a:r>
              <a:rPr lang="en-US" dirty="0" smtClean="0"/>
              <a:t> Heart Stone Example</a:t>
            </a:r>
            <a:endParaRPr lang="en-US" dirty="0"/>
          </a:p>
        </p:txBody>
      </p:sp>
      <p:pic>
        <p:nvPicPr>
          <p:cNvPr id="6" name="Picture 5" descr="pond with water july 20 20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70436"/>
            <a:ext cx="9144000" cy="5382953"/>
          </a:xfrm>
          <a:prstGeom prst="rect">
            <a:avLst/>
          </a:prstGeom>
        </p:spPr>
      </p:pic>
      <p:pic>
        <p:nvPicPr>
          <p:cNvPr id="3" name="Picture 2" descr="heart rock front sid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803"/>
            <a:ext cx="1933533" cy="1513876"/>
          </a:xfrm>
          <a:prstGeom prst="rect">
            <a:avLst/>
          </a:prstGeom>
        </p:spPr>
      </p:pic>
      <p:pic>
        <p:nvPicPr>
          <p:cNvPr id="7" name="Picture 6" descr="fairy shirmp in the hand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58419"/>
            <a:ext cx="2803049" cy="20995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8174" y="5498719"/>
            <a:ext cx="2830805" cy="21231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1739371"/>
            <a:ext cx="4425635" cy="189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27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Shamanic Journey to the Microcosmos</a:t>
            </a:r>
            <a:br>
              <a:rPr lang="en-US" dirty="0" smtClean="0"/>
            </a:br>
            <a:r>
              <a:rPr lang="en-US" dirty="0">
                <a:hlinkClick r:id="rId2"/>
              </a:rPr>
              <a:t>https://youtu.be/TpwWcYq439U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Stardust and living beings seen at 1500 amplification in Boje’s new microscope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96" y="2925651"/>
            <a:ext cx="8323445" cy="388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04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19" y="162113"/>
            <a:ext cx="9015381" cy="108733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LEVEL 1: Nearly All Elements of Human Body Made of Stardust (Dr. Ashley King)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9451"/>
            <a:ext cx="9144000" cy="560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89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6664"/>
            <a:ext cx="9144000" cy="53413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2650"/>
            <a:ext cx="91168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LEVEL 1: ROCKS </a:t>
            </a:r>
            <a:r>
              <a:rPr lang="en-US" sz="2800" b="1" dirty="0" smtClean="0">
                <a:solidFill>
                  <a:srgbClr val="FF0000"/>
                </a:solidFill>
              </a:rPr>
              <a:t>ARE Very OLD STAR &amp; PLANET SPIRITS</a:t>
            </a:r>
            <a:r>
              <a:rPr lang="en-US" sz="2800" dirty="0" smtClean="0">
                <a:solidFill>
                  <a:srgbClr val="FF0000"/>
                </a:solidFill>
              </a:rPr>
              <a:t>: Moon </a:t>
            </a:r>
            <a:r>
              <a:rPr lang="en-US" sz="2800" dirty="0">
                <a:solidFill>
                  <a:srgbClr val="FF0000"/>
                </a:solidFill>
              </a:rPr>
              <a:t>was formed 95 million years after the birth of the Solar </a:t>
            </a:r>
            <a:r>
              <a:rPr lang="en-US" sz="2800" dirty="0" smtClean="0">
                <a:solidFill>
                  <a:srgbClr val="FF0000"/>
                </a:solidFill>
              </a:rPr>
              <a:t>System in collision of planet Theia with Earth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196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59621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LEVEL 1: Why </a:t>
            </a:r>
            <a:r>
              <a:rPr lang="en-US" b="1" dirty="0" smtClean="0">
                <a:solidFill>
                  <a:srgbClr val="FF0000"/>
                </a:solidFill>
              </a:rPr>
              <a:t>is this Story so Important?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70857"/>
            <a:ext cx="5443192" cy="329342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Moon was formed 95 million years after the birth of the Solar System</a:t>
            </a:r>
          </a:p>
          <a:p>
            <a:pPr marL="0" indent="0">
              <a:buNone/>
            </a:pPr>
            <a:r>
              <a:rPr lang="en-US" dirty="0" smtClean="0"/>
              <a:t>Planet Theia collides with Earth</a:t>
            </a:r>
          </a:p>
          <a:p>
            <a:pPr marL="0" indent="0">
              <a:buNone/>
            </a:pPr>
            <a:r>
              <a:rPr lang="en-US" sz="4800" b="1" dirty="0" smtClean="0">
                <a:solidFill>
                  <a:srgbClr val="FF0000"/>
                </a:solidFill>
              </a:rPr>
              <a:t>Theia Brings Water to Earth 4.4 billion years ago from Asteroid belt or from Nearby?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Simple_mod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7909"/>
            <a:ext cx="9144000" cy="2690091"/>
          </a:xfrm>
          <a:prstGeom prst="rect">
            <a:avLst/>
          </a:prstGeom>
        </p:spPr>
      </p:pic>
      <p:pic>
        <p:nvPicPr>
          <p:cNvPr id="6" name="Picture 5" descr="Teia_Terra_art.0.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163" y="874486"/>
            <a:ext cx="3888837" cy="259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35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548</TotalTime>
  <Words>1286</Words>
  <Application>Microsoft Macintosh PowerPoint</Application>
  <PresentationFormat>On-screen Show (4:3)</PresentationFormat>
  <Paragraphs>111</Paragraphs>
  <Slides>26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Rock Divination:  Talk with your Rock  </vt:lpstr>
      <vt:lpstr>WHAT ROCK IS STORYTELLING to You?</vt:lpstr>
      <vt:lpstr>Caring for Pond Being Trashed</vt:lpstr>
      <vt:lpstr>Powerful Rocks for  Shamanic Divination CROSSING ALL 3 LEVELS  </vt:lpstr>
      <vt:lpstr>Shamanic Divination https://www.youtube.com/watch?v=ALL4z8ANyWE    </vt:lpstr>
      <vt:lpstr>Shamanic Journey to the Microcosmos https://youtu.be/TpwWcYq439U  </vt:lpstr>
      <vt:lpstr>LEVEL 1: Nearly All Elements of Human Body Made of Stardust (Dr. Ashley King)</vt:lpstr>
      <vt:lpstr>PowerPoint Presentation</vt:lpstr>
      <vt:lpstr>LEVEL 1: Why is this Story so Important?</vt:lpstr>
      <vt:lpstr>LEVEL 1: Rock Science &amp; NATIVE SCIENCE (Story of Rock-Metamorphosis) </vt:lpstr>
      <vt:lpstr>Level 1 How Old are Rocks?</vt:lpstr>
      <vt:lpstr>PowerPoint Presentation</vt:lpstr>
      <vt:lpstr>PowerPoint Presentation</vt:lpstr>
      <vt:lpstr>PowerPoint Presentation</vt:lpstr>
      <vt:lpstr>The Great Oxidation Event 2.4 Billion Years Ago caused by cyanobacteria doing photosynthesis</vt:lpstr>
      <vt:lpstr>Summary Level 1:  Rocks are Old and Wise Existence</vt:lpstr>
      <vt:lpstr>LEVEL 2: Shamanic Intention – Rorschach Test (Metaphor) </vt:lpstr>
      <vt:lpstr>LEVEL 2: Shamanic Intention – Rorschach Test (Metaphor) </vt:lpstr>
      <vt:lpstr>LEVEL 2: Shamanic Intention –  First BREAKOUT Group</vt:lpstr>
      <vt:lpstr>LEVEL 3: Powerful Rocks for  Shamanic Divination  </vt:lpstr>
      <vt:lpstr>LEVEL 3: Powerful Rocks for  Shamanic Divination  </vt:lpstr>
      <vt:lpstr>LEVEL 3: Powerful Rocks for  Shamanic Divination  </vt:lpstr>
      <vt:lpstr>LEVEL 3: Powerful Rocks for  Shamanic Divination  </vt:lpstr>
      <vt:lpstr>LEVEL 3: Powerful Rocks for  Shamanic Divination  </vt:lpstr>
      <vt:lpstr>More on Rock Divination  https://youtu.be/s7kqtJLIB_E  </vt:lpstr>
      <vt:lpstr>Thank You 575-936-9578 (cell)  slides at https://davidboje.com/shamanic contact davidboje@gmail.com  </vt:lpstr>
    </vt:vector>
  </TitlesOfParts>
  <Company>NMSU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Rock Divination </dc:title>
  <dc:creator>David Boje</dc:creator>
  <cp:lastModifiedBy>David Boje</cp:lastModifiedBy>
  <cp:revision>53</cp:revision>
  <dcterms:created xsi:type="dcterms:W3CDTF">2020-06-30T16:45:15Z</dcterms:created>
  <dcterms:modified xsi:type="dcterms:W3CDTF">2020-08-01T20:11:27Z</dcterms:modified>
</cp:coreProperties>
</file>