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4"/>
  </p:notesMasterIdLst>
  <p:sldIdLst>
    <p:sldId id="256" r:id="rId5"/>
    <p:sldId id="298" r:id="rId6"/>
    <p:sldId id="281" r:id="rId7"/>
    <p:sldId id="292" r:id="rId8"/>
    <p:sldId id="269" r:id="rId9"/>
    <p:sldId id="268" r:id="rId10"/>
    <p:sldId id="296" r:id="rId11"/>
    <p:sldId id="294" r:id="rId12"/>
    <p:sldId id="266" r:id="rId13"/>
    <p:sldId id="267" r:id="rId14"/>
    <p:sldId id="265" r:id="rId15"/>
    <p:sldId id="264" r:id="rId16"/>
    <p:sldId id="263" r:id="rId17"/>
    <p:sldId id="262" r:id="rId18"/>
    <p:sldId id="261" r:id="rId19"/>
    <p:sldId id="295" r:id="rId20"/>
    <p:sldId id="259" r:id="rId21"/>
    <p:sldId id="258" r:id="rId22"/>
    <p:sldId id="27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19"/>
    <p:restoredTop sz="80822"/>
  </p:normalViewPr>
  <p:slideViewPr>
    <p:cSldViewPr snapToGrid="0">
      <p:cViewPr>
        <p:scale>
          <a:sx n="80" d="100"/>
          <a:sy n="80" d="100"/>
        </p:scale>
        <p:origin x="1632" y="64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60" d="100"/>
          <a:sy n="160" d="100"/>
        </p:scale>
        <p:origin x="2432" y="14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E96FBC-CAA0-C640-86CD-5B8DF4FB1D74}" type="datetimeFigureOut">
              <a:rPr lang="en-US" smtClean="0"/>
              <a:t>9/24/26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23BFB9-876E-FF46-8074-72CA2F223771}" type="slidenum">
              <a:rPr lang="en-US" smtClean="0"/>
              <a:t>‹#›</a:t>
            </a:fld>
            <a:endParaRPr lang="en-US"/>
          </a:p>
        </p:txBody>
      </p:sp>
    </p:spTree>
    <p:extLst>
      <p:ext uri="{BB962C8B-B14F-4D97-AF65-F5344CB8AC3E}">
        <p14:creationId xmlns:p14="http://schemas.microsoft.com/office/powerpoint/2010/main" val="136234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newsroom.accenture.com/news/2025/accenture-changes-growth-model-to-reinvent-itself-for-the-age-of-ai"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davidboje.com/Lyon/FINAL%20Contributions%20of%20Savall%20spiral%20and%20multiplicity%20to%20change%20management.docx"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Spoken opening</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“Thank you for inviting me. I have spent about forty years studying organizational storytelling and ODC,  working with the Socio-Economic Approach to Management Consultation. For 20-summers I went to Lyon and learned a stubborn lesson: </a:t>
            </a:r>
            <a:r>
              <a:rPr lang="en-US" sz="1200" b="1" i="1" kern="1200" dirty="0">
                <a:solidFill>
                  <a:schemeClr val="tx1"/>
                </a:solidFill>
                <a:effectLst/>
                <a:latin typeface="+mn-lt"/>
                <a:ea typeface="+mn-ea"/>
                <a:cs typeface="+mn-cs"/>
              </a:rPr>
              <a:t>before a consultant prescribes, a consultant must FIRST listen</a:t>
            </a:r>
            <a:r>
              <a:rPr lang="en-US" sz="1200" i="1"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 listened </a:t>
            </a:r>
            <a:r>
              <a:rPr lang="en-US" sz="1200" kern="1200" dirty="0">
                <a:solidFill>
                  <a:schemeClr val="tx1"/>
                </a:solidFill>
                <a:effectLst/>
                <a:latin typeface="+mn-lt"/>
                <a:ea typeface="+mn-ea"/>
                <a:cs typeface="+mn-cs"/>
              </a:rPr>
              <a:t>SEAM to the late  Henri Savall,  his wife Véronique Zardet,  and daughter, Amandine Savall, and Operations: Marc Bonnet. Today Three Composite Characters: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Sarah  Calder EXTERNAL CONSULTANT, Eleanor 'Nell Hart, HRM/HRD &amp; Rafael Ortiz (Internal OD)  to represent </a:t>
            </a:r>
            <a:r>
              <a:rPr lang="en-US" sz="1200" kern="1200" dirty="0">
                <a:solidFill>
                  <a:schemeClr val="tx1"/>
                </a:solidFill>
                <a:effectLst/>
                <a:latin typeface="+mn-lt"/>
                <a:ea typeface="+mn-ea"/>
                <a:cs typeface="+mn-cs"/>
              </a:rPr>
              <a:t> pressures, skills, hopes, and contradictions carried by many consultants during the AI transition.  Sarah grew up outside Harrisburg, Pennsylvania, in a household where the kitchen table was a map of obligations: bills, homework, her mother’s blue-ink calendar, and the small daily repairs by which a family keeps itself together. Her father repaired municipal equipment; her mother worked in a pharmacy. Sarah learned that systems look orderly from the outside while asking somebody, somewhere, to carry the unrecorded work.</a:t>
            </a:r>
          </a:p>
          <a:p>
            <a:r>
              <a:rPr lang="en-US" sz="1200" kern="1200" dirty="0">
                <a:solidFill>
                  <a:schemeClr val="tx1"/>
                </a:solidFill>
                <a:effectLst/>
                <a:latin typeface="+mn-lt"/>
                <a:ea typeface="+mn-ea"/>
                <a:cs typeface="+mn-cs"/>
              </a:rPr>
              <a:t>At Penn State she majored in supply chain and information systems, with an English minor. Logistics gave her a way to see the hidden geography inside an ordinary thing: a part, a warehouse scan, a late shipment, an apology to a client. </a:t>
            </a:r>
          </a:p>
          <a:p>
            <a:r>
              <a:rPr lang="en-US" sz="1200" b="1" kern="1200" dirty="0">
                <a:solidFill>
                  <a:schemeClr val="tx1"/>
                </a:solidFill>
                <a:effectLst/>
                <a:latin typeface="+mn-lt"/>
                <a:ea typeface="+mn-ea"/>
                <a:cs typeface="+mn-cs"/>
              </a:rPr>
              <a:t>Core idea: As a</a:t>
            </a:r>
            <a:r>
              <a:rPr lang="en-US" sz="1200" kern="1200" dirty="0">
                <a:solidFill>
                  <a:schemeClr val="tx1"/>
                </a:solidFill>
                <a:effectLst/>
                <a:latin typeface="+mn-lt"/>
                <a:ea typeface="+mn-ea"/>
                <a:cs typeface="+mn-cs"/>
              </a:rPr>
              <a:t> Luddite Consultant is pro-human judgment and pro-quality work. The stance challenges speed-driven deskilling rather than technology itself.</a:t>
            </a:r>
          </a:p>
          <a:p>
            <a:r>
              <a:rPr lang="en-US" sz="1200" b="1" kern="1200" dirty="0">
                <a:solidFill>
                  <a:schemeClr val="tx1"/>
                </a:solidFill>
                <a:effectLst/>
                <a:latin typeface="+mn-lt"/>
                <a:ea typeface="+mn-ea"/>
                <a:cs typeface="+mn-cs"/>
              </a:rPr>
              <a:t>Suggested line: </a:t>
            </a:r>
            <a:r>
              <a:rPr lang="en-US" sz="1200" kern="1200" dirty="0">
                <a:solidFill>
                  <a:schemeClr val="tx1"/>
                </a:solidFill>
                <a:effectLst/>
                <a:latin typeface="+mn-lt"/>
                <a:ea typeface="+mn-ea"/>
                <a:cs typeface="+mn-cs"/>
              </a:rPr>
              <a:t>“The machine can calculate. The organization must still listen.”</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Do not begin with definitions or company statistics. Begin with your authority as a listener.</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Today with AI, the consulting industry can ingest ten thousand lines of data in nano-seconds. </a:t>
            </a:r>
          </a:p>
          <a:p>
            <a:r>
              <a:rPr lang="en-US" sz="1200" i="1" kern="1200" dirty="0">
                <a:solidFill>
                  <a:schemeClr val="tx1"/>
                </a:solidFill>
                <a:effectLst/>
                <a:latin typeface="+mn-lt"/>
                <a:ea typeface="+mn-ea"/>
                <a:cs typeface="+mn-cs"/>
              </a:rPr>
              <a:t>My question is whether  AI-speed has made us better listeners, or whether AI-IN-OUR-CONSULTING,  has made the unheard easier to remove from the report. </a:t>
            </a:r>
            <a:r>
              <a:rPr lang="en-US" sz="1200" b="1" i="1" kern="1200" dirty="0">
                <a:solidFill>
                  <a:schemeClr val="tx1"/>
                </a:solidFill>
                <a:effectLst/>
                <a:latin typeface="+mn-lt"/>
                <a:ea typeface="+mn-ea"/>
                <a:cs typeface="+mn-cs"/>
              </a:rPr>
              <a:t>I call my position the Luddite Consultant</a:t>
            </a:r>
            <a:r>
              <a:rPr lang="en-US" sz="1200" i="1" kern="1200" dirty="0">
                <a:solidFill>
                  <a:schemeClr val="tx1"/>
                </a:solidFill>
                <a:effectLst/>
                <a:latin typeface="+mn-lt"/>
                <a:ea typeface="+mn-ea"/>
                <a:cs typeface="+mn-cs"/>
              </a:rPr>
              <a:t>. The original Luddites were skilled workers defending the quality and dignity of work. I am not here to reject AI. I am here to ask who remains answerable for what it does to work.”</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MY MAIN POINT TO remember: </a:t>
            </a:r>
            <a:r>
              <a:rPr lang="en-US" sz="1200" kern="1200" dirty="0">
                <a:solidFill>
                  <a:schemeClr val="tx1"/>
                </a:solidFill>
                <a:effectLst/>
                <a:latin typeface="+mn-lt"/>
                <a:ea typeface="+mn-ea"/>
                <a:cs typeface="+mn-cs"/>
              </a:rPr>
              <a:t> </a:t>
            </a:r>
          </a:p>
          <a:p>
            <a:br>
              <a:rPr lang="en-US" dirty="0">
                <a:effectLst/>
              </a:rPr>
            </a:br>
            <a:endParaRPr lang="en-US" dirty="0">
              <a:effectLst/>
            </a:endParaRPr>
          </a:p>
          <a:p>
            <a:r>
              <a:rPr lang="en-US" sz="1200" kern="1200" dirty="0">
                <a:solidFill>
                  <a:schemeClr val="tx1"/>
                </a:solidFill>
                <a:effectLst/>
                <a:latin typeface="+mn-lt"/>
                <a:ea typeface="+mn-ea"/>
                <a:cs typeface="+mn-cs"/>
              </a:rPr>
              <a:t> </a:t>
            </a:r>
          </a:p>
          <a:p>
            <a:endParaRPr lang="en-US" dirty="0">
              <a:effectLst/>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1</a:t>
            </a:fld>
            <a:endParaRPr lang="en-US"/>
          </a:p>
        </p:txBody>
      </p:sp>
    </p:spTree>
    <p:extLst>
      <p:ext uri="{BB962C8B-B14F-4D97-AF65-F5344CB8AC3E}">
        <p14:creationId xmlns:p14="http://schemas.microsoft.com/office/powerpoint/2010/main" val="2773123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Purpose: make the audience see higher education as a central site of the same transformation, not as an outside observer.</a:t>
            </a:r>
          </a:p>
          <a:p>
            <a:endParaRPr dirty="0"/>
          </a:p>
          <a:p>
            <a:r>
              <a:rPr dirty="0"/>
              <a:t>Say: “Many of you will become faculty, administrators, HRD or OD practitioners, researchers, and consultants. You will encounter AI in assessment and learning, in staff work and HR, in procurement and data governance, and sometimes in the physical question of what the university builds on its land.”</a:t>
            </a:r>
          </a:p>
          <a:p>
            <a:endParaRPr dirty="0"/>
          </a:p>
          <a:p>
            <a:r>
              <a:rPr dirty="0"/>
              <a:t>Use Fisk cautiously: its proposed technology/data-center project is contested and framed by the university as part of a long-term reinvention. Use NMSU as a different case: AI degree development and education. Do not make either case a simple morality tale.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a:t>
            </a:r>
            <a:r>
              <a:rPr lang="en-US" sz="1200" kern="1200" dirty="0">
                <a:solidFill>
                  <a:schemeClr val="tx1"/>
                </a:solidFill>
                <a:effectLst/>
                <a:latin typeface="+mn-lt"/>
                <a:ea typeface="+mn-ea"/>
                <a:cs typeface="+mn-cs"/>
              </a:rPr>
              <a:t>Turn the problem toward the audience.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Pause for five seconds and ask participants to choose silently between two imagined futures: consultant as platform operator, or consultant as accountable listener who can use platforms without surrendering judgment.</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This is the question the rest of the talk will answer.</a:t>
            </a:r>
          </a:p>
          <a:p>
            <a:r>
              <a:rPr lang="en-US" sz="1200" kern="1200" dirty="0">
                <a:solidFill>
                  <a:schemeClr val="tx1"/>
                </a:solidFill>
                <a:effectLst/>
                <a:latin typeface="+mn-lt"/>
                <a:ea typeface="+mn-ea"/>
                <a:cs typeface="+mn-cs"/>
              </a:rPr>
              <a:t>“When the diagnostic takes ninety seconds, what becomes of the consultant's responsibility?”</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Let the silence work. Do not answer the question yet.</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3</a:t>
            </a:fld>
            <a:endParaRPr lang="en-US"/>
          </a:p>
        </p:txBody>
      </p:sp>
    </p:spTree>
    <p:extLst>
      <p:ext uri="{BB962C8B-B14F-4D97-AF65-F5344CB8AC3E}">
        <p14:creationId xmlns:p14="http://schemas.microsoft.com/office/powerpoint/2010/main" val="800919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IBME Enterprise Layer Architect;; Means -</a:t>
            </a:r>
          </a:p>
          <a:p>
            <a:r>
              <a:rPr lang="en-US" sz="1200" b="1" kern="1200" dirty="0">
                <a:solidFill>
                  <a:schemeClr val="tx1"/>
                </a:solidFill>
                <a:effectLst/>
                <a:latin typeface="+mn-lt"/>
                <a:ea typeface="+mn-ea"/>
                <a:cs typeface="+mn-cs"/>
              </a:rPr>
              <a:t>Purpose </a:t>
            </a:r>
            <a:r>
              <a:rPr lang="en-US" sz="1200" kern="1200" dirty="0">
                <a:solidFill>
                  <a:schemeClr val="tx1"/>
                </a:solidFill>
                <a:effectLst/>
                <a:latin typeface="+mn-lt"/>
                <a:ea typeface="+mn-ea"/>
                <a:cs typeface="+mn-cs"/>
              </a:rPr>
              <a:t>Show that the transformation is industry-wide.</a:t>
            </a: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Use a panorama rather than ten mini-lectures. Say that firms are simultaneously sellers, adopters, workforce designers, and narrators of AI transformation.</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The table is evidence of scale and role differentiation. Name Accenture, McKinsey, and Deloitte as the examples the later slides develop. The central issue is that those implementing AI also author the story of what counts as responsible transformation.</a:t>
            </a:r>
          </a:p>
          <a:p>
            <a:r>
              <a:rPr lang="en-US" sz="1200" b="1" u="none" strike="noStrike" kern="1200" dirty="0">
                <a:solidFill>
                  <a:schemeClr val="tx1"/>
                </a:solidFill>
                <a:effectLst/>
                <a:latin typeface="+mn-lt"/>
                <a:ea typeface="+mn-ea"/>
                <a:cs typeface="+mn-cs"/>
              </a:rPr>
              <a:t>Accenture</a:t>
            </a:r>
            <a:r>
              <a:rPr lang="en-US" dirty="0"/>
              <a:t> references its </a:t>
            </a:r>
            <a:r>
              <a:rPr lang="en-US" sz="1200" b="1" u="none" strike="noStrike" kern="1200" dirty="0">
                <a:solidFill>
                  <a:schemeClr val="tx1"/>
                </a:solidFill>
                <a:effectLst/>
                <a:latin typeface="+mn-lt"/>
                <a:ea typeface="+mn-ea"/>
                <a:cs typeface="+mn-cs"/>
              </a:rPr>
              <a:t>77,000 AI and Data professionals</a:t>
            </a:r>
            <a:r>
              <a:rPr lang="en-US" dirty="0"/>
              <a:t> and its role in the </a:t>
            </a:r>
            <a:r>
              <a:rPr lang="en-US" sz="1200" b="1" u="none" strike="noStrike" kern="1200" dirty="0">
                <a:solidFill>
                  <a:schemeClr val="tx1"/>
                </a:solidFill>
                <a:effectLst/>
                <a:latin typeface="+mn-lt"/>
                <a:ea typeface="+mn-ea"/>
                <a:cs typeface="+mn-cs"/>
              </a:rPr>
              <a:t>largest deployment of AI implementation labor</a:t>
            </a:r>
            <a:r>
              <a:rPr lang="en-US" dirty="0"/>
              <a:t>, it is highlighting a massive operational shift from the traditional, headcount-heavy consulting model to an AI-driven, highly specialized engineering matrix; Machine Learning Operations (</a:t>
            </a:r>
            <a:r>
              <a:rPr lang="en-US" dirty="0" err="1"/>
              <a:t>MLOps</a:t>
            </a:r>
            <a:r>
              <a:rPr lang="en-US" dirty="0"/>
              <a:t>) engineers, data governance experts, clean data estate builders, and specialized </a:t>
            </a:r>
            <a:r>
              <a:rPr lang="en-US" sz="1200" b="1" u="none" strike="noStrike" kern="1200" dirty="0">
                <a:solidFill>
                  <a:schemeClr val="tx1"/>
                </a:solidFill>
                <a:effectLst/>
                <a:latin typeface="+mn-lt"/>
                <a:ea typeface="+mn-ea"/>
                <a:cs typeface="+mn-cs"/>
              </a:rPr>
              <a:t>AI agent builders</a:t>
            </a:r>
            <a:r>
              <a:rPr lang="en-US" dirty="0"/>
              <a:t>.</a:t>
            </a:r>
          </a:p>
        </p:txBody>
      </p:sp>
      <p:sp>
        <p:nvSpPr>
          <p:cNvPr id="4" name="Slide Number Placeholder 3"/>
          <p:cNvSpPr>
            <a:spLocks noGrp="1"/>
          </p:cNvSpPr>
          <p:nvPr>
            <p:ph type="sldNum" sz="quarter" idx="5"/>
          </p:nvPr>
        </p:nvSpPr>
        <p:spPr/>
        <p:txBody>
          <a:bodyPr/>
          <a:lstStyle/>
          <a:p>
            <a:fld id="{E523BFB9-876E-FF46-8074-72CA2F223771}" type="slidenum">
              <a:rPr lang="en-US" smtClean="0"/>
              <a:t>4</a:t>
            </a:fld>
            <a:endParaRPr lang="en-US"/>
          </a:p>
        </p:txBody>
      </p:sp>
    </p:spTree>
    <p:extLst>
      <p:ext uri="{BB962C8B-B14F-4D97-AF65-F5344CB8AC3E}">
        <p14:creationId xmlns:p14="http://schemas.microsoft.com/office/powerpoint/2010/main" val="1201735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Audience contract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Please refuse BME because it treats living work as if it were already a report. </a:t>
            </a:r>
          </a:p>
          <a:p>
            <a:pPr marL="0" indent="0">
              <a:buNone/>
            </a:pPr>
            <a:r>
              <a:rPr lang="en-US" sz="1200" b="1" dirty="0"/>
              <a:t>Storying without a Hidden Costs Ledger leaves the IMPORTANT Storying  off the books.</a:t>
            </a:r>
            <a:endParaRPr lang="en-US" sz="1200" b="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“I will give you a case, Sarah (a composite character) at Accenture, and an eight-step way to audit/Deconstruct the story around her. Then I want to spend the second half with your questions and the stories from your own organizations.”</a:t>
            </a:r>
          </a:p>
          <a:p>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Tell the voice-on-the-editing-room-floor story. You dictate an account into an AI system. It returns a polished beginning, middle, and end, but your cadence, uncertainty, and unresolved fragments have disappeared.</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A BME narrative closes. Storying remains active, unfinished, and populated by conflicting voices. Antenarratives are fragments that bet on possible futures before a dominant plot settles them. Qualimetrics adds a ledger so the human consequences do not remain only anecdotes.</a:t>
            </a:r>
          </a:p>
          <a:p>
            <a:r>
              <a:rPr lang="en-US" sz="1200" b="1" kern="1200" dirty="0">
                <a:solidFill>
                  <a:schemeClr val="tx1"/>
                </a:solidFill>
                <a:effectLst/>
                <a:latin typeface="+mn-lt"/>
                <a:ea typeface="+mn-ea"/>
                <a:cs typeface="+mn-cs"/>
              </a:rPr>
              <a:t>Suggested line: </a:t>
            </a:r>
            <a:r>
              <a:rPr lang="en-US" sz="1200" kern="1200" dirty="0">
                <a:solidFill>
                  <a:schemeClr val="tx1"/>
                </a:solidFill>
                <a:effectLst/>
                <a:latin typeface="+mn-lt"/>
                <a:ea typeface="+mn-ea"/>
                <a:cs typeface="+mn-cs"/>
              </a:rPr>
              <a:t>“Narrative tells us the transformation succeeded. Storying asks what is still happening to people while that conclusion is being written.”</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Explain centripetal and centrifugal forces only if useful. The plain-language distinction should come first.</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5</a:t>
            </a:fld>
            <a:endParaRPr lang="en-US"/>
          </a:p>
        </p:txBody>
      </p:sp>
    </p:spTree>
    <p:extLst>
      <p:ext uri="{BB962C8B-B14F-4D97-AF65-F5344CB8AC3E}">
        <p14:creationId xmlns:p14="http://schemas.microsoft.com/office/powerpoint/2010/main" val="1595493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stock chart as one Boardroom-room artifact. It tells an important financial story, but it cannot tell Sarah's work story by itself.</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Introduce Tamaraland: different rooms contain different, simultaneously true accounts. A stock chart, an earnings call, a worker's timesheet, and a client's failed deliverable belong to different rooms.</a:t>
            </a:r>
          </a:p>
          <a:p>
            <a:r>
              <a:rPr lang="en-US" sz="1200" b="1" kern="1200" dirty="0">
                <a:solidFill>
                  <a:schemeClr val="tx1"/>
                </a:solidFill>
                <a:effectLst/>
                <a:latin typeface="+mn-lt"/>
                <a:ea typeface="+mn-ea"/>
                <a:cs typeface="+mn-cs"/>
              </a:rPr>
              <a:t>Punch </a:t>
            </a:r>
            <a:r>
              <a:rPr lang="en-US" sz="1200" b="1" kern="1200" dirty="0" err="1">
                <a:solidFill>
                  <a:schemeClr val="tx1"/>
                </a:solidFill>
                <a:effectLst/>
                <a:latin typeface="+mn-lt"/>
                <a:ea typeface="+mn-ea"/>
                <a:cs typeface="+mn-cs"/>
              </a:rPr>
              <a:t>lind</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chart can show value moving. It cannot show whose midnight labor made the movement possible.”</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Avoid implying that a single workforce decision caused a stock move. Use the chart to illustrate partial vision, not causation.</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6</a:t>
            </a:fld>
            <a:endParaRPr lang="en-US"/>
          </a:p>
        </p:txBody>
      </p:sp>
    </p:spTree>
    <p:extLst>
      <p:ext uri="{BB962C8B-B14F-4D97-AF65-F5344CB8AC3E}">
        <p14:creationId xmlns:p14="http://schemas.microsoft.com/office/powerpoint/2010/main" val="2295307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  Purpose </a:t>
            </a:r>
            <a:r>
              <a:rPr lang="en-US" sz="1200" kern="1200" dirty="0">
                <a:solidFill>
                  <a:schemeClr val="tx1"/>
                </a:solidFill>
                <a:effectLst/>
                <a:latin typeface="+mn-lt"/>
                <a:ea typeface="+mn-ea"/>
                <a:cs typeface="+mn-cs"/>
              </a:rPr>
              <a:t>Humanize the transformation and disclose the composite method.</a:t>
            </a: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Introduce Sarah as explicitly fictitious and composite, built from publicly reported workflows and workforce patterns. Walk her through one compressed day: she launches an agentic diagnostic, receives a rapid output, checks anomalies, rebuilds weak evidence, responds to a client, and records fewer hours than she actually worked.</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The official tenure story, Sarah's living storying, and the firm's transformation narrative run on different clocks. Her risk depends on utilization, tool adoption, available accounts, overtime practices, and whether anyone above her will hear a concern.</a:t>
            </a:r>
          </a:p>
          <a:p>
            <a:r>
              <a:rPr lang="en-US" sz="1200" b="1" kern="1200" dirty="0">
                <a:solidFill>
                  <a:schemeClr val="tx1"/>
                </a:solidFill>
                <a:effectLst/>
                <a:latin typeface="+mn-lt"/>
                <a:ea typeface="+mn-ea"/>
                <a:cs typeface="+mn-cs"/>
              </a:rPr>
              <a:t>Method Point: </a:t>
            </a:r>
            <a:r>
              <a:rPr lang="en-US" sz="1200" kern="1200" dirty="0">
                <a:solidFill>
                  <a:schemeClr val="tx1"/>
                </a:solidFill>
                <a:effectLst/>
                <a:latin typeface="+mn-lt"/>
                <a:ea typeface="+mn-ea"/>
                <a:cs typeface="+mn-cs"/>
              </a:rPr>
              <a:t>“Sarah is not a person I am exposing. She is a methodological device for making aggregate statistics answer to a human workday.”</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Say the composite disclaimer clearly. Do not present projected tenure as a measured prediction.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agent produces output rapidly, but Sarah inherits verification, deadline, client, and reporting burdens. </a:t>
            </a:r>
            <a:r>
              <a:rPr lang="en-US" sz="1200" b="1" kern="1200" dirty="0">
                <a:solidFill>
                  <a:schemeClr val="tx1"/>
                </a:solidFill>
                <a:effectLst/>
                <a:latin typeface="+mn-lt"/>
                <a:ea typeface="+mn-ea"/>
                <a:cs typeface="+mn-cs"/>
              </a:rPr>
              <a:t>Disclose that Sarah is composite.</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7</a:t>
            </a:fld>
            <a:endParaRPr lang="en-US"/>
          </a:p>
        </p:txBody>
      </p:sp>
    </p:spTree>
    <p:extLst>
      <p:ext uri="{BB962C8B-B14F-4D97-AF65-F5344CB8AC3E}">
        <p14:creationId xmlns:p14="http://schemas.microsoft.com/office/powerpoint/2010/main" val="2384623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  Purpose </a:t>
            </a:r>
            <a:r>
              <a:rPr lang="en-US" sz="1200" kern="1200" dirty="0">
                <a:solidFill>
                  <a:schemeClr val="tx1"/>
                </a:solidFill>
                <a:effectLst/>
                <a:latin typeface="+mn-lt"/>
                <a:ea typeface="+mn-ea"/>
                <a:cs typeface="+mn-cs"/>
              </a:rPr>
              <a:t>Present the attractive official case before critiquing it.</a:t>
            </a:r>
          </a:p>
          <a:p>
            <a:r>
              <a:rPr lang="en-US" sz="1200" b="0" u="none" strike="noStrike" kern="1200" dirty="0">
                <a:solidFill>
                  <a:schemeClr val="tx1"/>
                </a:solidFill>
                <a:effectLst/>
                <a:latin typeface="+mn-lt"/>
                <a:ea typeface="+mn-ea"/>
                <a:cs typeface="+mn-cs"/>
              </a:rPr>
              <a:t>Story of </a:t>
            </a:r>
            <a:r>
              <a:rPr lang="en-US" sz="1200" b="1" u="none" strike="noStrike" kern="1200" dirty="0">
                <a:solidFill>
                  <a:schemeClr val="tx1"/>
                </a:solidFill>
                <a:effectLst/>
                <a:latin typeface="+mn-lt"/>
                <a:ea typeface="+mn-ea"/>
                <a:cs typeface="+mn-cs"/>
              </a:rPr>
              <a:t>Accenture’s $923 million restructuring</a:t>
            </a:r>
            <a:r>
              <a:rPr lang="en-US" dirty="0"/>
              <a:t> is a highly calculated, aggressive realignment to phase out human roles that cannot adapt to Artificial Intelligence, rather than a traditional cost-cutting mass layoff; </a:t>
            </a:r>
            <a:r>
              <a:rPr lang="en-US" sz="1200" b="1" u="none" strike="noStrike" kern="1200" dirty="0">
                <a:solidFill>
                  <a:schemeClr val="tx1"/>
                </a:solidFill>
                <a:effectLst/>
                <a:latin typeface="+mn-lt"/>
                <a:ea typeface="+mn-ea"/>
                <a:cs typeface="+mn-cs"/>
              </a:rPr>
              <a:t>Why the Legacy Model Suffered an AI "Productivity Paradox"</a:t>
            </a:r>
          </a:p>
          <a:p>
            <a:r>
              <a:rPr lang="en-US" dirty="0"/>
              <a:t>Tasks that once required a six-person team of junior analysts working for three weeks can now be completed by one experienced supervisor utilizing automated AI agent workflows in a matter of hours. Because AI dramatically compresses the time needed for execution, continuing to bill strictly by the hour would result in an immediate collapse of top-line revenue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Tell Sarah's before-and-after workflow. In 2024, data preparation dominates and the diagnostic takes roughly fourteen days. In the official 2026 plot, agents process data rapidly and Sarah spends most of her time on strategic judgment.</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Acknowledge the real benefit. Faster data work can release time. Then pose the distribution question: who receives the released time? The worker, the client, the firm's margin, or the next deadline?</a:t>
            </a:r>
          </a:p>
          <a:p>
            <a:r>
              <a:rPr lang="en-US" sz="1200" b="1" kern="1200" dirty="0">
                <a:solidFill>
                  <a:schemeClr val="tx1"/>
                </a:solidFill>
                <a:effectLst/>
                <a:latin typeface="+mn-lt"/>
                <a:ea typeface="+mn-ea"/>
                <a:cs typeface="+mn-cs"/>
              </a:rPr>
              <a:t>Suggested line: </a:t>
            </a:r>
            <a:r>
              <a:rPr lang="en-US" sz="1200" kern="1200" dirty="0">
                <a:solidFill>
                  <a:schemeClr val="tx1"/>
                </a:solidFill>
                <a:effectLst/>
                <a:latin typeface="+mn-lt"/>
                <a:ea typeface="+mn-ea"/>
                <a:cs typeface="+mn-cs"/>
              </a:rPr>
              <a:t>“The productivity gain is real. The organizational question is who owns the time it releases.”</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Do not ridicule the official narrative. Your critique is stronger after you grant what the technology genuinely improves.</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8</a:t>
            </a:fld>
            <a:endParaRPr lang="en-US"/>
          </a:p>
        </p:txBody>
      </p:sp>
    </p:spTree>
    <p:extLst>
      <p:ext uri="{BB962C8B-B14F-4D97-AF65-F5344CB8AC3E}">
        <p14:creationId xmlns:p14="http://schemas.microsoft.com/office/powerpoint/2010/main" val="3372233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  Purpose </a:t>
            </a:r>
            <a:r>
              <a:rPr lang="en-US" sz="1200" kern="1200" dirty="0">
                <a:solidFill>
                  <a:schemeClr val="tx1"/>
                </a:solidFill>
                <a:effectLst/>
                <a:latin typeface="+mn-lt"/>
                <a:ea typeface="+mn-ea"/>
                <a:cs typeface="+mn-cs"/>
              </a:rPr>
              <a:t>Make the audience demonstrate that its seeing has changed.</a:t>
            </a: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Return to Sarah's clean 80/20 to 5/95 progression. Ask: What can you now see below this diagram? Take two or three quick answers in chat if the webinar format allows. Supply possibilities: verification labor, apprenticeship loss, platform dependence, overtime, environmental infrastructure, and missing answerability.</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The diagram remains partly true. Deconstruction makes it insufficient rather than simply false.</a:t>
            </a:r>
          </a:p>
          <a:p>
            <a:r>
              <a:rPr lang="en-US" sz="1200" b="1" kern="1200" dirty="0">
                <a:solidFill>
                  <a:schemeClr val="tx1"/>
                </a:solidFill>
                <a:effectLst/>
                <a:latin typeface="+mn-lt"/>
                <a:ea typeface="+mn-ea"/>
                <a:cs typeface="+mn-cs"/>
              </a:rPr>
              <a:t>Suggested line: </a:t>
            </a:r>
            <a:r>
              <a:rPr lang="en-US" sz="1200" kern="1200" dirty="0">
                <a:solidFill>
                  <a:schemeClr val="tx1"/>
                </a:solidFill>
                <a:effectLst/>
                <a:latin typeface="+mn-lt"/>
                <a:ea typeface="+mn-ea"/>
                <a:cs typeface="+mn-cs"/>
              </a:rPr>
              <a:t>“Twenty minutes ago this looked like a complete transformation story. Now it looks like one room in Tamaraland.”</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If you move this slide after slide 8, use it there as the official plot and omit the callback exercise.</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9</a:t>
            </a:fld>
            <a:endParaRPr lang="en-US"/>
          </a:p>
        </p:txBody>
      </p:sp>
    </p:spTree>
    <p:extLst>
      <p:ext uri="{BB962C8B-B14F-4D97-AF65-F5344CB8AC3E}">
        <p14:creationId xmlns:p14="http://schemas.microsoft.com/office/powerpoint/2010/main" val="2216113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a:t>
            </a:r>
            <a:r>
              <a:rPr lang="en-US" sz="1200" kern="1200" dirty="0">
                <a:solidFill>
                  <a:schemeClr val="tx1"/>
                </a:solidFill>
                <a:effectLst/>
                <a:latin typeface="+mn-lt"/>
                <a:ea typeface="+mn-ea"/>
                <a:cs typeface="+mn-cs"/>
              </a:rPr>
              <a:t>Reset the room and introduce the method.</a:t>
            </a: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Say that deconstruction does not destroy a story. It opens a finished plot so the excluded stories and hidden costs can re-enter the analysis.</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Preview the sequence: surface promise, marginalized interpretation, excluded voices, hidden ledger, denied plot, exceptions, between-the-lines architecture, and resituation.</a:t>
            </a:r>
          </a:p>
          <a:p>
            <a:r>
              <a:rPr lang="en-US" sz="1200" b="1" kern="1200" dirty="0">
                <a:solidFill>
                  <a:schemeClr val="tx1"/>
                </a:solidFill>
                <a:effectLst/>
                <a:latin typeface="+mn-lt"/>
                <a:ea typeface="+mn-ea"/>
                <a:cs typeface="+mn-cs"/>
              </a:rPr>
              <a:t>Suggested line: </a:t>
            </a:r>
            <a:r>
              <a:rPr lang="en-US" sz="1200" kern="1200" dirty="0">
                <a:solidFill>
                  <a:schemeClr val="tx1"/>
                </a:solidFill>
                <a:effectLst/>
                <a:latin typeface="+mn-lt"/>
                <a:ea typeface="+mn-ea"/>
                <a:cs typeface="+mn-cs"/>
              </a:rPr>
              <a:t>“I am going to open the narrative, not merely oppose it.”</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Move briskly. This is a map, not a ninth content block.</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10</a:t>
            </a:fld>
            <a:endParaRPr lang="en-US"/>
          </a:p>
        </p:txBody>
      </p:sp>
    </p:spTree>
    <p:extLst>
      <p:ext uri="{BB962C8B-B14F-4D97-AF65-F5344CB8AC3E}">
        <p14:creationId xmlns:p14="http://schemas.microsoft.com/office/powerpoint/2010/main" val="2801137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  Purpose </a:t>
            </a:r>
            <a:r>
              <a:rPr lang="en-US" sz="1200" kern="1200" dirty="0">
                <a:solidFill>
                  <a:schemeClr val="tx1"/>
                </a:solidFill>
                <a:effectLst/>
                <a:latin typeface="+mn-lt"/>
                <a:ea typeface="+mn-ea"/>
                <a:cs typeface="+mn-cs"/>
              </a:rPr>
              <a:t>Show how an official plot makes one side appear inevitable.</a:t>
            </a: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Use one duality all the way through: human elevation versus elimination of the analyst pathway. Then briefly connect speed versus workload and tailored advice versus platform dependence.</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Dualities do ideological work. They label AI work as progress and human-intensive work as legacy, so objections sound like resistance to progress rather than evidence about design.</a:t>
            </a:r>
          </a:p>
          <a:p>
            <a:r>
              <a:rPr lang="en-US" sz="1200" b="1" kern="1200" dirty="0">
                <a:solidFill>
                  <a:schemeClr val="tx1"/>
                </a:solidFill>
                <a:effectLst/>
                <a:latin typeface="+mn-lt"/>
                <a:ea typeface="+mn-ea"/>
                <a:cs typeface="+mn-cs"/>
              </a:rPr>
              <a:t>Suggested line: </a:t>
            </a:r>
            <a:r>
              <a:rPr lang="en-US" sz="1200" kern="1200" dirty="0">
                <a:solidFill>
                  <a:schemeClr val="tx1"/>
                </a:solidFill>
                <a:effectLst/>
                <a:latin typeface="+mn-lt"/>
                <a:ea typeface="+mn-ea"/>
                <a:cs typeface="+mn-cs"/>
              </a:rPr>
              <a:t>“The first audit question is simple: which side has been named progress, and which side has been made embarrassing to defend?”</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Do not explain every arrow on the slide.</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11</a:t>
            </a:fld>
            <a:endParaRPr lang="en-US"/>
          </a:p>
        </p:txBody>
      </p:sp>
    </p:spTree>
    <p:extLst>
      <p:ext uri="{BB962C8B-B14F-4D97-AF65-F5344CB8AC3E}">
        <p14:creationId xmlns:p14="http://schemas.microsoft.com/office/powerpoint/2010/main" val="2366146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  Purpose </a:t>
            </a:r>
            <a:r>
              <a:rPr lang="en-US" sz="1200" kern="1200" dirty="0">
                <a:solidFill>
                  <a:schemeClr val="tx1"/>
                </a:solidFill>
                <a:effectLst/>
                <a:latin typeface="+mn-lt"/>
                <a:ea typeface="+mn-ea"/>
                <a:cs typeface="+mn-cs"/>
              </a:rPr>
              <a:t>Reverse the viewpoint.</a:t>
            </a: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Tell the apprenticeship story. A junior who cleans messy data slowly learns where organizations hide exceptions. Remove the slow work and the firm may also remove the training that later lets a senior consultant detect a beautiful but false AI answer.</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Reframe liberation from administrative toil as possible apprenticeship collapse. Reframe the agile diagnostic as a stream of rents paid to model, cloud, and transformation platforms.</a:t>
            </a:r>
          </a:p>
          <a:p>
            <a:r>
              <a:rPr lang="en-US" sz="1200" b="1" kern="1200" dirty="0">
                <a:solidFill>
                  <a:schemeClr val="tx1"/>
                </a:solidFill>
                <a:effectLst/>
                <a:latin typeface="+mn-lt"/>
                <a:ea typeface="+mn-ea"/>
                <a:cs typeface="+mn-cs"/>
              </a:rPr>
              <a:t>Suggested line: </a:t>
            </a:r>
            <a:r>
              <a:rPr lang="en-US" sz="1200" kern="1200" dirty="0">
                <a:solidFill>
                  <a:schemeClr val="tx1"/>
                </a:solidFill>
                <a:effectLst/>
                <a:latin typeface="+mn-lt"/>
                <a:ea typeface="+mn-ea"/>
                <a:cs typeface="+mn-cs"/>
              </a:rPr>
              <a:t>“Slow work can be drudgery, but some slow work is where judgment is born.”</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Avoid romanticizing all manual work. The issue is which learning functions must be preserved.</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12</a:t>
            </a:fld>
            <a:endParaRPr lang="en-US"/>
          </a:p>
        </p:txBody>
      </p:sp>
    </p:spTree>
    <p:extLst>
      <p:ext uri="{BB962C8B-B14F-4D97-AF65-F5344CB8AC3E}">
        <p14:creationId xmlns:p14="http://schemas.microsoft.com/office/powerpoint/2010/main" val="1013740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a:t>
            </a:r>
            <a:r>
              <a:rPr lang="en-US" sz="1200" kern="1200" dirty="0">
                <a:solidFill>
                  <a:schemeClr val="tx1"/>
                </a:solidFill>
                <a:effectLst/>
                <a:latin typeface="+mn-lt"/>
                <a:ea typeface="+mn-ea"/>
                <a:cs typeface="+mn-cs"/>
              </a:rPr>
              <a:t>Bring excluded testimony into the case.</a:t>
            </a: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Speak one sentence in each voice: the exited worker, the employee governed by login metrics and prefilled time sheets, and the practitioner who quietly repairs ‘slop’ before the client sees it.</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A rebel voice supplies evidence that the official vocabulary suppresses. Qualimetrics does not smooth these statements into survey averages. It preserves verbatim language and connects recurring dysfunction to measurable cost.</a:t>
            </a:r>
          </a:p>
          <a:p>
            <a:r>
              <a:rPr lang="en-US" sz="1200" b="1" u="none" strike="noStrike" kern="1200" dirty="0">
                <a:solidFill>
                  <a:schemeClr val="tx1"/>
                </a:solidFill>
                <a:effectLst/>
                <a:latin typeface="+mn-lt"/>
                <a:ea typeface="+mn-ea"/>
                <a:cs typeface="+mn-cs"/>
              </a:rPr>
              <a:t>11,000 exited workers at Accenture</a:t>
            </a:r>
            <a:r>
              <a:rPr lang="en-US" dirty="0"/>
              <a:t> story, represents a major shift in the IT services industry. It marked the first time a global consulting giant openly admitted to executing a mass workforce reduction because a segment of its employees </a:t>
            </a:r>
            <a:r>
              <a:rPr lang="en-US" sz="1200" b="1" u="none" strike="noStrike" kern="1200" dirty="0">
                <a:solidFill>
                  <a:schemeClr val="tx1"/>
                </a:solidFill>
                <a:effectLst/>
                <a:latin typeface="+mn-lt"/>
                <a:ea typeface="+mn-ea"/>
                <a:cs typeface="+mn-cs"/>
              </a:rPr>
              <a:t>could not be reskilled for the age of Artificial Intelligence fast enough</a:t>
            </a:r>
            <a:r>
              <a:rPr lang="en-US" dirty="0"/>
              <a:t>. </a:t>
            </a:r>
            <a:endParaRPr lang="en-US" sz="1200" kern="1200" dirty="0">
              <a:solidFill>
                <a:schemeClr val="tx1"/>
              </a:solidFill>
              <a:effectLst/>
              <a:latin typeface="+mn-lt"/>
              <a:ea typeface="+mn-ea"/>
              <a:cs typeface="+mn-cs"/>
            </a:endParaRPr>
          </a:p>
          <a:p>
            <a:endParaRPr lang="en-US" sz="1200" b="0" u="none" strike="noStrike" kern="1200" dirty="0">
              <a:solidFill>
                <a:schemeClr val="tx1"/>
              </a:solidFill>
              <a:effectLst/>
              <a:latin typeface="+mn-lt"/>
              <a:ea typeface="+mn-ea"/>
              <a:cs typeface="+mn-cs"/>
            </a:endParaRPr>
          </a:p>
          <a:p>
            <a:r>
              <a:rPr lang="en-US" sz="1200" b="0" u="none" strike="noStrike" kern="1200" dirty="0">
                <a:solidFill>
                  <a:schemeClr val="tx1"/>
                </a:solidFill>
                <a:effectLst/>
                <a:latin typeface="+mn-lt"/>
                <a:ea typeface="+mn-ea"/>
                <a:cs typeface="+mn-cs"/>
              </a:rPr>
              <a:t>At </a:t>
            </a:r>
            <a:r>
              <a:rPr lang="en-US" sz="1200" b="1" u="none" strike="noStrike" kern="1200" dirty="0">
                <a:solidFill>
                  <a:schemeClr val="tx1"/>
                </a:solidFill>
                <a:effectLst/>
                <a:latin typeface="+mn-lt"/>
                <a:ea typeface="+mn-ea"/>
                <a:cs typeface="+mn-cs"/>
              </a:rPr>
              <a:t>Accenture</a:t>
            </a:r>
            <a:r>
              <a:rPr lang="en-US" sz="1200" b="0" u="none" strike="noStrike" kern="1200" dirty="0">
                <a:solidFill>
                  <a:schemeClr val="tx1"/>
                </a:solidFill>
                <a:effectLst/>
                <a:latin typeface="+mn-lt"/>
                <a:ea typeface="+mn-ea"/>
                <a:cs typeface="+mn-cs"/>
              </a:rPr>
              <a:t>, </a:t>
            </a:r>
            <a:r>
              <a:rPr lang="en-US" sz="1200" b="1" u="none" strike="noStrike" kern="1200" dirty="0">
                <a:solidFill>
                  <a:schemeClr val="tx1"/>
                </a:solidFill>
                <a:effectLst/>
                <a:latin typeface="+mn-lt"/>
                <a:ea typeface="+mn-ea"/>
                <a:cs typeface="+mn-cs"/>
              </a:rPr>
              <a:t>"Promotion by Login Metrics"</a:t>
            </a:r>
            <a:r>
              <a:rPr lang="en-US" sz="1200" b="0" u="none" strike="noStrike" kern="1200" dirty="0">
                <a:solidFill>
                  <a:schemeClr val="tx1"/>
                </a:solidFill>
                <a:effectLst/>
                <a:latin typeface="+mn-lt"/>
                <a:ea typeface="+mn-ea"/>
                <a:cs typeface="+mn-cs"/>
              </a:rPr>
              <a:t> refers to the highly aggressive, mandate-driven policy of directly linking a senior employee’s career advancement to their frequency of logging into internal AI platforms.  Introduced under CEO Julie Sweet, the policy shifted AI adoption from a voluntary upskilling initiative into a strict, dashboard-tracked condition for leadership eligibility. In internal talent reviews, consistent weekly interaction with core AI systems serves as a </a:t>
            </a:r>
            <a:r>
              <a:rPr lang="en-US" sz="1200" b="1" u="none" strike="noStrike" kern="1200" dirty="0">
                <a:solidFill>
                  <a:schemeClr val="tx1"/>
                </a:solidFill>
                <a:effectLst/>
                <a:latin typeface="+mn-lt"/>
                <a:ea typeface="+mn-ea"/>
                <a:cs typeface="+mn-cs"/>
              </a:rPr>
              <a:t>"visible input" for promotion decisions</a:t>
            </a:r>
            <a:endParaRPr lang="en-US" sz="1200" b="0" u="none" strike="noStrike" kern="1200" dirty="0">
              <a:solidFill>
                <a:schemeClr val="tx1"/>
              </a:solidFill>
              <a:effectLst/>
              <a:latin typeface="+mn-lt"/>
              <a:ea typeface="+mn-ea"/>
              <a:cs typeface="+mn-cs"/>
            </a:endParaRPr>
          </a:p>
          <a:p>
            <a:r>
              <a:rPr lang="en-US" sz="1200" b="0" u="none" strike="noStrike"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b="1" u="none" strike="noStrike" kern="1200" dirty="0">
                <a:solidFill>
                  <a:schemeClr val="tx1"/>
                </a:solidFill>
                <a:effectLst/>
                <a:latin typeface="+mn-lt"/>
                <a:ea typeface="+mn-ea"/>
                <a:cs typeface="+mn-cs"/>
              </a:rPr>
              <a:t>Accenture</a:t>
            </a:r>
            <a:r>
              <a:rPr lang="en-US" sz="1200" b="0" u="none" strike="noStrike" kern="1200" dirty="0">
                <a:solidFill>
                  <a:schemeClr val="tx1"/>
                </a:solidFill>
                <a:effectLst/>
                <a:latin typeface="+mn-lt"/>
                <a:ea typeface="+mn-ea"/>
                <a:cs typeface="+mn-cs"/>
              </a:rPr>
              <a:t>, </a:t>
            </a:r>
            <a:r>
              <a:rPr lang="en-US" sz="1200" b="1" u="none" strike="noStrike" kern="1200" dirty="0">
                <a:solidFill>
                  <a:schemeClr val="tx1"/>
                </a:solidFill>
                <a:effectLst/>
                <a:latin typeface="+mn-lt"/>
                <a:ea typeface="+mn-ea"/>
                <a:cs typeface="+mn-cs"/>
              </a:rPr>
              <a:t>"Slop Generator Remediation"</a:t>
            </a:r>
            <a:r>
              <a:rPr lang="en-US" sz="1200" b="0" u="none" strike="noStrike" kern="1200" dirty="0">
                <a:solidFill>
                  <a:schemeClr val="tx1"/>
                </a:solidFill>
                <a:effectLst/>
                <a:latin typeface="+mn-lt"/>
                <a:ea typeface="+mn-ea"/>
                <a:cs typeface="+mn-cs"/>
              </a:rPr>
              <a:t> refers to the strategic, technical, and operational processes used to eliminate low-quality, generic, or hallucinated AI outputs (known colloquially as "AI Slop") from enterprise workflows. The phrase gained immense prominence after internal leaks revealed that senior Accenture consultants were pushing back against mandatory AI tool rollouts (such as </a:t>
            </a:r>
            <a:r>
              <a:rPr lang="en-US" sz="1200" b="0" i="1" u="none" strike="noStrike" kern="1200" dirty="0">
                <a:solidFill>
                  <a:schemeClr val="tx1"/>
                </a:solidFill>
                <a:effectLst/>
                <a:latin typeface="+mn-lt"/>
                <a:ea typeface="+mn-ea"/>
                <a:cs typeface="+mn-cs"/>
              </a:rPr>
              <a:t>AI Refinery</a:t>
            </a:r>
            <a:r>
              <a:rPr lang="en-US" sz="1200" b="0" u="none" strike="noStrike" kern="1200" dirty="0">
                <a:solidFill>
                  <a:schemeClr val="tx1"/>
                </a:solidFill>
                <a:effectLst/>
                <a:latin typeface="+mn-lt"/>
                <a:ea typeface="+mn-ea"/>
                <a:cs typeface="+mn-cs"/>
              </a:rPr>
              <a:t>), criticizing poorly calibrated corporate LLMs as </a:t>
            </a:r>
            <a:r>
              <a:rPr lang="en-US" sz="1200" b="1" u="none" strike="noStrike" kern="1200" dirty="0">
                <a:solidFill>
                  <a:schemeClr val="tx1"/>
                </a:solidFill>
                <a:effectLst/>
                <a:latin typeface="+mn-lt"/>
                <a:ea typeface="+mn-ea"/>
                <a:cs typeface="+mn-cs"/>
              </a:rPr>
              <a:t>"broken slop generators"</a:t>
            </a:r>
            <a:r>
              <a:rPr lang="en-US" sz="1200" b="0" u="none" strike="noStrike" kern="1200" dirty="0">
                <a:solidFill>
                  <a:schemeClr val="tx1"/>
                </a:solidFill>
                <a:effectLst/>
                <a:latin typeface="+mn-lt"/>
                <a:ea typeface="+mn-ea"/>
                <a:cs typeface="+mn-cs"/>
              </a:rPr>
              <a:t>. In response, Accenture established rigid frameworks to clean up AI outputs and ensure enterprise-grade accuracy. </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13</a:t>
            </a:fld>
            <a:endParaRPr lang="en-US"/>
          </a:p>
        </p:txBody>
      </p:sp>
    </p:spTree>
    <p:extLst>
      <p:ext uri="{BB962C8B-B14F-4D97-AF65-F5344CB8AC3E}">
        <p14:creationId xmlns:p14="http://schemas.microsoft.com/office/powerpoint/2010/main" val="2481231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  Purpose </a:t>
            </a:r>
            <a:r>
              <a:rPr lang="en-US" sz="1200" kern="1200" dirty="0">
                <a:solidFill>
                  <a:schemeClr val="tx1"/>
                </a:solidFill>
                <a:effectLst/>
                <a:latin typeface="+mn-lt"/>
                <a:ea typeface="+mn-ea"/>
                <a:cs typeface="+mn-cs"/>
              </a:rPr>
              <a:t>Make the invisible work and cost structure legible.</a:t>
            </a: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Use the iceberg story. Above the waterline sits the visible diagnostic and invoice. Below it sit restructuring, verification, displaced labor, data annotation, content moderation, community water use, grid strain, and other transferred costs.</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Explain the SEAM ledger as an accounting correction. It asks who performs the work after automation claims the work disappeared. If you mention the 167 percent multiplier, describe its use here as an extrapolation from SEAM interventions, not an audited measure of these firms.</a:t>
            </a:r>
          </a:p>
          <a:p>
            <a:endParaRPr lang="en-US" sz="1200" kern="1200" dirty="0">
              <a:solidFill>
                <a:schemeClr val="tx1"/>
              </a:solidFill>
              <a:effectLst/>
              <a:latin typeface="+mn-lt"/>
              <a:ea typeface="+mn-ea"/>
              <a:cs typeface="+mn-cs"/>
            </a:endParaRPr>
          </a:p>
          <a:p>
            <a:r>
              <a:rPr lang="en-US" sz="1200" b="0" u="none" strike="noStrike" kern="1200" dirty="0">
                <a:solidFill>
                  <a:schemeClr val="tx1"/>
                </a:solidFill>
                <a:effectLst/>
                <a:latin typeface="+mn-lt"/>
                <a:ea typeface="+mn-ea"/>
                <a:cs typeface="+mn-cs"/>
              </a:rPr>
              <a:t>The </a:t>
            </a:r>
            <a:r>
              <a:rPr lang="en-US" sz="1200" b="1" u="none" strike="noStrike" kern="1200" dirty="0">
                <a:solidFill>
                  <a:schemeClr val="tx1"/>
                </a:solidFill>
                <a:effectLst/>
                <a:latin typeface="+mn-lt"/>
                <a:ea typeface="+mn-ea"/>
                <a:cs typeface="+mn-cs"/>
              </a:rPr>
              <a:t>“Structural Wreckage”</a:t>
            </a:r>
            <a:r>
              <a:rPr lang="en-US" sz="1200" b="0" u="none" strike="noStrike" kern="1200" dirty="0">
                <a:solidFill>
                  <a:schemeClr val="tx1"/>
                </a:solidFill>
                <a:effectLst/>
                <a:latin typeface="+mn-lt"/>
                <a:ea typeface="+mn-ea"/>
                <a:cs typeface="+mn-cs"/>
              </a:rPr>
              <a:t> narrative surrounding </a:t>
            </a:r>
            <a:r>
              <a:rPr lang="en-US" sz="1200" b="1" u="none" strike="noStrike" kern="1200" dirty="0">
                <a:solidFill>
                  <a:schemeClr val="tx1"/>
                </a:solidFill>
                <a:effectLst/>
                <a:latin typeface="+mn-lt"/>
                <a:ea typeface="+mn-ea"/>
                <a:cs typeface="+mn-cs"/>
              </a:rPr>
              <a:t>Accenture’s $923 million restructuring</a:t>
            </a:r>
            <a:r>
              <a:rPr lang="en-US" sz="1200" b="0" u="none" strike="noStrike" kern="1200" dirty="0">
                <a:solidFill>
                  <a:schemeClr val="tx1"/>
                </a:solidFill>
                <a:effectLst/>
                <a:latin typeface="+mn-lt"/>
                <a:ea typeface="+mn-ea"/>
                <a:cs typeface="+mn-cs"/>
              </a:rPr>
              <a:t> describes the systematic dismantling of five decades of organizational architecture. Driven by CEO Julie Sweet, the firm wiped out the internal borders separating its five legendary operating pillars—</a:t>
            </a:r>
            <a:r>
              <a:rPr lang="en-US" sz="1200" b="1" u="none" strike="noStrike" kern="1200" dirty="0">
                <a:solidFill>
                  <a:schemeClr val="tx1"/>
                </a:solidFill>
                <a:effectLst/>
                <a:latin typeface="+mn-lt"/>
                <a:ea typeface="+mn-ea"/>
                <a:cs typeface="+mn-cs"/>
              </a:rPr>
              <a:t>Strategy, Consulting, Song, Technology, and Operations</a:t>
            </a:r>
            <a:r>
              <a:rPr lang="en-US" sz="1200" b="0" u="none" strike="noStrike" kern="1200" dirty="0">
                <a:solidFill>
                  <a:schemeClr val="tx1"/>
                </a:solidFill>
                <a:effectLst/>
                <a:latin typeface="+mn-lt"/>
                <a:ea typeface="+mn-ea"/>
                <a:cs typeface="+mn-cs"/>
              </a:rPr>
              <a:t>—collapsing them into a monolithic entity named </a:t>
            </a:r>
            <a:r>
              <a:rPr lang="en-US" sz="1200" b="1" u="none" strike="noStrike" kern="1200" dirty="0">
                <a:solidFill>
                  <a:schemeClr val="tx1"/>
                </a:solidFill>
                <a:effectLst/>
                <a:latin typeface="+mn-lt"/>
                <a:ea typeface="+mn-ea"/>
                <a:cs typeface="+mn-cs"/>
                <a:hlinkClick r:id="rId3"/>
              </a:rPr>
              <a:t>Accenture Reinvention Services</a:t>
            </a:r>
            <a:r>
              <a:rPr lang="en-US" sz="1200" b="0" u="none" strike="noStrike" kern="1200" dirty="0">
                <a:solidFill>
                  <a:schemeClr val="tx1"/>
                </a:solidFill>
                <a:effectLst/>
                <a:latin typeface="+mn-lt"/>
                <a:ea typeface="+mn-ea"/>
                <a:cs typeface="+mn-cs"/>
              </a:rPr>
              <a:t>. [This was not a superficial rebranding. It was a complete operational rewiring that altered how the world’s largest consulting firm packages human labor and technology.</a:t>
            </a:r>
          </a:p>
          <a:p>
            <a:endParaRPr lang="en-US" sz="1200" b="0" u="none" strike="noStrike" kern="1200" dirty="0">
              <a:solidFill>
                <a:schemeClr val="tx1"/>
              </a:solidFill>
              <a:effectLst/>
              <a:latin typeface="+mn-lt"/>
              <a:ea typeface="+mn-ea"/>
              <a:cs typeface="+mn-cs"/>
            </a:endParaRPr>
          </a:p>
          <a:p>
            <a:r>
              <a:rPr lang="en-US" sz="1200" b="0" u="none" strike="noStrike" kern="1200" dirty="0">
                <a:solidFill>
                  <a:schemeClr val="tx1"/>
                </a:solidFill>
                <a:effectLst/>
                <a:latin typeface="+mn-lt"/>
                <a:ea typeface="+mn-ea"/>
                <a:cs typeface="+mn-cs"/>
              </a:rPr>
              <a:t>The </a:t>
            </a:r>
            <a:r>
              <a:rPr lang="en-US" sz="1200" b="1" u="none" strike="noStrike" kern="1200" dirty="0">
                <a:solidFill>
                  <a:schemeClr val="tx1"/>
                </a:solidFill>
                <a:effectLst/>
                <a:latin typeface="+mn-lt"/>
                <a:ea typeface="+mn-ea"/>
                <a:cs typeface="+mn-cs"/>
              </a:rPr>
              <a:t>"Submerged Global Labor"</a:t>
            </a:r>
            <a:r>
              <a:rPr lang="en-US" dirty="0"/>
              <a:t> paradigm refers to the vast, deliberately invisible human workforce that powers modern Artificial Intelligence. Often described by sociologists as </a:t>
            </a:r>
            <a:r>
              <a:rPr lang="en-US" sz="1200" b="1" u="none" strike="noStrike" kern="1200" dirty="0">
                <a:solidFill>
                  <a:schemeClr val="tx1"/>
                </a:solidFill>
                <a:effectLst/>
                <a:latin typeface="+mn-lt"/>
                <a:ea typeface="+mn-ea"/>
                <a:cs typeface="+mn-cs"/>
              </a:rPr>
              <a:t>"Ghost Work"</a:t>
            </a:r>
            <a:r>
              <a:rPr lang="en-US" dirty="0"/>
              <a:t> or the "Invisible Pillars of AI," these workers form the foundational layer of the global tech supply chain</a:t>
            </a:r>
            <a:r>
              <a:rPr lang="en-US" sz="1200" b="0" u="none" strike="noStrike" kern="1200" dirty="0">
                <a:solidFill>
                  <a:schemeClr val="tx1"/>
                </a:solidFill>
                <a:effectLst/>
                <a:latin typeface="+mn-lt"/>
                <a:ea typeface="+mn-ea"/>
                <a:cs typeface="+mn-cs"/>
              </a:rPr>
              <a:t>; </a:t>
            </a:r>
            <a:r>
              <a:rPr lang="en-US" dirty="0"/>
              <a:t>Sociologists and major economic organizations estimate that the hidden data labor force spans between </a:t>
            </a:r>
            <a:r>
              <a:rPr lang="en-US" sz="1200" b="1" u="none" strike="noStrike" kern="1200" dirty="0">
                <a:solidFill>
                  <a:schemeClr val="tx1"/>
                </a:solidFill>
                <a:effectLst/>
                <a:latin typeface="+mn-lt"/>
                <a:ea typeface="+mn-ea"/>
                <a:cs typeface="+mn-cs"/>
              </a:rPr>
              <a:t>150 million and 430 million workers</a:t>
            </a:r>
            <a:r>
              <a:rPr lang="en-US" dirty="0"/>
              <a:t> globally. Massive digital labor clusters reside in </a:t>
            </a:r>
            <a:r>
              <a:rPr lang="en-US" sz="1200" b="1" u="none" strike="noStrike" kern="1200" dirty="0">
                <a:solidFill>
                  <a:schemeClr val="tx1"/>
                </a:solidFill>
                <a:effectLst/>
                <a:latin typeface="+mn-lt"/>
                <a:ea typeface="+mn-ea"/>
                <a:cs typeface="+mn-cs"/>
              </a:rPr>
              <a:t>India</a:t>
            </a:r>
            <a:r>
              <a:rPr lang="en-US" dirty="0"/>
              <a:t> (aiming for 1 million full-time annotators), the </a:t>
            </a:r>
            <a:r>
              <a:rPr lang="en-US" sz="1200" b="1" u="none" strike="noStrike" kern="1200" dirty="0">
                <a:solidFill>
                  <a:schemeClr val="tx1"/>
                </a:solidFill>
                <a:effectLst/>
                <a:latin typeface="+mn-lt"/>
                <a:ea typeface="+mn-ea"/>
                <a:cs typeface="+mn-cs"/>
              </a:rPr>
              <a:t>Philippines</a:t>
            </a:r>
            <a:r>
              <a:rPr lang="en-US" dirty="0"/>
              <a:t>, </a:t>
            </a:r>
            <a:r>
              <a:rPr lang="en-US" sz="1200" b="1" u="none" strike="noStrike" kern="1200" dirty="0">
                <a:solidFill>
                  <a:schemeClr val="tx1"/>
                </a:solidFill>
                <a:effectLst/>
                <a:latin typeface="+mn-lt"/>
                <a:ea typeface="+mn-ea"/>
                <a:cs typeface="+mn-cs"/>
              </a:rPr>
              <a:t>Kenya</a:t>
            </a:r>
            <a:r>
              <a:rPr lang="en-US" dirty="0"/>
              <a:t>, </a:t>
            </a:r>
            <a:r>
              <a:rPr lang="en-US" sz="1200" b="1" u="none" strike="noStrike" kern="1200" dirty="0">
                <a:solidFill>
                  <a:schemeClr val="tx1"/>
                </a:solidFill>
                <a:effectLst/>
                <a:latin typeface="+mn-lt"/>
                <a:ea typeface="+mn-ea"/>
                <a:cs typeface="+mn-cs"/>
              </a:rPr>
              <a:t>Uganda</a:t>
            </a:r>
            <a:r>
              <a:rPr lang="en-US" dirty="0"/>
              <a:t>, and </a:t>
            </a:r>
            <a:r>
              <a:rPr lang="en-US" sz="1200" b="1" u="none" strike="noStrike" kern="1200" dirty="0">
                <a:solidFill>
                  <a:schemeClr val="tx1"/>
                </a:solidFill>
                <a:effectLst/>
                <a:latin typeface="+mn-lt"/>
                <a:ea typeface="+mn-ea"/>
                <a:cs typeface="+mn-cs"/>
              </a:rPr>
              <a:t>Venezuela &amp; The Domestic Underclass:</a:t>
            </a:r>
            <a:r>
              <a:rPr lang="en-US" dirty="0"/>
              <a:t> A smaller, domestic fraction operates within the United States and Europe, drawing slightly higher hourly wages ($10–$15/hour) but working entirely without health benefits, job security, or legal employee classifications; </a:t>
            </a:r>
            <a:r>
              <a:rPr lang="en-US" sz="1200" b="1" u="none" strike="noStrike" kern="1200" dirty="0">
                <a:solidFill>
                  <a:schemeClr val="tx1"/>
                </a:solidFill>
                <a:effectLst/>
                <a:latin typeface="+mn-lt"/>
                <a:ea typeface="+mn-ea"/>
                <a:cs typeface="+mn-cs"/>
              </a:rPr>
              <a:t>The Profile:</a:t>
            </a:r>
            <a:r>
              <a:rPr lang="en-US" dirty="0"/>
              <a:t> They are often college graduates, displaced professionals, or gig workers who look to online platforms (like the former Remotasks or Amazon Mechanical Turk) because domestic job markets have collapsed; </a:t>
            </a:r>
            <a:r>
              <a:rPr lang="en-US" sz="1200" b="1" u="none" strike="noStrike" kern="1200" dirty="0">
                <a:solidFill>
                  <a:schemeClr val="tx1"/>
                </a:solidFill>
                <a:effectLst/>
                <a:latin typeface="+mn-lt"/>
                <a:ea typeface="+mn-ea"/>
                <a:cs typeface="+mn-cs"/>
              </a:rPr>
              <a:t>Why Are They Needed? (The "Productivity Paradox") </a:t>
            </a:r>
            <a:r>
              <a:rPr lang="en-US" sz="1200" b="0" u="none" strike="noStrike" kern="1200" dirty="0">
                <a:solidFill>
                  <a:schemeClr val="tx1"/>
                </a:solidFill>
                <a:effectLst/>
                <a:latin typeface="+mn-lt"/>
                <a:ea typeface="+mn-ea"/>
                <a:cs typeface="+mn-cs"/>
              </a:rPr>
              <a:t>AI algorithms cannot naturally comprehend human context, ethics, or safety. They require continuous human intervention at three critical stages:</a:t>
            </a:r>
          </a:p>
          <a:p>
            <a:endParaRPr lang="en-US" sz="1200" kern="1200" dirty="0">
              <a:solidFill>
                <a:schemeClr val="tx1"/>
              </a:solidFill>
              <a:effectLst/>
              <a:latin typeface="+mn-lt"/>
              <a:ea typeface="+mn-ea"/>
              <a:cs typeface="+mn-cs"/>
            </a:endParaRPr>
          </a:p>
          <a:p>
            <a:r>
              <a:rPr lang="en-US" dirty="0"/>
              <a:t>Hyperscale AI data centers require </a:t>
            </a:r>
            <a:r>
              <a:rPr lang="en-US" sz="1200" b="1" u="none" strike="noStrike" kern="1200" dirty="0">
                <a:solidFill>
                  <a:schemeClr val="tx1"/>
                </a:solidFill>
                <a:effectLst/>
                <a:latin typeface="+mn-lt"/>
                <a:ea typeface="+mn-ea"/>
                <a:cs typeface="+mn-cs"/>
              </a:rPr>
              <a:t>1 million to 5 million gallons of water per day</a:t>
            </a:r>
            <a:r>
              <a:rPr lang="en-US" dirty="0"/>
              <a:t> for direct evaporative cooling—a consumption rate equivalent to a city of 10,000 to 50,000 residents; </a:t>
            </a:r>
            <a:r>
              <a:rPr lang="en-US" sz="1200" b="1" u="none" strike="noStrike" kern="1200" dirty="0">
                <a:solidFill>
                  <a:schemeClr val="tx1"/>
                </a:solidFill>
                <a:effectLst/>
                <a:latin typeface="+mn-lt"/>
                <a:ea typeface="+mn-ea"/>
                <a:cs typeface="+mn-cs"/>
              </a:rPr>
              <a:t>Aquifer Starvation:</a:t>
            </a:r>
            <a:r>
              <a:rPr lang="en-US" dirty="0"/>
              <a:t> Unlike agricultural irrigation, which partially trickles back into local watersheds, the majority of data center water </a:t>
            </a:r>
            <a:r>
              <a:rPr lang="en-US" sz="1200" b="1" u="none" strike="noStrike" kern="1200" dirty="0">
                <a:solidFill>
                  <a:schemeClr val="tx1"/>
                </a:solidFill>
                <a:effectLst/>
                <a:latin typeface="+mn-lt"/>
                <a:ea typeface="+mn-ea"/>
                <a:cs typeface="+mn-cs"/>
              </a:rPr>
              <a:t>evaporates completely into the atmosphere</a:t>
            </a:r>
            <a:r>
              <a:rPr lang="en-US" dirty="0"/>
              <a:t>, permanently removing it from the local water table; </a:t>
            </a:r>
            <a:r>
              <a:rPr lang="en-US" sz="1200" b="1" u="none" strike="noStrike" kern="1200" dirty="0">
                <a:solidFill>
                  <a:schemeClr val="tx1"/>
                </a:solidFill>
                <a:effectLst/>
                <a:latin typeface="+mn-lt"/>
                <a:ea typeface="+mn-ea"/>
                <a:cs typeface="+mn-cs"/>
              </a:rPr>
              <a:t>Contaminant Concentration:</a:t>
            </a:r>
            <a:r>
              <a:rPr lang="en-US" sz="1200" b="0" u="none" strike="noStrike" kern="1200" dirty="0">
                <a:solidFill>
                  <a:schemeClr val="tx1"/>
                </a:solidFill>
                <a:effectLst/>
                <a:latin typeface="+mn-lt"/>
                <a:ea typeface="+mn-ea"/>
                <a:cs typeface="+mn-cs"/>
              </a:rPr>
              <a:t> The remaining unevaporated water discharged back into municipal systems (known as "blowdown") carries highly concentrated minerals, heavy metals, treatment chemicals, and dangerous secondary contaminants like nitrates or PFAS. For example, an Amazon data center in Oregon agreed to a </a:t>
            </a:r>
            <a:r>
              <a:rPr lang="en-US" sz="1200" b="1" u="none" strike="noStrike" kern="1200" dirty="0">
                <a:solidFill>
                  <a:schemeClr val="tx1"/>
                </a:solidFill>
                <a:effectLst/>
                <a:latin typeface="+mn-lt"/>
                <a:ea typeface="+mn-ea"/>
                <a:cs typeface="+mn-cs"/>
              </a:rPr>
              <a:t>$20.5 million class-action settlement</a:t>
            </a:r>
            <a:r>
              <a:rPr lang="en-US" sz="1200" b="0" u="none" strike="noStrike" kern="1200" dirty="0">
                <a:solidFill>
                  <a:schemeClr val="tx1"/>
                </a:solidFill>
                <a:effectLst/>
                <a:latin typeface="+mn-lt"/>
                <a:ea typeface="+mn-ea"/>
                <a:cs typeface="+mn-cs"/>
              </a:rPr>
              <a:t> following allegations that its server-cooling process concentrated nitrate-laden wastewater, contaminating local drinking wells.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Suggested line: </a:t>
            </a:r>
            <a:r>
              <a:rPr lang="en-US" sz="1200" kern="1200" dirty="0">
                <a:solidFill>
                  <a:schemeClr val="tx1"/>
                </a:solidFill>
                <a:effectLst/>
                <a:latin typeface="+mn-lt"/>
                <a:ea typeface="+mn-ea"/>
                <a:cs typeface="+mn-cs"/>
              </a:rPr>
              <a:t>“Automation often moves labor across a boundary. The work changes its name, location, contract, and accounting category.”</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This is the densest conceptual slide. Slow down, choose two submerged costs, and leave the remaining labels for the audience to inspect.</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14</a:t>
            </a:fld>
            <a:endParaRPr lang="en-US"/>
          </a:p>
        </p:txBody>
      </p:sp>
    </p:spTree>
    <p:extLst>
      <p:ext uri="{BB962C8B-B14F-4D97-AF65-F5344CB8AC3E}">
        <p14:creationId xmlns:p14="http://schemas.microsoft.com/office/powerpoint/2010/main" val="3247992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a:t>
            </a:r>
            <a:r>
              <a:rPr lang="en-US" sz="1200" kern="1200" dirty="0">
                <a:solidFill>
                  <a:schemeClr val="tx1"/>
                </a:solidFill>
                <a:effectLst/>
                <a:latin typeface="+mn-lt"/>
                <a:ea typeface="+mn-ea"/>
                <a:cs typeface="+mn-cs"/>
              </a:rPr>
              <a:t>Reject inevitability and name the long-term leadership risk.</a:t>
            </a: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Tell the future-partner story. Ten years from now a partner receives an authoritative agent output. The partner never learned through junior data work how organizational records become inconsistent. The firm has produced speed today and a judgment deficit tomorrow.</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The seniority paradox links entry-level reductions to future leadership weakness. Human potential means critical judgment, sociotechnical stewardship, and the capacity to refuse a flawed system.</a:t>
            </a:r>
          </a:p>
          <a:p>
            <a:r>
              <a:rPr lang="en-US" sz="1200" b="1" kern="1200" dirty="0">
                <a:solidFill>
                  <a:schemeClr val="tx1"/>
                </a:solidFill>
                <a:effectLst/>
                <a:latin typeface="+mn-lt"/>
                <a:ea typeface="+mn-ea"/>
                <a:cs typeface="+mn-cs"/>
              </a:rPr>
              <a:t>Suggested line: </a:t>
            </a:r>
            <a:r>
              <a:rPr lang="en-US" sz="1200" kern="1200" dirty="0">
                <a:solidFill>
                  <a:schemeClr val="tx1"/>
                </a:solidFill>
                <a:effectLst/>
                <a:latin typeface="+mn-lt"/>
                <a:ea typeface="+mn-ea"/>
                <a:cs typeface="+mn-cs"/>
              </a:rPr>
              <a:t>“If we automate the apprenticeship, where will the expert judgment come from?”</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Frame this as a researchable risk and design problem, not a certainty about every worker.</a:t>
            </a:r>
          </a:p>
          <a:p>
            <a:endParaRPr lang="en-US" dirty="0"/>
          </a:p>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Seniority Paradox</a:t>
            </a:r>
            <a:r>
              <a:rPr lang="en-US" sz="1200" kern="1200" dirty="0">
                <a:solidFill>
                  <a:schemeClr val="tx1"/>
                </a:solidFill>
                <a:effectLst/>
                <a:latin typeface="+mn-lt"/>
                <a:ea typeface="+mn-ea"/>
                <a:cs typeface="+mn-cs"/>
              </a:rPr>
              <a:t> describes the structural crisis where automating entry-level "grunt work" destroys the training grounds for future leaders. Historically, junior consultants built their foundational intuition by grinding through manual software testing, basic code generation, data cleaning, and workflow documentation; </a:t>
            </a:r>
            <a:r>
              <a:rPr lang="en-US" dirty="0"/>
              <a:t>The strategic plot aims to decouple revenue growth from headcount expansion. </a:t>
            </a:r>
            <a:r>
              <a:rPr lang="en-US" sz="1200" b="1" u="none" strike="noStrike" kern="1200" dirty="0">
                <a:solidFill>
                  <a:schemeClr val="tx1"/>
                </a:solidFill>
                <a:effectLst/>
                <a:latin typeface="+mn-lt"/>
                <a:ea typeface="+mn-ea"/>
                <a:cs typeface="+mn-cs"/>
              </a:rPr>
              <a:t>The Death of Engineering Intuition:</a:t>
            </a:r>
            <a:r>
              <a:rPr lang="en-US" sz="1200" b="0" u="none" strike="noStrike" kern="1200" dirty="0">
                <a:solidFill>
                  <a:schemeClr val="tx1"/>
                </a:solidFill>
                <a:effectLst/>
                <a:latin typeface="+mn-lt"/>
                <a:ea typeface="+mn-ea"/>
                <a:cs typeface="+mn-cs"/>
              </a:rPr>
              <a:t> If an AI agent generates all the boilerplate, architecture, and documentation, a junior employee never encounters the friction required to understand </a:t>
            </a:r>
            <a:r>
              <a:rPr lang="en-US" sz="1200" b="0" i="1" u="none" strike="noStrike" kern="1200" dirty="0">
                <a:solidFill>
                  <a:schemeClr val="tx1"/>
                </a:solidFill>
                <a:effectLst/>
                <a:latin typeface="+mn-lt"/>
                <a:ea typeface="+mn-ea"/>
                <a:cs typeface="+mn-cs"/>
              </a:rPr>
              <a:t>why</a:t>
            </a:r>
            <a:r>
              <a:rPr lang="en-US" sz="1200" b="0" u="none" strike="noStrike" kern="1200" dirty="0">
                <a:solidFill>
                  <a:schemeClr val="tx1"/>
                </a:solidFill>
                <a:effectLst/>
                <a:latin typeface="+mn-lt"/>
                <a:ea typeface="+mn-ea"/>
                <a:cs typeface="+mn-cs"/>
              </a:rPr>
              <a:t> a system fails. They cannot develop the deep system-level intuition required to debug high-stakes enterprise systems when things break.</a:t>
            </a:r>
          </a:p>
          <a:p>
            <a:r>
              <a:rPr lang="en-US" sz="1200" b="1" u="none" strike="noStrike" kern="1200" dirty="0">
                <a:solidFill>
                  <a:schemeClr val="tx1"/>
                </a:solidFill>
                <a:effectLst/>
                <a:latin typeface="+mn-lt"/>
                <a:ea typeface="+mn-ea"/>
                <a:cs typeface="+mn-cs"/>
              </a:rPr>
              <a:t>The "Experience Cliff":</a:t>
            </a:r>
            <a:r>
              <a:rPr lang="en-US" dirty="0"/>
              <a:t> Within 3 to 5 years, the industry will experience a severe deficit of senior leaders capable of managing ambiguity, risk, and macro-system design. Organizations will have a glut of low-cost AI tools and highly paid senior partners, but a completely hollowed-out middle tier capable of stepping into executive shoes</a:t>
            </a:r>
          </a:p>
          <a:p>
            <a:r>
              <a:rPr lang="en-US" sz="1200" b="0" u="none" strike="noStrike" kern="1200" dirty="0">
                <a:solidFill>
                  <a:schemeClr val="tx1"/>
                </a:solidFill>
                <a:effectLst/>
                <a:latin typeface="+mn-lt"/>
                <a:ea typeface="+mn-ea"/>
                <a:cs typeface="+mn-cs"/>
              </a:rPr>
              <a:t>To resolve this crisis, organizational theorists point to the work of the late </a:t>
            </a:r>
            <a:r>
              <a:rPr lang="en-US" sz="1200" b="1" u="none" strike="noStrike" kern="1200" dirty="0">
                <a:solidFill>
                  <a:schemeClr val="tx1"/>
                </a:solidFill>
                <a:effectLst/>
                <a:latin typeface="+mn-lt"/>
                <a:ea typeface="+mn-ea"/>
                <a:cs typeface="+mn-cs"/>
              </a:rPr>
              <a:t>Henri Savall</a:t>
            </a:r>
            <a:r>
              <a:rPr lang="en-US" sz="1200" b="0" u="none" strike="noStrike" kern="1200" dirty="0">
                <a:solidFill>
                  <a:schemeClr val="tx1"/>
                </a:solidFill>
                <a:effectLst/>
                <a:latin typeface="+mn-lt"/>
                <a:ea typeface="+mn-ea"/>
                <a:cs typeface="+mn-cs"/>
              </a:rPr>
              <a:t> (pioneer of the Socio-Economic Approach to Management - SEAM) and </a:t>
            </a:r>
            <a:r>
              <a:rPr lang="en-US" sz="1200" b="1" u="none" strike="noStrike" kern="1200" dirty="0">
                <a:solidFill>
                  <a:schemeClr val="tx1"/>
                </a:solidFill>
                <a:effectLst/>
                <a:latin typeface="+mn-lt"/>
                <a:ea typeface="+mn-ea"/>
                <a:cs typeface="+mn-cs"/>
              </a:rPr>
              <a:t>David Boje</a:t>
            </a:r>
            <a:r>
              <a:rPr lang="en-US" sz="1200" b="0" u="none" strike="noStrike" kern="1200" dirty="0">
                <a:solidFill>
                  <a:schemeClr val="tx1"/>
                </a:solidFill>
                <a:effectLst/>
                <a:latin typeface="+mn-lt"/>
                <a:ea typeface="+mn-ea"/>
                <a:cs typeface="+mn-cs"/>
              </a:rPr>
              <a:t> (expert on Quantum Storytelling). They co-authored extensive frameworks on releasing the </a:t>
            </a:r>
            <a:r>
              <a:rPr lang="en-US" sz="1200" b="1" u="none" strike="noStrike" kern="1200" dirty="0">
                <a:solidFill>
                  <a:schemeClr val="tx1"/>
                </a:solidFill>
                <a:effectLst/>
                <a:latin typeface="+mn-lt"/>
                <a:ea typeface="+mn-ea"/>
                <a:cs typeface="+mn-cs"/>
              </a:rPr>
              <a:t>"Untapped Human Potential"</a:t>
            </a:r>
            <a:r>
              <a:rPr lang="en-US" sz="1200" b="0" u="none" strike="noStrike" kern="1200" dirty="0">
                <a:solidFill>
                  <a:schemeClr val="tx1"/>
                </a:solidFill>
                <a:effectLst/>
                <a:latin typeface="+mn-lt"/>
                <a:ea typeface="+mn-ea"/>
                <a:cs typeface="+mn-cs"/>
              </a:rPr>
              <a:t> of enterprises by identifying and capturing "hidden costs". [</a:t>
            </a:r>
            <a:r>
              <a:rPr lang="en-US" sz="1200" b="0" u="none" strike="noStrike" kern="1200" dirty="0">
                <a:solidFill>
                  <a:schemeClr val="tx1"/>
                </a:solidFill>
                <a:effectLst/>
                <a:latin typeface="+mn-lt"/>
                <a:ea typeface="+mn-ea"/>
                <a:cs typeface="+mn-cs"/>
                <a:hlinkClick r:id="rId3"/>
              </a:rPr>
              <a:t>1</a:t>
            </a:r>
            <a:r>
              <a:rPr lang="en-US" sz="1200" b="0" u="none" strike="noStrike" kern="1200" dirty="0">
                <a:solidFill>
                  <a:schemeClr val="tx1"/>
                </a:solidFill>
                <a:effectLst/>
                <a:latin typeface="+mn-lt"/>
                <a:ea typeface="+mn-ea"/>
                <a:cs typeface="+mn-cs"/>
              </a:rPr>
              <a:t>]</a:t>
            </a:r>
          </a:p>
          <a:p>
            <a:r>
              <a:rPr lang="en-US" sz="1200" b="0" u="none" strike="noStrike" kern="1200" dirty="0">
                <a:solidFill>
                  <a:schemeClr val="tx1"/>
                </a:solidFill>
                <a:effectLst/>
                <a:latin typeface="+mn-lt"/>
                <a:ea typeface="+mn-ea"/>
                <a:cs typeface="+mn-cs"/>
              </a:rPr>
              <a:t>To apply their principles, Accenture would have to pivot away from its current structure:</a:t>
            </a:r>
          </a:p>
          <a:p>
            <a:pPr lvl="0"/>
            <a:r>
              <a:rPr lang="en-US" sz="1200" b="1" u="none" strike="noStrike" kern="1200" dirty="0">
                <a:solidFill>
                  <a:schemeClr val="tx1"/>
                </a:solidFill>
                <a:effectLst/>
                <a:latin typeface="+mn-lt"/>
                <a:ea typeface="+mn-ea"/>
                <a:cs typeface="+mn-cs"/>
              </a:rPr>
              <a:t>Quantifying TFW (Time Fraction Wasted) as a Hidden Cost:</a:t>
            </a:r>
            <a:r>
              <a:rPr lang="en-US" sz="1200" b="0" u="none" strike="noStrike" kern="1200" dirty="0">
                <a:solidFill>
                  <a:schemeClr val="tx1"/>
                </a:solidFill>
                <a:effectLst/>
                <a:latin typeface="+mn-lt"/>
                <a:ea typeface="+mn-ea"/>
                <a:cs typeface="+mn-cs"/>
              </a:rPr>
              <a:t> Savall's SEAM model proves that treating humans as mere inputs to a tool creates massive "hidden costs" (high turnover, toxic workplace anxiety, and low-quality outputs). Accenture must stop using superficial "login metrics" as a measure of productivity. Reclaiming potential means measuring how effectively humans use cognitive space to solve creative client problems.</a:t>
            </a:r>
          </a:p>
          <a:p>
            <a:pPr lvl="0"/>
            <a:r>
              <a:rPr lang="en-US" sz="1200" b="1" u="none" strike="noStrike" kern="1200" dirty="0">
                <a:solidFill>
                  <a:schemeClr val="tx1"/>
                </a:solidFill>
                <a:effectLst/>
                <a:latin typeface="+mn-lt"/>
                <a:ea typeface="+mn-ea"/>
                <a:cs typeface="+mn-cs"/>
              </a:rPr>
              <a:t>Restoring the "Storytelling Organization":</a:t>
            </a:r>
            <a:r>
              <a:rPr lang="en-US" sz="1200" b="0" u="none" strike="noStrike" kern="1200" dirty="0">
                <a:solidFill>
                  <a:schemeClr val="tx1"/>
                </a:solidFill>
                <a:effectLst/>
                <a:latin typeface="+mn-lt"/>
                <a:ea typeface="+mn-ea"/>
                <a:cs typeface="+mn-cs"/>
              </a:rPr>
              <a:t> David Boje's theories emphasize that organizations thrive on tribal knowledge and shared human narratives. By replacing human teams with cold AI agent swarms, Accenture deletes the narrative context of how problems are solved. To fix this, teams must be restructured around collaborative apprenticeship models where senior leaders deliberately co-pilot ambiguous problems with juniors, restoring human storytelling and mentoring over automated verification.</a:t>
            </a:r>
          </a:p>
          <a:p>
            <a:r>
              <a:rPr lang="en-US" sz="1200" b="1" u="none" strike="noStrike" kern="1200" dirty="0">
                <a:solidFill>
                  <a:schemeClr val="tx1"/>
                </a:solidFill>
                <a:effectLst/>
                <a:latin typeface="+mn-lt"/>
                <a:ea typeface="+mn-ea"/>
                <a:cs typeface="+mn-cs"/>
              </a:rPr>
              <a:t>4. Stewardship and the Ethical Refusal of Flawed AI Systems</a:t>
            </a:r>
          </a:p>
          <a:p>
            <a:r>
              <a:rPr lang="en-US" sz="1200" b="0" u="none" strike="noStrike" kern="1200" dirty="0">
                <a:solidFill>
                  <a:schemeClr val="tx1"/>
                </a:solidFill>
                <a:effectLst/>
                <a:latin typeface="+mn-lt"/>
                <a:ea typeface="+mn-ea"/>
                <a:cs typeface="+mn-cs"/>
              </a:rPr>
              <a:t>In a rigid environment where career advancement is strictly tied to automated metrics, </a:t>
            </a:r>
            <a:r>
              <a:rPr lang="en-US" sz="1200" b="1" u="none" strike="noStrike" kern="1200" dirty="0">
                <a:solidFill>
                  <a:schemeClr val="tx1"/>
                </a:solidFill>
                <a:effectLst/>
                <a:latin typeface="+mn-lt"/>
                <a:ea typeface="+mn-ea"/>
                <a:cs typeface="+mn-cs"/>
              </a:rPr>
              <a:t>stewardship and ethical refusal</a:t>
            </a:r>
            <a:r>
              <a:rPr lang="en-US" sz="1200" b="0" u="none" strike="noStrike" kern="1200" dirty="0">
                <a:solidFill>
                  <a:schemeClr val="tx1"/>
                </a:solidFill>
                <a:effectLst/>
                <a:latin typeface="+mn-lt"/>
                <a:ea typeface="+mn-ea"/>
                <a:cs typeface="+mn-cs"/>
              </a:rPr>
              <a:t> become hazardous for employees. If a consultant discovers that a proprietary model or automated system is a "flawed slop generator," the system heavily disincentivizes speaking up:</a:t>
            </a:r>
          </a:p>
          <a:p>
            <a:pPr lvl="0"/>
            <a:r>
              <a:rPr lang="en-US" sz="1200" b="1" u="none" strike="noStrike" kern="1200" dirty="0">
                <a:solidFill>
                  <a:schemeClr val="tx1"/>
                </a:solidFill>
                <a:effectLst/>
                <a:latin typeface="+mn-lt"/>
                <a:ea typeface="+mn-ea"/>
                <a:cs typeface="+mn-cs"/>
              </a:rPr>
              <a:t>The Compliance Trap:</a:t>
            </a:r>
            <a:r>
              <a:rPr lang="en-US" sz="1200" b="0" u="none" strike="noStrike" kern="1200" dirty="0">
                <a:solidFill>
                  <a:schemeClr val="tx1"/>
                </a:solidFill>
                <a:effectLst/>
                <a:latin typeface="+mn-lt"/>
                <a:ea typeface="+mn-ea"/>
                <a:cs typeface="+mn-cs"/>
              </a:rPr>
              <a:t> If an employee refuses to deploy a flawed AI agent because it introduces systemic security vulnerabilities or hallucinations, their dashboard shows a drop in tool usage. In automated talent calibrations, this drop can flag them as an "unadaptable laggard," resulting in deferred promotions or inclusion in workforce exit tranches.</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15</a:t>
            </a:fld>
            <a:endParaRPr lang="en-US"/>
          </a:p>
        </p:txBody>
      </p:sp>
    </p:spTree>
    <p:extLst>
      <p:ext uri="{BB962C8B-B14F-4D97-AF65-F5344CB8AC3E}">
        <p14:creationId xmlns:p14="http://schemas.microsoft.com/office/powerpoint/2010/main" val="2536695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a:t>
            </a:r>
            <a:r>
              <a:rPr lang="en-US" sz="1200" kern="1200" dirty="0">
                <a:solidFill>
                  <a:schemeClr val="tx1"/>
                </a:solidFill>
                <a:effectLst/>
                <a:latin typeface="+mn-lt"/>
                <a:ea typeface="+mn-ea"/>
                <a:cs typeface="+mn-cs"/>
              </a:rPr>
              <a:t>Use anomalies to puncture a universal success story.</a:t>
            </a: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Choose two examples. The strongest spoken pair is the Deloitte Australia report with fabricated legal material and the community phrase ‘You can't drink data.’ One shows output failure, the other shows that infrastructure decisions remain contestable.</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An exception does not prove all AI consulting fails. It disproves the stronger claim that speed, scale, or certification makes failure negligible.</a:t>
            </a:r>
          </a:p>
          <a:p>
            <a:r>
              <a:rPr lang="en-US" sz="1200" b="1" kern="1200" dirty="0">
                <a:solidFill>
                  <a:schemeClr val="tx1"/>
                </a:solidFill>
                <a:effectLst/>
                <a:latin typeface="+mn-lt"/>
                <a:ea typeface="+mn-ea"/>
                <a:cs typeface="+mn-cs"/>
              </a:rPr>
              <a:t>Suggested line: </a:t>
            </a:r>
            <a:r>
              <a:rPr lang="en-US" sz="1200" kern="1200" dirty="0">
                <a:solidFill>
                  <a:schemeClr val="tx1"/>
                </a:solidFill>
                <a:effectLst/>
                <a:latin typeface="+mn-lt"/>
                <a:ea typeface="+mn-ea"/>
                <a:cs typeface="+mn-cs"/>
              </a:rPr>
              <a:t>“The purpose of the exception is not sensationalism. It restores contingency to a story that has been presented as inevitable.”</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Do not attempt all three cases in equal detail. Keep Hertz as a backup example for Q&amp;A.</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16</a:t>
            </a:fld>
            <a:endParaRPr lang="en-US"/>
          </a:p>
        </p:txBody>
      </p:sp>
    </p:spTree>
    <p:extLst>
      <p:ext uri="{BB962C8B-B14F-4D97-AF65-F5344CB8AC3E}">
        <p14:creationId xmlns:p14="http://schemas.microsoft.com/office/powerpoint/2010/main" val="2817538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a:t>
            </a:r>
            <a:r>
              <a:rPr lang="en-US" sz="1200" kern="1200" dirty="0">
                <a:solidFill>
                  <a:schemeClr val="tx1"/>
                </a:solidFill>
                <a:effectLst/>
                <a:latin typeface="+mn-lt"/>
                <a:ea typeface="+mn-ea"/>
                <a:cs typeface="+mn-cs"/>
              </a:rPr>
              <a:t>Show that transformation occurs in simultaneous dimensions.</a:t>
            </a: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Use a four-question walk around the tesseract: Who owns the failure? How does ethics appear in daily practice? Who captures the platform rents? What will this decision do to the next generation of judgment and to communities?</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The tesseract resists linear stage models. Accountability, ethics, business model, and temporal horizon change together. A firm can improve one dimension while damaging another.</a:t>
            </a:r>
          </a:p>
          <a:p>
            <a:r>
              <a:rPr lang="en-US" sz="1200" b="1" kern="1200" dirty="0">
                <a:solidFill>
                  <a:schemeClr val="tx1"/>
                </a:solidFill>
                <a:effectLst/>
                <a:latin typeface="+mn-lt"/>
                <a:ea typeface="+mn-ea"/>
                <a:cs typeface="+mn-cs"/>
              </a:rPr>
              <a:t>Suggested line: </a:t>
            </a:r>
            <a:r>
              <a:rPr lang="en-US" sz="1200" kern="1200" dirty="0">
                <a:solidFill>
                  <a:schemeClr val="tx1"/>
                </a:solidFill>
                <a:effectLst/>
                <a:latin typeface="+mn-lt"/>
                <a:ea typeface="+mn-ea"/>
                <a:cs typeface="+mn-cs"/>
              </a:rPr>
              <a:t>“A transformation is not a line from old to new. It is a simultaneous rearrangement of responsibility, practice, value, and time.”</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Do not teach the geometry. Teach the four questions.</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17</a:t>
            </a:fld>
            <a:endParaRPr lang="en-US"/>
          </a:p>
        </p:txBody>
      </p:sp>
    </p:spTree>
    <p:extLst>
      <p:ext uri="{BB962C8B-B14F-4D97-AF65-F5344CB8AC3E}">
        <p14:creationId xmlns:p14="http://schemas.microsoft.com/office/powerpoint/2010/main" val="3882401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a:t>
            </a:r>
            <a:r>
              <a:rPr lang="en-US" sz="1200" kern="1200" dirty="0">
                <a:solidFill>
                  <a:schemeClr val="tx1"/>
                </a:solidFill>
                <a:effectLst/>
                <a:latin typeface="+mn-lt"/>
                <a:ea typeface="+mn-ea"/>
                <a:cs typeface="+mn-cs"/>
              </a:rPr>
              <a:t>Offer an OD&amp;C alternative and address the PhD audience directly.</a:t>
            </a: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Return to the Lyon experience: months of listening, verbatim notes, the mirror-effect meeting, and cross-level DPI teams. Explain that faster data processing should create more capacity for listening and joint diagnosis, not justify compressed exits.</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The curriculum shift is from teaching only AI speed and efficiency toward critical audit, hidden-cost calculation, answerability, and ethical refusal. Resituation means rebuilding the work so people participate in diagnosing dysfunction.</a:t>
            </a:r>
          </a:p>
          <a:p>
            <a:r>
              <a:rPr lang="en-US" sz="1200" b="1" kern="1200" dirty="0">
                <a:solidFill>
                  <a:schemeClr val="tx1"/>
                </a:solidFill>
                <a:effectLst/>
                <a:latin typeface="+mn-lt"/>
                <a:ea typeface="+mn-ea"/>
                <a:cs typeface="+mn-cs"/>
              </a:rPr>
              <a:t>Suggested line: </a:t>
            </a:r>
            <a:r>
              <a:rPr lang="en-US" sz="1200" kern="1200" dirty="0">
                <a:solidFill>
                  <a:schemeClr val="tx1"/>
                </a:solidFill>
                <a:effectLst/>
                <a:latin typeface="+mn-lt"/>
                <a:ea typeface="+mn-ea"/>
                <a:cs typeface="+mn-cs"/>
              </a:rPr>
              <a:t>“If AI saves three days of data preparation, SEAM asks us to invest some of those days in the people whose organization the data only partially represents.”</a:t>
            </a:r>
          </a:p>
          <a:p>
            <a:r>
              <a:rPr lang="en-US" sz="1200" b="1" kern="1200" dirty="0">
                <a:solidFill>
                  <a:schemeClr val="tx1"/>
                </a:solidFill>
                <a:effectLst/>
                <a:latin typeface="+mn-lt"/>
                <a:ea typeface="+mn-ea"/>
                <a:cs typeface="+mn-cs"/>
              </a:rPr>
              <a:t>Watch out: </a:t>
            </a:r>
            <a:r>
              <a:rPr lang="en-US" sz="1200" kern="1200" dirty="0">
                <a:solidFill>
                  <a:schemeClr val="tx1"/>
                </a:solidFill>
                <a:effectLst/>
                <a:latin typeface="+mn-lt"/>
                <a:ea typeface="+mn-ea"/>
                <a:cs typeface="+mn-cs"/>
              </a:rPr>
              <a:t>This slide is your constructive turn. Give it time. Do not end the talk in critique.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18</a:t>
            </a:fld>
            <a:endParaRPr lang="en-US"/>
          </a:p>
        </p:txBody>
      </p:sp>
    </p:spTree>
    <p:extLst>
      <p:ext uri="{BB962C8B-B14F-4D97-AF65-F5344CB8AC3E}">
        <p14:creationId xmlns:p14="http://schemas.microsoft.com/office/powerpoint/2010/main" val="31132267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a:t>
            </a:r>
            <a:r>
              <a:rPr lang="en-US" sz="1200" kern="1200" dirty="0">
                <a:solidFill>
                  <a:schemeClr val="tx1"/>
                </a:solidFill>
                <a:effectLst/>
                <a:latin typeface="+mn-lt"/>
                <a:ea typeface="+mn-ea"/>
                <a:cs typeface="+mn-cs"/>
              </a:rPr>
              <a:t>Close with agency and transfer ownership to the audience.</a:t>
            </a:r>
          </a:p>
          <a:p>
            <a:r>
              <a:rPr lang="en-US" sz="1200" b="1" kern="1200" dirty="0">
                <a:solidFill>
                  <a:schemeClr val="tx1"/>
                </a:solidFill>
                <a:effectLst/>
                <a:latin typeface="+mn-lt"/>
                <a:ea typeface="+mn-ea"/>
                <a:cs typeface="+mn-cs"/>
              </a:rPr>
              <a:t>Story or move: </a:t>
            </a:r>
            <a:r>
              <a:rPr lang="en-US" sz="1200" kern="1200" dirty="0">
                <a:solidFill>
                  <a:schemeClr val="tx1"/>
                </a:solidFill>
                <a:effectLst/>
                <a:latin typeface="+mn-lt"/>
                <a:ea typeface="+mn-ea"/>
                <a:cs typeface="+mn-cs"/>
              </a:rPr>
              <a:t>Offer one practical action: in the next AI project, add a second column to the invoice or business case. Name the hidden work, transferred cost, silenced voice, and accountable person before approving the transformation.</a:t>
            </a:r>
          </a:p>
          <a:p>
            <a:r>
              <a:rPr lang="en-US" sz="1200" b="1" kern="1200" dirty="0">
                <a:solidFill>
                  <a:schemeClr val="tx1"/>
                </a:solidFill>
                <a:effectLst/>
                <a:latin typeface="+mn-lt"/>
                <a:ea typeface="+mn-ea"/>
                <a:cs typeface="+mn-cs"/>
              </a:rPr>
              <a:t>Core idea: </a:t>
            </a:r>
            <a:r>
              <a:rPr lang="en-US" sz="1200" kern="1200" dirty="0">
                <a:solidFill>
                  <a:schemeClr val="tx1"/>
                </a:solidFill>
                <a:effectLst/>
                <a:latin typeface="+mn-lt"/>
                <a:ea typeface="+mn-ea"/>
                <a:cs typeface="+mn-cs"/>
              </a:rPr>
              <a:t>Re-state the central sentence and invite discussion.</a:t>
            </a:r>
          </a:p>
          <a:p>
            <a:r>
              <a:rPr lang="en-US" sz="1200" b="1" kern="1200" dirty="0">
                <a:solidFill>
                  <a:schemeClr val="tx1"/>
                </a:solidFill>
                <a:effectLst/>
                <a:latin typeface="+mn-lt"/>
                <a:ea typeface="+mn-ea"/>
                <a:cs typeface="+mn-cs"/>
              </a:rPr>
              <a:t>Suggested line: </a:t>
            </a:r>
            <a:r>
              <a:rPr lang="en-US" sz="1200" kern="1200" dirty="0">
                <a:solidFill>
                  <a:schemeClr val="tx1"/>
                </a:solidFill>
                <a:effectLst/>
                <a:latin typeface="+mn-lt"/>
                <a:ea typeface="+mn-ea"/>
                <a:cs typeface="+mn-cs"/>
              </a:rPr>
              <a:t>“The future consultant does not have to choose between AI and humanity. The choice is whether we use AI inside a practice of answerable listening. What will you put in the second column?”</a:t>
            </a:r>
          </a:p>
          <a:p>
            <a:r>
              <a:rPr lang="en-US" sz="1200" b="1" kern="1200" dirty="0">
                <a:solidFill>
                  <a:schemeClr val="tx1"/>
                </a:solidFill>
                <a:effectLst/>
                <a:latin typeface="+mn-lt"/>
                <a:ea typeface="+mn-ea"/>
                <a:cs typeface="+mn-cs"/>
              </a:rPr>
              <a:t>Watch out: Stop</a:t>
            </a:r>
            <a:r>
              <a:rPr lang="en-US" sz="1200" kern="1200" dirty="0">
                <a:solidFill>
                  <a:schemeClr val="tx1"/>
                </a:solidFill>
                <a:effectLst/>
                <a:latin typeface="+mn-lt"/>
                <a:ea typeface="+mn-ea"/>
                <a:cs typeface="+mn-cs"/>
              </a:rPr>
              <a:t>. Do not add another summary. Let the question open the Q&amp;A.</a:t>
            </a:r>
          </a:p>
          <a:p>
            <a:r>
              <a:rPr lang="en-US" sz="1200" b="1" kern="1200" dirty="0">
                <a:solidFill>
                  <a:schemeClr val="tx1"/>
                </a:solidFill>
                <a:effectLst/>
                <a:latin typeface="+mn-lt"/>
                <a:ea typeface="+mn-ea"/>
                <a:cs typeface="+mn-cs"/>
              </a:rPr>
              <a:t>Questions to ask the audience</a:t>
            </a:r>
          </a:p>
          <a:p>
            <a:pPr lvl="0"/>
            <a:r>
              <a:rPr lang="en-US" sz="1200" kern="1200" dirty="0">
                <a:solidFill>
                  <a:schemeClr val="tx1"/>
                </a:solidFill>
                <a:effectLst/>
                <a:latin typeface="+mn-lt"/>
                <a:ea typeface="+mn-ea"/>
                <a:cs typeface="+mn-cs"/>
              </a:rPr>
              <a:t>Where in your organization has saved time become a tighter deadline rather than released capacity?</a:t>
            </a:r>
          </a:p>
          <a:p>
            <a:pPr lvl="0"/>
            <a:r>
              <a:rPr lang="en-US" sz="1200" kern="1200" dirty="0">
                <a:solidFill>
                  <a:schemeClr val="tx1"/>
                </a:solidFill>
                <a:effectLst/>
                <a:latin typeface="+mn-lt"/>
                <a:ea typeface="+mn-ea"/>
                <a:cs typeface="+mn-cs"/>
              </a:rPr>
              <a:t>Which room in your organization writes the official AI story, and which room bears the hidden work?</a:t>
            </a:r>
          </a:p>
          <a:p>
            <a:pPr lvl="0"/>
            <a:r>
              <a:rPr lang="en-US" sz="1200" kern="1200" dirty="0">
                <a:solidFill>
                  <a:schemeClr val="tx1"/>
                </a:solidFill>
                <a:effectLst/>
                <a:latin typeface="+mn-lt"/>
                <a:ea typeface="+mn-ea"/>
                <a:cs typeface="+mn-cs"/>
              </a:rPr>
              <a:t>What slow work in your field actually produces judgment and should not disappear?</a:t>
            </a:r>
          </a:p>
          <a:p>
            <a:pPr lvl="0"/>
            <a:r>
              <a:rPr lang="en-US" sz="1200" kern="1200" dirty="0">
                <a:solidFill>
                  <a:schemeClr val="tx1"/>
                </a:solidFill>
                <a:effectLst/>
                <a:latin typeface="+mn-lt"/>
                <a:ea typeface="+mn-ea"/>
                <a:cs typeface="+mn-cs"/>
              </a:rPr>
              <a:t>Who can stop an AI transformation when evidence of harm appears?</a:t>
            </a:r>
          </a:p>
          <a:p>
            <a:pPr lvl="0"/>
            <a:r>
              <a:rPr lang="en-US" sz="1200" kern="1200" dirty="0">
                <a:solidFill>
                  <a:schemeClr val="tx1"/>
                </a:solidFill>
                <a:effectLst/>
                <a:latin typeface="+mn-lt"/>
                <a:ea typeface="+mn-ea"/>
                <a:cs typeface="+mn-cs"/>
              </a:rPr>
              <a:t>What would you put in the second column of your current AI business case?</a:t>
            </a:r>
          </a:p>
          <a:p>
            <a:br>
              <a:rPr lang="en-US" dirty="0">
                <a:effectLst/>
              </a:rPr>
            </a:br>
            <a:endParaRPr lang="en-US" dirty="0">
              <a:effectLst/>
            </a:endParaRP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523BFB9-876E-FF46-8074-72CA2F223771}" type="slidenum">
              <a:rPr lang="en-US" smtClean="0"/>
              <a:t>19</a:t>
            </a:fld>
            <a:endParaRPr lang="en-US"/>
          </a:p>
        </p:txBody>
      </p:sp>
    </p:spTree>
    <p:extLst>
      <p:ext uri="{BB962C8B-B14F-4D97-AF65-F5344CB8AC3E}">
        <p14:creationId xmlns:p14="http://schemas.microsoft.com/office/powerpoint/2010/main" val="42781632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4CCE5-1997-4FF4-673E-2CE2B6484DCF}"/>
              </a:ext>
            </a:extLst>
          </p:cNvPr>
          <p:cNvSpPr>
            <a:spLocks noGrp="1"/>
          </p:cNvSpPr>
          <p:nvPr>
            <p:ph type="ctrTitle"/>
          </p:nvPr>
        </p:nvSpPr>
        <p:spPr>
          <a:xfrm>
            <a:off x="1524000" y="1122363"/>
            <a:ext cx="9144000" cy="2387600"/>
          </a:xfrm>
        </p:spPr>
        <p:txBody>
          <a:bodyPr anchor="b"/>
          <a:lstStyle>
            <a:lvl1pPr algn="ctr">
              <a:defRPr sz="600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50F46399-E589-79EF-1A6B-98A39681B1D7}"/>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Box 6">
            <a:extLst>
              <a:ext uri="{FF2B5EF4-FFF2-40B4-BE49-F238E27FC236}">
                <a16:creationId xmlns:a16="http://schemas.microsoft.com/office/drawing/2014/main" id="{5C4EB8C7-31B2-E0B2-8889-4AF083C2E283}"/>
              </a:ext>
            </a:extLst>
          </p:cNvPr>
          <p:cNvSpPr txBox="1"/>
          <p:nvPr userDrawn="1"/>
        </p:nvSpPr>
        <p:spPr>
          <a:xfrm>
            <a:off x="393539" y="5919414"/>
            <a:ext cx="8125427" cy="769441"/>
          </a:xfrm>
          <a:prstGeom prst="rect">
            <a:avLst/>
          </a:prstGeom>
          <a:noFill/>
        </p:spPr>
        <p:txBody>
          <a:bodyPr wrap="square" rtlCol="0">
            <a:spAutoFit/>
          </a:bodyPr>
          <a:lstStyle/>
          <a:p>
            <a:r>
              <a:rPr lang="en-US" sz="16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WFED/OD&amp;C Professional Development Network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Arial" panose="020B0604020202020204" pitchFamily="34" charset="0"/>
                <a:cs typeface="Arial" panose="020B0604020202020204" pitchFamily="34" charset="0"/>
              </a:rPr>
              <a:t>Monthly Webinar Series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Arial" panose="020B0604020202020204" pitchFamily="34" charset="0"/>
                <a:cs typeface="Arial" panose="020B0604020202020204" pitchFamily="34" charset="0"/>
              </a:rPr>
              <a:t>https://</a:t>
            </a:r>
            <a:r>
              <a:rPr lang="en-US" sz="1400" b="1" dirty="0" err="1">
                <a:solidFill>
                  <a:schemeClr val="bg1"/>
                </a:solidFill>
                <a:latin typeface="Arial" panose="020B0604020202020204" pitchFamily="34" charset="0"/>
                <a:cs typeface="Arial" panose="020B0604020202020204" pitchFamily="34" charset="0"/>
              </a:rPr>
              <a:t>pdn.psu.edu</a:t>
            </a:r>
            <a:r>
              <a:rPr lang="en-US" sz="1400" b="1" dirty="0">
                <a:solidFill>
                  <a:schemeClr val="bg1"/>
                </a:solidFill>
                <a:latin typeface="Arial" panose="020B0604020202020204" pitchFamily="34" charset="0"/>
                <a:cs typeface="Arial" panose="020B0604020202020204" pitchFamily="34" charset="0"/>
              </a:rPr>
              <a:t>/webinars </a:t>
            </a:r>
          </a:p>
        </p:txBody>
      </p:sp>
    </p:spTree>
    <p:extLst>
      <p:ext uri="{BB962C8B-B14F-4D97-AF65-F5344CB8AC3E}">
        <p14:creationId xmlns:p14="http://schemas.microsoft.com/office/powerpoint/2010/main" val="2427168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68CEE-B1D8-7E14-F85B-9D1BCB3DD3A7}"/>
              </a:ext>
            </a:extLst>
          </p:cNvPr>
          <p:cNvSpPr>
            <a:spLocks noGrp="1"/>
          </p:cNvSpPr>
          <p:nvPr>
            <p:ph type="title"/>
          </p:nvPr>
        </p:nvSpPr>
        <p:spPr>
          <a:xfrm>
            <a:off x="841248" y="914400"/>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4607ACC-9FB0-3A48-C0D2-18BA5BC72F62}"/>
              </a:ext>
            </a:extLst>
          </p:cNvPr>
          <p:cNvSpPr>
            <a:spLocks noGrp="1"/>
          </p:cNvSpPr>
          <p:nvPr>
            <p:ph idx="1"/>
          </p:nvPr>
        </p:nvSpPr>
        <p:spPr>
          <a:xfrm>
            <a:off x="841248" y="2377440"/>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1888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7700C-1EBE-4DC0-0258-C2E8838B3D4C}"/>
              </a:ext>
            </a:extLst>
          </p:cNvPr>
          <p:cNvSpPr>
            <a:spLocks noGrp="1"/>
          </p:cNvSpPr>
          <p:nvPr>
            <p:ph type="title"/>
          </p:nvPr>
        </p:nvSpPr>
        <p:spPr>
          <a:xfrm>
            <a:off x="838200" y="91440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EB9D27E-8E76-FBA9-869B-9724372A5F22}"/>
              </a:ext>
            </a:extLst>
          </p:cNvPr>
          <p:cNvSpPr>
            <a:spLocks noGrp="1"/>
          </p:cNvSpPr>
          <p:nvPr>
            <p:ph sz="half" idx="1"/>
          </p:nvPr>
        </p:nvSpPr>
        <p:spPr>
          <a:xfrm>
            <a:off x="838200" y="237744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73FEB7-976C-74FF-2BAA-85915C5D1528}"/>
              </a:ext>
            </a:extLst>
          </p:cNvPr>
          <p:cNvSpPr>
            <a:spLocks noGrp="1"/>
          </p:cNvSpPr>
          <p:nvPr>
            <p:ph sz="half" idx="2"/>
          </p:nvPr>
        </p:nvSpPr>
        <p:spPr>
          <a:xfrm>
            <a:off x="6172202" y="237744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7871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B0304-9490-A8C0-DA9F-B5F0E0E1C3CB}"/>
              </a:ext>
            </a:extLst>
          </p:cNvPr>
          <p:cNvSpPr>
            <a:spLocks noGrp="1"/>
          </p:cNvSpPr>
          <p:nvPr>
            <p:ph type="title"/>
          </p:nvPr>
        </p:nvSpPr>
        <p:spPr>
          <a:xfrm>
            <a:off x="838200" y="914400"/>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7FAB7EC6-FE7A-34B1-DBB3-A076C7C87CA7}"/>
              </a:ext>
            </a:extLst>
          </p:cNvPr>
          <p:cNvSpPr>
            <a:spLocks noGrp="1"/>
          </p:cNvSpPr>
          <p:nvPr>
            <p:ph type="body" idx="1"/>
          </p:nvPr>
        </p:nvSpPr>
        <p:spPr>
          <a:xfrm>
            <a:off x="838200" y="237744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647E56-47DB-83E2-D831-A6F4758A7AE4}"/>
              </a:ext>
            </a:extLst>
          </p:cNvPr>
          <p:cNvSpPr>
            <a:spLocks noGrp="1"/>
          </p:cNvSpPr>
          <p:nvPr>
            <p:ph sz="half" idx="2"/>
          </p:nvPr>
        </p:nvSpPr>
        <p:spPr>
          <a:xfrm>
            <a:off x="838200" y="3217480"/>
            <a:ext cx="5157787" cy="35358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F25EDA-F216-7963-EA38-4321E1EC4F7F}"/>
              </a:ext>
            </a:extLst>
          </p:cNvPr>
          <p:cNvSpPr>
            <a:spLocks noGrp="1"/>
          </p:cNvSpPr>
          <p:nvPr>
            <p:ph type="body" sz="quarter" idx="3"/>
          </p:nvPr>
        </p:nvSpPr>
        <p:spPr>
          <a:xfrm>
            <a:off x="6170612" y="237744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EEDD20-C64B-5B10-2D73-3306B15A13CD}"/>
              </a:ext>
            </a:extLst>
          </p:cNvPr>
          <p:cNvSpPr>
            <a:spLocks noGrp="1"/>
          </p:cNvSpPr>
          <p:nvPr>
            <p:ph sz="quarter" idx="4"/>
          </p:nvPr>
        </p:nvSpPr>
        <p:spPr>
          <a:xfrm>
            <a:off x="6170612" y="3217480"/>
            <a:ext cx="5183188" cy="35358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5213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2A6C1-C240-8DB4-5C23-CFEB0E0D0F7E}"/>
              </a:ext>
            </a:extLst>
          </p:cNvPr>
          <p:cNvSpPr>
            <a:spLocks noGrp="1"/>
          </p:cNvSpPr>
          <p:nvPr>
            <p:ph type="title"/>
          </p:nvPr>
        </p:nvSpPr>
        <p:spPr>
          <a:xfrm>
            <a:off x="831850" y="906545"/>
            <a:ext cx="10515600" cy="2852737"/>
          </a:xfrm>
        </p:spPr>
        <p:txBody>
          <a:bodyPr anchor="b"/>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4680FE1A-AC9B-5F6F-FB90-350F9873AC38}"/>
              </a:ext>
            </a:extLst>
          </p:cNvPr>
          <p:cNvSpPr>
            <a:spLocks noGrp="1"/>
          </p:cNvSpPr>
          <p:nvPr>
            <p:ph type="body" idx="1"/>
          </p:nvPr>
        </p:nvSpPr>
        <p:spPr>
          <a:xfrm>
            <a:off x="831850" y="3786270"/>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707192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7700C-1EBE-4DC0-0258-C2E8838B3D4C}"/>
              </a:ext>
            </a:extLst>
          </p:cNvPr>
          <p:cNvSpPr>
            <a:spLocks noGrp="1"/>
          </p:cNvSpPr>
          <p:nvPr>
            <p:ph type="title"/>
          </p:nvPr>
        </p:nvSpPr>
        <p:spPr>
          <a:xfrm>
            <a:off x="1371600" y="365125"/>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EB9D27E-8E76-FBA9-869B-9724372A5F22}"/>
              </a:ext>
            </a:extLst>
          </p:cNvPr>
          <p:cNvSpPr>
            <a:spLocks noGrp="1"/>
          </p:cNvSpPr>
          <p:nvPr>
            <p:ph sz="half" idx="1"/>
          </p:nvPr>
        </p:nvSpPr>
        <p:spPr>
          <a:xfrm>
            <a:off x="1371600" y="1825625"/>
            <a:ext cx="1051559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246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7700C-1EBE-4DC0-0258-C2E8838B3D4C}"/>
              </a:ext>
            </a:extLst>
          </p:cNvPr>
          <p:cNvSpPr>
            <a:spLocks noGrp="1"/>
          </p:cNvSpPr>
          <p:nvPr>
            <p:ph type="title"/>
          </p:nvPr>
        </p:nvSpPr>
        <p:spPr>
          <a:xfrm>
            <a:off x="1371600" y="36576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EB9D27E-8E76-FBA9-869B-9724372A5F22}"/>
              </a:ext>
            </a:extLst>
          </p:cNvPr>
          <p:cNvSpPr>
            <a:spLocks noGrp="1"/>
          </p:cNvSpPr>
          <p:nvPr>
            <p:ph sz="half" idx="1"/>
          </p:nvPr>
        </p:nvSpPr>
        <p:spPr>
          <a:xfrm>
            <a:off x="1371600" y="182880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73FEB7-976C-74FF-2BAA-85915C5D1528}"/>
              </a:ext>
            </a:extLst>
          </p:cNvPr>
          <p:cNvSpPr>
            <a:spLocks noGrp="1"/>
          </p:cNvSpPr>
          <p:nvPr>
            <p:ph sz="half" idx="2"/>
          </p:nvPr>
        </p:nvSpPr>
        <p:spPr>
          <a:xfrm>
            <a:off x="6701014" y="182880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2279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1_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B0304-9490-A8C0-DA9F-B5F0E0E1C3CB}"/>
              </a:ext>
            </a:extLst>
          </p:cNvPr>
          <p:cNvSpPr>
            <a:spLocks noGrp="1"/>
          </p:cNvSpPr>
          <p:nvPr>
            <p:ph type="title"/>
          </p:nvPr>
        </p:nvSpPr>
        <p:spPr>
          <a:xfrm>
            <a:off x="1371600"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7FAB7EC6-FE7A-34B1-DBB3-A076C7C87CA7}"/>
              </a:ext>
            </a:extLst>
          </p:cNvPr>
          <p:cNvSpPr>
            <a:spLocks noGrp="1"/>
          </p:cNvSpPr>
          <p:nvPr>
            <p:ph type="body" idx="1"/>
          </p:nvPr>
        </p:nvSpPr>
        <p:spPr>
          <a:xfrm>
            <a:off x="1371600" y="182880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647E56-47DB-83E2-D831-A6F4758A7AE4}"/>
              </a:ext>
            </a:extLst>
          </p:cNvPr>
          <p:cNvSpPr>
            <a:spLocks noGrp="1"/>
          </p:cNvSpPr>
          <p:nvPr>
            <p:ph sz="half" idx="2"/>
          </p:nvPr>
        </p:nvSpPr>
        <p:spPr>
          <a:xfrm>
            <a:off x="1371600" y="2651760"/>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F25EDA-F216-7963-EA38-4321E1EC4F7F}"/>
              </a:ext>
            </a:extLst>
          </p:cNvPr>
          <p:cNvSpPr>
            <a:spLocks noGrp="1"/>
          </p:cNvSpPr>
          <p:nvPr>
            <p:ph type="body" sz="quarter" idx="3"/>
          </p:nvPr>
        </p:nvSpPr>
        <p:spPr>
          <a:xfrm>
            <a:off x="6702552" y="182880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EEDD20-C64B-5B10-2D73-3306B15A13CD}"/>
              </a:ext>
            </a:extLst>
          </p:cNvPr>
          <p:cNvSpPr>
            <a:spLocks noGrp="1"/>
          </p:cNvSpPr>
          <p:nvPr>
            <p:ph sz="quarter" idx="4"/>
          </p:nvPr>
        </p:nvSpPr>
        <p:spPr>
          <a:xfrm>
            <a:off x="6702552" y="2651760"/>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87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l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812A4-0A48-BA40-122A-27B19333311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7048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27F0DC-1179-0FE8-DBC9-3805D9C874D3}"/>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A0A7091A-E35F-CB11-9B4B-6625113F749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D6F7A4-9FE5-FA4F-EE36-00134F9DA5CD}"/>
              </a:ext>
            </a:extLst>
          </p:cNvPr>
          <p:cNvSpPr>
            <a:spLocks noGrp="1"/>
          </p:cNvSpPr>
          <p:nvPr>
            <p:ph type="sldNum" sz="quarter" idx="12"/>
          </p:nvPr>
        </p:nvSpPr>
        <p:spPr/>
        <p:txBody>
          <a:bodyPr/>
          <a:lstStyle/>
          <a:p>
            <a:fld id="{9DD72376-1811-9D4A-942B-D0D82C6F8666}" type="slidenum">
              <a:rPr lang="en-US" smtClean="0"/>
              <a:t>‹#›</a:t>
            </a:fld>
            <a:endParaRPr lang="en-US"/>
          </a:p>
        </p:txBody>
      </p:sp>
    </p:spTree>
    <p:extLst>
      <p:ext uri="{BB962C8B-B14F-4D97-AF65-F5344CB8AC3E}">
        <p14:creationId xmlns:p14="http://schemas.microsoft.com/office/powerpoint/2010/main" val="3153346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5F744-CA89-BE1F-4DB0-B4138146DCA8}"/>
              </a:ext>
            </a:extLst>
          </p:cNvPr>
          <p:cNvSpPr>
            <a:spLocks noGrp="1"/>
          </p:cNvSpPr>
          <p:nvPr>
            <p:ph type="title"/>
          </p:nvPr>
        </p:nvSpPr>
        <p:spPr>
          <a:xfrm>
            <a:off x="308446" y="457200"/>
            <a:ext cx="3596290" cy="1600200"/>
          </a:xfrm>
        </p:spPr>
        <p:txBody>
          <a:bodyPr anchor="b"/>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5552D26-75D1-37BC-5328-FC2BD3BC3137}"/>
              </a:ext>
            </a:extLst>
          </p:cNvPr>
          <p:cNvSpPr>
            <a:spLocks noGrp="1"/>
          </p:cNvSpPr>
          <p:nvPr>
            <p:ph idx="1"/>
          </p:nvPr>
        </p:nvSpPr>
        <p:spPr>
          <a:xfrm>
            <a:off x="4263081" y="457201"/>
            <a:ext cx="7327557"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5EF0DB-C26A-AFDA-F8A7-2008D34B9938}"/>
              </a:ext>
            </a:extLst>
          </p:cNvPr>
          <p:cNvSpPr>
            <a:spLocks noGrp="1"/>
          </p:cNvSpPr>
          <p:nvPr>
            <p:ph type="body" sz="half" idx="2"/>
          </p:nvPr>
        </p:nvSpPr>
        <p:spPr>
          <a:xfrm>
            <a:off x="308446" y="2057400"/>
            <a:ext cx="3596290"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43998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5F744-CA89-BE1F-4DB0-B4138146DCA8}"/>
              </a:ext>
            </a:extLst>
          </p:cNvPr>
          <p:cNvSpPr>
            <a:spLocks noGrp="1"/>
          </p:cNvSpPr>
          <p:nvPr>
            <p:ph type="title"/>
          </p:nvPr>
        </p:nvSpPr>
        <p:spPr>
          <a:xfrm>
            <a:off x="308445" y="457200"/>
            <a:ext cx="5425089" cy="1600200"/>
          </a:xfrm>
        </p:spPr>
        <p:txBody>
          <a:bodyPr anchor="b"/>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5552D26-75D1-37BC-5328-FC2BD3BC3137}"/>
              </a:ext>
            </a:extLst>
          </p:cNvPr>
          <p:cNvSpPr>
            <a:spLocks noGrp="1"/>
          </p:cNvSpPr>
          <p:nvPr>
            <p:ph idx="1"/>
          </p:nvPr>
        </p:nvSpPr>
        <p:spPr>
          <a:xfrm>
            <a:off x="6314303" y="457201"/>
            <a:ext cx="5276335" cy="598766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5EF0DB-C26A-AFDA-F8A7-2008D34B9938}"/>
              </a:ext>
            </a:extLst>
          </p:cNvPr>
          <p:cNvSpPr>
            <a:spLocks noGrp="1"/>
          </p:cNvSpPr>
          <p:nvPr>
            <p:ph type="body" sz="half" idx="2"/>
          </p:nvPr>
        </p:nvSpPr>
        <p:spPr>
          <a:xfrm>
            <a:off x="308445" y="2057400"/>
            <a:ext cx="5425089" cy="4343400"/>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783879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5E470-07D5-04E1-C522-4C63755EBA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FF4E38-E1EE-7BBD-0903-5FAA341DD0EF}"/>
              </a:ext>
            </a:extLst>
          </p:cNvPr>
          <p:cNvSpPr>
            <a:spLocks noGrp="1"/>
          </p:cNvSpPr>
          <p:nvPr>
            <p:ph type="pic" idx="1"/>
          </p:nvPr>
        </p:nvSpPr>
        <p:spPr>
          <a:xfrm>
            <a:off x="5183188" y="457201"/>
            <a:ext cx="6172200" cy="589953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08C177-C379-70FB-A478-E4B26F94647F}"/>
              </a:ext>
            </a:extLst>
          </p:cNvPr>
          <p:cNvSpPr>
            <a:spLocks noGrp="1"/>
          </p:cNvSpPr>
          <p:nvPr>
            <p:ph type="body" sz="half" idx="2"/>
          </p:nvPr>
        </p:nvSpPr>
        <p:spPr>
          <a:xfrm>
            <a:off x="839788" y="2057399"/>
            <a:ext cx="3932237" cy="429933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163970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71AA26-9E1F-4876-50DF-00BCE108B8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0B2BC4-1B04-A255-AF05-231FD57AF1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A5A7B-1181-653E-1AB0-EBFB22240C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99BB3820-70D2-F434-6072-0CDCCF3D5A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A87CAC9-481B-3BCE-B2B0-9C202F0AA9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DD72376-1811-9D4A-942B-D0D82C6F8666}" type="slidenum">
              <a:rPr lang="en-US" smtClean="0"/>
              <a:t>‹#›</a:t>
            </a:fld>
            <a:endParaRPr lang="en-US"/>
          </a:p>
        </p:txBody>
      </p:sp>
    </p:spTree>
    <p:extLst>
      <p:ext uri="{BB962C8B-B14F-4D97-AF65-F5344CB8AC3E}">
        <p14:creationId xmlns:p14="http://schemas.microsoft.com/office/powerpoint/2010/main" val="1137638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3" r:id="rId4"/>
    <p:sldLayoutId id="2147483651" r:id="rId5"/>
    <p:sldLayoutId id="2147483652" r:id="rId6"/>
    <p:sldLayoutId id="2147483661" r:id="rId7"/>
    <p:sldLayoutId id="2147483662" r:id="rId8"/>
    <p:sldLayoutId id="2147483654" r:id="rId9"/>
    <p:sldLayoutId id="2147483655" r:id="rId10"/>
    <p:sldLayoutId id="2147483656" r:id="rId11"/>
    <p:sldLayoutId id="2147483659" r:id="rId12"/>
    <p:sldLayoutId id="214748365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avidboje.com/luddit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storying.site/" TargetMode="External"/><Relationship Id="rId5" Type="http://schemas.openxmlformats.org/officeDocument/2006/relationships/hyperlink" Target="https://davidboje.com/aibets/" TargetMode="External"/><Relationship Id="rId4" Type="http://schemas.openxmlformats.org/officeDocument/2006/relationships/hyperlink" Target="https://davidboje.com/w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0011-6548-C845-5A8D-184C43FBC052}"/>
              </a:ext>
            </a:extLst>
          </p:cNvPr>
          <p:cNvSpPr>
            <a:spLocks noGrp="1"/>
          </p:cNvSpPr>
          <p:nvPr>
            <p:ph type="ctrTitle"/>
          </p:nvPr>
        </p:nvSpPr>
        <p:spPr>
          <a:xfrm>
            <a:off x="1720870" y="134335"/>
            <a:ext cx="7695846" cy="811056"/>
          </a:xfrm>
        </p:spPr>
        <p:txBody>
          <a:bodyPr>
            <a:normAutofit fontScale="90000"/>
          </a:bodyPr>
          <a:lstStyle/>
          <a:p>
            <a:r>
              <a:rPr lang="en-US" dirty="0"/>
              <a:t>Storytelling - HRD &amp; OD</a:t>
            </a:r>
          </a:p>
        </p:txBody>
      </p:sp>
      <p:sp>
        <p:nvSpPr>
          <p:cNvPr id="3" name="Subtitle 2">
            <a:extLst>
              <a:ext uri="{FF2B5EF4-FFF2-40B4-BE49-F238E27FC236}">
                <a16:creationId xmlns:a16="http://schemas.microsoft.com/office/drawing/2014/main" id="{9A16EE6D-576B-0BBB-D134-8CF00FEF893A}"/>
              </a:ext>
            </a:extLst>
          </p:cNvPr>
          <p:cNvSpPr>
            <a:spLocks noGrp="1"/>
          </p:cNvSpPr>
          <p:nvPr>
            <p:ph type="subTitle" idx="1"/>
          </p:nvPr>
        </p:nvSpPr>
        <p:spPr>
          <a:xfrm>
            <a:off x="9204159" y="296446"/>
            <a:ext cx="2987841" cy="486833"/>
          </a:xfrm>
        </p:spPr>
        <p:txBody>
          <a:bodyPr>
            <a:normAutofit/>
          </a:bodyPr>
          <a:lstStyle/>
          <a:p>
            <a:r>
              <a:rPr lang="en-US" dirty="0"/>
              <a:t>David Michael Boje </a:t>
            </a:r>
          </a:p>
        </p:txBody>
      </p:sp>
      <p:sp>
        <p:nvSpPr>
          <p:cNvPr id="4" name="TextBox 3">
            <a:extLst>
              <a:ext uri="{FF2B5EF4-FFF2-40B4-BE49-F238E27FC236}">
                <a16:creationId xmlns:a16="http://schemas.microsoft.com/office/drawing/2014/main" id="{041399F9-4906-5759-9733-BB3BBE35A7DB}"/>
              </a:ext>
            </a:extLst>
          </p:cNvPr>
          <p:cNvSpPr txBox="1"/>
          <p:nvPr/>
        </p:nvSpPr>
        <p:spPr>
          <a:xfrm>
            <a:off x="7369628" y="6036230"/>
            <a:ext cx="3211285" cy="646331"/>
          </a:xfrm>
          <a:prstGeom prst="rect">
            <a:avLst/>
          </a:prstGeom>
          <a:solidFill>
            <a:schemeClr val="bg1"/>
          </a:solidFill>
        </p:spPr>
        <p:txBody>
          <a:bodyPr wrap="square" rtlCol="0">
            <a:spAutoFit/>
          </a:bodyPr>
          <a:lstStyle/>
          <a:p>
            <a:pPr algn="ctr"/>
            <a:r>
              <a:rPr lang="en-US" dirty="0">
                <a:hlinkClick r:id="rId3"/>
              </a:rPr>
              <a:t>https://davidboje.com/luddite/</a:t>
            </a:r>
            <a:endParaRPr lang="en-US" dirty="0"/>
          </a:p>
          <a:p>
            <a:pPr algn="ctr"/>
            <a:r>
              <a:rPr lang="en-US" dirty="0"/>
              <a:t>SLIDES + BOOK+GLOSSSARY</a:t>
            </a:r>
          </a:p>
        </p:txBody>
      </p:sp>
      <p:pic>
        <p:nvPicPr>
          <p:cNvPr id="7" name="Picture 6">
            <a:extLst>
              <a:ext uri="{FF2B5EF4-FFF2-40B4-BE49-F238E27FC236}">
                <a16:creationId xmlns:a16="http://schemas.microsoft.com/office/drawing/2014/main" id="{D3FFB250-49DD-E6A0-52A1-F1CFFD2D99FB}"/>
              </a:ext>
            </a:extLst>
          </p:cNvPr>
          <p:cNvPicPr>
            <a:picLocks noChangeAspect="1"/>
          </p:cNvPicPr>
          <p:nvPr/>
        </p:nvPicPr>
        <p:blipFill>
          <a:blip r:embed="rId4"/>
          <a:srcRect l="3427" t="4733" r="3318" b="19333"/>
          <a:stretch>
            <a:fillRect/>
          </a:stretch>
        </p:blipFill>
        <p:spPr>
          <a:xfrm>
            <a:off x="640223" y="945390"/>
            <a:ext cx="10911553" cy="4997759"/>
          </a:xfrm>
          <a:prstGeom prst="rect">
            <a:avLst/>
          </a:prstGeom>
        </p:spPr>
      </p:pic>
      <p:sp>
        <p:nvSpPr>
          <p:cNvPr id="9" name="Rectangle 8">
            <a:extLst>
              <a:ext uri="{FF2B5EF4-FFF2-40B4-BE49-F238E27FC236}">
                <a16:creationId xmlns:a16="http://schemas.microsoft.com/office/drawing/2014/main" id="{60D23798-1CA9-63BE-D212-7F2F061F8634}"/>
              </a:ext>
            </a:extLst>
          </p:cNvPr>
          <p:cNvSpPr/>
          <p:nvPr/>
        </p:nvSpPr>
        <p:spPr>
          <a:xfrm>
            <a:off x="6529360" y="1353102"/>
            <a:ext cx="4471097" cy="523220"/>
          </a:xfrm>
          <a:prstGeom prst="rect">
            <a:avLst/>
          </a:prstGeom>
          <a:noFill/>
        </p:spPr>
        <p:txBody>
          <a:bodyPr wrap="none" lIns="91440" tIns="45720" rIns="91440" bIns="45720">
            <a:spAutoFit/>
          </a:bodyPr>
          <a:lstStyle/>
          <a:p>
            <a:pPr algn="ctr"/>
            <a:r>
              <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Baloo" panose="03080902040302020200" pitchFamily="66" charset="77"/>
                <a:cs typeface="Baloo" panose="03080902040302020200" pitchFamily="66" charset="77"/>
              </a:rPr>
              <a:t>Each Getting Older &amp; Older</a:t>
            </a:r>
          </a:p>
        </p:txBody>
      </p:sp>
    </p:spTree>
    <p:extLst>
      <p:ext uri="{BB962C8B-B14F-4D97-AF65-F5344CB8AC3E}">
        <p14:creationId xmlns:p14="http://schemas.microsoft.com/office/powerpoint/2010/main" val="256449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C1F30"/>
        </a:solidFill>
        <a:effectLst/>
      </p:bgPr>
    </p:bg>
    <p:spTree>
      <p:nvGrpSpPr>
        <p:cNvPr id="1" name=""/>
        <p:cNvGrpSpPr/>
        <p:nvPr/>
      </p:nvGrpSpPr>
      <p:grpSpPr>
        <a:xfrm>
          <a:off x="0" y="0"/>
          <a:ext cx="0" cy="0"/>
          <a:chOff x="0" y="0"/>
          <a:chExt cx="0" cy="0"/>
        </a:xfrm>
      </p:grpSpPr>
      <p:sp>
        <p:nvSpPr>
          <p:cNvPr id="5" name="TextBox 4"/>
          <p:cNvSpPr txBox="1"/>
          <p:nvPr/>
        </p:nvSpPr>
        <p:spPr>
          <a:xfrm>
            <a:off x="530352" y="347472"/>
            <a:ext cx="10972800" cy="492443"/>
          </a:xfrm>
          <a:prstGeom prst="rect">
            <a:avLst/>
          </a:prstGeom>
          <a:noFill/>
        </p:spPr>
        <p:txBody>
          <a:bodyPr wrap="square" anchor="t">
            <a:spAutoFit/>
          </a:bodyPr>
          <a:lstStyle/>
          <a:p>
            <a:pPr algn="ctr">
              <a:spcAft>
                <a:spcPts val="0"/>
              </a:spcAft>
            </a:pPr>
            <a:r>
              <a:rPr lang="en-US" sz="2600" b="1" dirty="0">
                <a:solidFill>
                  <a:srgbClr val="F5F8FA"/>
                </a:solidFill>
                <a:latin typeface="Aptos"/>
              </a:rPr>
              <a:t>Is </a:t>
            </a:r>
            <a:r>
              <a:rPr sz="2600" b="1" dirty="0">
                <a:solidFill>
                  <a:srgbClr val="F5F8FA"/>
                </a:solidFill>
                <a:latin typeface="Aptos"/>
              </a:rPr>
              <a:t>Higher Education Is Inside the AI Revolution</a:t>
            </a:r>
            <a:r>
              <a:rPr lang="en-US" sz="2600" b="1" dirty="0">
                <a:solidFill>
                  <a:srgbClr val="F5F8FA"/>
                </a:solidFill>
                <a:latin typeface="Aptos"/>
              </a:rPr>
              <a:t>?</a:t>
            </a:r>
            <a:endParaRPr sz="2600" b="1" dirty="0">
              <a:solidFill>
                <a:srgbClr val="F5F8FA"/>
              </a:solidFill>
              <a:latin typeface="Aptos"/>
            </a:endParaRPr>
          </a:p>
        </p:txBody>
      </p:sp>
      <p:sp>
        <p:nvSpPr>
          <p:cNvPr id="6" name="Rectangle 5"/>
          <p:cNvSpPr/>
          <p:nvPr/>
        </p:nvSpPr>
        <p:spPr>
          <a:xfrm>
            <a:off x="530352" y="868680"/>
            <a:ext cx="3017520" cy="32004"/>
          </a:xfrm>
          <a:prstGeom prst="rect">
            <a:avLst/>
          </a:prstGeom>
          <a:solidFill>
            <a:srgbClr val="4ACB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30352" y="987552"/>
            <a:ext cx="10698480" cy="420624"/>
          </a:xfrm>
          <a:prstGeom prst="rect">
            <a:avLst/>
          </a:prstGeom>
          <a:noFill/>
        </p:spPr>
        <p:txBody>
          <a:bodyPr wrap="square" anchor="t">
            <a:spAutoFit/>
          </a:bodyPr>
          <a:lstStyle/>
          <a:p>
            <a:pPr algn="l">
              <a:spcAft>
                <a:spcPts val="0"/>
              </a:spcAft>
            </a:pPr>
            <a:r>
              <a:rPr sz="1400" b="0" dirty="0">
                <a:solidFill>
                  <a:srgbClr val="C2CFDA"/>
                </a:solidFill>
                <a:latin typeface="Aptos"/>
              </a:rPr>
              <a:t>The university is now a workplace, a curriculum, a research setting, a purchaser of AI systems, and sometimes a proposed host for AI infrastructure.</a:t>
            </a:r>
          </a:p>
        </p:txBody>
      </p:sp>
      <p:sp>
        <p:nvSpPr>
          <p:cNvPr id="8" name="TextBox 7"/>
          <p:cNvSpPr txBox="1"/>
          <p:nvPr/>
        </p:nvSpPr>
        <p:spPr>
          <a:xfrm>
            <a:off x="685800" y="1783080"/>
            <a:ext cx="411480" cy="507831"/>
          </a:xfrm>
          <a:prstGeom prst="rect">
            <a:avLst/>
          </a:prstGeom>
          <a:noFill/>
        </p:spPr>
        <p:txBody>
          <a:bodyPr wrap="square" anchor="t">
            <a:spAutoFit/>
          </a:bodyPr>
          <a:lstStyle/>
          <a:p>
            <a:pPr algn="l">
              <a:spcAft>
                <a:spcPts val="0"/>
              </a:spcAft>
            </a:pPr>
            <a:r>
              <a:rPr sz="2700" b="1" dirty="0">
                <a:solidFill>
                  <a:srgbClr val="E8A65C"/>
                </a:solidFill>
                <a:latin typeface="Aptos"/>
              </a:rPr>
              <a:t>1</a:t>
            </a:r>
          </a:p>
        </p:txBody>
      </p:sp>
      <p:sp>
        <p:nvSpPr>
          <p:cNvPr id="9" name="TextBox 8"/>
          <p:cNvSpPr txBox="1"/>
          <p:nvPr/>
        </p:nvSpPr>
        <p:spPr>
          <a:xfrm>
            <a:off x="1143000" y="1783080"/>
            <a:ext cx="3794760" cy="292608"/>
          </a:xfrm>
          <a:prstGeom prst="rect">
            <a:avLst/>
          </a:prstGeom>
          <a:noFill/>
        </p:spPr>
        <p:txBody>
          <a:bodyPr wrap="square" anchor="t">
            <a:spAutoFit/>
          </a:bodyPr>
          <a:lstStyle/>
          <a:p>
            <a:pPr algn="l">
              <a:spcAft>
                <a:spcPts val="0"/>
              </a:spcAft>
            </a:pPr>
            <a:r>
              <a:rPr sz="1800" b="1" dirty="0">
                <a:solidFill>
                  <a:srgbClr val="4ACBD3"/>
                </a:solidFill>
                <a:latin typeface="Aptos"/>
              </a:rPr>
              <a:t>Teaching and learning</a:t>
            </a:r>
          </a:p>
        </p:txBody>
      </p:sp>
      <p:sp>
        <p:nvSpPr>
          <p:cNvPr id="10" name="TextBox 9"/>
          <p:cNvSpPr txBox="1"/>
          <p:nvPr/>
        </p:nvSpPr>
        <p:spPr>
          <a:xfrm>
            <a:off x="4617720" y="1783080"/>
            <a:ext cx="6217920" cy="502920"/>
          </a:xfrm>
          <a:prstGeom prst="rect">
            <a:avLst/>
          </a:prstGeom>
          <a:noFill/>
        </p:spPr>
        <p:txBody>
          <a:bodyPr wrap="square" anchor="t">
            <a:spAutoFit/>
          </a:bodyPr>
          <a:lstStyle/>
          <a:p>
            <a:pPr algn="l">
              <a:spcAft>
                <a:spcPts val="0"/>
              </a:spcAft>
            </a:pPr>
            <a:r>
              <a:rPr sz="1500" b="0">
                <a:solidFill>
                  <a:srgbClr val="F5F8FA"/>
                </a:solidFill>
                <a:latin typeface="Aptos"/>
              </a:rPr>
              <a:t>Assessment, authorship, tutoring, research practice, and AI literacy change together.</a:t>
            </a:r>
          </a:p>
        </p:txBody>
      </p:sp>
      <p:sp>
        <p:nvSpPr>
          <p:cNvPr id="11" name="TextBox 10"/>
          <p:cNvSpPr txBox="1"/>
          <p:nvPr/>
        </p:nvSpPr>
        <p:spPr>
          <a:xfrm>
            <a:off x="685800" y="3017520"/>
            <a:ext cx="411480" cy="507831"/>
          </a:xfrm>
          <a:prstGeom prst="rect">
            <a:avLst/>
          </a:prstGeom>
          <a:noFill/>
        </p:spPr>
        <p:txBody>
          <a:bodyPr wrap="square" anchor="t">
            <a:spAutoFit/>
          </a:bodyPr>
          <a:lstStyle/>
          <a:p>
            <a:pPr algn="l">
              <a:spcAft>
                <a:spcPts val="0"/>
              </a:spcAft>
            </a:pPr>
            <a:r>
              <a:rPr sz="2700" b="1" dirty="0">
                <a:solidFill>
                  <a:srgbClr val="E8A65C"/>
                </a:solidFill>
                <a:latin typeface="Aptos"/>
              </a:rPr>
              <a:t>2</a:t>
            </a:r>
          </a:p>
        </p:txBody>
      </p:sp>
      <p:sp>
        <p:nvSpPr>
          <p:cNvPr id="12" name="TextBox 11"/>
          <p:cNvSpPr txBox="1"/>
          <p:nvPr/>
        </p:nvSpPr>
        <p:spPr>
          <a:xfrm>
            <a:off x="1143000" y="3017520"/>
            <a:ext cx="3794760" cy="292608"/>
          </a:xfrm>
          <a:prstGeom prst="rect">
            <a:avLst/>
          </a:prstGeom>
          <a:noFill/>
        </p:spPr>
        <p:txBody>
          <a:bodyPr wrap="square" anchor="t">
            <a:spAutoFit/>
          </a:bodyPr>
          <a:lstStyle/>
          <a:p>
            <a:pPr algn="l">
              <a:spcAft>
                <a:spcPts val="0"/>
              </a:spcAft>
            </a:pPr>
            <a:r>
              <a:rPr sz="1800" b="1">
                <a:solidFill>
                  <a:srgbClr val="4ACBD3"/>
                </a:solidFill>
                <a:latin typeface="Aptos"/>
              </a:rPr>
              <a:t>People and work</a:t>
            </a:r>
          </a:p>
        </p:txBody>
      </p:sp>
      <p:sp>
        <p:nvSpPr>
          <p:cNvPr id="13" name="TextBox 12"/>
          <p:cNvSpPr txBox="1"/>
          <p:nvPr/>
        </p:nvSpPr>
        <p:spPr>
          <a:xfrm>
            <a:off x="4617720" y="3017520"/>
            <a:ext cx="6217920" cy="502920"/>
          </a:xfrm>
          <a:prstGeom prst="rect">
            <a:avLst/>
          </a:prstGeom>
          <a:noFill/>
        </p:spPr>
        <p:txBody>
          <a:bodyPr wrap="square" anchor="t">
            <a:spAutoFit/>
          </a:bodyPr>
          <a:lstStyle/>
          <a:p>
            <a:pPr algn="l">
              <a:spcAft>
                <a:spcPts val="0"/>
              </a:spcAft>
            </a:pPr>
            <a:r>
              <a:rPr sz="1500" b="0">
                <a:solidFill>
                  <a:srgbClr val="F5F8FA"/>
                </a:solidFill>
                <a:latin typeface="Aptos"/>
              </a:rPr>
              <a:t>Faculty, staff, student workers, HRD, and OD teams face redesign, monitoring, training, and workload transfer.</a:t>
            </a:r>
          </a:p>
        </p:txBody>
      </p:sp>
      <p:sp>
        <p:nvSpPr>
          <p:cNvPr id="14" name="TextBox 13"/>
          <p:cNvSpPr txBox="1"/>
          <p:nvPr/>
        </p:nvSpPr>
        <p:spPr>
          <a:xfrm>
            <a:off x="685800" y="4251960"/>
            <a:ext cx="411480" cy="507831"/>
          </a:xfrm>
          <a:prstGeom prst="rect">
            <a:avLst/>
          </a:prstGeom>
          <a:noFill/>
        </p:spPr>
        <p:txBody>
          <a:bodyPr wrap="square" anchor="t">
            <a:spAutoFit/>
          </a:bodyPr>
          <a:lstStyle/>
          <a:p>
            <a:pPr algn="l">
              <a:spcAft>
                <a:spcPts val="0"/>
              </a:spcAft>
            </a:pPr>
            <a:r>
              <a:rPr sz="2700" b="1" dirty="0">
                <a:solidFill>
                  <a:srgbClr val="E8A65C"/>
                </a:solidFill>
                <a:latin typeface="Aptos"/>
              </a:rPr>
              <a:t>3</a:t>
            </a:r>
          </a:p>
        </p:txBody>
      </p:sp>
      <p:sp>
        <p:nvSpPr>
          <p:cNvPr id="15" name="TextBox 14"/>
          <p:cNvSpPr txBox="1"/>
          <p:nvPr/>
        </p:nvSpPr>
        <p:spPr>
          <a:xfrm>
            <a:off x="1143000" y="4251960"/>
            <a:ext cx="3794760" cy="292608"/>
          </a:xfrm>
          <a:prstGeom prst="rect">
            <a:avLst/>
          </a:prstGeom>
          <a:noFill/>
        </p:spPr>
        <p:txBody>
          <a:bodyPr wrap="square" anchor="t">
            <a:spAutoFit/>
          </a:bodyPr>
          <a:lstStyle/>
          <a:p>
            <a:pPr algn="l">
              <a:spcAft>
                <a:spcPts val="0"/>
              </a:spcAft>
            </a:pPr>
            <a:r>
              <a:rPr sz="1800" b="1">
                <a:solidFill>
                  <a:srgbClr val="4ACBD3"/>
                </a:solidFill>
                <a:latin typeface="Aptos"/>
              </a:rPr>
              <a:t>Campus and community</a:t>
            </a:r>
          </a:p>
        </p:txBody>
      </p:sp>
      <p:sp>
        <p:nvSpPr>
          <p:cNvPr id="16" name="TextBox 15"/>
          <p:cNvSpPr txBox="1"/>
          <p:nvPr/>
        </p:nvSpPr>
        <p:spPr>
          <a:xfrm>
            <a:off x="4617720" y="4251960"/>
            <a:ext cx="6217920" cy="502920"/>
          </a:xfrm>
          <a:prstGeom prst="rect">
            <a:avLst/>
          </a:prstGeom>
          <a:noFill/>
        </p:spPr>
        <p:txBody>
          <a:bodyPr wrap="square" anchor="t">
            <a:spAutoFit/>
          </a:bodyPr>
          <a:lstStyle/>
          <a:p>
            <a:pPr algn="l">
              <a:spcAft>
                <a:spcPts val="0"/>
              </a:spcAft>
            </a:pPr>
            <a:r>
              <a:rPr sz="1500" b="0">
                <a:solidFill>
                  <a:srgbClr val="F5F8FA"/>
                </a:solidFill>
                <a:latin typeface="Aptos"/>
              </a:rPr>
              <a:t>Procurement, cloud contracts, data governance, energy, water, land, and public mission now belong to the same inquiry.</a:t>
            </a:r>
          </a:p>
        </p:txBody>
      </p:sp>
      <p:sp>
        <p:nvSpPr>
          <p:cNvPr id="17" name="TextBox 16"/>
          <p:cNvSpPr txBox="1"/>
          <p:nvPr/>
        </p:nvSpPr>
        <p:spPr>
          <a:xfrm>
            <a:off x="713232" y="5687568"/>
            <a:ext cx="10515600" cy="457200"/>
          </a:xfrm>
          <a:prstGeom prst="rect">
            <a:avLst/>
          </a:prstGeom>
          <a:noFill/>
        </p:spPr>
        <p:txBody>
          <a:bodyPr wrap="square" anchor="t">
            <a:spAutoFit/>
          </a:bodyPr>
          <a:lstStyle/>
          <a:p>
            <a:pPr algn="l">
              <a:spcAft>
                <a:spcPts val="0"/>
              </a:spcAft>
            </a:pPr>
            <a:r>
              <a:rPr sz="1400" b="0" dirty="0">
                <a:solidFill>
                  <a:srgbClr val="C2CFDA"/>
                </a:solidFill>
                <a:latin typeface="Aptos"/>
              </a:rPr>
              <a:t>Penn State, NMSU, Fisk, and every institution face different circumstances. The shared question is whether AI transformation enlarges learning and public purpose or transfers its costs out of view.</a:t>
            </a:r>
          </a:p>
        </p:txBody>
      </p:sp>
      <p:pic>
        <p:nvPicPr>
          <p:cNvPr id="18" name="Picture 17" descr="exec-ed87d119-0c4f-464b-b806-cab162795222.png">
            <a:extLst>
              <a:ext uri="{FF2B5EF4-FFF2-40B4-BE49-F238E27FC236}">
                <a16:creationId xmlns:a16="http://schemas.microsoft.com/office/drawing/2014/main" id="{14F2B4B8-3FF9-028C-24B6-1C9A1E8AE2FE}"/>
              </a:ext>
            </a:extLst>
          </p:cNvPr>
          <p:cNvPicPr>
            <a:picLocks noChangeAspect="1"/>
          </p:cNvPicPr>
          <p:nvPr/>
        </p:nvPicPr>
        <p:blipFill>
          <a:blip r:embed="rId3"/>
          <a:stretch>
            <a:fillRect/>
          </a:stretch>
        </p:blipFill>
        <p:spPr>
          <a:xfrm>
            <a:off x="479819" y="741947"/>
            <a:ext cx="10515600" cy="59150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Video 36" descr="People Discussing">
            <a:extLst>
              <a:ext uri="{FF2B5EF4-FFF2-40B4-BE49-F238E27FC236}">
                <a16:creationId xmlns:a16="http://schemas.microsoft.com/office/drawing/2014/main" id="{833973D8-DCFE-142B-A074-A156EB0B1AE8}"/>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3782" r="21005" b="1"/>
          <a:stretch>
            <a:fillRect/>
          </a:stretch>
        </p:blipFill>
        <p:spPr>
          <a:xfrm>
            <a:off x="4564929" y="229433"/>
            <a:ext cx="7531100" cy="5648345"/>
          </a:xfrm>
          <a:prstGeom prst="rect">
            <a:avLst/>
          </a:prstGeom>
        </p:spPr>
      </p:pic>
      <p:sp>
        <p:nvSpPr>
          <p:cNvPr id="2" name="Title 1">
            <a:extLst>
              <a:ext uri="{FF2B5EF4-FFF2-40B4-BE49-F238E27FC236}">
                <a16:creationId xmlns:a16="http://schemas.microsoft.com/office/drawing/2014/main" id="{87490011-6548-C845-5A8D-184C43FBC052}"/>
              </a:ext>
            </a:extLst>
          </p:cNvPr>
          <p:cNvSpPr>
            <a:spLocks noGrp="1"/>
          </p:cNvSpPr>
          <p:nvPr>
            <p:ph type="ctrTitle"/>
          </p:nvPr>
        </p:nvSpPr>
        <p:spPr>
          <a:xfrm>
            <a:off x="4892798" y="2983831"/>
            <a:ext cx="6875362" cy="3033991"/>
          </a:xfrm>
        </p:spPr>
        <p:txBody>
          <a:bodyPr anchor="t">
            <a:normAutofit/>
          </a:bodyPr>
          <a:lstStyle/>
          <a:p>
            <a:r>
              <a:rPr lang="en-US" dirty="0">
                <a:solidFill>
                  <a:srgbClr val="FFFF00"/>
                </a:solidFill>
              </a:rPr>
              <a:t>What is your  Future in the AI Revolution?</a:t>
            </a:r>
          </a:p>
        </p:txBody>
      </p:sp>
      <p:pic>
        <p:nvPicPr>
          <p:cNvPr id="3" name="Picture 2" descr="exec-198f2d94-0830-4825-8def-ff5dce83503c.png">
            <a:extLst>
              <a:ext uri="{FF2B5EF4-FFF2-40B4-BE49-F238E27FC236}">
                <a16:creationId xmlns:a16="http://schemas.microsoft.com/office/drawing/2014/main" id="{E7330400-5BCB-7EE9-FE1C-4BB18399E2CF}"/>
              </a:ext>
            </a:extLst>
          </p:cNvPr>
          <p:cNvPicPr>
            <a:picLocks noChangeAspect="1"/>
          </p:cNvPicPr>
          <p:nvPr/>
        </p:nvPicPr>
        <p:blipFill>
          <a:blip r:embed="rId6"/>
          <a:stretch>
            <a:fillRect/>
          </a:stretch>
        </p:blipFill>
        <p:spPr>
          <a:xfrm>
            <a:off x="95971" y="934052"/>
            <a:ext cx="4442108" cy="4239108"/>
          </a:xfrm>
          <a:prstGeom prst="rect">
            <a:avLst/>
          </a:prstGeom>
        </p:spPr>
      </p:pic>
      <p:sp>
        <p:nvSpPr>
          <p:cNvPr id="4" name="TextBox 3">
            <a:extLst>
              <a:ext uri="{FF2B5EF4-FFF2-40B4-BE49-F238E27FC236}">
                <a16:creationId xmlns:a16="http://schemas.microsoft.com/office/drawing/2014/main" id="{F741AB23-DE20-5B08-A145-77618C11CCBE}"/>
              </a:ext>
            </a:extLst>
          </p:cNvPr>
          <p:cNvSpPr txBox="1"/>
          <p:nvPr/>
        </p:nvSpPr>
        <p:spPr>
          <a:xfrm>
            <a:off x="95971" y="5309937"/>
            <a:ext cx="4267482" cy="461665"/>
          </a:xfrm>
          <a:prstGeom prst="rect">
            <a:avLst/>
          </a:prstGeom>
          <a:noFill/>
        </p:spPr>
        <p:txBody>
          <a:bodyPr wrap="square" rtlCol="0">
            <a:spAutoFit/>
          </a:bodyPr>
          <a:lstStyle/>
          <a:p>
            <a:pPr algn="ctr"/>
            <a:r>
              <a:rPr lang="en-US" sz="2400" b="1" dirty="0">
                <a:solidFill>
                  <a:srgbClr val="FFFF00"/>
                </a:solidFill>
              </a:rPr>
              <a:t>Sarah, Getting Older &amp; Older </a:t>
            </a:r>
          </a:p>
        </p:txBody>
      </p:sp>
    </p:spTree>
    <p:extLst>
      <p:ext uri="{BB962C8B-B14F-4D97-AF65-F5344CB8AC3E}">
        <p14:creationId xmlns:p14="http://schemas.microsoft.com/office/powerpoint/2010/main" val="175222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80"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7"/>
                                        </p:tgtEl>
                                      </p:cBhvr>
                                    </p:cmd>
                                  </p:childTnLst>
                                </p:cTn>
                              </p:par>
                            </p:childTnLst>
                          </p:cTn>
                        </p:par>
                      </p:childTnLst>
                    </p:cTn>
                  </p:par>
                </p:childTnLst>
              </p:cTn>
              <p:nextCondLst>
                <p:cond evt="onClick" delay="0">
                  <p:tgtEl>
                    <p:spTgt spid="37"/>
                  </p:tgtEl>
                </p:cond>
              </p:nextCondLst>
            </p:seq>
            <p:video>
              <p:cMediaNode mute="1">
                <p:cTn id="12" repeatCount="indefinite" fill="hold" display="0">
                  <p:stCondLst>
                    <p:cond delay="indefinite"/>
                  </p:stCondLst>
                </p:cTn>
                <p:tgtEl>
                  <p:spTgt spid="37"/>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BDC871-20E6-C0BC-A3C1-4763B5757809}"/>
              </a:ext>
            </a:extLst>
          </p:cNvPr>
          <p:cNvSpPr>
            <a:spLocks noGrp="1"/>
          </p:cNvSpPr>
          <p:nvPr>
            <p:ph type="title"/>
          </p:nvPr>
        </p:nvSpPr>
        <p:spPr>
          <a:xfrm>
            <a:off x="749205" y="144706"/>
            <a:ext cx="10897364" cy="1107152"/>
          </a:xfrm>
        </p:spPr>
        <p:txBody>
          <a:bodyPr>
            <a:normAutofit/>
          </a:bodyPr>
          <a:lstStyle/>
          <a:p>
            <a:pPr algn="ctr"/>
            <a:r>
              <a:rPr lang="en-US" sz="3600" b="1" dirty="0">
                <a:ea typeface="MS Gothic" panose="020B0609070205080204" pitchFamily="49" charset="-128"/>
                <a:cs typeface="Times New Roman" panose="02020603050405020304" pitchFamily="18" charset="0"/>
              </a:rPr>
              <a:t>The Biggest Consulting Companies of the AI Revolution</a:t>
            </a:r>
            <a:endParaRPr lang="en-US" sz="3600" dirty="0"/>
          </a:p>
        </p:txBody>
      </p:sp>
      <p:graphicFrame>
        <p:nvGraphicFramePr>
          <p:cNvPr id="6" name="Table 5">
            <a:extLst>
              <a:ext uri="{FF2B5EF4-FFF2-40B4-BE49-F238E27FC236}">
                <a16:creationId xmlns:a16="http://schemas.microsoft.com/office/drawing/2014/main" id="{6C068D63-4D30-DA86-F9E7-4DC67993CFD1}"/>
              </a:ext>
            </a:extLst>
          </p:cNvPr>
          <p:cNvGraphicFramePr>
            <a:graphicFrameLocks noGrp="1"/>
          </p:cNvGraphicFramePr>
          <p:nvPr>
            <p:extLst>
              <p:ext uri="{D42A27DB-BD31-4B8C-83A1-F6EECF244321}">
                <p14:modId xmlns:p14="http://schemas.microsoft.com/office/powerpoint/2010/main" val="3054100584"/>
              </p:ext>
            </p:extLst>
          </p:nvPr>
        </p:nvGraphicFramePr>
        <p:xfrm>
          <a:off x="613317" y="1382751"/>
          <a:ext cx="11192106" cy="5330544"/>
        </p:xfrm>
        <a:graphic>
          <a:graphicData uri="http://schemas.openxmlformats.org/drawingml/2006/table">
            <a:tbl>
              <a:tblPr firstRow="1" firstCol="1" bandRow="1">
                <a:tableStyleId>{5C22544A-7EE6-4342-B048-85BDC9FD1C3A}</a:tableStyleId>
              </a:tblPr>
              <a:tblGrid>
                <a:gridCol w="2207942">
                  <a:extLst>
                    <a:ext uri="{9D8B030D-6E8A-4147-A177-3AD203B41FA5}">
                      <a16:colId xmlns:a16="http://schemas.microsoft.com/office/drawing/2014/main" val="1660662698"/>
                    </a:ext>
                  </a:extLst>
                </a:gridCol>
                <a:gridCol w="2754351">
                  <a:extLst>
                    <a:ext uri="{9D8B030D-6E8A-4147-A177-3AD203B41FA5}">
                      <a16:colId xmlns:a16="http://schemas.microsoft.com/office/drawing/2014/main" val="1386398505"/>
                    </a:ext>
                  </a:extLst>
                </a:gridCol>
                <a:gridCol w="6229813">
                  <a:extLst>
                    <a:ext uri="{9D8B030D-6E8A-4147-A177-3AD203B41FA5}">
                      <a16:colId xmlns:a16="http://schemas.microsoft.com/office/drawing/2014/main" val="1376691023"/>
                    </a:ext>
                  </a:extLst>
                </a:gridCol>
              </a:tblGrid>
              <a:tr h="220330">
                <a:tc>
                  <a:txBody>
                    <a:bodyPr/>
                    <a:lstStyle/>
                    <a:p>
                      <a:pPr marL="0" marR="0">
                        <a:lnSpc>
                          <a:spcPct val="115000"/>
                        </a:lnSpc>
                        <a:spcAft>
                          <a:spcPts val="1000"/>
                        </a:spcAft>
                        <a:buNone/>
                      </a:pPr>
                      <a:r>
                        <a:rPr lang="en-US" sz="1600" dirty="0">
                          <a:effectLst/>
                        </a:rPr>
                        <a:t>Organization</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dirty="0">
                          <a:effectLst/>
                        </a:rPr>
                        <a:t>Data Point</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Note on Role</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extLst>
                  <a:ext uri="{0D108BD9-81ED-4DB2-BD59-A6C34878D82A}">
                    <a16:rowId xmlns:a16="http://schemas.microsoft.com/office/drawing/2014/main" val="462651403"/>
                  </a:ext>
                </a:extLst>
              </a:tr>
              <a:tr h="437988">
                <a:tc>
                  <a:txBody>
                    <a:bodyPr/>
                    <a:lstStyle/>
                    <a:p>
                      <a:pPr marL="0" marR="0">
                        <a:lnSpc>
                          <a:spcPct val="115000"/>
                        </a:lnSpc>
                        <a:spcAft>
                          <a:spcPts val="1000"/>
                        </a:spcAft>
                        <a:buNone/>
                      </a:pPr>
                      <a:r>
                        <a:rPr lang="en-US" sz="1600">
                          <a:effectLst/>
                        </a:rPr>
                        <a:t>Accenture</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dirty="0">
                          <a:effectLst/>
                        </a:rPr>
                        <a:t>77,000 AI professionals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dirty="0">
                          <a:effectLst/>
                        </a:rPr>
                        <a:t>Largest deployment of AI Agent Builders.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extLst>
                  <a:ext uri="{0D108BD9-81ED-4DB2-BD59-A6C34878D82A}">
                    <a16:rowId xmlns:a16="http://schemas.microsoft.com/office/drawing/2014/main" val="4151289278"/>
                  </a:ext>
                </a:extLst>
              </a:tr>
              <a:tr h="666738">
                <a:tc>
                  <a:txBody>
                    <a:bodyPr/>
                    <a:lstStyle/>
                    <a:p>
                      <a:pPr marL="0" marR="0">
                        <a:lnSpc>
                          <a:spcPct val="115000"/>
                        </a:lnSpc>
                        <a:spcAft>
                          <a:spcPts val="1000"/>
                        </a:spcAft>
                        <a:buNone/>
                      </a:pPr>
                      <a:r>
                        <a:rPr lang="en-US" sz="1600" dirty="0">
                          <a:effectLst/>
                        </a:rPr>
                        <a:t>McKinsey &amp; Co</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10% internal staff cut</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Selling AI transformation while cutting their own staff.</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extLst>
                  <a:ext uri="{0D108BD9-81ED-4DB2-BD59-A6C34878D82A}">
                    <a16:rowId xmlns:a16="http://schemas.microsoft.com/office/drawing/2014/main" val="2069208554"/>
                  </a:ext>
                </a:extLst>
              </a:tr>
              <a:tr h="666738">
                <a:tc>
                  <a:txBody>
                    <a:bodyPr/>
                    <a:lstStyle/>
                    <a:p>
                      <a:pPr marL="0" marR="0">
                        <a:lnSpc>
                          <a:spcPct val="115000"/>
                        </a:lnSpc>
                        <a:spcAft>
                          <a:spcPts val="1000"/>
                        </a:spcAft>
                        <a:buNone/>
                      </a:pPr>
                      <a:r>
                        <a:rPr lang="en-US" sz="1600">
                          <a:effectLst/>
                        </a:rPr>
                        <a:t>BCG</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25% of 2025 revenue</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dirty="0">
                          <a:effectLst/>
                        </a:rPr>
                        <a:t>A quarter of all revenue now derived from AI consulting.</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extLst>
                  <a:ext uri="{0D108BD9-81ED-4DB2-BD59-A6C34878D82A}">
                    <a16:rowId xmlns:a16="http://schemas.microsoft.com/office/drawing/2014/main" val="3779478414"/>
                  </a:ext>
                </a:extLst>
              </a:tr>
              <a:tr h="437988">
                <a:tc>
                  <a:txBody>
                    <a:bodyPr/>
                    <a:lstStyle/>
                    <a:p>
                      <a:pPr marL="0" marR="0">
                        <a:lnSpc>
                          <a:spcPct val="115000"/>
                        </a:lnSpc>
                        <a:spcAft>
                          <a:spcPts val="1000"/>
                        </a:spcAft>
                        <a:buNone/>
                      </a:pPr>
                      <a:r>
                        <a:rPr lang="en-US" sz="1600">
                          <a:effectLst/>
                        </a:rPr>
                        <a:t>Deloitte</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"Unhearing" staffing studies</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Focus on efficiency metrics over human welfare.</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extLst>
                  <a:ext uri="{0D108BD9-81ED-4DB2-BD59-A6C34878D82A}">
                    <a16:rowId xmlns:a16="http://schemas.microsoft.com/office/drawing/2014/main" val="143368694"/>
                  </a:ext>
                </a:extLst>
              </a:tr>
              <a:tr h="437988">
                <a:tc>
                  <a:txBody>
                    <a:bodyPr/>
                    <a:lstStyle/>
                    <a:p>
                      <a:pPr marL="0" marR="0">
                        <a:lnSpc>
                          <a:spcPct val="115000"/>
                        </a:lnSpc>
                        <a:spcAft>
                          <a:spcPts val="1000"/>
                        </a:spcAft>
                        <a:buNone/>
                      </a:pPr>
                      <a:r>
                        <a:rPr lang="en-US" sz="1600" dirty="0">
                          <a:effectLst/>
                        </a:rPr>
                        <a:t>IBM Consulting</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dirty="0">
                          <a:effectLst/>
                        </a:rPr>
                        <a:t>Enterprise Layer Architect</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dirty="0">
                          <a:effectLst/>
                        </a:rPr>
                        <a:t>Designing the specific tasks AI agents will replace.</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extLst>
                  <a:ext uri="{0D108BD9-81ED-4DB2-BD59-A6C34878D82A}">
                    <a16:rowId xmlns:a16="http://schemas.microsoft.com/office/drawing/2014/main" val="192902402"/>
                  </a:ext>
                </a:extLst>
              </a:tr>
              <a:tr h="437988">
                <a:tc>
                  <a:txBody>
                    <a:bodyPr/>
                    <a:lstStyle/>
                    <a:p>
                      <a:pPr marL="0" marR="0">
                        <a:lnSpc>
                          <a:spcPct val="115000"/>
                        </a:lnSpc>
                        <a:spcAft>
                          <a:spcPts val="1000"/>
                        </a:spcAft>
                        <a:buNone/>
                      </a:pPr>
                      <a:r>
                        <a:rPr lang="en-US" sz="1600">
                          <a:effectLst/>
                        </a:rPr>
                        <a:t>PwC</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Institutional Cover</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Providing the "narrative shield" for radical change.</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extLst>
                  <a:ext uri="{0D108BD9-81ED-4DB2-BD59-A6C34878D82A}">
                    <a16:rowId xmlns:a16="http://schemas.microsoft.com/office/drawing/2014/main" val="3951818423"/>
                  </a:ext>
                </a:extLst>
              </a:tr>
              <a:tr h="666738">
                <a:tc>
                  <a:txBody>
                    <a:bodyPr/>
                    <a:lstStyle/>
                    <a:p>
                      <a:pPr marL="0" marR="0">
                        <a:lnSpc>
                          <a:spcPct val="115000"/>
                        </a:lnSpc>
                        <a:spcAft>
                          <a:spcPts val="1000"/>
                        </a:spcAft>
                        <a:buNone/>
                      </a:pPr>
                      <a:r>
                        <a:rPr lang="en-US" sz="1600">
                          <a:effectLst/>
                        </a:rPr>
                        <a:t>EY</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Billion-dollar influence</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Aggressive scaling of AI auditing and transformation.</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extLst>
                  <a:ext uri="{0D108BD9-81ED-4DB2-BD59-A6C34878D82A}">
                    <a16:rowId xmlns:a16="http://schemas.microsoft.com/office/drawing/2014/main" val="2055092270"/>
                  </a:ext>
                </a:extLst>
              </a:tr>
              <a:tr h="437988">
                <a:tc>
                  <a:txBody>
                    <a:bodyPr/>
                    <a:lstStyle/>
                    <a:p>
                      <a:pPr marL="0" marR="0">
                        <a:lnSpc>
                          <a:spcPct val="115000"/>
                        </a:lnSpc>
                        <a:spcAft>
                          <a:spcPts val="1000"/>
                        </a:spcAft>
                        <a:buNone/>
                      </a:pPr>
                      <a:r>
                        <a:rPr lang="en-US" sz="1600">
                          <a:effectLst/>
                        </a:rPr>
                        <a:t>KPMG</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Trust/Usage studies</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Shaping the public perception of AI reliability.</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extLst>
                  <a:ext uri="{0D108BD9-81ED-4DB2-BD59-A6C34878D82A}">
                    <a16:rowId xmlns:a16="http://schemas.microsoft.com/office/drawing/2014/main" val="2013271241"/>
                  </a:ext>
                </a:extLst>
              </a:tr>
              <a:tr h="437988">
                <a:tc>
                  <a:txBody>
                    <a:bodyPr/>
                    <a:lstStyle/>
                    <a:p>
                      <a:pPr marL="0" marR="0">
                        <a:lnSpc>
                          <a:spcPct val="115000"/>
                        </a:lnSpc>
                        <a:spcAft>
                          <a:spcPts val="1000"/>
                        </a:spcAft>
                        <a:buNone/>
                      </a:pPr>
                      <a:r>
                        <a:rPr lang="en-US" sz="1600">
                          <a:effectLst/>
                        </a:rPr>
                        <a:t>Infosys Consulting</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Retail/Logistics focus</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Redesigning global physical supply chains.</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extLst>
                  <a:ext uri="{0D108BD9-81ED-4DB2-BD59-A6C34878D82A}">
                    <a16:rowId xmlns:a16="http://schemas.microsoft.com/office/drawing/2014/main" val="145589213"/>
                  </a:ext>
                </a:extLst>
              </a:tr>
              <a:tr h="437988">
                <a:tc>
                  <a:txBody>
                    <a:bodyPr/>
                    <a:lstStyle/>
                    <a:p>
                      <a:pPr marL="0" marR="0">
                        <a:lnSpc>
                          <a:spcPct val="115000"/>
                        </a:lnSpc>
                        <a:spcAft>
                          <a:spcPts val="1000"/>
                        </a:spcAft>
                        <a:buNone/>
                      </a:pPr>
                      <a:r>
                        <a:rPr lang="en-US" sz="1600">
                          <a:effectLst/>
                        </a:rPr>
                        <a:t>Cognizant Consulting</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a:effectLst/>
                        </a:rPr>
                        <a:t>Gov/Healthcare focus</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tc>
                  <a:txBody>
                    <a:bodyPr/>
                    <a:lstStyle/>
                    <a:p>
                      <a:pPr marL="0" marR="0">
                        <a:lnSpc>
                          <a:spcPct val="115000"/>
                        </a:lnSpc>
                        <a:spcAft>
                          <a:spcPts val="1000"/>
                        </a:spcAft>
                        <a:buNone/>
                      </a:pPr>
                      <a:r>
                        <a:rPr lang="en-US" sz="1600" dirty="0">
                          <a:effectLst/>
                        </a:rPr>
                        <a:t>Moving AI into sensitive public and medical sectors.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7120" marR="67120" marT="0" marB="0"/>
                </a:tc>
                <a:extLst>
                  <a:ext uri="{0D108BD9-81ED-4DB2-BD59-A6C34878D82A}">
                    <a16:rowId xmlns:a16="http://schemas.microsoft.com/office/drawing/2014/main" val="3796032047"/>
                  </a:ext>
                </a:extLst>
              </a:tr>
            </a:tbl>
          </a:graphicData>
        </a:graphic>
      </p:graphicFrame>
    </p:spTree>
    <p:extLst>
      <p:ext uri="{BB962C8B-B14F-4D97-AF65-F5344CB8AC3E}">
        <p14:creationId xmlns:p14="http://schemas.microsoft.com/office/powerpoint/2010/main" val="4189980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AE252-3C0D-A0B3-2E04-2F96799228BE}"/>
              </a:ext>
            </a:extLst>
          </p:cNvPr>
          <p:cNvSpPr>
            <a:spLocks noGrp="1"/>
          </p:cNvSpPr>
          <p:nvPr>
            <p:ph type="title"/>
          </p:nvPr>
        </p:nvSpPr>
        <p:spPr>
          <a:xfrm>
            <a:off x="2366518" y="324615"/>
            <a:ext cx="8999982" cy="1323433"/>
          </a:xfrm>
        </p:spPr>
        <p:txBody>
          <a:bodyPr>
            <a:normAutofit fontScale="90000"/>
          </a:bodyPr>
          <a:lstStyle/>
          <a:p>
            <a:pPr algn="ctr"/>
            <a:r>
              <a:rPr lang="en-US" dirty="0"/>
              <a:t>Main Point Today:</a:t>
            </a:r>
            <a:br>
              <a:rPr lang="en-US" dirty="0"/>
            </a:br>
            <a:r>
              <a:rPr lang="en-US" sz="5200" dirty="0">
                <a:highlight>
                  <a:srgbClr val="FFFF00"/>
                </a:highlight>
              </a:rPr>
              <a:t>Narrative &amp; Storying are Different </a:t>
            </a:r>
          </a:p>
        </p:txBody>
      </p:sp>
      <p:sp>
        <p:nvSpPr>
          <p:cNvPr id="3" name="Content Placeholder 2">
            <a:extLst>
              <a:ext uri="{FF2B5EF4-FFF2-40B4-BE49-F238E27FC236}">
                <a16:creationId xmlns:a16="http://schemas.microsoft.com/office/drawing/2014/main" id="{B4E895FC-892E-F53B-8DFF-61B05A0B99A5}"/>
              </a:ext>
            </a:extLst>
          </p:cNvPr>
          <p:cNvSpPr>
            <a:spLocks noGrp="1"/>
          </p:cNvSpPr>
          <p:nvPr>
            <p:ph idx="1"/>
          </p:nvPr>
        </p:nvSpPr>
        <p:spPr>
          <a:xfrm>
            <a:off x="4170946" y="1771422"/>
            <a:ext cx="7934657" cy="4966262"/>
          </a:xfrm>
        </p:spPr>
        <p:txBody>
          <a:bodyPr anchor="t">
            <a:normAutofit/>
          </a:bodyPr>
          <a:lstStyle/>
          <a:p>
            <a:pPr marL="0" indent="0">
              <a:buNone/>
            </a:pPr>
            <a:r>
              <a:rPr lang="en-US" sz="2000" b="1" dirty="0"/>
              <a:t>Aristotle’s Narrative – has a Plot with a </a:t>
            </a:r>
          </a:p>
          <a:p>
            <a:pPr marL="0" indent="0" algn="ctr">
              <a:buNone/>
            </a:pPr>
            <a:r>
              <a:rPr lang="en-US" sz="2000" b="1" dirty="0"/>
              <a:t>Beginning, a Middle – and an End (BME).</a:t>
            </a:r>
          </a:p>
          <a:p>
            <a:pPr marL="0" indent="0">
              <a:buNone/>
            </a:pPr>
            <a:r>
              <a:rPr lang="en-US" sz="2600" b="1" dirty="0">
                <a:highlight>
                  <a:srgbClr val="FFFF00"/>
                </a:highlight>
              </a:rPr>
              <a:t>Julie Sweet </a:t>
            </a:r>
            <a:r>
              <a:rPr lang="en-US" sz="2600" b="1" dirty="0"/>
              <a:t>CEO -Official consulting plot is a BME Narrative</a:t>
            </a:r>
          </a:p>
          <a:p>
            <a:pPr marL="0" indent="0">
              <a:buNone/>
            </a:pPr>
            <a:r>
              <a:rPr lang="en-US" sz="2000" b="1" dirty="0"/>
              <a:t>Beginning: a gap	Middle: action	End: measured results</a:t>
            </a:r>
            <a:br>
              <a:rPr lang="en-US" sz="2000" b="1" dirty="0"/>
            </a:br>
            <a:endParaRPr lang="en-US" sz="2000" b="1" dirty="0"/>
          </a:p>
          <a:p>
            <a:pPr marL="0" indent="0">
              <a:buNone/>
            </a:pPr>
            <a:r>
              <a:rPr lang="en-US" sz="2000" b="1" dirty="0">
                <a:highlight>
                  <a:srgbClr val="FFFF00"/>
                </a:highlight>
              </a:rPr>
              <a:t> Sarh Calder </a:t>
            </a:r>
            <a:r>
              <a:rPr lang="en-US" sz="2000" b="1" dirty="0"/>
              <a:t>is not one story,  She has 4 personas </a:t>
            </a:r>
          </a:p>
          <a:p>
            <a:pPr marL="0" indent="0">
              <a:buNone/>
            </a:pPr>
            <a:r>
              <a:rPr lang="en-US" sz="2000" dirty="0">
                <a:ea typeface="MS Mincho" panose="02020609040205080304" pitchFamily="49" charset="-128"/>
                <a:cs typeface="Times New Roman" panose="02020603050405020304" pitchFamily="18" charset="0"/>
              </a:rPr>
              <a:t>Sarah as Task leader, Humanistic listener, Becoming leader, and Answerability leader. AI generated editorial illustration of a fictional composite character.</a:t>
            </a:r>
          </a:p>
          <a:p>
            <a:pPr marL="0" indent="0">
              <a:buNone/>
            </a:pPr>
            <a:r>
              <a:rPr lang="en-US" sz="2000" b="1" dirty="0"/>
              <a:t>Sarah is antenarrative  = Hundreds of fragments are already betting on a future storyline, each fragment having the potential to shape her future story</a:t>
            </a:r>
          </a:p>
        </p:txBody>
      </p:sp>
      <p:pic>
        <p:nvPicPr>
          <p:cNvPr id="4" name="Picture 3" descr="Julie is one of the top leaders in the corporate world, period.” Those who have worked with Accenture CEO Julie Sweet say she regularly makes bold leaps following a specific recipe: She">
            <a:extLst>
              <a:ext uri="{FF2B5EF4-FFF2-40B4-BE49-F238E27FC236}">
                <a16:creationId xmlns:a16="http://schemas.microsoft.com/office/drawing/2014/main" id="{20B70677-FE63-E4A7-4B33-6FC7D6916AC0}"/>
              </a:ext>
            </a:extLst>
          </p:cNvPr>
          <p:cNvPicPr>
            <a:picLocks noChangeAspect="1"/>
          </p:cNvPicPr>
          <p:nvPr/>
        </p:nvPicPr>
        <p:blipFill>
          <a:blip r:embed="rId3"/>
          <a:stretch>
            <a:fillRect/>
          </a:stretch>
        </p:blipFill>
        <p:spPr>
          <a:xfrm>
            <a:off x="-84582" y="152400"/>
            <a:ext cx="2451100" cy="3276600"/>
          </a:xfrm>
          <a:prstGeom prst="rect">
            <a:avLst/>
          </a:prstGeom>
        </p:spPr>
      </p:pic>
      <p:pic>
        <p:nvPicPr>
          <p:cNvPr id="5" name="Picture 4">
            <a:extLst>
              <a:ext uri="{FF2B5EF4-FFF2-40B4-BE49-F238E27FC236}">
                <a16:creationId xmlns:a16="http://schemas.microsoft.com/office/drawing/2014/main" id="{F69BEB18-EE09-3500-F3EC-B91467BFA314}"/>
              </a:ext>
            </a:extLst>
          </p:cNvPr>
          <p:cNvPicPr>
            <a:picLocks noChangeAspect="1"/>
          </p:cNvPicPr>
          <p:nvPr/>
        </p:nvPicPr>
        <p:blipFill>
          <a:blip r:embed="rId4"/>
          <a:stretch>
            <a:fillRect/>
          </a:stretch>
        </p:blipFill>
        <p:spPr>
          <a:xfrm>
            <a:off x="86395" y="3982565"/>
            <a:ext cx="4084551" cy="2723035"/>
          </a:xfrm>
          <a:prstGeom prst="rect">
            <a:avLst/>
          </a:prstGeom>
        </p:spPr>
      </p:pic>
    </p:spTree>
    <p:extLst>
      <p:ext uri="{BB962C8B-B14F-4D97-AF65-F5344CB8AC3E}">
        <p14:creationId xmlns:p14="http://schemas.microsoft.com/office/powerpoint/2010/main" val="2995233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494978-107F-566D-435C-678272EB86B4}"/>
              </a:ext>
            </a:extLst>
          </p:cNvPr>
          <p:cNvSpPr>
            <a:spLocks noGrp="1"/>
          </p:cNvSpPr>
          <p:nvPr>
            <p:ph type="title"/>
          </p:nvPr>
        </p:nvSpPr>
        <p:spPr>
          <a:xfrm>
            <a:off x="838200" y="914400"/>
            <a:ext cx="11093970" cy="750771"/>
          </a:xfrm>
        </p:spPr>
        <p:txBody>
          <a:bodyPr>
            <a:noAutofit/>
          </a:bodyPr>
          <a:lstStyle/>
          <a:p>
            <a:r>
              <a:rPr lang="en-US" sz="3600" dirty="0"/>
              <a:t>What’s the Accenture Storying?</a:t>
            </a:r>
          </a:p>
        </p:txBody>
      </p:sp>
      <p:pic>
        <p:nvPicPr>
          <p:cNvPr id="9" name="Picture 8">
            <a:extLst>
              <a:ext uri="{FF2B5EF4-FFF2-40B4-BE49-F238E27FC236}">
                <a16:creationId xmlns:a16="http://schemas.microsoft.com/office/drawing/2014/main" id="{23C94B70-E732-45BB-FEA7-DF2DA7F57920}"/>
              </a:ext>
            </a:extLst>
          </p:cNvPr>
          <p:cNvPicPr>
            <a:picLocks noChangeAspect="1"/>
          </p:cNvPicPr>
          <p:nvPr/>
        </p:nvPicPr>
        <p:blipFill>
          <a:blip r:embed="rId3">
            <a:extLst>
              <a:ext uri="{28A0092B-C50C-407E-A947-70E740481C1C}">
                <a14:useLocalDpi xmlns:a14="http://schemas.microsoft.com/office/drawing/2010/main" val="0"/>
              </a:ext>
            </a:extLst>
          </a:blip>
          <a:srcRect b="10476"/>
          <a:stretch>
            <a:fillRect/>
          </a:stretch>
        </p:blipFill>
        <p:spPr>
          <a:xfrm>
            <a:off x="1129206" y="1929657"/>
            <a:ext cx="10598970" cy="3937743"/>
          </a:xfrm>
          <a:prstGeom prst="rect">
            <a:avLst/>
          </a:prstGeom>
        </p:spPr>
      </p:pic>
      <p:sp>
        <p:nvSpPr>
          <p:cNvPr id="2" name="TextBox 1">
            <a:extLst>
              <a:ext uri="{FF2B5EF4-FFF2-40B4-BE49-F238E27FC236}">
                <a16:creationId xmlns:a16="http://schemas.microsoft.com/office/drawing/2014/main" id="{6DDE2536-BF13-6E02-47F2-96ECBD727C67}"/>
              </a:ext>
            </a:extLst>
          </p:cNvPr>
          <p:cNvSpPr txBox="1"/>
          <p:nvPr/>
        </p:nvSpPr>
        <p:spPr>
          <a:xfrm>
            <a:off x="970156" y="6434254"/>
            <a:ext cx="2955073" cy="369332"/>
          </a:xfrm>
          <a:prstGeom prst="rect">
            <a:avLst/>
          </a:prstGeom>
          <a:noFill/>
        </p:spPr>
        <p:txBody>
          <a:bodyPr wrap="square" rtlCol="0">
            <a:spAutoFit/>
          </a:bodyPr>
          <a:lstStyle/>
          <a:p>
            <a:r>
              <a:rPr lang="en-US" dirty="0">
                <a:hlinkClick r:id="rId4"/>
              </a:rPr>
              <a:t>https://davidboje.com/ws/</a:t>
            </a:r>
            <a:r>
              <a:rPr lang="en-US" dirty="0"/>
              <a:t> </a:t>
            </a:r>
          </a:p>
        </p:txBody>
      </p:sp>
      <p:sp>
        <p:nvSpPr>
          <p:cNvPr id="3" name="TextBox 2">
            <a:extLst>
              <a:ext uri="{FF2B5EF4-FFF2-40B4-BE49-F238E27FC236}">
                <a16:creationId xmlns:a16="http://schemas.microsoft.com/office/drawing/2014/main" id="{20ABE696-2FE8-B9FB-2226-F732E359DDAF}"/>
              </a:ext>
            </a:extLst>
          </p:cNvPr>
          <p:cNvSpPr txBox="1"/>
          <p:nvPr/>
        </p:nvSpPr>
        <p:spPr>
          <a:xfrm>
            <a:off x="4025590" y="6434254"/>
            <a:ext cx="3512634" cy="369332"/>
          </a:xfrm>
          <a:prstGeom prst="rect">
            <a:avLst/>
          </a:prstGeom>
          <a:noFill/>
        </p:spPr>
        <p:txBody>
          <a:bodyPr wrap="square" rtlCol="0">
            <a:spAutoFit/>
          </a:bodyPr>
          <a:lstStyle/>
          <a:p>
            <a:r>
              <a:rPr lang="en-US" dirty="0">
                <a:hlinkClick r:id="rId5"/>
              </a:rPr>
              <a:t>https://davidboje.com/aibets/</a:t>
            </a:r>
            <a:r>
              <a:rPr lang="en-US" dirty="0"/>
              <a:t> </a:t>
            </a:r>
          </a:p>
        </p:txBody>
      </p:sp>
      <p:sp>
        <p:nvSpPr>
          <p:cNvPr id="5" name="TextBox 4">
            <a:extLst>
              <a:ext uri="{FF2B5EF4-FFF2-40B4-BE49-F238E27FC236}">
                <a16:creationId xmlns:a16="http://schemas.microsoft.com/office/drawing/2014/main" id="{027B4667-AF10-2948-E8A0-4E10DCC2B7D5}"/>
              </a:ext>
            </a:extLst>
          </p:cNvPr>
          <p:cNvSpPr txBox="1"/>
          <p:nvPr/>
        </p:nvSpPr>
        <p:spPr>
          <a:xfrm>
            <a:off x="7727795" y="6328229"/>
            <a:ext cx="2877015" cy="369332"/>
          </a:xfrm>
          <a:prstGeom prst="rect">
            <a:avLst/>
          </a:prstGeom>
          <a:noFill/>
        </p:spPr>
        <p:txBody>
          <a:bodyPr wrap="square" rtlCol="0">
            <a:spAutoFit/>
          </a:bodyPr>
          <a:lstStyle/>
          <a:p>
            <a:r>
              <a:rPr lang="en-US" dirty="0">
                <a:hlinkClick r:id="rId6"/>
              </a:rPr>
              <a:t>https://Storying.site</a:t>
            </a:r>
            <a:r>
              <a:rPr lang="en-US" dirty="0"/>
              <a:t> </a:t>
            </a:r>
          </a:p>
        </p:txBody>
      </p:sp>
    </p:spTree>
    <p:extLst>
      <p:ext uri="{BB962C8B-B14F-4D97-AF65-F5344CB8AC3E}">
        <p14:creationId xmlns:p14="http://schemas.microsoft.com/office/powerpoint/2010/main" val="3574913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3FE8B-15C5-51C4-5586-8CC75A2ECC0E}"/>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4094635B-9CD8-59AB-A105-F11663BD9262}"/>
              </a:ext>
            </a:extLst>
          </p:cNvPr>
          <p:cNvGraphicFramePr>
            <a:graphicFrameLocks noGrp="1"/>
          </p:cNvGraphicFramePr>
          <p:nvPr>
            <p:extLst>
              <p:ext uri="{D42A27DB-BD31-4B8C-83A1-F6EECF244321}">
                <p14:modId xmlns:p14="http://schemas.microsoft.com/office/powerpoint/2010/main" val="3066213429"/>
              </p:ext>
            </p:extLst>
          </p:nvPr>
        </p:nvGraphicFramePr>
        <p:xfrm>
          <a:off x="4053039" y="1325868"/>
          <a:ext cx="8027470" cy="5287277"/>
        </p:xfrm>
        <a:graphic>
          <a:graphicData uri="http://schemas.openxmlformats.org/drawingml/2006/table">
            <a:tbl>
              <a:tblPr firstRow="1" bandRow="1">
                <a:solidFill>
                  <a:schemeClr val="bg1"/>
                </a:solidFill>
                <a:tableStyleId>{5C22544A-7EE6-4342-B048-85BDC9FD1C3A}</a:tableStyleId>
              </a:tblPr>
              <a:tblGrid>
                <a:gridCol w="2359521">
                  <a:extLst>
                    <a:ext uri="{9D8B030D-6E8A-4147-A177-3AD203B41FA5}">
                      <a16:colId xmlns:a16="http://schemas.microsoft.com/office/drawing/2014/main" val="8165747"/>
                    </a:ext>
                  </a:extLst>
                </a:gridCol>
                <a:gridCol w="2801671">
                  <a:extLst>
                    <a:ext uri="{9D8B030D-6E8A-4147-A177-3AD203B41FA5}">
                      <a16:colId xmlns:a16="http://schemas.microsoft.com/office/drawing/2014/main" val="2225484863"/>
                    </a:ext>
                  </a:extLst>
                </a:gridCol>
                <a:gridCol w="2866278">
                  <a:extLst>
                    <a:ext uri="{9D8B030D-6E8A-4147-A177-3AD203B41FA5}">
                      <a16:colId xmlns:a16="http://schemas.microsoft.com/office/drawing/2014/main" val="3722790751"/>
                    </a:ext>
                  </a:extLst>
                </a:gridCol>
              </a:tblGrid>
              <a:tr h="463836">
                <a:tc>
                  <a:txBody>
                    <a:bodyPr/>
                    <a:lstStyle/>
                    <a:p>
                      <a:pPr algn="l">
                        <a:buNone/>
                      </a:pPr>
                      <a:r>
                        <a:rPr lang="en-US" sz="1800" b="0" cap="none" spc="0" dirty="0">
                          <a:solidFill>
                            <a:schemeClr val="bg1"/>
                          </a:solidFill>
                          <a:effectLst/>
                        </a:rPr>
                        <a:t>Clock</a:t>
                      </a:r>
                      <a:endParaRPr lang="en-US" sz="1800" b="0" cap="none" spc="0" dirty="0">
                        <a:solidFill>
                          <a:schemeClr val="bg1"/>
                        </a:solidFill>
                        <a:effectLst/>
                        <a:latin typeface="Arial" panose="020B0604020202020204" pitchFamily="34" charset="0"/>
                      </a:endParaRPr>
                    </a:p>
                  </a:txBody>
                  <a:tcPr marL="154030" marR="118484" marT="118484" marB="118484" anchor="ctr">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38100" cmpd="sng">
                      <a:noFill/>
                    </a:lnB>
                    <a:solidFill>
                      <a:schemeClr val="tx1"/>
                    </a:solidFill>
                  </a:tcPr>
                </a:tc>
                <a:tc>
                  <a:txBody>
                    <a:bodyPr/>
                    <a:lstStyle/>
                    <a:p>
                      <a:pPr algn="l">
                        <a:buNone/>
                      </a:pPr>
                      <a:r>
                        <a:rPr lang="en-US" sz="1800" b="0" cap="none" spc="0">
                          <a:solidFill>
                            <a:schemeClr val="bg1"/>
                          </a:solidFill>
                          <a:effectLst/>
                        </a:rPr>
                        <a:t>What it measures</a:t>
                      </a:r>
                      <a:endParaRPr lang="en-US" sz="1800" b="0" cap="none" spc="0">
                        <a:solidFill>
                          <a:schemeClr val="bg1"/>
                        </a:solidFill>
                        <a:effectLst/>
                        <a:latin typeface="Arial" panose="020B0604020202020204" pitchFamily="34" charset="0"/>
                      </a:endParaRPr>
                    </a:p>
                  </a:txBody>
                  <a:tcPr marL="154030" marR="118484" marT="118484" marB="118484" anchor="ctr">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38100" cmpd="sng">
                      <a:noFill/>
                    </a:lnB>
                    <a:solidFill>
                      <a:schemeClr val="tx1"/>
                    </a:solidFill>
                  </a:tcPr>
                </a:tc>
                <a:tc>
                  <a:txBody>
                    <a:bodyPr/>
                    <a:lstStyle/>
                    <a:p>
                      <a:pPr algn="l">
                        <a:buNone/>
                      </a:pPr>
                      <a:r>
                        <a:rPr lang="en-US" sz="1800" b="0" cap="none" spc="0" dirty="0">
                          <a:solidFill>
                            <a:schemeClr val="bg1"/>
                          </a:solidFill>
                          <a:effectLst/>
                        </a:rPr>
                        <a:t>Honest 2027 range</a:t>
                      </a:r>
                      <a:endParaRPr lang="en-US" sz="1800" b="0" cap="none" spc="0" dirty="0">
                        <a:solidFill>
                          <a:schemeClr val="bg1"/>
                        </a:solidFill>
                        <a:effectLst/>
                        <a:latin typeface="Arial" panose="020B0604020202020204" pitchFamily="34" charset="0"/>
                      </a:endParaRPr>
                    </a:p>
                  </a:txBody>
                  <a:tcPr marL="154030" marR="118484" marT="118484" marB="118484" anchor="ctr">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tx1"/>
                    </a:solidFill>
                  </a:tcPr>
                </a:tc>
                <a:extLst>
                  <a:ext uri="{0D108BD9-81ED-4DB2-BD59-A6C34878D82A}">
                    <a16:rowId xmlns:a16="http://schemas.microsoft.com/office/drawing/2014/main" val="3568345276"/>
                  </a:ext>
                </a:extLst>
              </a:tr>
              <a:tr h="1459280">
                <a:tc>
                  <a:txBody>
                    <a:bodyPr/>
                    <a:lstStyle/>
                    <a:p>
                      <a:pPr>
                        <a:buNone/>
                      </a:pPr>
                      <a:r>
                        <a:rPr lang="en-US" sz="1800" cap="none" spc="0" dirty="0">
                          <a:solidFill>
                            <a:schemeClr val="tx1"/>
                          </a:solidFill>
                          <a:effectLst/>
                        </a:rPr>
                        <a:t>Official tenure Accenture Narrative</a:t>
                      </a:r>
                      <a:endParaRPr lang="en-US" sz="1800" cap="none" spc="0" dirty="0">
                        <a:solidFill>
                          <a:schemeClr val="tx1"/>
                        </a:solidFill>
                        <a:effectLst/>
                        <a:latin typeface="Arial" panose="020B0604020202020204" pitchFamily="34" charset="0"/>
                      </a:endParaRPr>
                    </a:p>
                  </a:txBody>
                  <a:tcPr marL="154030" marR="118484" marT="118484" marB="118484" anchor="ctr">
                    <a:lnL w="19050" cap="flat" cmpd="sng" algn="ctr">
                      <a:solidFill>
                        <a:schemeClr val="tx1"/>
                      </a:solidFill>
                      <a:prstDash val="solid"/>
                    </a:lnL>
                    <a:lnR w="6350" cap="flat" cmpd="sng" algn="ctr">
                      <a:solidFill>
                        <a:schemeClr val="tx1">
                          <a:lumMod val="50000"/>
                          <a:lumOff val="50000"/>
                        </a:schemeClr>
                      </a:solidFill>
                      <a:prstDash val="solid"/>
                    </a:lnR>
                    <a:lnT w="38100" cmpd="sng">
                      <a:noFill/>
                    </a:lnT>
                    <a:lnB w="19050" cap="flat" cmpd="sng" algn="ctr">
                      <a:solidFill>
                        <a:schemeClr val="tx1"/>
                      </a:solidFill>
                      <a:prstDash val="solid"/>
                    </a:lnB>
                    <a:noFill/>
                  </a:tcPr>
                </a:tc>
                <a:tc>
                  <a:txBody>
                    <a:bodyPr/>
                    <a:lstStyle/>
                    <a:p>
                      <a:pPr>
                        <a:buNone/>
                      </a:pPr>
                      <a:r>
                        <a:rPr lang="en-US" sz="1800" cap="none" spc="0">
                          <a:solidFill>
                            <a:schemeClr val="tx1"/>
                          </a:solidFill>
                          <a:effectLst/>
                        </a:rPr>
                        <a:t>“Vibrant careers”; 97k promotions in FY2025; more entry-level hires</a:t>
                      </a:r>
                      <a:endParaRPr lang="en-US" sz="1800" cap="none" spc="0">
                        <a:solidFill>
                          <a:schemeClr val="tx1"/>
                        </a:solidFill>
                        <a:effectLst/>
                        <a:latin typeface="Arial" panose="020B0604020202020204" pitchFamily="34" charset="0"/>
                      </a:endParaRPr>
                    </a:p>
                  </a:txBody>
                  <a:tcPr marL="154030" marR="118484" marT="118484" marB="11848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19050" cap="flat" cmpd="sng" algn="ctr">
                      <a:solidFill>
                        <a:schemeClr val="tx1"/>
                      </a:solidFill>
                      <a:prstDash val="solid"/>
                    </a:lnB>
                    <a:noFill/>
                  </a:tcPr>
                </a:tc>
                <a:tc>
                  <a:txBody>
                    <a:bodyPr/>
                    <a:lstStyle/>
                    <a:p>
                      <a:pPr>
                        <a:buNone/>
                      </a:pPr>
                      <a:r>
                        <a:rPr lang="en-US" sz="1800" cap="none" spc="0" dirty="0">
                          <a:solidFill>
                            <a:schemeClr val="tx1"/>
                          </a:solidFill>
                          <a:effectLst/>
                        </a:rPr>
                        <a:t>Some will make Analyst → Consultant in 2–3 years if AI utilization + tool use + a live account line up</a:t>
                      </a:r>
                      <a:endParaRPr lang="en-US" sz="1800" cap="none" spc="0" dirty="0">
                        <a:solidFill>
                          <a:schemeClr val="tx1"/>
                        </a:solidFill>
                        <a:effectLst/>
                        <a:latin typeface="Arial" panose="020B0604020202020204" pitchFamily="34" charset="0"/>
                      </a:endParaRPr>
                    </a:p>
                  </a:txBody>
                  <a:tcPr marL="154030" marR="118484" marT="118484" marB="118484" anchor="ctr">
                    <a:lnL w="6350" cap="flat" cmpd="sng" algn="ctr">
                      <a:solidFill>
                        <a:schemeClr val="tx1">
                          <a:lumMod val="50000"/>
                          <a:lumOff val="50000"/>
                        </a:schemeClr>
                      </a:solidFill>
                      <a:prstDash val="solid"/>
                    </a:lnL>
                    <a:lnR w="19050" cap="flat" cmpd="sng" algn="ctr">
                      <a:solidFill>
                        <a:schemeClr val="tx1"/>
                      </a:solidFill>
                      <a:prstDash val="solid"/>
                    </a:lnR>
                    <a:lnT w="38100" cmpd="sng">
                      <a:noFill/>
                    </a:lnT>
                    <a:lnB w="19050" cap="flat" cmpd="sng" algn="ctr">
                      <a:solidFill>
                        <a:schemeClr val="tx1"/>
                      </a:solidFill>
                      <a:prstDash val="solid"/>
                    </a:lnB>
                    <a:noFill/>
                  </a:tcPr>
                </a:tc>
                <a:extLst>
                  <a:ext uri="{0D108BD9-81ED-4DB2-BD59-A6C34878D82A}">
                    <a16:rowId xmlns:a16="http://schemas.microsoft.com/office/drawing/2014/main" val="1601092447"/>
                  </a:ext>
                </a:extLst>
              </a:tr>
              <a:tr h="1459280">
                <a:tc>
                  <a:txBody>
                    <a:bodyPr/>
                    <a:lstStyle/>
                    <a:p>
                      <a:pPr>
                        <a:buNone/>
                      </a:pPr>
                      <a:r>
                        <a:rPr lang="en-US" sz="1800" cap="none" spc="0" dirty="0">
                          <a:solidFill>
                            <a:schemeClr val="tx1"/>
                          </a:solidFill>
                          <a:effectLst/>
                        </a:rPr>
                        <a:t>Sarah’s Living Storying</a:t>
                      </a:r>
                      <a:endParaRPr lang="en-US" sz="1800" cap="none" spc="0" dirty="0">
                        <a:solidFill>
                          <a:schemeClr val="tx1"/>
                        </a:solidFill>
                        <a:effectLst/>
                        <a:latin typeface="Arial" panose="020B0604020202020204" pitchFamily="34" charset="0"/>
                      </a:endParaRPr>
                    </a:p>
                  </a:txBody>
                  <a:tcPr marL="154030" marR="118484" marT="118484" marB="11848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buNone/>
                      </a:pPr>
                      <a:r>
                        <a:rPr lang="en-US" sz="1800" cap="none" spc="0" dirty="0">
                          <a:solidFill>
                            <a:schemeClr val="tx1"/>
                          </a:solidFill>
                          <a:effectLst/>
                        </a:rPr>
                        <a:t>Joined out of college; planned to leave at one year, but stayed, and has 4 personas at Accenture</a:t>
                      </a:r>
                      <a:endParaRPr lang="en-US" sz="1800" cap="none" spc="0" dirty="0">
                        <a:solidFill>
                          <a:schemeClr val="tx1"/>
                        </a:solidFill>
                        <a:effectLst/>
                        <a:latin typeface="Arial" panose="020B0604020202020204" pitchFamily="34" charset="0"/>
                      </a:endParaRPr>
                    </a:p>
                  </a:txBody>
                  <a:tcPr marL="154030" marR="118484" marT="118484" marB="11848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buNone/>
                      </a:pPr>
                      <a:r>
                        <a:rPr lang="en-US" sz="1800" cap="none" spc="0" dirty="0">
                          <a:solidFill>
                            <a:schemeClr val="tx1"/>
                          </a:solidFill>
                          <a:effectLst/>
                        </a:rPr>
                        <a:t>Sarah keeps OT off the timesheet; no safe path up the power chain. She has spent 3 decades at Accenture</a:t>
                      </a:r>
                      <a:endParaRPr lang="en-US" sz="1800" cap="none" spc="0" dirty="0">
                        <a:solidFill>
                          <a:schemeClr val="tx1"/>
                        </a:solidFill>
                        <a:effectLst/>
                        <a:latin typeface="Arial" panose="020B0604020202020204" pitchFamily="34" charset="0"/>
                      </a:endParaRPr>
                    </a:p>
                  </a:txBody>
                  <a:tcPr marL="154030" marR="118484" marT="118484" marB="118484" anchor="ctr">
                    <a:lnL w="6350" cap="flat" cmpd="sng" algn="ctr">
                      <a:solidFill>
                        <a:schemeClr val="tx1">
                          <a:lumMod val="50000"/>
                          <a:lumOff val="50000"/>
                        </a:schemeClr>
                      </a:solidFill>
                      <a:prstDash val="solid"/>
                    </a:lnL>
                    <a:lnR w="12700" cmpd="sng">
                      <a:noFill/>
                      <a:prstDash val="solid"/>
                    </a:lnR>
                    <a:lnT w="19050" cap="flat" cmpd="sng" algn="ctr">
                      <a:solidFill>
                        <a:schemeClr val="tx1"/>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2250466078"/>
                  </a:ext>
                </a:extLst>
              </a:tr>
              <a:tr h="1708141">
                <a:tc>
                  <a:txBody>
                    <a:bodyPr/>
                    <a:lstStyle/>
                    <a:p>
                      <a:pPr>
                        <a:buNone/>
                      </a:pPr>
                      <a:r>
                        <a:rPr lang="en-US" sz="1800" cap="none" spc="0" dirty="0">
                          <a:solidFill>
                            <a:schemeClr val="tx1"/>
                          </a:solidFill>
                          <a:effectLst/>
                        </a:rPr>
                        <a:t>Accenture’s Official Transformation Narrative</a:t>
                      </a:r>
                      <a:endParaRPr lang="en-US" sz="1800" cap="none" spc="0" dirty="0">
                        <a:solidFill>
                          <a:schemeClr val="tx1"/>
                        </a:solidFill>
                        <a:effectLst/>
                        <a:latin typeface="Arial" panose="020B0604020202020204" pitchFamily="34" charset="0"/>
                      </a:endParaRPr>
                    </a:p>
                  </a:txBody>
                  <a:tcPr marL="154030" marR="118484" marT="118484" marB="118484" anchor="ctr">
                    <a:lnL w="19050" cap="flat" cmpd="sng" algn="ctr">
                      <a:solidFill>
                        <a:schemeClr val="tx1"/>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buNone/>
                      </a:pPr>
                      <a:r>
                        <a:rPr lang="en-US" sz="1800" cap="none" spc="0">
                          <a:solidFill>
                            <a:schemeClr val="tx1"/>
                          </a:solidFill>
                          <a:effectLst/>
                        </a:rPr>
                        <a:t>14% voluntary attrition; compressed window of ~11–12k in one quarter; pyramid still needs juniors</a:t>
                      </a:r>
                      <a:endParaRPr lang="en-US" sz="1800" cap="none" spc="0">
                        <a:solidFill>
                          <a:schemeClr val="tx1"/>
                        </a:solidFill>
                        <a:effectLst/>
                        <a:latin typeface="Arial" panose="020B0604020202020204" pitchFamily="34" charset="0"/>
                      </a:endParaRPr>
                    </a:p>
                  </a:txBody>
                  <a:tcPr marL="154030" marR="118484" marT="118484" marB="11848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buNone/>
                      </a:pPr>
                      <a:r>
                        <a:rPr lang="en-US" sz="1800" cap="none" spc="0" dirty="0">
                          <a:solidFill>
                            <a:schemeClr val="tx1"/>
                          </a:solidFill>
                          <a:effectLst/>
                        </a:rPr>
                        <a:t>Many will be managed out or self-exit before the competency grid is ever drawn</a:t>
                      </a:r>
                      <a:endParaRPr lang="en-US" sz="1800" cap="none" spc="0" dirty="0">
                        <a:solidFill>
                          <a:schemeClr val="tx1"/>
                        </a:solidFill>
                        <a:effectLst/>
                        <a:latin typeface="Arial" panose="020B0604020202020204" pitchFamily="34" charset="0"/>
                      </a:endParaRPr>
                    </a:p>
                  </a:txBody>
                  <a:tcPr marL="154030" marR="118484" marT="118484" marB="118484" anchor="ctr">
                    <a:lnL w="6350" cap="flat" cmpd="sng" algn="ctr">
                      <a:solidFill>
                        <a:schemeClr val="tx1">
                          <a:lumMod val="50000"/>
                          <a:lumOff val="50000"/>
                        </a:schemeClr>
                      </a:solidFill>
                      <a:prstDash val="solid"/>
                    </a:lnL>
                    <a:lnR w="19050" cap="flat" cmpd="sng" algn="ctr">
                      <a:solidFill>
                        <a:schemeClr val="tx1"/>
                      </a:solidFill>
                      <a:prstDash val="solid"/>
                    </a:lnR>
                    <a:lnT w="12700" cmpd="sng">
                      <a:noFill/>
                      <a:prstDash val="solid"/>
                    </a:lnT>
                    <a:lnB w="19050" cap="flat" cmpd="sng" algn="ctr">
                      <a:solidFill>
                        <a:schemeClr val="tx1"/>
                      </a:solidFill>
                      <a:prstDash val="solid"/>
                    </a:lnB>
                    <a:noFill/>
                  </a:tcPr>
                </a:tc>
                <a:extLst>
                  <a:ext uri="{0D108BD9-81ED-4DB2-BD59-A6C34878D82A}">
                    <a16:rowId xmlns:a16="http://schemas.microsoft.com/office/drawing/2014/main" val="1103738981"/>
                  </a:ext>
                </a:extLst>
              </a:tr>
            </a:tbl>
          </a:graphicData>
        </a:graphic>
      </p:graphicFrame>
      <p:sp>
        <p:nvSpPr>
          <p:cNvPr id="10" name="TextBox 9">
            <a:extLst>
              <a:ext uri="{FF2B5EF4-FFF2-40B4-BE49-F238E27FC236}">
                <a16:creationId xmlns:a16="http://schemas.microsoft.com/office/drawing/2014/main" id="{58C88732-DD6F-8C59-11AA-54DD19DF7587}"/>
              </a:ext>
            </a:extLst>
          </p:cNvPr>
          <p:cNvSpPr txBox="1"/>
          <p:nvPr/>
        </p:nvSpPr>
        <p:spPr>
          <a:xfrm>
            <a:off x="2190829" y="368394"/>
            <a:ext cx="8250866" cy="954107"/>
          </a:xfrm>
          <a:prstGeom prst="rect">
            <a:avLst/>
          </a:prstGeom>
          <a:noFill/>
        </p:spPr>
        <p:txBody>
          <a:bodyPr wrap="square">
            <a:spAutoFit/>
          </a:bodyPr>
          <a:lstStyle/>
          <a:p>
            <a:pPr>
              <a:buNone/>
            </a:pPr>
            <a:r>
              <a:rPr lang="en-US" sz="2800" dirty="0">
                <a:solidFill>
                  <a:schemeClr val="bg1"/>
                </a:solidFill>
              </a:rPr>
              <a:t>How long would you  last at Accenture ? </a:t>
            </a:r>
          </a:p>
          <a:p>
            <a:pPr>
              <a:buNone/>
            </a:pPr>
            <a:r>
              <a:rPr lang="en-US" sz="2800" b="1" dirty="0"/>
              <a:t>“What about Sarah Calder the Consultant?”</a:t>
            </a:r>
            <a:endParaRPr lang="en-US" sz="2800" b="1" dirty="0">
              <a:solidFill>
                <a:srgbClr val="000000"/>
              </a:solidFill>
              <a:latin typeface="Arial" panose="020B0604020202020204" pitchFamily="34" charset="0"/>
            </a:endParaRPr>
          </a:p>
        </p:txBody>
      </p:sp>
      <p:pic>
        <p:nvPicPr>
          <p:cNvPr id="12" name="Picture 11">
            <a:extLst>
              <a:ext uri="{FF2B5EF4-FFF2-40B4-BE49-F238E27FC236}">
                <a16:creationId xmlns:a16="http://schemas.microsoft.com/office/drawing/2014/main" id="{E0B6816F-C041-7A8B-0C55-93E12EEC0617}"/>
              </a:ext>
            </a:extLst>
          </p:cNvPr>
          <p:cNvPicPr>
            <a:picLocks noChangeAspect="1"/>
          </p:cNvPicPr>
          <p:nvPr/>
        </p:nvPicPr>
        <p:blipFill>
          <a:blip r:embed="rId3"/>
          <a:srcRect l="2987" t="21469" r="66324" b="22041"/>
          <a:stretch>
            <a:fillRect/>
          </a:stretch>
        </p:blipFill>
        <p:spPr>
          <a:xfrm>
            <a:off x="111491" y="1249571"/>
            <a:ext cx="3845390" cy="3981492"/>
          </a:xfrm>
          <a:prstGeom prst="rect">
            <a:avLst/>
          </a:prstGeom>
        </p:spPr>
      </p:pic>
    </p:spTree>
    <p:extLst>
      <p:ext uri="{BB962C8B-B14F-4D97-AF65-F5344CB8AC3E}">
        <p14:creationId xmlns:p14="http://schemas.microsoft.com/office/powerpoint/2010/main" val="3335833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08442B-97AE-D495-BB3F-7F7FFED75624}"/>
              </a:ext>
            </a:extLst>
          </p:cNvPr>
          <p:cNvPicPr>
            <a:picLocks noChangeAspect="1"/>
          </p:cNvPicPr>
          <p:nvPr/>
        </p:nvPicPr>
        <p:blipFill>
          <a:blip r:embed="rId3">
            <a:extLst>
              <a:ext uri="{28A0092B-C50C-407E-A947-70E740481C1C}">
                <a14:useLocalDpi xmlns:a14="http://schemas.microsoft.com/office/drawing/2010/main" val="0"/>
              </a:ext>
            </a:extLst>
          </a:blip>
          <a:srcRect b="1490"/>
          <a:stretch>
            <a:fillRect/>
          </a:stretch>
        </p:blipFill>
        <p:spPr>
          <a:xfrm>
            <a:off x="457200" y="457200"/>
            <a:ext cx="11277600" cy="5943600"/>
          </a:xfrm>
          <a:prstGeom prst="rect">
            <a:avLst/>
          </a:prstGeom>
        </p:spPr>
      </p:pic>
      <p:sp>
        <p:nvSpPr>
          <p:cNvPr id="3" name="Slide Number Placeholder 2">
            <a:extLst>
              <a:ext uri="{FF2B5EF4-FFF2-40B4-BE49-F238E27FC236}">
                <a16:creationId xmlns:a16="http://schemas.microsoft.com/office/drawing/2014/main" id="{6D64A768-D488-EA16-927F-E199D39CFE5D}"/>
              </a:ext>
            </a:extLst>
          </p:cNvPr>
          <p:cNvSpPr>
            <a:spLocks noGrp="1"/>
          </p:cNvSpPr>
          <p:nvPr>
            <p:ph type="sldNum" sz="quarter" idx="12"/>
          </p:nvPr>
        </p:nvSpPr>
        <p:spPr/>
        <p:txBody>
          <a:bodyPr/>
          <a:lstStyle/>
          <a:p>
            <a:fld id="{9DD72376-1811-9D4A-942B-D0D82C6F8666}" type="slidenum">
              <a:rPr lang="en-US" smtClean="0"/>
              <a:t>8</a:t>
            </a:fld>
            <a:endParaRPr lang="en-US"/>
          </a:p>
        </p:txBody>
      </p:sp>
    </p:spTree>
    <p:extLst>
      <p:ext uri="{BB962C8B-B14F-4D97-AF65-F5344CB8AC3E}">
        <p14:creationId xmlns:p14="http://schemas.microsoft.com/office/powerpoint/2010/main" val="505381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A8F5D0-2761-7E14-1E6C-0D8B33000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794" y="92075"/>
            <a:ext cx="11186205" cy="6264275"/>
          </a:xfrm>
          <a:prstGeom prst="rect">
            <a:avLst/>
          </a:prstGeom>
        </p:spPr>
      </p:pic>
      <p:sp>
        <p:nvSpPr>
          <p:cNvPr id="3" name="Slide Number Placeholder 2">
            <a:extLst>
              <a:ext uri="{FF2B5EF4-FFF2-40B4-BE49-F238E27FC236}">
                <a16:creationId xmlns:a16="http://schemas.microsoft.com/office/drawing/2014/main" id="{D997D3F9-4E90-9BC4-DA8E-5E8CD40EDE24}"/>
              </a:ext>
            </a:extLst>
          </p:cNvPr>
          <p:cNvSpPr>
            <a:spLocks noGrp="1"/>
          </p:cNvSpPr>
          <p:nvPr>
            <p:ph type="sldNum" sz="quarter" idx="12"/>
          </p:nvPr>
        </p:nvSpPr>
        <p:spPr/>
        <p:txBody>
          <a:bodyPr/>
          <a:lstStyle/>
          <a:p>
            <a:fld id="{9DD72376-1811-9D4A-942B-D0D82C6F8666}" type="slidenum">
              <a:rPr lang="en-US" smtClean="0"/>
              <a:t>9</a:t>
            </a:fld>
            <a:endParaRPr lang="en-US"/>
          </a:p>
        </p:txBody>
      </p:sp>
    </p:spTree>
    <p:extLst>
      <p:ext uri="{BB962C8B-B14F-4D97-AF65-F5344CB8AC3E}">
        <p14:creationId xmlns:p14="http://schemas.microsoft.com/office/powerpoint/2010/main" val="1908271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37957A-A588-32AB-7C24-8CCFA6CFA9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215" y="457200"/>
            <a:ext cx="10613571" cy="5943600"/>
          </a:xfrm>
          <a:prstGeom prst="rect">
            <a:avLst/>
          </a:prstGeom>
        </p:spPr>
      </p:pic>
      <p:sp>
        <p:nvSpPr>
          <p:cNvPr id="3" name="Slide Number Placeholder 2">
            <a:extLst>
              <a:ext uri="{FF2B5EF4-FFF2-40B4-BE49-F238E27FC236}">
                <a16:creationId xmlns:a16="http://schemas.microsoft.com/office/drawing/2014/main" id="{1438E1EC-4C12-66CC-A7C3-FB79D2D08B9C}"/>
              </a:ext>
            </a:extLst>
          </p:cNvPr>
          <p:cNvSpPr>
            <a:spLocks noGrp="1"/>
          </p:cNvSpPr>
          <p:nvPr>
            <p:ph type="sldNum" sz="quarter" idx="12"/>
          </p:nvPr>
        </p:nvSpPr>
        <p:spPr/>
        <p:txBody>
          <a:bodyPr/>
          <a:lstStyle/>
          <a:p>
            <a:fld id="{9DD72376-1811-9D4A-942B-D0D82C6F8666}" type="slidenum">
              <a:rPr lang="en-US" smtClean="0"/>
              <a:t>10</a:t>
            </a:fld>
            <a:endParaRPr lang="en-US"/>
          </a:p>
        </p:txBody>
      </p:sp>
    </p:spTree>
    <p:extLst>
      <p:ext uri="{BB962C8B-B14F-4D97-AF65-F5344CB8AC3E}">
        <p14:creationId xmlns:p14="http://schemas.microsoft.com/office/powerpoint/2010/main" val="2590140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D8B6BB-4B70-DB86-1B18-1A8C3FB839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177" y="457200"/>
            <a:ext cx="10757647" cy="5943600"/>
          </a:xfrm>
          <a:prstGeom prst="rect">
            <a:avLst/>
          </a:prstGeom>
        </p:spPr>
      </p:pic>
      <p:sp>
        <p:nvSpPr>
          <p:cNvPr id="3" name="Slide Number Placeholder 2">
            <a:extLst>
              <a:ext uri="{FF2B5EF4-FFF2-40B4-BE49-F238E27FC236}">
                <a16:creationId xmlns:a16="http://schemas.microsoft.com/office/drawing/2014/main" id="{04FBB351-B966-850A-D7A9-B5758AA0D69D}"/>
              </a:ext>
            </a:extLst>
          </p:cNvPr>
          <p:cNvSpPr>
            <a:spLocks noGrp="1"/>
          </p:cNvSpPr>
          <p:nvPr>
            <p:ph type="sldNum" sz="quarter" idx="12"/>
          </p:nvPr>
        </p:nvSpPr>
        <p:spPr/>
        <p:txBody>
          <a:bodyPr/>
          <a:lstStyle/>
          <a:p>
            <a:fld id="{9DD72376-1811-9D4A-942B-D0D82C6F8666}" type="slidenum">
              <a:rPr lang="en-US" smtClean="0"/>
              <a:t>11</a:t>
            </a:fld>
            <a:endParaRPr lang="en-US"/>
          </a:p>
        </p:txBody>
      </p:sp>
    </p:spTree>
    <p:extLst>
      <p:ext uri="{BB962C8B-B14F-4D97-AF65-F5344CB8AC3E}">
        <p14:creationId xmlns:p14="http://schemas.microsoft.com/office/powerpoint/2010/main" val="2550453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2DC5F5-B341-317F-6FD5-71F0AE75A7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06" y="457200"/>
            <a:ext cx="10709189" cy="5943600"/>
          </a:xfrm>
          <a:prstGeom prst="rect">
            <a:avLst/>
          </a:prstGeom>
        </p:spPr>
      </p:pic>
      <p:sp>
        <p:nvSpPr>
          <p:cNvPr id="3" name="Slide Number Placeholder 2">
            <a:extLst>
              <a:ext uri="{FF2B5EF4-FFF2-40B4-BE49-F238E27FC236}">
                <a16:creationId xmlns:a16="http://schemas.microsoft.com/office/drawing/2014/main" id="{22B36893-48CB-80FE-692B-FC17094E0DBA}"/>
              </a:ext>
            </a:extLst>
          </p:cNvPr>
          <p:cNvSpPr>
            <a:spLocks noGrp="1"/>
          </p:cNvSpPr>
          <p:nvPr>
            <p:ph type="sldNum" sz="quarter" idx="12"/>
          </p:nvPr>
        </p:nvSpPr>
        <p:spPr/>
        <p:txBody>
          <a:bodyPr/>
          <a:lstStyle/>
          <a:p>
            <a:fld id="{9DD72376-1811-9D4A-942B-D0D82C6F8666}" type="slidenum">
              <a:rPr lang="en-US" smtClean="0"/>
              <a:t>12</a:t>
            </a:fld>
            <a:endParaRPr lang="en-US"/>
          </a:p>
        </p:txBody>
      </p:sp>
    </p:spTree>
    <p:extLst>
      <p:ext uri="{BB962C8B-B14F-4D97-AF65-F5344CB8AC3E}">
        <p14:creationId xmlns:p14="http://schemas.microsoft.com/office/powerpoint/2010/main" val="2265732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7F05BF-997A-778C-39A9-EFBFB26A74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06" y="457200"/>
            <a:ext cx="10709189" cy="5943600"/>
          </a:xfrm>
          <a:prstGeom prst="rect">
            <a:avLst/>
          </a:prstGeom>
        </p:spPr>
      </p:pic>
      <p:sp>
        <p:nvSpPr>
          <p:cNvPr id="3" name="Slide Number Placeholder 2">
            <a:extLst>
              <a:ext uri="{FF2B5EF4-FFF2-40B4-BE49-F238E27FC236}">
                <a16:creationId xmlns:a16="http://schemas.microsoft.com/office/drawing/2014/main" id="{EBDCDC2D-6678-CCD9-7BAA-D99C2D971A76}"/>
              </a:ext>
            </a:extLst>
          </p:cNvPr>
          <p:cNvSpPr>
            <a:spLocks noGrp="1"/>
          </p:cNvSpPr>
          <p:nvPr>
            <p:ph type="sldNum" sz="quarter" idx="12"/>
          </p:nvPr>
        </p:nvSpPr>
        <p:spPr/>
        <p:txBody>
          <a:bodyPr/>
          <a:lstStyle/>
          <a:p>
            <a:fld id="{9DD72376-1811-9D4A-942B-D0D82C6F8666}" type="slidenum">
              <a:rPr lang="en-US" smtClean="0"/>
              <a:t>13</a:t>
            </a:fld>
            <a:endParaRPr lang="en-US"/>
          </a:p>
        </p:txBody>
      </p:sp>
    </p:spTree>
    <p:extLst>
      <p:ext uri="{BB962C8B-B14F-4D97-AF65-F5344CB8AC3E}">
        <p14:creationId xmlns:p14="http://schemas.microsoft.com/office/powerpoint/2010/main" val="297455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E9CCBD-F709-1851-72A6-A91CC8B36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06" y="457200"/>
            <a:ext cx="10709189" cy="5943600"/>
          </a:xfrm>
          <a:prstGeom prst="rect">
            <a:avLst/>
          </a:prstGeom>
        </p:spPr>
      </p:pic>
      <p:sp>
        <p:nvSpPr>
          <p:cNvPr id="3" name="Slide Number Placeholder 2">
            <a:extLst>
              <a:ext uri="{FF2B5EF4-FFF2-40B4-BE49-F238E27FC236}">
                <a16:creationId xmlns:a16="http://schemas.microsoft.com/office/drawing/2014/main" id="{EF283D25-302B-C79A-90AB-3CE47921583B}"/>
              </a:ext>
            </a:extLst>
          </p:cNvPr>
          <p:cNvSpPr>
            <a:spLocks noGrp="1"/>
          </p:cNvSpPr>
          <p:nvPr>
            <p:ph type="sldNum" sz="quarter" idx="12"/>
          </p:nvPr>
        </p:nvSpPr>
        <p:spPr/>
        <p:txBody>
          <a:bodyPr/>
          <a:lstStyle/>
          <a:p>
            <a:fld id="{9DD72376-1811-9D4A-942B-D0D82C6F8666}" type="slidenum">
              <a:rPr lang="en-US" smtClean="0"/>
              <a:t>14</a:t>
            </a:fld>
            <a:endParaRPr lang="en-US"/>
          </a:p>
        </p:txBody>
      </p:sp>
    </p:spTree>
    <p:extLst>
      <p:ext uri="{BB962C8B-B14F-4D97-AF65-F5344CB8AC3E}">
        <p14:creationId xmlns:p14="http://schemas.microsoft.com/office/powerpoint/2010/main" val="1228955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BC9C74-39AF-CAED-C8AB-85ECC28FAF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06" y="457200"/>
            <a:ext cx="10709189" cy="5943600"/>
          </a:xfrm>
          <a:prstGeom prst="rect">
            <a:avLst/>
          </a:prstGeom>
        </p:spPr>
      </p:pic>
      <p:sp>
        <p:nvSpPr>
          <p:cNvPr id="2" name="Slide Number Placeholder 1">
            <a:extLst>
              <a:ext uri="{FF2B5EF4-FFF2-40B4-BE49-F238E27FC236}">
                <a16:creationId xmlns:a16="http://schemas.microsoft.com/office/drawing/2014/main" id="{94DE4BCA-164A-7CDE-C0C3-47B554D22E9E}"/>
              </a:ext>
            </a:extLst>
          </p:cNvPr>
          <p:cNvSpPr>
            <a:spLocks noGrp="1"/>
          </p:cNvSpPr>
          <p:nvPr>
            <p:ph type="sldNum" sz="quarter" idx="12"/>
          </p:nvPr>
        </p:nvSpPr>
        <p:spPr/>
        <p:txBody>
          <a:bodyPr/>
          <a:lstStyle/>
          <a:p>
            <a:fld id="{9DD72376-1811-9D4A-942B-D0D82C6F8666}" type="slidenum">
              <a:rPr lang="en-US" smtClean="0"/>
              <a:t>15</a:t>
            </a:fld>
            <a:endParaRPr lang="en-US"/>
          </a:p>
        </p:txBody>
      </p:sp>
    </p:spTree>
    <p:extLst>
      <p:ext uri="{BB962C8B-B14F-4D97-AF65-F5344CB8AC3E}">
        <p14:creationId xmlns:p14="http://schemas.microsoft.com/office/powerpoint/2010/main" val="1945717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FB65FC-63C9-92DE-4986-1ED57248F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06" y="457200"/>
            <a:ext cx="10709189" cy="5943600"/>
          </a:xfrm>
          <a:prstGeom prst="rect">
            <a:avLst/>
          </a:prstGeom>
        </p:spPr>
      </p:pic>
      <p:sp>
        <p:nvSpPr>
          <p:cNvPr id="3" name="Slide Number Placeholder 2">
            <a:extLst>
              <a:ext uri="{FF2B5EF4-FFF2-40B4-BE49-F238E27FC236}">
                <a16:creationId xmlns:a16="http://schemas.microsoft.com/office/drawing/2014/main" id="{7E8ACFD3-008C-2180-6561-AE9E845EE79B}"/>
              </a:ext>
            </a:extLst>
          </p:cNvPr>
          <p:cNvSpPr>
            <a:spLocks noGrp="1"/>
          </p:cNvSpPr>
          <p:nvPr>
            <p:ph type="sldNum" sz="quarter" idx="12"/>
          </p:nvPr>
        </p:nvSpPr>
        <p:spPr/>
        <p:txBody>
          <a:bodyPr/>
          <a:lstStyle/>
          <a:p>
            <a:fld id="{9DD72376-1811-9D4A-942B-D0D82C6F8666}" type="slidenum">
              <a:rPr lang="en-US" smtClean="0"/>
              <a:t>16</a:t>
            </a:fld>
            <a:endParaRPr lang="en-US"/>
          </a:p>
        </p:txBody>
      </p:sp>
    </p:spTree>
    <p:extLst>
      <p:ext uri="{BB962C8B-B14F-4D97-AF65-F5344CB8AC3E}">
        <p14:creationId xmlns:p14="http://schemas.microsoft.com/office/powerpoint/2010/main" val="620472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C5C341-870F-4010-B164-F789628B37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06" y="457200"/>
            <a:ext cx="10709189" cy="5943600"/>
          </a:xfrm>
          <a:prstGeom prst="rect">
            <a:avLst/>
          </a:prstGeom>
        </p:spPr>
      </p:pic>
      <p:sp>
        <p:nvSpPr>
          <p:cNvPr id="3" name="Slide Number Placeholder 2">
            <a:extLst>
              <a:ext uri="{FF2B5EF4-FFF2-40B4-BE49-F238E27FC236}">
                <a16:creationId xmlns:a16="http://schemas.microsoft.com/office/drawing/2014/main" id="{01D4591C-5A3C-B126-8715-82D7A0B933F1}"/>
              </a:ext>
            </a:extLst>
          </p:cNvPr>
          <p:cNvSpPr>
            <a:spLocks noGrp="1"/>
          </p:cNvSpPr>
          <p:nvPr>
            <p:ph type="sldNum" sz="quarter" idx="12"/>
          </p:nvPr>
        </p:nvSpPr>
        <p:spPr/>
        <p:txBody>
          <a:bodyPr/>
          <a:lstStyle/>
          <a:p>
            <a:fld id="{9DD72376-1811-9D4A-942B-D0D82C6F8666}" type="slidenum">
              <a:rPr lang="en-US" smtClean="0"/>
              <a:t>17</a:t>
            </a:fld>
            <a:endParaRPr lang="en-US"/>
          </a:p>
        </p:txBody>
      </p:sp>
    </p:spTree>
    <p:extLst>
      <p:ext uri="{BB962C8B-B14F-4D97-AF65-F5344CB8AC3E}">
        <p14:creationId xmlns:p14="http://schemas.microsoft.com/office/powerpoint/2010/main" val="1118766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4885A6F7-C1FE-A480-FE5E-CB8B1C79FE0D}"/>
              </a:ext>
            </a:extLst>
          </p:cNvPr>
          <p:cNvPicPr>
            <a:picLocks noChangeAspect="1"/>
          </p:cNvPicPr>
          <p:nvPr/>
        </p:nvPicPr>
        <p:blipFill>
          <a:blip r:embed="rId3">
            <a:extLst>
              <a:ext uri="{28A0092B-C50C-407E-A947-70E740481C1C}">
                <a14:useLocalDpi xmlns:a14="http://schemas.microsoft.com/office/drawing/2010/main" val="0"/>
              </a:ext>
            </a:extLst>
          </a:blip>
          <a:srcRect l="1315"/>
          <a:stretch>
            <a:fillRect/>
          </a:stretch>
        </p:blipFill>
        <p:spPr>
          <a:xfrm>
            <a:off x="20" y="1282"/>
            <a:ext cx="12191980" cy="6856718"/>
          </a:xfrm>
          <a:prstGeom prst="rect">
            <a:avLst/>
          </a:prstGeom>
        </p:spPr>
      </p:pic>
      <p:sp>
        <p:nvSpPr>
          <p:cNvPr id="3" name="Slide Number Placeholder 2">
            <a:extLst>
              <a:ext uri="{FF2B5EF4-FFF2-40B4-BE49-F238E27FC236}">
                <a16:creationId xmlns:a16="http://schemas.microsoft.com/office/drawing/2014/main" id="{1C89D28B-1AF8-2754-A642-7EB47D5340EC}"/>
              </a:ext>
            </a:extLst>
          </p:cNvPr>
          <p:cNvSpPr>
            <a:spLocks noGrp="1"/>
          </p:cNvSpPr>
          <p:nvPr>
            <p:ph type="sldNum" sz="quarter" idx="12"/>
          </p:nvPr>
        </p:nvSpPr>
        <p:spPr/>
        <p:txBody>
          <a:bodyPr/>
          <a:lstStyle/>
          <a:p>
            <a:fld id="{9DD72376-1811-9D4A-942B-D0D82C6F8666}" type="slidenum">
              <a:rPr lang="en-US" smtClean="0"/>
              <a:t>18</a:t>
            </a:fld>
            <a:endParaRPr lang="en-US"/>
          </a:p>
        </p:txBody>
      </p:sp>
    </p:spTree>
    <p:extLst>
      <p:ext uri="{BB962C8B-B14F-4D97-AF65-F5344CB8AC3E}">
        <p14:creationId xmlns:p14="http://schemas.microsoft.com/office/powerpoint/2010/main" val="2654318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Sticky notes with question marks">
            <a:extLst>
              <a:ext uri="{FF2B5EF4-FFF2-40B4-BE49-F238E27FC236}">
                <a16:creationId xmlns:a16="http://schemas.microsoft.com/office/drawing/2014/main" id="{76A4D4CE-4A30-F8E1-B7C9-5F67E7A27D2F}"/>
              </a:ext>
            </a:extLst>
          </p:cNvPr>
          <p:cNvPicPr>
            <a:picLocks noChangeAspect="1"/>
          </p:cNvPicPr>
          <p:nvPr/>
        </p:nvPicPr>
        <p:blipFill>
          <a:blip r:embed="rId3"/>
          <a:srcRect l="7670" r="5224" b="-1"/>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27" name="Freeform: Shape 26">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9" name="Freeform: Shape 28">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3" name="Rectangle 3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TextBox 12">
            <a:extLst>
              <a:ext uri="{FF2B5EF4-FFF2-40B4-BE49-F238E27FC236}">
                <a16:creationId xmlns:a16="http://schemas.microsoft.com/office/drawing/2014/main" id="{B589719F-5CCE-41E7-85D2-7C53EE48CF15}"/>
              </a:ext>
            </a:extLst>
          </p:cNvPr>
          <p:cNvSpPr txBox="1"/>
          <p:nvPr/>
        </p:nvSpPr>
        <p:spPr>
          <a:xfrm>
            <a:off x="323337" y="1760221"/>
            <a:ext cx="3799853" cy="3207258"/>
          </a:xfrm>
          <a:prstGeom prst="rect">
            <a:avLst/>
          </a:prstGeom>
        </p:spPr>
        <p:txBody>
          <a:bodyPr vert="horz" lIns="91440" tIns="45720" rIns="91440" bIns="45720" rtlCol="0" anchor="t">
            <a:normAutofit/>
          </a:bodyPr>
          <a:lstStyle/>
          <a:p>
            <a:pPr algn="ctr">
              <a:lnSpc>
                <a:spcPct val="90000"/>
              </a:lnSpc>
              <a:spcBef>
                <a:spcPct val="0"/>
              </a:spcBef>
              <a:spcAft>
                <a:spcPts val="600"/>
              </a:spcAft>
            </a:pPr>
            <a:r>
              <a:rPr lang="en-US" sz="4400" b="1" dirty="0"/>
              <a:t>What Will Your Future Be in the AI Revolution?</a:t>
            </a:r>
          </a:p>
        </p:txBody>
      </p:sp>
    </p:spTree>
    <p:extLst>
      <p:ext uri="{BB962C8B-B14F-4D97-AF65-F5344CB8AC3E}">
        <p14:creationId xmlns:p14="http://schemas.microsoft.com/office/powerpoint/2010/main" val="25436539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0D9BC7B214DF941BB683C2384A36038" ma:contentTypeVersion="3" ma:contentTypeDescription="Create a new document." ma:contentTypeScope="" ma:versionID="b2f6e09ec284ae4cf82c7856ae840775">
  <xsd:schema xmlns:xsd="http://www.w3.org/2001/XMLSchema" xmlns:xs="http://www.w3.org/2001/XMLSchema" xmlns:p="http://schemas.microsoft.com/office/2006/metadata/properties" xmlns:ns2="be35e7b5-b4a6-42bb-9b78-9a2c4cdcee11" targetNamespace="http://schemas.microsoft.com/office/2006/metadata/properties" ma:root="true" ma:fieldsID="0c63f6c5c9699f250c5a84bcce8d4cd9" ns2:_="">
    <xsd:import namespace="be35e7b5-b4a6-42bb-9b78-9a2c4cdcee11"/>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5e7b5-b4a6-42bb-9b78-9a2c4cdcee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A96781-FACC-49AB-B886-9F94731C2667}">
  <ds:schemaRefs>
    <ds:schemaRef ds:uri="http://schemas.microsoft.com/sharepoint/v3/contenttype/forms"/>
  </ds:schemaRefs>
</ds:datastoreItem>
</file>

<file path=customXml/itemProps2.xml><?xml version="1.0" encoding="utf-8"?>
<ds:datastoreItem xmlns:ds="http://schemas.openxmlformats.org/officeDocument/2006/customXml" ds:itemID="{2CED3E52-A310-46F2-8874-EBF7F1949033}">
  <ds:schemaRefs>
    <ds:schemaRef ds:uri="http://purl.org/dc/elements/1.1/"/>
    <ds:schemaRef ds:uri="http://purl.org/dc/terms/"/>
    <ds:schemaRef ds:uri="http://schemas.microsoft.com/office/2006/documentManagement/types"/>
    <ds:schemaRef ds:uri="http://schemas.microsoft.com/office/2006/metadata/properties"/>
    <ds:schemaRef ds:uri="http://purl.org/dc/dcmitype/"/>
    <ds:schemaRef ds:uri="http://schemas.openxmlformats.org/package/2006/metadata/core-properties"/>
    <ds:schemaRef ds:uri="http://www.w3.org/XML/1998/namespace"/>
    <ds:schemaRef ds:uri="cd145185-8658-4374-b4fa-287c5b06f021"/>
    <ds:schemaRef ds:uri="http://schemas.microsoft.com/office/infopath/2007/PartnerControls"/>
    <ds:schemaRef ds:uri="3ac05f39-89f6-4fb4-8e8d-2daa7ff4d8ff"/>
    <ds:schemaRef ds:uri="fdda75a4-190b-40ba-be1c-729920498983"/>
    <ds:schemaRef ds:uri="b384baea-98da-401e-a70f-deee489dc949"/>
  </ds:schemaRefs>
</ds:datastoreItem>
</file>

<file path=customXml/itemProps3.xml><?xml version="1.0" encoding="utf-8"?>
<ds:datastoreItem xmlns:ds="http://schemas.openxmlformats.org/officeDocument/2006/customXml" ds:itemID="{12E9C43F-72F8-4567-9606-FB2C134F9A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35e7b5-b4a6-42bb-9b78-9a2c4cdcee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cf48d45-3ddb-4389-a9c1-c115526eb52e}" enabled="0" method="" siteId="{7cf48d45-3ddb-4389-a9c1-c115526eb52e}" removed="1"/>
</clbl:labelList>
</file>

<file path=docProps/app.xml><?xml version="1.0" encoding="utf-8"?>
<Properties xmlns="http://schemas.openxmlformats.org/officeDocument/2006/extended-properties" xmlns:vt="http://schemas.openxmlformats.org/officeDocument/2006/docPropsVTypes">
  <TotalTime>2142</TotalTime>
  <Words>4884</Words>
  <Application>Microsoft Macintosh PowerPoint</Application>
  <PresentationFormat>Widescreen</PresentationFormat>
  <Paragraphs>254</Paragraphs>
  <Slides>19</Slides>
  <Notes>19</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MS Gothic</vt:lpstr>
      <vt:lpstr>MS Mincho</vt:lpstr>
      <vt:lpstr>Aptos</vt:lpstr>
      <vt:lpstr>Arial</vt:lpstr>
      <vt:lpstr>Baloo</vt:lpstr>
      <vt:lpstr>Calibri</vt:lpstr>
      <vt:lpstr>Cambria</vt:lpstr>
      <vt:lpstr>Office Theme</vt:lpstr>
      <vt:lpstr>Storytelling - HRD &amp; OD</vt:lpstr>
      <vt:lpstr>PowerPoint Presentation</vt:lpstr>
      <vt:lpstr>What is your  Future in the AI Revolution?</vt:lpstr>
      <vt:lpstr>The Biggest Consulting Companies of the AI Revolution</vt:lpstr>
      <vt:lpstr>Main Point Today: Narrative &amp; Storying are Different </vt:lpstr>
      <vt:lpstr>What’s the Accenture Storying?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Sandoval-Llanos, Jose</dc:creator>
  <cp:lastModifiedBy>David Boje</cp:lastModifiedBy>
  <cp:revision>26</cp:revision>
  <dcterms:created xsi:type="dcterms:W3CDTF">2025-02-24T22:29:30Z</dcterms:created>
  <dcterms:modified xsi:type="dcterms:W3CDTF">2026-09-24T13:35:41Z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0x010100B0D9BC7B214DF941BB683C2384A36038</vt:lpwstr>
  </property>
  <property fmtid="{D5CDD505-2E9C-101B-9397-08002B2CF9AE}" pid="3" name="MediaServiceImageTags">
    <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