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22"/>
  </p:notesMasterIdLst>
  <p:sldIdLst>
    <p:sldId id="256" r:id="rId2"/>
    <p:sldId id="271"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4" r:id="rId17"/>
    <p:sldId id="275" r:id="rId18"/>
    <p:sldId id="276" r:id="rId19"/>
    <p:sldId id="273" r:id="rId20"/>
    <p:sldId id="27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7" d="100"/>
          <a:sy n="57" d="100"/>
        </p:scale>
        <p:origin x="-158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1" Type="http://schemas.openxmlformats.org/officeDocument/2006/relationships/image" Target="../media/image4.png"/></Relationships>
</file>

<file path=ppt/diagrams/_rels/drawing1.xml.rels><?xml version="1.0" encoding="UTF-8" standalone="yes"?>
<Relationships xmlns="http://schemas.openxmlformats.org/package/2006/relationships"><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A7C5B0-5227-4C8B-AA01-92D448A818AF}" type="doc">
      <dgm:prSet loTypeId="urn:microsoft.com/office/officeart/2005/8/layout/radial6" loCatId="cycle" qsTypeId="urn:microsoft.com/office/officeart/2005/8/quickstyle/simple4" qsCatId="simple" csTypeId="urn:microsoft.com/office/officeart/2005/8/colors/accent4_2" csCatId="accent4" phldr="1"/>
      <dgm:spPr/>
      <dgm:t>
        <a:bodyPr/>
        <a:lstStyle/>
        <a:p>
          <a:endParaRPr lang="en-US"/>
        </a:p>
      </dgm:t>
    </dgm:pt>
    <dgm:pt modelId="{0AA34E75-C871-4636-82AC-E87B52167F2D}">
      <dgm:prSet phldrT="[Text]"/>
      <dgm:spPr>
        <a:blipFill rotWithShape="0">
          <a:blip xmlns:r="http://schemas.openxmlformats.org/officeDocument/2006/relationships" r:embed="rId1"/>
          <a:stretch>
            <a:fillRect/>
          </a:stretch>
        </a:blipFill>
      </dgm:spPr>
      <dgm:t>
        <a:bodyPr/>
        <a:lstStyle/>
        <a:p>
          <a:r>
            <a:rPr lang="en-US" dirty="0" smtClean="0"/>
            <a:t> </a:t>
          </a:r>
          <a:endParaRPr lang="en-US" dirty="0"/>
        </a:p>
      </dgm:t>
    </dgm:pt>
    <dgm:pt modelId="{7951B0F9-C179-4EF5-82AB-9C0960BAD989}" type="parTrans" cxnId="{650CFF69-2CB2-4304-8E6F-0C50330F4E83}">
      <dgm:prSet/>
      <dgm:spPr/>
      <dgm:t>
        <a:bodyPr/>
        <a:lstStyle/>
        <a:p>
          <a:endParaRPr lang="en-US"/>
        </a:p>
      </dgm:t>
    </dgm:pt>
    <dgm:pt modelId="{D4C38F3D-FB10-4FFF-B562-EB61B4FD0556}" type="sibTrans" cxnId="{650CFF69-2CB2-4304-8E6F-0C50330F4E83}">
      <dgm:prSet/>
      <dgm:spPr/>
      <dgm:t>
        <a:bodyPr/>
        <a:lstStyle/>
        <a:p>
          <a:endParaRPr lang="en-US"/>
        </a:p>
      </dgm:t>
    </dgm:pt>
    <dgm:pt modelId="{AC3E7205-C590-4C12-9D02-2D2D91E25E73}">
      <dgm:prSet phldrT="[Text]" custT="1"/>
      <dgm:spPr/>
      <dgm:t>
        <a:bodyPr/>
        <a:lstStyle/>
        <a:p>
          <a:r>
            <a:rPr lang="en-US" sz="1050" b="1" dirty="0" smtClean="0">
              <a:solidFill>
                <a:schemeClr val="tx1"/>
              </a:solidFill>
            </a:rPr>
            <a:t>STORYTELLING DYSFUNCTIONS</a:t>
          </a:r>
          <a:endParaRPr lang="en-US" sz="1050" b="1" dirty="0">
            <a:solidFill>
              <a:schemeClr val="tx1"/>
            </a:solidFill>
          </a:endParaRPr>
        </a:p>
      </dgm:t>
    </dgm:pt>
    <dgm:pt modelId="{C72E16C8-A3A3-4D61-BA9F-136C8BBE749A}" type="parTrans" cxnId="{3417AD69-EAA2-43F0-8528-859C472288BF}">
      <dgm:prSet/>
      <dgm:spPr/>
      <dgm:t>
        <a:bodyPr/>
        <a:lstStyle/>
        <a:p>
          <a:endParaRPr lang="en-US"/>
        </a:p>
      </dgm:t>
    </dgm:pt>
    <dgm:pt modelId="{188A0AD8-3361-466A-980F-FD629CABEA5D}" type="sibTrans" cxnId="{3417AD69-EAA2-43F0-8528-859C472288BF}">
      <dgm:prSet/>
      <dgm:spPr/>
      <dgm:t>
        <a:bodyPr/>
        <a:lstStyle/>
        <a:p>
          <a:endParaRPr lang="en-US"/>
        </a:p>
      </dgm:t>
    </dgm:pt>
    <dgm:pt modelId="{053550CC-D558-47D3-BB85-AEC146FC1E73}">
      <dgm:prSet phldrT="[Text]" custT="1"/>
      <dgm:spPr/>
      <dgm:t>
        <a:bodyPr/>
        <a:lstStyle/>
        <a:p>
          <a:r>
            <a:rPr lang="en-US" sz="800" b="1" dirty="0" smtClean="0">
              <a:solidFill>
                <a:schemeClr val="tx1"/>
              </a:solidFill>
            </a:rPr>
            <a:t>STORYTELLING Behaviors</a:t>
          </a:r>
          <a:endParaRPr lang="en-US" sz="800" b="1" dirty="0">
            <a:solidFill>
              <a:schemeClr val="tx1"/>
            </a:solidFill>
          </a:endParaRPr>
        </a:p>
      </dgm:t>
    </dgm:pt>
    <dgm:pt modelId="{EEAEC8F7-C456-4B17-A39A-8C9F0CE7FF7F}" type="parTrans" cxnId="{671463A1-BD77-4E7B-8641-51B69E711DE6}">
      <dgm:prSet/>
      <dgm:spPr/>
      <dgm:t>
        <a:bodyPr/>
        <a:lstStyle/>
        <a:p>
          <a:endParaRPr lang="en-US"/>
        </a:p>
      </dgm:t>
    </dgm:pt>
    <dgm:pt modelId="{274A1F7C-FF7D-49DF-BC19-A31740450024}" type="sibTrans" cxnId="{671463A1-BD77-4E7B-8641-51B69E711DE6}">
      <dgm:prSet/>
      <dgm:spPr/>
      <dgm:t>
        <a:bodyPr/>
        <a:lstStyle/>
        <a:p>
          <a:endParaRPr lang="en-US"/>
        </a:p>
      </dgm:t>
    </dgm:pt>
    <dgm:pt modelId="{C86AF644-A202-465B-986C-F66F4C0A09FE}">
      <dgm:prSet phldrT="[Text]" custT="1"/>
      <dgm:spPr/>
      <dgm:t>
        <a:bodyPr/>
        <a:lstStyle/>
        <a:p>
          <a:r>
            <a:rPr lang="en-US" sz="1100" b="1" dirty="0" smtClean="0">
              <a:solidFill>
                <a:schemeClr val="tx1"/>
              </a:solidFill>
            </a:rPr>
            <a:t>STORYTELLING Hidden Costs</a:t>
          </a:r>
          <a:endParaRPr lang="en-US" sz="1100" b="1" dirty="0">
            <a:solidFill>
              <a:schemeClr val="tx1"/>
            </a:solidFill>
          </a:endParaRPr>
        </a:p>
      </dgm:t>
    </dgm:pt>
    <dgm:pt modelId="{C779C0AF-D271-4A58-BB19-C35BD8C60CE1}" type="parTrans" cxnId="{A154A5B9-5EC8-471A-96F8-FE21466BD2C0}">
      <dgm:prSet/>
      <dgm:spPr/>
      <dgm:t>
        <a:bodyPr/>
        <a:lstStyle/>
        <a:p>
          <a:endParaRPr lang="en-US"/>
        </a:p>
      </dgm:t>
    </dgm:pt>
    <dgm:pt modelId="{FD225BFA-EC92-4709-8193-75F266C9714F}" type="sibTrans" cxnId="{A154A5B9-5EC8-471A-96F8-FE21466BD2C0}">
      <dgm:prSet/>
      <dgm:spPr/>
      <dgm:t>
        <a:bodyPr/>
        <a:lstStyle/>
        <a:p>
          <a:endParaRPr lang="en-US"/>
        </a:p>
      </dgm:t>
    </dgm:pt>
    <dgm:pt modelId="{ABCADF7A-7ED1-44EC-B608-BFA2456D0BF1}">
      <dgm:prSet phldrT="[Text]" custT="1"/>
      <dgm:spPr/>
      <dgm:t>
        <a:bodyPr/>
        <a:lstStyle/>
        <a:p>
          <a:r>
            <a:rPr lang="en-US" sz="800" b="1" dirty="0" smtClean="0">
              <a:solidFill>
                <a:schemeClr val="tx1"/>
              </a:solidFill>
            </a:rPr>
            <a:t>STORYTELLING Structures</a:t>
          </a:r>
          <a:endParaRPr lang="en-US" sz="800" b="1" dirty="0">
            <a:solidFill>
              <a:schemeClr val="tx1"/>
            </a:solidFill>
          </a:endParaRPr>
        </a:p>
      </dgm:t>
    </dgm:pt>
    <dgm:pt modelId="{8A1E2C0D-A1DE-4345-9535-20746F249212}" type="parTrans" cxnId="{9426A0FF-575B-4451-AC2F-24F426AAFB4C}">
      <dgm:prSet/>
      <dgm:spPr/>
      <dgm:t>
        <a:bodyPr/>
        <a:lstStyle/>
        <a:p>
          <a:endParaRPr lang="en-US"/>
        </a:p>
      </dgm:t>
    </dgm:pt>
    <dgm:pt modelId="{550C664F-08C6-4AB0-A8BA-427258162553}" type="sibTrans" cxnId="{9426A0FF-575B-4451-AC2F-24F426AAFB4C}">
      <dgm:prSet/>
      <dgm:spPr/>
      <dgm:t>
        <a:bodyPr/>
        <a:lstStyle/>
        <a:p>
          <a:endParaRPr lang="en-US"/>
        </a:p>
      </dgm:t>
    </dgm:pt>
    <dgm:pt modelId="{DA4DB111-7C98-44ED-BC7C-C91D7DDAE81E}" type="pres">
      <dgm:prSet presAssocID="{78A7C5B0-5227-4C8B-AA01-92D448A818AF}" presName="Name0" presStyleCnt="0">
        <dgm:presLayoutVars>
          <dgm:chMax val="1"/>
          <dgm:dir/>
          <dgm:animLvl val="ctr"/>
          <dgm:resizeHandles val="exact"/>
        </dgm:presLayoutVars>
      </dgm:prSet>
      <dgm:spPr/>
      <dgm:t>
        <a:bodyPr/>
        <a:lstStyle/>
        <a:p>
          <a:endParaRPr lang="en-US"/>
        </a:p>
      </dgm:t>
    </dgm:pt>
    <dgm:pt modelId="{E6AF0A74-5C53-4808-8A77-31B80B0E5BF6}" type="pres">
      <dgm:prSet presAssocID="{0AA34E75-C871-4636-82AC-E87B52167F2D}" presName="centerShape" presStyleLbl="node0" presStyleIdx="0" presStyleCnt="1" custScaleX="191991" custScaleY="176335"/>
      <dgm:spPr/>
      <dgm:t>
        <a:bodyPr/>
        <a:lstStyle/>
        <a:p>
          <a:endParaRPr lang="en-US"/>
        </a:p>
      </dgm:t>
    </dgm:pt>
    <dgm:pt modelId="{21E2B31A-E4B2-4ECF-88AA-8FCC85E6F254}" type="pres">
      <dgm:prSet presAssocID="{AC3E7205-C590-4C12-9D02-2D2D91E25E73}" presName="node" presStyleLbl="node1" presStyleIdx="0" presStyleCnt="4" custScaleX="152930" custScaleY="62987" custRadScaleRad="108976" custRadScaleInc="-1472">
        <dgm:presLayoutVars>
          <dgm:bulletEnabled val="1"/>
        </dgm:presLayoutVars>
      </dgm:prSet>
      <dgm:spPr/>
      <dgm:t>
        <a:bodyPr/>
        <a:lstStyle/>
        <a:p>
          <a:endParaRPr lang="en-US"/>
        </a:p>
      </dgm:t>
    </dgm:pt>
    <dgm:pt modelId="{A740D28C-C6E5-4D3D-829E-B2E72DEC6932}" type="pres">
      <dgm:prSet presAssocID="{AC3E7205-C590-4C12-9D02-2D2D91E25E73}" presName="dummy" presStyleCnt="0"/>
      <dgm:spPr/>
    </dgm:pt>
    <dgm:pt modelId="{C09C0B9D-C626-4352-937F-E565C32A1F1A}" type="pres">
      <dgm:prSet presAssocID="{188A0AD8-3361-466A-980F-FD629CABEA5D}" presName="sibTrans" presStyleLbl="sibTrans2D1" presStyleIdx="0" presStyleCnt="4"/>
      <dgm:spPr/>
      <dgm:t>
        <a:bodyPr/>
        <a:lstStyle/>
        <a:p>
          <a:endParaRPr lang="en-US"/>
        </a:p>
      </dgm:t>
    </dgm:pt>
    <dgm:pt modelId="{18949E23-5716-41EE-8482-AD899487C22A}" type="pres">
      <dgm:prSet presAssocID="{053550CC-D558-47D3-BB85-AEC146FC1E73}" presName="node" presStyleLbl="node1" presStyleIdx="1" presStyleCnt="4" custScaleX="93902" custScaleY="62568" custRadScaleRad="112324" custRadScaleInc="1365">
        <dgm:presLayoutVars>
          <dgm:bulletEnabled val="1"/>
        </dgm:presLayoutVars>
      </dgm:prSet>
      <dgm:spPr/>
      <dgm:t>
        <a:bodyPr/>
        <a:lstStyle/>
        <a:p>
          <a:endParaRPr lang="en-US"/>
        </a:p>
      </dgm:t>
    </dgm:pt>
    <dgm:pt modelId="{22544C63-152D-4BA0-B4E1-6E36758E97BB}" type="pres">
      <dgm:prSet presAssocID="{053550CC-D558-47D3-BB85-AEC146FC1E73}" presName="dummy" presStyleCnt="0"/>
      <dgm:spPr/>
    </dgm:pt>
    <dgm:pt modelId="{47906407-956C-4DBE-95F5-60B3E34737A1}" type="pres">
      <dgm:prSet presAssocID="{274A1F7C-FF7D-49DF-BC19-A31740450024}" presName="sibTrans" presStyleLbl="sibTrans2D1" presStyleIdx="1" presStyleCnt="4"/>
      <dgm:spPr/>
      <dgm:t>
        <a:bodyPr/>
        <a:lstStyle/>
        <a:p>
          <a:endParaRPr lang="en-US"/>
        </a:p>
      </dgm:t>
    </dgm:pt>
    <dgm:pt modelId="{585FE9A8-D8F9-48B3-BD89-BCB8D40C3B62}" type="pres">
      <dgm:prSet presAssocID="{C86AF644-A202-465B-986C-F66F4C0A09FE}" presName="node" presStyleLbl="node1" presStyleIdx="2" presStyleCnt="4" custScaleX="175854" custScaleY="39941">
        <dgm:presLayoutVars>
          <dgm:bulletEnabled val="1"/>
        </dgm:presLayoutVars>
      </dgm:prSet>
      <dgm:spPr/>
      <dgm:t>
        <a:bodyPr/>
        <a:lstStyle/>
        <a:p>
          <a:endParaRPr lang="en-US"/>
        </a:p>
      </dgm:t>
    </dgm:pt>
    <dgm:pt modelId="{61A87214-CB21-4889-AF91-57B4116DD7F6}" type="pres">
      <dgm:prSet presAssocID="{C86AF644-A202-465B-986C-F66F4C0A09FE}" presName="dummy" presStyleCnt="0"/>
      <dgm:spPr/>
    </dgm:pt>
    <dgm:pt modelId="{607E6A0A-3655-4CA6-91D8-44B285A4941A}" type="pres">
      <dgm:prSet presAssocID="{FD225BFA-EC92-4709-8193-75F266C9714F}" presName="sibTrans" presStyleLbl="sibTrans2D1" presStyleIdx="2" presStyleCnt="4"/>
      <dgm:spPr/>
      <dgm:t>
        <a:bodyPr/>
        <a:lstStyle/>
        <a:p>
          <a:endParaRPr lang="en-US"/>
        </a:p>
      </dgm:t>
    </dgm:pt>
    <dgm:pt modelId="{819BC320-0E3F-4F15-A919-57F70CA02FCD}" type="pres">
      <dgm:prSet presAssocID="{ABCADF7A-7ED1-44EC-B608-BFA2456D0BF1}" presName="node" presStyleLbl="node1" presStyleIdx="3" presStyleCnt="4" custScaleY="49834">
        <dgm:presLayoutVars>
          <dgm:bulletEnabled val="1"/>
        </dgm:presLayoutVars>
      </dgm:prSet>
      <dgm:spPr/>
      <dgm:t>
        <a:bodyPr/>
        <a:lstStyle/>
        <a:p>
          <a:endParaRPr lang="en-US"/>
        </a:p>
      </dgm:t>
    </dgm:pt>
    <dgm:pt modelId="{46156E6F-80BF-4EEB-9889-1CA1A20B7461}" type="pres">
      <dgm:prSet presAssocID="{ABCADF7A-7ED1-44EC-B608-BFA2456D0BF1}" presName="dummy" presStyleCnt="0"/>
      <dgm:spPr/>
    </dgm:pt>
    <dgm:pt modelId="{0DD71EEF-493C-4E91-89BE-3AD922D5DFEC}" type="pres">
      <dgm:prSet presAssocID="{550C664F-08C6-4AB0-A8BA-427258162553}" presName="sibTrans" presStyleLbl="sibTrans2D1" presStyleIdx="3" presStyleCnt="4"/>
      <dgm:spPr/>
      <dgm:t>
        <a:bodyPr/>
        <a:lstStyle/>
        <a:p>
          <a:endParaRPr lang="en-US"/>
        </a:p>
      </dgm:t>
    </dgm:pt>
  </dgm:ptLst>
  <dgm:cxnLst>
    <dgm:cxn modelId="{44DF8D3F-DAC9-6647-986A-FA380E812D81}" type="presOf" srcId="{FD225BFA-EC92-4709-8193-75F266C9714F}" destId="{607E6A0A-3655-4CA6-91D8-44B285A4941A}" srcOrd="0" destOrd="0" presId="urn:microsoft.com/office/officeart/2005/8/layout/radial6"/>
    <dgm:cxn modelId="{1FEE4A5F-1B3B-424F-A768-AA2203A0A477}" type="presOf" srcId="{AC3E7205-C590-4C12-9D02-2D2D91E25E73}" destId="{21E2B31A-E4B2-4ECF-88AA-8FCC85E6F254}" srcOrd="0" destOrd="0" presId="urn:microsoft.com/office/officeart/2005/8/layout/radial6"/>
    <dgm:cxn modelId="{A75474FD-BFD6-0E41-BAB2-0EEC3C919E03}" type="presOf" srcId="{C86AF644-A202-465B-986C-F66F4C0A09FE}" destId="{585FE9A8-D8F9-48B3-BD89-BCB8D40C3B62}" srcOrd="0" destOrd="0" presId="urn:microsoft.com/office/officeart/2005/8/layout/radial6"/>
    <dgm:cxn modelId="{2CB729E9-2BC9-3A4B-BE01-8A4D6868CB3A}" type="presOf" srcId="{ABCADF7A-7ED1-44EC-B608-BFA2456D0BF1}" destId="{819BC320-0E3F-4F15-A919-57F70CA02FCD}" srcOrd="0" destOrd="0" presId="urn:microsoft.com/office/officeart/2005/8/layout/radial6"/>
    <dgm:cxn modelId="{0008174B-868A-4C4B-ABF2-BD14FF0494AE}" type="presOf" srcId="{053550CC-D558-47D3-BB85-AEC146FC1E73}" destId="{18949E23-5716-41EE-8482-AD899487C22A}" srcOrd="0" destOrd="0" presId="urn:microsoft.com/office/officeart/2005/8/layout/radial6"/>
    <dgm:cxn modelId="{9426A0FF-575B-4451-AC2F-24F426AAFB4C}" srcId="{0AA34E75-C871-4636-82AC-E87B52167F2D}" destId="{ABCADF7A-7ED1-44EC-B608-BFA2456D0BF1}" srcOrd="3" destOrd="0" parTransId="{8A1E2C0D-A1DE-4345-9535-20746F249212}" sibTransId="{550C664F-08C6-4AB0-A8BA-427258162553}"/>
    <dgm:cxn modelId="{A154A5B9-5EC8-471A-96F8-FE21466BD2C0}" srcId="{0AA34E75-C871-4636-82AC-E87B52167F2D}" destId="{C86AF644-A202-465B-986C-F66F4C0A09FE}" srcOrd="2" destOrd="0" parTransId="{C779C0AF-D271-4A58-BB19-C35BD8C60CE1}" sibTransId="{FD225BFA-EC92-4709-8193-75F266C9714F}"/>
    <dgm:cxn modelId="{124567E6-8FB1-D648-A8AA-32B97EDB5692}" type="presOf" srcId="{0AA34E75-C871-4636-82AC-E87B52167F2D}" destId="{E6AF0A74-5C53-4808-8A77-31B80B0E5BF6}" srcOrd="0" destOrd="0" presId="urn:microsoft.com/office/officeart/2005/8/layout/radial6"/>
    <dgm:cxn modelId="{13DED66C-EEE7-9040-8BEB-751FEF0B6012}" type="presOf" srcId="{274A1F7C-FF7D-49DF-BC19-A31740450024}" destId="{47906407-956C-4DBE-95F5-60B3E34737A1}" srcOrd="0" destOrd="0" presId="urn:microsoft.com/office/officeart/2005/8/layout/radial6"/>
    <dgm:cxn modelId="{C3FC401B-E153-5046-BF1C-F0117CC474F2}" type="presOf" srcId="{550C664F-08C6-4AB0-A8BA-427258162553}" destId="{0DD71EEF-493C-4E91-89BE-3AD922D5DFEC}" srcOrd="0" destOrd="0" presId="urn:microsoft.com/office/officeart/2005/8/layout/radial6"/>
    <dgm:cxn modelId="{671463A1-BD77-4E7B-8641-51B69E711DE6}" srcId="{0AA34E75-C871-4636-82AC-E87B52167F2D}" destId="{053550CC-D558-47D3-BB85-AEC146FC1E73}" srcOrd="1" destOrd="0" parTransId="{EEAEC8F7-C456-4B17-A39A-8C9F0CE7FF7F}" sibTransId="{274A1F7C-FF7D-49DF-BC19-A31740450024}"/>
    <dgm:cxn modelId="{3417AD69-EAA2-43F0-8528-859C472288BF}" srcId="{0AA34E75-C871-4636-82AC-E87B52167F2D}" destId="{AC3E7205-C590-4C12-9D02-2D2D91E25E73}" srcOrd="0" destOrd="0" parTransId="{C72E16C8-A3A3-4D61-BA9F-136C8BBE749A}" sibTransId="{188A0AD8-3361-466A-980F-FD629CABEA5D}"/>
    <dgm:cxn modelId="{005A06CE-E570-444F-9408-71F80D58E75F}" type="presOf" srcId="{78A7C5B0-5227-4C8B-AA01-92D448A818AF}" destId="{DA4DB111-7C98-44ED-BC7C-C91D7DDAE81E}" srcOrd="0" destOrd="0" presId="urn:microsoft.com/office/officeart/2005/8/layout/radial6"/>
    <dgm:cxn modelId="{87C7A533-E928-D841-8F6D-772E43190E1E}" type="presOf" srcId="{188A0AD8-3361-466A-980F-FD629CABEA5D}" destId="{C09C0B9D-C626-4352-937F-E565C32A1F1A}" srcOrd="0" destOrd="0" presId="urn:microsoft.com/office/officeart/2005/8/layout/radial6"/>
    <dgm:cxn modelId="{650CFF69-2CB2-4304-8E6F-0C50330F4E83}" srcId="{78A7C5B0-5227-4C8B-AA01-92D448A818AF}" destId="{0AA34E75-C871-4636-82AC-E87B52167F2D}" srcOrd="0" destOrd="0" parTransId="{7951B0F9-C179-4EF5-82AB-9C0960BAD989}" sibTransId="{D4C38F3D-FB10-4FFF-B562-EB61B4FD0556}"/>
    <dgm:cxn modelId="{1E3431D4-BD0E-2B42-B96D-484C8D6C7CEB}" type="presParOf" srcId="{DA4DB111-7C98-44ED-BC7C-C91D7DDAE81E}" destId="{E6AF0A74-5C53-4808-8A77-31B80B0E5BF6}" srcOrd="0" destOrd="0" presId="urn:microsoft.com/office/officeart/2005/8/layout/radial6"/>
    <dgm:cxn modelId="{362CF8AC-7A2D-7441-943B-A9BB0B780732}" type="presParOf" srcId="{DA4DB111-7C98-44ED-BC7C-C91D7DDAE81E}" destId="{21E2B31A-E4B2-4ECF-88AA-8FCC85E6F254}" srcOrd="1" destOrd="0" presId="urn:microsoft.com/office/officeart/2005/8/layout/radial6"/>
    <dgm:cxn modelId="{F8EE0DAB-2FE4-FB49-869A-A3A1394C1946}" type="presParOf" srcId="{DA4DB111-7C98-44ED-BC7C-C91D7DDAE81E}" destId="{A740D28C-C6E5-4D3D-829E-B2E72DEC6932}" srcOrd="2" destOrd="0" presId="urn:microsoft.com/office/officeart/2005/8/layout/radial6"/>
    <dgm:cxn modelId="{BACFF3EA-27F2-6B46-AF1A-71263AF378C6}" type="presParOf" srcId="{DA4DB111-7C98-44ED-BC7C-C91D7DDAE81E}" destId="{C09C0B9D-C626-4352-937F-E565C32A1F1A}" srcOrd="3" destOrd="0" presId="urn:microsoft.com/office/officeart/2005/8/layout/radial6"/>
    <dgm:cxn modelId="{2745B486-58DC-2049-A047-42F987492D27}" type="presParOf" srcId="{DA4DB111-7C98-44ED-BC7C-C91D7DDAE81E}" destId="{18949E23-5716-41EE-8482-AD899487C22A}" srcOrd="4" destOrd="0" presId="urn:microsoft.com/office/officeart/2005/8/layout/radial6"/>
    <dgm:cxn modelId="{7353A70E-9989-BB4B-B27E-7C21CF0A5E02}" type="presParOf" srcId="{DA4DB111-7C98-44ED-BC7C-C91D7DDAE81E}" destId="{22544C63-152D-4BA0-B4E1-6E36758E97BB}" srcOrd="5" destOrd="0" presId="urn:microsoft.com/office/officeart/2005/8/layout/radial6"/>
    <dgm:cxn modelId="{62F48D9B-F4A2-E74E-AE01-65E22F2082AE}" type="presParOf" srcId="{DA4DB111-7C98-44ED-BC7C-C91D7DDAE81E}" destId="{47906407-956C-4DBE-95F5-60B3E34737A1}" srcOrd="6" destOrd="0" presId="urn:microsoft.com/office/officeart/2005/8/layout/radial6"/>
    <dgm:cxn modelId="{EF3A98C9-61EA-5E48-89B4-6B278C9090F9}" type="presParOf" srcId="{DA4DB111-7C98-44ED-BC7C-C91D7DDAE81E}" destId="{585FE9A8-D8F9-48B3-BD89-BCB8D40C3B62}" srcOrd="7" destOrd="0" presId="urn:microsoft.com/office/officeart/2005/8/layout/radial6"/>
    <dgm:cxn modelId="{7868D0BC-0E5B-AC4B-B515-96F3A1AAE118}" type="presParOf" srcId="{DA4DB111-7C98-44ED-BC7C-C91D7DDAE81E}" destId="{61A87214-CB21-4889-AF91-57B4116DD7F6}" srcOrd="8" destOrd="0" presId="urn:microsoft.com/office/officeart/2005/8/layout/radial6"/>
    <dgm:cxn modelId="{A8B58C2C-6F10-2144-9CC8-9CFB9CB1B818}" type="presParOf" srcId="{DA4DB111-7C98-44ED-BC7C-C91D7DDAE81E}" destId="{607E6A0A-3655-4CA6-91D8-44B285A4941A}" srcOrd="9" destOrd="0" presId="urn:microsoft.com/office/officeart/2005/8/layout/radial6"/>
    <dgm:cxn modelId="{D2A55156-22AE-F54F-998A-19D5BA4B98CD}" type="presParOf" srcId="{DA4DB111-7C98-44ED-BC7C-C91D7DDAE81E}" destId="{819BC320-0E3F-4F15-A919-57F70CA02FCD}" srcOrd="10" destOrd="0" presId="urn:microsoft.com/office/officeart/2005/8/layout/radial6"/>
    <dgm:cxn modelId="{A0538D8A-DDC5-CC4F-BC84-09C4166CF11D}" type="presParOf" srcId="{DA4DB111-7C98-44ED-BC7C-C91D7DDAE81E}" destId="{46156E6F-80BF-4EEB-9889-1CA1A20B7461}" srcOrd="11" destOrd="0" presId="urn:microsoft.com/office/officeart/2005/8/layout/radial6"/>
    <dgm:cxn modelId="{D8D4DA3A-F084-224A-8E87-8E19E0796069}" type="presParOf" srcId="{DA4DB111-7C98-44ED-BC7C-C91D7DDAE81E}" destId="{0DD71EEF-493C-4E91-89BE-3AD922D5DFEC}"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1C97F8-6948-4E48-B054-2FE8A4A246DC}" type="doc">
      <dgm:prSet loTypeId="urn:microsoft.com/office/officeart/2005/8/layout/gear1" loCatId="cycle" qsTypeId="urn:microsoft.com/office/officeart/2005/8/quickstyle/simple4" qsCatId="simple" csTypeId="urn:microsoft.com/office/officeart/2005/8/colors/colorful1" csCatId="colorful" phldr="1"/>
      <dgm:spPr/>
    </dgm:pt>
    <dgm:pt modelId="{5F74AB2D-BE75-4095-A9F9-2F67BF3E8736}">
      <dgm:prSet phldrT="[Text]"/>
      <dgm:spPr/>
      <dgm:t>
        <a:bodyPr/>
        <a:lstStyle/>
        <a:p>
          <a:r>
            <a:rPr lang="en-US" b="1" dirty="0" smtClean="0">
              <a:solidFill>
                <a:srgbClr val="000000"/>
              </a:solidFill>
            </a:rPr>
            <a:t>TAYLORISM</a:t>
          </a:r>
          <a:endParaRPr lang="en-US" b="1" dirty="0">
            <a:solidFill>
              <a:srgbClr val="000000"/>
            </a:solidFill>
          </a:endParaRPr>
        </a:p>
      </dgm:t>
    </dgm:pt>
    <dgm:pt modelId="{D4878F5B-BBC6-44B8-AB30-E598CE2D0466}" type="parTrans" cxnId="{5DA26837-6DE2-4BE5-964D-D4EA0FEB7050}">
      <dgm:prSet/>
      <dgm:spPr/>
      <dgm:t>
        <a:bodyPr/>
        <a:lstStyle/>
        <a:p>
          <a:endParaRPr lang="en-US"/>
        </a:p>
      </dgm:t>
    </dgm:pt>
    <dgm:pt modelId="{8C5F543C-ACCA-4BC5-B11D-0C2B2812F8C3}" type="sibTrans" cxnId="{5DA26837-6DE2-4BE5-964D-D4EA0FEB7050}">
      <dgm:prSet/>
      <dgm:spPr/>
      <dgm:t>
        <a:bodyPr/>
        <a:lstStyle/>
        <a:p>
          <a:endParaRPr lang="en-US"/>
        </a:p>
      </dgm:t>
    </dgm:pt>
    <dgm:pt modelId="{40FC4BAE-9554-43DD-B61C-7E5ABC7A4E29}">
      <dgm:prSet phldrT="[Text]"/>
      <dgm:spPr/>
      <dgm:t>
        <a:bodyPr/>
        <a:lstStyle/>
        <a:p>
          <a:r>
            <a:rPr lang="en-US" b="1" dirty="0" smtClean="0">
              <a:solidFill>
                <a:srgbClr val="000000"/>
              </a:solidFill>
            </a:rPr>
            <a:t>FAYOLISM</a:t>
          </a:r>
          <a:endParaRPr lang="en-US" b="1" dirty="0">
            <a:solidFill>
              <a:srgbClr val="000000"/>
            </a:solidFill>
          </a:endParaRPr>
        </a:p>
      </dgm:t>
    </dgm:pt>
    <dgm:pt modelId="{D16F7F21-5C98-4236-B921-367635CE3CB8}" type="parTrans" cxnId="{CEC2EB48-B38F-4FCE-A2B8-2A3BCEE163D5}">
      <dgm:prSet/>
      <dgm:spPr/>
      <dgm:t>
        <a:bodyPr/>
        <a:lstStyle/>
        <a:p>
          <a:endParaRPr lang="en-US"/>
        </a:p>
      </dgm:t>
    </dgm:pt>
    <dgm:pt modelId="{0DD345F7-D25D-45CF-B416-DC70421975D6}" type="sibTrans" cxnId="{CEC2EB48-B38F-4FCE-A2B8-2A3BCEE163D5}">
      <dgm:prSet/>
      <dgm:spPr/>
      <dgm:t>
        <a:bodyPr/>
        <a:lstStyle/>
        <a:p>
          <a:endParaRPr lang="en-US"/>
        </a:p>
      </dgm:t>
    </dgm:pt>
    <dgm:pt modelId="{80F1F3F4-DB5F-45E8-9BA1-F12FEA266516}">
      <dgm:prSet phldrT="[Text]"/>
      <dgm:spPr/>
      <dgm:t>
        <a:bodyPr/>
        <a:lstStyle/>
        <a:p>
          <a:r>
            <a:rPr lang="en-US" b="1" dirty="0" smtClean="0">
              <a:solidFill>
                <a:srgbClr val="000000"/>
              </a:solidFill>
            </a:rPr>
            <a:t>WEBERISM</a:t>
          </a:r>
          <a:endParaRPr lang="en-US" b="1" dirty="0">
            <a:solidFill>
              <a:srgbClr val="000000"/>
            </a:solidFill>
          </a:endParaRPr>
        </a:p>
      </dgm:t>
    </dgm:pt>
    <dgm:pt modelId="{4E9BBBBB-FFB1-43CA-A581-7196EA3E72BC}" type="parTrans" cxnId="{5BF3DCE9-74FD-4726-9FBD-6BDD89BC8E8E}">
      <dgm:prSet/>
      <dgm:spPr/>
      <dgm:t>
        <a:bodyPr/>
        <a:lstStyle/>
        <a:p>
          <a:endParaRPr lang="en-US"/>
        </a:p>
      </dgm:t>
    </dgm:pt>
    <dgm:pt modelId="{88F16F48-A404-426B-B8DC-226F7574F915}" type="sibTrans" cxnId="{5BF3DCE9-74FD-4726-9FBD-6BDD89BC8E8E}">
      <dgm:prSet/>
      <dgm:spPr/>
      <dgm:t>
        <a:bodyPr/>
        <a:lstStyle/>
        <a:p>
          <a:endParaRPr lang="en-US"/>
        </a:p>
      </dgm:t>
    </dgm:pt>
    <dgm:pt modelId="{1443F633-AD14-4064-81B3-09A365469148}" type="pres">
      <dgm:prSet presAssocID="{0E1C97F8-6948-4E48-B054-2FE8A4A246DC}" presName="composite" presStyleCnt="0">
        <dgm:presLayoutVars>
          <dgm:chMax val="3"/>
          <dgm:animLvl val="lvl"/>
          <dgm:resizeHandles val="exact"/>
        </dgm:presLayoutVars>
      </dgm:prSet>
      <dgm:spPr/>
    </dgm:pt>
    <dgm:pt modelId="{02416898-003B-47FB-A816-2552670B387F}" type="pres">
      <dgm:prSet presAssocID="{5F74AB2D-BE75-4095-A9F9-2F67BF3E8736}" presName="gear1" presStyleLbl="node1" presStyleIdx="0" presStyleCnt="3">
        <dgm:presLayoutVars>
          <dgm:chMax val="1"/>
          <dgm:bulletEnabled val="1"/>
        </dgm:presLayoutVars>
      </dgm:prSet>
      <dgm:spPr/>
      <dgm:t>
        <a:bodyPr/>
        <a:lstStyle/>
        <a:p>
          <a:endParaRPr lang="en-US"/>
        </a:p>
      </dgm:t>
    </dgm:pt>
    <dgm:pt modelId="{B60383D9-40F0-4D38-A4FE-ACA1D5F1DD0D}" type="pres">
      <dgm:prSet presAssocID="{5F74AB2D-BE75-4095-A9F9-2F67BF3E8736}" presName="gear1srcNode" presStyleLbl="node1" presStyleIdx="0" presStyleCnt="3"/>
      <dgm:spPr/>
      <dgm:t>
        <a:bodyPr/>
        <a:lstStyle/>
        <a:p>
          <a:endParaRPr lang="en-US"/>
        </a:p>
      </dgm:t>
    </dgm:pt>
    <dgm:pt modelId="{BFD10B66-4C2A-474D-9C35-3B2B12E0A153}" type="pres">
      <dgm:prSet presAssocID="{5F74AB2D-BE75-4095-A9F9-2F67BF3E8736}" presName="gear1dstNode" presStyleLbl="node1" presStyleIdx="0" presStyleCnt="3"/>
      <dgm:spPr/>
      <dgm:t>
        <a:bodyPr/>
        <a:lstStyle/>
        <a:p>
          <a:endParaRPr lang="en-US"/>
        </a:p>
      </dgm:t>
    </dgm:pt>
    <dgm:pt modelId="{E5198C07-5BA3-48B4-8DA8-BB3C63451B9B}" type="pres">
      <dgm:prSet presAssocID="{40FC4BAE-9554-43DD-B61C-7E5ABC7A4E29}" presName="gear2" presStyleLbl="node1" presStyleIdx="1" presStyleCnt="3">
        <dgm:presLayoutVars>
          <dgm:chMax val="1"/>
          <dgm:bulletEnabled val="1"/>
        </dgm:presLayoutVars>
      </dgm:prSet>
      <dgm:spPr/>
      <dgm:t>
        <a:bodyPr/>
        <a:lstStyle/>
        <a:p>
          <a:endParaRPr lang="en-US"/>
        </a:p>
      </dgm:t>
    </dgm:pt>
    <dgm:pt modelId="{B1C31940-6625-41B9-8C03-51BA0A55DC4F}" type="pres">
      <dgm:prSet presAssocID="{40FC4BAE-9554-43DD-B61C-7E5ABC7A4E29}" presName="gear2srcNode" presStyleLbl="node1" presStyleIdx="1" presStyleCnt="3"/>
      <dgm:spPr/>
      <dgm:t>
        <a:bodyPr/>
        <a:lstStyle/>
        <a:p>
          <a:endParaRPr lang="en-US"/>
        </a:p>
      </dgm:t>
    </dgm:pt>
    <dgm:pt modelId="{7AA15EAB-9A1D-4B4E-9865-3EE979A87D92}" type="pres">
      <dgm:prSet presAssocID="{40FC4BAE-9554-43DD-B61C-7E5ABC7A4E29}" presName="gear2dstNode" presStyleLbl="node1" presStyleIdx="1" presStyleCnt="3"/>
      <dgm:spPr/>
      <dgm:t>
        <a:bodyPr/>
        <a:lstStyle/>
        <a:p>
          <a:endParaRPr lang="en-US"/>
        </a:p>
      </dgm:t>
    </dgm:pt>
    <dgm:pt modelId="{BD2A0860-83DC-46E8-897B-278C568FA30F}" type="pres">
      <dgm:prSet presAssocID="{80F1F3F4-DB5F-45E8-9BA1-F12FEA266516}" presName="gear3" presStyleLbl="node1" presStyleIdx="2" presStyleCnt="3"/>
      <dgm:spPr/>
      <dgm:t>
        <a:bodyPr/>
        <a:lstStyle/>
        <a:p>
          <a:endParaRPr lang="en-US"/>
        </a:p>
      </dgm:t>
    </dgm:pt>
    <dgm:pt modelId="{DA2C9449-9261-491F-970E-39F7BEFBBFDC}" type="pres">
      <dgm:prSet presAssocID="{80F1F3F4-DB5F-45E8-9BA1-F12FEA266516}" presName="gear3tx" presStyleLbl="node1" presStyleIdx="2" presStyleCnt="3">
        <dgm:presLayoutVars>
          <dgm:chMax val="1"/>
          <dgm:bulletEnabled val="1"/>
        </dgm:presLayoutVars>
      </dgm:prSet>
      <dgm:spPr/>
      <dgm:t>
        <a:bodyPr/>
        <a:lstStyle/>
        <a:p>
          <a:endParaRPr lang="en-US"/>
        </a:p>
      </dgm:t>
    </dgm:pt>
    <dgm:pt modelId="{0D444996-AEAD-4A95-98DF-C6C9A9567317}" type="pres">
      <dgm:prSet presAssocID="{80F1F3F4-DB5F-45E8-9BA1-F12FEA266516}" presName="gear3srcNode" presStyleLbl="node1" presStyleIdx="2" presStyleCnt="3"/>
      <dgm:spPr/>
      <dgm:t>
        <a:bodyPr/>
        <a:lstStyle/>
        <a:p>
          <a:endParaRPr lang="en-US"/>
        </a:p>
      </dgm:t>
    </dgm:pt>
    <dgm:pt modelId="{3F1ADF3E-F6EA-4020-84A7-D665932FC920}" type="pres">
      <dgm:prSet presAssocID="{80F1F3F4-DB5F-45E8-9BA1-F12FEA266516}" presName="gear3dstNode" presStyleLbl="node1" presStyleIdx="2" presStyleCnt="3"/>
      <dgm:spPr/>
      <dgm:t>
        <a:bodyPr/>
        <a:lstStyle/>
        <a:p>
          <a:endParaRPr lang="en-US"/>
        </a:p>
      </dgm:t>
    </dgm:pt>
    <dgm:pt modelId="{11A8A44F-295E-4CCE-93C8-47B01A4BA973}" type="pres">
      <dgm:prSet presAssocID="{8C5F543C-ACCA-4BC5-B11D-0C2B2812F8C3}" presName="connector1" presStyleLbl="sibTrans2D1" presStyleIdx="0" presStyleCnt="3"/>
      <dgm:spPr/>
      <dgm:t>
        <a:bodyPr/>
        <a:lstStyle/>
        <a:p>
          <a:endParaRPr lang="en-US"/>
        </a:p>
      </dgm:t>
    </dgm:pt>
    <dgm:pt modelId="{433F4F49-D7E8-4827-A871-A86C630AAB94}" type="pres">
      <dgm:prSet presAssocID="{0DD345F7-D25D-45CF-B416-DC70421975D6}" presName="connector2" presStyleLbl="sibTrans2D1" presStyleIdx="1" presStyleCnt="3"/>
      <dgm:spPr/>
      <dgm:t>
        <a:bodyPr/>
        <a:lstStyle/>
        <a:p>
          <a:endParaRPr lang="en-US"/>
        </a:p>
      </dgm:t>
    </dgm:pt>
    <dgm:pt modelId="{8269EA21-B256-4E6A-8984-36D161A1E5B1}" type="pres">
      <dgm:prSet presAssocID="{88F16F48-A404-426B-B8DC-226F7574F915}" presName="connector3" presStyleLbl="sibTrans2D1" presStyleIdx="2" presStyleCnt="3"/>
      <dgm:spPr/>
      <dgm:t>
        <a:bodyPr/>
        <a:lstStyle/>
        <a:p>
          <a:endParaRPr lang="en-US"/>
        </a:p>
      </dgm:t>
    </dgm:pt>
  </dgm:ptLst>
  <dgm:cxnLst>
    <dgm:cxn modelId="{6F47CFF6-F451-DB45-9646-FEA5AC96C621}" type="presOf" srcId="{40FC4BAE-9554-43DD-B61C-7E5ABC7A4E29}" destId="{E5198C07-5BA3-48B4-8DA8-BB3C63451B9B}" srcOrd="0" destOrd="0" presId="urn:microsoft.com/office/officeart/2005/8/layout/gear1"/>
    <dgm:cxn modelId="{FCB65E69-EC1A-5948-BAC3-876899D62051}" type="presOf" srcId="{40FC4BAE-9554-43DD-B61C-7E5ABC7A4E29}" destId="{B1C31940-6625-41B9-8C03-51BA0A55DC4F}" srcOrd="1" destOrd="0" presId="urn:microsoft.com/office/officeart/2005/8/layout/gear1"/>
    <dgm:cxn modelId="{5DA26837-6DE2-4BE5-964D-D4EA0FEB7050}" srcId="{0E1C97F8-6948-4E48-B054-2FE8A4A246DC}" destId="{5F74AB2D-BE75-4095-A9F9-2F67BF3E8736}" srcOrd="0" destOrd="0" parTransId="{D4878F5B-BBC6-44B8-AB30-E598CE2D0466}" sibTransId="{8C5F543C-ACCA-4BC5-B11D-0C2B2812F8C3}"/>
    <dgm:cxn modelId="{42DE415A-69D2-8D49-B2A6-D0A2C8C25BE0}" type="presOf" srcId="{0E1C97F8-6948-4E48-B054-2FE8A4A246DC}" destId="{1443F633-AD14-4064-81B3-09A365469148}" srcOrd="0" destOrd="0" presId="urn:microsoft.com/office/officeart/2005/8/layout/gear1"/>
    <dgm:cxn modelId="{CEC2EB48-B38F-4FCE-A2B8-2A3BCEE163D5}" srcId="{0E1C97F8-6948-4E48-B054-2FE8A4A246DC}" destId="{40FC4BAE-9554-43DD-B61C-7E5ABC7A4E29}" srcOrd="1" destOrd="0" parTransId="{D16F7F21-5C98-4236-B921-367635CE3CB8}" sibTransId="{0DD345F7-D25D-45CF-B416-DC70421975D6}"/>
    <dgm:cxn modelId="{355884B9-D15C-B447-8199-0DE1E20C941F}" type="presOf" srcId="{8C5F543C-ACCA-4BC5-B11D-0C2B2812F8C3}" destId="{11A8A44F-295E-4CCE-93C8-47B01A4BA973}" srcOrd="0" destOrd="0" presId="urn:microsoft.com/office/officeart/2005/8/layout/gear1"/>
    <dgm:cxn modelId="{2216014F-2D5F-E249-B767-43255B235C19}" type="presOf" srcId="{40FC4BAE-9554-43DD-B61C-7E5ABC7A4E29}" destId="{7AA15EAB-9A1D-4B4E-9865-3EE979A87D92}" srcOrd="2" destOrd="0" presId="urn:microsoft.com/office/officeart/2005/8/layout/gear1"/>
    <dgm:cxn modelId="{03D79252-3027-2944-98D0-396F9A4F3792}" type="presOf" srcId="{5F74AB2D-BE75-4095-A9F9-2F67BF3E8736}" destId="{B60383D9-40F0-4D38-A4FE-ACA1D5F1DD0D}" srcOrd="1" destOrd="0" presId="urn:microsoft.com/office/officeart/2005/8/layout/gear1"/>
    <dgm:cxn modelId="{BB52E137-7BB2-4B4B-A372-2114D22B39A9}" type="presOf" srcId="{5F74AB2D-BE75-4095-A9F9-2F67BF3E8736}" destId="{BFD10B66-4C2A-474D-9C35-3B2B12E0A153}" srcOrd="2" destOrd="0" presId="urn:microsoft.com/office/officeart/2005/8/layout/gear1"/>
    <dgm:cxn modelId="{0916A3A6-A05C-9E4B-99D3-A670F47CA858}" type="presOf" srcId="{80F1F3F4-DB5F-45E8-9BA1-F12FEA266516}" destId="{0D444996-AEAD-4A95-98DF-C6C9A9567317}" srcOrd="2" destOrd="0" presId="urn:microsoft.com/office/officeart/2005/8/layout/gear1"/>
    <dgm:cxn modelId="{C884E93D-62E9-6E49-B725-C1076F22B1DB}" type="presOf" srcId="{80F1F3F4-DB5F-45E8-9BA1-F12FEA266516}" destId="{BD2A0860-83DC-46E8-897B-278C568FA30F}" srcOrd="0" destOrd="0" presId="urn:microsoft.com/office/officeart/2005/8/layout/gear1"/>
    <dgm:cxn modelId="{ECD864B6-3B0F-8D40-9A83-AFEA9C205E24}" type="presOf" srcId="{80F1F3F4-DB5F-45E8-9BA1-F12FEA266516}" destId="{3F1ADF3E-F6EA-4020-84A7-D665932FC920}" srcOrd="3" destOrd="0" presId="urn:microsoft.com/office/officeart/2005/8/layout/gear1"/>
    <dgm:cxn modelId="{A2FFE3FB-B310-504C-8A0B-77BEA31439EC}" type="presOf" srcId="{5F74AB2D-BE75-4095-A9F9-2F67BF3E8736}" destId="{02416898-003B-47FB-A816-2552670B387F}" srcOrd="0" destOrd="0" presId="urn:microsoft.com/office/officeart/2005/8/layout/gear1"/>
    <dgm:cxn modelId="{92A84E57-4403-484B-83BA-F7EEC3EB0D78}" type="presOf" srcId="{0DD345F7-D25D-45CF-B416-DC70421975D6}" destId="{433F4F49-D7E8-4827-A871-A86C630AAB94}" srcOrd="0" destOrd="0" presId="urn:microsoft.com/office/officeart/2005/8/layout/gear1"/>
    <dgm:cxn modelId="{5BF3DCE9-74FD-4726-9FBD-6BDD89BC8E8E}" srcId="{0E1C97F8-6948-4E48-B054-2FE8A4A246DC}" destId="{80F1F3F4-DB5F-45E8-9BA1-F12FEA266516}" srcOrd="2" destOrd="0" parTransId="{4E9BBBBB-FFB1-43CA-A581-7196EA3E72BC}" sibTransId="{88F16F48-A404-426B-B8DC-226F7574F915}"/>
    <dgm:cxn modelId="{04F22855-84D9-0B4A-9A5B-BC0B660BC141}" type="presOf" srcId="{80F1F3F4-DB5F-45E8-9BA1-F12FEA266516}" destId="{DA2C9449-9261-491F-970E-39F7BEFBBFDC}" srcOrd="1" destOrd="0" presId="urn:microsoft.com/office/officeart/2005/8/layout/gear1"/>
    <dgm:cxn modelId="{216400A1-F872-3546-80F3-5B72ECCB7CDD}" type="presOf" srcId="{88F16F48-A404-426B-B8DC-226F7574F915}" destId="{8269EA21-B256-4E6A-8984-36D161A1E5B1}" srcOrd="0" destOrd="0" presId="urn:microsoft.com/office/officeart/2005/8/layout/gear1"/>
    <dgm:cxn modelId="{CABFF1A5-2538-6848-8A89-2D5B84BDC450}" type="presParOf" srcId="{1443F633-AD14-4064-81B3-09A365469148}" destId="{02416898-003B-47FB-A816-2552670B387F}" srcOrd="0" destOrd="0" presId="urn:microsoft.com/office/officeart/2005/8/layout/gear1"/>
    <dgm:cxn modelId="{4A3B09B3-C83E-7541-BAF4-E4F3C2BED08A}" type="presParOf" srcId="{1443F633-AD14-4064-81B3-09A365469148}" destId="{B60383D9-40F0-4D38-A4FE-ACA1D5F1DD0D}" srcOrd="1" destOrd="0" presId="urn:microsoft.com/office/officeart/2005/8/layout/gear1"/>
    <dgm:cxn modelId="{7BE6686F-298E-7A45-B99A-B3513A16BEE2}" type="presParOf" srcId="{1443F633-AD14-4064-81B3-09A365469148}" destId="{BFD10B66-4C2A-474D-9C35-3B2B12E0A153}" srcOrd="2" destOrd="0" presId="urn:microsoft.com/office/officeart/2005/8/layout/gear1"/>
    <dgm:cxn modelId="{338C2EAE-65D3-984D-8EEC-B7EAA66628FB}" type="presParOf" srcId="{1443F633-AD14-4064-81B3-09A365469148}" destId="{E5198C07-5BA3-48B4-8DA8-BB3C63451B9B}" srcOrd="3" destOrd="0" presId="urn:microsoft.com/office/officeart/2005/8/layout/gear1"/>
    <dgm:cxn modelId="{3563A183-9247-864E-ADAA-DB4FCC6C661E}" type="presParOf" srcId="{1443F633-AD14-4064-81B3-09A365469148}" destId="{B1C31940-6625-41B9-8C03-51BA0A55DC4F}" srcOrd="4" destOrd="0" presId="urn:microsoft.com/office/officeart/2005/8/layout/gear1"/>
    <dgm:cxn modelId="{10760E84-D337-0A41-AF01-AF2C2E1FAD21}" type="presParOf" srcId="{1443F633-AD14-4064-81B3-09A365469148}" destId="{7AA15EAB-9A1D-4B4E-9865-3EE979A87D92}" srcOrd="5" destOrd="0" presId="urn:microsoft.com/office/officeart/2005/8/layout/gear1"/>
    <dgm:cxn modelId="{2F7EA9DF-B1C7-D648-9FA8-5F2F9DF9CD64}" type="presParOf" srcId="{1443F633-AD14-4064-81B3-09A365469148}" destId="{BD2A0860-83DC-46E8-897B-278C568FA30F}" srcOrd="6" destOrd="0" presId="urn:microsoft.com/office/officeart/2005/8/layout/gear1"/>
    <dgm:cxn modelId="{2D0F976A-A477-C24E-BF03-3000A84CD16A}" type="presParOf" srcId="{1443F633-AD14-4064-81B3-09A365469148}" destId="{DA2C9449-9261-491F-970E-39F7BEFBBFDC}" srcOrd="7" destOrd="0" presId="urn:microsoft.com/office/officeart/2005/8/layout/gear1"/>
    <dgm:cxn modelId="{A39C8D8E-FFC9-524B-85DB-74AEA8DE4360}" type="presParOf" srcId="{1443F633-AD14-4064-81B3-09A365469148}" destId="{0D444996-AEAD-4A95-98DF-C6C9A9567317}" srcOrd="8" destOrd="0" presId="urn:microsoft.com/office/officeart/2005/8/layout/gear1"/>
    <dgm:cxn modelId="{0992E946-D9B6-214C-8A39-4B555DA50EE3}" type="presParOf" srcId="{1443F633-AD14-4064-81B3-09A365469148}" destId="{3F1ADF3E-F6EA-4020-84A7-D665932FC920}" srcOrd="9" destOrd="0" presId="urn:microsoft.com/office/officeart/2005/8/layout/gear1"/>
    <dgm:cxn modelId="{E0605DFD-9563-5340-A163-8BD4BDA34212}" type="presParOf" srcId="{1443F633-AD14-4064-81B3-09A365469148}" destId="{11A8A44F-295E-4CCE-93C8-47B01A4BA973}" srcOrd="10" destOrd="0" presId="urn:microsoft.com/office/officeart/2005/8/layout/gear1"/>
    <dgm:cxn modelId="{0FB290DC-0A52-DB4D-B41D-56673F34C809}" type="presParOf" srcId="{1443F633-AD14-4064-81B3-09A365469148}" destId="{433F4F49-D7E8-4827-A871-A86C630AAB94}" srcOrd="11" destOrd="0" presId="urn:microsoft.com/office/officeart/2005/8/layout/gear1"/>
    <dgm:cxn modelId="{8D9D88BB-7410-5644-8EAF-4F9B873FF223}" type="presParOf" srcId="{1443F633-AD14-4064-81B3-09A365469148}" destId="{8269EA21-B256-4E6A-8984-36D161A1E5B1}" srcOrd="12" destOrd="0" presId="urn:microsoft.com/office/officeart/2005/8/layout/gear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D71EEF-493C-4E91-89BE-3AD922D5DFEC}">
      <dsp:nvSpPr>
        <dsp:cNvPr id="0" name=""/>
        <dsp:cNvSpPr/>
      </dsp:nvSpPr>
      <dsp:spPr>
        <a:xfrm>
          <a:off x="581153" y="471274"/>
          <a:ext cx="3794088" cy="3794088"/>
        </a:xfrm>
        <a:prstGeom prst="blockArc">
          <a:avLst>
            <a:gd name="adj1" fmla="val 10491091"/>
            <a:gd name="adj2" fmla="val 16184996"/>
            <a:gd name="adj3" fmla="val 4634"/>
          </a:avLst>
        </a:prstGeom>
        <a:gradFill rotWithShape="0">
          <a:gsLst>
            <a:gs pos="0">
              <a:schemeClr val="accent4">
                <a:tint val="60000"/>
                <a:hueOff val="0"/>
                <a:satOff val="0"/>
                <a:lumOff val="0"/>
                <a:alphaOff val="0"/>
                <a:tint val="100000"/>
                <a:shade val="100000"/>
                <a:satMod val="130000"/>
              </a:schemeClr>
            </a:gs>
            <a:gs pos="100000">
              <a:schemeClr val="accent4">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07E6A0A-3655-4CA6-91D8-44B285A4941A}">
      <dsp:nvSpPr>
        <dsp:cNvPr id="0" name=""/>
        <dsp:cNvSpPr/>
      </dsp:nvSpPr>
      <dsp:spPr>
        <a:xfrm>
          <a:off x="588630" y="637565"/>
          <a:ext cx="3794088" cy="3794088"/>
        </a:xfrm>
        <a:prstGeom prst="blockArc">
          <a:avLst>
            <a:gd name="adj1" fmla="val 5400000"/>
            <a:gd name="adj2" fmla="val 10800000"/>
            <a:gd name="adj3" fmla="val 4634"/>
          </a:avLst>
        </a:prstGeom>
        <a:gradFill rotWithShape="0">
          <a:gsLst>
            <a:gs pos="0">
              <a:schemeClr val="accent4">
                <a:tint val="60000"/>
                <a:hueOff val="0"/>
                <a:satOff val="0"/>
                <a:lumOff val="0"/>
                <a:alphaOff val="0"/>
                <a:tint val="100000"/>
                <a:shade val="100000"/>
                <a:satMod val="130000"/>
              </a:schemeClr>
            </a:gs>
            <a:gs pos="100000">
              <a:schemeClr val="accent4">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7906407-956C-4DBE-95F5-60B3E34737A1}">
      <dsp:nvSpPr>
        <dsp:cNvPr id="0" name=""/>
        <dsp:cNvSpPr/>
      </dsp:nvSpPr>
      <dsp:spPr>
        <a:xfrm>
          <a:off x="610774" y="637697"/>
          <a:ext cx="3794088" cy="3794088"/>
        </a:xfrm>
        <a:prstGeom prst="blockArc">
          <a:avLst>
            <a:gd name="adj1" fmla="val 27353"/>
            <a:gd name="adj2" fmla="val 5441081"/>
            <a:gd name="adj3" fmla="val 4634"/>
          </a:avLst>
        </a:prstGeom>
        <a:gradFill rotWithShape="0">
          <a:gsLst>
            <a:gs pos="0">
              <a:schemeClr val="accent4">
                <a:tint val="60000"/>
                <a:hueOff val="0"/>
                <a:satOff val="0"/>
                <a:lumOff val="0"/>
                <a:alphaOff val="0"/>
                <a:tint val="100000"/>
                <a:shade val="100000"/>
                <a:satMod val="130000"/>
              </a:schemeClr>
            </a:gs>
            <a:gs pos="100000">
              <a:schemeClr val="accent4">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09C0B9D-C626-4352-937F-E565C32A1F1A}">
      <dsp:nvSpPr>
        <dsp:cNvPr id="0" name=""/>
        <dsp:cNvSpPr/>
      </dsp:nvSpPr>
      <dsp:spPr>
        <a:xfrm>
          <a:off x="619648" y="470706"/>
          <a:ext cx="3794088" cy="3794088"/>
        </a:xfrm>
        <a:prstGeom prst="blockArc">
          <a:avLst>
            <a:gd name="adj1" fmla="val 16113573"/>
            <a:gd name="adj2" fmla="val 337688"/>
            <a:gd name="adj3" fmla="val 4634"/>
          </a:avLst>
        </a:prstGeom>
        <a:gradFill rotWithShape="0">
          <a:gsLst>
            <a:gs pos="0">
              <a:schemeClr val="accent4">
                <a:tint val="60000"/>
                <a:hueOff val="0"/>
                <a:satOff val="0"/>
                <a:lumOff val="0"/>
                <a:alphaOff val="0"/>
                <a:tint val="100000"/>
                <a:shade val="100000"/>
                <a:satMod val="130000"/>
              </a:schemeClr>
            </a:gs>
            <a:gs pos="100000">
              <a:schemeClr val="accent4">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6AF0A74-5C53-4808-8A77-31B80B0E5BF6}">
      <dsp:nvSpPr>
        <dsp:cNvPr id="0" name=""/>
        <dsp:cNvSpPr/>
      </dsp:nvSpPr>
      <dsp:spPr>
        <a:xfrm>
          <a:off x="811235" y="996713"/>
          <a:ext cx="3348877" cy="3075791"/>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1301667" y="1447152"/>
        <a:ext cx="2368013" cy="2174913"/>
      </dsp:txXfrm>
    </dsp:sp>
    <dsp:sp modelId="{21E2B31A-E4B2-4ECF-88AA-8FCC85E6F254}">
      <dsp:nvSpPr>
        <dsp:cNvPr id="0" name=""/>
        <dsp:cNvSpPr/>
      </dsp:nvSpPr>
      <dsp:spPr>
        <a:xfrm>
          <a:off x="1536471" y="130711"/>
          <a:ext cx="1867278" cy="769072"/>
        </a:xfrm>
        <a:prstGeom prst="ellipse">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b="1" kern="1200" dirty="0" smtClean="0">
              <a:solidFill>
                <a:schemeClr val="tx1"/>
              </a:solidFill>
            </a:rPr>
            <a:t>STORYTELLING DYSFUNCTIONS</a:t>
          </a:r>
          <a:endParaRPr lang="en-US" sz="1050" b="1" kern="1200" dirty="0">
            <a:solidFill>
              <a:schemeClr val="tx1"/>
            </a:solidFill>
          </a:endParaRPr>
        </a:p>
      </dsp:txBody>
      <dsp:txXfrm>
        <a:off x="1809928" y="243339"/>
        <a:ext cx="1320364" cy="543816"/>
      </dsp:txXfrm>
    </dsp:sp>
    <dsp:sp modelId="{18949E23-5716-41EE-8482-AD899487C22A}">
      <dsp:nvSpPr>
        <dsp:cNvPr id="0" name=""/>
        <dsp:cNvSpPr/>
      </dsp:nvSpPr>
      <dsp:spPr>
        <a:xfrm>
          <a:off x="3787575" y="2167507"/>
          <a:ext cx="1146545" cy="763956"/>
        </a:xfrm>
        <a:prstGeom prst="ellipse">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1" kern="1200" dirty="0" smtClean="0">
              <a:solidFill>
                <a:schemeClr val="tx1"/>
              </a:solidFill>
            </a:rPr>
            <a:t>STORYTELLING Behaviors</a:t>
          </a:r>
          <a:endParaRPr lang="en-US" sz="800" b="1" kern="1200" dirty="0">
            <a:solidFill>
              <a:schemeClr val="tx1"/>
            </a:solidFill>
          </a:endParaRPr>
        </a:p>
      </dsp:txBody>
      <dsp:txXfrm>
        <a:off x="3955483" y="2279386"/>
        <a:ext cx="810729" cy="540198"/>
      </dsp:txXfrm>
    </dsp:sp>
    <dsp:sp modelId="{585FE9A8-D8F9-48B3-BD89-BCB8D40C3B62}">
      <dsp:nvSpPr>
        <dsp:cNvPr id="0" name=""/>
        <dsp:cNvSpPr/>
      </dsp:nvSpPr>
      <dsp:spPr>
        <a:xfrm>
          <a:off x="1412084" y="4143857"/>
          <a:ext cx="2147181" cy="487680"/>
        </a:xfrm>
        <a:prstGeom prst="ellipse">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1"/>
              </a:solidFill>
            </a:rPr>
            <a:t>STORYTELLING Hidden Costs</a:t>
          </a:r>
          <a:endParaRPr lang="en-US" sz="1100" b="1" kern="1200" dirty="0">
            <a:solidFill>
              <a:schemeClr val="tx1"/>
            </a:solidFill>
          </a:endParaRPr>
        </a:p>
      </dsp:txBody>
      <dsp:txXfrm>
        <a:off x="1726531" y="4215276"/>
        <a:ext cx="1518287" cy="344842"/>
      </dsp:txXfrm>
    </dsp:sp>
    <dsp:sp modelId="{819BC320-0E3F-4F15-A919-57F70CA02FCD}">
      <dsp:nvSpPr>
        <dsp:cNvPr id="0" name=""/>
        <dsp:cNvSpPr/>
      </dsp:nvSpPr>
      <dsp:spPr>
        <a:xfrm>
          <a:off x="22085" y="2230372"/>
          <a:ext cx="1221002" cy="608474"/>
        </a:xfrm>
        <a:prstGeom prst="ellipse">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1" kern="1200" dirty="0" smtClean="0">
              <a:solidFill>
                <a:schemeClr val="tx1"/>
              </a:solidFill>
            </a:rPr>
            <a:t>STORYTELLING Structures</a:t>
          </a:r>
          <a:endParaRPr lang="en-US" sz="800" b="1" kern="1200" dirty="0">
            <a:solidFill>
              <a:schemeClr val="tx1"/>
            </a:solidFill>
          </a:endParaRPr>
        </a:p>
      </dsp:txBody>
      <dsp:txXfrm>
        <a:off x="200897" y="2319481"/>
        <a:ext cx="863378" cy="4302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416898-003B-47FB-A816-2552670B387F}">
      <dsp:nvSpPr>
        <dsp:cNvPr id="0" name=""/>
        <dsp:cNvSpPr/>
      </dsp:nvSpPr>
      <dsp:spPr>
        <a:xfrm>
          <a:off x="1791691" y="1765220"/>
          <a:ext cx="2157492" cy="2157492"/>
        </a:xfrm>
        <a:prstGeom prst="gear9">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solidFill>
                <a:srgbClr val="000000"/>
              </a:solidFill>
            </a:rPr>
            <a:t>TAYLORISM</a:t>
          </a:r>
          <a:endParaRPr lang="en-US" sz="1300" b="1" kern="1200" dirty="0">
            <a:solidFill>
              <a:srgbClr val="000000"/>
            </a:solidFill>
          </a:endParaRPr>
        </a:p>
      </dsp:txBody>
      <dsp:txXfrm>
        <a:off x="2225443" y="2270602"/>
        <a:ext cx="1289988" cy="1108996"/>
      </dsp:txXfrm>
    </dsp:sp>
    <dsp:sp modelId="{E5198C07-5BA3-48B4-8DA8-BB3C63451B9B}">
      <dsp:nvSpPr>
        <dsp:cNvPr id="0" name=""/>
        <dsp:cNvSpPr/>
      </dsp:nvSpPr>
      <dsp:spPr>
        <a:xfrm>
          <a:off x="536423" y="1255268"/>
          <a:ext cx="1569085" cy="1569085"/>
        </a:xfrm>
        <a:prstGeom prst="gear6">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solidFill>
                <a:srgbClr val="000000"/>
              </a:solidFill>
            </a:rPr>
            <a:t>FAYOLISM</a:t>
          </a:r>
          <a:endParaRPr lang="en-US" sz="1300" b="1" kern="1200" dirty="0">
            <a:solidFill>
              <a:srgbClr val="000000"/>
            </a:solidFill>
          </a:endParaRPr>
        </a:p>
      </dsp:txBody>
      <dsp:txXfrm>
        <a:off x="931445" y="1652677"/>
        <a:ext cx="779041" cy="774267"/>
      </dsp:txXfrm>
    </dsp:sp>
    <dsp:sp modelId="{BD2A0860-83DC-46E8-897B-278C568FA30F}">
      <dsp:nvSpPr>
        <dsp:cNvPr id="0" name=""/>
        <dsp:cNvSpPr/>
      </dsp:nvSpPr>
      <dsp:spPr>
        <a:xfrm rot="20700000">
          <a:off x="1415271" y="172759"/>
          <a:ext cx="1537383" cy="1537383"/>
        </a:xfrm>
        <a:prstGeom prst="gear6">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solidFill>
                <a:srgbClr val="000000"/>
              </a:solidFill>
            </a:rPr>
            <a:t>WEBERISM</a:t>
          </a:r>
          <a:endParaRPr lang="en-US" sz="1300" b="1" kern="1200" dirty="0">
            <a:solidFill>
              <a:srgbClr val="000000"/>
            </a:solidFill>
          </a:endParaRPr>
        </a:p>
      </dsp:txBody>
      <dsp:txXfrm rot="-20700000">
        <a:off x="1752464" y="509952"/>
        <a:ext cx="862996" cy="862996"/>
      </dsp:txXfrm>
    </dsp:sp>
    <dsp:sp modelId="{11A8A44F-295E-4CCE-93C8-47B01A4BA973}">
      <dsp:nvSpPr>
        <dsp:cNvPr id="0" name=""/>
        <dsp:cNvSpPr/>
      </dsp:nvSpPr>
      <dsp:spPr>
        <a:xfrm>
          <a:off x="1622840" y="1441336"/>
          <a:ext cx="2761589" cy="2761589"/>
        </a:xfrm>
        <a:prstGeom prst="circularArrow">
          <a:avLst>
            <a:gd name="adj1" fmla="val 4688"/>
            <a:gd name="adj2" fmla="val 299029"/>
            <a:gd name="adj3" fmla="val 2509449"/>
            <a:gd name="adj4" fmla="val 15875822"/>
            <a:gd name="adj5" fmla="val 5469"/>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33F4F49-D7E8-4827-A871-A86C630AAB94}">
      <dsp:nvSpPr>
        <dsp:cNvPr id="0" name=""/>
        <dsp:cNvSpPr/>
      </dsp:nvSpPr>
      <dsp:spPr>
        <a:xfrm>
          <a:off x="258541" y="909254"/>
          <a:ext cx="2006467" cy="2006467"/>
        </a:xfrm>
        <a:prstGeom prst="leftCircularArrow">
          <a:avLst>
            <a:gd name="adj1" fmla="val 6452"/>
            <a:gd name="adj2" fmla="val 429999"/>
            <a:gd name="adj3" fmla="val 10489124"/>
            <a:gd name="adj4" fmla="val 14837806"/>
            <a:gd name="adj5" fmla="val 7527"/>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269EA21-B256-4E6A-8984-36D161A1E5B1}">
      <dsp:nvSpPr>
        <dsp:cNvPr id="0" name=""/>
        <dsp:cNvSpPr/>
      </dsp:nvSpPr>
      <dsp:spPr>
        <a:xfrm>
          <a:off x="1059658" y="-162819"/>
          <a:ext cx="2163376" cy="2163376"/>
        </a:xfrm>
        <a:prstGeom prst="circularArrow">
          <a:avLst>
            <a:gd name="adj1" fmla="val 5984"/>
            <a:gd name="adj2" fmla="val 394124"/>
            <a:gd name="adj3" fmla="val 13313824"/>
            <a:gd name="adj4" fmla="val 10508221"/>
            <a:gd name="adj5" fmla="val 6981"/>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E3A9BC-E0C7-A144-8B78-EDFC3DF91024}" type="datetimeFigureOut">
              <a:rPr lang="en-US" smtClean="0"/>
              <a:t>10/15/19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35C150-9B55-B543-B82B-74454EEA0D3E}" type="slidenum">
              <a:rPr lang="en-US" smtClean="0"/>
              <a:t>‹#›</a:t>
            </a:fld>
            <a:endParaRPr lang="en-US"/>
          </a:p>
        </p:txBody>
      </p:sp>
    </p:spTree>
    <p:extLst>
      <p:ext uri="{BB962C8B-B14F-4D97-AF65-F5344CB8AC3E}">
        <p14:creationId xmlns:p14="http://schemas.microsoft.com/office/powerpoint/2010/main" val="38815182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C58B63-3AD1-D948-8656-6DF54A11055B}" type="slidenum">
              <a:rPr lang="en-US" smtClean="0"/>
              <a:t>2</a:t>
            </a:fld>
            <a:endParaRPr lang="en-US"/>
          </a:p>
        </p:txBody>
      </p:sp>
    </p:spTree>
    <p:extLst>
      <p:ext uri="{BB962C8B-B14F-4D97-AF65-F5344CB8AC3E}">
        <p14:creationId xmlns:p14="http://schemas.microsoft.com/office/powerpoint/2010/main" val="4059972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t>7</a:t>
            </a:fld>
            <a:endParaRPr lang="en-US"/>
          </a:p>
        </p:txBody>
      </p:sp>
    </p:spTree>
    <p:extLst>
      <p:ext uri="{BB962C8B-B14F-4D97-AF65-F5344CB8AC3E}">
        <p14:creationId xmlns:p14="http://schemas.microsoft.com/office/powerpoint/2010/main" val="1920180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Zygmunt Bauman (2000) call is </a:t>
            </a:r>
            <a:r>
              <a:rPr lang="en-US" sz="1200" i="1" kern="1200" dirty="0" smtClean="0">
                <a:solidFill>
                  <a:schemeClr val="tx1"/>
                </a:solidFill>
                <a:effectLst/>
                <a:latin typeface="+mn-lt"/>
                <a:ea typeface="+mn-ea"/>
                <a:cs typeface="+mn-cs"/>
              </a:rPr>
              <a:t>Liquid Modernity</a:t>
            </a:r>
            <a:r>
              <a:rPr lang="en-US" sz="1200" kern="120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Liquid Times </a:t>
            </a:r>
            <a:r>
              <a:rPr lang="en-US" sz="1200" kern="1200" dirty="0" smtClean="0">
                <a:solidFill>
                  <a:schemeClr val="tx1"/>
                </a:solidFill>
                <a:effectLst/>
                <a:latin typeface="+mn-lt"/>
                <a:ea typeface="+mn-ea"/>
                <a:cs typeface="+mn-cs"/>
              </a:rPr>
              <a:t>(2007). His assessment is that globalization morphed from Fordism (phase III) to Post-Fordism and US Globalization (Phase IV), from stability of nation-state control to the instability, uncertainty, and disaster of Phase IV, where we are now stuck, with no way out.</a:t>
            </a:r>
          </a:p>
          <a:p>
            <a:endParaRPr lang="en-US" dirty="0"/>
          </a:p>
        </p:txBody>
      </p:sp>
      <p:sp>
        <p:nvSpPr>
          <p:cNvPr id="4" name="Slide Number Placeholder 3"/>
          <p:cNvSpPr>
            <a:spLocks noGrp="1"/>
          </p:cNvSpPr>
          <p:nvPr>
            <p:ph type="sldNum" sz="quarter" idx="10"/>
          </p:nvPr>
        </p:nvSpPr>
        <p:spPr/>
        <p:txBody>
          <a:bodyPr/>
          <a:lstStyle/>
          <a:p>
            <a:fld id="{DBD027BC-4386-7443-AC6F-91943012E8EC}" type="slidenum">
              <a:rPr lang="en-US" smtClean="0"/>
              <a:t>10</a:t>
            </a:fld>
            <a:endParaRPr lang="en-US"/>
          </a:p>
        </p:txBody>
      </p:sp>
    </p:spTree>
    <p:extLst>
      <p:ext uri="{BB962C8B-B14F-4D97-AF65-F5344CB8AC3E}">
        <p14:creationId xmlns:p14="http://schemas.microsoft.com/office/powerpoint/2010/main" val="3641879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en.wikipedia.org</a:t>
            </a:r>
            <a:r>
              <a:rPr lang="en-US" dirty="0" smtClean="0"/>
              <a:t>/wiki/</a:t>
            </a:r>
            <a:r>
              <a:rPr lang="en-US" dirty="0" err="1" smtClean="0"/>
              <a:t>Water_supply_and_sanitation_in_France</a:t>
            </a:r>
            <a:endParaRPr lang="en-US" dirty="0" smtClean="0"/>
          </a:p>
          <a:p>
            <a:r>
              <a:rPr lang="en-US" dirty="0" smtClean="0"/>
              <a:t>https://</a:t>
            </a:r>
            <a:r>
              <a:rPr lang="en-US" dirty="0" err="1" smtClean="0"/>
              <a:t>en.wikipedia.org</a:t>
            </a:r>
            <a:r>
              <a:rPr lang="en-US" dirty="0" smtClean="0"/>
              <a:t>/wiki/</a:t>
            </a:r>
            <a:r>
              <a:rPr lang="en-US" dirty="0" err="1" smtClean="0"/>
              <a:t>Water_privatization_in_France</a:t>
            </a:r>
            <a:endParaRPr lang="en-US" dirty="0"/>
          </a:p>
        </p:txBody>
      </p:sp>
      <p:sp>
        <p:nvSpPr>
          <p:cNvPr id="4" name="Slide Number Placeholder 3"/>
          <p:cNvSpPr>
            <a:spLocks noGrp="1"/>
          </p:cNvSpPr>
          <p:nvPr>
            <p:ph type="sldNum" sz="quarter" idx="10"/>
          </p:nvPr>
        </p:nvSpPr>
        <p:spPr/>
        <p:txBody>
          <a:bodyPr/>
          <a:lstStyle/>
          <a:p>
            <a:fld id="{837A1337-1039-1746-B107-161422F27870}" type="slidenum">
              <a:rPr lang="en-US" smtClean="0"/>
              <a:t>20</a:t>
            </a:fld>
            <a:endParaRPr lang="en-US"/>
          </a:p>
        </p:txBody>
      </p:sp>
    </p:spTree>
    <p:extLst>
      <p:ext uri="{BB962C8B-B14F-4D97-AF65-F5344CB8AC3E}">
        <p14:creationId xmlns:p14="http://schemas.microsoft.com/office/powerpoint/2010/main" val="3775839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10/15/19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3602780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10/15/19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932452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10/15/19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2136482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10/15/19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2393266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C3F878-F5E8-489B-AC8A-64F2A7E22C28}" type="datetimeFigureOut">
              <a:rPr lang="en-US" smtClean="0"/>
              <a:pPr/>
              <a:t>10/15/19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542085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C3F878-F5E8-489B-AC8A-64F2A7E22C28}" type="datetimeFigureOut">
              <a:rPr lang="en-US" smtClean="0"/>
              <a:pPr/>
              <a:t>10/15/19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3792934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C3F878-F5E8-489B-AC8A-64F2A7E22C28}" type="datetimeFigureOut">
              <a:rPr lang="en-US" smtClean="0"/>
              <a:pPr/>
              <a:t>10/15/19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002234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C3F878-F5E8-489B-AC8A-64F2A7E22C28}" type="datetimeFigureOut">
              <a:rPr lang="en-US" smtClean="0"/>
              <a:pPr/>
              <a:t>10/15/19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2713688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3F878-F5E8-489B-AC8A-64F2A7E22C28}" type="datetimeFigureOut">
              <a:rPr lang="en-US" smtClean="0"/>
              <a:pPr/>
              <a:t>10/15/19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4005675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C3F878-F5E8-489B-AC8A-64F2A7E22C28}" type="datetimeFigureOut">
              <a:rPr lang="en-US" smtClean="0"/>
              <a:pPr/>
              <a:t>10/15/19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4245038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C3F878-F5E8-489B-AC8A-64F2A7E22C28}" type="datetimeFigureOut">
              <a:rPr lang="en-US" smtClean="0"/>
              <a:pPr/>
              <a:t>10/15/19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7226005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C3F878-F5E8-489B-AC8A-64F2A7E22C28}" type="datetimeFigureOut">
              <a:rPr lang="en-US" smtClean="0"/>
              <a:pPr/>
              <a:t>10/15/19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1FC063-5EA9-49AF-AFAF-D68C9E82B23B}" type="slidenum">
              <a:rPr lang="en-US" smtClean="0"/>
              <a:pPr/>
              <a:t>‹#›</a:t>
            </a:fld>
            <a:endParaRPr lang="en-US" dirty="0"/>
          </a:p>
        </p:txBody>
      </p:sp>
    </p:spTree>
    <p:extLst>
      <p:ext uri="{BB962C8B-B14F-4D97-AF65-F5344CB8AC3E}">
        <p14:creationId xmlns:p14="http://schemas.microsoft.com/office/powerpoint/2010/main" val="188122953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1" Type="http://schemas.openxmlformats.org/officeDocument/2006/relationships/diagramColors" Target="../diagrams/colors2.xml"/><Relationship Id="rId12" Type="http://schemas.microsoft.com/office/2007/relationships/diagramDrawing" Target="../diagrams/drawing2.xml"/><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diagramData" Target="../diagrams/data2.xml"/><Relationship Id="rId9" Type="http://schemas.openxmlformats.org/officeDocument/2006/relationships/diagramLayout" Target="../diagrams/layout2.xml"/><Relationship Id="rId10"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Socio Economic Interventions</a:t>
            </a:r>
            <a:br>
              <a:rPr lang="en-US" dirty="0" smtClean="0"/>
            </a:br>
            <a:r>
              <a:rPr lang="en-US" dirty="0"/>
              <a:t/>
            </a:r>
            <a:br>
              <a:rPr lang="en-US" dirty="0"/>
            </a:br>
            <a:r>
              <a:rPr lang="en-US" dirty="0" smtClean="0"/>
              <a:t>David Boje and Grace Ann Rosile</a:t>
            </a:r>
            <a:br>
              <a:rPr lang="en-US" dirty="0" smtClean="0"/>
            </a:br>
            <a:r>
              <a:rPr lang="en-US" dirty="0" smtClean="0"/>
              <a:t>Cabrini University Doctoral Seminar</a:t>
            </a:r>
            <a:br>
              <a:rPr lang="en-US" dirty="0" smtClean="0"/>
            </a:br>
            <a:endParaRPr lang="en-US" dirty="0"/>
          </a:p>
        </p:txBody>
      </p:sp>
    </p:spTree>
    <p:extLst>
      <p:ext uri="{BB962C8B-B14F-4D97-AF65-F5344CB8AC3E}">
        <p14:creationId xmlns:p14="http://schemas.microsoft.com/office/powerpoint/2010/main" val="989572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Socially Responsible Capitalism</a:t>
            </a:r>
            <a:endParaRPr lang="en-US" b="1" dirty="0">
              <a:solidFill>
                <a:srgbClr val="FF0000"/>
              </a:solidFill>
            </a:endParaRPr>
          </a:p>
        </p:txBody>
      </p:sp>
      <p:sp>
        <p:nvSpPr>
          <p:cNvPr id="3" name="Content Placeholder 2"/>
          <p:cNvSpPr>
            <a:spLocks noGrp="1"/>
          </p:cNvSpPr>
          <p:nvPr>
            <p:ph idx="1"/>
          </p:nvPr>
        </p:nvSpPr>
        <p:spPr>
          <a:xfrm>
            <a:off x="256458" y="1563007"/>
            <a:ext cx="8719621" cy="5189673"/>
          </a:xfrm>
        </p:spPr>
        <p:txBody>
          <a:bodyPr>
            <a:noAutofit/>
          </a:bodyPr>
          <a:lstStyle/>
          <a:p>
            <a:pPr marL="0" indent="0">
              <a:buNone/>
            </a:pPr>
            <a:r>
              <a:rPr lang="en-US" sz="4000" dirty="0" smtClean="0"/>
              <a:t>Instead of </a:t>
            </a:r>
            <a:r>
              <a:rPr lang="en-US" sz="4000" b="1" dirty="0" smtClean="0"/>
              <a:t>WESTERN WAYS OF KNOWING (WWOK)</a:t>
            </a:r>
            <a:r>
              <a:rPr lang="en-US" sz="4000" dirty="0" smtClean="0"/>
              <a:t> of  Liquid Modernity  (Post-Fordism + Neoliberal Globalization Progress-Narrative = Annihilation of </a:t>
            </a:r>
            <a:r>
              <a:rPr lang="en-US" sz="4000" b="1" dirty="0" smtClean="0"/>
              <a:t>INDIGENOUS WAYS OF KNOWING </a:t>
            </a:r>
            <a:r>
              <a:rPr lang="en-US" sz="4000" dirty="0" smtClean="0"/>
              <a:t>(IWOK ) languages, their living story webs &amp; ‘Mother Earth’ cultural practices).</a:t>
            </a:r>
          </a:p>
          <a:p>
            <a:pPr marL="0" indent="0">
              <a:buNone/>
            </a:pPr>
            <a:r>
              <a:rPr lang="en-US" sz="4000" dirty="0" smtClean="0"/>
              <a:t> </a:t>
            </a:r>
            <a:r>
              <a:rPr lang="en-US" sz="4800" dirty="0" smtClean="0"/>
              <a:t>I say Try Savall!</a:t>
            </a:r>
          </a:p>
          <a:p>
            <a:pPr marL="0" indent="0">
              <a:buNone/>
            </a:pPr>
            <a:r>
              <a:rPr lang="en-US" sz="2000" dirty="0" smtClean="0"/>
              <a:t>Savall, H., Péron, M., Zardet, V., &amp; Bonnet, M. (2018). Socioeconomic Approach to Management. Socially Responsible Capitalism and Management, 73(90), 18.</a:t>
            </a:r>
          </a:p>
        </p:txBody>
      </p:sp>
    </p:spTree>
    <p:extLst>
      <p:ext uri="{BB962C8B-B14F-4D97-AF65-F5344CB8AC3E}">
        <p14:creationId xmlns:p14="http://schemas.microsoft.com/office/powerpoint/2010/main" val="179654008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9275" y="107576"/>
            <a:ext cx="8042276" cy="765591"/>
          </a:xfrm>
        </p:spPr>
        <p:txBody>
          <a:bodyPr>
            <a:noAutofit/>
          </a:bodyPr>
          <a:lstStyle/>
          <a:p>
            <a:r>
              <a:rPr lang="en-US" sz="6600" b="1" dirty="0" smtClean="0">
                <a:solidFill>
                  <a:srgbClr val="FF0000"/>
                </a:solidFill>
              </a:rPr>
              <a:t>TRILECTIC</a:t>
            </a:r>
            <a:endParaRPr lang="en-US" sz="6600" b="1" dirty="0">
              <a:solidFill>
                <a:srgbClr val="FF0000"/>
              </a:solidFill>
            </a:endParaRPr>
          </a:p>
        </p:txBody>
      </p:sp>
      <p:sp>
        <p:nvSpPr>
          <p:cNvPr id="2" name="Slide Number Placeholder 1"/>
          <p:cNvSpPr>
            <a:spLocks noGrp="1"/>
          </p:cNvSpPr>
          <p:nvPr>
            <p:ph type="sldNum" sz="quarter" idx="12"/>
          </p:nvPr>
        </p:nvSpPr>
        <p:spPr/>
        <p:txBody>
          <a:bodyPr/>
          <a:lstStyle/>
          <a:p>
            <a:fld id="{651FC063-5EA9-49AF-AFAF-D68C9E82B23B}" type="slidenum">
              <a:rPr lang="en-US" smtClean="0"/>
              <a:pPr/>
              <a:t>11</a:t>
            </a:fld>
            <a:endParaRPr lang="en-US"/>
          </a:p>
        </p:txBody>
      </p:sp>
      <p:sp>
        <p:nvSpPr>
          <p:cNvPr id="6" name="Rectangle 5"/>
          <p:cNvSpPr/>
          <p:nvPr/>
        </p:nvSpPr>
        <p:spPr>
          <a:xfrm>
            <a:off x="549275" y="902110"/>
            <a:ext cx="8042276" cy="2369880"/>
          </a:xfrm>
          <a:prstGeom prst="rect">
            <a:avLst/>
          </a:prstGeom>
        </p:spPr>
        <p:txBody>
          <a:bodyPr wrap="square">
            <a:spAutoFit/>
          </a:bodyPr>
          <a:lstStyle/>
          <a:p>
            <a:r>
              <a:rPr lang="en-US" sz="2800" dirty="0"/>
              <a:t>This is a positive dialectics, </a:t>
            </a:r>
            <a:r>
              <a:rPr lang="en-US" sz="2800" dirty="0" smtClean="0"/>
              <a:t>the </a:t>
            </a:r>
            <a:r>
              <a:rPr lang="en-US" sz="2800" dirty="0"/>
              <a:t>interplay of practical findings from application with academic canons in a “conflict-cooperation dialectical system” to sort a zone of convergence (Savall &amp; Zardet, 2008: 80</a:t>
            </a:r>
            <a:r>
              <a:rPr lang="en-US" sz="2800" dirty="0" smtClean="0"/>
              <a:t>).</a:t>
            </a:r>
          </a:p>
          <a:p>
            <a:endParaRPr lang="en-US" dirty="0"/>
          </a:p>
          <a:p>
            <a:endParaRPr lang="en-US" dirty="0"/>
          </a:p>
        </p:txBody>
      </p:sp>
      <p:sp>
        <p:nvSpPr>
          <p:cNvPr id="8" name="Rectangle 7"/>
          <p:cNvSpPr/>
          <p:nvPr/>
        </p:nvSpPr>
        <p:spPr>
          <a:xfrm>
            <a:off x="410550" y="3858952"/>
            <a:ext cx="8042276" cy="2677656"/>
          </a:xfrm>
          <a:prstGeom prst="rect">
            <a:avLst/>
          </a:prstGeom>
        </p:spPr>
        <p:txBody>
          <a:bodyPr wrap="square">
            <a:spAutoFit/>
          </a:bodyPr>
          <a:lstStyle/>
          <a:p>
            <a:r>
              <a:rPr lang="en-US" sz="2800" dirty="0"/>
              <a:t>Savall and Zardet (2008: 21) cite Peirce’s (1955) logics of induction, deduction, and abduction, but prefers to move from abductive hypothesis selections from many possible ones, to deduction, and finally inductive reasoning.</a:t>
            </a:r>
          </a:p>
        </p:txBody>
      </p:sp>
    </p:spTree>
    <p:extLst>
      <p:ext uri="{BB962C8B-B14F-4D97-AF65-F5344CB8AC3E}">
        <p14:creationId xmlns:p14="http://schemas.microsoft.com/office/powerpoint/2010/main" val="123337066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8188262" cy="6727653"/>
          </a:xfrm>
          <a:prstGeom prst="rect">
            <a:avLst/>
          </a:prstGeom>
        </p:spPr>
      </p:pic>
      <p:sp>
        <p:nvSpPr>
          <p:cNvPr id="3" name="Slide Number Placeholder 2"/>
          <p:cNvSpPr>
            <a:spLocks noGrp="1"/>
          </p:cNvSpPr>
          <p:nvPr>
            <p:ph type="sldNum" sz="quarter" idx="12"/>
          </p:nvPr>
        </p:nvSpPr>
        <p:spPr/>
        <p:txBody>
          <a:bodyPr/>
          <a:lstStyle/>
          <a:p>
            <a:fld id="{651FC063-5EA9-49AF-AFAF-D68C9E82B23B}" type="slidenum">
              <a:rPr lang="en-US" smtClean="0"/>
              <a:pPr/>
              <a:t>12</a:t>
            </a:fld>
            <a:endParaRPr lang="en-US"/>
          </a:p>
        </p:txBody>
      </p:sp>
    </p:spTree>
    <p:extLst>
      <p:ext uri="{BB962C8B-B14F-4D97-AF65-F5344CB8AC3E}">
        <p14:creationId xmlns:p14="http://schemas.microsoft.com/office/powerpoint/2010/main" val="211774115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cioeconomic Death Spiral © D. M. Boje 2017"/>
          <p:cNvPicPr/>
          <p:nvPr/>
        </p:nvPicPr>
        <p:blipFill>
          <a:blip r:embed="rId2">
            <a:extLst>
              <a:ext uri="{28A0092B-C50C-407E-A947-70E740481C1C}">
                <a14:useLocalDpi xmlns:a14="http://schemas.microsoft.com/office/drawing/2010/main" val="0"/>
              </a:ext>
            </a:extLst>
          </a:blip>
          <a:srcRect/>
          <a:stretch>
            <a:fillRect/>
          </a:stretch>
        </p:blipFill>
        <p:spPr bwMode="auto">
          <a:xfrm>
            <a:off x="598530" y="198447"/>
            <a:ext cx="8364816" cy="6509064"/>
          </a:xfrm>
          <a:prstGeom prst="rect">
            <a:avLst/>
          </a:prstGeom>
          <a:noFill/>
          <a:ln>
            <a:noFill/>
          </a:ln>
        </p:spPr>
      </p:pic>
      <p:sp>
        <p:nvSpPr>
          <p:cNvPr id="3" name="Slide Number Placeholder 2"/>
          <p:cNvSpPr>
            <a:spLocks noGrp="1"/>
          </p:cNvSpPr>
          <p:nvPr>
            <p:ph type="sldNum" sz="quarter" idx="12"/>
          </p:nvPr>
        </p:nvSpPr>
        <p:spPr/>
        <p:txBody>
          <a:bodyPr/>
          <a:lstStyle/>
          <a:p>
            <a:fld id="{651FC063-5EA9-49AF-AFAF-D68C9E82B23B}" type="slidenum">
              <a:rPr lang="en-US" smtClean="0"/>
              <a:pPr/>
              <a:t>13</a:t>
            </a:fld>
            <a:endParaRPr lang="en-US"/>
          </a:p>
        </p:txBody>
      </p:sp>
    </p:spTree>
    <p:extLst>
      <p:ext uri="{BB962C8B-B14F-4D97-AF65-F5344CB8AC3E}">
        <p14:creationId xmlns:p14="http://schemas.microsoft.com/office/powerpoint/2010/main" val="29314823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8913"/>
          </a:xfrm>
        </p:spPr>
        <p:txBody>
          <a:bodyPr>
            <a:normAutofit fontScale="90000"/>
          </a:bodyPr>
          <a:lstStyle/>
          <a:p>
            <a:r>
              <a:rPr lang="en-US" dirty="0" smtClean="0"/>
              <a:t>Savall and colleagues  (abbreviated) contributions</a:t>
            </a:r>
            <a:endParaRPr lang="en-US" dirty="0"/>
          </a:p>
        </p:txBody>
      </p:sp>
      <p:sp>
        <p:nvSpPr>
          <p:cNvPr id="3" name="Content Placeholder 2"/>
          <p:cNvSpPr>
            <a:spLocks noGrp="1"/>
          </p:cNvSpPr>
          <p:nvPr>
            <p:ph idx="1"/>
          </p:nvPr>
        </p:nvSpPr>
        <p:spPr>
          <a:xfrm>
            <a:off x="0" y="1197140"/>
            <a:ext cx="9144000" cy="5898098"/>
          </a:xfrm>
        </p:spPr>
        <p:txBody>
          <a:bodyPr>
            <a:noAutofit/>
          </a:bodyPr>
          <a:lstStyle/>
          <a:p>
            <a:pPr marL="0" indent="0">
              <a:buNone/>
            </a:pPr>
            <a:r>
              <a:rPr lang="en-US" sz="1400" dirty="0"/>
              <a:t>Savall, Henri. (1975/2010). </a:t>
            </a:r>
            <a:r>
              <a:rPr lang="en-US" sz="1400" b="1" i="1" dirty="0"/>
              <a:t>Work and People: An Economic Evaluation of Job-Enrichment</a:t>
            </a:r>
            <a:r>
              <a:rPr lang="en-US" sz="1400" dirty="0"/>
              <a:t>. 1975 book "</a:t>
            </a:r>
            <a:r>
              <a:rPr lang="en-US" sz="1400" b="1" i="1" dirty="0" err="1"/>
              <a:t>Enrichir</a:t>
            </a:r>
            <a:r>
              <a:rPr lang="en-US" sz="1400" b="1" i="1" dirty="0"/>
              <a:t> le trail human </a:t>
            </a:r>
            <a:r>
              <a:rPr lang="en-US" sz="1400" b="1" i="1" dirty="0" err="1"/>
              <a:t>dans</a:t>
            </a:r>
            <a:r>
              <a:rPr lang="en-US" sz="1400" b="1" i="1" dirty="0"/>
              <a:t> les enterprises et les </a:t>
            </a:r>
            <a:r>
              <a:rPr lang="en-US" sz="1400" b="1" i="1" dirty="0" smtClean="0"/>
              <a:t>organizations</a:t>
            </a:r>
            <a:r>
              <a:rPr lang="en-US" sz="1400" dirty="0" smtClean="0"/>
              <a:t>”.</a:t>
            </a:r>
          </a:p>
          <a:p>
            <a:pPr marL="0" indent="0">
              <a:buNone/>
            </a:pPr>
            <a:endParaRPr lang="en-US" sz="1400" dirty="0"/>
          </a:p>
          <a:p>
            <a:pPr marL="0" indent="0">
              <a:buNone/>
            </a:pPr>
            <a:r>
              <a:rPr lang="en-US" sz="1400" dirty="0" smtClean="0"/>
              <a:t>Savall</a:t>
            </a:r>
            <a:r>
              <a:rPr lang="en-US" sz="1400" dirty="0"/>
              <a:t>, H. (1983). Germán Bernácer. La </a:t>
            </a:r>
            <a:r>
              <a:rPr lang="en-US" sz="1400" dirty="0" err="1"/>
              <a:t>heterodoxia</a:t>
            </a:r>
            <a:r>
              <a:rPr lang="en-US" sz="1400" dirty="0"/>
              <a:t> en la </a:t>
            </a:r>
            <a:r>
              <a:rPr lang="en-US" sz="1400" dirty="0" err="1"/>
              <a:t>economía</a:t>
            </a:r>
            <a:r>
              <a:rPr lang="en-US" sz="1400" dirty="0"/>
              <a:t> (No. halshs-00783092).</a:t>
            </a:r>
            <a:br>
              <a:rPr lang="en-US" sz="1400" dirty="0"/>
            </a:br>
            <a:endParaRPr lang="en-US" sz="1400" dirty="0"/>
          </a:p>
          <a:p>
            <a:pPr marL="0" indent="0">
              <a:buNone/>
            </a:pPr>
            <a:r>
              <a:rPr lang="en-US" sz="1400" dirty="0"/>
              <a:t>Savall, H. (2003). An updated presentation of the socio-economic management model. Journal of Organizational Change Management, 16(1), 33-48.</a:t>
            </a:r>
            <a:br>
              <a:rPr lang="en-US" sz="1400" dirty="0"/>
            </a:br>
            <a:endParaRPr lang="en-US" sz="1400" dirty="0"/>
          </a:p>
          <a:p>
            <a:pPr marL="0" indent="0">
              <a:buNone/>
            </a:pPr>
            <a:r>
              <a:rPr lang="en-US" sz="1400" dirty="0"/>
              <a:t>Savall, H. (2001). interview with the SEAM Faculty (Henri Savall, Veronique Zardet, Marc Bonnet and Michel Péron), conducted by Grace Ann Rosile and David M. Boje, taped and transcribed, from, 2.</a:t>
            </a:r>
            <a:br>
              <a:rPr lang="en-US" sz="1400" dirty="0"/>
            </a:br>
            <a:endParaRPr lang="en-US" sz="1400" dirty="0"/>
          </a:p>
          <a:p>
            <a:pPr marL="0" indent="0">
              <a:buNone/>
            </a:pPr>
            <a:r>
              <a:rPr lang="en-US" sz="1400" dirty="0"/>
              <a:t>Savall, H. (Ed.). (2004). Crossing frontiers in quantitative and qualitative research methods: first international co-sponsored conference, Research Methods </a:t>
            </a:r>
            <a:r>
              <a:rPr lang="en-US" sz="1400" dirty="0" err="1"/>
              <a:t>Divsion</a:t>
            </a:r>
            <a:r>
              <a:rPr lang="en-US" sz="1400" dirty="0"/>
              <a:t>, Academy of Management (USA); March 18-20, 2004, Lyon, France. 1 (2004). ISEOR.</a:t>
            </a:r>
            <a:br>
              <a:rPr lang="en-US" sz="1400" dirty="0"/>
            </a:br>
            <a:endParaRPr lang="en-US" sz="1400" dirty="0"/>
          </a:p>
          <a:p>
            <a:pPr marL="0" indent="0">
              <a:buNone/>
            </a:pPr>
            <a:r>
              <a:rPr lang="en-US" sz="1400" dirty="0"/>
              <a:t>Savall, H., &amp; Zardet, V. (2005). </a:t>
            </a:r>
            <a:r>
              <a:rPr lang="en-US" sz="1400" dirty="0" err="1"/>
              <a:t>Tétranormalisation</a:t>
            </a:r>
            <a:r>
              <a:rPr lang="en-US" sz="1400" dirty="0"/>
              <a:t>: </a:t>
            </a:r>
            <a:r>
              <a:rPr lang="en-US" sz="1400" dirty="0" err="1"/>
              <a:t>défis</a:t>
            </a:r>
            <a:r>
              <a:rPr lang="en-US" sz="1400" dirty="0"/>
              <a:t> et </a:t>
            </a:r>
            <a:r>
              <a:rPr lang="en-US" sz="1400" dirty="0" err="1"/>
              <a:t>dynamiques</a:t>
            </a:r>
            <a:r>
              <a:rPr lang="en-US" sz="1400" dirty="0"/>
              <a:t> (No. halshs-00783085).</a:t>
            </a:r>
            <a:br>
              <a:rPr lang="en-US" sz="1400" dirty="0"/>
            </a:br>
            <a:endParaRPr lang="en-US" sz="1400" dirty="0"/>
          </a:p>
          <a:p>
            <a:pPr marL="0" indent="0">
              <a:buNone/>
            </a:pPr>
            <a:r>
              <a:rPr lang="en-US" sz="1400" dirty="0"/>
              <a:t>Savall, H., &amp; Zardet, V. (Eds.). (2013). The dynamics and challenges of tetranormalization. IAP.</a:t>
            </a:r>
            <a:br>
              <a:rPr lang="en-US" sz="1400" dirty="0"/>
            </a:br>
            <a:endParaRPr lang="en-US" sz="1400" dirty="0"/>
          </a:p>
          <a:p>
            <a:pPr marL="0" indent="0">
              <a:buNone/>
            </a:pPr>
            <a:r>
              <a:rPr lang="en-US" sz="1400" dirty="0"/>
              <a:t>Péron, M., &amp; Savall, H. (2007). Raising the Curtain on Business Operation Theatrics. Revue Sciences de </a:t>
            </a:r>
            <a:r>
              <a:rPr lang="en-US" sz="1400" dirty="0" err="1"/>
              <a:t>Gestion</a:t>
            </a:r>
            <a:r>
              <a:rPr lang="en-US" sz="1400" dirty="0"/>
              <a:t>, (58).</a:t>
            </a:r>
            <a:br>
              <a:rPr lang="en-US" sz="1400" dirty="0"/>
            </a:br>
            <a:endParaRPr lang="en-US" sz="1400" dirty="0"/>
          </a:p>
          <a:p>
            <a:pPr marL="0" indent="0">
              <a:buNone/>
            </a:pPr>
            <a:r>
              <a:rPr lang="en-US" sz="1400" dirty="0"/>
              <a:t>Savall, H., &amp; Zardet, V. (Eds.). (2008). Mastering hidden costs and socioeconomic performance. IAP.</a:t>
            </a:r>
            <a:br>
              <a:rPr lang="en-US" sz="1400" dirty="0"/>
            </a:br>
            <a:endParaRPr lang="en-US" sz="1400" dirty="0"/>
          </a:p>
          <a:p>
            <a:pPr marL="0" indent="0">
              <a:buNone/>
            </a:pPr>
            <a:r>
              <a:rPr lang="en-US" sz="1400" dirty="0"/>
              <a:t>Savall, H., Zardet, V., &amp; Bonnet, M. (2008). Releasing the untapped potential of enterprises through socio-economic management (No. halshs-00780720).</a:t>
            </a:r>
            <a:br>
              <a:rPr lang="en-US" sz="1400" dirty="0"/>
            </a:br>
            <a:endParaRPr lang="en-US" sz="1400" dirty="0"/>
          </a:p>
        </p:txBody>
      </p:sp>
    </p:spTree>
    <p:extLst>
      <p:ext uri="{BB962C8B-B14F-4D97-AF65-F5344CB8AC3E}">
        <p14:creationId xmlns:p14="http://schemas.microsoft.com/office/powerpoint/2010/main" val="131560761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Savall and Colleagues'’ Contributions</a:t>
            </a:r>
            <a:endParaRPr lang="en-US" dirty="0"/>
          </a:p>
        </p:txBody>
      </p:sp>
      <p:sp>
        <p:nvSpPr>
          <p:cNvPr id="3" name="Content Placeholder 2"/>
          <p:cNvSpPr>
            <a:spLocks noGrp="1"/>
          </p:cNvSpPr>
          <p:nvPr>
            <p:ph idx="1"/>
          </p:nvPr>
        </p:nvSpPr>
        <p:spPr>
          <a:xfrm>
            <a:off x="0" y="1600200"/>
            <a:ext cx="8963346" cy="5257800"/>
          </a:xfrm>
        </p:spPr>
        <p:txBody>
          <a:bodyPr>
            <a:normAutofit fontScale="47500" lnSpcReduction="20000"/>
          </a:bodyPr>
          <a:lstStyle/>
          <a:p>
            <a:pPr marL="0" indent="0">
              <a:buNone/>
            </a:pPr>
            <a:endParaRPr lang="en-US" dirty="0" smtClean="0"/>
          </a:p>
          <a:p>
            <a:pPr marL="0" indent="0">
              <a:buNone/>
            </a:pPr>
            <a:r>
              <a:rPr lang="en-US" dirty="0" smtClean="0"/>
              <a:t>Savall, H., Zardet, V., Bonnet, M., &amp; Péron, M. (2010). contribution of qualimetrics intervention-research methodology to transorganizational development (No. halshs-00749946).</a:t>
            </a:r>
            <a:br>
              <a:rPr lang="en-US" dirty="0" smtClean="0"/>
            </a:br>
            <a:endParaRPr lang="en-US" dirty="0" smtClean="0"/>
          </a:p>
          <a:p>
            <a:pPr marL="0" indent="0">
              <a:buNone/>
            </a:pPr>
            <a:r>
              <a:rPr lang="en-US" dirty="0" smtClean="0"/>
              <a:t>Savall, H., &amp; Zardet, V. (Eds.). (2011). The qualimetrics approach: Observing the complex object. IAP.</a:t>
            </a:r>
            <a:br>
              <a:rPr lang="en-US" dirty="0" smtClean="0"/>
            </a:br>
            <a:endParaRPr lang="en-US" dirty="0" smtClean="0"/>
          </a:p>
          <a:p>
            <a:pPr marL="0" indent="0">
              <a:buNone/>
            </a:pPr>
            <a:r>
              <a:rPr lang="en-US" dirty="0" smtClean="0"/>
              <a:t>Savall, H., Zardet, V., &amp; Péron, M. (2011). 22 The Evolutive and Interactive Actor Polygon in the Theater of Organizations. Storytelling and the future of organizations: An antenarrative handbook, 366.</a:t>
            </a:r>
            <a:br>
              <a:rPr lang="en-US" dirty="0" smtClean="0"/>
            </a:br>
            <a:endParaRPr lang="en-US" dirty="0" smtClean="0"/>
          </a:p>
          <a:p>
            <a:pPr marL="0" indent="0">
              <a:buNone/>
            </a:pPr>
            <a:r>
              <a:rPr lang="en-US" dirty="0" smtClean="0"/>
              <a:t>Savall, H., Zardet, V., Péron, M., &amp; Bonnet, M. (2012). Possible Contributions of Qualimetrics Intervention-Research Methodology to Action Research. International Journal of Action Research, 8(1), 102-130.</a:t>
            </a:r>
            <a:br>
              <a:rPr lang="en-US" dirty="0" smtClean="0"/>
            </a:br>
            <a:endParaRPr lang="en-US" dirty="0" smtClean="0"/>
          </a:p>
          <a:p>
            <a:pPr marL="0" indent="0">
              <a:buNone/>
            </a:pPr>
            <a:r>
              <a:rPr lang="en-US" dirty="0" smtClean="0"/>
              <a:t>Worley, C. G., Zardet, V., Bonnet, M., &amp; Savall, A. (2015). Becoming agile: How the SEAM approach to management builds adaptability. John Wiley &amp; Sons.</a:t>
            </a:r>
            <a:br>
              <a:rPr lang="en-US" dirty="0" smtClean="0"/>
            </a:br>
            <a:endParaRPr lang="en-US" dirty="0" smtClean="0"/>
          </a:p>
          <a:p>
            <a:pPr marL="0" indent="0">
              <a:buNone/>
            </a:pPr>
            <a:r>
              <a:rPr lang="en-US" dirty="0" smtClean="0"/>
              <a:t>Savall, H., Péron, M., &amp; Zardet, V. (2015, September). Human Potential at the Core of Socio-Economic Theory (SEAM). In Decoding the Socio? Economic Approach to Management: Results of the Second SEAM Conference in the United States(p. 1). IAP.</a:t>
            </a:r>
            <a:br>
              <a:rPr lang="en-US" dirty="0" smtClean="0"/>
            </a:br>
            <a:r>
              <a:rPr lang="en-US" dirty="0" smtClean="0"/>
              <a:t>Savall, H., &amp; Zardet, V. (2015). Reflecting on SEAM in the 21st Century. The </a:t>
            </a:r>
            <a:r>
              <a:rPr lang="en-US" dirty="0" err="1" smtClean="0"/>
              <a:t>SocioEconomic</a:t>
            </a:r>
            <a:r>
              <a:rPr lang="en-US" dirty="0" smtClean="0"/>
              <a:t> Approach to Management Revisited: The Evolving Nature of SEAM in the 21st Century, 1.</a:t>
            </a:r>
            <a:br>
              <a:rPr lang="en-US" dirty="0" smtClean="0"/>
            </a:br>
            <a:endParaRPr lang="en-US" dirty="0" smtClean="0"/>
          </a:p>
          <a:p>
            <a:pPr marL="0" indent="0">
              <a:buNone/>
            </a:pPr>
            <a:r>
              <a:rPr lang="en-US" dirty="0" smtClean="0"/>
              <a:t>Savall, H. (2016). TFW virus concept history. In Decoding the socio-economic approach to management: Results of the second SEAM conference in the United States.</a:t>
            </a:r>
            <a:br>
              <a:rPr lang="en-US" dirty="0" smtClean="0"/>
            </a:br>
            <a:endParaRPr lang="en-US" dirty="0" smtClean="0"/>
          </a:p>
          <a:p>
            <a:pPr marL="0" indent="0">
              <a:buNone/>
            </a:pPr>
            <a:r>
              <a:rPr lang="en-US" dirty="0" smtClean="0"/>
              <a:t>Savall, H., Péron, M., Zardet, V., &amp; Bonnet, M. (2018). Socioeconomic Approach to Management. Socially Responsible Capitalism and Management, 73(90), 18.</a:t>
            </a:r>
          </a:p>
          <a:p>
            <a:pPr marL="0" indent="0">
              <a:buNone/>
            </a:pPr>
            <a:endParaRPr lang="en-US" dirty="0"/>
          </a:p>
        </p:txBody>
      </p:sp>
    </p:spTree>
    <p:extLst>
      <p:ext uri="{BB962C8B-B14F-4D97-AF65-F5344CB8AC3E}">
        <p14:creationId xmlns:p14="http://schemas.microsoft.com/office/powerpoint/2010/main" val="20750109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(Savall &amp; Zardet, 2008: 145, 148)</a:t>
            </a:r>
            <a:endParaRPr lang="en-US" dirty="0"/>
          </a:p>
        </p:txBody>
      </p:sp>
      <p:sp>
        <p:nvSpPr>
          <p:cNvPr id="3" name="Content Placeholder 2"/>
          <p:cNvSpPr>
            <a:spLocks noGrp="1"/>
          </p:cNvSpPr>
          <p:nvPr>
            <p:ph idx="1"/>
          </p:nvPr>
        </p:nvSpPr>
        <p:spPr/>
        <p:txBody>
          <a:bodyPr>
            <a:normAutofit lnSpcReduction="10000"/>
          </a:bodyPr>
          <a:lstStyle/>
          <a:p>
            <a:pPr marL="971550" lvl="1" indent="-514350">
              <a:buFont typeface="+mj-lt"/>
              <a:buAutoNum type="arabicPeriod"/>
            </a:pPr>
            <a:r>
              <a:rPr lang="en-US" dirty="0" smtClean="0"/>
              <a:t>Exploration in Diagnostic phase of DPIE</a:t>
            </a:r>
          </a:p>
          <a:p>
            <a:pPr marL="971550" lvl="1" indent="-514350">
              <a:buFont typeface="+mj-lt"/>
              <a:buAutoNum type="arabicPeriod"/>
            </a:pPr>
            <a:r>
              <a:rPr lang="en-US" dirty="0" smtClean="0"/>
              <a:t>Conceptualization from In-Depth Observation</a:t>
            </a:r>
          </a:p>
          <a:p>
            <a:pPr marL="971550" lvl="1" indent="-514350">
              <a:buFont typeface="+mj-lt"/>
              <a:buAutoNum type="arabicPeriod"/>
            </a:pPr>
            <a:r>
              <a:rPr lang="en-US" dirty="0" smtClean="0"/>
              <a:t>Modelization</a:t>
            </a:r>
          </a:p>
          <a:p>
            <a:pPr marL="971550" lvl="1" indent="-514350">
              <a:buFont typeface="+mj-lt"/>
              <a:buAutoNum type="arabicPeriod"/>
            </a:pPr>
            <a:r>
              <a:rPr lang="en-US" dirty="0" smtClean="0"/>
              <a:t>Experimentation by implementing co-created projects (horizontally and vertically, in HORIVERT).</a:t>
            </a:r>
          </a:p>
          <a:p>
            <a:pPr marL="971550" lvl="1" indent="-514350">
              <a:buFont typeface="+mj-lt"/>
              <a:buAutoNum type="arabicPeriod"/>
            </a:pPr>
            <a:r>
              <a:rPr lang="en-US" dirty="0" smtClean="0"/>
              <a:t>Evaluation</a:t>
            </a:r>
          </a:p>
          <a:p>
            <a:pPr marL="971550" lvl="1" indent="-514350">
              <a:buFont typeface="+mj-lt"/>
              <a:buAutoNum type="arabicPeriod"/>
            </a:pPr>
            <a:r>
              <a:rPr lang="en-US" dirty="0" smtClean="0"/>
              <a:t>Formulation of relevant and knowledge to be disseminated</a:t>
            </a:r>
          </a:p>
          <a:p>
            <a:pPr marL="971550" lvl="1" indent="-514350">
              <a:buFont typeface="+mj-lt"/>
              <a:buAutoNum type="arabicPeriod"/>
            </a:pPr>
            <a:r>
              <a:rPr lang="en-US" dirty="0" smtClean="0"/>
              <a:t>Validation</a:t>
            </a:r>
          </a:p>
          <a:p>
            <a:endParaRPr lang="en-US" dirty="0"/>
          </a:p>
        </p:txBody>
      </p:sp>
    </p:spTree>
    <p:extLst>
      <p:ext uri="{BB962C8B-B14F-4D97-AF65-F5344CB8AC3E}">
        <p14:creationId xmlns:p14="http://schemas.microsoft.com/office/powerpoint/2010/main" val="3323793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davidboje.com/655/ORM_Storytelling_in_Action_BOOK/ORM_images/savall_dialectic_socioeconomic.png"/>
          <p:cNvPicPr/>
          <p:nvPr/>
        </p:nvPicPr>
        <p:blipFill>
          <a:blip r:embed="rId2">
            <a:extLst>
              <a:ext uri="{28A0092B-C50C-407E-A947-70E740481C1C}">
                <a14:useLocalDpi xmlns:a14="http://schemas.microsoft.com/office/drawing/2010/main" val="0"/>
              </a:ext>
            </a:extLst>
          </a:blip>
          <a:srcRect/>
          <a:stretch>
            <a:fillRect/>
          </a:stretch>
        </p:blipFill>
        <p:spPr bwMode="auto">
          <a:xfrm>
            <a:off x="1531393" y="0"/>
            <a:ext cx="6461728" cy="6330462"/>
          </a:xfrm>
          <a:prstGeom prst="rect">
            <a:avLst/>
          </a:prstGeom>
          <a:noFill/>
          <a:ln>
            <a:noFill/>
          </a:ln>
        </p:spPr>
      </p:pic>
      <p:sp>
        <p:nvSpPr>
          <p:cNvPr id="5" name="Rectangle 4"/>
          <p:cNvSpPr/>
          <p:nvPr/>
        </p:nvSpPr>
        <p:spPr>
          <a:xfrm>
            <a:off x="0" y="6480858"/>
            <a:ext cx="8945573" cy="369332"/>
          </a:xfrm>
          <a:prstGeom prst="rect">
            <a:avLst/>
          </a:prstGeom>
        </p:spPr>
        <p:txBody>
          <a:bodyPr wrap="square">
            <a:spAutoFit/>
          </a:bodyPr>
          <a:lstStyle/>
          <a:p>
            <a:r>
              <a:rPr lang="en-US" dirty="0"/>
              <a:t>- Savall's depiction of Socioeconomic Dialectics of a Double Spiral (Savall, 1975/2010: 205) </a:t>
            </a:r>
          </a:p>
        </p:txBody>
      </p:sp>
    </p:spTree>
    <p:extLst>
      <p:ext uri="{BB962C8B-B14F-4D97-AF65-F5344CB8AC3E}">
        <p14:creationId xmlns:p14="http://schemas.microsoft.com/office/powerpoint/2010/main" val="339994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24106" y="466848"/>
            <a:ext cx="8441334" cy="5975657"/>
          </a:xfrm>
          <a:prstGeom prst="rect">
            <a:avLst/>
          </a:prstGeom>
          <a:noFill/>
          <a:ln>
            <a:noFill/>
          </a:ln>
        </p:spPr>
      </p:pic>
    </p:spTree>
    <p:extLst>
      <p:ext uri="{BB962C8B-B14F-4D97-AF65-F5344CB8AC3E}">
        <p14:creationId xmlns:p14="http://schemas.microsoft.com/office/powerpoint/2010/main" val="2005148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42900"/>
            <a:ext cx="9144000" cy="6172200"/>
          </a:xfrm>
          <a:prstGeom prst="rect">
            <a:avLst/>
          </a:prstGeom>
        </p:spPr>
      </p:pic>
    </p:spTree>
    <p:extLst>
      <p:ext uri="{BB962C8B-B14F-4D97-AF65-F5344CB8AC3E}">
        <p14:creationId xmlns:p14="http://schemas.microsoft.com/office/powerpoint/2010/main" val="1135888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0625" y="274638"/>
            <a:ext cx="8873375" cy="599855"/>
          </a:xfrm>
        </p:spPr>
        <p:txBody>
          <a:bodyPr>
            <a:normAutofit fontScale="90000"/>
          </a:bodyPr>
          <a:lstStyle/>
          <a:p>
            <a:r>
              <a:rPr lang="en-US" b="1" i="1" dirty="0">
                <a:solidFill>
                  <a:srgbClr val="FF0000"/>
                </a:solidFill>
              </a:rPr>
              <a:t>FROM </a:t>
            </a:r>
            <a:r>
              <a:rPr lang="en-US" b="1" i="1" dirty="0" smtClean="0">
                <a:solidFill>
                  <a:srgbClr val="FF0000"/>
                </a:solidFill>
              </a:rPr>
              <a:t>FUTURING </a:t>
            </a:r>
            <a:r>
              <a:rPr lang="en-US" b="1" i="1" dirty="0">
                <a:solidFill>
                  <a:srgbClr val="FF0000"/>
                </a:solidFill>
              </a:rPr>
              <a:t>TO </a:t>
            </a:r>
            <a:r>
              <a:rPr lang="en-US" b="1" i="1" dirty="0" smtClean="0">
                <a:solidFill>
                  <a:srgbClr val="FF0000"/>
                </a:solidFill>
              </a:rPr>
              <a:t>REHISTORICIZING</a:t>
            </a:r>
            <a:r>
              <a:rPr lang="en-US" b="1" i="1" dirty="0">
                <a:solidFill>
                  <a:srgbClr val="FF0000"/>
                </a:solidFill>
              </a:rPr>
              <a:t/>
            </a:r>
            <a:br>
              <a:rPr lang="en-US" b="1" i="1" dirty="0">
                <a:solidFill>
                  <a:srgbClr val="FF0000"/>
                </a:solidFill>
              </a:rPr>
            </a:br>
            <a:endParaRPr lang="en-US" dirty="0"/>
          </a:p>
        </p:txBody>
      </p:sp>
      <p:sp>
        <p:nvSpPr>
          <p:cNvPr id="6" name="Content Placeholder 5"/>
          <p:cNvSpPr>
            <a:spLocks noGrp="1"/>
          </p:cNvSpPr>
          <p:nvPr>
            <p:ph idx="1"/>
          </p:nvPr>
        </p:nvSpPr>
        <p:spPr>
          <a:xfrm>
            <a:off x="457200" y="874494"/>
            <a:ext cx="8229600" cy="5251670"/>
          </a:xfrm>
        </p:spPr>
        <p:txBody>
          <a:bodyPr>
            <a:normAutofit/>
          </a:bodyPr>
          <a:lstStyle/>
          <a:p>
            <a:pPr marL="0" indent="0">
              <a:buNone/>
            </a:pPr>
            <a:r>
              <a:rPr lang="en-US" dirty="0" smtClean="0"/>
              <a:t>Ensemble Leadership can also become Worker-Driven </a:t>
            </a:r>
            <a:r>
              <a:rPr lang="en-US" b="1" i="1" dirty="0" smtClean="0"/>
              <a:t>Corporate Social Responsibility</a:t>
            </a:r>
            <a:endParaRPr lang="en-US" b="1" dirty="0" smtClean="0"/>
          </a:p>
          <a:p>
            <a:pPr marL="0" indent="0">
              <a:buNone/>
            </a:pPr>
            <a:endParaRPr lang="en-US" b="1" dirty="0"/>
          </a:p>
          <a:p>
            <a:pPr marL="0" indent="0">
              <a:buNone/>
            </a:pPr>
            <a:r>
              <a:rPr lang="en-US" b="1" i="1" dirty="0" smtClean="0"/>
              <a:t>Futuring</a:t>
            </a:r>
            <a:r>
              <a:rPr lang="en-US" dirty="0" smtClean="0"/>
              <a:t> by prospective sensemaking, making new direction and forecaring in advance for its Becoming,</a:t>
            </a:r>
          </a:p>
          <a:p>
            <a:pPr marL="0" indent="0">
              <a:buNone/>
            </a:pPr>
            <a:endParaRPr lang="en-US" i="1" dirty="0"/>
          </a:p>
          <a:p>
            <a:pPr marL="0" indent="0">
              <a:buNone/>
            </a:pPr>
            <a:r>
              <a:rPr lang="en-US" i="1" dirty="0" smtClean="0"/>
              <a:t>Then </a:t>
            </a:r>
            <a:r>
              <a:rPr lang="en-US" b="1" i="1" dirty="0" smtClean="0"/>
              <a:t>Rehistoricizing </a:t>
            </a:r>
            <a:r>
              <a:rPr lang="en-US" i="1" dirty="0" smtClean="0"/>
              <a:t>by picking out a past (or </a:t>
            </a:r>
            <a:r>
              <a:rPr lang="en-US" i="1" dirty="0" smtClean="0"/>
              <a:t>inventing </a:t>
            </a:r>
            <a:r>
              <a:rPr lang="en-US" i="1" dirty="0" smtClean="0"/>
              <a:t>a past) to legitimate the new direction.</a:t>
            </a:r>
            <a:r>
              <a:rPr lang="en-US" b="1" i="1" dirty="0" smtClean="0"/>
              <a:t> </a:t>
            </a:r>
            <a:endParaRPr lang="en-US" i="1"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2</a:t>
            </a:fld>
            <a:endParaRPr lang="en-US"/>
          </a:p>
        </p:txBody>
      </p:sp>
      <p:sp>
        <p:nvSpPr>
          <p:cNvPr id="8" name="Left Arrow 7"/>
          <p:cNvSpPr/>
          <p:nvPr/>
        </p:nvSpPr>
        <p:spPr>
          <a:xfrm rot="20453974">
            <a:off x="3131151" y="3683894"/>
            <a:ext cx="2342172" cy="359404"/>
          </a:xfrm>
          <a:prstGeom prst="left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0633451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317" y="274638"/>
            <a:ext cx="8914683" cy="1143000"/>
          </a:xfrm>
        </p:spPr>
        <p:txBody>
          <a:bodyPr>
            <a:normAutofit fontScale="90000"/>
          </a:bodyPr>
          <a:lstStyle/>
          <a:p>
            <a:r>
              <a:rPr lang="en-US" b="1" dirty="0" smtClean="0"/>
              <a:t>Can SEAM uses self-correcting ‘storytelling science’ to be Eco-Friendly?</a:t>
            </a:r>
            <a:endParaRPr lang="en-US" b="1" dirty="0"/>
          </a:p>
        </p:txBody>
      </p:sp>
      <p:sp>
        <p:nvSpPr>
          <p:cNvPr id="3" name="Content Placeholder 2"/>
          <p:cNvSpPr>
            <a:spLocks noGrp="1"/>
          </p:cNvSpPr>
          <p:nvPr>
            <p:ph idx="1"/>
          </p:nvPr>
        </p:nvSpPr>
        <p:spPr>
          <a:xfrm>
            <a:off x="457200" y="1600200"/>
            <a:ext cx="8362670" cy="4979952"/>
          </a:xfrm>
        </p:spPr>
        <p:txBody>
          <a:bodyPr>
            <a:normAutofit fontScale="70000" lnSpcReduction="20000"/>
          </a:bodyPr>
          <a:lstStyle/>
          <a:p>
            <a:r>
              <a:rPr lang="en-US" dirty="0"/>
              <a:t>Water quality standards are high in France as they must comply with strict EU standards</a:t>
            </a:r>
            <a:r>
              <a:rPr lang="en-US" dirty="0" smtClean="0"/>
              <a:t>.</a:t>
            </a:r>
          </a:p>
          <a:p>
            <a:r>
              <a:rPr lang="en-US" dirty="0"/>
              <a:t>62 percent of drinking water supply is from groundwater and 38 percent from surface water</a:t>
            </a:r>
            <a:r>
              <a:rPr lang="en-US" dirty="0" smtClean="0"/>
              <a:t>.</a:t>
            </a:r>
          </a:p>
          <a:p>
            <a:r>
              <a:rPr lang="en-US" dirty="0"/>
              <a:t>Veolia and </a:t>
            </a:r>
            <a:r>
              <a:rPr lang="en-US" dirty="0" smtClean="0"/>
              <a:t>Suez: Water </a:t>
            </a:r>
            <a:r>
              <a:rPr lang="en-US" dirty="0"/>
              <a:t>privatization in France goes back to the mid-19th century when cities signed concessions with private water companies for the supply of drinking water</a:t>
            </a:r>
            <a:r>
              <a:rPr lang="en-US" dirty="0" smtClean="0"/>
              <a:t>.</a:t>
            </a:r>
          </a:p>
          <a:p>
            <a:r>
              <a:rPr lang="en-US" dirty="0"/>
              <a:t>75% of water and 50% of sanitation services in France are provided by the private sector, primarily by two firms, Veolia Water and Suez Environnement</a:t>
            </a:r>
            <a:r>
              <a:rPr lang="en-US" dirty="0" smtClean="0"/>
              <a:t>.</a:t>
            </a:r>
          </a:p>
          <a:p>
            <a:r>
              <a:rPr lang="en-US" dirty="0" smtClean="0"/>
              <a:t>Wastewater is a problem; twice EU threatened France with fines if not brought up to EU standards</a:t>
            </a:r>
          </a:p>
          <a:p>
            <a:r>
              <a:rPr lang="en-US" dirty="0" smtClean="0"/>
              <a:t>Agricultural </a:t>
            </a:r>
            <a:r>
              <a:rPr lang="en-US" dirty="0"/>
              <a:t>is exempt from the Polluter-pays principle and that it continues to deteriorate the quality of groundwater with impunity</a:t>
            </a:r>
            <a:r>
              <a:rPr lang="en-US" dirty="0" smtClean="0"/>
              <a:t>.</a:t>
            </a:r>
            <a:endParaRPr lang="en-US" dirty="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105462470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SEAM’s Self-Correcting ‘storytelling science’ competitive advantages</a:t>
            </a:r>
            <a:endParaRPr lang="en-US" dirty="0"/>
          </a:p>
        </p:txBody>
      </p:sp>
      <p:sp>
        <p:nvSpPr>
          <p:cNvPr id="3" name="Content Placeholder 2"/>
          <p:cNvSpPr>
            <a:spLocks noGrp="1"/>
          </p:cNvSpPr>
          <p:nvPr>
            <p:ph idx="1"/>
          </p:nvPr>
        </p:nvSpPr>
        <p:spPr/>
        <p:txBody>
          <a:bodyPr/>
          <a:lstStyle/>
          <a:p>
            <a:r>
              <a:rPr lang="en-US" dirty="0" smtClean="0"/>
              <a:t>SEAM uses </a:t>
            </a:r>
            <a:r>
              <a:rPr lang="en-US" b="1" dirty="0">
                <a:solidFill>
                  <a:srgbClr val="FF0000"/>
                </a:solidFill>
              </a:rPr>
              <a:t>Peirce’s Abduction-Induction-Deduction</a:t>
            </a:r>
            <a:r>
              <a:rPr lang="en-US" dirty="0"/>
              <a:t> in Scientific Method of unleashing human </a:t>
            </a:r>
            <a:r>
              <a:rPr lang="en-US" dirty="0" smtClean="0"/>
              <a:t>potential</a:t>
            </a:r>
          </a:p>
          <a:p>
            <a:r>
              <a:rPr lang="en-US" dirty="0" smtClean="0"/>
              <a:t>Appreciative Inquiry is POSITIVITY of Confirmation without any Refutation</a:t>
            </a:r>
          </a:p>
          <a:p>
            <a:r>
              <a:rPr lang="en-US" dirty="0" smtClean="0"/>
              <a:t>Action Research and Grounded Theory are not doing self-correction refutation method</a:t>
            </a:r>
          </a:p>
        </p:txBody>
      </p:sp>
    </p:spTree>
    <p:extLst>
      <p:ext uri="{BB962C8B-B14F-4D97-AF65-F5344CB8AC3E}">
        <p14:creationId xmlns:p14="http://schemas.microsoft.com/office/powerpoint/2010/main" val="56459702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9275" y="107576"/>
            <a:ext cx="8042276" cy="765591"/>
          </a:xfrm>
        </p:spPr>
        <p:txBody>
          <a:bodyPr>
            <a:noAutofit/>
          </a:bodyPr>
          <a:lstStyle/>
          <a:p>
            <a:r>
              <a:rPr lang="en-US" sz="6600" b="1" dirty="0" smtClean="0">
                <a:solidFill>
                  <a:srgbClr val="FF0000"/>
                </a:solidFill>
              </a:rPr>
              <a:t>TRILECTIC</a:t>
            </a:r>
            <a:endParaRPr lang="en-US" sz="6600" b="1" dirty="0">
              <a:solidFill>
                <a:srgbClr val="FF0000"/>
              </a:solidFill>
            </a:endParaRPr>
          </a:p>
        </p:txBody>
      </p:sp>
      <p:sp>
        <p:nvSpPr>
          <p:cNvPr id="2" name="Slide Number Placeholder 1"/>
          <p:cNvSpPr>
            <a:spLocks noGrp="1"/>
          </p:cNvSpPr>
          <p:nvPr>
            <p:ph type="sldNum" sz="quarter" idx="12"/>
          </p:nvPr>
        </p:nvSpPr>
        <p:spPr/>
        <p:txBody>
          <a:bodyPr/>
          <a:lstStyle/>
          <a:p>
            <a:fld id="{651FC063-5EA9-49AF-AFAF-D68C9E82B23B}" type="slidenum">
              <a:rPr lang="en-US" smtClean="0"/>
              <a:pPr/>
              <a:t>4</a:t>
            </a:fld>
            <a:endParaRPr lang="en-US"/>
          </a:p>
        </p:txBody>
      </p:sp>
      <p:sp>
        <p:nvSpPr>
          <p:cNvPr id="6" name="Rectangle 5"/>
          <p:cNvSpPr/>
          <p:nvPr/>
        </p:nvSpPr>
        <p:spPr>
          <a:xfrm>
            <a:off x="549275" y="902110"/>
            <a:ext cx="8042276" cy="2369880"/>
          </a:xfrm>
          <a:prstGeom prst="rect">
            <a:avLst/>
          </a:prstGeom>
        </p:spPr>
        <p:txBody>
          <a:bodyPr wrap="square">
            <a:spAutoFit/>
          </a:bodyPr>
          <a:lstStyle/>
          <a:p>
            <a:r>
              <a:rPr lang="en-US" sz="2800" dirty="0"/>
              <a:t>This is a positive dialectics, </a:t>
            </a:r>
            <a:r>
              <a:rPr lang="en-US" sz="2800" dirty="0" smtClean="0"/>
              <a:t>the </a:t>
            </a:r>
            <a:r>
              <a:rPr lang="en-US" sz="2800" dirty="0"/>
              <a:t>interplay of practical findings from application with academic canons in a “conflict-cooperation dialectical system” to sort a zone of convergence (Savall &amp; Zardet, 2008: 80</a:t>
            </a:r>
            <a:r>
              <a:rPr lang="en-US" sz="2800" dirty="0" smtClean="0"/>
              <a:t>).</a:t>
            </a:r>
          </a:p>
          <a:p>
            <a:endParaRPr lang="en-US" dirty="0"/>
          </a:p>
          <a:p>
            <a:endParaRPr lang="en-US" dirty="0"/>
          </a:p>
        </p:txBody>
      </p:sp>
      <p:sp>
        <p:nvSpPr>
          <p:cNvPr id="8" name="Rectangle 7"/>
          <p:cNvSpPr/>
          <p:nvPr/>
        </p:nvSpPr>
        <p:spPr>
          <a:xfrm>
            <a:off x="410550" y="3858952"/>
            <a:ext cx="8042276" cy="2677656"/>
          </a:xfrm>
          <a:prstGeom prst="rect">
            <a:avLst/>
          </a:prstGeom>
        </p:spPr>
        <p:txBody>
          <a:bodyPr wrap="square">
            <a:spAutoFit/>
          </a:bodyPr>
          <a:lstStyle/>
          <a:p>
            <a:r>
              <a:rPr lang="en-US" sz="2800" dirty="0"/>
              <a:t>Savall and Zardet (2008: 21) cite Peirce’s (1955) logics of induction, deduction, and abduction, but prefers to move from abductive hypothesis selections from many possible ones, to deduction, and finally inductive reasoning.</a:t>
            </a:r>
          </a:p>
        </p:txBody>
      </p:sp>
    </p:spTree>
    <p:extLst>
      <p:ext uri="{BB962C8B-B14F-4D97-AF65-F5344CB8AC3E}">
        <p14:creationId xmlns:p14="http://schemas.microsoft.com/office/powerpoint/2010/main" val="248033587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012914"/>
          </a:xfrm>
        </p:spPr>
        <p:txBody>
          <a:bodyPr/>
          <a:lstStyle/>
          <a:p>
            <a:r>
              <a:rPr lang="en-US" dirty="0" smtClean="0"/>
              <a:t>Hidden Costs Diagnostic Analysis</a:t>
            </a:r>
            <a:endParaRPr lang="en-US" dirty="0"/>
          </a:p>
        </p:txBody>
      </p:sp>
      <p:sp>
        <p:nvSpPr>
          <p:cNvPr id="3" name="Content Placeholder 2"/>
          <p:cNvSpPr>
            <a:spLocks noGrp="1"/>
          </p:cNvSpPr>
          <p:nvPr>
            <p:ph idx="1"/>
          </p:nvPr>
        </p:nvSpPr>
        <p:spPr>
          <a:xfrm>
            <a:off x="628650" y="1012915"/>
            <a:ext cx="7886700" cy="5164049"/>
          </a:xfrm>
        </p:spPr>
        <p:txBody>
          <a:bodyPr/>
          <a:lstStyle/>
          <a:p>
            <a:r>
              <a:rPr lang="en-US" dirty="0" smtClean="0"/>
              <a:t>The analysis can include five socio-economic indicators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1558345"/>
            <a:ext cx="6905491" cy="4765183"/>
          </a:xfrm>
          <a:prstGeom prst="rect">
            <a:avLst/>
          </a:prstGeom>
        </p:spPr>
      </p:pic>
    </p:spTree>
    <p:extLst>
      <p:ext uri="{BB962C8B-B14F-4D97-AF65-F5344CB8AC3E}">
        <p14:creationId xmlns:p14="http://schemas.microsoft.com/office/powerpoint/2010/main" val="3479449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695495"/>
          </a:xfrm>
        </p:spPr>
        <p:txBody>
          <a:bodyPr>
            <a:noAutofit/>
          </a:bodyPr>
          <a:lstStyle/>
          <a:p>
            <a:r>
              <a:rPr lang="en-US" sz="3200" b="1" dirty="0" smtClean="0"/>
              <a:t>Causes </a:t>
            </a:r>
            <a:r>
              <a:rPr lang="en-US" sz="3200" dirty="0" smtClean="0"/>
              <a:t>of hidden costs &amp; general characteristics of the socio-economic method of enterprise analysis.(</a:t>
            </a:r>
            <a:r>
              <a:rPr lang="en-US" sz="1800" dirty="0" smtClean="0"/>
              <a:t>DYSFUNCTION, HIDDEN COST ANALYSIS, JOB-TRAINING)</a:t>
            </a:r>
            <a:endParaRPr lang="en-US" sz="3200" dirty="0"/>
          </a:p>
        </p:txBody>
      </p:sp>
      <p:sp>
        <p:nvSpPr>
          <p:cNvPr id="3" name="Content Placeholder 2"/>
          <p:cNvSpPr>
            <a:spLocks noGrp="1"/>
          </p:cNvSpPr>
          <p:nvPr>
            <p:ph idx="1"/>
          </p:nvPr>
        </p:nvSpPr>
        <p:spPr>
          <a:xfrm>
            <a:off x="628650" y="2382591"/>
            <a:ext cx="7886700" cy="4095482"/>
          </a:xfrm>
        </p:spPr>
        <p:txBody>
          <a:bodyPr>
            <a:normAutofit fontScale="92500" lnSpcReduction="10000"/>
          </a:bodyPr>
          <a:lstStyle/>
          <a:p>
            <a:pPr marL="0" indent="0" algn="ctr">
              <a:buNone/>
            </a:pPr>
            <a:r>
              <a:rPr lang="en-US" b="1" dirty="0" smtClean="0"/>
              <a:t> CAUSES OF HIDDEN COSTS	</a:t>
            </a:r>
          </a:p>
          <a:p>
            <a:pPr marL="0" indent="0" algn="ctr">
              <a:buNone/>
            </a:pPr>
            <a:endParaRPr lang="en-US" b="1" dirty="0" smtClean="0"/>
          </a:p>
          <a:p>
            <a:pPr marL="0" indent="0">
              <a:buNone/>
            </a:pPr>
            <a:endParaRPr lang="en-US" b="1" dirty="0"/>
          </a:p>
          <a:p>
            <a:pPr marL="0" indent="0" algn="ctr">
              <a:buNone/>
            </a:pPr>
            <a:endParaRPr lang="en-US" b="1" dirty="0" smtClean="0"/>
          </a:p>
          <a:p>
            <a:pPr marL="0" indent="0" algn="ctr">
              <a:buNone/>
            </a:pPr>
            <a:endParaRPr lang="en-US" b="1" dirty="0"/>
          </a:p>
          <a:p>
            <a:pPr marL="0" indent="0" algn="ctr">
              <a:buNone/>
            </a:pPr>
            <a:endParaRPr lang="en-US" b="1" dirty="0"/>
          </a:p>
          <a:p>
            <a:pPr>
              <a:buFont typeface="Wingdings" panose="05000000000000000000" pitchFamily="2" charset="2"/>
              <a:buChar char="Ø"/>
            </a:pPr>
            <a:endParaRPr lang="en-US" b="1" dirty="0" smtClean="0"/>
          </a:p>
          <a:p>
            <a:pPr>
              <a:buFont typeface="Wingdings" panose="05000000000000000000" pitchFamily="2" charset="2"/>
              <a:buChar char="Ø"/>
            </a:pPr>
            <a:r>
              <a:rPr lang="en-US" b="1" dirty="0" smtClean="0"/>
              <a:t>Structures</a:t>
            </a:r>
            <a:r>
              <a:rPr lang="en-US" dirty="0" smtClean="0"/>
              <a:t> and </a:t>
            </a:r>
            <a:r>
              <a:rPr lang="en-US" b="1" dirty="0" smtClean="0"/>
              <a:t>behaviors</a:t>
            </a:r>
            <a:r>
              <a:rPr lang="en-US" dirty="0" smtClean="0"/>
              <a:t> of company actors. </a:t>
            </a:r>
          </a:p>
          <a:p>
            <a:pPr marL="0" indent="0">
              <a:buNone/>
            </a:pPr>
            <a:endParaRPr lang="en-US" dirty="0"/>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4314" y="2751920"/>
            <a:ext cx="3536171" cy="315948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751920"/>
            <a:ext cx="3543300" cy="3288273"/>
          </a:xfrm>
          <a:prstGeom prst="rect">
            <a:avLst/>
          </a:prstGeom>
        </p:spPr>
      </p:pic>
    </p:spTree>
    <p:extLst>
      <p:ext uri="{BB962C8B-B14F-4D97-AF65-F5344CB8AC3E}">
        <p14:creationId xmlns:p14="http://schemas.microsoft.com/office/powerpoint/2010/main" val="563207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788" y="107576"/>
            <a:ext cx="9066212" cy="919786"/>
          </a:xfrm>
        </p:spPr>
        <p:txBody>
          <a:bodyPr>
            <a:noAutofit/>
          </a:bodyPr>
          <a:lstStyle/>
          <a:p>
            <a:r>
              <a:rPr lang="en-US" sz="3600" b="1" dirty="0">
                <a:solidFill>
                  <a:srgbClr val="FF0000"/>
                </a:solidFill>
              </a:rPr>
              <a:t>SEAM intervention-research is an Alternative to GT/AR &amp; 10 Consultancy Giants</a:t>
            </a:r>
            <a:endParaRPr lang="en-US" sz="3600" dirty="0">
              <a:solidFill>
                <a:srgbClr val="FF0000"/>
              </a:solidFill>
            </a:endParaRPr>
          </a:p>
        </p:txBody>
      </p:sp>
      <p:sp>
        <p:nvSpPr>
          <p:cNvPr id="6" name="Text Placeholder 5"/>
          <p:cNvSpPr>
            <a:spLocks noGrp="1"/>
          </p:cNvSpPr>
          <p:nvPr>
            <p:ph type="body" idx="1"/>
          </p:nvPr>
        </p:nvSpPr>
        <p:spPr>
          <a:xfrm>
            <a:off x="5303520" y="1281997"/>
            <a:ext cx="3840480" cy="430273"/>
          </a:xfrm>
        </p:spPr>
        <p:txBody>
          <a:bodyPr>
            <a:normAutofit lnSpcReduction="10000"/>
          </a:bodyPr>
          <a:lstStyle/>
          <a:p>
            <a:r>
              <a:rPr lang="en-US" b="1" dirty="0" smtClean="0">
                <a:solidFill>
                  <a:srgbClr val="4A6300"/>
                </a:solidFill>
              </a:rPr>
              <a:t>SEAM-STORYTELLING</a:t>
            </a:r>
            <a:endParaRPr lang="en-US" b="1" dirty="0">
              <a:solidFill>
                <a:srgbClr val="4A6300"/>
              </a:solidFill>
            </a:endParaRPr>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799450507"/>
              </p:ext>
            </p:extLst>
          </p:nvPr>
        </p:nvGraphicFramePr>
        <p:xfrm>
          <a:off x="4209879" y="1712269"/>
          <a:ext cx="4934121" cy="49285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6"/>
          <p:cNvSpPr>
            <a:spLocks noGrp="1"/>
          </p:cNvSpPr>
          <p:nvPr>
            <p:ph type="body" sz="quarter" idx="3"/>
          </p:nvPr>
        </p:nvSpPr>
        <p:spPr>
          <a:xfrm>
            <a:off x="212963" y="1444532"/>
            <a:ext cx="3840480" cy="424697"/>
          </a:xfrm>
        </p:spPr>
        <p:txBody>
          <a:bodyPr>
            <a:normAutofit lnSpcReduction="10000"/>
          </a:bodyPr>
          <a:lstStyle/>
          <a:p>
            <a:r>
              <a:rPr lang="en-US" b="1" dirty="0" smtClean="0">
                <a:solidFill>
                  <a:srgbClr val="4A6300"/>
                </a:solidFill>
              </a:rPr>
              <a:t>TFW VIRUS</a:t>
            </a:r>
            <a:endParaRPr lang="en-US" b="1" dirty="0">
              <a:solidFill>
                <a:srgbClr val="4A6300"/>
              </a:solidFill>
            </a:endParaRPr>
          </a:p>
        </p:txBody>
      </p:sp>
      <p:graphicFrame>
        <p:nvGraphicFramePr>
          <p:cNvPr id="8" name="Content Placeholder 7"/>
          <p:cNvGraphicFramePr>
            <a:graphicFrameLocks noGrp="1"/>
          </p:cNvGraphicFramePr>
          <p:nvPr>
            <p:ph sz="quarter" idx="4"/>
            <p:extLst>
              <p:ext uri="{D42A27DB-BD31-4B8C-83A1-F6EECF244321}">
                <p14:modId xmlns:p14="http://schemas.microsoft.com/office/powerpoint/2010/main" val="3226975110"/>
              </p:ext>
            </p:extLst>
          </p:nvPr>
        </p:nvGraphicFramePr>
        <p:xfrm>
          <a:off x="77788" y="2142927"/>
          <a:ext cx="3975655" cy="392271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Slide Number Placeholder 3"/>
          <p:cNvSpPr>
            <a:spLocks noGrp="1"/>
          </p:cNvSpPr>
          <p:nvPr>
            <p:ph type="sldNum" sz="quarter" idx="12"/>
          </p:nvPr>
        </p:nvSpPr>
        <p:spPr/>
        <p:txBody>
          <a:bodyPr/>
          <a:lstStyle/>
          <a:p>
            <a:fld id="{F02B70FB-18ED-4CA5-8368-F946A6F2C1F7}" type="slidenum">
              <a:rPr lang="en-US" smtClean="0"/>
              <a:t>7</a:t>
            </a:fld>
            <a:endParaRPr lang="en-US"/>
          </a:p>
        </p:txBody>
      </p:sp>
    </p:spTree>
    <p:extLst>
      <p:ext uri="{BB962C8B-B14F-4D97-AF65-F5344CB8AC3E}">
        <p14:creationId xmlns:p14="http://schemas.microsoft.com/office/powerpoint/2010/main" val="4839825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8">
                                            <p:graphicEl>
                                              <a:dgm id="{02416898-003B-47FB-A816-2552670B387F}"/>
                                            </p:graphicEl>
                                          </p:spTgt>
                                        </p:tgtEl>
                                        <p:attrNameLst>
                                          <p:attrName>style.visibility</p:attrName>
                                        </p:attrNameLst>
                                      </p:cBhvr>
                                      <p:to>
                                        <p:strVal val="visible"/>
                                      </p:to>
                                    </p:set>
                                    <p:anim calcmode="lin" valueType="num">
                                      <p:cBhvr>
                                        <p:cTn id="12" dur="1000" fill="hold"/>
                                        <p:tgtEl>
                                          <p:spTgt spid="8">
                                            <p:graphicEl>
                                              <a:dgm id="{02416898-003B-47FB-A816-2552670B387F}"/>
                                            </p:graphicEl>
                                          </p:spTgt>
                                        </p:tgtEl>
                                        <p:attrNameLst>
                                          <p:attrName>ppt_w</p:attrName>
                                        </p:attrNameLst>
                                      </p:cBhvr>
                                      <p:tavLst>
                                        <p:tav tm="0">
                                          <p:val>
                                            <p:fltVal val="0"/>
                                          </p:val>
                                        </p:tav>
                                        <p:tav tm="100000">
                                          <p:val>
                                            <p:strVal val="#ppt_w"/>
                                          </p:val>
                                        </p:tav>
                                      </p:tavLst>
                                    </p:anim>
                                    <p:anim calcmode="lin" valueType="num">
                                      <p:cBhvr>
                                        <p:cTn id="13" dur="1000" fill="hold"/>
                                        <p:tgtEl>
                                          <p:spTgt spid="8">
                                            <p:graphicEl>
                                              <a:dgm id="{02416898-003B-47FB-A816-2552670B387F}"/>
                                            </p:graphicEl>
                                          </p:spTgt>
                                        </p:tgtEl>
                                        <p:attrNameLst>
                                          <p:attrName>ppt_h</p:attrName>
                                        </p:attrNameLst>
                                      </p:cBhvr>
                                      <p:tavLst>
                                        <p:tav tm="0">
                                          <p:val>
                                            <p:fltVal val="0"/>
                                          </p:val>
                                        </p:tav>
                                        <p:tav tm="100000">
                                          <p:val>
                                            <p:strVal val="#ppt_h"/>
                                          </p:val>
                                        </p:tav>
                                      </p:tavLst>
                                    </p:anim>
                                    <p:anim calcmode="lin" valueType="num">
                                      <p:cBhvr>
                                        <p:cTn id="14" dur="1000" fill="hold"/>
                                        <p:tgtEl>
                                          <p:spTgt spid="8">
                                            <p:graphicEl>
                                              <a:dgm id="{02416898-003B-47FB-A816-2552670B387F}"/>
                                            </p:graphicEl>
                                          </p:spTgt>
                                        </p:tgtEl>
                                        <p:attrNameLst>
                                          <p:attrName>style.rotation</p:attrName>
                                        </p:attrNameLst>
                                      </p:cBhvr>
                                      <p:tavLst>
                                        <p:tav tm="0">
                                          <p:val>
                                            <p:fltVal val="90"/>
                                          </p:val>
                                        </p:tav>
                                        <p:tav tm="100000">
                                          <p:val>
                                            <p:fltVal val="0"/>
                                          </p:val>
                                        </p:tav>
                                      </p:tavLst>
                                    </p:anim>
                                    <p:animEffect transition="in" filter="fade">
                                      <p:cBhvr>
                                        <p:cTn id="15" dur="1000"/>
                                        <p:tgtEl>
                                          <p:spTgt spid="8">
                                            <p:graphicEl>
                                              <a:dgm id="{02416898-003B-47FB-A816-2552670B387F}"/>
                                            </p:graphicEl>
                                          </p:spTgt>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8">
                                            <p:graphicEl>
                                              <a:dgm id="{11A8A44F-295E-4CCE-93C8-47B01A4BA973}"/>
                                            </p:graphicEl>
                                          </p:spTgt>
                                        </p:tgtEl>
                                        <p:attrNameLst>
                                          <p:attrName>style.visibility</p:attrName>
                                        </p:attrNameLst>
                                      </p:cBhvr>
                                      <p:to>
                                        <p:strVal val="visible"/>
                                      </p:to>
                                    </p:set>
                                    <p:animEffect transition="in" filter="wipe(up)">
                                      <p:cBhvr>
                                        <p:cTn id="19" dur="500"/>
                                        <p:tgtEl>
                                          <p:spTgt spid="8">
                                            <p:graphicEl>
                                              <a:dgm id="{11A8A44F-295E-4CCE-93C8-47B01A4BA973}"/>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8">
                                            <p:graphicEl>
                                              <a:dgm id="{E5198C07-5BA3-48B4-8DA8-BB3C63451B9B}"/>
                                            </p:graphicEl>
                                          </p:spTgt>
                                        </p:tgtEl>
                                        <p:attrNameLst>
                                          <p:attrName>style.visibility</p:attrName>
                                        </p:attrNameLst>
                                      </p:cBhvr>
                                      <p:to>
                                        <p:strVal val="visible"/>
                                      </p:to>
                                    </p:set>
                                    <p:anim calcmode="lin" valueType="num">
                                      <p:cBhvr>
                                        <p:cTn id="24" dur="1000" fill="hold"/>
                                        <p:tgtEl>
                                          <p:spTgt spid="8">
                                            <p:graphicEl>
                                              <a:dgm id="{E5198C07-5BA3-48B4-8DA8-BB3C63451B9B}"/>
                                            </p:graphicEl>
                                          </p:spTgt>
                                        </p:tgtEl>
                                        <p:attrNameLst>
                                          <p:attrName>ppt_w</p:attrName>
                                        </p:attrNameLst>
                                      </p:cBhvr>
                                      <p:tavLst>
                                        <p:tav tm="0">
                                          <p:val>
                                            <p:fltVal val="0"/>
                                          </p:val>
                                        </p:tav>
                                        <p:tav tm="100000">
                                          <p:val>
                                            <p:strVal val="#ppt_w"/>
                                          </p:val>
                                        </p:tav>
                                      </p:tavLst>
                                    </p:anim>
                                    <p:anim calcmode="lin" valueType="num">
                                      <p:cBhvr>
                                        <p:cTn id="25" dur="1000" fill="hold"/>
                                        <p:tgtEl>
                                          <p:spTgt spid="8">
                                            <p:graphicEl>
                                              <a:dgm id="{E5198C07-5BA3-48B4-8DA8-BB3C63451B9B}"/>
                                            </p:graphicEl>
                                          </p:spTgt>
                                        </p:tgtEl>
                                        <p:attrNameLst>
                                          <p:attrName>ppt_h</p:attrName>
                                        </p:attrNameLst>
                                      </p:cBhvr>
                                      <p:tavLst>
                                        <p:tav tm="0">
                                          <p:val>
                                            <p:fltVal val="0"/>
                                          </p:val>
                                        </p:tav>
                                        <p:tav tm="100000">
                                          <p:val>
                                            <p:strVal val="#ppt_h"/>
                                          </p:val>
                                        </p:tav>
                                      </p:tavLst>
                                    </p:anim>
                                    <p:anim calcmode="lin" valueType="num">
                                      <p:cBhvr>
                                        <p:cTn id="26" dur="1000" fill="hold"/>
                                        <p:tgtEl>
                                          <p:spTgt spid="8">
                                            <p:graphicEl>
                                              <a:dgm id="{E5198C07-5BA3-48B4-8DA8-BB3C63451B9B}"/>
                                            </p:graphicEl>
                                          </p:spTgt>
                                        </p:tgtEl>
                                        <p:attrNameLst>
                                          <p:attrName>style.rotation</p:attrName>
                                        </p:attrNameLst>
                                      </p:cBhvr>
                                      <p:tavLst>
                                        <p:tav tm="0">
                                          <p:val>
                                            <p:fltVal val="90"/>
                                          </p:val>
                                        </p:tav>
                                        <p:tav tm="100000">
                                          <p:val>
                                            <p:fltVal val="0"/>
                                          </p:val>
                                        </p:tav>
                                      </p:tavLst>
                                    </p:anim>
                                    <p:animEffect transition="in" filter="fade">
                                      <p:cBhvr>
                                        <p:cTn id="27" dur="1000"/>
                                        <p:tgtEl>
                                          <p:spTgt spid="8">
                                            <p:graphicEl>
                                              <a:dgm id="{E5198C07-5BA3-48B4-8DA8-BB3C63451B9B}"/>
                                            </p:graphicEl>
                                          </p:spTgt>
                                        </p:tgtEl>
                                      </p:cBhvr>
                                    </p:animEffect>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8">
                                            <p:graphicEl>
                                              <a:dgm id="{433F4F49-D7E8-4827-A871-A86C630AAB94}"/>
                                            </p:graphicEl>
                                          </p:spTgt>
                                        </p:tgtEl>
                                        <p:attrNameLst>
                                          <p:attrName>style.visibility</p:attrName>
                                        </p:attrNameLst>
                                      </p:cBhvr>
                                      <p:to>
                                        <p:strVal val="visible"/>
                                      </p:to>
                                    </p:set>
                                    <p:animEffect transition="in" filter="wipe(up)">
                                      <p:cBhvr>
                                        <p:cTn id="31" dur="500"/>
                                        <p:tgtEl>
                                          <p:spTgt spid="8">
                                            <p:graphicEl>
                                              <a:dgm id="{433F4F49-D7E8-4827-A871-A86C630AAB94}"/>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8">
                                            <p:graphicEl>
                                              <a:dgm id="{BD2A0860-83DC-46E8-897B-278C568FA30F}"/>
                                            </p:graphicEl>
                                          </p:spTgt>
                                        </p:tgtEl>
                                        <p:attrNameLst>
                                          <p:attrName>style.visibility</p:attrName>
                                        </p:attrNameLst>
                                      </p:cBhvr>
                                      <p:to>
                                        <p:strVal val="visible"/>
                                      </p:to>
                                    </p:set>
                                    <p:anim calcmode="lin" valueType="num">
                                      <p:cBhvr>
                                        <p:cTn id="36" dur="1000" fill="hold"/>
                                        <p:tgtEl>
                                          <p:spTgt spid="8">
                                            <p:graphicEl>
                                              <a:dgm id="{BD2A0860-83DC-46E8-897B-278C568FA30F}"/>
                                            </p:graphicEl>
                                          </p:spTgt>
                                        </p:tgtEl>
                                        <p:attrNameLst>
                                          <p:attrName>ppt_w</p:attrName>
                                        </p:attrNameLst>
                                      </p:cBhvr>
                                      <p:tavLst>
                                        <p:tav tm="0">
                                          <p:val>
                                            <p:fltVal val="0"/>
                                          </p:val>
                                        </p:tav>
                                        <p:tav tm="100000">
                                          <p:val>
                                            <p:strVal val="#ppt_w"/>
                                          </p:val>
                                        </p:tav>
                                      </p:tavLst>
                                    </p:anim>
                                    <p:anim calcmode="lin" valueType="num">
                                      <p:cBhvr>
                                        <p:cTn id="37" dur="1000" fill="hold"/>
                                        <p:tgtEl>
                                          <p:spTgt spid="8">
                                            <p:graphicEl>
                                              <a:dgm id="{BD2A0860-83DC-46E8-897B-278C568FA30F}"/>
                                            </p:graphicEl>
                                          </p:spTgt>
                                        </p:tgtEl>
                                        <p:attrNameLst>
                                          <p:attrName>ppt_h</p:attrName>
                                        </p:attrNameLst>
                                      </p:cBhvr>
                                      <p:tavLst>
                                        <p:tav tm="0">
                                          <p:val>
                                            <p:fltVal val="0"/>
                                          </p:val>
                                        </p:tav>
                                        <p:tav tm="100000">
                                          <p:val>
                                            <p:strVal val="#ppt_h"/>
                                          </p:val>
                                        </p:tav>
                                      </p:tavLst>
                                    </p:anim>
                                    <p:anim calcmode="lin" valueType="num">
                                      <p:cBhvr>
                                        <p:cTn id="38" dur="1000" fill="hold"/>
                                        <p:tgtEl>
                                          <p:spTgt spid="8">
                                            <p:graphicEl>
                                              <a:dgm id="{BD2A0860-83DC-46E8-897B-278C568FA30F}"/>
                                            </p:graphicEl>
                                          </p:spTgt>
                                        </p:tgtEl>
                                        <p:attrNameLst>
                                          <p:attrName>style.rotation</p:attrName>
                                        </p:attrNameLst>
                                      </p:cBhvr>
                                      <p:tavLst>
                                        <p:tav tm="0">
                                          <p:val>
                                            <p:fltVal val="90"/>
                                          </p:val>
                                        </p:tav>
                                        <p:tav tm="100000">
                                          <p:val>
                                            <p:fltVal val="0"/>
                                          </p:val>
                                        </p:tav>
                                      </p:tavLst>
                                    </p:anim>
                                    <p:animEffect transition="in" filter="fade">
                                      <p:cBhvr>
                                        <p:cTn id="39" dur="1000"/>
                                        <p:tgtEl>
                                          <p:spTgt spid="8">
                                            <p:graphicEl>
                                              <a:dgm id="{BD2A0860-83DC-46E8-897B-278C568FA30F}"/>
                                            </p:graphicEl>
                                          </p:spTgt>
                                        </p:tgtEl>
                                      </p:cBhvr>
                                    </p:animEffect>
                                  </p:childTnLst>
                                </p:cTn>
                              </p:par>
                            </p:childTnLst>
                          </p:cTn>
                        </p:par>
                        <p:par>
                          <p:cTn id="40" fill="hold">
                            <p:stCondLst>
                              <p:cond delay="1000"/>
                            </p:stCondLst>
                            <p:childTnLst>
                              <p:par>
                                <p:cTn id="41" presetID="22" presetClass="entr" presetSubtype="4" fill="hold" grpId="0" nodeType="afterEffect">
                                  <p:stCondLst>
                                    <p:cond delay="0"/>
                                  </p:stCondLst>
                                  <p:childTnLst>
                                    <p:set>
                                      <p:cBhvr>
                                        <p:cTn id="42" dur="1" fill="hold">
                                          <p:stCondLst>
                                            <p:cond delay="0"/>
                                          </p:stCondLst>
                                        </p:cTn>
                                        <p:tgtEl>
                                          <p:spTgt spid="8">
                                            <p:graphicEl>
                                              <a:dgm id="{8269EA21-B256-4E6A-8984-36D161A1E5B1}"/>
                                            </p:graphicEl>
                                          </p:spTgt>
                                        </p:tgtEl>
                                        <p:attrNameLst>
                                          <p:attrName>style.visibility</p:attrName>
                                        </p:attrNameLst>
                                      </p:cBhvr>
                                      <p:to>
                                        <p:strVal val="visible"/>
                                      </p:to>
                                    </p:set>
                                    <p:animEffect transition="in" filter="wipe(down)">
                                      <p:cBhvr>
                                        <p:cTn id="43" dur="500"/>
                                        <p:tgtEl>
                                          <p:spTgt spid="8">
                                            <p:graphicEl>
                                              <a:dgm id="{8269EA21-B256-4E6A-8984-36D161A1E5B1}"/>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mph" presetSubtype="0" grpId="1" nodeType="clickEffect">
                                  <p:stCondLst>
                                    <p:cond delay="0"/>
                                  </p:stCondLst>
                                  <p:childTnLst>
                                    <p:set>
                                      <p:cBhvr rctx="PPT">
                                        <p:cTn id="47" dur="indefinite"/>
                                        <p:tgtEl>
                                          <p:spTgt spid="8">
                                            <p:graphicEl>
                                              <a:dgm id="{02416898-003B-47FB-A816-2552670B387F}"/>
                                            </p:graphicEl>
                                          </p:spTgt>
                                        </p:tgtEl>
                                        <p:attrNameLst>
                                          <p:attrName>style.opacity</p:attrName>
                                        </p:attrNameLst>
                                      </p:cBhvr>
                                      <p:to>
                                        <p:strVal val="0.5"/>
                                      </p:to>
                                    </p:set>
                                    <p:animEffect filter="image" prLst="opacity: 0.5">
                                      <p:cBhvr rctx="IE">
                                        <p:cTn id="48" dur="indefinite"/>
                                        <p:tgtEl>
                                          <p:spTgt spid="8">
                                            <p:graphicEl>
                                              <a:dgm id="{02416898-003B-47FB-A816-2552670B387F}"/>
                                            </p:graphicEl>
                                          </p:spTgt>
                                        </p:tgtEl>
                                      </p:cBhvr>
                                    </p:animEffect>
                                  </p:childTnLst>
                                </p:cTn>
                              </p:par>
                              <p:par>
                                <p:cTn id="49" presetID="9" presetClass="emph" presetSubtype="0" grpId="1" nodeType="withEffect">
                                  <p:stCondLst>
                                    <p:cond delay="0"/>
                                  </p:stCondLst>
                                  <p:childTnLst>
                                    <p:set>
                                      <p:cBhvr rctx="PPT">
                                        <p:cTn id="50" dur="indefinite"/>
                                        <p:tgtEl>
                                          <p:spTgt spid="8">
                                            <p:graphicEl>
                                              <a:dgm id="{11A8A44F-295E-4CCE-93C8-47B01A4BA973}"/>
                                            </p:graphicEl>
                                          </p:spTgt>
                                        </p:tgtEl>
                                        <p:attrNameLst>
                                          <p:attrName>style.opacity</p:attrName>
                                        </p:attrNameLst>
                                      </p:cBhvr>
                                      <p:to>
                                        <p:strVal val="0.5"/>
                                      </p:to>
                                    </p:set>
                                    <p:animEffect filter="image" prLst="opacity: 0.5">
                                      <p:cBhvr rctx="IE">
                                        <p:cTn id="51" dur="indefinite"/>
                                        <p:tgtEl>
                                          <p:spTgt spid="8">
                                            <p:graphicEl>
                                              <a:dgm id="{11A8A44F-295E-4CCE-93C8-47B01A4BA973}"/>
                                            </p:graphicEl>
                                          </p:spTgt>
                                        </p:tgtEl>
                                      </p:cBhvr>
                                    </p:animEffect>
                                  </p:childTnLst>
                                </p:cTn>
                              </p:par>
                              <p:par>
                                <p:cTn id="52" presetID="9" presetClass="emph" presetSubtype="0" grpId="1" nodeType="withEffect">
                                  <p:stCondLst>
                                    <p:cond delay="0"/>
                                  </p:stCondLst>
                                  <p:childTnLst>
                                    <p:set>
                                      <p:cBhvr rctx="PPT">
                                        <p:cTn id="53" dur="indefinite"/>
                                        <p:tgtEl>
                                          <p:spTgt spid="8">
                                            <p:graphicEl>
                                              <a:dgm id="{E5198C07-5BA3-48B4-8DA8-BB3C63451B9B}"/>
                                            </p:graphicEl>
                                          </p:spTgt>
                                        </p:tgtEl>
                                        <p:attrNameLst>
                                          <p:attrName>style.opacity</p:attrName>
                                        </p:attrNameLst>
                                      </p:cBhvr>
                                      <p:to>
                                        <p:strVal val="0.5"/>
                                      </p:to>
                                    </p:set>
                                    <p:animEffect filter="image" prLst="opacity: 0.5">
                                      <p:cBhvr rctx="IE">
                                        <p:cTn id="54" dur="indefinite"/>
                                        <p:tgtEl>
                                          <p:spTgt spid="8">
                                            <p:graphicEl>
                                              <a:dgm id="{E5198C07-5BA3-48B4-8DA8-BB3C63451B9B}"/>
                                            </p:graphicEl>
                                          </p:spTgt>
                                        </p:tgtEl>
                                      </p:cBhvr>
                                    </p:animEffect>
                                  </p:childTnLst>
                                </p:cTn>
                              </p:par>
                              <p:par>
                                <p:cTn id="55" presetID="9" presetClass="emph" presetSubtype="0" grpId="1" nodeType="withEffect">
                                  <p:stCondLst>
                                    <p:cond delay="0"/>
                                  </p:stCondLst>
                                  <p:childTnLst>
                                    <p:set>
                                      <p:cBhvr rctx="PPT">
                                        <p:cTn id="56" dur="indefinite"/>
                                        <p:tgtEl>
                                          <p:spTgt spid="8">
                                            <p:graphicEl>
                                              <a:dgm id="{433F4F49-D7E8-4827-A871-A86C630AAB94}"/>
                                            </p:graphicEl>
                                          </p:spTgt>
                                        </p:tgtEl>
                                        <p:attrNameLst>
                                          <p:attrName>style.opacity</p:attrName>
                                        </p:attrNameLst>
                                      </p:cBhvr>
                                      <p:to>
                                        <p:strVal val="0.5"/>
                                      </p:to>
                                    </p:set>
                                    <p:animEffect filter="image" prLst="opacity: 0.5">
                                      <p:cBhvr rctx="IE">
                                        <p:cTn id="57" dur="indefinite"/>
                                        <p:tgtEl>
                                          <p:spTgt spid="8">
                                            <p:graphicEl>
                                              <a:dgm id="{433F4F49-D7E8-4827-A871-A86C630AAB94}"/>
                                            </p:graphicEl>
                                          </p:spTgt>
                                        </p:tgtEl>
                                      </p:cBhvr>
                                    </p:animEffect>
                                  </p:childTnLst>
                                </p:cTn>
                              </p:par>
                              <p:par>
                                <p:cTn id="58" presetID="9" presetClass="emph" presetSubtype="0" grpId="1" nodeType="withEffect">
                                  <p:stCondLst>
                                    <p:cond delay="0"/>
                                  </p:stCondLst>
                                  <p:childTnLst>
                                    <p:set>
                                      <p:cBhvr rctx="PPT">
                                        <p:cTn id="59" dur="indefinite"/>
                                        <p:tgtEl>
                                          <p:spTgt spid="8">
                                            <p:graphicEl>
                                              <a:dgm id="{BD2A0860-83DC-46E8-897B-278C568FA30F}"/>
                                            </p:graphicEl>
                                          </p:spTgt>
                                        </p:tgtEl>
                                        <p:attrNameLst>
                                          <p:attrName>style.opacity</p:attrName>
                                        </p:attrNameLst>
                                      </p:cBhvr>
                                      <p:to>
                                        <p:strVal val="0.5"/>
                                      </p:to>
                                    </p:set>
                                    <p:animEffect filter="image" prLst="opacity: 0.5">
                                      <p:cBhvr rctx="IE">
                                        <p:cTn id="60" dur="indefinite"/>
                                        <p:tgtEl>
                                          <p:spTgt spid="8">
                                            <p:graphicEl>
                                              <a:dgm id="{BD2A0860-83DC-46E8-897B-278C568FA30F}"/>
                                            </p:graphicEl>
                                          </p:spTgt>
                                        </p:tgtEl>
                                      </p:cBhvr>
                                    </p:animEffect>
                                  </p:childTnLst>
                                </p:cTn>
                              </p:par>
                              <p:par>
                                <p:cTn id="61" presetID="9" presetClass="emph" presetSubtype="0" grpId="1" nodeType="withEffect">
                                  <p:stCondLst>
                                    <p:cond delay="0"/>
                                  </p:stCondLst>
                                  <p:childTnLst>
                                    <p:set>
                                      <p:cBhvr rctx="PPT">
                                        <p:cTn id="62" dur="indefinite"/>
                                        <p:tgtEl>
                                          <p:spTgt spid="8">
                                            <p:graphicEl>
                                              <a:dgm id="{8269EA21-B256-4E6A-8984-36D161A1E5B1}"/>
                                            </p:graphicEl>
                                          </p:spTgt>
                                        </p:tgtEl>
                                        <p:attrNameLst>
                                          <p:attrName>style.opacity</p:attrName>
                                        </p:attrNameLst>
                                      </p:cBhvr>
                                      <p:to>
                                        <p:strVal val="0.5"/>
                                      </p:to>
                                    </p:set>
                                    <p:animEffect filter="image" prLst="opacity: 0.5">
                                      <p:cBhvr rctx="IE">
                                        <p:cTn id="63" dur="indefinite"/>
                                        <p:tgtEl>
                                          <p:spTgt spid="8">
                                            <p:graphicEl>
                                              <a:dgm id="{8269EA21-B256-4E6A-8984-36D161A1E5B1}"/>
                                            </p:graphicEl>
                                          </p:spTgt>
                                        </p:tgtEl>
                                      </p:cBhvr>
                                    </p:animEffect>
                                  </p:childTnLst>
                                </p:cTn>
                              </p:par>
                              <p:par>
                                <p:cTn id="64" presetID="9" presetClass="emph" presetSubtype="0" grpId="1" nodeType="withEffect">
                                  <p:stCondLst>
                                    <p:cond delay="0"/>
                                  </p:stCondLst>
                                  <p:childTnLst>
                                    <p:set>
                                      <p:cBhvr rctx="PPT">
                                        <p:cTn id="65" dur="indefinite"/>
                                        <p:tgtEl>
                                          <p:spTgt spid="7">
                                            <p:txEl>
                                              <p:pRg st="0" end="0"/>
                                            </p:txEl>
                                          </p:spTgt>
                                        </p:tgtEl>
                                        <p:attrNameLst>
                                          <p:attrName>style.opacity</p:attrName>
                                        </p:attrNameLst>
                                      </p:cBhvr>
                                      <p:to>
                                        <p:strVal val="0.5"/>
                                      </p:to>
                                    </p:set>
                                    <p:animEffect filter="image" prLst="opacity: 0.5">
                                      <p:cBhvr rctx="IE">
                                        <p:cTn id="66" dur="indefinite"/>
                                        <p:tgtEl>
                                          <p:spTgt spid="7">
                                            <p:txEl>
                                              <p:pRg st="0" end="0"/>
                                            </p:txEl>
                                          </p:spTgt>
                                        </p:tgtEl>
                                      </p:cBhvr>
                                    </p:animEffect>
                                  </p:childTnLst>
                                </p:cTn>
                              </p:par>
                              <p:par>
                                <p:cTn id="67" presetID="22" presetClass="entr" presetSubtype="2" fill="hold" grpId="0" nodeType="withEffect">
                                  <p:stCondLst>
                                    <p:cond delay="0"/>
                                  </p:stCondLst>
                                  <p:childTnLst>
                                    <p:set>
                                      <p:cBhvr>
                                        <p:cTn id="68" dur="1" fill="hold">
                                          <p:stCondLst>
                                            <p:cond delay="0"/>
                                          </p:stCondLst>
                                        </p:cTn>
                                        <p:tgtEl>
                                          <p:spTgt spid="6">
                                            <p:txEl>
                                              <p:pRg st="0" end="0"/>
                                            </p:txEl>
                                          </p:spTgt>
                                        </p:tgtEl>
                                        <p:attrNameLst>
                                          <p:attrName>style.visibility</p:attrName>
                                        </p:attrNameLst>
                                      </p:cBhvr>
                                      <p:to>
                                        <p:strVal val="visible"/>
                                      </p:to>
                                    </p:set>
                                    <p:animEffect transition="in" filter="wipe(right)">
                                      <p:cBhvr>
                                        <p:cTn id="69" dur="500"/>
                                        <p:tgtEl>
                                          <p:spTgt spid="6">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6" presetClass="entr" presetSubtype="32" fill="hold" grpId="0" nodeType="clickEffect">
                                  <p:stCondLst>
                                    <p:cond delay="0"/>
                                  </p:stCondLst>
                                  <p:childTnLst>
                                    <p:set>
                                      <p:cBhvr>
                                        <p:cTn id="73" dur="1" fill="hold">
                                          <p:stCondLst>
                                            <p:cond delay="0"/>
                                          </p:stCondLst>
                                        </p:cTn>
                                        <p:tgtEl>
                                          <p:spTgt spid="9">
                                            <p:graphicEl>
                                              <a:dgm id="{E6AF0A74-5C53-4808-8A77-31B80B0E5BF6}"/>
                                            </p:graphicEl>
                                          </p:spTgt>
                                        </p:tgtEl>
                                        <p:attrNameLst>
                                          <p:attrName>style.visibility</p:attrName>
                                        </p:attrNameLst>
                                      </p:cBhvr>
                                      <p:to>
                                        <p:strVal val="visible"/>
                                      </p:to>
                                    </p:set>
                                    <p:animEffect transition="in" filter="circle(out)">
                                      <p:cBhvr>
                                        <p:cTn id="74" dur="500"/>
                                        <p:tgtEl>
                                          <p:spTgt spid="9">
                                            <p:graphicEl>
                                              <a:dgm id="{E6AF0A74-5C53-4808-8A77-31B80B0E5BF6}"/>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6" presetClass="entr" presetSubtype="32" fill="hold" grpId="0" nodeType="clickEffect">
                                  <p:stCondLst>
                                    <p:cond delay="0"/>
                                  </p:stCondLst>
                                  <p:childTnLst>
                                    <p:set>
                                      <p:cBhvr>
                                        <p:cTn id="78" dur="1" fill="hold">
                                          <p:stCondLst>
                                            <p:cond delay="0"/>
                                          </p:stCondLst>
                                        </p:cTn>
                                        <p:tgtEl>
                                          <p:spTgt spid="9">
                                            <p:graphicEl>
                                              <a:dgm id="{21E2B31A-E4B2-4ECF-88AA-8FCC85E6F254}"/>
                                            </p:graphicEl>
                                          </p:spTgt>
                                        </p:tgtEl>
                                        <p:attrNameLst>
                                          <p:attrName>style.visibility</p:attrName>
                                        </p:attrNameLst>
                                      </p:cBhvr>
                                      <p:to>
                                        <p:strVal val="visible"/>
                                      </p:to>
                                    </p:set>
                                    <p:animEffect transition="in" filter="circle(out)">
                                      <p:cBhvr>
                                        <p:cTn id="79" dur="500"/>
                                        <p:tgtEl>
                                          <p:spTgt spid="9">
                                            <p:graphicEl>
                                              <a:dgm id="{21E2B31A-E4B2-4ECF-88AA-8FCC85E6F254}"/>
                                            </p:graphicEl>
                                          </p:spTgt>
                                        </p:tgtEl>
                                      </p:cBhvr>
                                    </p:animEffect>
                                  </p:childTnLst>
                                </p:cTn>
                              </p:par>
                            </p:childTnLst>
                          </p:cTn>
                        </p:par>
                        <p:par>
                          <p:cTn id="80" fill="hold">
                            <p:stCondLst>
                              <p:cond delay="500"/>
                            </p:stCondLst>
                            <p:childTnLst>
                              <p:par>
                                <p:cTn id="81" presetID="22" presetClass="entr" presetSubtype="1" fill="hold" grpId="0" nodeType="afterEffect">
                                  <p:stCondLst>
                                    <p:cond delay="0"/>
                                  </p:stCondLst>
                                  <p:childTnLst>
                                    <p:set>
                                      <p:cBhvr>
                                        <p:cTn id="82" dur="1" fill="hold">
                                          <p:stCondLst>
                                            <p:cond delay="0"/>
                                          </p:stCondLst>
                                        </p:cTn>
                                        <p:tgtEl>
                                          <p:spTgt spid="9">
                                            <p:graphicEl>
                                              <a:dgm id="{C09C0B9D-C626-4352-937F-E565C32A1F1A}"/>
                                            </p:graphicEl>
                                          </p:spTgt>
                                        </p:tgtEl>
                                        <p:attrNameLst>
                                          <p:attrName>style.visibility</p:attrName>
                                        </p:attrNameLst>
                                      </p:cBhvr>
                                      <p:to>
                                        <p:strVal val="visible"/>
                                      </p:to>
                                    </p:set>
                                    <p:animEffect transition="in" filter="wipe(up)">
                                      <p:cBhvr>
                                        <p:cTn id="83" dur="500"/>
                                        <p:tgtEl>
                                          <p:spTgt spid="9">
                                            <p:graphicEl>
                                              <a:dgm id="{C09C0B9D-C626-4352-937F-E565C32A1F1A}"/>
                                            </p:graphicEl>
                                          </p:spTgt>
                                        </p:tgtEl>
                                      </p:cBhvr>
                                    </p:animEffect>
                                  </p:childTnLst>
                                </p:cTn>
                              </p:par>
                            </p:childTnLst>
                          </p:cTn>
                        </p:par>
                        <p:par>
                          <p:cTn id="84" fill="hold">
                            <p:stCondLst>
                              <p:cond delay="1000"/>
                            </p:stCondLst>
                            <p:childTnLst>
                              <p:par>
                                <p:cTn id="85" presetID="6" presetClass="entr" presetSubtype="32" fill="hold" grpId="0" nodeType="afterEffect">
                                  <p:stCondLst>
                                    <p:cond delay="0"/>
                                  </p:stCondLst>
                                  <p:childTnLst>
                                    <p:set>
                                      <p:cBhvr>
                                        <p:cTn id="86" dur="1" fill="hold">
                                          <p:stCondLst>
                                            <p:cond delay="0"/>
                                          </p:stCondLst>
                                        </p:cTn>
                                        <p:tgtEl>
                                          <p:spTgt spid="9">
                                            <p:graphicEl>
                                              <a:dgm id="{18949E23-5716-41EE-8482-AD899487C22A}"/>
                                            </p:graphicEl>
                                          </p:spTgt>
                                        </p:tgtEl>
                                        <p:attrNameLst>
                                          <p:attrName>style.visibility</p:attrName>
                                        </p:attrNameLst>
                                      </p:cBhvr>
                                      <p:to>
                                        <p:strVal val="visible"/>
                                      </p:to>
                                    </p:set>
                                    <p:animEffect transition="in" filter="circle(out)">
                                      <p:cBhvr>
                                        <p:cTn id="87" dur="500"/>
                                        <p:tgtEl>
                                          <p:spTgt spid="9">
                                            <p:graphicEl>
                                              <a:dgm id="{18949E23-5716-41EE-8482-AD899487C22A}"/>
                                            </p:graphicEl>
                                          </p:spTgt>
                                        </p:tgtEl>
                                      </p:cBhvr>
                                    </p:animEffect>
                                  </p:childTnLst>
                                </p:cTn>
                              </p:par>
                            </p:childTnLst>
                          </p:cTn>
                        </p:par>
                        <p:par>
                          <p:cTn id="88" fill="hold">
                            <p:stCondLst>
                              <p:cond delay="1500"/>
                            </p:stCondLst>
                            <p:childTnLst>
                              <p:par>
                                <p:cTn id="89" presetID="22" presetClass="entr" presetSubtype="1" fill="hold" grpId="0" nodeType="afterEffect">
                                  <p:stCondLst>
                                    <p:cond delay="0"/>
                                  </p:stCondLst>
                                  <p:childTnLst>
                                    <p:set>
                                      <p:cBhvr>
                                        <p:cTn id="90" dur="1" fill="hold">
                                          <p:stCondLst>
                                            <p:cond delay="0"/>
                                          </p:stCondLst>
                                        </p:cTn>
                                        <p:tgtEl>
                                          <p:spTgt spid="9">
                                            <p:graphicEl>
                                              <a:dgm id="{47906407-956C-4DBE-95F5-60B3E34737A1}"/>
                                            </p:graphicEl>
                                          </p:spTgt>
                                        </p:tgtEl>
                                        <p:attrNameLst>
                                          <p:attrName>style.visibility</p:attrName>
                                        </p:attrNameLst>
                                      </p:cBhvr>
                                      <p:to>
                                        <p:strVal val="visible"/>
                                      </p:to>
                                    </p:set>
                                    <p:animEffect transition="in" filter="wipe(up)">
                                      <p:cBhvr>
                                        <p:cTn id="91" dur="500"/>
                                        <p:tgtEl>
                                          <p:spTgt spid="9">
                                            <p:graphicEl>
                                              <a:dgm id="{47906407-956C-4DBE-95F5-60B3E34737A1}"/>
                                            </p:graphicEl>
                                          </p:spTgt>
                                        </p:tgtEl>
                                      </p:cBhvr>
                                    </p:animEffect>
                                  </p:childTnLst>
                                </p:cTn>
                              </p:par>
                            </p:childTnLst>
                          </p:cTn>
                        </p:par>
                        <p:par>
                          <p:cTn id="92" fill="hold">
                            <p:stCondLst>
                              <p:cond delay="2000"/>
                            </p:stCondLst>
                            <p:childTnLst>
                              <p:par>
                                <p:cTn id="93" presetID="6" presetClass="entr" presetSubtype="32" fill="hold" grpId="0" nodeType="afterEffect">
                                  <p:stCondLst>
                                    <p:cond delay="0"/>
                                  </p:stCondLst>
                                  <p:childTnLst>
                                    <p:set>
                                      <p:cBhvr>
                                        <p:cTn id="94" dur="1" fill="hold">
                                          <p:stCondLst>
                                            <p:cond delay="0"/>
                                          </p:stCondLst>
                                        </p:cTn>
                                        <p:tgtEl>
                                          <p:spTgt spid="9">
                                            <p:graphicEl>
                                              <a:dgm id="{585FE9A8-D8F9-48B3-BD89-BCB8D40C3B62}"/>
                                            </p:graphicEl>
                                          </p:spTgt>
                                        </p:tgtEl>
                                        <p:attrNameLst>
                                          <p:attrName>style.visibility</p:attrName>
                                        </p:attrNameLst>
                                      </p:cBhvr>
                                      <p:to>
                                        <p:strVal val="visible"/>
                                      </p:to>
                                    </p:set>
                                    <p:animEffect transition="in" filter="circle(out)">
                                      <p:cBhvr>
                                        <p:cTn id="95" dur="500"/>
                                        <p:tgtEl>
                                          <p:spTgt spid="9">
                                            <p:graphicEl>
                                              <a:dgm id="{585FE9A8-D8F9-48B3-BD89-BCB8D40C3B62}"/>
                                            </p:graphicEl>
                                          </p:spTgt>
                                        </p:tgtEl>
                                      </p:cBhvr>
                                    </p:animEffect>
                                  </p:childTnLst>
                                </p:cTn>
                              </p:par>
                            </p:childTnLst>
                          </p:cTn>
                        </p:par>
                        <p:par>
                          <p:cTn id="96" fill="hold">
                            <p:stCondLst>
                              <p:cond delay="2500"/>
                            </p:stCondLst>
                            <p:childTnLst>
                              <p:par>
                                <p:cTn id="97" presetID="22" presetClass="entr" presetSubtype="4" fill="hold" grpId="0" nodeType="afterEffect">
                                  <p:stCondLst>
                                    <p:cond delay="0"/>
                                  </p:stCondLst>
                                  <p:childTnLst>
                                    <p:set>
                                      <p:cBhvr>
                                        <p:cTn id="98" dur="1" fill="hold">
                                          <p:stCondLst>
                                            <p:cond delay="0"/>
                                          </p:stCondLst>
                                        </p:cTn>
                                        <p:tgtEl>
                                          <p:spTgt spid="9">
                                            <p:graphicEl>
                                              <a:dgm id="{607E6A0A-3655-4CA6-91D8-44B285A4941A}"/>
                                            </p:graphicEl>
                                          </p:spTgt>
                                        </p:tgtEl>
                                        <p:attrNameLst>
                                          <p:attrName>style.visibility</p:attrName>
                                        </p:attrNameLst>
                                      </p:cBhvr>
                                      <p:to>
                                        <p:strVal val="visible"/>
                                      </p:to>
                                    </p:set>
                                    <p:animEffect transition="in" filter="wipe(down)">
                                      <p:cBhvr>
                                        <p:cTn id="99" dur="500"/>
                                        <p:tgtEl>
                                          <p:spTgt spid="9">
                                            <p:graphicEl>
                                              <a:dgm id="{607E6A0A-3655-4CA6-91D8-44B285A4941A}"/>
                                            </p:graphicEl>
                                          </p:spTgt>
                                        </p:tgtEl>
                                      </p:cBhvr>
                                    </p:animEffect>
                                  </p:childTnLst>
                                </p:cTn>
                              </p:par>
                            </p:childTnLst>
                          </p:cTn>
                        </p:par>
                        <p:par>
                          <p:cTn id="100" fill="hold">
                            <p:stCondLst>
                              <p:cond delay="3000"/>
                            </p:stCondLst>
                            <p:childTnLst>
                              <p:par>
                                <p:cTn id="101" presetID="6" presetClass="entr" presetSubtype="32" fill="hold" grpId="0" nodeType="afterEffect">
                                  <p:stCondLst>
                                    <p:cond delay="0"/>
                                  </p:stCondLst>
                                  <p:childTnLst>
                                    <p:set>
                                      <p:cBhvr>
                                        <p:cTn id="102" dur="1" fill="hold">
                                          <p:stCondLst>
                                            <p:cond delay="0"/>
                                          </p:stCondLst>
                                        </p:cTn>
                                        <p:tgtEl>
                                          <p:spTgt spid="9">
                                            <p:graphicEl>
                                              <a:dgm id="{819BC320-0E3F-4F15-A919-57F70CA02FCD}"/>
                                            </p:graphicEl>
                                          </p:spTgt>
                                        </p:tgtEl>
                                        <p:attrNameLst>
                                          <p:attrName>style.visibility</p:attrName>
                                        </p:attrNameLst>
                                      </p:cBhvr>
                                      <p:to>
                                        <p:strVal val="visible"/>
                                      </p:to>
                                    </p:set>
                                    <p:animEffect transition="in" filter="circle(out)">
                                      <p:cBhvr>
                                        <p:cTn id="103" dur="500"/>
                                        <p:tgtEl>
                                          <p:spTgt spid="9">
                                            <p:graphicEl>
                                              <a:dgm id="{819BC320-0E3F-4F15-A919-57F70CA02FCD}"/>
                                            </p:graphicEl>
                                          </p:spTgt>
                                        </p:tgtEl>
                                      </p:cBhvr>
                                    </p:animEffect>
                                  </p:childTnLst>
                                </p:cTn>
                              </p:par>
                              <p:par>
                                <p:cTn id="104" presetID="22" presetClass="entr" presetSubtype="4" fill="hold" grpId="0" nodeType="withEffect">
                                  <p:stCondLst>
                                    <p:cond delay="0"/>
                                  </p:stCondLst>
                                  <p:childTnLst>
                                    <p:set>
                                      <p:cBhvr>
                                        <p:cTn id="105" dur="1" fill="hold">
                                          <p:stCondLst>
                                            <p:cond delay="0"/>
                                          </p:stCondLst>
                                        </p:cTn>
                                        <p:tgtEl>
                                          <p:spTgt spid="9">
                                            <p:graphicEl>
                                              <a:dgm id="{0DD71EEF-493C-4E91-89BE-3AD922D5DFEC}"/>
                                            </p:graphicEl>
                                          </p:spTgt>
                                        </p:tgtEl>
                                        <p:attrNameLst>
                                          <p:attrName>style.visibility</p:attrName>
                                        </p:attrNameLst>
                                      </p:cBhvr>
                                      <p:to>
                                        <p:strVal val="visible"/>
                                      </p:to>
                                    </p:set>
                                    <p:animEffect transition="in" filter="wipe(down)">
                                      <p:cBhvr>
                                        <p:cTn id="106" dur="500"/>
                                        <p:tgtEl>
                                          <p:spTgt spid="9">
                                            <p:graphicEl>
                                              <a:dgm id="{0DD71EEF-493C-4E91-89BE-3AD922D5DFE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Graphic spid="9" grpId="0">
        <p:bldSub>
          <a:bldDgm bld="lvlAtOnce"/>
        </p:bldSub>
      </p:bldGraphic>
      <p:bldP spid="7" grpId="0" build="p"/>
      <p:bldP spid="7" grpId="1" build="p"/>
      <p:bldGraphic spid="8" grpId="0">
        <p:bldSub>
          <a:bldDgm bld="one"/>
        </p:bldSub>
      </p:bldGraphic>
      <p:bldGraphic spid="8" grpI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975" y="128645"/>
            <a:ext cx="8788166" cy="776508"/>
          </a:xfrm>
        </p:spPr>
        <p:txBody>
          <a:bodyPr>
            <a:normAutofit/>
          </a:bodyPr>
          <a:lstStyle/>
          <a:p>
            <a:r>
              <a:rPr lang="en-US" sz="3600" b="1" dirty="0" smtClean="0">
                <a:solidFill>
                  <a:srgbClr val="FF0000"/>
                </a:solidFill>
              </a:rPr>
              <a:t>Why SEAM is not AR or GT inductive fallacies</a:t>
            </a:r>
            <a:endParaRPr lang="en-US" sz="3600" b="1" dirty="0">
              <a:solidFill>
                <a:srgbClr val="FF0000"/>
              </a:solidFill>
            </a:endParaRPr>
          </a:p>
        </p:txBody>
      </p:sp>
      <p:sp>
        <p:nvSpPr>
          <p:cNvPr id="3" name="Slide Number Placeholder 2"/>
          <p:cNvSpPr>
            <a:spLocks noGrp="1"/>
          </p:cNvSpPr>
          <p:nvPr>
            <p:ph type="sldNum" sz="quarter" idx="12"/>
          </p:nvPr>
        </p:nvSpPr>
        <p:spPr/>
        <p:txBody>
          <a:bodyPr/>
          <a:lstStyle/>
          <a:p>
            <a:fld id="{651FC063-5EA9-49AF-AFAF-D68C9E82B23B}" type="slidenum">
              <a:rPr lang="en-US" smtClean="0"/>
              <a:pPr/>
              <a:t>8</a:t>
            </a:fld>
            <a:endParaRPr lang="en-US"/>
          </a:p>
        </p:txBody>
      </p:sp>
      <p:sp>
        <p:nvSpPr>
          <p:cNvPr id="4" name="Rectangle 3"/>
          <p:cNvSpPr/>
          <p:nvPr/>
        </p:nvSpPr>
        <p:spPr>
          <a:xfrm>
            <a:off x="999390" y="6271461"/>
            <a:ext cx="6122189" cy="369332"/>
          </a:xfrm>
          <a:prstGeom prst="rect">
            <a:avLst/>
          </a:prstGeom>
        </p:spPr>
        <p:txBody>
          <a:bodyPr wrap="none">
            <a:spAutoFit/>
          </a:bodyPr>
          <a:lstStyle/>
          <a:p>
            <a:r>
              <a:rPr lang="it-IT" dirty="0" smtClean="0"/>
              <a:t>Based upon (</a:t>
            </a:r>
            <a:r>
              <a:rPr lang="it-IT" dirty="0"/>
              <a:t>Savall &amp; Zardet, 2008: 145, </a:t>
            </a:r>
            <a:r>
              <a:rPr lang="it-IT" dirty="0" smtClean="0"/>
              <a:t>148) Thank you, Rohny</a:t>
            </a:r>
            <a:endParaRPr lang="en-US" dirty="0"/>
          </a:p>
        </p:txBody>
      </p:sp>
      <p:pic>
        <p:nvPicPr>
          <p:cNvPr id="6" name="Picture 5"/>
          <p:cNvPicPr>
            <a:picLocks noChangeAspect="1"/>
          </p:cNvPicPr>
          <p:nvPr/>
        </p:nvPicPr>
        <p:blipFill>
          <a:blip r:embed="rId2"/>
          <a:stretch>
            <a:fillRect/>
          </a:stretch>
        </p:blipFill>
        <p:spPr>
          <a:xfrm>
            <a:off x="0" y="905153"/>
            <a:ext cx="9007141" cy="5366309"/>
          </a:xfrm>
          <a:prstGeom prst="rect">
            <a:avLst/>
          </a:prstGeom>
        </p:spPr>
      </p:pic>
    </p:spTree>
    <p:extLst>
      <p:ext uri="{BB962C8B-B14F-4D97-AF65-F5344CB8AC3E}">
        <p14:creationId xmlns:p14="http://schemas.microsoft.com/office/powerpoint/2010/main" val="120388641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35641"/>
          </a:xfrm>
        </p:spPr>
        <p:txBody>
          <a:bodyPr/>
          <a:lstStyle/>
          <a:p>
            <a:r>
              <a:rPr lang="en-US" dirty="0" smtClean="0"/>
              <a:t>Behaviors of business actors</a:t>
            </a:r>
            <a:endParaRPr lang="en-US" dirty="0"/>
          </a:p>
        </p:txBody>
      </p:sp>
      <p:sp>
        <p:nvSpPr>
          <p:cNvPr id="3" name="Content Placeholder 2"/>
          <p:cNvSpPr>
            <a:spLocks noGrp="1"/>
          </p:cNvSpPr>
          <p:nvPr>
            <p:ph idx="1"/>
          </p:nvPr>
        </p:nvSpPr>
        <p:spPr>
          <a:xfrm>
            <a:off x="628650" y="1210614"/>
            <a:ext cx="7886700" cy="5069380"/>
          </a:xfrm>
        </p:spPr>
        <p:txBody>
          <a:bodyPr>
            <a:normAutofit/>
          </a:bodyPr>
          <a:lstStyle/>
          <a:p>
            <a:r>
              <a:rPr lang="en-US" sz="2400" dirty="0" smtClean="0"/>
              <a:t>Behavior is the observed human action that has an incidence on the physical and social environment. </a:t>
            </a:r>
          </a:p>
          <a:p>
            <a:r>
              <a:rPr lang="en-US" sz="2400" dirty="0" smtClean="0"/>
              <a:t>Employees often can follow five behavior rationales or logics depending on the situation in which he or she is placed and on the nature of the problems that is faced with. </a:t>
            </a:r>
          </a:p>
          <a:p>
            <a:pPr marL="514350" indent="-514350">
              <a:buFont typeface="+mj-lt"/>
              <a:buAutoNum type="arabicPeriod"/>
            </a:pPr>
            <a:r>
              <a:rPr lang="en-US" sz="2400" dirty="0" smtClean="0"/>
              <a:t>Individual logic ( personality, and family)  </a:t>
            </a:r>
          </a:p>
          <a:p>
            <a:pPr marL="514350" indent="-514350">
              <a:buFont typeface="+mj-lt"/>
              <a:buAutoNum type="arabicPeriod"/>
            </a:pPr>
            <a:r>
              <a:rPr lang="en-US" sz="2400" dirty="0" smtClean="0"/>
              <a:t>Group activity logic ( belongs to dept. – agency - … </a:t>
            </a:r>
            <a:r>
              <a:rPr lang="en-US" sz="2400" dirty="0" err="1" smtClean="0"/>
              <a:t>etc</a:t>
            </a:r>
            <a:r>
              <a:rPr lang="en-US" sz="2400" dirty="0"/>
              <a:t> </a:t>
            </a:r>
            <a:r>
              <a:rPr lang="en-US" sz="2400" dirty="0" smtClean="0"/>
              <a:t>).</a:t>
            </a:r>
          </a:p>
          <a:p>
            <a:pPr marL="514350" indent="-514350">
              <a:buFont typeface="+mj-lt"/>
              <a:buAutoNum type="arabicPeriod"/>
            </a:pPr>
            <a:r>
              <a:rPr lang="en-US" sz="2400" dirty="0" smtClean="0"/>
              <a:t>Categorical logic ( job categories, job positions )</a:t>
            </a:r>
          </a:p>
          <a:p>
            <a:pPr marL="514350" indent="-514350">
              <a:buFont typeface="+mj-lt"/>
              <a:buAutoNum type="arabicPeriod"/>
            </a:pPr>
            <a:r>
              <a:rPr lang="en-US" sz="2400" dirty="0" smtClean="0"/>
              <a:t>Affinity group logic (groups membership as political, religious… </a:t>
            </a:r>
            <a:r>
              <a:rPr lang="en-US" sz="2400" dirty="0" err="1" smtClean="0"/>
              <a:t>etc</a:t>
            </a:r>
            <a:r>
              <a:rPr lang="en-US" sz="2400" dirty="0" smtClean="0"/>
              <a:t>)</a:t>
            </a:r>
          </a:p>
          <a:p>
            <a:pPr marL="514350" indent="-514350">
              <a:buFont typeface="+mj-lt"/>
              <a:buAutoNum type="arabicPeriod"/>
            </a:pPr>
            <a:r>
              <a:rPr lang="en-US" sz="2400" dirty="0" smtClean="0"/>
              <a:t>Collective logic ( behaving as expected …. </a:t>
            </a:r>
            <a:r>
              <a:rPr lang="en-US" sz="2400" dirty="0"/>
              <a:t>(</a:t>
            </a:r>
            <a:r>
              <a:rPr lang="en-US" sz="2400" dirty="0" smtClean="0"/>
              <a:t>rare).</a:t>
            </a:r>
          </a:p>
        </p:txBody>
      </p:sp>
    </p:spTree>
    <p:extLst>
      <p:ext uri="{BB962C8B-B14F-4D97-AF65-F5344CB8AC3E}">
        <p14:creationId xmlns:p14="http://schemas.microsoft.com/office/powerpoint/2010/main" val="32581524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149</TotalTime>
  <Words>935</Words>
  <Application>Microsoft Macintosh PowerPoint</Application>
  <PresentationFormat>On-screen Show (4:3)</PresentationFormat>
  <Paragraphs>106</Paragraphs>
  <Slides>20</Slides>
  <Notes>4</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Socio Economic Interventions  David Boje and Grace Ann Rosile Cabrini University Doctoral Seminar </vt:lpstr>
      <vt:lpstr>FROM FUTURING TO REHISTORICIZING </vt:lpstr>
      <vt:lpstr>SEAM’s Self-Correcting ‘storytelling science’ competitive advantages</vt:lpstr>
      <vt:lpstr>TRILECTIC</vt:lpstr>
      <vt:lpstr>Hidden Costs Diagnostic Analysis</vt:lpstr>
      <vt:lpstr>Causes of hidden costs &amp; general characteristics of the socio-economic method of enterprise analysis.(DYSFUNCTION, HIDDEN COST ANALYSIS, JOB-TRAINING)</vt:lpstr>
      <vt:lpstr>SEAM intervention-research is an Alternative to GT/AR &amp; 10 Consultancy Giants</vt:lpstr>
      <vt:lpstr>Why SEAM is not AR or GT inductive fallacies</vt:lpstr>
      <vt:lpstr>Behaviors of business actors</vt:lpstr>
      <vt:lpstr>Socially Responsible Capitalism</vt:lpstr>
      <vt:lpstr>TRILECTIC</vt:lpstr>
      <vt:lpstr>PowerPoint Presentation</vt:lpstr>
      <vt:lpstr>PowerPoint Presentation</vt:lpstr>
      <vt:lpstr>Savall and colleagues  (abbreviated) contributions</vt:lpstr>
      <vt:lpstr>Some Savall and Colleagues'’ Contributions</vt:lpstr>
      <vt:lpstr>(Savall &amp; Zardet, 2008: 145, 148)</vt:lpstr>
      <vt:lpstr>PowerPoint Presentation</vt:lpstr>
      <vt:lpstr>PowerPoint Presentation</vt:lpstr>
      <vt:lpstr>PowerPoint Presentation</vt:lpstr>
      <vt:lpstr>Can SEAM uses self-correcting ‘storytelling science’ to be Eco-Friendly?</vt:lpstr>
    </vt:vector>
  </TitlesOfParts>
  <Company>NMSU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Socio Economic Interventions</dc:title>
  <dc:creator>David Boje</dc:creator>
  <cp:lastModifiedBy>David Boje</cp:lastModifiedBy>
  <cp:revision>8</cp:revision>
  <dcterms:created xsi:type="dcterms:W3CDTF">2019-10-15T20:38:07Z</dcterms:created>
  <dcterms:modified xsi:type="dcterms:W3CDTF">2019-10-15T23:07:11Z</dcterms:modified>
</cp:coreProperties>
</file>