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70" r:id="rId3"/>
    <p:sldId id="260" r:id="rId4"/>
    <p:sldId id="271" r:id="rId5"/>
    <p:sldId id="272" r:id="rId6"/>
    <p:sldId id="257" r:id="rId7"/>
    <p:sldId id="258" r:id="rId8"/>
    <p:sldId id="259" r:id="rId9"/>
    <p:sldId id="262" r:id="rId10"/>
    <p:sldId id="263" r:id="rId11"/>
    <p:sldId id="264" r:id="rId12"/>
    <p:sldId id="273" r:id="rId13"/>
    <p:sldId id="274" r:id="rId14"/>
    <p:sldId id="275" r:id="rId15"/>
    <p:sldId id="276" r:id="rId16"/>
    <p:sldId id="265" r:id="rId17"/>
    <p:sldId id="266" r:id="rId18"/>
    <p:sldId id="267" r:id="rId19"/>
    <p:sldId id="268" r:id="rId20"/>
    <p:sldId id="269"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5" d="100"/>
          <a:sy n="55" d="100"/>
        </p:scale>
        <p:origin x="-16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602780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3245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36482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93266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10/15/19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42085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929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10/15/19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002234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10/15/19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71368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10/15/19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00567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424503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10/15/19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22600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10/15/19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188122953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gp5gwioRyGs" TargetMode="External"/><Relationship Id="rId4" Type="http://schemas.openxmlformats.org/officeDocument/2006/relationships/hyperlink" Target="https://www.youtube.com/watch?v=sJGw_rR6RZk" TargetMode="External"/><Relationship Id="rId1" Type="http://schemas.openxmlformats.org/officeDocument/2006/relationships/slideLayout" Target="../slideLayouts/slideLayout2.xml"/><Relationship Id="rId2" Type="http://schemas.openxmlformats.org/officeDocument/2006/relationships/hyperlink" Target="https://www.youtube.com/watch?v=Ye6-8ZCMJI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Self-</a:t>
            </a:r>
            <a:r>
              <a:rPr lang="en-US" dirty="0" err="1" smtClean="0"/>
              <a:t>Correctiong</a:t>
            </a:r>
            <a:r>
              <a:rPr lang="en-US" dirty="0" smtClean="0"/>
              <a:t> ‘storytelling science’ methods</a:t>
            </a:r>
            <a:endParaRPr lang="en-US" dirty="0"/>
          </a:p>
        </p:txBody>
      </p:sp>
      <p:sp>
        <p:nvSpPr>
          <p:cNvPr id="3" name="Subtitle 2"/>
          <p:cNvSpPr>
            <a:spLocks noGrp="1"/>
          </p:cNvSpPr>
          <p:nvPr>
            <p:ph type="subTitle" idx="1"/>
          </p:nvPr>
        </p:nvSpPr>
        <p:spPr/>
        <p:txBody>
          <a:bodyPr/>
          <a:lstStyle/>
          <a:p>
            <a:r>
              <a:rPr lang="en-US" dirty="0" smtClean="0"/>
              <a:t>David Boje and Grace Ann Rosile</a:t>
            </a:r>
          </a:p>
          <a:p>
            <a:r>
              <a:rPr lang="en-US" smtClean="0"/>
              <a:t>Cabrini University Doctoral Seminar</a:t>
            </a:r>
          </a:p>
          <a:p>
            <a:endParaRPr lang="en-US" dirty="0"/>
          </a:p>
        </p:txBody>
      </p:sp>
    </p:spTree>
    <p:extLst>
      <p:ext uri="{BB962C8B-B14F-4D97-AF65-F5344CB8AC3E}">
        <p14:creationId xmlns:p14="http://schemas.microsoft.com/office/powerpoint/2010/main" val="3123855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Jim Sibel dissertation exampl</a:t>
            </a:r>
            <a:r>
              <a:rPr lang="en-US" dirty="0"/>
              <a:t>e</a:t>
            </a:r>
          </a:p>
        </p:txBody>
      </p:sp>
      <p:sp>
        <p:nvSpPr>
          <p:cNvPr id="4" name="Slide Number Placeholder 3"/>
          <p:cNvSpPr>
            <a:spLocks noGrp="1"/>
          </p:cNvSpPr>
          <p:nvPr>
            <p:ph type="sldNum" sz="quarter" idx="12"/>
          </p:nvPr>
        </p:nvSpPr>
        <p:spPr/>
        <p:txBody>
          <a:bodyPr/>
          <a:lstStyle/>
          <a:p>
            <a:fld id="{651FC063-5EA9-49AF-AFAF-D68C9E82B23B}" type="slidenum">
              <a:rPr lang="en-US" smtClean="0"/>
              <a:pPr/>
              <a:t>10</a:t>
            </a:fld>
            <a:endParaRPr lang="en-US"/>
          </a:p>
        </p:txBody>
      </p:sp>
      <p:pic>
        <p:nvPicPr>
          <p:cNvPr id="5" name="Picture 4"/>
          <p:cNvPicPr>
            <a:picLocks noChangeAspect="1"/>
          </p:cNvPicPr>
          <p:nvPr/>
        </p:nvPicPr>
        <p:blipFill>
          <a:blip r:embed="rId2"/>
          <a:stretch>
            <a:fillRect/>
          </a:stretch>
        </p:blipFill>
        <p:spPr>
          <a:xfrm>
            <a:off x="0" y="1133231"/>
            <a:ext cx="9144000" cy="5588244"/>
          </a:xfrm>
          <a:prstGeom prst="rect">
            <a:avLst/>
          </a:prstGeom>
        </p:spPr>
      </p:pic>
    </p:spTree>
    <p:extLst>
      <p:ext uri="{BB962C8B-B14F-4D97-AF65-F5344CB8AC3E}">
        <p14:creationId xmlns:p14="http://schemas.microsoft.com/office/powerpoint/2010/main" val="38709557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 Ontology of Industrial Work in the Digital Electronic Age </a:t>
            </a:r>
            <a:br>
              <a:rPr lang="en-US" dirty="0"/>
            </a:br>
            <a:r>
              <a:rPr lang="en-US" dirty="0"/>
              <a:t>Thomas E. Kleiner, </a:t>
            </a:r>
            <a:r>
              <a:rPr lang="en-US" dirty="0" smtClean="0"/>
              <a:t>Jr.</a:t>
            </a:r>
            <a:r>
              <a:rPr lang="en-US" dirty="0" smtClean="0">
                <a:effectLst/>
              </a:rPr>
              <a:t>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34968" y="1811371"/>
            <a:ext cx="8051832" cy="4537764"/>
          </a:xfrm>
          <a:prstGeom prst="rect">
            <a:avLst/>
          </a:prstGeom>
          <a:noFill/>
          <a:ln>
            <a:noFill/>
          </a:ln>
        </p:spPr>
      </p:pic>
      <p:sp>
        <p:nvSpPr>
          <p:cNvPr id="3" name="Slide Number Placeholder 2"/>
          <p:cNvSpPr>
            <a:spLocks noGrp="1"/>
          </p:cNvSpPr>
          <p:nvPr>
            <p:ph type="sldNum" sz="quarter" idx="12"/>
          </p:nvPr>
        </p:nvSpPr>
        <p:spPr/>
        <p:txBody>
          <a:bodyPr/>
          <a:lstStyle/>
          <a:p>
            <a:fld id="{651FC063-5EA9-49AF-AFAF-D68C9E82B23B}" type="slidenum">
              <a:rPr lang="en-US" smtClean="0"/>
              <a:pPr/>
              <a:t>11</a:t>
            </a:fld>
            <a:endParaRPr lang="en-US"/>
          </a:p>
        </p:txBody>
      </p:sp>
    </p:spTree>
    <p:extLst>
      <p:ext uri="{BB962C8B-B14F-4D97-AF65-F5344CB8AC3E}">
        <p14:creationId xmlns:p14="http://schemas.microsoft.com/office/powerpoint/2010/main" val="23987451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037"/>
          </a:xfrm>
        </p:spPr>
        <p:txBody>
          <a:bodyPr>
            <a:normAutofit fontScale="90000"/>
          </a:bodyPr>
          <a:lstStyle/>
          <a:p>
            <a:r>
              <a:rPr lang="en-US" dirty="0" smtClean="0"/>
              <a:t>Phase 2: Test by Conversations</a:t>
            </a:r>
            <a:endParaRPr lang="en-US" dirty="0"/>
          </a:p>
        </p:txBody>
      </p:sp>
      <p:sp>
        <p:nvSpPr>
          <p:cNvPr id="3" name="Content Placeholder 2"/>
          <p:cNvSpPr>
            <a:spLocks noGrp="1"/>
          </p:cNvSpPr>
          <p:nvPr>
            <p:ph idx="1"/>
          </p:nvPr>
        </p:nvSpPr>
        <p:spPr>
          <a:xfrm>
            <a:off x="149404" y="1157784"/>
            <a:ext cx="8740142" cy="5700216"/>
          </a:xfrm>
        </p:spPr>
        <p:txBody>
          <a:bodyPr>
            <a:normAutofit fontScale="92500"/>
          </a:bodyPr>
          <a:lstStyle/>
          <a:p>
            <a:pPr marL="0" indent="0">
              <a:buNone/>
            </a:pPr>
            <a:r>
              <a:rPr lang="en-US" dirty="0"/>
              <a:t>Sound of </a:t>
            </a:r>
            <a:r>
              <a:rPr lang="en-US" dirty="0" smtClean="0"/>
              <a:t>footsteps</a:t>
            </a:r>
            <a:endParaRPr lang="en-US" dirty="0"/>
          </a:p>
          <a:p>
            <a:pPr marL="0" indent="0">
              <a:buNone/>
            </a:pPr>
            <a:r>
              <a:rPr lang="en-US" dirty="0"/>
              <a:t>David: Ok, how can I help you? (Softly asked)</a:t>
            </a:r>
          </a:p>
          <a:p>
            <a:pPr marL="0" indent="0">
              <a:buNone/>
            </a:pPr>
            <a:r>
              <a:rPr lang="en-US" dirty="0"/>
              <a:t>Grace Ann: I’m going to give him his second. So that’s his (points to one plastic tub</a:t>
            </a:r>
            <a:r>
              <a:rPr lang="en-US" dirty="0" smtClean="0"/>
              <a:t>)</a:t>
            </a:r>
            <a:endParaRPr lang="en-US" dirty="0"/>
          </a:p>
          <a:p>
            <a:pPr marL="0" indent="0">
              <a:buNone/>
            </a:pPr>
            <a:r>
              <a:rPr lang="en-US" dirty="0"/>
              <a:t>David: </a:t>
            </a:r>
            <a:r>
              <a:rPr lang="en-US" dirty="0" smtClean="0"/>
              <a:t>OK</a:t>
            </a:r>
            <a:endParaRPr lang="en-US" dirty="0"/>
          </a:p>
          <a:p>
            <a:pPr marL="0" indent="0">
              <a:buNone/>
            </a:pPr>
            <a:r>
              <a:rPr lang="en-US" dirty="0"/>
              <a:t>Grace Ann: And there’s a bowl, outside for now [more footsteps; sound of food being poured into the bowl] See that bowl </a:t>
            </a:r>
            <a:r>
              <a:rPr lang="en-US" dirty="0" smtClean="0"/>
              <a:t>there</a:t>
            </a:r>
            <a:endParaRPr lang="en-US" dirty="0"/>
          </a:p>
          <a:p>
            <a:pPr marL="0" indent="0">
              <a:buNone/>
            </a:pPr>
            <a:r>
              <a:rPr lang="en-US" dirty="0"/>
              <a:t>David: OK</a:t>
            </a:r>
            <a:r>
              <a:rPr lang="en-US" dirty="0" smtClean="0"/>
              <a:t>?</a:t>
            </a:r>
            <a:endParaRPr lang="en-US" dirty="0"/>
          </a:p>
          <a:p>
            <a:pPr marL="0" indent="0">
              <a:buNone/>
            </a:pPr>
            <a:r>
              <a:rPr lang="en-US" dirty="0"/>
              <a:t>Grace Ann: We keep them separate (scuffling sound) that’s all right, let him go, he’s going to go with you.</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a:p>
        </p:txBody>
      </p:sp>
    </p:spTree>
    <p:extLst>
      <p:ext uri="{BB962C8B-B14F-4D97-AF65-F5344CB8AC3E}">
        <p14:creationId xmlns:p14="http://schemas.microsoft.com/office/powerpoint/2010/main" val="42233078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5626174"/>
              </p:ext>
            </p:extLst>
          </p:nvPr>
        </p:nvGraphicFramePr>
        <p:xfrm>
          <a:off x="0" y="261435"/>
          <a:ext cx="9144000" cy="8046719"/>
        </p:xfrm>
        <a:graphic>
          <a:graphicData uri="http://schemas.openxmlformats.org/drawingml/2006/table">
            <a:tbl>
              <a:tblPr firstRow="1" bandRow="1">
                <a:tableStyleId>{5C22544A-7EE6-4342-B048-85BDC9FD1C3A}</a:tableStyleId>
              </a:tblPr>
              <a:tblGrid>
                <a:gridCol w="4572000"/>
                <a:gridCol w="4572000"/>
              </a:tblGrid>
              <a:tr h="6442505">
                <a:tc>
                  <a:txBody>
                    <a:bodyPr/>
                    <a:lstStyle/>
                    <a:p>
                      <a:pPr marL="0" indent="0">
                        <a:buNone/>
                      </a:pPr>
                      <a:r>
                        <a:rPr lang="en-US" dirty="0" smtClean="0"/>
                        <a:t>Sound of footsteps</a:t>
                      </a:r>
                    </a:p>
                    <a:p>
                      <a:pPr marL="0" indent="0">
                        <a:buNone/>
                      </a:pPr>
                      <a:endParaRPr lang="en-US" dirty="0" smtClean="0"/>
                    </a:p>
                    <a:p>
                      <a:pPr marL="0" indent="0">
                        <a:buNone/>
                      </a:pPr>
                      <a:r>
                        <a:rPr lang="en-US" dirty="0" smtClean="0"/>
                        <a:t>David: Ok, how can I help you? (Softly asked)</a:t>
                      </a:r>
                    </a:p>
                    <a:p>
                      <a:pPr marL="0" indent="0">
                        <a:buNone/>
                      </a:pPr>
                      <a:r>
                        <a:rPr lang="en-US" dirty="0" smtClean="0"/>
                        <a:t>Grace Ann: I’m going to give him his second. So that’s his (points to one plastic tub)</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David: OK</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Grace Ann: And there’s a bowl, outside for now [more footsteps; sound of food being poured into the bowl] See that bowl there</a:t>
                      </a:r>
                    </a:p>
                    <a:p>
                      <a:pPr marL="0" indent="0">
                        <a:buNone/>
                      </a:pPr>
                      <a:r>
                        <a:rPr lang="en-US" dirty="0" smtClean="0"/>
                        <a:t>David: OK?</a:t>
                      </a:r>
                    </a:p>
                    <a:p>
                      <a:pPr marL="0" indent="0">
                        <a:buNone/>
                      </a:pPr>
                      <a:r>
                        <a:rPr lang="en-US" dirty="0" smtClean="0"/>
                        <a:t>Grace Ann: We keep them separate (scuffling sound) that’s all right, let him go, he’s going to go with you.</a:t>
                      </a:r>
                    </a:p>
                  </a:txBody>
                  <a:tcPr/>
                </a:tc>
                <a:tc>
                  <a:txBody>
                    <a:bodyPr/>
                    <a:lstStyle/>
                    <a:p>
                      <a:r>
                        <a:rPr lang="en-US" sz="1800" b="1" kern="1200" dirty="0" smtClean="0">
                          <a:solidFill>
                            <a:schemeClr val="lt1"/>
                          </a:solidFill>
                          <a:effectLst/>
                          <a:latin typeface="+mn-lt"/>
                          <a:ea typeface="+mn-ea"/>
                          <a:cs typeface="+mn-cs"/>
                        </a:rPr>
                        <a:t>David is in his home office in Las Cruces</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Grace Ann walks in the office, interrupting David’s usual writing, with Sparkles who usually eats there in that office. The new puppy from the Rescue Shelter is about to get first meal in our home (</a:t>
                      </a:r>
                      <a:r>
                        <a:rPr lang="en-US" sz="1800" b="1" i="1" kern="1200" dirty="0" smtClean="0">
                          <a:solidFill>
                            <a:schemeClr val="lt1"/>
                          </a:solidFill>
                          <a:effectLst/>
                          <a:latin typeface="+mn-lt"/>
                          <a:ea typeface="+mn-ea"/>
                          <a:cs typeface="+mn-cs"/>
                        </a:rPr>
                        <a:t>Before</a:t>
                      </a:r>
                      <a:r>
                        <a:rPr lang="en-US" sz="1800" b="1" kern="1200" dirty="0" smtClean="0">
                          <a:solidFill>
                            <a:schemeClr val="lt1"/>
                          </a:solidFill>
                          <a:effectLst/>
                          <a:latin typeface="+mn-lt"/>
                          <a:ea typeface="+mn-ea"/>
                          <a:cs typeface="+mn-cs"/>
                        </a:rPr>
                        <a:t>). The new dog gets his food second to reinforce to the old dog that she is now the senior dog, she knows the rules, and the new dog should respect her and follow her lead</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David agreeing, to show he has heard. There is history here (</a:t>
                      </a:r>
                      <a:r>
                        <a:rPr lang="en-US" sz="1800" b="1" i="1" kern="1200" dirty="0" smtClean="0">
                          <a:solidFill>
                            <a:schemeClr val="lt1"/>
                          </a:solidFill>
                          <a:effectLst/>
                          <a:latin typeface="+mn-lt"/>
                          <a:ea typeface="+mn-ea"/>
                          <a:cs typeface="+mn-cs"/>
                        </a:rPr>
                        <a:t>Before</a:t>
                      </a:r>
                      <a:r>
                        <a:rPr lang="en-US" sz="1800" b="1" kern="1200" dirty="0" smtClean="0">
                          <a:solidFill>
                            <a:schemeClr val="lt1"/>
                          </a:solidFill>
                          <a:effectLst/>
                          <a:latin typeface="+mn-lt"/>
                          <a:ea typeface="+mn-ea"/>
                          <a:cs typeface="+mn-cs"/>
                        </a:rPr>
                        <a:t>), since it is about how Sparky and Honey had been fed in separate rooms before Sparky died. Then Honey was alone, and then later when Sparkles came, Honey became top dog and was fed first. After Honey was gone, Sparkles was alone until the new male puppy was adopted.  Now Sparkles is top dog and gets to eat first, and the new puppy is second in rank. This is (</a:t>
                      </a:r>
                      <a:r>
                        <a:rPr lang="en-US" sz="1800" b="1" i="1" kern="1200" dirty="0" smtClean="0">
                          <a:solidFill>
                            <a:schemeClr val="lt1"/>
                          </a:solidFill>
                          <a:effectLst/>
                          <a:latin typeface="+mn-lt"/>
                          <a:ea typeface="+mn-ea"/>
                          <a:cs typeface="+mn-cs"/>
                        </a:rPr>
                        <a:t>Rehistoricizing)</a:t>
                      </a:r>
                      <a:r>
                        <a:rPr lang="en-US" sz="1800" b="1" kern="1200" dirty="0" smtClean="0">
                          <a:solidFill>
                            <a:schemeClr val="lt1"/>
                          </a:solidFill>
                          <a:effectLst/>
                          <a:latin typeface="+mn-lt"/>
                          <a:ea typeface="+mn-ea"/>
                          <a:cs typeface="+mn-cs"/>
                        </a:rPr>
                        <a:t> the dog-to-dog relationship.</a:t>
                      </a:r>
                    </a:p>
                    <a:p>
                      <a:r>
                        <a:rPr lang="en-US" sz="1800" b="1" kern="1200" dirty="0" smtClean="0">
                          <a:solidFill>
                            <a:schemeClr val="lt1"/>
                          </a:solidFill>
                          <a:effectLst/>
                          <a:latin typeface="+mn-lt"/>
                          <a:ea typeface="+mn-ea"/>
                          <a:cs typeface="+mn-cs"/>
                        </a:rPr>
                        <a:t> </a:t>
                      </a:r>
                    </a:p>
                    <a:p>
                      <a:r>
                        <a:rPr lang="en-US" sz="1800" b="1" kern="1200" dirty="0" smtClean="0">
                          <a:solidFill>
                            <a:schemeClr val="lt1"/>
                          </a:solidFill>
                          <a:effectLst/>
                          <a:latin typeface="+mn-lt"/>
                          <a:ea typeface="+mn-ea"/>
                          <a:cs typeface="+mn-cs"/>
                        </a:rPr>
                        <a:t>(</a:t>
                      </a:r>
                      <a:r>
                        <a:rPr lang="en-US" sz="1800" b="1" i="1" kern="1200" dirty="0" smtClean="0">
                          <a:solidFill>
                            <a:schemeClr val="lt1"/>
                          </a:solidFill>
                          <a:effectLst/>
                          <a:latin typeface="+mn-lt"/>
                          <a:ea typeface="+mn-ea"/>
                          <a:cs typeface="+mn-cs"/>
                        </a:rPr>
                        <a:t>Futurin</a:t>
                      </a:r>
                      <a:r>
                        <a:rPr lang="en-US" sz="1800" b="1" kern="1200" dirty="0" smtClean="0">
                          <a:solidFill>
                            <a:schemeClr val="lt1"/>
                          </a:solidFill>
                          <a:effectLst/>
                          <a:latin typeface="+mn-lt"/>
                          <a:ea typeface="+mn-ea"/>
                          <a:cs typeface="+mn-cs"/>
                        </a:rPr>
                        <a:t>g) Giving her plan (</a:t>
                      </a:r>
                      <a:r>
                        <a:rPr lang="en-US" sz="1800" b="1" i="1" kern="1200" dirty="0" smtClean="0">
                          <a:solidFill>
                            <a:schemeClr val="lt1"/>
                          </a:solidFill>
                          <a:effectLst/>
                          <a:latin typeface="+mn-lt"/>
                          <a:ea typeface="+mn-ea"/>
                          <a:cs typeface="+mn-cs"/>
                        </a:rPr>
                        <a:t>Foretelling bets on the future</a:t>
                      </a:r>
                      <a:r>
                        <a:rPr lang="en-US" sz="1800" b="1" kern="1200" dirty="0" smtClean="0">
                          <a:solidFill>
                            <a:schemeClr val="lt1"/>
                          </a:solidFill>
                          <a:effectLst/>
                          <a:latin typeface="+mn-lt"/>
                          <a:ea typeface="+mn-ea"/>
                          <a:cs typeface="+mn-cs"/>
                        </a:rPr>
                        <a:t>) for how the feeding will be done. (</a:t>
                      </a:r>
                      <a:r>
                        <a:rPr lang="en-US" sz="1800" b="1" i="1" kern="1200" dirty="0" smtClean="0">
                          <a:solidFill>
                            <a:schemeClr val="lt1"/>
                          </a:solidFill>
                          <a:effectLst/>
                          <a:latin typeface="+mn-lt"/>
                          <a:ea typeface="+mn-ea"/>
                          <a:cs typeface="+mn-cs"/>
                        </a:rPr>
                        <a:t>Grounding) </a:t>
                      </a:r>
                      <a:r>
                        <a:rPr lang="en-US" sz="1800" b="1" kern="1200" dirty="0" smtClean="0">
                          <a:solidFill>
                            <a:schemeClr val="lt1"/>
                          </a:solidFill>
                          <a:effectLst/>
                          <a:latin typeface="+mn-lt"/>
                          <a:ea typeface="+mn-ea"/>
                          <a:cs typeface="+mn-cs"/>
                        </a:rPr>
                        <a:t>David is to feed Sparkles in his office. Grace Ann points to Sparkles bowl, in his office.</a:t>
                      </a:r>
                    </a:p>
                  </a:txBody>
                  <a:tcPr/>
                </a:tc>
              </a:tr>
            </a:tbl>
          </a:graphicData>
        </a:graphic>
      </p:graphicFrame>
      <p:sp>
        <p:nvSpPr>
          <p:cNvPr id="5" name="Slide Number Placeholder 4"/>
          <p:cNvSpPr>
            <a:spLocks noGrp="1"/>
          </p:cNvSpPr>
          <p:nvPr>
            <p:ph type="sldNum" sz="quarter" idx="12"/>
          </p:nvPr>
        </p:nvSpPr>
        <p:spPr/>
        <p:txBody>
          <a:bodyPr/>
          <a:lstStyle/>
          <a:p>
            <a:fld id="{651FC063-5EA9-49AF-AFAF-D68C9E82B23B}" type="slidenum">
              <a:rPr lang="en-US" smtClean="0"/>
              <a:pPr/>
              <a:t>13</a:t>
            </a:fld>
            <a:endParaRPr lang="en-US"/>
          </a:p>
        </p:txBody>
      </p:sp>
    </p:spTree>
    <p:extLst>
      <p:ext uri="{BB962C8B-B14F-4D97-AF65-F5344CB8AC3E}">
        <p14:creationId xmlns:p14="http://schemas.microsoft.com/office/powerpoint/2010/main" val="124082074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4472"/>
          </a:xfrm>
        </p:spPr>
        <p:txBody>
          <a:bodyPr/>
          <a:lstStyle/>
          <a:p>
            <a:r>
              <a:rPr lang="en-US" dirty="0" smtClean="0"/>
              <a:t>PHASE 3: Test with Science</a:t>
            </a:r>
            <a:endParaRPr lang="en-US" dirty="0"/>
          </a:p>
        </p:txBody>
      </p:sp>
      <p:sp>
        <p:nvSpPr>
          <p:cNvPr id="3" name="Content Placeholder 2"/>
          <p:cNvSpPr>
            <a:spLocks noGrp="1"/>
          </p:cNvSpPr>
          <p:nvPr>
            <p:ph idx="1"/>
          </p:nvPr>
        </p:nvSpPr>
        <p:spPr>
          <a:xfrm>
            <a:off x="0" y="1139110"/>
            <a:ext cx="9144000" cy="5583504"/>
          </a:xfrm>
        </p:spPr>
        <p:txBody>
          <a:bodyPr/>
          <a:lstStyle/>
          <a:p>
            <a:pPr marL="514350" indent="-514350">
              <a:buFont typeface="+mj-lt"/>
              <a:buAutoNum type="arabicPeriod"/>
            </a:pPr>
            <a:r>
              <a:rPr lang="en-US" dirty="0"/>
              <a:t>Taylor’s (2007) three-year ethnography of animal sanctuaries raises challenges to ‘animal personhood’ in the intersubjectivity between animals and humans (the animal workers). </a:t>
            </a:r>
            <a:endParaRPr lang="en-US" dirty="0" smtClean="0"/>
          </a:p>
          <a:p>
            <a:pPr marL="514350" indent="-514350">
              <a:buFont typeface="+mj-lt"/>
              <a:buAutoNum type="arabicPeriod"/>
            </a:pPr>
            <a:r>
              <a:rPr lang="en-US" dirty="0"/>
              <a:t>Pet statistics tell a multispecies-story, one relayed in social media accounts of homelessness and euthanasia (for which the literal meaning of the root words is ‘Good Death’), and part of pet capitalism.  “Each year, approximately 1.5 million shelter animals are euthanized (670,000 dogs and 860,000 cats).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a:p>
        </p:txBody>
      </p:sp>
    </p:spTree>
    <p:extLst>
      <p:ext uri="{BB962C8B-B14F-4D97-AF65-F5344CB8AC3E}">
        <p14:creationId xmlns:p14="http://schemas.microsoft.com/office/powerpoint/2010/main" val="111470214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4: Testing Claims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a:p>
        </p:txBody>
      </p:sp>
    </p:spTree>
    <p:extLst>
      <p:ext uri="{BB962C8B-B14F-4D97-AF65-F5344CB8AC3E}">
        <p14:creationId xmlns:p14="http://schemas.microsoft.com/office/powerpoint/2010/main" val="2525764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02" y="0"/>
            <a:ext cx="9110596" cy="6858000"/>
          </a:xfrm>
          <a:prstGeom prst="rect">
            <a:avLst/>
          </a:prstGeom>
        </p:spPr>
      </p:pic>
      <p:sp>
        <p:nvSpPr>
          <p:cNvPr id="3" name="TextBox 2"/>
          <p:cNvSpPr txBox="1"/>
          <p:nvPr/>
        </p:nvSpPr>
        <p:spPr>
          <a:xfrm>
            <a:off x="6727761" y="6324600"/>
            <a:ext cx="2416239" cy="369332"/>
          </a:xfrm>
          <a:prstGeom prst="rect">
            <a:avLst/>
          </a:prstGeom>
          <a:noFill/>
        </p:spPr>
        <p:txBody>
          <a:bodyPr wrap="square" rtlCol="0">
            <a:spAutoFit/>
          </a:bodyPr>
          <a:lstStyle/>
          <a:p>
            <a:r>
              <a:rPr lang="en-US" dirty="0"/>
              <a:t>Mark Van der klei</a:t>
            </a:r>
          </a:p>
        </p:txBody>
      </p:sp>
      <p:sp>
        <p:nvSpPr>
          <p:cNvPr id="4" name="Slide Number Placeholder 3"/>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254697941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72" y="0"/>
            <a:ext cx="9127256"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17</a:t>
            </a:fld>
            <a:endParaRPr lang="en-US"/>
          </a:p>
        </p:txBody>
      </p:sp>
    </p:spTree>
    <p:extLst>
      <p:ext uri="{BB962C8B-B14F-4D97-AF65-F5344CB8AC3E}">
        <p14:creationId xmlns:p14="http://schemas.microsoft.com/office/powerpoint/2010/main" val="21922129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02" y="0"/>
            <a:ext cx="9110596"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18</a:t>
            </a:fld>
            <a:endParaRPr lang="en-US"/>
          </a:p>
        </p:txBody>
      </p:sp>
    </p:spTree>
    <p:extLst>
      <p:ext uri="{BB962C8B-B14F-4D97-AF65-F5344CB8AC3E}">
        <p14:creationId xmlns:p14="http://schemas.microsoft.com/office/powerpoint/2010/main" val="3042433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48" y="0"/>
            <a:ext cx="9120704"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19</a:t>
            </a:fld>
            <a:endParaRPr lang="en-US"/>
          </a:p>
        </p:txBody>
      </p:sp>
    </p:spTree>
    <p:extLst>
      <p:ext uri="{BB962C8B-B14F-4D97-AF65-F5344CB8AC3E}">
        <p14:creationId xmlns:p14="http://schemas.microsoft.com/office/powerpoint/2010/main" val="18324554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373510" y="149391"/>
            <a:ext cx="8590738" cy="6479853"/>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37603067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79" y="0"/>
            <a:ext cx="9115643" cy="6858000"/>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20</a:t>
            </a:fld>
            <a:endParaRPr lang="en-US"/>
          </a:p>
        </p:txBody>
      </p:sp>
    </p:spTree>
    <p:extLst>
      <p:ext uri="{BB962C8B-B14F-4D97-AF65-F5344CB8AC3E}">
        <p14:creationId xmlns:p14="http://schemas.microsoft.com/office/powerpoint/2010/main" val="197159657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Untold Story of Fashion, Pet Euthanasia, and Global Warming</a:t>
            </a:r>
            <a:endParaRPr lang="en-US" dirty="0"/>
          </a:p>
        </p:txBody>
      </p:sp>
      <p:sp>
        <p:nvSpPr>
          <p:cNvPr id="3" name="Content Placeholder 2"/>
          <p:cNvSpPr>
            <a:spLocks noGrp="1"/>
          </p:cNvSpPr>
          <p:nvPr>
            <p:ph idx="1"/>
          </p:nvPr>
        </p:nvSpPr>
        <p:spPr>
          <a:xfrm>
            <a:off x="291442" y="1600200"/>
            <a:ext cx="8597546" cy="4756150"/>
          </a:xfrm>
        </p:spPr>
        <p:txBody>
          <a:bodyPr>
            <a:normAutofit fontScale="77500" lnSpcReduction="20000"/>
          </a:bodyPr>
          <a:lstStyle/>
          <a:p>
            <a:pPr marL="0" indent="0">
              <a:buNone/>
            </a:pPr>
            <a:r>
              <a:rPr lang="en-US" dirty="0" smtClean="0"/>
              <a:t>PICK ONE VIDEO:</a:t>
            </a:r>
          </a:p>
          <a:p>
            <a:pPr marL="0" indent="0">
              <a:buNone/>
            </a:pPr>
            <a:r>
              <a:rPr lang="en-US" dirty="0" smtClean="0"/>
              <a:t>Overpopulation</a:t>
            </a:r>
            <a:endParaRPr lang="en-US" dirty="0" smtClean="0"/>
          </a:p>
          <a:p>
            <a:pPr marL="0" indent="0">
              <a:buNone/>
            </a:pPr>
            <a:r>
              <a:rPr lang="en-US" dirty="0">
                <a:hlinkClick r:id="rId2"/>
              </a:rPr>
              <a:t>https://www.youtube.com/watch?v=Ye6-</a:t>
            </a:r>
            <a:r>
              <a:rPr lang="en-US" dirty="0" smtClean="0">
                <a:hlinkClick r:id="rId2"/>
              </a:rPr>
              <a:t>8ZCMJIg</a:t>
            </a:r>
            <a:endParaRPr lang="en-US" dirty="0" smtClean="0"/>
          </a:p>
          <a:p>
            <a:pPr marL="0" indent="0">
              <a:buNone/>
            </a:pPr>
            <a:r>
              <a:rPr lang="en-US" dirty="0" smtClean="0"/>
              <a:t>Homeless pets</a:t>
            </a:r>
            <a:endParaRPr lang="en-US" dirty="0"/>
          </a:p>
          <a:p>
            <a:pPr marL="0" indent="0">
              <a:buNone/>
            </a:pPr>
            <a:r>
              <a:rPr lang="en-US" dirty="0">
                <a:hlinkClick r:id="rId3"/>
              </a:rPr>
              <a:t>https://www.youtube.com/watch?v=</a:t>
            </a:r>
            <a:r>
              <a:rPr lang="en-US" dirty="0" smtClean="0">
                <a:hlinkClick r:id="rId3"/>
              </a:rPr>
              <a:t>gp5gwioRyGs</a:t>
            </a:r>
            <a:r>
              <a:rPr lang="en-US" dirty="0" smtClean="0"/>
              <a:t> </a:t>
            </a:r>
          </a:p>
          <a:p>
            <a:pPr marL="0" indent="0">
              <a:buNone/>
            </a:pPr>
            <a:r>
              <a:rPr lang="en-US" dirty="0" smtClean="0"/>
              <a:t>Pets and Global Warming</a:t>
            </a:r>
          </a:p>
          <a:p>
            <a:pPr marL="0" indent="0">
              <a:buNone/>
            </a:pPr>
            <a:r>
              <a:rPr lang="en-US" dirty="0">
                <a:hlinkClick r:id="rId4"/>
              </a:rPr>
              <a:t>https://www.youtube.com/watch?v=</a:t>
            </a:r>
            <a:r>
              <a:rPr lang="en-US" dirty="0" smtClean="0">
                <a:hlinkClick r:id="rId4"/>
              </a:rPr>
              <a:t>sJGw_rR6RZk</a:t>
            </a:r>
            <a:r>
              <a:rPr lang="en-US" dirty="0" smtClean="0"/>
              <a:t> (UCLA Study)</a:t>
            </a:r>
          </a:p>
          <a:p>
            <a:pPr marL="0" indent="0">
              <a:buNone/>
            </a:pPr>
            <a:r>
              <a:rPr lang="en-US" dirty="0" smtClean="0"/>
              <a:t>It’s </a:t>
            </a:r>
            <a:r>
              <a:rPr lang="en-US" dirty="0"/>
              <a:t>a bizarre injustice that this </a:t>
            </a:r>
            <a:r>
              <a:rPr lang="en-US" dirty="0" smtClean="0"/>
              <a:t>untold story </a:t>
            </a:r>
            <a:r>
              <a:rPr lang="en-US" dirty="0"/>
              <a:t>is swept under the carpet due to the power of </a:t>
            </a:r>
            <a:r>
              <a:rPr lang="en-US" dirty="0" smtClean="0"/>
              <a:t>the pharmaceutical and </a:t>
            </a:r>
            <a:r>
              <a:rPr lang="en-US" dirty="0"/>
              <a:t>agricultural </a:t>
            </a:r>
            <a:r>
              <a:rPr lang="en-US" dirty="0" smtClean="0"/>
              <a:t>industry lobbying</a:t>
            </a:r>
          </a:p>
          <a:p>
            <a:pPr marL="0" indent="0">
              <a:buNone/>
            </a:pPr>
            <a:r>
              <a:rPr lang="en-US" dirty="0"/>
              <a:t>T</a:t>
            </a:r>
            <a:r>
              <a:rPr lang="en-US" dirty="0" smtClean="0"/>
              <a:t>he </a:t>
            </a:r>
            <a:r>
              <a:rPr lang="en-US" dirty="0"/>
              <a:t>more this is </a:t>
            </a:r>
            <a:r>
              <a:rPr lang="en-US" dirty="0" smtClean="0"/>
              <a:t>a story-told, </a:t>
            </a:r>
            <a:r>
              <a:rPr lang="en-US" dirty="0"/>
              <a:t>the more awareness raised the better.</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21</a:t>
            </a:fld>
            <a:endParaRPr lang="en-US"/>
          </a:p>
        </p:txBody>
      </p:sp>
    </p:spTree>
    <p:extLst>
      <p:ext uri="{BB962C8B-B14F-4D97-AF65-F5344CB8AC3E}">
        <p14:creationId xmlns:p14="http://schemas.microsoft.com/office/powerpoint/2010/main" val="1886833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Tests of Self-Correcting Method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marL="0" indent="0">
              <a:buNone/>
            </a:pPr>
            <a:r>
              <a:rPr lang="en-US" dirty="0"/>
              <a:t>  1.     Refutation test of </a:t>
            </a:r>
            <a:r>
              <a:rPr lang="en-US" i="1" dirty="0"/>
              <a:t>self-reflexivity, self-conversations,</a:t>
            </a:r>
            <a:r>
              <a:rPr lang="en-US" dirty="0"/>
              <a:t> or in autoethnography, to question assumptions,</a:t>
            </a:r>
          </a:p>
          <a:p>
            <a:pPr marL="0" indent="0">
              <a:buNone/>
            </a:pPr>
            <a:r>
              <a:rPr lang="en-US" dirty="0"/>
              <a:t>  2.     </a:t>
            </a:r>
            <a:r>
              <a:rPr lang="en-US" dirty="0" smtClean="0"/>
              <a:t>Storytelling</a:t>
            </a:r>
            <a:r>
              <a:rPr lang="en-US" i="1" dirty="0" smtClean="0"/>
              <a:t> </a:t>
            </a:r>
            <a:r>
              <a:rPr lang="en-US" i="1" dirty="0"/>
              <a:t>conversations with others</a:t>
            </a:r>
            <a:r>
              <a:rPr lang="en-US" dirty="0"/>
              <a:t>,</a:t>
            </a:r>
          </a:p>
          <a:p>
            <a:pPr marL="0" indent="0">
              <a:buNone/>
            </a:pPr>
            <a:r>
              <a:rPr lang="en-US" dirty="0"/>
              <a:t>  3.     U</a:t>
            </a:r>
            <a:r>
              <a:rPr lang="en-US" i="1" dirty="0"/>
              <a:t>nderstanding the science and processes of Nature</a:t>
            </a:r>
            <a:r>
              <a:rPr lang="en-US" dirty="0"/>
              <a:t>, and</a:t>
            </a:r>
          </a:p>
          <a:p>
            <a:pPr marL="0" indent="0">
              <a:buNone/>
            </a:pPr>
            <a:r>
              <a:rPr lang="en-US" dirty="0"/>
              <a:t>  4.     D</a:t>
            </a:r>
            <a:r>
              <a:rPr lang="en-US" i="1" dirty="0"/>
              <a:t>oing experiments and practice interventions to get closer to the grounded situation</a:t>
            </a:r>
            <a:r>
              <a:rPr lang="en-US" dirty="0" smtClean="0"/>
              <a: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a:p>
        </p:txBody>
      </p:sp>
    </p:spTree>
    <p:extLst>
      <p:ext uri="{BB962C8B-B14F-4D97-AF65-F5344CB8AC3E}">
        <p14:creationId xmlns:p14="http://schemas.microsoft.com/office/powerpoint/2010/main" val="1411163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1: Test by Autoethnographic Reflexivity</a:t>
            </a:r>
            <a:endParaRPr lang="en-US" dirty="0"/>
          </a:p>
        </p:txBody>
      </p:sp>
      <p:sp>
        <p:nvSpPr>
          <p:cNvPr id="3" name="Content Placeholder 2"/>
          <p:cNvSpPr>
            <a:spLocks noGrp="1"/>
          </p:cNvSpPr>
          <p:nvPr>
            <p:ph idx="1"/>
          </p:nvPr>
        </p:nvSpPr>
        <p:spPr/>
        <p:txBody>
          <a:bodyPr/>
          <a:lstStyle/>
          <a:p>
            <a:pPr marL="0" indent="0">
              <a:buNone/>
            </a:pPr>
            <a:r>
              <a:rPr lang="en-US" dirty="0" smtClean="0"/>
              <a:t>What is autoethnography?</a:t>
            </a:r>
          </a:p>
          <a:p>
            <a:pPr marL="0" indent="0">
              <a:buNone/>
            </a:pPr>
            <a:r>
              <a:rPr lang="en-US" dirty="0" smtClean="0"/>
              <a:t>What is your living story of your dissertation?</a:t>
            </a:r>
          </a:p>
          <a:p>
            <a:pPr marL="0" indent="0">
              <a:buNone/>
            </a:pPr>
            <a:endParaRPr lang="en-US" dirty="0"/>
          </a:p>
          <a:p>
            <a:pPr marL="0" indent="0">
              <a:buNone/>
            </a:pPr>
            <a:r>
              <a:rPr lang="en-US" dirty="0" smtClean="0"/>
              <a:t>What is reflexivity?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a:p>
        </p:txBody>
      </p:sp>
    </p:spTree>
    <p:extLst>
      <p:ext uri="{BB962C8B-B14F-4D97-AF65-F5344CB8AC3E}">
        <p14:creationId xmlns:p14="http://schemas.microsoft.com/office/powerpoint/2010/main" val="10809647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pic>
        <p:nvPicPr>
          <p:cNvPr id="5" name="Picture 4" descr="Screen Shot 2019-10-14 at 3.3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03992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Self-Correcting Induction Methods</a:t>
            </a:r>
            <a:endParaRPr lang="en-US" b="1" i="1" dirty="0"/>
          </a:p>
        </p:txBody>
      </p:sp>
      <p:sp>
        <p:nvSpPr>
          <p:cNvPr id="3" name="Content Placeholder 2"/>
          <p:cNvSpPr>
            <a:spLocks noGrp="1"/>
          </p:cNvSpPr>
          <p:nvPr>
            <p:ph idx="1"/>
          </p:nvPr>
        </p:nvSpPr>
        <p:spPr>
          <a:xfrm>
            <a:off x="205965" y="1600200"/>
            <a:ext cx="8753523" cy="4756150"/>
          </a:xfrm>
        </p:spPr>
        <p:txBody>
          <a:bodyPr>
            <a:normAutofit/>
          </a:bodyPr>
          <a:lstStyle/>
          <a:p>
            <a:pPr marL="514350" indent="-514350">
              <a:buFont typeface="+mj-lt"/>
              <a:buAutoNum type="arabicPeriod"/>
            </a:pPr>
            <a:r>
              <a:rPr lang="en-US" dirty="0" smtClean="0"/>
              <a:t>For Karl Popper it is Zigzag between intuitive hypotheses and testing theories by disconfirmation, not by confirmation</a:t>
            </a:r>
          </a:p>
          <a:p>
            <a:pPr marL="514350" indent="-514350">
              <a:buFont typeface="+mj-lt"/>
              <a:buAutoNum type="arabicPeriod"/>
            </a:pPr>
            <a:r>
              <a:rPr lang="en-US" b="1" dirty="0" smtClean="0">
                <a:solidFill>
                  <a:srgbClr val="FF0000"/>
                </a:solidFill>
              </a:rPr>
              <a:t>For C. S. Pierce it is self-correcting induction by four tests to get closer to Truth</a:t>
            </a:r>
          </a:p>
          <a:p>
            <a:pPr marL="514350" indent="-514350">
              <a:buFont typeface="+mj-lt"/>
              <a:buAutoNum type="arabicPeriod"/>
            </a:pPr>
            <a:r>
              <a:rPr lang="en-US" dirty="0" smtClean="0"/>
              <a:t>For Henri Savall it is self-correcting by ’Agile’ intervention using </a:t>
            </a:r>
            <a:r>
              <a:rPr lang="en-US" b="1" dirty="0" smtClean="0">
                <a:solidFill>
                  <a:srgbClr val="FF0000"/>
                </a:solidFill>
              </a:rPr>
              <a:t>Peirce’s Abduction-Induction-Deduction</a:t>
            </a:r>
            <a:r>
              <a:rPr lang="en-US" dirty="0" smtClean="0"/>
              <a:t> in Scientific Method of unleashing human potential</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3270380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Popper (1972: 243) </a:t>
            </a:r>
            <a:br>
              <a:rPr lang="en-US" b="1" dirty="0" smtClean="0">
                <a:solidFill>
                  <a:srgbClr val="FF0000"/>
                </a:solidFill>
              </a:rPr>
            </a:br>
            <a:r>
              <a:rPr lang="en-US" b="1" dirty="0" smtClean="0">
                <a:solidFill>
                  <a:srgbClr val="FF0000"/>
                </a:solidFill>
              </a:rPr>
              <a:t>Self-Correction Formula</a:t>
            </a:r>
            <a:endParaRPr lang="en-US" b="1" dirty="0">
              <a:solidFill>
                <a:srgbClr val="FF0000"/>
              </a:solidFill>
            </a:endParaRPr>
          </a:p>
        </p:txBody>
      </p:sp>
      <p:sp>
        <p:nvSpPr>
          <p:cNvPr id="5" name="Content Placeholder 4"/>
          <p:cNvSpPr>
            <a:spLocks noGrp="1"/>
          </p:cNvSpPr>
          <p:nvPr>
            <p:ph idx="1"/>
          </p:nvPr>
        </p:nvSpPr>
        <p:spPr>
          <a:xfrm>
            <a:off x="457200" y="1417638"/>
            <a:ext cx="8686800" cy="5841502"/>
          </a:xfrm>
        </p:spPr>
        <p:txBody>
          <a:bodyPr>
            <a:normAutofit/>
          </a:bodyPr>
          <a:lstStyle/>
          <a:p>
            <a:pPr marL="0" indent="0" algn="ctr">
              <a:buNone/>
            </a:pPr>
            <a:r>
              <a:rPr lang="en-US" sz="4800" dirty="0"/>
              <a:t>PS</a:t>
            </a:r>
            <a:r>
              <a:rPr lang="en-US" sz="4800" baseline="-25000" dirty="0"/>
              <a:t>1</a:t>
            </a:r>
            <a:r>
              <a:rPr lang="en-US" sz="4800" dirty="0"/>
              <a:t> </a:t>
            </a:r>
            <a:r>
              <a:rPr lang="en-US" sz="4800" dirty="0">
                <a:sym typeface="Wingdings"/>
              </a:rPr>
              <a:t></a:t>
            </a:r>
            <a:r>
              <a:rPr lang="en-US" sz="4800" dirty="0"/>
              <a:t> TT</a:t>
            </a:r>
            <a:r>
              <a:rPr lang="en-US" sz="4800" baseline="-25000" dirty="0"/>
              <a:t>1</a:t>
            </a:r>
            <a:r>
              <a:rPr lang="en-US" sz="4800" dirty="0"/>
              <a:t> </a:t>
            </a:r>
            <a:r>
              <a:rPr lang="en-US" sz="4800" dirty="0">
                <a:sym typeface="Wingdings"/>
              </a:rPr>
              <a:t></a:t>
            </a:r>
            <a:r>
              <a:rPr lang="en-US" sz="4800" dirty="0"/>
              <a:t> EE</a:t>
            </a:r>
            <a:r>
              <a:rPr lang="en-US" sz="4800" baseline="-25000" dirty="0"/>
              <a:t>1</a:t>
            </a:r>
            <a:r>
              <a:rPr lang="en-US" sz="4800" dirty="0"/>
              <a:t> </a:t>
            </a:r>
            <a:r>
              <a:rPr lang="en-US" sz="4800" dirty="0">
                <a:sym typeface="Wingdings"/>
              </a:rPr>
              <a:t></a:t>
            </a:r>
            <a:r>
              <a:rPr lang="en-US" sz="4800" dirty="0" smtClean="0"/>
              <a:t>PS</a:t>
            </a:r>
            <a:r>
              <a:rPr lang="en-US" sz="4800" baseline="-25000" dirty="0" smtClean="0"/>
              <a:t>2</a:t>
            </a:r>
            <a:endParaRPr lang="en-US" sz="4800" dirty="0"/>
          </a:p>
          <a:p>
            <a:r>
              <a:rPr lang="en-US" dirty="0" smtClean="0"/>
              <a:t>PS</a:t>
            </a:r>
            <a:r>
              <a:rPr lang="en-US" baseline="-25000" dirty="0" smtClean="0"/>
              <a:t>1 </a:t>
            </a:r>
            <a:r>
              <a:rPr lang="en-US" dirty="0"/>
              <a:t>=</a:t>
            </a:r>
            <a:r>
              <a:rPr lang="en-US" dirty="0" smtClean="0"/>
              <a:t> </a:t>
            </a:r>
            <a:r>
              <a:rPr lang="en-US" dirty="0"/>
              <a:t>P</a:t>
            </a:r>
            <a:r>
              <a:rPr lang="en-US" dirty="0" smtClean="0"/>
              <a:t>roblem situation, initial response</a:t>
            </a:r>
            <a:endParaRPr lang="en-US" dirty="0"/>
          </a:p>
          <a:p>
            <a:r>
              <a:rPr lang="en-US" dirty="0"/>
              <a:t>TT</a:t>
            </a:r>
            <a:r>
              <a:rPr lang="en-US" baseline="-25000" dirty="0"/>
              <a:t>1</a:t>
            </a:r>
            <a:r>
              <a:rPr lang="en-US" dirty="0"/>
              <a:t> =</a:t>
            </a:r>
            <a:r>
              <a:rPr lang="en-US" dirty="0" smtClean="0"/>
              <a:t> Tentative </a:t>
            </a:r>
            <a:r>
              <a:rPr lang="en-US" dirty="0"/>
              <a:t>theories </a:t>
            </a:r>
            <a:r>
              <a:rPr lang="en-US" dirty="0" smtClean="0"/>
              <a:t>(conjectures)</a:t>
            </a:r>
            <a:endParaRPr lang="en-US" dirty="0"/>
          </a:p>
          <a:p>
            <a:r>
              <a:rPr lang="en-US" dirty="0"/>
              <a:t>EE</a:t>
            </a:r>
            <a:r>
              <a:rPr lang="en-US" baseline="-25000" dirty="0"/>
              <a:t>1</a:t>
            </a:r>
            <a:r>
              <a:rPr lang="en-US" dirty="0"/>
              <a:t> </a:t>
            </a:r>
            <a:r>
              <a:rPr lang="en-US" dirty="0" smtClean="0"/>
              <a:t>= </a:t>
            </a:r>
            <a:r>
              <a:rPr lang="en-US" dirty="0"/>
              <a:t>E</a:t>
            </a:r>
            <a:r>
              <a:rPr lang="en-US" dirty="0" smtClean="0"/>
              <a:t>rror </a:t>
            </a:r>
            <a:r>
              <a:rPr lang="en-US" dirty="0"/>
              <a:t>elimination </a:t>
            </a:r>
            <a:r>
              <a:rPr lang="en-US" dirty="0" smtClean="0"/>
              <a:t>by testing</a:t>
            </a:r>
            <a:endParaRPr lang="en-US" dirty="0"/>
          </a:p>
          <a:p>
            <a:r>
              <a:rPr lang="en-US" dirty="0"/>
              <a:t>PS</a:t>
            </a:r>
            <a:r>
              <a:rPr lang="en-US" baseline="-25000" dirty="0"/>
              <a:t>2 </a:t>
            </a:r>
            <a:r>
              <a:rPr lang="en-US" dirty="0" smtClean="0"/>
              <a:t>= Problem situation, theories surviving refutation process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7</a:t>
            </a:fld>
            <a:endParaRPr lang="en-US"/>
          </a:p>
        </p:txBody>
      </p:sp>
    </p:spTree>
    <p:extLst>
      <p:ext uri="{BB962C8B-B14F-4D97-AF65-F5344CB8AC3E}">
        <p14:creationId xmlns:p14="http://schemas.microsoft.com/office/powerpoint/2010/main" val="16719652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pper drawing part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069560"/>
          </a:xfrm>
          <a:prstGeom prst="rect">
            <a:avLst/>
          </a:prstGeom>
        </p:spPr>
      </p:pic>
      <p:pic>
        <p:nvPicPr>
          <p:cNvPr id="5" name="Picture 4" descr="Popper drawing part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69560"/>
            <a:ext cx="9144000" cy="3788439"/>
          </a:xfrm>
          <a:prstGeom prst="rect">
            <a:avLst/>
          </a:prstGeom>
        </p:spPr>
      </p:pic>
    </p:spTree>
    <p:extLst>
      <p:ext uri="{BB962C8B-B14F-4D97-AF65-F5344CB8AC3E}">
        <p14:creationId xmlns:p14="http://schemas.microsoft.com/office/powerpoint/2010/main" val="31890868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791805"/>
            <a:ext cx="2805723" cy="2929670"/>
          </a:xfrm>
        </p:spPr>
        <p:txBody>
          <a:bodyPr>
            <a:normAutofit/>
          </a:bodyPr>
          <a:lstStyle/>
          <a:p>
            <a:r>
              <a:rPr lang="en-US" sz="3200" dirty="0" smtClean="0"/>
              <a:t>Jim Sibel Dissertation</a:t>
            </a:r>
            <a:endParaRPr lang="en-US" sz="32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9</a:t>
            </a:fld>
            <a:endParaRPr lang="en-US"/>
          </a:p>
        </p:txBody>
      </p:sp>
      <p:pic>
        <p:nvPicPr>
          <p:cNvPr id="5" name="Picture 4"/>
          <p:cNvPicPr>
            <a:picLocks noChangeAspect="1"/>
          </p:cNvPicPr>
          <p:nvPr/>
        </p:nvPicPr>
        <p:blipFill>
          <a:blip r:embed="rId2"/>
          <a:stretch>
            <a:fillRect/>
          </a:stretch>
        </p:blipFill>
        <p:spPr>
          <a:xfrm>
            <a:off x="3262924" y="0"/>
            <a:ext cx="5624836" cy="6858000"/>
          </a:xfrm>
          <a:prstGeom prst="rect">
            <a:avLst/>
          </a:prstGeom>
        </p:spPr>
      </p:pic>
    </p:spTree>
    <p:extLst>
      <p:ext uri="{BB962C8B-B14F-4D97-AF65-F5344CB8AC3E}">
        <p14:creationId xmlns:p14="http://schemas.microsoft.com/office/powerpoint/2010/main" val="32064075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TotalTime>
  <Words>666</Words>
  <Application>Microsoft Macintosh PowerPoint</Application>
  <PresentationFormat>On-screen Show (4:3)</PresentationFormat>
  <Paragraphs>100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Self-Correctiong ‘storytelling science’ methods</vt:lpstr>
      <vt:lpstr>PowerPoint Presentation</vt:lpstr>
      <vt:lpstr>4 Tests of Self-Correcting Method</vt:lpstr>
      <vt:lpstr>PHASE 1: Test by Autoethnographic Reflexivity</vt:lpstr>
      <vt:lpstr>PowerPoint Presentation</vt:lpstr>
      <vt:lpstr>Self-Correcting Induction Methods</vt:lpstr>
      <vt:lpstr>Popper (1972: 243)  Self-Correction Formula</vt:lpstr>
      <vt:lpstr>PowerPoint Presentation</vt:lpstr>
      <vt:lpstr>Jim Sibel Dissertation</vt:lpstr>
      <vt:lpstr>Jim Sibel dissertation example</vt:lpstr>
      <vt:lpstr>An Ontology of Industrial Work in the Digital Electronic Age  Thomas E. Kleiner, Jr. </vt:lpstr>
      <vt:lpstr>Phase 2: Test by Conversations</vt:lpstr>
      <vt:lpstr>PowerPoint Presentation</vt:lpstr>
      <vt:lpstr>PHASE 3: Test with Science</vt:lpstr>
      <vt:lpstr>PHASE 4: Testing Claims</vt:lpstr>
      <vt:lpstr>PowerPoint Presentation</vt:lpstr>
      <vt:lpstr>PowerPoint Presentation</vt:lpstr>
      <vt:lpstr>PowerPoint Presentation</vt:lpstr>
      <vt:lpstr>PowerPoint Presentation</vt:lpstr>
      <vt:lpstr>PowerPoint Presentation</vt:lpstr>
      <vt:lpstr>Untold Story of Fashion, Pet Euthanasia, and Global Warming</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Self-Correctiong ‘storytelling science’ methods</dc:title>
  <dc:creator>David Boje</dc:creator>
  <cp:lastModifiedBy>David Boje</cp:lastModifiedBy>
  <cp:revision>8</cp:revision>
  <dcterms:created xsi:type="dcterms:W3CDTF">2019-10-15T20:40:43Z</dcterms:created>
  <dcterms:modified xsi:type="dcterms:W3CDTF">2019-10-15T23:08:20Z</dcterms:modified>
</cp:coreProperties>
</file>