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7" r:id="rId1"/>
  </p:sldMasterIdLst>
  <p:notesMasterIdLst>
    <p:notesMasterId r:id="rId28"/>
  </p:notesMasterIdLst>
  <p:handoutMasterIdLst>
    <p:handoutMasterId r:id="rId29"/>
  </p:handoutMasterIdLst>
  <p:sldIdLst>
    <p:sldId id="256" r:id="rId2"/>
    <p:sldId id="264" r:id="rId3"/>
    <p:sldId id="284" r:id="rId4"/>
    <p:sldId id="281" r:id="rId5"/>
    <p:sldId id="277" r:id="rId6"/>
    <p:sldId id="279" r:id="rId7"/>
    <p:sldId id="278" r:id="rId8"/>
    <p:sldId id="272" r:id="rId9"/>
    <p:sldId id="267" r:id="rId10"/>
    <p:sldId id="265" r:id="rId11"/>
    <p:sldId id="280" r:id="rId12"/>
    <p:sldId id="275" r:id="rId13"/>
    <p:sldId id="276" r:id="rId14"/>
    <p:sldId id="266" r:id="rId15"/>
    <p:sldId id="273" r:id="rId16"/>
    <p:sldId id="269" r:id="rId17"/>
    <p:sldId id="270" r:id="rId18"/>
    <p:sldId id="268" r:id="rId19"/>
    <p:sldId id="258" r:id="rId20"/>
    <p:sldId id="259" r:id="rId21"/>
    <p:sldId id="260" r:id="rId22"/>
    <p:sldId id="261" r:id="rId23"/>
    <p:sldId id="262" r:id="rId24"/>
    <p:sldId id="263" r:id="rId25"/>
    <p:sldId id="282" r:id="rId26"/>
    <p:sldId id="28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42" d="100"/>
          <a:sy n="42" d="100"/>
        </p:scale>
        <p:origin x="-196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0DF2A7-B911-4741-BA98-540095E8B77F}" type="datetimeFigureOut">
              <a:rPr lang="en-US" smtClean="0"/>
              <a:t>11/4/19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9357D0C-3A34-4543-BC6A-3B4F8D347413}" type="slidenum">
              <a:rPr lang="en-US" smtClean="0"/>
              <a:t>‹#›</a:t>
            </a:fld>
            <a:endParaRPr lang="en-US"/>
          </a:p>
        </p:txBody>
      </p:sp>
    </p:spTree>
    <p:extLst>
      <p:ext uri="{BB962C8B-B14F-4D97-AF65-F5344CB8AC3E}">
        <p14:creationId xmlns:p14="http://schemas.microsoft.com/office/powerpoint/2010/main" val="25735078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FE4F41-472A-1747-B929-47F1114924C6}" type="datetimeFigureOut">
              <a:rPr lang="en-US" smtClean="0"/>
              <a:t>11/4/19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8B59E5-136C-5445-9E90-FDDCAF1577D3}" type="slidenum">
              <a:rPr lang="en-US" smtClean="0"/>
              <a:t>‹#›</a:t>
            </a:fld>
            <a:endParaRPr lang="en-US"/>
          </a:p>
        </p:txBody>
      </p:sp>
    </p:spTree>
    <p:extLst>
      <p:ext uri="{BB962C8B-B14F-4D97-AF65-F5344CB8AC3E}">
        <p14:creationId xmlns:p14="http://schemas.microsoft.com/office/powerpoint/2010/main" val="162600786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Florida tomato farmers, the nation’s leading producer of fresh tomatoes, allege Mexican growers are running them out of business by low-balling prices in violation of trade agreements adopted periodically over the last two decades. https://</a:t>
            </a:r>
            <a:r>
              <a:rPr lang="en-US" dirty="0" err="1" smtClean="0"/>
              <a:t>www.jacksonville.com</a:t>
            </a:r>
            <a:r>
              <a:rPr lang="en-US" dirty="0" smtClean="0"/>
              <a:t>/opinion/20190411/editorial-forget-avocados-florida-tomato-farmers-face-real-crisis</a:t>
            </a:r>
          </a:p>
          <a:p>
            <a:endParaRPr lang="en-US" dirty="0" smtClean="0"/>
          </a:p>
          <a:p>
            <a:endParaRPr lang="en-US" dirty="0" smtClean="0"/>
          </a:p>
          <a:p>
            <a:r>
              <a:rPr lang="en-US" dirty="0" smtClean="0"/>
              <a:t>https://</a:t>
            </a:r>
            <a:r>
              <a:rPr lang="en-US" dirty="0" err="1" smtClean="0"/>
              <a:t>www.nytimes.com</a:t>
            </a:r>
            <a:r>
              <a:rPr lang="en-US" dirty="0" smtClean="0"/>
              <a:t>/2019/04/30/dining/tomatoes-climate-</a:t>
            </a:r>
            <a:r>
              <a:rPr lang="en-US" dirty="0" err="1" smtClean="0"/>
              <a:t>change.html</a:t>
            </a:r>
            <a:endParaRPr lang="en-US" dirty="0" smtClean="0"/>
          </a:p>
          <a:p>
            <a:endParaRPr lang="en-US" dirty="0" smtClean="0"/>
          </a:p>
          <a:p>
            <a:r>
              <a:rPr lang="en-US" dirty="0" smtClean="0"/>
              <a:t>https://</a:t>
            </a:r>
            <a:r>
              <a:rPr lang="en-US" dirty="0" err="1" smtClean="0"/>
              <a:t>opinionator.blogs.nytimes.com</a:t>
            </a:r>
            <a:r>
              <a:rPr lang="en-US" dirty="0" smtClean="0"/>
              <a:t>/2011/06/14/the-true-cost-of-tomatoes/</a:t>
            </a:r>
          </a:p>
          <a:p>
            <a:endParaRPr lang="en-US" dirty="0" smtClean="0"/>
          </a:p>
          <a:p>
            <a:r>
              <a:rPr lang="en-US" dirty="0" smtClean="0"/>
              <a:t>https://</a:t>
            </a:r>
            <a:r>
              <a:rPr lang="en-US" dirty="0" err="1" smtClean="0"/>
              <a:t>www.upi.com</a:t>
            </a:r>
            <a:r>
              <a:rPr lang="en-US" dirty="0" smtClean="0"/>
              <a:t>/</a:t>
            </a:r>
            <a:r>
              <a:rPr lang="en-US" dirty="0" err="1" smtClean="0"/>
              <a:t>Top_News</a:t>
            </a:r>
            <a:r>
              <a:rPr lang="en-US" dirty="0" smtClean="0"/>
              <a:t>/US/2018/10/25/Floridas-tomato-industry-could-be-wiped-out-under-new-trade-deal/5631540447504/</a:t>
            </a:r>
          </a:p>
          <a:p>
            <a:endParaRPr lang="en-US" dirty="0" smtClean="0"/>
          </a:p>
          <a:p>
            <a:r>
              <a:rPr lang="en-US" dirty="0" smtClean="0"/>
              <a:t>https://</a:t>
            </a:r>
            <a:r>
              <a:rPr lang="en-US" dirty="0" err="1" smtClean="0"/>
              <a:t>www.jacksonville.com</a:t>
            </a:r>
            <a:r>
              <a:rPr lang="en-US" dirty="0" smtClean="0"/>
              <a:t>/opinion/20190411/editorial-forget-avocados-florida-tomato-farmers-face-real-crisis</a:t>
            </a:r>
            <a:endParaRPr lang="en-US" dirty="0"/>
          </a:p>
        </p:txBody>
      </p:sp>
      <p:sp>
        <p:nvSpPr>
          <p:cNvPr id="4" name="Slide Number Placeholder 3"/>
          <p:cNvSpPr>
            <a:spLocks noGrp="1"/>
          </p:cNvSpPr>
          <p:nvPr>
            <p:ph type="sldNum" sz="quarter" idx="10"/>
          </p:nvPr>
        </p:nvSpPr>
        <p:spPr/>
        <p:txBody>
          <a:bodyPr/>
          <a:lstStyle/>
          <a:p>
            <a:fld id="{D68B59E5-136C-5445-9E90-FDDCAF1577D3}" type="slidenum">
              <a:rPr lang="en-US" smtClean="0"/>
              <a:t>5</a:t>
            </a:fld>
            <a:endParaRPr lang="en-US"/>
          </a:p>
        </p:txBody>
      </p:sp>
    </p:spTree>
    <p:extLst>
      <p:ext uri="{BB962C8B-B14F-4D97-AF65-F5344CB8AC3E}">
        <p14:creationId xmlns:p14="http://schemas.microsoft.com/office/powerpoint/2010/main" val="747218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www.miamiherald.com</a:t>
            </a:r>
            <a:r>
              <a:rPr lang="en-US" dirty="0" smtClean="0"/>
              <a:t>/news/local/environment/article234030662.html</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“report from the United Nations’ Intergovernmental Panel on Climate Change revealed that agriculture, food production and deforestation produce about 23 percent of all human-induced greenhouse gas emissions”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“growers are already changing how they fertilize and spray for pests in response, but the big concern for low-lying South Florida is saltwater inundation for the wells they use to water their crops. Plus, there’s the impact of extreme heat on outdoor workers, who currently have no federal or state legal protections from heat stress.”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EPA report on Florida and Climate </a:t>
            </a:r>
            <a:r>
              <a:rPr lang="en-US" dirty="0" err="1" smtClean="0"/>
              <a:t>Chanbe</a:t>
            </a:r>
            <a:r>
              <a:rPr lang="en-US" baseline="0" dirty="0" smtClean="0"/>
              <a:t> https://</a:t>
            </a:r>
            <a:r>
              <a:rPr lang="en-US" baseline="0" dirty="0" err="1" smtClean="0"/>
              <a:t>www.epa.gov</a:t>
            </a:r>
            <a:r>
              <a:rPr lang="en-US" baseline="0" dirty="0" smtClean="0"/>
              <a:t>/sites/production/files/2016-08/documents/climate-change-</a:t>
            </a:r>
            <a:r>
              <a:rPr lang="en-US" baseline="0" dirty="0" err="1" smtClean="0"/>
              <a:t>fl.pdf</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D68B59E5-136C-5445-9E90-FDDCAF1577D3}" type="slidenum">
              <a:rPr lang="en-US" smtClean="0"/>
              <a:t>6</a:t>
            </a:fld>
            <a:endParaRPr lang="en-US"/>
          </a:p>
        </p:txBody>
      </p:sp>
    </p:spTree>
    <p:extLst>
      <p:ext uri="{BB962C8B-B14F-4D97-AF65-F5344CB8AC3E}">
        <p14:creationId xmlns:p14="http://schemas.microsoft.com/office/powerpoint/2010/main" val="3534200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ciw-online.org</a:t>
            </a:r>
            <a:r>
              <a:rPr lang="en-US" dirty="0" smtClean="0"/>
              <a:t>/blog/2019/09/climate-march-2/</a:t>
            </a:r>
            <a:endParaRPr lang="en-US" dirty="0"/>
          </a:p>
        </p:txBody>
      </p:sp>
      <p:sp>
        <p:nvSpPr>
          <p:cNvPr id="4" name="Slide Number Placeholder 3"/>
          <p:cNvSpPr>
            <a:spLocks noGrp="1"/>
          </p:cNvSpPr>
          <p:nvPr>
            <p:ph type="sldNum" sz="quarter" idx="10"/>
          </p:nvPr>
        </p:nvSpPr>
        <p:spPr/>
        <p:txBody>
          <a:bodyPr/>
          <a:lstStyle/>
          <a:p>
            <a:fld id="{D68B59E5-136C-5445-9E90-FDDCAF1577D3}" type="slidenum">
              <a:rPr lang="en-US" smtClean="0"/>
              <a:t>13</a:t>
            </a:fld>
            <a:endParaRPr lang="en-US"/>
          </a:p>
        </p:txBody>
      </p:sp>
    </p:spTree>
    <p:extLst>
      <p:ext uri="{BB962C8B-B14F-4D97-AF65-F5344CB8AC3E}">
        <p14:creationId xmlns:p14="http://schemas.microsoft.com/office/powerpoint/2010/main" val="2839854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FCA5E8-AF55-CE46-A3E7-3A7C09931816}" type="datetime1">
              <a:rPr lang="en-US" smtClean="0"/>
              <a:t>11/4/19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3035375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9D844C-699D-2847-A585-2D65CAD3C74D}" type="datetime1">
              <a:rPr lang="en-US" smtClean="0"/>
              <a:t>11/4/19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2571263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F859A7-4167-844C-B1CA-62D19CFAB023}" type="datetime1">
              <a:rPr lang="en-US" smtClean="0"/>
              <a:t>11/4/19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1434641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1E95D8-2AE7-424F-873A-DCDA0A460A8C}" type="datetime1">
              <a:rPr lang="en-US" smtClean="0"/>
              <a:t>11/4/19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4226503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B536A7-61BB-1844-BCDD-8F6E96B880A2}" type="datetime1">
              <a:rPr lang="en-US" smtClean="0"/>
              <a:t>11/4/19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1236308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8B1BBB-2BB3-E547-A63E-F60EE6368952}" type="datetime1">
              <a:rPr lang="en-US" smtClean="0"/>
              <a:t>11/4/19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1402217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8BB080-0226-924E-BEBA-6E59195F3FFC}" type="datetime1">
              <a:rPr lang="en-US" smtClean="0"/>
              <a:t>11/4/19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4114472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D69D4D-0A8F-E241-9866-6DED83EEB571}" type="datetime1">
              <a:rPr lang="en-US" smtClean="0"/>
              <a:t>11/4/19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1606088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4910BC-448E-A448-A0D9-AC6DFEA62279}" type="datetime1">
              <a:rPr lang="en-US" smtClean="0"/>
              <a:t>11/4/19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1241833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A3AEC1-B6A0-E44A-85CF-80E02AFC27F9}" type="datetime1">
              <a:rPr lang="en-US" smtClean="0"/>
              <a:t>11/4/19</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2052992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F7F3AF-9F4C-2D48-8B8D-1A3DFD4B6AFE}" type="datetime1">
              <a:rPr lang="en-US" smtClean="0"/>
              <a:t>11/4/19</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113913717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8CF23-AD9F-B942-8D08-0C722C7FDCC3}" type="datetime1">
              <a:rPr lang="en-US" smtClean="0"/>
              <a:t>11/4/19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1FC063-5EA9-49AF-AFAF-D68C9E82B23B}" type="slidenum">
              <a:rPr lang="en-US" smtClean="0"/>
              <a:pPr/>
              <a:t>‹#›</a:t>
            </a:fld>
            <a:endParaRPr lang="en-US" dirty="0"/>
          </a:p>
        </p:txBody>
      </p:sp>
    </p:spTree>
    <p:extLst>
      <p:ext uri="{BB962C8B-B14F-4D97-AF65-F5344CB8AC3E}">
        <p14:creationId xmlns:p14="http://schemas.microsoft.com/office/powerpoint/2010/main" val="199183793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1.png"/><Relationship Id="rId5" Type="http://schemas.openxmlformats.org/officeDocument/2006/relationships/hyperlink" Target="https://davidboje.com" TargetMode="External"/><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21661"/>
            <a:ext cx="7772400" cy="965534"/>
          </a:xfrm>
        </p:spPr>
        <p:txBody>
          <a:bodyPr/>
          <a:lstStyle/>
          <a:p>
            <a:r>
              <a:rPr lang="en-US" dirty="0" smtClean="0"/>
              <a:t>The Storytelling Paradigm</a:t>
            </a:r>
            <a:endParaRPr lang="en-US" dirty="0"/>
          </a:p>
        </p:txBody>
      </p:sp>
      <p:sp>
        <p:nvSpPr>
          <p:cNvPr id="3" name="Subtitle 2"/>
          <p:cNvSpPr>
            <a:spLocks noGrp="1"/>
          </p:cNvSpPr>
          <p:nvPr>
            <p:ph type="subTitle" idx="1"/>
          </p:nvPr>
        </p:nvSpPr>
        <p:spPr>
          <a:xfrm>
            <a:off x="1371600" y="4573984"/>
            <a:ext cx="6400800" cy="1752600"/>
          </a:xfrm>
        </p:spPr>
        <p:txBody>
          <a:bodyPr/>
          <a:lstStyle/>
          <a:p>
            <a:r>
              <a:rPr lang="en-US" dirty="0" smtClean="0"/>
              <a:t>David M. Boje</a:t>
            </a:r>
          </a:p>
          <a:p>
            <a:r>
              <a:rPr lang="en-US" dirty="0" smtClean="0"/>
              <a:t>October 17 2019</a:t>
            </a:r>
            <a:endParaRPr lang="en-US" dirty="0"/>
          </a:p>
        </p:txBody>
      </p:sp>
      <p:pic>
        <p:nvPicPr>
          <p:cNvPr id="4" name="Picture 3"/>
          <p:cNvPicPr>
            <a:picLocks noChangeAspect="1"/>
          </p:cNvPicPr>
          <p:nvPr/>
        </p:nvPicPr>
        <p:blipFill rotWithShape="1">
          <a:blip r:embed="rId2"/>
          <a:srcRect l="17939" t="27001" r="16673" b="23240"/>
          <a:stretch/>
        </p:blipFill>
        <p:spPr>
          <a:xfrm>
            <a:off x="2381078" y="1866825"/>
            <a:ext cx="3968463" cy="2264912"/>
          </a:xfrm>
          <a:prstGeom prst="rect">
            <a:avLst/>
          </a:prstGeom>
        </p:spPr>
      </p:pic>
    </p:spTree>
    <p:extLst>
      <p:ext uri="{BB962C8B-B14F-4D97-AF65-F5344CB8AC3E}">
        <p14:creationId xmlns:p14="http://schemas.microsoft.com/office/powerpoint/2010/main" val="152414558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195385" y="149391"/>
            <a:ext cx="8768863" cy="6479853"/>
          </a:xfrm>
          <a:prstGeom prst="rect">
            <a:avLst/>
          </a:prstGeom>
        </p:spPr>
      </p:pic>
      <p:sp>
        <p:nvSpPr>
          <p:cNvPr id="5" name="Slide Number Placeholder 4"/>
          <p:cNvSpPr>
            <a:spLocks noGrp="1"/>
          </p:cNvSpPr>
          <p:nvPr>
            <p:ph type="sldNum" sz="quarter" idx="12"/>
          </p:nvPr>
        </p:nvSpPr>
        <p:spPr/>
        <p:txBody>
          <a:bodyPr/>
          <a:lstStyle/>
          <a:p>
            <a:fld id="{651FC063-5EA9-49AF-AFAF-D68C9E82B23B}" type="slidenum">
              <a:rPr lang="en-US" smtClean="0"/>
              <a:pPr/>
              <a:t>10</a:t>
            </a:fld>
            <a:endParaRPr lang="en-US"/>
          </a:p>
        </p:txBody>
      </p:sp>
    </p:spTree>
    <p:extLst>
      <p:ext uri="{BB962C8B-B14F-4D97-AF65-F5344CB8AC3E}">
        <p14:creationId xmlns:p14="http://schemas.microsoft.com/office/powerpoint/2010/main" val="313179090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51FC063-5EA9-49AF-AFAF-D68C9E82B23B}" type="slidenum">
              <a:rPr lang="en-US" smtClean="0"/>
              <a:pPr/>
              <a:t>11</a:t>
            </a:fld>
            <a:endParaRPr lang="en-US"/>
          </a:p>
        </p:txBody>
      </p:sp>
      <p:pic>
        <p:nvPicPr>
          <p:cNvPr id="3" name="Picture 2"/>
          <p:cNvPicPr>
            <a:picLocks noChangeAspect="1"/>
          </p:cNvPicPr>
          <p:nvPr/>
        </p:nvPicPr>
        <p:blipFill>
          <a:blip r:embed="rId2"/>
          <a:stretch>
            <a:fillRect/>
          </a:stretch>
        </p:blipFill>
        <p:spPr>
          <a:xfrm>
            <a:off x="0" y="78154"/>
            <a:ext cx="9144000" cy="6643321"/>
          </a:xfrm>
          <a:prstGeom prst="rect">
            <a:avLst/>
          </a:prstGeom>
        </p:spPr>
      </p:pic>
    </p:spTree>
    <p:extLst>
      <p:ext uri="{BB962C8B-B14F-4D97-AF65-F5344CB8AC3E}">
        <p14:creationId xmlns:p14="http://schemas.microsoft.com/office/powerpoint/2010/main" val="20282393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51FC063-5EA9-49AF-AFAF-D68C9E82B23B}" type="slidenum">
              <a:rPr lang="en-US" smtClean="0"/>
              <a:pPr/>
              <a:t>12</a:t>
            </a:fld>
            <a:endParaRPr lang="en-US"/>
          </a:p>
        </p:txBody>
      </p:sp>
      <p:pic>
        <p:nvPicPr>
          <p:cNvPr id="3" name="Picture 2"/>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37741387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2615" y="6018946"/>
            <a:ext cx="9007231" cy="780439"/>
          </a:xfrm>
        </p:spPr>
        <p:txBody>
          <a:bodyPr>
            <a:noAutofit/>
          </a:bodyPr>
          <a:lstStyle/>
          <a:p>
            <a:r>
              <a:rPr lang="en-US" sz="2800" dirty="0" smtClean="0"/>
              <a:t>delegation of farmworkers and their families from Immokalee assemble in Naples, Florida, for a group photo following the local Climate March</a:t>
            </a:r>
            <a:br>
              <a:rPr lang="en-US" sz="2800" dirty="0" smtClean="0"/>
            </a:br>
            <a:endParaRPr lang="en-US" sz="2800" dirty="0"/>
          </a:p>
        </p:txBody>
      </p:sp>
      <p:sp>
        <p:nvSpPr>
          <p:cNvPr id="2" name="Slide Number Placeholder 1"/>
          <p:cNvSpPr>
            <a:spLocks noGrp="1"/>
          </p:cNvSpPr>
          <p:nvPr>
            <p:ph type="sldNum" sz="quarter" idx="12"/>
          </p:nvPr>
        </p:nvSpPr>
        <p:spPr/>
        <p:txBody>
          <a:bodyPr/>
          <a:lstStyle/>
          <a:p>
            <a:fld id="{651FC063-5EA9-49AF-AFAF-D68C9E82B23B}" type="slidenum">
              <a:rPr lang="en-US" smtClean="0"/>
              <a:pPr/>
              <a:t>13</a:t>
            </a:fld>
            <a:endParaRPr lang="en-US"/>
          </a:p>
        </p:txBody>
      </p:sp>
      <p:pic>
        <p:nvPicPr>
          <p:cNvPr id="3" name="Picture 2"/>
          <p:cNvPicPr>
            <a:picLocks noChangeAspect="1"/>
          </p:cNvPicPr>
          <p:nvPr/>
        </p:nvPicPr>
        <p:blipFill>
          <a:blip r:embed="rId3"/>
          <a:stretch>
            <a:fillRect/>
          </a:stretch>
        </p:blipFill>
        <p:spPr>
          <a:xfrm>
            <a:off x="1561844" y="0"/>
            <a:ext cx="6597417" cy="5392615"/>
          </a:xfrm>
          <a:prstGeom prst="rect">
            <a:avLst/>
          </a:prstGeom>
        </p:spPr>
      </p:pic>
    </p:spTree>
    <p:extLst>
      <p:ext uri="{BB962C8B-B14F-4D97-AF65-F5344CB8AC3E}">
        <p14:creationId xmlns:p14="http://schemas.microsoft.com/office/powerpoint/2010/main" val="60403747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Tests of Self-Correcting Method</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endParaRPr lang="en-US" dirty="0"/>
          </a:p>
          <a:p>
            <a:pPr marL="0" indent="0">
              <a:buNone/>
            </a:pPr>
            <a:r>
              <a:rPr lang="en-US" dirty="0"/>
              <a:t>  1.     Refutation test of </a:t>
            </a:r>
            <a:r>
              <a:rPr lang="en-US" i="1" dirty="0"/>
              <a:t>self-reflexivity, self-conversations,</a:t>
            </a:r>
            <a:r>
              <a:rPr lang="en-US" dirty="0"/>
              <a:t> or in autoethnography, to question assumptions,</a:t>
            </a:r>
          </a:p>
          <a:p>
            <a:pPr marL="0" indent="0">
              <a:buNone/>
            </a:pPr>
            <a:r>
              <a:rPr lang="en-US" dirty="0"/>
              <a:t>  2.     </a:t>
            </a:r>
            <a:r>
              <a:rPr lang="en-US" dirty="0" smtClean="0"/>
              <a:t>Storytelling</a:t>
            </a:r>
            <a:r>
              <a:rPr lang="en-US" i="1" dirty="0" smtClean="0"/>
              <a:t> </a:t>
            </a:r>
            <a:r>
              <a:rPr lang="en-US" i="1" dirty="0"/>
              <a:t>conversations with others</a:t>
            </a:r>
            <a:r>
              <a:rPr lang="en-US" dirty="0"/>
              <a:t>,</a:t>
            </a:r>
          </a:p>
          <a:p>
            <a:pPr marL="0" indent="0">
              <a:buNone/>
            </a:pPr>
            <a:r>
              <a:rPr lang="en-US" dirty="0"/>
              <a:t>  3.     U</a:t>
            </a:r>
            <a:r>
              <a:rPr lang="en-US" i="1" dirty="0"/>
              <a:t>nderstanding the science and processes of Nature</a:t>
            </a:r>
            <a:r>
              <a:rPr lang="en-US" dirty="0"/>
              <a:t>, and</a:t>
            </a:r>
          </a:p>
          <a:p>
            <a:pPr marL="0" indent="0">
              <a:buNone/>
            </a:pPr>
            <a:r>
              <a:rPr lang="en-US" dirty="0"/>
              <a:t>  4.     D</a:t>
            </a:r>
            <a:r>
              <a:rPr lang="en-US" i="1" dirty="0"/>
              <a:t>oing experiments and practice interventions to get closer to the grounded situation</a:t>
            </a:r>
            <a:r>
              <a:rPr lang="en-US" dirty="0" smtClean="0"/>
              <a:t>.</a:t>
            </a:r>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14</a:t>
            </a:fld>
            <a:endParaRPr lang="en-US"/>
          </a:p>
        </p:txBody>
      </p:sp>
    </p:spTree>
    <p:extLst>
      <p:ext uri="{BB962C8B-B14F-4D97-AF65-F5344CB8AC3E}">
        <p14:creationId xmlns:p14="http://schemas.microsoft.com/office/powerpoint/2010/main" val="56328847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83661" y="344122"/>
            <a:ext cx="8960339" cy="1143000"/>
          </a:xfrm>
        </p:spPr>
        <p:txBody>
          <a:bodyPr>
            <a:noAutofit/>
          </a:bodyPr>
          <a:lstStyle/>
          <a:p>
            <a:r>
              <a:rPr lang="en-US" sz="3200" dirty="0"/>
              <a:t>Excerpted from: An Ontology of Industrial Work in the Age of Digital Electronic Technology </a:t>
            </a:r>
            <a:br>
              <a:rPr lang="en-US" sz="3200" dirty="0"/>
            </a:br>
            <a:r>
              <a:rPr lang="en-US" sz="3200" dirty="0"/>
              <a:t>-Thomas Kleiner, April 2019</a:t>
            </a:r>
            <a:br>
              <a:rPr lang="en-US" sz="3200" dirty="0"/>
            </a:br>
            <a:endParaRPr lang="en-US" sz="3200"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15</a:t>
            </a:fld>
            <a:endParaRPr lang="en-US"/>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371231" y="1133231"/>
            <a:ext cx="8557846" cy="5588244"/>
          </a:xfrm>
          <a:prstGeom prst="rect">
            <a:avLst/>
          </a:prstGeom>
          <a:noFill/>
          <a:ln>
            <a:noFill/>
          </a:ln>
        </p:spPr>
      </p:pic>
    </p:spTree>
    <p:extLst>
      <p:ext uri="{BB962C8B-B14F-4D97-AF65-F5344CB8AC3E}">
        <p14:creationId xmlns:p14="http://schemas.microsoft.com/office/powerpoint/2010/main" val="205157909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3791805"/>
            <a:ext cx="2805723" cy="2929670"/>
          </a:xfrm>
        </p:spPr>
        <p:txBody>
          <a:bodyPr>
            <a:normAutofit/>
          </a:bodyPr>
          <a:lstStyle/>
          <a:p>
            <a:r>
              <a:rPr lang="en-US" sz="3200" dirty="0" smtClean="0"/>
              <a:t>Jim Sibel Dissertation</a:t>
            </a:r>
            <a:endParaRPr lang="en-US" sz="3200"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16</a:t>
            </a:fld>
            <a:endParaRPr lang="en-US"/>
          </a:p>
        </p:txBody>
      </p:sp>
      <p:pic>
        <p:nvPicPr>
          <p:cNvPr id="5" name="Picture 4"/>
          <p:cNvPicPr>
            <a:picLocks noChangeAspect="1"/>
          </p:cNvPicPr>
          <p:nvPr/>
        </p:nvPicPr>
        <p:blipFill>
          <a:blip r:embed="rId2"/>
          <a:stretch>
            <a:fillRect/>
          </a:stretch>
        </p:blipFill>
        <p:spPr>
          <a:xfrm>
            <a:off x="3262924" y="0"/>
            <a:ext cx="5624836" cy="6858000"/>
          </a:xfrm>
          <a:prstGeom prst="rect">
            <a:avLst/>
          </a:prstGeom>
        </p:spPr>
      </p:pic>
    </p:spTree>
    <p:extLst>
      <p:ext uri="{BB962C8B-B14F-4D97-AF65-F5344CB8AC3E}">
        <p14:creationId xmlns:p14="http://schemas.microsoft.com/office/powerpoint/2010/main" val="54535749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Jim Sibel dissertation exampl</a:t>
            </a:r>
            <a:r>
              <a:rPr lang="en-US" dirty="0"/>
              <a:t>e</a:t>
            </a:r>
          </a:p>
        </p:txBody>
      </p:sp>
      <p:sp>
        <p:nvSpPr>
          <p:cNvPr id="4" name="Slide Number Placeholder 3"/>
          <p:cNvSpPr>
            <a:spLocks noGrp="1"/>
          </p:cNvSpPr>
          <p:nvPr>
            <p:ph type="sldNum" sz="quarter" idx="12"/>
          </p:nvPr>
        </p:nvSpPr>
        <p:spPr/>
        <p:txBody>
          <a:bodyPr/>
          <a:lstStyle/>
          <a:p>
            <a:fld id="{651FC063-5EA9-49AF-AFAF-D68C9E82B23B}" type="slidenum">
              <a:rPr lang="en-US" smtClean="0"/>
              <a:pPr/>
              <a:t>17</a:t>
            </a:fld>
            <a:endParaRPr lang="en-US"/>
          </a:p>
        </p:txBody>
      </p:sp>
      <p:pic>
        <p:nvPicPr>
          <p:cNvPr id="5" name="Picture 4"/>
          <p:cNvPicPr>
            <a:picLocks noChangeAspect="1"/>
          </p:cNvPicPr>
          <p:nvPr/>
        </p:nvPicPr>
        <p:blipFill>
          <a:blip r:embed="rId2"/>
          <a:stretch>
            <a:fillRect/>
          </a:stretch>
        </p:blipFill>
        <p:spPr>
          <a:xfrm>
            <a:off x="0" y="1133231"/>
            <a:ext cx="9144000" cy="5588244"/>
          </a:xfrm>
          <a:prstGeom prst="rect">
            <a:avLst/>
          </a:prstGeom>
        </p:spPr>
      </p:pic>
    </p:spTree>
    <p:extLst>
      <p:ext uri="{BB962C8B-B14F-4D97-AF65-F5344CB8AC3E}">
        <p14:creationId xmlns:p14="http://schemas.microsoft.com/office/powerpoint/2010/main" val="305190677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pper drawing part 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88440"/>
            <a:ext cx="9144000" cy="3069560"/>
          </a:xfrm>
          <a:prstGeom prst="rect">
            <a:avLst/>
          </a:prstGeom>
        </p:spPr>
      </p:pic>
      <p:pic>
        <p:nvPicPr>
          <p:cNvPr id="5" name="Picture 4" descr="Popper drawing part 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3788439"/>
          </a:xfrm>
          <a:prstGeom prst="rect">
            <a:avLst/>
          </a:prstGeom>
        </p:spPr>
      </p:pic>
    </p:spTree>
    <p:extLst>
      <p:ext uri="{BB962C8B-B14F-4D97-AF65-F5344CB8AC3E}">
        <p14:creationId xmlns:p14="http://schemas.microsoft.com/office/powerpoint/2010/main" val="202101867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torytelling Research Paradibm BOJE and ROSIL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652" y="0"/>
            <a:ext cx="8932348" cy="6858000"/>
          </a:xfrm>
          <a:prstGeom prst="rect">
            <a:avLst/>
          </a:prstGeom>
        </p:spPr>
      </p:pic>
      <p:sp>
        <p:nvSpPr>
          <p:cNvPr id="6" name="Slide Number Placeholder 5"/>
          <p:cNvSpPr>
            <a:spLocks noGrp="1"/>
          </p:cNvSpPr>
          <p:nvPr>
            <p:ph type="sldNum" sz="quarter" idx="12"/>
          </p:nvPr>
        </p:nvSpPr>
        <p:spPr/>
        <p:txBody>
          <a:bodyPr/>
          <a:lstStyle/>
          <a:p>
            <a:fld id="{651FC063-5EA9-49AF-AFAF-D68C9E82B23B}" type="slidenum">
              <a:rPr lang="en-US" smtClean="0"/>
              <a:pPr/>
              <a:t>19</a:t>
            </a:fld>
            <a:endParaRPr lang="en-US"/>
          </a:p>
        </p:txBody>
      </p:sp>
    </p:spTree>
    <p:extLst>
      <p:ext uri="{BB962C8B-B14F-4D97-AF65-F5344CB8AC3E}">
        <p14:creationId xmlns:p14="http://schemas.microsoft.com/office/powerpoint/2010/main" val="160250217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5" name="Slide Number Placeholder 4"/>
          <p:cNvSpPr>
            <a:spLocks noGrp="1"/>
          </p:cNvSpPr>
          <p:nvPr>
            <p:ph type="sldNum" sz="quarter" idx="12"/>
          </p:nvPr>
        </p:nvSpPr>
        <p:spPr/>
        <p:txBody>
          <a:bodyPr/>
          <a:lstStyle/>
          <a:p>
            <a:fld id="{651FC063-5EA9-49AF-AFAF-D68C9E82B23B}" type="slidenum">
              <a:rPr lang="en-US" smtClean="0"/>
              <a:pPr/>
              <a:t>2</a:t>
            </a:fld>
            <a:endParaRPr lang="en-US"/>
          </a:p>
        </p:txBody>
      </p:sp>
    </p:spTree>
    <p:extLst>
      <p:ext uri="{BB962C8B-B14F-4D97-AF65-F5344CB8AC3E}">
        <p14:creationId xmlns:p14="http://schemas.microsoft.com/office/powerpoint/2010/main" val="32471475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5" name="Slide Number Placeholder 4"/>
          <p:cNvSpPr>
            <a:spLocks noGrp="1"/>
          </p:cNvSpPr>
          <p:nvPr>
            <p:ph type="sldNum" sz="quarter" idx="12"/>
          </p:nvPr>
        </p:nvSpPr>
        <p:spPr/>
        <p:txBody>
          <a:bodyPr/>
          <a:lstStyle/>
          <a:p>
            <a:fld id="{651FC063-5EA9-49AF-AFAF-D68C9E82B23B}" type="slidenum">
              <a:rPr lang="en-US" smtClean="0"/>
              <a:pPr/>
              <a:t>20</a:t>
            </a:fld>
            <a:endParaRPr lang="en-US"/>
          </a:p>
        </p:txBody>
      </p:sp>
    </p:spTree>
    <p:extLst>
      <p:ext uri="{BB962C8B-B14F-4D97-AF65-F5344CB8AC3E}">
        <p14:creationId xmlns:p14="http://schemas.microsoft.com/office/powerpoint/2010/main" val="65371404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651FC063-5EA9-49AF-AFAF-D68C9E82B23B}" type="slidenum">
              <a:rPr lang="en-US" smtClean="0"/>
              <a:pPr/>
              <a:t>21</a:t>
            </a:fld>
            <a:endParaRPr lang="en-US"/>
          </a:p>
        </p:txBody>
      </p:sp>
    </p:spTree>
    <p:extLst>
      <p:ext uri="{BB962C8B-B14F-4D97-AF65-F5344CB8AC3E}">
        <p14:creationId xmlns:p14="http://schemas.microsoft.com/office/powerpoint/2010/main" val="128565929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651FC063-5EA9-49AF-AFAF-D68C9E82B23B}" type="slidenum">
              <a:rPr lang="en-US" smtClean="0"/>
              <a:pPr/>
              <a:t>22</a:t>
            </a:fld>
            <a:endParaRPr lang="en-US"/>
          </a:p>
        </p:txBody>
      </p:sp>
    </p:spTree>
    <p:extLst>
      <p:ext uri="{BB962C8B-B14F-4D97-AF65-F5344CB8AC3E}">
        <p14:creationId xmlns:p14="http://schemas.microsoft.com/office/powerpoint/2010/main" val="379807655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651FC063-5EA9-49AF-AFAF-D68C9E82B23B}" type="slidenum">
              <a:rPr lang="en-US" smtClean="0"/>
              <a:pPr/>
              <a:t>23</a:t>
            </a:fld>
            <a:endParaRPr lang="en-US"/>
          </a:p>
        </p:txBody>
      </p:sp>
    </p:spTree>
    <p:extLst>
      <p:ext uri="{BB962C8B-B14F-4D97-AF65-F5344CB8AC3E}">
        <p14:creationId xmlns:p14="http://schemas.microsoft.com/office/powerpoint/2010/main" val="111104443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651FC063-5EA9-49AF-AFAF-D68C9E82B23B}" type="slidenum">
              <a:rPr lang="en-US" smtClean="0"/>
              <a:pPr/>
              <a:t>24</a:t>
            </a:fld>
            <a:endParaRPr lang="en-US"/>
          </a:p>
        </p:txBody>
      </p:sp>
    </p:spTree>
    <p:extLst>
      <p:ext uri="{BB962C8B-B14F-4D97-AF65-F5344CB8AC3E}">
        <p14:creationId xmlns:p14="http://schemas.microsoft.com/office/powerpoint/2010/main" val="359066447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51FC063-5EA9-49AF-AFAF-D68C9E82B23B}" type="slidenum">
              <a:rPr lang="en-US" smtClean="0"/>
              <a:pPr/>
              <a:t>25</a:t>
            </a:fld>
            <a:endParaRPr lang="en-US"/>
          </a:p>
        </p:txBody>
      </p:sp>
      <p:pic>
        <p:nvPicPr>
          <p:cNvPr id="5" name="Picture 4"/>
          <p:cNvPicPr>
            <a:picLocks noChangeAspect="1"/>
          </p:cNvPicPr>
          <p:nvPr/>
        </p:nvPicPr>
        <p:blipFill>
          <a:blip r:embed="rId2"/>
          <a:stretch>
            <a:fillRect/>
          </a:stretch>
        </p:blipFill>
        <p:spPr>
          <a:xfrm>
            <a:off x="0" y="0"/>
            <a:ext cx="9144000" cy="6857999"/>
          </a:xfrm>
          <a:prstGeom prst="rect">
            <a:avLst/>
          </a:prstGeom>
        </p:spPr>
      </p:pic>
    </p:spTree>
    <p:extLst>
      <p:ext uri="{BB962C8B-B14F-4D97-AF65-F5344CB8AC3E}">
        <p14:creationId xmlns:p14="http://schemas.microsoft.com/office/powerpoint/2010/main" val="76669270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51FC063-5EA9-49AF-AFAF-D68C9E82B23B}" type="slidenum">
              <a:rPr lang="en-US" smtClean="0"/>
              <a:pPr/>
              <a:t>26</a:t>
            </a:fld>
            <a:endParaRPr lang="en-US"/>
          </a:p>
        </p:txBody>
      </p:sp>
      <p:pic>
        <p:nvPicPr>
          <p:cNvPr id="3" name="Picture 2"/>
          <p:cNvPicPr>
            <a:picLocks noChangeAspect="1"/>
          </p:cNvPicPr>
          <p:nvPr/>
        </p:nvPicPr>
        <p:blipFill>
          <a:blip r:embed="rId2"/>
          <a:stretch>
            <a:fillRect/>
          </a:stretch>
        </p:blipFill>
        <p:spPr>
          <a:xfrm>
            <a:off x="0" y="-1"/>
            <a:ext cx="2754923" cy="4128248"/>
          </a:xfrm>
          <a:prstGeom prst="rect">
            <a:avLst/>
          </a:prstGeom>
        </p:spPr>
      </p:pic>
      <p:pic>
        <p:nvPicPr>
          <p:cNvPr id="4" name="Picture 3"/>
          <p:cNvPicPr>
            <a:picLocks noChangeAspect="1"/>
          </p:cNvPicPr>
          <p:nvPr/>
        </p:nvPicPr>
        <p:blipFill>
          <a:blip r:embed="rId3"/>
          <a:stretch>
            <a:fillRect/>
          </a:stretch>
        </p:blipFill>
        <p:spPr>
          <a:xfrm>
            <a:off x="2989384" y="1203426"/>
            <a:ext cx="2794000" cy="4268611"/>
          </a:xfrm>
          <a:prstGeom prst="rect">
            <a:avLst/>
          </a:prstGeom>
        </p:spPr>
      </p:pic>
      <p:pic>
        <p:nvPicPr>
          <p:cNvPr id="5" name="Picture 4"/>
          <p:cNvPicPr>
            <a:picLocks noChangeAspect="1"/>
          </p:cNvPicPr>
          <p:nvPr/>
        </p:nvPicPr>
        <p:blipFill>
          <a:blip r:embed="rId4"/>
          <a:stretch>
            <a:fillRect/>
          </a:stretch>
        </p:blipFill>
        <p:spPr>
          <a:xfrm>
            <a:off x="5920154" y="2121096"/>
            <a:ext cx="3223846" cy="4736904"/>
          </a:xfrm>
          <a:prstGeom prst="rect">
            <a:avLst/>
          </a:prstGeom>
        </p:spPr>
      </p:pic>
      <p:sp>
        <p:nvSpPr>
          <p:cNvPr id="6" name="TextBox 5"/>
          <p:cNvSpPr txBox="1"/>
          <p:nvPr/>
        </p:nvSpPr>
        <p:spPr>
          <a:xfrm>
            <a:off x="3360615" y="195384"/>
            <a:ext cx="5627077" cy="707886"/>
          </a:xfrm>
          <a:prstGeom prst="rect">
            <a:avLst/>
          </a:prstGeom>
          <a:noFill/>
        </p:spPr>
        <p:txBody>
          <a:bodyPr wrap="square" rtlCol="0">
            <a:spAutoFit/>
          </a:bodyPr>
          <a:lstStyle/>
          <a:p>
            <a:r>
              <a:rPr lang="en-US" sz="4000" b="1" dirty="0" smtClean="0"/>
              <a:t>Questions and Discussion</a:t>
            </a:r>
            <a:endParaRPr lang="en-US" sz="4000" b="1" dirty="0"/>
          </a:p>
        </p:txBody>
      </p:sp>
      <p:sp>
        <p:nvSpPr>
          <p:cNvPr id="7" name="TextBox 6"/>
          <p:cNvSpPr txBox="1"/>
          <p:nvPr/>
        </p:nvSpPr>
        <p:spPr>
          <a:xfrm>
            <a:off x="175847" y="5783385"/>
            <a:ext cx="5607538" cy="584776"/>
          </a:xfrm>
          <a:prstGeom prst="rect">
            <a:avLst/>
          </a:prstGeom>
          <a:noFill/>
        </p:spPr>
        <p:txBody>
          <a:bodyPr wrap="square" rtlCol="0">
            <a:spAutoFit/>
          </a:bodyPr>
          <a:lstStyle/>
          <a:p>
            <a:r>
              <a:rPr lang="en-US" sz="3200" dirty="0" smtClean="0"/>
              <a:t>Slides at </a:t>
            </a:r>
            <a:r>
              <a:rPr lang="en-US" sz="3200" dirty="0" smtClean="0">
                <a:hlinkClick r:id="rId5"/>
              </a:rPr>
              <a:t>https://davidboje.com</a:t>
            </a:r>
            <a:r>
              <a:rPr lang="en-US" sz="3200" dirty="0" smtClean="0"/>
              <a:t> </a:t>
            </a:r>
            <a:endParaRPr lang="en-US" sz="3200" dirty="0"/>
          </a:p>
        </p:txBody>
      </p:sp>
    </p:spTree>
    <p:extLst>
      <p:ext uri="{BB962C8B-B14F-4D97-AF65-F5344CB8AC3E}">
        <p14:creationId xmlns:p14="http://schemas.microsoft.com/office/powerpoint/2010/main" val="240991123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rmAutofit fontScale="90000"/>
          </a:bodyPr>
          <a:lstStyle/>
          <a:p>
            <a:r>
              <a:rPr lang="en-US" dirty="0" smtClean="0"/>
              <a:t>The Iceberg of 6 B’s for Spirit and World</a:t>
            </a:r>
            <a:endParaRPr lang="en-US" dirty="0"/>
          </a:p>
        </p:txBody>
      </p:sp>
      <p:pic>
        <p:nvPicPr>
          <p:cNvPr id="5" name="Content Placeholder 4" descr="iceberg REVISED of the b's.png"/>
          <p:cNvPicPr>
            <a:picLocks noGrp="1" noChangeAspect="1"/>
          </p:cNvPicPr>
          <p:nvPr>
            <p:ph idx="1"/>
          </p:nvPr>
        </p:nvPicPr>
        <p:blipFill>
          <a:blip r:embed="rId2">
            <a:extLst>
              <a:ext uri="{28A0092B-C50C-407E-A947-70E740481C1C}">
                <a14:useLocalDpi xmlns:a14="http://schemas.microsoft.com/office/drawing/2010/main" val="0"/>
              </a:ext>
            </a:extLst>
          </a:blip>
          <a:srcRect t="1438" b="1438"/>
          <a:stretch>
            <a:fillRect/>
          </a:stretch>
        </p:blipFill>
        <p:spPr/>
      </p:pic>
      <p:sp>
        <p:nvSpPr>
          <p:cNvPr id="4" name="Slide Number Placeholder 3"/>
          <p:cNvSpPr>
            <a:spLocks noGrp="1"/>
          </p:cNvSpPr>
          <p:nvPr>
            <p:ph type="sldNum" sz="quarter" idx="12"/>
          </p:nvPr>
        </p:nvSpPr>
        <p:spPr/>
        <p:txBody>
          <a:bodyPr/>
          <a:lstStyle/>
          <a:p>
            <a:fld id="{651FC063-5EA9-49AF-AFAF-D68C9E82B23B}" type="slidenum">
              <a:rPr lang="en-US" smtClean="0"/>
              <a:pPr/>
              <a:t>3</a:t>
            </a:fld>
            <a:endParaRPr lang="en-US"/>
          </a:p>
        </p:txBody>
      </p:sp>
    </p:spTree>
    <p:extLst>
      <p:ext uri="{BB962C8B-B14F-4D97-AF65-F5344CB8AC3E}">
        <p14:creationId xmlns:p14="http://schemas.microsoft.com/office/powerpoint/2010/main" val="428732829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1FC063-5EA9-49AF-AFAF-D68C9E82B23B}" type="slidenum">
              <a:rPr lang="en-US" smtClean="0"/>
              <a:pPr/>
              <a:t>4</a:t>
            </a:fld>
            <a:endParaRPr lang="en-US" dirty="0"/>
          </a:p>
        </p:txBody>
      </p:sp>
      <p:pic>
        <p:nvPicPr>
          <p:cNvPr id="5" name="Picture 4" descr="Screen Shot 2019-09-02 at 12.22.06 PM.png"/>
          <p:cNvPicPr>
            <a:picLocks noChangeAspect="1"/>
          </p:cNvPicPr>
          <p:nvPr/>
        </p:nvPicPr>
        <p:blipFill rotWithShape="1">
          <a:blip r:embed="rId2">
            <a:extLst>
              <a:ext uri="{28A0092B-C50C-407E-A947-70E740481C1C}">
                <a14:useLocalDpi xmlns:a14="http://schemas.microsoft.com/office/drawing/2010/main" val="0"/>
              </a:ext>
            </a:extLst>
          </a:blip>
          <a:srcRect t="8397"/>
          <a:stretch/>
        </p:blipFill>
        <p:spPr>
          <a:xfrm>
            <a:off x="0" y="0"/>
            <a:ext cx="9144000" cy="6721475"/>
          </a:xfrm>
          <a:prstGeom prst="rect">
            <a:avLst/>
          </a:prstGeom>
        </p:spPr>
      </p:pic>
      <p:pic>
        <p:nvPicPr>
          <p:cNvPr id="6" name="Picture 5" descr="Screen Shot 2019-10-12 at 7.51.4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0568" y="0"/>
            <a:ext cx="1948123" cy="1387473"/>
          </a:xfrm>
          <a:prstGeom prst="rect">
            <a:avLst/>
          </a:prstGeom>
        </p:spPr>
      </p:pic>
    </p:spTree>
    <p:extLst>
      <p:ext uri="{BB962C8B-B14F-4D97-AF65-F5344CB8AC3E}">
        <p14:creationId xmlns:p14="http://schemas.microsoft.com/office/powerpoint/2010/main" val="223643876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4584" y="0"/>
            <a:ext cx="8823570" cy="801077"/>
          </a:xfrm>
        </p:spPr>
        <p:txBody>
          <a:bodyPr>
            <a:normAutofit/>
          </a:bodyPr>
          <a:lstStyle/>
          <a:p>
            <a:r>
              <a:rPr lang="en-US" sz="3600" b="1" i="1" dirty="0" smtClean="0">
                <a:solidFill>
                  <a:srgbClr val="FF0000"/>
                </a:solidFill>
              </a:rPr>
              <a:t>What Research Question would this suggest?</a:t>
            </a:r>
            <a:endParaRPr lang="en-US" sz="3600" b="1" i="1" dirty="0">
              <a:solidFill>
                <a:srgbClr val="FF0000"/>
              </a:solidFill>
            </a:endParaRPr>
          </a:p>
        </p:txBody>
      </p:sp>
      <p:sp>
        <p:nvSpPr>
          <p:cNvPr id="4" name="Content Placeholder 3"/>
          <p:cNvSpPr>
            <a:spLocks noGrp="1"/>
          </p:cNvSpPr>
          <p:nvPr>
            <p:ph idx="1"/>
          </p:nvPr>
        </p:nvSpPr>
        <p:spPr>
          <a:xfrm>
            <a:off x="0" y="625231"/>
            <a:ext cx="9144000" cy="6232769"/>
          </a:xfrm>
        </p:spPr>
        <p:txBody>
          <a:bodyPr>
            <a:normAutofit fontScale="70000" lnSpcReduction="20000"/>
          </a:bodyPr>
          <a:lstStyle/>
          <a:p>
            <a:pPr marL="0" indent="0">
              <a:buNone/>
            </a:pPr>
            <a:r>
              <a:rPr lang="en-US" sz="3800" dirty="0" smtClean="0"/>
              <a:t>“Barry Estabrook chronicled the Hidden costs of cheap, year-round, industrially farmed tomatoes “Tomatoland: How Modern Industrial Agriculture Destroyed Our Most Alluring Fruit,” which detailed the use of chemicals and the exploitation of workers in Florida”</a:t>
            </a:r>
          </a:p>
          <a:p>
            <a:r>
              <a:rPr lang="en-US" sz="3400" dirty="0" smtClean="0"/>
              <a:t>Tomato workers are exposed to toxic chemicals  that have led to health problems, and birth defects (Living stories of workers)</a:t>
            </a:r>
          </a:p>
          <a:p>
            <a:r>
              <a:rPr lang="en-US" sz="3400" dirty="0" smtClean="0"/>
              <a:t>Florida growers use 8 times as many chemicals on their fields as similarly sized fields in California.</a:t>
            </a:r>
          </a:p>
          <a:p>
            <a:r>
              <a:rPr lang="en-US" sz="3400" dirty="0" smtClean="0"/>
              <a:t>Corporate Agriculture Narrative that mono-crops with chemical fertilizers only profitable way; Counternarrative is for penny more per pound, slavery, sex abuse, &amp; toxic work conditions could be transformed</a:t>
            </a:r>
          </a:p>
          <a:p>
            <a:r>
              <a:rPr lang="en-US" sz="3400" dirty="0" smtClean="0"/>
              <a:t>Sociomateriality: The tomatoes are rubbery, capable of bouncing across a kitchen floor without breaking, and completely tasteless</a:t>
            </a:r>
          </a:p>
          <a:p>
            <a:r>
              <a:rPr lang="en-US" sz="3400" dirty="0" smtClean="0"/>
              <a:t>Florida's tomato industry has been under assault by cheap, government-subsidized tomatoes from Mexico since the implementation of the North American Free Trade Agreement in 1994</a:t>
            </a:r>
            <a:r>
              <a:rPr lang="en-US" dirty="0" smtClean="0"/>
              <a:t>. </a:t>
            </a:r>
          </a:p>
          <a:p>
            <a:endParaRPr lang="en-US" dirty="0"/>
          </a:p>
        </p:txBody>
      </p:sp>
      <p:sp>
        <p:nvSpPr>
          <p:cNvPr id="2" name="Slide Number Placeholder 1"/>
          <p:cNvSpPr>
            <a:spLocks noGrp="1"/>
          </p:cNvSpPr>
          <p:nvPr>
            <p:ph type="sldNum" sz="quarter" idx="12"/>
          </p:nvPr>
        </p:nvSpPr>
        <p:spPr/>
        <p:txBody>
          <a:bodyPr/>
          <a:lstStyle/>
          <a:p>
            <a:fld id="{651FC063-5EA9-49AF-AFAF-D68C9E82B23B}" type="slidenum">
              <a:rPr lang="en-US" smtClean="0"/>
              <a:pPr/>
              <a:t>5</a:t>
            </a:fld>
            <a:endParaRPr lang="en-US"/>
          </a:p>
        </p:txBody>
      </p:sp>
      <p:sp>
        <p:nvSpPr>
          <p:cNvPr id="8" name="Rectangle 7"/>
          <p:cNvSpPr/>
          <p:nvPr/>
        </p:nvSpPr>
        <p:spPr>
          <a:xfrm>
            <a:off x="2286000" y="2413338"/>
            <a:ext cx="4572000" cy="369332"/>
          </a:xfrm>
          <a:prstGeom prst="rect">
            <a:avLst/>
          </a:prstGeom>
        </p:spPr>
        <p:txBody>
          <a:bodyPr>
            <a:spAutoFit/>
          </a:bodyPr>
          <a:lstStyle/>
          <a:p>
            <a:r>
              <a:rPr lang="en-US" dirty="0" smtClean="0"/>
              <a:t>S</a:t>
            </a:r>
            <a:endParaRPr lang="en-US" dirty="0"/>
          </a:p>
        </p:txBody>
      </p:sp>
    </p:spTree>
    <p:extLst>
      <p:ext uri="{BB962C8B-B14F-4D97-AF65-F5344CB8AC3E}">
        <p14:creationId xmlns:p14="http://schemas.microsoft.com/office/powerpoint/2010/main" val="326541750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Fodder for Research Questions</a:t>
            </a:r>
            <a:endParaRPr lang="en-US" dirty="0"/>
          </a:p>
        </p:txBody>
      </p:sp>
      <p:sp>
        <p:nvSpPr>
          <p:cNvPr id="3" name="Content Placeholder 2"/>
          <p:cNvSpPr>
            <a:spLocks noGrp="1"/>
          </p:cNvSpPr>
          <p:nvPr>
            <p:ph idx="1"/>
          </p:nvPr>
        </p:nvSpPr>
        <p:spPr/>
        <p:txBody>
          <a:bodyPr/>
          <a:lstStyle/>
          <a:p>
            <a:pPr marL="0" indent="0">
              <a:buNone/>
            </a:pPr>
            <a:r>
              <a:rPr lang="en-US" dirty="0" smtClean="0"/>
              <a:t>In Florida alone, agriculture runoff, laced with fertilizer nutrients, is considered one of the primary fuels feeding blue green algal blooms that plague both coasts, declining water quality across the state and complications to Everglades restoration efforts.</a:t>
            </a:r>
          </a:p>
          <a:p>
            <a:pPr marL="0" indent="0">
              <a:buNone/>
            </a:pPr>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6</a:t>
            </a:fld>
            <a:endParaRPr lang="en-US"/>
          </a:p>
        </p:txBody>
      </p:sp>
    </p:spTree>
    <p:extLst>
      <p:ext uri="{BB962C8B-B14F-4D97-AF65-F5344CB8AC3E}">
        <p14:creationId xmlns:p14="http://schemas.microsoft.com/office/powerpoint/2010/main" val="139160710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8602"/>
            <a:ext cx="9144000" cy="1143000"/>
          </a:xfrm>
        </p:spPr>
        <p:txBody>
          <a:bodyPr>
            <a:normAutofit fontScale="90000"/>
          </a:bodyPr>
          <a:lstStyle/>
          <a:p>
            <a:r>
              <a:rPr lang="en-US" dirty="0" smtClean="0"/>
              <a:t>Mabel Sanchez, doing Participant Observation March 2017</a:t>
            </a:r>
            <a:endParaRPr lang="en-US" dirty="0"/>
          </a:p>
        </p:txBody>
      </p:sp>
      <p:sp>
        <p:nvSpPr>
          <p:cNvPr id="2" name="Slide Number Placeholder 1"/>
          <p:cNvSpPr>
            <a:spLocks noGrp="1"/>
          </p:cNvSpPr>
          <p:nvPr>
            <p:ph type="sldNum" sz="quarter" idx="12"/>
          </p:nvPr>
        </p:nvSpPr>
        <p:spPr/>
        <p:txBody>
          <a:bodyPr/>
          <a:lstStyle/>
          <a:p>
            <a:fld id="{651FC063-5EA9-49AF-AFAF-D68C9E82B23B}" type="slidenum">
              <a:rPr lang="en-US" smtClean="0"/>
              <a:pPr/>
              <a:t>7</a:t>
            </a:fld>
            <a:endParaRPr lang="en-US"/>
          </a:p>
        </p:txBody>
      </p:sp>
      <p:pic>
        <p:nvPicPr>
          <p:cNvPr id="3" name="Picture 2" descr="Image result for external view of Wendy's corporate HQ"/>
          <p:cNvPicPr/>
          <p:nvPr/>
        </p:nvPicPr>
        <p:blipFill>
          <a:blip r:embed="rId2">
            <a:extLst>
              <a:ext uri="{28A0092B-C50C-407E-A947-70E740481C1C}">
                <a14:useLocalDpi xmlns:a14="http://schemas.microsoft.com/office/drawing/2010/main" val="0"/>
              </a:ext>
            </a:extLst>
          </a:blip>
          <a:srcRect/>
          <a:stretch>
            <a:fillRect/>
          </a:stretch>
        </p:blipFill>
        <p:spPr bwMode="auto">
          <a:xfrm>
            <a:off x="214923" y="1094398"/>
            <a:ext cx="4779108" cy="3126398"/>
          </a:xfrm>
          <a:prstGeom prst="rect">
            <a:avLst/>
          </a:prstGeom>
          <a:noFill/>
          <a:ln>
            <a:noFill/>
          </a:ln>
        </p:spPr>
      </p:pic>
      <p:pic>
        <p:nvPicPr>
          <p:cNvPr id="5" name="Picture 4" descr="Image result for CIW in dublin ohio 2017"/>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216275"/>
            <a:ext cx="5943600" cy="3641725"/>
          </a:xfrm>
          <a:prstGeom prst="rect">
            <a:avLst/>
          </a:prstGeom>
          <a:noFill/>
          <a:ln>
            <a:noFill/>
          </a:ln>
        </p:spPr>
      </p:pic>
    </p:spTree>
    <p:extLst>
      <p:ext uri="{BB962C8B-B14F-4D97-AF65-F5344CB8AC3E}">
        <p14:creationId xmlns:p14="http://schemas.microsoft.com/office/powerpoint/2010/main" val="136063488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51FC063-5EA9-49AF-AFAF-D68C9E82B23B}" type="slidenum">
              <a:rPr lang="en-US" smtClean="0"/>
              <a:pPr/>
              <a:t>8</a:t>
            </a:fld>
            <a:endParaRPr lang="en-US"/>
          </a:p>
        </p:txBody>
      </p:sp>
      <p:pic>
        <p:nvPicPr>
          <p:cNvPr id="3" name="Picture 2" descr="Abduction_Induction_Deduction_Triadic_BOJ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6431550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Self-Correcting Induction Methods</a:t>
            </a:r>
            <a:endParaRPr lang="en-US" b="1" i="1" dirty="0"/>
          </a:p>
        </p:txBody>
      </p:sp>
      <p:sp>
        <p:nvSpPr>
          <p:cNvPr id="3" name="Content Placeholder 2"/>
          <p:cNvSpPr>
            <a:spLocks noGrp="1"/>
          </p:cNvSpPr>
          <p:nvPr>
            <p:ph idx="1"/>
          </p:nvPr>
        </p:nvSpPr>
        <p:spPr>
          <a:xfrm>
            <a:off x="205965" y="1600200"/>
            <a:ext cx="8753523" cy="4756150"/>
          </a:xfrm>
        </p:spPr>
        <p:txBody>
          <a:bodyPr>
            <a:normAutofit/>
          </a:bodyPr>
          <a:lstStyle/>
          <a:p>
            <a:pPr marL="514350" indent="-514350">
              <a:buFont typeface="+mj-lt"/>
              <a:buAutoNum type="arabicPeriod"/>
            </a:pPr>
            <a:r>
              <a:rPr lang="en-US" dirty="0" smtClean="0"/>
              <a:t>For Karl Popper it is zigzag between intuitive hypotheses and testing theories by disconfirmation, not by confirmation</a:t>
            </a:r>
          </a:p>
          <a:p>
            <a:pPr marL="514350" indent="-514350">
              <a:buFont typeface="+mj-lt"/>
              <a:buAutoNum type="arabicPeriod"/>
            </a:pPr>
            <a:r>
              <a:rPr lang="en-US" b="1" dirty="0" smtClean="0">
                <a:solidFill>
                  <a:srgbClr val="FF0000"/>
                </a:solidFill>
              </a:rPr>
              <a:t>For C. S. Pierce it is self-correcting induction by four tests to get closer to Truth</a:t>
            </a:r>
          </a:p>
          <a:p>
            <a:pPr marL="514350" indent="-514350">
              <a:buFont typeface="+mj-lt"/>
              <a:buAutoNum type="arabicPeriod"/>
            </a:pPr>
            <a:r>
              <a:rPr lang="en-US" dirty="0" smtClean="0"/>
              <a:t>For Henri Savall it is self-correcting by ’Agile’ intervention using </a:t>
            </a:r>
            <a:r>
              <a:rPr lang="en-US" b="1" dirty="0" smtClean="0">
                <a:solidFill>
                  <a:srgbClr val="FF0000"/>
                </a:solidFill>
              </a:rPr>
              <a:t>Peirce’s Abduction-Induction-Deduction</a:t>
            </a:r>
            <a:r>
              <a:rPr lang="en-US" dirty="0" smtClean="0"/>
              <a:t> in Scientific Method of unleashing human potential</a:t>
            </a:r>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9</a:t>
            </a:fld>
            <a:endParaRPr lang="en-US"/>
          </a:p>
        </p:txBody>
      </p:sp>
    </p:spTree>
    <p:extLst>
      <p:ext uri="{BB962C8B-B14F-4D97-AF65-F5344CB8AC3E}">
        <p14:creationId xmlns:p14="http://schemas.microsoft.com/office/powerpoint/2010/main" val="2145856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3088</TotalTime>
  <Words>803</Words>
  <Application>Microsoft Macintosh PowerPoint</Application>
  <PresentationFormat>On-screen Show (4:3)</PresentationFormat>
  <Paragraphs>74</Paragraphs>
  <Slides>26</Slides>
  <Notes>3</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The Storytelling Paradigm</vt:lpstr>
      <vt:lpstr>PowerPoint Presentation</vt:lpstr>
      <vt:lpstr>The Iceberg of 6 B’s for Spirit and World</vt:lpstr>
      <vt:lpstr>PowerPoint Presentation</vt:lpstr>
      <vt:lpstr>What Research Question would this suggest?</vt:lpstr>
      <vt:lpstr>Fodder for Research Questions</vt:lpstr>
      <vt:lpstr>Mabel Sanchez, doing Participant Observation March 2017</vt:lpstr>
      <vt:lpstr>PowerPoint Presentation</vt:lpstr>
      <vt:lpstr>Self-Correcting Induction Methods</vt:lpstr>
      <vt:lpstr>PowerPoint Presentation</vt:lpstr>
      <vt:lpstr>PowerPoint Presentation</vt:lpstr>
      <vt:lpstr>PowerPoint Presentation</vt:lpstr>
      <vt:lpstr>delegation of farmworkers and their families from Immokalee assemble in Naples, Florida, for a group photo following the local Climate March </vt:lpstr>
      <vt:lpstr>4 Tests of Self-Correcting Method</vt:lpstr>
      <vt:lpstr>Excerpted from: An Ontology of Industrial Work in the Age of Digital Electronic Technology  -Thomas Kleiner, April 2019 </vt:lpstr>
      <vt:lpstr>Jim Sibel Dissertation</vt:lpstr>
      <vt:lpstr>Jim Sibel dissertation example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NMSU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Storytelling Paradigm</dc:title>
  <dc:creator>David Boje</dc:creator>
  <cp:lastModifiedBy>David Boje</cp:lastModifiedBy>
  <cp:revision>32</cp:revision>
  <dcterms:created xsi:type="dcterms:W3CDTF">2019-10-17T12:38:54Z</dcterms:created>
  <dcterms:modified xsi:type="dcterms:W3CDTF">2019-11-04T21:46:44Z</dcterms:modified>
</cp:coreProperties>
</file>