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27"/>
  </p:notesMasterIdLst>
  <p:handoutMasterIdLst>
    <p:handoutMasterId r:id="rId28"/>
  </p:handoutMasterIdLst>
  <p:sldIdLst>
    <p:sldId id="256" r:id="rId2"/>
    <p:sldId id="285" r:id="rId3"/>
    <p:sldId id="257" r:id="rId4"/>
    <p:sldId id="258" r:id="rId5"/>
    <p:sldId id="259" r:id="rId6"/>
    <p:sldId id="283" r:id="rId7"/>
    <p:sldId id="284" r:id="rId8"/>
    <p:sldId id="260" r:id="rId9"/>
    <p:sldId id="282" r:id="rId10"/>
    <p:sldId id="267" r:id="rId11"/>
    <p:sldId id="268" r:id="rId12"/>
    <p:sldId id="266" r:id="rId13"/>
    <p:sldId id="262" r:id="rId14"/>
    <p:sldId id="272" r:id="rId15"/>
    <p:sldId id="263" r:id="rId16"/>
    <p:sldId id="278" r:id="rId17"/>
    <p:sldId id="290" r:id="rId18"/>
    <p:sldId id="291" r:id="rId19"/>
    <p:sldId id="279" r:id="rId20"/>
    <p:sldId id="281" r:id="rId21"/>
    <p:sldId id="286" r:id="rId22"/>
    <p:sldId id="287" r:id="rId23"/>
    <p:sldId id="288" r:id="rId24"/>
    <p:sldId id="28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17" autoAdjust="0"/>
  </p:normalViewPr>
  <p:slideViewPr>
    <p:cSldViewPr snapToGrid="0" snapToObjects="1">
      <p:cViewPr varScale="1">
        <p:scale>
          <a:sx n="62" d="100"/>
          <a:sy n="62" d="100"/>
        </p:scale>
        <p:origin x="-18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119258-2061-D848-9A8D-1B37A316278C}" type="datetimeFigureOut">
              <a:rPr lang="en-US" smtClean="0"/>
              <a:t>10/27/19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7ED584-CDD6-734E-A5A4-B63578AE39A2}" type="slidenum">
              <a:rPr lang="en-US" smtClean="0"/>
              <a:t>‹#›</a:t>
            </a:fld>
            <a:endParaRPr lang="en-US"/>
          </a:p>
        </p:txBody>
      </p:sp>
    </p:spTree>
    <p:extLst>
      <p:ext uri="{BB962C8B-B14F-4D97-AF65-F5344CB8AC3E}">
        <p14:creationId xmlns:p14="http://schemas.microsoft.com/office/powerpoint/2010/main" val="22601921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AD75A-E8F0-1648-B0D1-DDB8E75DA1C9}" type="datetimeFigureOut">
              <a:rPr lang="en-US" smtClean="0"/>
              <a:t>10/27/19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05EFA6-9147-264D-9675-3E27B58E07DD}" type="slidenum">
              <a:rPr lang="en-US" smtClean="0"/>
              <a:t>‹#›</a:t>
            </a:fld>
            <a:endParaRPr lang="en-US"/>
          </a:p>
        </p:txBody>
      </p:sp>
    </p:spTree>
    <p:extLst>
      <p:ext uri="{BB962C8B-B14F-4D97-AF65-F5344CB8AC3E}">
        <p14:creationId xmlns:p14="http://schemas.microsoft.com/office/powerpoint/2010/main" val="32193271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veteransstudies.org/journal/index.php?journal=jvs&amp;page=article&amp;op=view&amp;path%5B%5D=7&amp;path%5B%5D=2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Lundholt, M. W., &amp; Boje, D. (2018). Understanding Organizational Narrative-Counter-narratives Dynamics: An overview of Communication Constitutes Organization (CCO) and Storytelling Organization Theory (SOT) approaches. Communication and Language at Work, 5(1), 18-29.</a:t>
            </a:r>
          </a:p>
          <a:p>
            <a:endParaRPr lang="en-US" dirty="0"/>
          </a:p>
        </p:txBody>
      </p:sp>
      <p:sp>
        <p:nvSpPr>
          <p:cNvPr id="4" name="Slide Number Placeholder 3"/>
          <p:cNvSpPr>
            <a:spLocks noGrp="1"/>
          </p:cNvSpPr>
          <p:nvPr>
            <p:ph type="sldNum" sz="quarter" idx="10"/>
          </p:nvPr>
        </p:nvSpPr>
        <p:spPr/>
        <p:txBody>
          <a:bodyPr/>
          <a:lstStyle/>
          <a:p>
            <a:fld id="{8605EFA6-9147-264D-9675-3E27B58E07DD}" type="slidenum">
              <a:rPr lang="en-US" smtClean="0"/>
              <a:t>2</a:t>
            </a:fld>
            <a:endParaRPr lang="en-US"/>
          </a:p>
        </p:txBody>
      </p:sp>
    </p:spTree>
    <p:extLst>
      <p:ext uri="{BB962C8B-B14F-4D97-AF65-F5344CB8AC3E}">
        <p14:creationId xmlns:p14="http://schemas.microsoft.com/office/powerpoint/2010/main" val="335486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Flora, Jeanne &amp; Boje, David &amp; Rosile, Grace &amp; Hacker, Kenneth. (2016). A Theoretical and Applied Review of Embodied Restorying for Post- Deployment Family Reintegration. Journal of Veterans Studies. 1. 10.21061/jvs.41. </a:t>
            </a:r>
            <a:r>
              <a:rPr lang="en-US" dirty="0" smtClean="0">
                <a:hlinkClick r:id="rId3"/>
              </a:rPr>
              <a:t>http://veteransstudies.org/journal/index.php?journal=jvs&amp;page=article&amp;op=view&amp;path%5B%5D=7&amp;path%5B%5D=20</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05EFA6-9147-264D-9675-3E27B58E07DD}" type="slidenum">
              <a:rPr lang="en-US" smtClean="0"/>
              <a:t>18</a:t>
            </a:fld>
            <a:endParaRPr lang="en-US"/>
          </a:p>
        </p:txBody>
      </p:sp>
    </p:spTree>
    <p:extLst>
      <p:ext uri="{BB962C8B-B14F-4D97-AF65-F5344CB8AC3E}">
        <p14:creationId xmlns:p14="http://schemas.microsoft.com/office/powerpoint/2010/main" val="404810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Boje, D. M.; Rosile, G. A. (in press). How to Use Conversational Storytelling Interviews for Your Dissertation. UK: Edward Elgar Publishing Ltd. https://</a:t>
            </a:r>
            <a:r>
              <a:rPr lang="en-US" dirty="0" err="1" smtClean="0"/>
              <a:t>www.dropbox.com</a:t>
            </a:r>
            <a:r>
              <a:rPr lang="en-US" dirty="0" smtClean="0"/>
              <a:t>/</a:t>
            </a:r>
            <a:r>
              <a:rPr lang="en-US" dirty="0" err="1" smtClean="0"/>
              <a:t>sh</a:t>
            </a:r>
            <a:r>
              <a:rPr lang="en-US" dirty="0" smtClean="0"/>
              <a:t>/bd297r9f6lhgjeh/AAChF7KdZH7hvz3aGIySrTJwa?dl=0</a:t>
            </a:r>
          </a:p>
          <a:p>
            <a:endParaRPr lang="en-US" dirty="0"/>
          </a:p>
        </p:txBody>
      </p:sp>
      <p:sp>
        <p:nvSpPr>
          <p:cNvPr id="4" name="Slide Number Placeholder 3"/>
          <p:cNvSpPr>
            <a:spLocks noGrp="1"/>
          </p:cNvSpPr>
          <p:nvPr>
            <p:ph type="sldNum" sz="quarter" idx="10"/>
          </p:nvPr>
        </p:nvSpPr>
        <p:spPr/>
        <p:txBody>
          <a:bodyPr/>
          <a:lstStyle/>
          <a:p>
            <a:fld id="{8605EFA6-9147-264D-9675-3E27B58E07DD}" type="slidenum">
              <a:rPr lang="en-US" smtClean="0"/>
              <a:t>25</a:t>
            </a:fld>
            <a:endParaRPr lang="en-US"/>
          </a:p>
        </p:txBody>
      </p:sp>
    </p:spTree>
    <p:extLst>
      <p:ext uri="{BB962C8B-B14F-4D97-AF65-F5344CB8AC3E}">
        <p14:creationId xmlns:p14="http://schemas.microsoft.com/office/powerpoint/2010/main" val="351894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Lundholt, M. W., &amp; Boje, D. (2018). Understanding Organizational Narrative-Counter-narratives Dynamics: An overview of Communication Constitutes Organization (CCO) and Storytelling Organization Theory (SOT) approaches. Communication and Language at Work, 5(1), 18-29.</a:t>
            </a:r>
          </a:p>
          <a:p>
            <a:r>
              <a:rPr lang="en-US" dirty="0" smtClean="0"/>
              <a:t>Explain: </a:t>
            </a:r>
          </a:p>
          <a:p>
            <a:pPr marL="228600" indent="-228600">
              <a:buAutoNum type="arabicPeriod"/>
            </a:pPr>
            <a:r>
              <a:rPr lang="en-US" dirty="0" smtClean="0"/>
              <a:t>Multiple simultaneous</a:t>
            </a:r>
            <a:r>
              <a:rPr lang="en-US" baseline="0" dirty="0" smtClean="0"/>
              <a:t> f</a:t>
            </a:r>
            <a:r>
              <a:rPr lang="en-US" dirty="0" smtClean="0"/>
              <a:t>ragmented stories</a:t>
            </a:r>
          </a:p>
          <a:p>
            <a:pPr marL="228600" indent="-228600">
              <a:buAutoNum type="arabicPeriod"/>
            </a:pPr>
            <a:r>
              <a:rPr lang="en-US" dirty="0" smtClean="0"/>
              <a:t>That have permutations &amp; combinations (factorial)</a:t>
            </a:r>
          </a:p>
          <a:p>
            <a:pPr marL="228600" indent="-228600">
              <a:buAutoNum type="arabicPeriod"/>
            </a:pPr>
            <a:r>
              <a:rPr lang="en-US" dirty="0" smtClean="0"/>
              <a:t>Different sides of </a:t>
            </a:r>
            <a:r>
              <a:rPr lang="en-US" dirty="0" err="1" smtClean="0"/>
              <a:t>Personalitie</a:t>
            </a:r>
            <a:r>
              <a:rPr lang="en-US" dirty="0" smtClean="0"/>
              <a:t> show up with</a:t>
            </a:r>
            <a:r>
              <a:rPr lang="en-US" baseline="0" dirty="0" smtClean="0"/>
              <a:t> different characters in different rooms</a:t>
            </a:r>
          </a:p>
          <a:p>
            <a:pPr marL="228600" indent="-228600">
              <a:buAutoNum type="arabicPeriod"/>
            </a:pPr>
            <a:r>
              <a:rPr lang="en-US" baseline="0" dirty="0" smtClean="0"/>
              <a:t>Meaning of story you get depends on sequence of rooms you were in BEFORE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We keep Diffracting the multiple histories coming unraveled and reweaving in Tamara-Land</a:t>
            </a:r>
          </a:p>
          <a:p>
            <a:pPr marL="0" indent="0">
              <a:buNone/>
            </a:pPr>
            <a:endParaRPr lang="en-US" dirty="0"/>
          </a:p>
        </p:txBody>
      </p:sp>
      <p:sp>
        <p:nvSpPr>
          <p:cNvPr id="4" name="Slide Number Placeholder 3"/>
          <p:cNvSpPr>
            <a:spLocks noGrp="1"/>
          </p:cNvSpPr>
          <p:nvPr>
            <p:ph type="sldNum" sz="quarter" idx="10"/>
          </p:nvPr>
        </p:nvSpPr>
        <p:spPr/>
        <p:txBody>
          <a:bodyPr/>
          <a:lstStyle/>
          <a:p>
            <a:fld id="{8605EFA6-9147-264D-9675-3E27B58E07DD}" type="slidenum">
              <a:rPr lang="en-US" smtClean="0"/>
              <a:t>4</a:t>
            </a:fld>
            <a:endParaRPr lang="en-US"/>
          </a:p>
        </p:txBody>
      </p:sp>
    </p:spTree>
    <p:extLst>
      <p:ext uri="{BB962C8B-B14F-4D97-AF65-F5344CB8AC3E}">
        <p14:creationId xmlns:p14="http://schemas.microsoft.com/office/powerpoint/2010/main" val="142324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Boje &amp; Rosile new book How to use</a:t>
            </a:r>
            <a:r>
              <a:rPr lang="en-US" baseline="0" dirty="0" smtClean="0"/>
              <a:t> storytelling conversation interviewing in your dissertation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Boje, D. M.; Rosile, G. A. (in press). How to Use Conversational Storytelling Interviews for Your Dissertation. UK: Edward Elgar Publishing Ltd. https://</a:t>
            </a:r>
            <a:r>
              <a:rPr lang="en-US" dirty="0" err="1" smtClean="0"/>
              <a:t>www.dropbox.com</a:t>
            </a:r>
            <a:r>
              <a:rPr lang="en-US" dirty="0" smtClean="0"/>
              <a:t>/</a:t>
            </a:r>
            <a:r>
              <a:rPr lang="en-US" dirty="0" err="1" smtClean="0"/>
              <a:t>sh</a:t>
            </a:r>
            <a:r>
              <a:rPr lang="en-US" dirty="0" smtClean="0"/>
              <a:t>/bd297r9f6lhgjeh/AAChF7KdZH7hvz3aGIySrTJwa?dl=0</a:t>
            </a:r>
          </a:p>
          <a:p>
            <a:endParaRPr lang="en-US" smtClean="0"/>
          </a:p>
          <a:p>
            <a:endParaRPr lang="en-US" dirty="0"/>
          </a:p>
        </p:txBody>
      </p:sp>
      <p:sp>
        <p:nvSpPr>
          <p:cNvPr id="4" name="Slide Number Placeholder 3"/>
          <p:cNvSpPr>
            <a:spLocks noGrp="1"/>
          </p:cNvSpPr>
          <p:nvPr>
            <p:ph type="sldNum" sz="quarter" idx="10"/>
          </p:nvPr>
        </p:nvSpPr>
        <p:spPr/>
        <p:txBody>
          <a:bodyPr/>
          <a:lstStyle/>
          <a:p>
            <a:fld id="{8605EFA6-9147-264D-9675-3E27B58E07DD}" type="slidenum">
              <a:rPr lang="en-US" smtClean="0"/>
              <a:t>5</a:t>
            </a:fld>
            <a:endParaRPr lang="en-US"/>
          </a:p>
        </p:txBody>
      </p:sp>
    </p:spTree>
    <p:extLst>
      <p:ext uri="{BB962C8B-B14F-4D97-AF65-F5344CB8AC3E}">
        <p14:creationId xmlns:p14="http://schemas.microsoft.com/office/powerpoint/2010/main" val="200950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Izak, M., Hitchin, L., &amp; Anderson, D. (Eds.). (2015). Untold stories in organizations. Routledge.</a:t>
            </a:r>
          </a:p>
          <a:p>
            <a:r>
              <a:rPr lang="en-US" dirty="0" smtClean="0"/>
              <a:t> See chapter by Hitchin on Tamara-land and</a:t>
            </a:r>
            <a:r>
              <a:rPr lang="en-US" baseline="0" dirty="0" smtClean="0"/>
              <a:t> fragmented stories</a:t>
            </a:r>
            <a:endParaRPr lang="en-US" dirty="0"/>
          </a:p>
        </p:txBody>
      </p:sp>
      <p:sp>
        <p:nvSpPr>
          <p:cNvPr id="4" name="Slide Number Placeholder 3"/>
          <p:cNvSpPr>
            <a:spLocks noGrp="1"/>
          </p:cNvSpPr>
          <p:nvPr>
            <p:ph type="sldNum" sz="quarter" idx="10"/>
          </p:nvPr>
        </p:nvSpPr>
        <p:spPr/>
        <p:txBody>
          <a:bodyPr/>
          <a:lstStyle/>
          <a:p>
            <a:fld id="{8605EFA6-9147-264D-9675-3E27B58E07DD}" type="slidenum">
              <a:rPr lang="en-US" smtClean="0"/>
              <a:t>6</a:t>
            </a:fld>
            <a:endParaRPr lang="en-US"/>
          </a:p>
        </p:txBody>
      </p:sp>
    </p:spTree>
    <p:extLst>
      <p:ext uri="{BB962C8B-B14F-4D97-AF65-F5344CB8AC3E}">
        <p14:creationId xmlns:p14="http://schemas.microsoft.com/office/powerpoint/2010/main" val="227275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Abstracting</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Aristotle. (2006). Poetics (Vol. 20685). </a:t>
            </a:r>
            <a:r>
              <a:rPr lang="en-US" dirty="0" err="1" smtClean="0"/>
              <a:t>ReadHowYouWant</a:t>
            </a:r>
            <a:r>
              <a:rPr lang="en-US" dirty="0" smtClean="0"/>
              <a:t>. com.</a:t>
            </a:r>
          </a:p>
          <a:p>
            <a:endParaRPr lang="en-US" dirty="0"/>
          </a:p>
        </p:txBody>
      </p:sp>
      <p:sp>
        <p:nvSpPr>
          <p:cNvPr id="4" name="Slide Number Placeholder 3"/>
          <p:cNvSpPr>
            <a:spLocks noGrp="1"/>
          </p:cNvSpPr>
          <p:nvPr>
            <p:ph type="sldNum" sz="quarter" idx="10"/>
          </p:nvPr>
        </p:nvSpPr>
        <p:spPr/>
        <p:txBody>
          <a:bodyPr/>
          <a:lstStyle/>
          <a:p>
            <a:fld id="{8605EFA6-9147-264D-9675-3E27B58E07DD}" type="slidenum">
              <a:rPr lang="en-US" smtClean="0"/>
              <a:t>8</a:t>
            </a:fld>
            <a:endParaRPr lang="en-US"/>
          </a:p>
        </p:txBody>
      </p:sp>
    </p:spTree>
    <p:extLst>
      <p:ext uri="{BB962C8B-B14F-4D97-AF65-F5344CB8AC3E}">
        <p14:creationId xmlns:p14="http://schemas.microsoft.com/office/powerpoint/2010/main" val="358166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Burke, K. (1945). A Grammar </a:t>
            </a:r>
            <a:r>
              <a:rPr lang="en-US" dirty="0" err="1" smtClean="0"/>
              <a:t>af</a:t>
            </a:r>
            <a:r>
              <a:rPr lang="en-US" dirty="0" smtClean="0"/>
              <a:t> Motives. Berkeley and Los </a:t>
            </a:r>
            <a:r>
              <a:rPr lang="en-US" dirty="0" err="1" smtClean="0"/>
              <a:t>Angelos</a:t>
            </a:r>
            <a:r>
              <a:rPr lang="en-US" dirty="0" smtClean="0"/>
              <a:t>: University.</a:t>
            </a:r>
          </a:p>
          <a:p>
            <a:endParaRPr lang="en-US" dirty="0"/>
          </a:p>
        </p:txBody>
      </p:sp>
      <p:sp>
        <p:nvSpPr>
          <p:cNvPr id="4" name="Slide Number Placeholder 3"/>
          <p:cNvSpPr>
            <a:spLocks noGrp="1"/>
          </p:cNvSpPr>
          <p:nvPr>
            <p:ph type="sldNum" sz="quarter" idx="10"/>
          </p:nvPr>
        </p:nvSpPr>
        <p:spPr/>
        <p:txBody>
          <a:bodyPr/>
          <a:lstStyle/>
          <a:p>
            <a:fld id="{8605EFA6-9147-264D-9675-3E27B58E07DD}" type="slidenum">
              <a:rPr lang="en-US" smtClean="0"/>
              <a:t>9</a:t>
            </a:fld>
            <a:endParaRPr lang="en-US"/>
          </a:p>
        </p:txBody>
      </p:sp>
    </p:spTree>
    <p:extLst>
      <p:ext uri="{BB962C8B-B14F-4D97-AF65-F5344CB8AC3E}">
        <p14:creationId xmlns:p14="http://schemas.microsoft.com/office/powerpoint/2010/main" val="323241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Boje, David M.; Rosile, Grace Ann. (2019). 'Conversational Storytelling Research Methods: Cats, Dogs, and Humans in Pet Capitalism. Communication Research and Practice journal. Accepted Oct 9, 2019. Click here for pre-publication PDF</a:t>
            </a:r>
            <a:r>
              <a:rPr lang="en-US" baseline="0" dirty="0" smtClean="0"/>
              <a:t> https://davidboje.com/vita/paper_pdfs/Boje%20Rosile%20Conversational%20Story%20Res%20Methods.docx</a:t>
            </a:r>
            <a:endParaRPr lang="en-US" dirty="0" smtClean="0"/>
          </a:p>
          <a:p>
            <a:endParaRPr lang="en-US" dirty="0"/>
          </a:p>
        </p:txBody>
      </p:sp>
      <p:sp>
        <p:nvSpPr>
          <p:cNvPr id="4" name="Slide Number Placeholder 3"/>
          <p:cNvSpPr>
            <a:spLocks noGrp="1"/>
          </p:cNvSpPr>
          <p:nvPr>
            <p:ph type="sldNum" sz="quarter" idx="10"/>
          </p:nvPr>
        </p:nvSpPr>
        <p:spPr/>
        <p:txBody>
          <a:bodyPr/>
          <a:lstStyle/>
          <a:p>
            <a:fld id="{8605EFA6-9147-264D-9675-3E27B58E07DD}" type="slidenum">
              <a:rPr lang="en-US" smtClean="0"/>
              <a:t>10</a:t>
            </a:fld>
            <a:endParaRPr lang="en-US"/>
          </a:p>
        </p:txBody>
      </p:sp>
    </p:spTree>
    <p:extLst>
      <p:ext uri="{BB962C8B-B14F-4D97-AF65-F5344CB8AC3E}">
        <p14:creationId xmlns:p14="http://schemas.microsoft.com/office/powerpoint/2010/main" val="150107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ciw-online.org</a:t>
            </a:r>
            <a:r>
              <a:rPr lang="en-US" dirty="0" smtClean="0"/>
              <a:t>/blog/2019/09/climate-march-2/</a:t>
            </a:r>
            <a:endParaRPr lang="en-US" dirty="0"/>
          </a:p>
        </p:txBody>
      </p:sp>
      <p:sp>
        <p:nvSpPr>
          <p:cNvPr id="4" name="Slide Number Placeholder 3"/>
          <p:cNvSpPr>
            <a:spLocks noGrp="1"/>
          </p:cNvSpPr>
          <p:nvPr>
            <p:ph type="sldNum" sz="quarter" idx="10"/>
          </p:nvPr>
        </p:nvSpPr>
        <p:spPr/>
        <p:txBody>
          <a:bodyPr/>
          <a:lstStyle/>
          <a:p>
            <a:fld id="{D68B59E5-136C-5445-9E90-FDDCAF1577D3}" type="slidenum">
              <a:rPr lang="en-US" smtClean="0"/>
              <a:t>14</a:t>
            </a:fld>
            <a:endParaRPr lang="en-US"/>
          </a:p>
        </p:txBody>
      </p:sp>
    </p:spTree>
    <p:extLst>
      <p:ext uri="{BB962C8B-B14F-4D97-AF65-F5344CB8AC3E}">
        <p14:creationId xmlns:p14="http://schemas.microsoft.com/office/powerpoint/2010/main" val="283985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Rosile, Grace Ann; Boje, David M.’ Herder, Rick; Sanchez, Rick. (2019, in press).  The Coalition of Immokalee Workers uses Ensemble Storytelling Processes to Overcome Enslavement in Corporate Supply Chains. This is earlier draft of article accepted by Business and Society Journal, July 2019. Click here for PDF draft version. https://davidboje.com/vita/paper_pdfs/CIW%20article%20draft%20for%20Business%20and%20Society%202019.pdf </a:t>
            </a:r>
          </a:p>
          <a:p>
            <a:endParaRPr lang="en-US" dirty="0"/>
          </a:p>
        </p:txBody>
      </p:sp>
      <p:sp>
        <p:nvSpPr>
          <p:cNvPr id="4" name="Slide Number Placeholder 3"/>
          <p:cNvSpPr>
            <a:spLocks noGrp="1"/>
          </p:cNvSpPr>
          <p:nvPr>
            <p:ph type="sldNum" sz="quarter" idx="10"/>
          </p:nvPr>
        </p:nvSpPr>
        <p:spPr/>
        <p:txBody>
          <a:bodyPr/>
          <a:lstStyle/>
          <a:p>
            <a:fld id="{8605EFA6-9147-264D-9675-3E27B58E07DD}" type="slidenum">
              <a:rPr lang="en-US" smtClean="0"/>
              <a:t>15</a:t>
            </a:fld>
            <a:endParaRPr lang="en-US"/>
          </a:p>
        </p:txBody>
      </p:sp>
    </p:spTree>
    <p:extLst>
      <p:ext uri="{BB962C8B-B14F-4D97-AF65-F5344CB8AC3E}">
        <p14:creationId xmlns:p14="http://schemas.microsoft.com/office/powerpoint/2010/main" val="100995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991562-7553-9644-B780-5A0C89482DB5}" type="datetime1">
              <a:rPr lang="en-US" smtClean="0"/>
              <a:t>10/27/19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79183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4F163-41E9-2C4B-BD5E-70DEDBCB981C}" type="datetime1">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58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9CF38-F444-6D4C-8CE2-48E469386986}" type="datetime1">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40004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E7B64-A9CD-5A47-90F3-5158E78FA832}" type="datetime1">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2890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CD6A8-5B71-CF4B-88AC-959BB46E5ED8}" type="datetime1">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94453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A316F2-0BBC-E149-91D0-B8FAE741340F}" type="datetime1">
              <a:rPr lang="en-US" smtClean="0"/>
              <a:t>10/27/19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2645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858F25-4772-9746-9CAD-8C0D5FEBDE81}" type="datetime1">
              <a:rPr lang="en-US" smtClean="0"/>
              <a:t>10/27/19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82921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5E9E7-8075-754E-A34B-DCAE3903B43E}" type="datetime1">
              <a:rPr lang="en-US" smtClean="0"/>
              <a:t>10/27/19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02743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4AE42-BDED-BC43-930A-E539AE903CD5}" type="datetime1">
              <a:rPr lang="en-US" smtClean="0"/>
              <a:t>10/27/19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12361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C18AA2-4CF8-8347-9F45-5E1C216ECA55}" type="datetime1">
              <a:rPr lang="en-US" smtClean="0"/>
              <a:t>10/27/19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4166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F6BA7-F08C-3543-BFFF-DE517C3714C3}" type="datetime1">
              <a:rPr lang="en-US" smtClean="0"/>
              <a:t>10/27/19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290717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A7E4F-41A2-F443-8C4D-55165071D5AF}" type="datetime1">
              <a:rPr lang="en-US" smtClean="0"/>
              <a:t>10/27/19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151841532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avidboj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hyperlink" Target="https://davidboje.com" TargetMode="External"/><Relationship Id="rId7" Type="http://schemas.openxmlformats.org/officeDocument/2006/relationships/hyperlink" Target="https://www.dropbox.com/sh/bd297r9f6lhgjeh/AAChF7KdZH7hvz3aGIySrTJwa?dl=0" TargetMode="Externa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405" y="216085"/>
            <a:ext cx="8802595" cy="2830110"/>
          </a:xfrm>
        </p:spPr>
        <p:txBody>
          <a:bodyPr>
            <a:noAutofit/>
          </a:bodyPr>
          <a:lstStyle/>
          <a:p>
            <a:r>
              <a:rPr lang="en-US" sz="6000" dirty="0" smtClean="0"/>
              <a:t>What is </a:t>
            </a:r>
            <a:br>
              <a:rPr lang="en-US" sz="6000" dirty="0" smtClean="0"/>
            </a:br>
            <a:r>
              <a:rPr lang="en-US" sz="6000" dirty="0" smtClean="0"/>
              <a:t>Storytelling Research?</a:t>
            </a:r>
            <a:endParaRPr lang="en-US" sz="6000" dirty="0"/>
          </a:p>
        </p:txBody>
      </p:sp>
      <p:sp>
        <p:nvSpPr>
          <p:cNvPr id="3" name="Subtitle 2"/>
          <p:cNvSpPr>
            <a:spLocks noGrp="1"/>
          </p:cNvSpPr>
          <p:nvPr>
            <p:ph type="subTitle" idx="1"/>
          </p:nvPr>
        </p:nvSpPr>
        <p:spPr>
          <a:xfrm>
            <a:off x="1371600" y="3239954"/>
            <a:ext cx="6400800" cy="1752600"/>
          </a:xfrm>
        </p:spPr>
        <p:txBody>
          <a:bodyPr/>
          <a:lstStyle/>
          <a:p>
            <a:r>
              <a:rPr lang="en-US" dirty="0" smtClean="0"/>
              <a:t>David M. Boje</a:t>
            </a:r>
          </a:p>
          <a:p>
            <a:r>
              <a:rPr lang="en-US" dirty="0" smtClean="0"/>
              <a:t>Grace Ann Rosile</a:t>
            </a:r>
          </a:p>
          <a:p>
            <a:r>
              <a:rPr lang="en-US" dirty="0" smtClean="0"/>
              <a:t>Slides at </a:t>
            </a:r>
            <a:r>
              <a:rPr lang="en-US" dirty="0" smtClean="0">
                <a:hlinkClick r:id="rId2"/>
              </a:rPr>
              <a:t>https://davidboje.com</a:t>
            </a:r>
            <a:endParaRPr lang="en-US" dirty="0" smtClean="0"/>
          </a:p>
          <a:p>
            <a:endParaRPr lang="en-US" dirty="0"/>
          </a:p>
        </p:txBody>
      </p:sp>
      <p:sp>
        <p:nvSpPr>
          <p:cNvPr id="4" name="Rectangle 3"/>
          <p:cNvSpPr/>
          <p:nvPr/>
        </p:nvSpPr>
        <p:spPr>
          <a:xfrm>
            <a:off x="824435" y="5574601"/>
            <a:ext cx="7241669" cy="923330"/>
          </a:xfrm>
          <a:prstGeom prst="rect">
            <a:avLst/>
          </a:prstGeom>
        </p:spPr>
        <p:txBody>
          <a:bodyPr wrap="square">
            <a:spAutoFit/>
          </a:bodyPr>
          <a:lstStyle/>
          <a:p>
            <a:pPr algn="ctr"/>
            <a:r>
              <a:rPr lang="en-US" dirty="0" smtClean="0"/>
              <a:t>For Alana James</a:t>
            </a:r>
          </a:p>
          <a:p>
            <a:pPr algn="ctr"/>
            <a:r>
              <a:rPr lang="en-US" dirty="0" err="1" smtClean="0"/>
              <a:t>DoctoralNet</a:t>
            </a:r>
            <a:r>
              <a:rPr lang="en-US" dirty="0" smtClean="0"/>
              <a:t> </a:t>
            </a:r>
            <a:r>
              <a:rPr lang="en-US" dirty="0"/>
              <a:t>Ltd</a:t>
            </a:r>
          </a:p>
          <a:p>
            <a:pPr algn="ctr"/>
            <a:r>
              <a:rPr lang="en-US" dirty="0"/>
              <a:t>Advancing Graduate Support Through Technology and Research</a:t>
            </a:r>
          </a:p>
        </p:txBody>
      </p:sp>
    </p:spTree>
    <p:extLst>
      <p:ext uri="{BB962C8B-B14F-4D97-AF65-F5344CB8AC3E}">
        <p14:creationId xmlns:p14="http://schemas.microsoft.com/office/powerpoint/2010/main" val="2804331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04" y="0"/>
            <a:ext cx="8994596" cy="1381628"/>
          </a:xfrm>
        </p:spPr>
        <p:txBody>
          <a:bodyPr>
            <a:normAutofit fontScale="90000"/>
          </a:bodyPr>
          <a:lstStyle/>
          <a:p>
            <a:r>
              <a:rPr lang="en-US" sz="3600" b="1" dirty="0" smtClean="0">
                <a:solidFill>
                  <a:srgbClr val="FF0000"/>
                </a:solidFill>
              </a:rPr>
              <a:t>WHAT IS INTERSUBJECTIVITY OF STORYTELLING?</a:t>
            </a:r>
            <a:r>
              <a:rPr lang="en-US" sz="3600" dirty="0" smtClean="0"/>
              <a:t/>
            </a:r>
            <a:br>
              <a:rPr lang="en-US" sz="3600" dirty="0" smtClean="0"/>
            </a:br>
            <a:r>
              <a:rPr lang="en-US" sz="3600" i="1" dirty="0" smtClean="0"/>
              <a:t>Conversational Storytelling</a:t>
            </a:r>
            <a:endParaRPr lang="en-US" sz="3600" i="1" dirty="0"/>
          </a:p>
        </p:txBody>
      </p:sp>
      <p:sp>
        <p:nvSpPr>
          <p:cNvPr id="3" name="Content Placeholder 2"/>
          <p:cNvSpPr>
            <a:spLocks noGrp="1"/>
          </p:cNvSpPr>
          <p:nvPr>
            <p:ph idx="1"/>
          </p:nvPr>
        </p:nvSpPr>
        <p:spPr>
          <a:xfrm>
            <a:off x="149404" y="1157784"/>
            <a:ext cx="8740142" cy="5700216"/>
          </a:xfrm>
        </p:spPr>
        <p:txBody>
          <a:bodyPr>
            <a:normAutofit fontScale="92500"/>
          </a:bodyPr>
          <a:lstStyle/>
          <a:p>
            <a:pPr marL="0" indent="0">
              <a:buNone/>
            </a:pPr>
            <a:r>
              <a:rPr lang="en-US" dirty="0"/>
              <a:t>Sound of </a:t>
            </a:r>
            <a:r>
              <a:rPr lang="en-US" dirty="0" smtClean="0"/>
              <a:t>footsteps</a:t>
            </a:r>
            <a:endParaRPr lang="en-US" dirty="0"/>
          </a:p>
          <a:p>
            <a:pPr marL="0" indent="0">
              <a:buNone/>
            </a:pPr>
            <a:r>
              <a:rPr lang="en-US" dirty="0"/>
              <a:t>David: Ok, how can I help you? (Softly asked)</a:t>
            </a:r>
          </a:p>
          <a:p>
            <a:pPr marL="0" indent="0">
              <a:buNone/>
            </a:pPr>
            <a:r>
              <a:rPr lang="en-US" dirty="0"/>
              <a:t>Grace Ann: I’m going to give him his second. So that’s his (points to one plastic tub</a:t>
            </a:r>
            <a:r>
              <a:rPr lang="en-US" dirty="0" smtClean="0"/>
              <a:t>)</a:t>
            </a:r>
            <a:endParaRPr lang="en-US" dirty="0"/>
          </a:p>
          <a:p>
            <a:pPr marL="0" indent="0">
              <a:buNone/>
            </a:pPr>
            <a:r>
              <a:rPr lang="en-US" dirty="0"/>
              <a:t>David: </a:t>
            </a:r>
            <a:r>
              <a:rPr lang="en-US" dirty="0" smtClean="0"/>
              <a:t>OK</a:t>
            </a:r>
            <a:endParaRPr lang="en-US" dirty="0"/>
          </a:p>
          <a:p>
            <a:pPr marL="0" indent="0">
              <a:buNone/>
            </a:pPr>
            <a:r>
              <a:rPr lang="en-US" dirty="0"/>
              <a:t>Grace Ann: And there’s a bowl, outside for now [more footsteps; sound of food being poured into the bowl] See that bowl </a:t>
            </a:r>
            <a:r>
              <a:rPr lang="en-US" dirty="0" smtClean="0"/>
              <a:t>there</a:t>
            </a:r>
            <a:endParaRPr lang="en-US" dirty="0"/>
          </a:p>
          <a:p>
            <a:pPr marL="0" indent="0">
              <a:buNone/>
            </a:pPr>
            <a:r>
              <a:rPr lang="en-US" dirty="0"/>
              <a:t>David: OK</a:t>
            </a:r>
            <a:r>
              <a:rPr lang="en-US" dirty="0" smtClean="0"/>
              <a:t>?</a:t>
            </a:r>
            <a:endParaRPr lang="en-US" dirty="0"/>
          </a:p>
          <a:p>
            <a:pPr marL="0" indent="0">
              <a:buNone/>
            </a:pPr>
            <a:r>
              <a:rPr lang="en-US" dirty="0"/>
              <a:t>Grace Ann: We keep them separate (scuffling sound) that’s all right, let him go, he’s going to go with you.</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10</a:t>
            </a:fld>
            <a:endParaRPr lang="en-US"/>
          </a:p>
        </p:txBody>
      </p:sp>
    </p:spTree>
    <p:extLst>
      <p:ext uri="{BB962C8B-B14F-4D97-AF65-F5344CB8AC3E}">
        <p14:creationId xmlns:p14="http://schemas.microsoft.com/office/powerpoint/2010/main" val="31113217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64444643"/>
              </p:ext>
            </p:extLst>
          </p:nvPr>
        </p:nvGraphicFramePr>
        <p:xfrm>
          <a:off x="0" y="261435"/>
          <a:ext cx="9144000" cy="8046719"/>
        </p:xfrm>
        <a:graphic>
          <a:graphicData uri="http://schemas.openxmlformats.org/drawingml/2006/table">
            <a:tbl>
              <a:tblPr firstRow="1" bandRow="1">
                <a:tableStyleId>{5C22544A-7EE6-4342-B048-85BDC9FD1C3A}</a:tableStyleId>
              </a:tblPr>
              <a:tblGrid>
                <a:gridCol w="4572000"/>
                <a:gridCol w="4572000"/>
              </a:tblGrid>
              <a:tr h="6442505">
                <a:tc>
                  <a:txBody>
                    <a:bodyPr/>
                    <a:lstStyle/>
                    <a:p>
                      <a:pPr marL="0" indent="0">
                        <a:buNone/>
                      </a:pPr>
                      <a:r>
                        <a:rPr lang="en-US" dirty="0" smtClean="0"/>
                        <a:t>Sound of footsteps</a:t>
                      </a:r>
                    </a:p>
                    <a:p>
                      <a:pPr marL="0" indent="0">
                        <a:buNone/>
                      </a:pPr>
                      <a:endParaRPr lang="en-US" dirty="0" smtClean="0"/>
                    </a:p>
                    <a:p>
                      <a:pPr marL="0" indent="0">
                        <a:buNone/>
                      </a:pPr>
                      <a:r>
                        <a:rPr lang="en-US" dirty="0" smtClean="0"/>
                        <a:t>David: Ok, how can I help you? (Softly asked)</a:t>
                      </a:r>
                    </a:p>
                    <a:p>
                      <a:pPr marL="0" indent="0">
                        <a:buNone/>
                      </a:pPr>
                      <a:r>
                        <a:rPr lang="en-US" dirty="0" smtClean="0"/>
                        <a:t>Grace Ann: I’m going to give him his second. So that’s his (points to one plastic tub)</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David: OK</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Grace Ann: And there’s a bowl, outside for now [more footsteps; sound of food being poured into the bowl] See that bowl there</a:t>
                      </a:r>
                    </a:p>
                    <a:p>
                      <a:pPr marL="0" indent="0">
                        <a:buNone/>
                      </a:pPr>
                      <a:r>
                        <a:rPr lang="en-US" dirty="0" smtClean="0"/>
                        <a:t>David: OK?</a:t>
                      </a:r>
                    </a:p>
                    <a:p>
                      <a:pPr marL="0" indent="0">
                        <a:buNone/>
                      </a:pPr>
                      <a:r>
                        <a:rPr lang="en-US" dirty="0" smtClean="0"/>
                        <a:t>Grace Ann: We keep them separate (scuffling sound) that’s all right, let him go, he’s going to go with you.</a:t>
                      </a:r>
                    </a:p>
                  </a:txBody>
                  <a:tcPr/>
                </a:tc>
                <a:tc>
                  <a:txBody>
                    <a:bodyPr/>
                    <a:lstStyle/>
                    <a:p>
                      <a:r>
                        <a:rPr lang="en-US" sz="1800" b="1" kern="1200" dirty="0" smtClean="0">
                          <a:solidFill>
                            <a:schemeClr val="lt1"/>
                          </a:solidFill>
                          <a:effectLst/>
                          <a:latin typeface="+mn-lt"/>
                          <a:ea typeface="+mn-ea"/>
                          <a:cs typeface="+mn-cs"/>
                        </a:rPr>
                        <a:t>David is in his home office in Las Cruces</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Grace Ann walks in the office, interrupting David’s usual writing, with Sparkles who usually eats there in that office. The new puppy from the Rescue Shelter is about to get first meal in our home (</a:t>
                      </a:r>
                      <a:r>
                        <a:rPr lang="en-US" sz="1800" b="1" i="1" kern="1200" dirty="0" smtClean="0">
                          <a:solidFill>
                            <a:schemeClr val="lt1"/>
                          </a:solidFill>
                          <a:effectLst/>
                          <a:latin typeface="+mn-lt"/>
                          <a:ea typeface="+mn-ea"/>
                          <a:cs typeface="+mn-cs"/>
                        </a:rPr>
                        <a:t>Before</a:t>
                      </a:r>
                      <a:r>
                        <a:rPr lang="en-US" sz="1800" b="1" kern="1200" dirty="0" smtClean="0">
                          <a:solidFill>
                            <a:schemeClr val="lt1"/>
                          </a:solidFill>
                          <a:effectLst/>
                          <a:latin typeface="+mn-lt"/>
                          <a:ea typeface="+mn-ea"/>
                          <a:cs typeface="+mn-cs"/>
                        </a:rPr>
                        <a:t>). The new dog gets his food second to reinforce to the old dog that she is now the senior dog, she knows the rules, and the new dog should respect her and follow her lead</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David agreeing, to show he has heard. There is history here (</a:t>
                      </a:r>
                      <a:r>
                        <a:rPr lang="en-US" sz="1800" b="1" i="1" kern="1200" dirty="0" smtClean="0">
                          <a:solidFill>
                            <a:schemeClr val="lt1"/>
                          </a:solidFill>
                          <a:effectLst/>
                          <a:latin typeface="+mn-lt"/>
                          <a:ea typeface="+mn-ea"/>
                          <a:cs typeface="+mn-cs"/>
                        </a:rPr>
                        <a:t>Before</a:t>
                      </a:r>
                      <a:r>
                        <a:rPr lang="en-US" sz="1800" b="1" kern="1200" dirty="0" smtClean="0">
                          <a:solidFill>
                            <a:schemeClr val="lt1"/>
                          </a:solidFill>
                          <a:effectLst/>
                          <a:latin typeface="+mn-lt"/>
                          <a:ea typeface="+mn-ea"/>
                          <a:cs typeface="+mn-cs"/>
                        </a:rPr>
                        <a:t>), since it is about how Sparky and Honey had been fed in separate rooms before Sparky died. Then Honey was alone, and then later when Sparkles came, Honey became top dog and was fed first. After Honey was gone, Sparkles was alone until the new male puppy was adopted.  Now Sparkles is top dog and gets to eat first, and the new puppy is second in rank. This is (</a:t>
                      </a:r>
                      <a:r>
                        <a:rPr lang="en-US" sz="1800" b="1" i="1" kern="1200" dirty="0" smtClean="0">
                          <a:solidFill>
                            <a:schemeClr val="lt1"/>
                          </a:solidFill>
                          <a:effectLst/>
                          <a:latin typeface="+mn-lt"/>
                          <a:ea typeface="+mn-ea"/>
                          <a:cs typeface="+mn-cs"/>
                        </a:rPr>
                        <a:t>Rehistoricizing)</a:t>
                      </a:r>
                      <a:r>
                        <a:rPr lang="en-US" sz="1800" b="1" kern="1200" dirty="0" smtClean="0">
                          <a:solidFill>
                            <a:schemeClr val="lt1"/>
                          </a:solidFill>
                          <a:effectLst/>
                          <a:latin typeface="+mn-lt"/>
                          <a:ea typeface="+mn-ea"/>
                          <a:cs typeface="+mn-cs"/>
                        </a:rPr>
                        <a:t> the dog-to-dog relationship.</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a:t>
                      </a:r>
                      <a:r>
                        <a:rPr lang="en-US" sz="1800" b="1" i="1" kern="1200" dirty="0" smtClean="0">
                          <a:solidFill>
                            <a:schemeClr val="lt1"/>
                          </a:solidFill>
                          <a:effectLst/>
                          <a:latin typeface="+mn-lt"/>
                          <a:ea typeface="+mn-ea"/>
                          <a:cs typeface="+mn-cs"/>
                        </a:rPr>
                        <a:t>Futurin</a:t>
                      </a:r>
                      <a:r>
                        <a:rPr lang="en-US" sz="1800" b="1" kern="1200" dirty="0" smtClean="0">
                          <a:solidFill>
                            <a:schemeClr val="lt1"/>
                          </a:solidFill>
                          <a:effectLst/>
                          <a:latin typeface="+mn-lt"/>
                          <a:ea typeface="+mn-ea"/>
                          <a:cs typeface="+mn-cs"/>
                        </a:rPr>
                        <a:t>g) Giving her plan (</a:t>
                      </a:r>
                      <a:r>
                        <a:rPr lang="en-US" sz="1800" b="1" i="1" kern="1200" dirty="0" smtClean="0">
                          <a:solidFill>
                            <a:schemeClr val="lt1"/>
                          </a:solidFill>
                          <a:effectLst/>
                          <a:latin typeface="+mn-lt"/>
                          <a:ea typeface="+mn-ea"/>
                          <a:cs typeface="+mn-cs"/>
                        </a:rPr>
                        <a:t>Foretelling bets on the future</a:t>
                      </a:r>
                      <a:r>
                        <a:rPr lang="en-US" sz="1800" b="1" kern="1200" dirty="0" smtClean="0">
                          <a:solidFill>
                            <a:schemeClr val="lt1"/>
                          </a:solidFill>
                          <a:effectLst/>
                          <a:latin typeface="+mn-lt"/>
                          <a:ea typeface="+mn-ea"/>
                          <a:cs typeface="+mn-cs"/>
                        </a:rPr>
                        <a:t>) for how the feeding will be done. (</a:t>
                      </a:r>
                      <a:r>
                        <a:rPr lang="en-US" sz="1800" b="1" i="1" kern="1200" dirty="0" smtClean="0">
                          <a:solidFill>
                            <a:schemeClr val="lt1"/>
                          </a:solidFill>
                          <a:effectLst/>
                          <a:latin typeface="+mn-lt"/>
                          <a:ea typeface="+mn-ea"/>
                          <a:cs typeface="+mn-cs"/>
                        </a:rPr>
                        <a:t>Grounding) </a:t>
                      </a:r>
                      <a:r>
                        <a:rPr lang="en-US" sz="1800" b="1" kern="1200" dirty="0" smtClean="0">
                          <a:solidFill>
                            <a:schemeClr val="lt1"/>
                          </a:solidFill>
                          <a:effectLst/>
                          <a:latin typeface="+mn-lt"/>
                          <a:ea typeface="+mn-ea"/>
                          <a:cs typeface="+mn-cs"/>
                        </a:rPr>
                        <a:t>David is to feed Sparkles in his office. Grace Ann points to Sparkles bowl, in his office.</a:t>
                      </a:r>
                    </a:p>
                  </a:txBody>
                  <a:tcPr/>
                </a:tc>
              </a:tr>
            </a:tbl>
          </a:graphicData>
        </a:graphic>
      </p:graphicFrame>
      <p:sp>
        <p:nvSpPr>
          <p:cNvPr id="5" name="Slide Number Placeholder 4"/>
          <p:cNvSpPr>
            <a:spLocks noGrp="1"/>
          </p:cNvSpPr>
          <p:nvPr>
            <p:ph type="sldNum" sz="quarter" idx="12"/>
          </p:nvPr>
        </p:nvSpPr>
        <p:spPr/>
        <p:txBody>
          <a:bodyPr/>
          <a:lstStyle/>
          <a:p>
            <a:fld id="{651FC063-5EA9-49AF-AFAF-D68C9E82B23B}" type="slidenum">
              <a:rPr lang="en-US" smtClean="0"/>
              <a:pPr/>
              <a:t>11</a:t>
            </a:fld>
            <a:endParaRPr lang="en-US"/>
          </a:p>
        </p:txBody>
      </p:sp>
    </p:spTree>
    <p:extLst>
      <p:ext uri="{BB962C8B-B14F-4D97-AF65-F5344CB8AC3E}">
        <p14:creationId xmlns:p14="http://schemas.microsoft.com/office/powerpoint/2010/main" val="38996737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12</a:t>
            </a:fld>
            <a:endParaRPr lang="en-US"/>
          </a:p>
        </p:txBody>
      </p:sp>
      <p:pic>
        <p:nvPicPr>
          <p:cNvPr id="5" name="Picture 4" descr="Screen Shot 2019-10-14 at 3.36.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06782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 y="0"/>
            <a:ext cx="9118600" cy="6858000"/>
          </a:xfrm>
          <a:prstGeom prst="rect">
            <a:avLst/>
          </a:prstGeom>
        </p:spPr>
      </p:pic>
    </p:spTree>
    <p:extLst>
      <p:ext uri="{BB962C8B-B14F-4D97-AF65-F5344CB8AC3E}">
        <p14:creationId xmlns:p14="http://schemas.microsoft.com/office/powerpoint/2010/main" val="38315337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395" y="5490498"/>
            <a:ext cx="9176451" cy="1308888"/>
          </a:xfrm>
        </p:spPr>
        <p:txBody>
          <a:bodyPr>
            <a:noAutofit/>
          </a:bodyPr>
          <a:lstStyle/>
          <a:p>
            <a:r>
              <a:rPr lang="en-US" sz="2800" dirty="0" smtClean="0"/>
              <a:t>Coalition of Immokalee Workers (CIW) ending Modern Day Slavery with Worker-Driven Corporate Social Responsibility </a:t>
            </a:r>
            <a:endParaRPr lang="en-US" sz="2800" dirty="0"/>
          </a:p>
        </p:txBody>
      </p:sp>
      <p:sp>
        <p:nvSpPr>
          <p:cNvPr id="2" name="Slide Number Placeholder 1"/>
          <p:cNvSpPr>
            <a:spLocks noGrp="1"/>
          </p:cNvSpPr>
          <p:nvPr>
            <p:ph type="sldNum" sz="quarter" idx="12"/>
          </p:nvPr>
        </p:nvSpPr>
        <p:spPr/>
        <p:txBody>
          <a:bodyPr/>
          <a:lstStyle/>
          <a:p>
            <a:fld id="{651FC063-5EA9-49AF-AFAF-D68C9E82B23B}"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312614" y="409549"/>
            <a:ext cx="8374185" cy="4448786"/>
          </a:xfrm>
          <a:prstGeom prst="rect">
            <a:avLst/>
          </a:prstGeom>
        </p:spPr>
      </p:pic>
    </p:spTree>
    <p:extLst>
      <p:ext uri="{BB962C8B-B14F-4D97-AF65-F5344CB8AC3E}">
        <p14:creationId xmlns:p14="http://schemas.microsoft.com/office/powerpoint/2010/main" val="31833512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731886"/>
          </a:xfrm>
          <a:prstGeom prst="rect">
            <a:avLst/>
          </a:prstGeom>
        </p:spPr>
      </p:pic>
      <p:sp>
        <p:nvSpPr>
          <p:cNvPr id="3" name="Rectangle 2"/>
          <p:cNvSpPr/>
          <p:nvPr/>
        </p:nvSpPr>
        <p:spPr>
          <a:xfrm>
            <a:off x="2286000" y="1997839"/>
            <a:ext cx="4572000" cy="646331"/>
          </a:xfrm>
          <a:prstGeom prst="rect">
            <a:avLst/>
          </a:prstGeom>
        </p:spPr>
        <p:txBody>
          <a:bodyPr>
            <a:spAutoFit/>
          </a:bodyPr>
          <a:lstStyle/>
          <a:p>
            <a:endParaRPr lang="en-US" dirty="0"/>
          </a:p>
          <a:p>
            <a:r>
              <a:rPr lang="en-US" dirty="0"/>
              <a:t>Boje, D</a:t>
            </a:r>
          </a:p>
        </p:txBody>
      </p:sp>
    </p:spTree>
    <p:extLst>
      <p:ext uri="{BB962C8B-B14F-4D97-AF65-F5344CB8AC3E}">
        <p14:creationId xmlns:p14="http://schemas.microsoft.com/office/powerpoint/2010/main" val="41797149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16</a:t>
            </a:fld>
            <a:endParaRPr lang="en-US"/>
          </a:p>
        </p:txBody>
      </p:sp>
    </p:spTree>
    <p:extLst>
      <p:ext uri="{BB962C8B-B14F-4D97-AF65-F5344CB8AC3E}">
        <p14:creationId xmlns:p14="http://schemas.microsoft.com/office/powerpoint/2010/main" val="7882003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Embodied Restorying Intervention</a:t>
            </a:r>
            <a:endParaRPr lang="en-US" dirty="0"/>
          </a:p>
        </p:txBody>
      </p:sp>
      <p:sp>
        <p:nvSpPr>
          <p:cNvPr id="3" name="Content Placeholder 2"/>
          <p:cNvSpPr>
            <a:spLocks noGrp="1"/>
          </p:cNvSpPr>
          <p:nvPr>
            <p:ph idx="1"/>
          </p:nvPr>
        </p:nvSpPr>
        <p:spPr/>
        <p:txBody>
          <a:bodyPr/>
          <a:lstStyle/>
          <a:p>
            <a:r>
              <a:rPr lang="en-US" dirty="0" smtClean="0"/>
              <a:t>The Cheating case example</a:t>
            </a:r>
            <a:endParaRPr lang="en-US" dirty="0"/>
          </a:p>
        </p:txBody>
      </p:sp>
    </p:spTree>
    <p:extLst>
      <p:ext uri="{BB962C8B-B14F-4D97-AF65-F5344CB8AC3E}">
        <p14:creationId xmlns:p14="http://schemas.microsoft.com/office/powerpoint/2010/main" val="667663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35" y="358163"/>
            <a:ext cx="8679325" cy="6384197"/>
          </a:xfrm>
        </p:spPr>
        <p:txBody>
          <a:bodyPr>
            <a:normAutofit fontScale="40000" lnSpcReduction="20000"/>
          </a:bodyPr>
          <a:lstStyle/>
          <a:p>
            <a:pPr marL="0" indent="0">
              <a:buNone/>
            </a:pPr>
            <a:r>
              <a:rPr lang="en-US" dirty="0" smtClean="0"/>
              <a:t>Steps of the Embodied Restorying Process: </a:t>
            </a:r>
          </a:p>
          <a:p>
            <a:pPr marL="514350" indent="-514350">
              <a:buAutoNum type="arabicPeriod"/>
            </a:pPr>
            <a:r>
              <a:rPr lang="en-US" sz="4900" dirty="0" smtClean="0"/>
              <a:t>Characterize: “Describe you at your “</a:t>
            </a:r>
            <a:r>
              <a:rPr lang="en-US" sz="4900" dirty="0" smtClean="0"/>
              <a:t>best.”  </a:t>
            </a:r>
            <a:r>
              <a:rPr lang="en-US" sz="4900" dirty="0" smtClean="0"/>
              <a:t>What would a favorite grandparent, parent, teacher, family member, or best friend, say about you</a:t>
            </a:r>
            <a:r>
              <a:rPr lang="en-US" sz="4900" dirty="0" smtClean="0"/>
              <a:t>? </a:t>
            </a:r>
            <a:r>
              <a:rPr lang="en-US" sz="4900" dirty="0" smtClean="0"/>
              <a:t>These received narratives constitute a received self-identity. For example, society, films, families, and institutions such as the military or professional training all tell us who we should be and how we should behave.”</a:t>
            </a:r>
          </a:p>
          <a:p>
            <a:pPr marL="514350" indent="-514350">
              <a:buAutoNum type="arabicPeriod"/>
            </a:pPr>
            <a:r>
              <a:rPr lang="en-US" sz="4900" dirty="0" smtClean="0"/>
              <a:t> Externalize: “Describe your ‘old story,’ </a:t>
            </a:r>
            <a:r>
              <a:rPr lang="en-US" sz="4900" dirty="0" smtClean="0"/>
              <a:t>and</a:t>
            </a:r>
            <a:r>
              <a:rPr lang="en-US" sz="4900" dirty="0" smtClean="0"/>
              <a:t> </a:t>
            </a:r>
            <a:r>
              <a:rPr lang="en-US" sz="4900" dirty="0" smtClean="0"/>
              <a:t>make any problems or struggles into another character in your story (use an object in the sand tray to describe this character/problem).” (Note</a:t>
            </a:r>
            <a:r>
              <a:rPr lang="en-US" sz="4900" dirty="0" smtClean="0"/>
              <a:t>: </a:t>
            </a:r>
            <a:r>
              <a:rPr lang="en-US" sz="4900" dirty="0" smtClean="0"/>
              <a:t>some people prefer to talk about their old story before they describe their “best” self.   </a:t>
            </a:r>
            <a:endParaRPr lang="en-US" sz="4900" dirty="0"/>
          </a:p>
          <a:p>
            <a:pPr marL="514350" indent="-514350">
              <a:buAutoNum type="arabicPeriod"/>
            </a:pPr>
            <a:r>
              <a:rPr lang="en-US" sz="4900" dirty="0" smtClean="0"/>
              <a:t>Sympathize: “How has the problem (the old story) benefitted you or how is it understandable?”  </a:t>
            </a:r>
          </a:p>
          <a:p>
            <a:pPr marL="514350" indent="-514350">
              <a:buAutoNum type="arabicPeriod"/>
            </a:pPr>
            <a:r>
              <a:rPr lang="en-US" sz="4900" dirty="0" smtClean="0"/>
              <a:t>Revise: “Identify negative consequences of the problem.” This helps reaffirm the commitment to change them.  </a:t>
            </a:r>
            <a:endParaRPr lang="en-US" sz="4900" dirty="0"/>
          </a:p>
          <a:p>
            <a:pPr marL="514350" indent="-514350">
              <a:buAutoNum type="arabicPeriod"/>
            </a:pPr>
            <a:r>
              <a:rPr lang="en-US" sz="4900" dirty="0" smtClean="0"/>
              <a:t>Strategize:  “Find the ‘little wow moments’ of exception to the usual ‘same old story.’” For example, “How did you overcome the problem this time?” </a:t>
            </a:r>
          </a:p>
          <a:p>
            <a:pPr marL="514350" indent="-514350">
              <a:buAutoNum type="arabicPeriod"/>
            </a:pPr>
            <a:r>
              <a:rPr lang="en-US" sz="4900" dirty="0" smtClean="0"/>
              <a:t>Restory:  “Re-write history and write a new </a:t>
            </a:r>
            <a:r>
              <a:rPr lang="en-US" sz="4900" dirty="0" smtClean="0"/>
              <a:t>future </a:t>
            </a:r>
            <a:r>
              <a:rPr lang="en-US" sz="4900" dirty="0" smtClean="0"/>
              <a:t>story. This time, highlight all the ‘little wow moments</a:t>
            </a:r>
            <a:r>
              <a:rPr lang="en-US" sz="4900" dirty="0" smtClean="0"/>
              <a:t>’ </a:t>
            </a:r>
            <a:r>
              <a:rPr lang="en-US" sz="4900" dirty="0" smtClean="0"/>
              <a:t>and make them the “new normal” (instead of the exception) in the future story.”  </a:t>
            </a:r>
          </a:p>
          <a:p>
            <a:pPr marL="514350" indent="-514350">
              <a:buAutoNum type="arabicPeriod"/>
            </a:pPr>
            <a:r>
              <a:rPr lang="en-US" sz="4900" dirty="0" smtClean="0"/>
              <a:t>Publicize: “Identify a support network and write letters to potential supporters to request participation in the new story of the future. It does not matter if the letter recipients respond or not. Consider family and friends who can support and ‘call you on it’ if the old story creeps back in.”</a:t>
            </a:r>
          </a:p>
        </p:txBody>
      </p:sp>
    </p:spTree>
    <p:extLst>
      <p:ext uri="{BB962C8B-B14F-4D97-AF65-F5344CB8AC3E}">
        <p14:creationId xmlns:p14="http://schemas.microsoft.com/office/powerpoint/2010/main" val="6333049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00" y="0"/>
            <a:ext cx="7850175" cy="6858000"/>
          </a:xfrm>
          <a:prstGeom prst="rect">
            <a:avLst/>
          </a:prstGeom>
        </p:spPr>
      </p:pic>
    </p:spTree>
    <p:extLst>
      <p:ext uri="{BB962C8B-B14F-4D97-AF65-F5344CB8AC3E}">
        <p14:creationId xmlns:p14="http://schemas.microsoft.com/office/powerpoint/2010/main" val="3696278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What is Storytelling?</a:t>
            </a:r>
            <a:endParaRPr lang="en-US" sz="6000" b="1" dirty="0"/>
          </a:p>
        </p:txBody>
      </p:sp>
      <p:sp>
        <p:nvSpPr>
          <p:cNvPr id="3" name="Content Placeholder 2"/>
          <p:cNvSpPr>
            <a:spLocks noGrp="1"/>
          </p:cNvSpPr>
          <p:nvPr>
            <p:ph idx="1"/>
          </p:nvPr>
        </p:nvSpPr>
        <p:spPr/>
        <p:txBody>
          <a:bodyPr/>
          <a:lstStyle/>
          <a:p>
            <a:pPr marL="0" indent="0">
              <a:buNone/>
            </a:pPr>
            <a:r>
              <a:rPr lang="en-US" b="1" dirty="0" smtClean="0"/>
              <a:t>Storytelling includes three facets:</a:t>
            </a:r>
          </a:p>
          <a:p>
            <a:pPr marL="514350" indent="-514350">
              <a:buFont typeface="+mj-lt"/>
              <a:buAutoNum type="arabicPeriod"/>
            </a:pPr>
            <a:r>
              <a:rPr lang="en-US" dirty="0" smtClean="0"/>
              <a:t>Narratives &amp; Counternarratives </a:t>
            </a:r>
          </a:p>
          <a:p>
            <a:pPr marL="514350" indent="-514350">
              <a:buFont typeface="+mj-lt"/>
              <a:buAutoNum type="arabicPeriod"/>
            </a:pPr>
            <a:r>
              <a:rPr lang="en-US" dirty="0" smtClean="0"/>
              <a:t>Living Stories Grounding in place &amp; time</a:t>
            </a:r>
          </a:p>
          <a:p>
            <a:pPr marL="514350" indent="-514350">
              <a:buFont typeface="+mj-lt"/>
              <a:buAutoNum type="arabicPeriod"/>
            </a:pPr>
            <a:r>
              <a:rPr lang="en-US" dirty="0" smtClean="0"/>
              <a:t>Antenarrative Processes</a:t>
            </a:r>
          </a:p>
          <a:p>
            <a:pPr marL="514350" indent="-514350">
              <a:buFont typeface="+mj-lt"/>
              <a:buAutoNum type="arabicPeriod"/>
            </a:pPr>
            <a:endParaRPr lang="en-US" dirty="0"/>
          </a:p>
          <a:p>
            <a:pPr marL="0" indent="0">
              <a:buNone/>
            </a:pPr>
            <a:r>
              <a:rPr lang="en-US" dirty="0" smtClean="0"/>
              <a:t>For now Antenarrative means BEFORE (narratives or story) and BETS on the Future</a:t>
            </a:r>
          </a:p>
        </p:txBody>
      </p:sp>
    </p:spTree>
    <p:extLst>
      <p:ext uri="{BB962C8B-B14F-4D97-AF65-F5344CB8AC3E}">
        <p14:creationId xmlns:p14="http://schemas.microsoft.com/office/powerpoint/2010/main" val="37336787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1FC063-5EA9-49AF-AFAF-D68C9E82B23B}" type="slidenum">
              <a:rPr lang="en-US" smtClean="0"/>
              <a:pPr/>
              <a:t>20</a:t>
            </a:fld>
            <a:endParaRPr lang="en-US"/>
          </a:p>
        </p:txBody>
      </p:sp>
      <p:pic>
        <p:nvPicPr>
          <p:cNvPr id="5" name="Picture 4"/>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1731009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790"/>
          </a:xfrm>
        </p:spPr>
        <p:txBody>
          <a:bodyPr/>
          <a:lstStyle/>
          <a:p>
            <a:r>
              <a:rPr lang="en-US" dirty="0" smtClean="0"/>
              <a:t>Your Questions</a:t>
            </a:r>
            <a:endParaRPr lang="en-US" dirty="0"/>
          </a:p>
        </p:txBody>
      </p:sp>
      <p:sp>
        <p:nvSpPr>
          <p:cNvPr id="3" name="Content Placeholder 2"/>
          <p:cNvSpPr>
            <a:spLocks noGrp="1"/>
          </p:cNvSpPr>
          <p:nvPr>
            <p:ph idx="1"/>
          </p:nvPr>
        </p:nvSpPr>
        <p:spPr>
          <a:xfrm>
            <a:off x="132693" y="1156428"/>
            <a:ext cx="8814636" cy="5308197"/>
          </a:xfrm>
        </p:spPr>
        <p:txBody>
          <a:bodyPr>
            <a:normAutofit fontScale="85000" lnSpcReduction="10000"/>
          </a:bodyPr>
          <a:lstStyle/>
          <a:p>
            <a:pPr marL="514350" indent="-514350">
              <a:buAutoNum type="arabicPeriod"/>
            </a:pPr>
            <a:r>
              <a:rPr lang="en-US" dirty="0" smtClean="0"/>
              <a:t>How do you triangulate data when building out a storyline?</a:t>
            </a:r>
          </a:p>
          <a:p>
            <a:r>
              <a:rPr lang="en-US" u="sng" dirty="0" smtClean="0"/>
              <a:t>Triangulation</a:t>
            </a:r>
            <a:r>
              <a:rPr lang="en-US" i="1" dirty="0"/>
              <a:t> </a:t>
            </a:r>
            <a:r>
              <a:rPr lang="en-US" i="1" dirty="0" smtClean="0"/>
              <a:t>too often lets quantitative marginalize qualitative, but makes its points with the qualitative excerpts; we recommend self-correcting methods over triangulation (ask GA for hospital maternity ward case)</a:t>
            </a:r>
            <a:endParaRPr lang="en-US" u="sng" dirty="0" smtClean="0"/>
          </a:p>
          <a:p>
            <a:r>
              <a:rPr lang="en-US" u="sng" dirty="0" smtClean="0"/>
              <a:t>Use Abduction</a:t>
            </a:r>
            <a:r>
              <a:rPr lang="en-US" dirty="0" smtClean="0"/>
              <a:t>, and let the story emerge.</a:t>
            </a:r>
          </a:p>
          <a:p>
            <a:r>
              <a:rPr lang="en-US" dirty="0" smtClean="0"/>
              <a:t>Based on what emerges, you can </a:t>
            </a:r>
            <a:r>
              <a:rPr lang="en-US" u="sng" dirty="0" smtClean="0"/>
              <a:t>observe</a:t>
            </a:r>
            <a:r>
              <a:rPr lang="en-US" i="1" u="sng" dirty="0" smtClean="0"/>
              <a:t> something</a:t>
            </a:r>
            <a:r>
              <a:rPr lang="en-US" i="1" dirty="0" smtClean="0"/>
              <a:t> &amp; use </a:t>
            </a:r>
            <a:r>
              <a:rPr lang="en-US" u="sng" dirty="0" smtClean="0"/>
              <a:t>Induction</a:t>
            </a:r>
            <a:r>
              <a:rPr lang="en-US" dirty="0" smtClean="0"/>
              <a:t> to draw a conclusion which can be tested (boss throws coat on secretary’s desk; are all bosses arrogant?). </a:t>
            </a:r>
          </a:p>
          <a:p>
            <a:r>
              <a:rPr lang="en-US" u="sng" dirty="0" smtClean="0"/>
              <a:t>Deduction</a:t>
            </a:r>
            <a:r>
              <a:rPr lang="en-US" i="1" dirty="0" smtClean="0"/>
              <a:t>: General belief that secretaries/subordinates should help the boss with less-challenging work 				</a:t>
            </a:r>
            <a:endParaRPr lang="en-US" u="sng" dirty="0" smtClean="0"/>
          </a:p>
          <a:p>
            <a:endParaRPr lang="en-US" dirty="0"/>
          </a:p>
        </p:txBody>
      </p:sp>
    </p:spTree>
    <p:extLst>
      <p:ext uri="{BB962C8B-B14F-4D97-AF65-F5344CB8AC3E}">
        <p14:creationId xmlns:p14="http://schemas.microsoft.com/office/powerpoint/2010/main" val="1328999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Questions</a:t>
            </a:r>
            <a:endParaRPr lang="en-US" dirty="0"/>
          </a:p>
        </p:txBody>
      </p:sp>
      <p:sp>
        <p:nvSpPr>
          <p:cNvPr id="3" name="Content Placeholder 2"/>
          <p:cNvSpPr>
            <a:spLocks noGrp="1"/>
          </p:cNvSpPr>
          <p:nvPr>
            <p:ph idx="1"/>
          </p:nvPr>
        </p:nvSpPr>
        <p:spPr>
          <a:xfrm>
            <a:off x="132693" y="1600200"/>
            <a:ext cx="8814636" cy="4883383"/>
          </a:xfrm>
        </p:spPr>
        <p:txBody>
          <a:bodyPr>
            <a:normAutofit lnSpcReduction="10000"/>
          </a:bodyPr>
          <a:lstStyle/>
          <a:p>
            <a:pPr marL="0" indent="0">
              <a:buNone/>
            </a:pPr>
            <a:r>
              <a:rPr lang="en-US" dirty="0" smtClean="0"/>
              <a:t>2. What are the three things that are most important when bringing my data together to tell a story?</a:t>
            </a:r>
          </a:p>
          <a:p>
            <a:pPr marL="0" indent="0">
              <a:buNone/>
            </a:pPr>
            <a:endParaRPr lang="en-US" dirty="0" smtClean="0"/>
          </a:p>
          <a:p>
            <a:pPr marL="514350" indent="-514350">
              <a:buFont typeface="+mj-lt"/>
              <a:buAutoNum type="arabicPeriod"/>
            </a:pPr>
            <a:r>
              <a:rPr lang="en-US" dirty="0" smtClean="0"/>
              <a:t>Let people speak in their own voices; it is their story and their data, not yours.</a:t>
            </a:r>
          </a:p>
          <a:p>
            <a:pPr marL="514350" indent="-514350">
              <a:buFont typeface="+mj-lt"/>
              <a:buAutoNum type="arabicPeriod"/>
            </a:pPr>
            <a:r>
              <a:rPr lang="en-US" dirty="0" smtClean="0"/>
              <a:t>Explain the contexts (6 B’s of Antenarrative)</a:t>
            </a:r>
          </a:p>
          <a:p>
            <a:pPr marL="514350" indent="-514350">
              <a:buFont typeface="+mj-lt"/>
              <a:buAutoNum type="arabicPeriod"/>
            </a:pPr>
            <a:r>
              <a:rPr lang="en-US" dirty="0" smtClean="0"/>
              <a:t>Identify </a:t>
            </a:r>
            <a:r>
              <a:rPr lang="en-US" u="sng" dirty="0" smtClean="0"/>
              <a:t>patterns</a:t>
            </a:r>
            <a:r>
              <a:rPr lang="en-US" dirty="0" smtClean="0"/>
              <a:t> in both process &amp; content (i.e. process: the boss always </a:t>
            </a:r>
            <a:r>
              <a:rPr lang="en-US" dirty="0"/>
              <a:t>s</a:t>
            </a:r>
            <a:r>
              <a:rPr lang="en-US" dirty="0" smtClean="0"/>
              <a:t>peaks first/ </a:t>
            </a:r>
            <a:r>
              <a:rPr lang="en-US" u="sng" dirty="0" smtClean="0"/>
              <a:t>Content</a:t>
            </a:r>
            <a:r>
              <a:rPr lang="en-US" dirty="0" smtClean="0"/>
              <a:t>: the boss assigns the tasks)</a:t>
            </a:r>
            <a:endParaRPr lang="en-US" dirty="0"/>
          </a:p>
        </p:txBody>
      </p:sp>
    </p:spTree>
    <p:extLst>
      <p:ext uri="{BB962C8B-B14F-4D97-AF65-F5344CB8AC3E}">
        <p14:creationId xmlns:p14="http://schemas.microsoft.com/office/powerpoint/2010/main" val="4210571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Questions</a:t>
            </a:r>
            <a:endParaRPr lang="en-US" dirty="0"/>
          </a:p>
        </p:txBody>
      </p:sp>
      <p:sp>
        <p:nvSpPr>
          <p:cNvPr id="3" name="Content Placeholder 2"/>
          <p:cNvSpPr>
            <a:spLocks noGrp="1"/>
          </p:cNvSpPr>
          <p:nvPr>
            <p:ph idx="1"/>
          </p:nvPr>
        </p:nvSpPr>
        <p:spPr>
          <a:xfrm>
            <a:off x="208518" y="1600200"/>
            <a:ext cx="8478282" cy="4940256"/>
          </a:xfrm>
        </p:spPr>
        <p:txBody>
          <a:bodyPr>
            <a:normAutofit lnSpcReduction="10000"/>
          </a:bodyPr>
          <a:lstStyle/>
          <a:p>
            <a:pPr marL="0" indent="0">
              <a:buNone/>
            </a:pPr>
            <a:r>
              <a:rPr lang="en-US" dirty="0" smtClean="0"/>
              <a:t>3. How does the storyline relate to the publication? Is it like an outline?</a:t>
            </a:r>
          </a:p>
          <a:p>
            <a:pPr marL="0" indent="0">
              <a:buNone/>
            </a:pPr>
            <a:r>
              <a:rPr lang="en-US" b="1" dirty="0" smtClean="0"/>
              <a:t>A. </a:t>
            </a:r>
            <a:r>
              <a:rPr lang="en-US" dirty="0" smtClean="0"/>
              <a:t>At least 2 elements of the research process should be addressed in your final article:</a:t>
            </a:r>
          </a:p>
          <a:p>
            <a:pPr marL="514350" indent="-514350">
              <a:buFont typeface="+mj-lt"/>
              <a:buAutoNum type="arabicPeriod"/>
            </a:pPr>
            <a:r>
              <a:rPr lang="en-US" dirty="0" smtClean="0"/>
              <a:t>Autoethnography: self-reflection on how you as researcher have influenced the process,</a:t>
            </a:r>
          </a:p>
          <a:p>
            <a:pPr marL="514350" indent="-514350">
              <a:buFont typeface="+mj-lt"/>
              <a:buAutoNum type="arabicPeriod"/>
            </a:pPr>
            <a:r>
              <a:rPr lang="en-US" dirty="0" smtClean="0"/>
              <a:t>Self-reflection with self as subject, how the topic has changed </a:t>
            </a:r>
            <a:r>
              <a:rPr lang="en-US" u="sng" dirty="0" smtClean="0"/>
              <a:t>you</a:t>
            </a:r>
            <a:r>
              <a:rPr lang="en-US" dirty="0" smtClean="0"/>
              <a:t>. </a:t>
            </a:r>
          </a:p>
          <a:p>
            <a:pPr marL="0" indent="0">
              <a:buNone/>
            </a:pPr>
            <a:r>
              <a:rPr lang="en-US" b="1" dirty="0" smtClean="0"/>
              <a:t>B.  </a:t>
            </a:r>
            <a:r>
              <a:rPr lang="en-US" dirty="0" smtClean="0"/>
              <a:t>Publications need to follow the format required by the particular journal</a:t>
            </a:r>
            <a:endParaRPr lang="en-US" b="1" dirty="0"/>
          </a:p>
        </p:txBody>
      </p:sp>
    </p:spTree>
    <p:extLst>
      <p:ext uri="{BB962C8B-B14F-4D97-AF65-F5344CB8AC3E}">
        <p14:creationId xmlns:p14="http://schemas.microsoft.com/office/powerpoint/2010/main" val="1313538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Questions</a:t>
            </a:r>
            <a:endParaRPr lang="en-US" dirty="0"/>
          </a:p>
        </p:txBody>
      </p:sp>
      <p:sp>
        <p:nvSpPr>
          <p:cNvPr id="3" name="Content Placeholder 2"/>
          <p:cNvSpPr>
            <a:spLocks noGrp="1"/>
          </p:cNvSpPr>
          <p:nvPr>
            <p:ph idx="1"/>
          </p:nvPr>
        </p:nvSpPr>
        <p:spPr>
          <a:xfrm>
            <a:off x="246431" y="1600200"/>
            <a:ext cx="8681942" cy="4940256"/>
          </a:xfrm>
        </p:spPr>
        <p:txBody>
          <a:bodyPr/>
          <a:lstStyle/>
          <a:p>
            <a:pPr marL="0" indent="0">
              <a:buNone/>
            </a:pPr>
            <a:r>
              <a:rPr lang="en-US" dirty="0" smtClean="0"/>
              <a:t>4. Where do you start?</a:t>
            </a:r>
          </a:p>
          <a:p>
            <a:r>
              <a:rPr lang="en-US" dirty="0" smtClean="0"/>
              <a:t>Something catches your attention </a:t>
            </a:r>
            <a:r>
              <a:rPr lang="en-US" dirty="0" smtClean="0">
                <a:sym typeface="Wingdings"/>
              </a:rPr>
              <a:t></a:t>
            </a:r>
            <a:r>
              <a:rPr lang="en-US" b="1" dirty="0" smtClean="0">
                <a:sym typeface="Wingdings"/>
              </a:rPr>
              <a:t>Abduction</a:t>
            </a:r>
            <a:r>
              <a:rPr lang="en-US" b="1" i="1" dirty="0" smtClean="0">
                <a:sym typeface="Wingdings"/>
              </a:rPr>
              <a:t>, </a:t>
            </a:r>
            <a:endParaRPr lang="en-US" dirty="0">
              <a:sym typeface="Wingdings"/>
            </a:endParaRPr>
          </a:p>
          <a:p>
            <a:r>
              <a:rPr lang="en-US" dirty="0" smtClean="0">
                <a:sym typeface="Wingdings"/>
              </a:rPr>
              <a:t>You wonder how to test it  </a:t>
            </a:r>
            <a:r>
              <a:rPr lang="en-US" b="1" dirty="0" smtClean="0">
                <a:sym typeface="Wingdings"/>
              </a:rPr>
              <a:t>Induction</a:t>
            </a:r>
            <a:r>
              <a:rPr lang="en-US" dirty="0" smtClean="0">
                <a:sym typeface="Wingdings"/>
              </a:rPr>
              <a:t>, and</a:t>
            </a:r>
          </a:p>
          <a:p>
            <a:r>
              <a:rPr lang="en-US" dirty="0">
                <a:sym typeface="Wingdings"/>
              </a:rPr>
              <a:t>Y</a:t>
            </a:r>
            <a:r>
              <a:rPr lang="en-US" dirty="0" smtClean="0">
                <a:sym typeface="Wingdings"/>
              </a:rPr>
              <a:t>ou develop a theory of conclusions from premises  </a:t>
            </a:r>
            <a:r>
              <a:rPr lang="en-US" b="1" dirty="0" smtClean="0">
                <a:sym typeface="Wingdings"/>
              </a:rPr>
              <a:t>Deduction</a:t>
            </a:r>
            <a:endParaRPr lang="en-US" dirty="0"/>
          </a:p>
        </p:txBody>
      </p:sp>
    </p:spTree>
    <p:extLst>
      <p:ext uri="{BB962C8B-B14F-4D97-AF65-F5344CB8AC3E}">
        <p14:creationId xmlns:p14="http://schemas.microsoft.com/office/powerpoint/2010/main" val="1313538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1FC063-5EA9-49AF-AFAF-D68C9E82B23B}" type="slidenum">
              <a:rPr lang="en-US" smtClean="0"/>
              <a:pPr/>
              <a:t>25</a:t>
            </a:fld>
            <a:endParaRPr lang="en-US"/>
          </a:p>
        </p:txBody>
      </p:sp>
      <p:pic>
        <p:nvPicPr>
          <p:cNvPr id="3" name="Picture 2"/>
          <p:cNvPicPr>
            <a:picLocks noChangeAspect="1"/>
          </p:cNvPicPr>
          <p:nvPr/>
        </p:nvPicPr>
        <p:blipFill>
          <a:blip r:embed="rId3"/>
          <a:stretch>
            <a:fillRect/>
          </a:stretch>
        </p:blipFill>
        <p:spPr>
          <a:xfrm>
            <a:off x="6389077" y="2729752"/>
            <a:ext cx="2754923" cy="4128248"/>
          </a:xfrm>
          <a:prstGeom prst="rect">
            <a:avLst/>
          </a:prstGeom>
        </p:spPr>
      </p:pic>
      <p:pic>
        <p:nvPicPr>
          <p:cNvPr id="4" name="Picture 3"/>
          <p:cNvPicPr>
            <a:picLocks noChangeAspect="1"/>
          </p:cNvPicPr>
          <p:nvPr/>
        </p:nvPicPr>
        <p:blipFill>
          <a:blip r:embed="rId4"/>
          <a:stretch>
            <a:fillRect/>
          </a:stretch>
        </p:blipFill>
        <p:spPr>
          <a:xfrm>
            <a:off x="3360615" y="1715600"/>
            <a:ext cx="2794000" cy="4268611"/>
          </a:xfrm>
          <a:prstGeom prst="rect">
            <a:avLst/>
          </a:prstGeom>
        </p:spPr>
      </p:pic>
      <p:pic>
        <p:nvPicPr>
          <p:cNvPr id="5" name="Picture 4"/>
          <p:cNvPicPr>
            <a:picLocks noChangeAspect="1"/>
          </p:cNvPicPr>
          <p:nvPr/>
        </p:nvPicPr>
        <p:blipFill>
          <a:blip r:embed="rId5"/>
          <a:stretch>
            <a:fillRect/>
          </a:stretch>
        </p:blipFill>
        <p:spPr>
          <a:xfrm>
            <a:off x="0" y="-56471"/>
            <a:ext cx="3223846" cy="4736904"/>
          </a:xfrm>
          <a:prstGeom prst="rect">
            <a:avLst/>
          </a:prstGeom>
        </p:spPr>
      </p:pic>
      <p:sp>
        <p:nvSpPr>
          <p:cNvPr id="6" name="TextBox 5"/>
          <p:cNvSpPr txBox="1"/>
          <p:nvPr/>
        </p:nvSpPr>
        <p:spPr>
          <a:xfrm>
            <a:off x="3360615" y="195384"/>
            <a:ext cx="5627077" cy="707886"/>
          </a:xfrm>
          <a:prstGeom prst="rect">
            <a:avLst/>
          </a:prstGeom>
          <a:noFill/>
        </p:spPr>
        <p:txBody>
          <a:bodyPr wrap="square" rtlCol="0">
            <a:spAutoFit/>
          </a:bodyPr>
          <a:lstStyle/>
          <a:p>
            <a:r>
              <a:rPr lang="en-US" sz="4000" b="1" dirty="0" smtClean="0"/>
              <a:t>Questions and Discussion</a:t>
            </a:r>
            <a:endParaRPr lang="en-US" sz="4000" b="1" dirty="0"/>
          </a:p>
        </p:txBody>
      </p:sp>
      <p:sp>
        <p:nvSpPr>
          <p:cNvPr id="7" name="TextBox 6"/>
          <p:cNvSpPr txBox="1"/>
          <p:nvPr/>
        </p:nvSpPr>
        <p:spPr>
          <a:xfrm>
            <a:off x="175847" y="6075773"/>
            <a:ext cx="5607538" cy="584776"/>
          </a:xfrm>
          <a:prstGeom prst="rect">
            <a:avLst/>
          </a:prstGeom>
          <a:noFill/>
        </p:spPr>
        <p:txBody>
          <a:bodyPr wrap="square" rtlCol="0">
            <a:spAutoFit/>
          </a:bodyPr>
          <a:lstStyle/>
          <a:p>
            <a:r>
              <a:rPr lang="en-US" sz="3200" dirty="0" smtClean="0"/>
              <a:t>Slides at </a:t>
            </a:r>
            <a:r>
              <a:rPr lang="en-US" sz="3200" dirty="0" smtClean="0">
                <a:hlinkClick r:id="rId6"/>
              </a:rPr>
              <a:t>https://davidboje.com</a:t>
            </a:r>
            <a:r>
              <a:rPr lang="en-US" sz="3200" dirty="0" smtClean="0"/>
              <a:t> </a:t>
            </a:r>
            <a:endParaRPr lang="en-US" sz="3200" dirty="0"/>
          </a:p>
        </p:txBody>
      </p:sp>
      <p:sp>
        <p:nvSpPr>
          <p:cNvPr id="8" name="Rectangle 7"/>
          <p:cNvSpPr/>
          <p:nvPr/>
        </p:nvSpPr>
        <p:spPr>
          <a:xfrm>
            <a:off x="2286000" y="2828836"/>
            <a:ext cx="4572000" cy="369332"/>
          </a:xfrm>
          <a:prstGeom prst="rect">
            <a:avLst/>
          </a:prstGeom>
        </p:spPr>
        <p:txBody>
          <a:bodyPr>
            <a:spAutoFit/>
          </a:bodyPr>
          <a:lstStyle/>
          <a:p>
            <a:r>
              <a:rPr lang="en-US" dirty="0" smtClean="0"/>
              <a:t>Download </a:t>
            </a:r>
            <a:r>
              <a:rPr lang="en-US" dirty="0"/>
              <a:t>for free until published in 2020</a:t>
            </a:r>
          </a:p>
        </p:txBody>
      </p:sp>
      <p:sp>
        <p:nvSpPr>
          <p:cNvPr id="9" name="TextBox 8"/>
          <p:cNvSpPr txBox="1"/>
          <p:nvPr/>
        </p:nvSpPr>
        <p:spPr>
          <a:xfrm>
            <a:off x="0" y="4680433"/>
            <a:ext cx="3223846" cy="369332"/>
          </a:xfrm>
          <a:prstGeom prst="rect">
            <a:avLst/>
          </a:prstGeom>
          <a:noFill/>
        </p:spPr>
        <p:txBody>
          <a:bodyPr wrap="square" rtlCol="0">
            <a:spAutoFit/>
          </a:bodyPr>
          <a:lstStyle/>
          <a:p>
            <a:r>
              <a:rPr lang="en-US" dirty="0" smtClean="0">
                <a:hlinkClick r:id="rId7"/>
              </a:rPr>
              <a:t>Download free till published</a:t>
            </a:r>
            <a:endParaRPr lang="en-US" dirty="0"/>
          </a:p>
        </p:txBody>
      </p:sp>
    </p:spTree>
    <p:extLst>
      <p:ext uri="{BB962C8B-B14F-4D97-AF65-F5344CB8AC3E}">
        <p14:creationId xmlns:p14="http://schemas.microsoft.com/office/powerpoint/2010/main" val="36134082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fontScale="90000"/>
          </a:bodyPr>
          <a:lstStyle/>
          <a:p>
            <a:r>
              <a:rPr lang="en-US" dirty="0" smtClean="0">
                <a:solidFill>
                  <a:schemeClr val="tx2">
                    <a:lumMod val="60000"/>
                    <a:lumOff val="40000"/>
                  </a:schemeClr>
                </a:solidFill>
              </a:rPr>
              <a:t>What is </a:t>
            </a:r>
            <a:br>
              <a:rPr lang="en-US" dirty="0" smtClean="0">
                <a:solidFill>
                  <a:schemeClr val="tx2">
                    <a:lumMod val="60000"/>
                    <a:lumOff val="40000"/>
                  </a:schemeClr>
                </a:solidFill>
              </a:rPr>
            </a:br>
            <a:r>
              <a:rPr lang="en-US" dirty="0" smtClean="0">
                <a:solidFill>
                  <a:schemeClr val="tx2">
                    <a:lumMod val="60000"/>
                    <a:lumOff val="40000"/>
                  </a:schemeClr>
                </a:solidFill>
              </a:rPr>
              <a:t>Storytelling Research?</a:t>
            </a:r>
            <a:endParaRPr lang="en-US" dirty="0">
              <a:solidFill>
                <a:schemeClr val="tx2">
                  <a:lumMod val="60000"/>
                  <a:lumOff val="40000"/>
                </a:schemeClr>
              </a:solidFill>
            </a:endParaRPr>
          </a:p>
        </p:txBody>
      </p:sp>
      <p:sp>
        <p:nvSpPr>
          <p:cNvPr id="3" name="Content Placeholder 2"/>
          <p:cNvSpPr>
            <a:spLocks noGrp="1"/>
          </p:cNvSpPr>
          <p:nvPr>
            <p:ph idx="1"/>
          </p:nvPr>
        </p:nvSpPr>
        <p:spPr>
          <a:xfrm>
            <a:off x="226154" y="1391604"/>
            <a:ext cx="8917846" cy="5305492"/>
          </a:xfrm>
        </p:spPr>
        <p:txBody>
          <a:bodyPr/>
          <a:lstStyle/>
          <a:p>
            <a:r>
              <a:rPr lang="en-US" dirty="0" smtClean="0"/>
              <a:t>It does not start with the BME Story although it may show up later</a:t>
            </a:r>
          </a:p>
          <a:p>
            <a:pPr marL="0" indent="0">
              <a:buNone/>
            </a:pPr>
            <a:endParaRPr lang="en-US" dirty="0" smtClean="0"/>
          </a:p>
          <a:p>
            <a:pPr marL="0" indent="0">
              <a:buNone/>
            </a:pPr>
            <a:endParaRPr lang="en-US" dirty="0" smtClean="0"/>
          </a:p>
          <a:p>
            <a:r>
              <a:rPr lang="en-US" dirty="0" smtClean="0"/>
              <a:t>It does start with 3  concepts:</a:t>
            </a:r>
          </a:p>
          <a:p>
            <a:pPr marL="514350" indent="-514350">
              <a:buFont typeface="+mj-lt"/>
              <a:buAutoNum type="arabicPeriod"/>
            </a:pPr>
            <a:r>
              <a:rPr lang="en-US" sz="4400" dirty="0" smtClean="0"/>
              <a:t>Storytelling as Tamara-Land</a:t>
            </a:r>
          </a:p>
          <a:p>
            <a:pPr marL="514350" indent="-514350">
              <a:buFont typeface="+mj-lt"/>
              <a:buAutoNum type="arabicPeriod"/>
            </a:pPr>
            <a:r>
              <a:rPr lang="en-US" sz="4400" dirty="0" smtClean="0"/>
              <a:t>Storytelling as Antenarrative = 6 B’s</a:t>
            </a:r>
          </a:p>
          <a:p>
            <a:pPr marL="514350" indent="-514350">
              <a:buFont typeface="+mj-lt"/>
              <a:buAutoNum type="arabicPeriod"/>
            </a:pPr>
            <a:r>
              <a:rPr lang="en-US" sz="4400" dirty="0" smtClean="0"/>
              <a:t>Storytelling as ‘science’</a:t>
            </a:r>
          </a:p>
        </p:txBody>
      </p:sp>
    </p:spTree>
    <p:extLst>
      <p:ext uri="{BB962C8B-B14F-4D97-AF65-F5344CB8AC3E}">
        <p14:creationId xmlns:p14="http://schemas.microsoft.com/office/powerpoint/2010/main" val="28932425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438681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tenarrative 6 Bs Oct 27 20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09405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at scene Devil wears Prad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2766"/>
            <a:ext cx="9144000" cy="3816145"/>
          </a:xfrm>
          <a:prstGeom prst="rect">
            <a:avLst/>
          </a:prstGeom>
        </p:spPr>
      </p:pic>
      <p:sp>
        <p:nvSpPr>
          <p:cNvPr id="3" name="Title 2"/>
          <p:cNvSpPr>
            <a:spLocks noGrp="1"/>
          </p:cNvSpPr>
          <p:nvPr>
            <p:ph type="title"/>
          </p:nvPr>
        </p:nvSpPr>
        <p:spPr>
          <a:xfrm>
            <a:off x="457200" y="262459"/>
            <a:ext cx="8229600" cy="499135"/>
          </a:xfrm>
        </p:spPr>
        <p:txBody>
          <a:bodyPr>
            <a:normAutofit fontScale="90000"/>
          </a:bodyPr>
          <a:lstStyle/>
          <a:p>
            <a:r>
              <a:rPr lang="en-US" b="1" dirty="0" smtClean="0">
                <a:solidFill>
                  <a:srgbClr val="FF0000"/>
                </a:solidFill>
              </a:rPr>
              <a:t>Antenarrative Intersubjectivity</a:t>
            </a:r>
            <a:endParaRPr lang="en-US" b="1" dirty="0">
              <a:solidFill>
                <a:srgbClr val="FF0000"/>
              </a:solidFill>
            </a:endParaRPr>
          </a:p>
        </p:txBody>
      </p:sp>
      <p:pic>
        <p:nvPicPr>
          <p:cNvPr id="4" name="Picture 3"/>
          <p:cNvPicPr>
            <a:picLocks noChangeAspect="1"/>
          </p:cNvPicPr>
          <p:nvPr/>
        </p:nvPicPr>
        <p:blipFill>
          <a:blip r:embed="rId4"/>
          <a:stretch>
            <a:fillRect/>
          </a:stretch>
        </p:blipFill>
        <p:spPr>
          <a:xfrm>
            <a:off x="7510938" y="4589918"/>
            <a:ext cx="1633062" cy="2411491"/>
          </a:xfrm>
          <a:prstGeom prst="rect">
            <a:avLst/>
          </a:prstGeom>
        </p:spPr>
      </p:pic>
      <p:sp>
        <p:nvSpPr>
          <p:cNvPr id="5" name="TextBox 4"/>
          <p:cNvSpPr txBox="1"/>
          <p:nvPr/>
        </p:nvSpPr>
        <p:spPr>
          <a:xfrm>
            <a:off x="1042590" y="5649437"/>
            <a:ext cx="5364607" cy="461665"/>
          </a:xfrm>
          <a:prstGeom prst="rect">
            <a:avLst/>
          </a:prstGeom>
          <a:noFill/>
        </p:spPr>
        <p:txBody>
          <a:bodyPr wrap="square" rtlCol="0">
            <a:spAutoFit/>
          </a:bodyPr>
          <a:lstStyle/>
          <a:p>
            <a:r>
              <a:rPr lang="en-US" sz="2400" dirty="0" smtClean="0"/>
              <a:t>The “untold story” (Hitchin, 2015)</a:t>
            </a:r>
            <a:endParaRPr lang="en-US" sz="2400" dirty="0"/>
          </a:p>
        </p:txBody>
      </p:sp>
    </p:spTree>
    <p:extLst>
      <p:ext uri="{BB962C8B-B14F-4D97-AF65-F5344CB8AC3E}">
        <p14:creationId xmlns:p14="http://schemas.microsoft.com/office/powerpoint/2010/main" val="825705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WHAT IS INTERSUBJECTIVITY OF STORYTELLING?</a:t>
            </a:r>
            <a:r>
              <a:rPr lang="en-US" dirty="0" smtClean="0"/>
              <a:t/>
            </a:r>
            <a:br>
              <a:rPr lang="en-US" dirty="0" smtClean="0"/>
            </a:br>
            <a:endParaRPr lang="en-US" dirty="0"/>
          </a:p>
        </p:txBody>
      </p:sp>
      <p:sp>
        <p:nvSpPr>
          <p:cNvPr id="3" name="Content Placeholder 2"/>
          <p:cNvSpPr>
            <a:spLocks noGrp="1"/>
          </p:cNvSpPr>
          <p:nvPr>
            <p:ph idx="1"/>
          </p:nvPr>
        </p:nvSpPr>
        <p:spPr>
          <a:xfrm>
            <a:off x="457200" y="1600201"/>
            <a:ext cx="8229600" cy="2189882"/>
          </a:xfrm>
        </p:spPr>
        <p:txBody>
          <a:bodyPr/>
          <a:lstStyle/>
          <a:p>
            <a:pPr marL="514350" indent="-514350">
              <a:buFont typeface="+mj-lt"/>
              <a:buAutoNum type="arabicPeriod"/>
            </a:pPr>
            <a:r>
              <a:rPr lang="en-US" sz="5400" dirty="0" smtClean="0"/>
              <a:t> ‘Walking the Stairs’ story</a:t>
            </a:r>
          </a:p>
          <a:p>
            <a:pPr marL="514350" indent="-514350">
              <a:buFont typeface="+mj-lt"/>
              <a:buAutoNum type="arabicPeriod"/>
            </a:pPr>
            <a:r>
              <a:rPr lang="en-US" sz="5400" dirty="0" smtClean="0"/>
              <a:t>Boss’s New Couch</a:t>
            </a:r>
            <a:endParaRPr lang="en-US" sz="5400" dirty="0"/>
          </a:p>
        </p:txBody>
      </p:sp>
      <p:sp>
        <p:nvSpPr>
          <p:cNvPr id="4" name="Rectangle 3"/>
          <p:cNvSpPr/>
          <p:nvPr/>
        </p:nvSpPr>
        <p:spPr>
          <a:xfrm>
            <a:off x="2389615" y="3497695"/>
            <a:ext cx="5497117" cy="584776"/>
          </a:xfrm>
          <a:prstGeom prst="rect">
            <a:avLst/>
          </a:prstGeom>
        </p:spPr>
        <p:txBody>
          <a:bodyPr wrap="square">
            <a:spAutoFit/>
          </a:bodyPr>
          <a:lstStyle/>
          <a:p>
            <a:r>
              <a:rPr lang="en-US" sz="3200" dirty="0"/>
              <a:t>Office Supply Study (Boje 1991)</a:t>
            </a:r>
          </a:p>
        </p:txBody>
      </p:sp>
    </p:spTree>
    <p:extLst>
      <p:ext uri="{BB962C8B-B14F-4D97-AF65-F5344CB8AC3E}">
        <p14:creationId xmlns:p14="http://schemas.microsoft.com/office/powerpoint/2010/main" val="31207974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454571"/>
            <a:ext cx="9144000" cy="5224167"/>
          </a:xfrm>
          <a:prstGeom prst="rect">
            <a:avLst/>
          </a:prstGeom>
        </p:spPr>
      </p:pic>
      <p:sp>
        <p:nvSpPr>
          <p:cNvPr id="4" name="Title 3"/>
          <p:cNvSpPr>
            <a:spLocks noGrp="1"/>
          </p:cNvSpPr>
          <p:nvPr>
            <p:ph type="title"/>
          </p:nvPr>
        </p:nvSpPr>
        <p:spPr/>
        <p:txBody>
          <a:bodyPr>
            <a:normAutofit fontScale="90000"/>
          </a:bodyPr>
          <a:lstStyle/>
          <a:p>
            <a:r>
              <a:rPr lang="en-US" dirty="0" smtClean="0"/>
              <a:t>Narrative tends toward ABSTRACTING</a:t>
            </a:r>
            <a:endParaRPr lang="en-US" dirty="0"/>
          </a:p>
        </p:txBody>
      </p:sp>
    </p:spTree>
    <p:extLst>
      <p:ext uri="{BB962C8B-B14F-4D97-AF65-F5344CB8AC3E}">
        <p14:creationId xmlns:p14="http://schemas.microsoft.com/office/powerpoint/2010/main" val="31359059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ristotle to Burke slide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53459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245</TotalTime>
  <Words>1686</Words>
  <Application>Microsoft Macintosh PowerPoint</Application>
  <PresentationFormat>On-screen Show (4:3)</PresentationFormat>
  <Paragraphs>148</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What is  Storytelling Research?</vt:lpstr>
      <vt:lpstr>What is Storytelling?</vt:lpstr>
      <vt:lpstr>What is  Storytelling Research?</vt:lpstr>
      <vt:lpstr>PowerPoint Presentation</vt:lpstr>
      <vt:lpstr>PowerPoint Presentation</vt:lpstr>
      <vt:lpstr>Antenarrative Intersubjectivity</vt:lpstr>
      <vt:lpstr>WHAT IS INTERSUBJECTIVITY OF STORYTELLING? </vt:lpstr>
      <vt:lpstr>Narrative tends toward ABSTRACTING</vt:lpstr>
      <vt:lpstr>PowerPoint Presentation</vt:lpstr>
      <vt:lpstr>WHAT IS INTERSUBJECTIVITY OF STORYTELLING? Conversational Storytelling</vt:lpstr>
      <vt:lpstr>PowerPoint Presentation</vt:lpstr>
      <vt:lpstr>PowerPoint Presentation</vt:lpstr>
      <vt:lpstr>PowerPoint Presentation</vt:lpstr>
      <vt:lpstr>Coalition of Immokalee Workers (CIW) ending Modern Day Slavery with Worker-Driven Corporate Social Responsibility </vt:lpstr>
      <vt:lpstr>PowerPoint Presentation</vt:lpstr>
      <vt:lpstr>PowerPoint Presentation</vt:lpstr>
      <vt:lpstr>Embodied Restorying Intervention</vt:lpstr>
      <vt:lpstr>PowerPoint Presentation</vt:lpstr>
      <vt:lpstr>PowerPoint Presentation</vt:lpstr>
      <vt:lpstr>PowerPoint Presentation</vt:lpstr>
      <vt:lpstr>Your Questions</vt:lpstr>
      <vt:lpstr>Your Questions</vt:lpstr>
      <vt:lpstr>Your Questions</vt:lpstr>
      <vt:lpstr>Your Questions</vt:lpstr>
      <vt:lpstr>PowerPoint Presentation</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‘storytelling science’ for Organizational Research?</dc:title>
  <dc:creator>David Boje</dc:creator>
  <cp:lastModifiedBy>David Boje</cp:lastModifiedBy>
  <cp:revision>23</cp:revision>
  <dcterms:created xsi:type="dcterms:W3CDTF">2019-10-27T22:34:38Z</dcterms:created>
  <dcterms:modified xsi:type="dcterms:W3CDTF">2019-10-28T02:39:41Z</dcterms:modified>
</cp:coreProperties>
</file>