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7"/>
  </p:notesMasterIdLst>
  <p:handoutMasterIdLst>
    <p:handoutMasterId r:id="rId28"/>
  </p:handoutMasterIdLst>
  <p:sldIdLst>
    <p:sldId id="256" r:id="rId2"/>
    <p:sldId id="303" r:id="rId3"/>
    <p:sldId id="292" r:id="rId4"/>
    <p:sldId id="293" r:id="rId5"/>
    <p:sldId id="259" r:id="rId6"/>
    <p:sldId id="261" r:id="rId7"/>
    <p:sldId id="271" r:id="rId8"/>
    <p:sldId id="262" r:id="rId9"/>
    <p:sldId id="263" r:id="rId10"/>
    <p:sldId id="264" r:id="rId11"/>
    <p:sldId id="265" r:id="rId12"/>
    <p:sldId id="266" r:id="rId13"/>
    <p:sldId id="267" r:id="rId14"/>
    <p:sldId id="272" r:id="rId15"/>
    <p:sldId id="273" r:id="rId16"/>
    <p:sldId id="274" r:id="rId17"/>
    <p:sldId id="277" r:id="rId18"/>
    <p:sldId id="278"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3" autoAdjust="0"/>
  </p:normalViewPr>
  <p:slideViewPr>
    <p:cSldViewPr snapToGrid="0" snapToObjects="1">
      <p:cViewPr varScale="1">
        <p:scale>
          <a:sx n="79" d="100"/>
          <a:sy n="79" d="100"/>
        </p:scale>
        <p:origin x="-9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E7E4E6-EFC9-7A48-B0D8-85EF22D8EE9C}" type="datetimeFigureOut">
              <a:rPr lang="en-US" smtClean="0"/>
              <a:t>10/12/19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1133D9-0C6A-9F4D-8BAD-4BDC16EAE89D}" type="slidenum">
              <a:rPr lang="en-US" smtClean="0"/>
              <a:t>‹#›</a:t>
            </a:fld>
            <a:endParaRPr lang="en-US"/>
          </a:p>
        </p:txBody>
      </p:sp>
    </p:spTree>
    <p:extLst>
      <p:ext uri="{BB962C8B-B14F-4D97-AF65-F5344CB8AC3E}">
        <p14:creationId xmlns:p14="http://schemas.microsoft.com/office/powerpoint/2010/main" val="1691503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FB91B-CC2C-2C40-85BE-38782EFB4DB8}" type="datetimeFigureOut">
              <a:rPr lang="en-US" smtClean="0"/>
              <a:t>10/12/19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E57BC-8C8C-AC47-9AAE-BEA112A76934}" type="slidenum">
              <a:rPr lang="en-US" smtClean="0"/>
              <a:t>‹#›</a:t>
            </a:fld>
            <a:endParaRPr lang="en-US"/>
          </a:p>
        </p:txBody>
      </p:sp>
    </p:spTree>
    <p:extLst>
      <p:ext uri="{BB962C8B-B14F-4D97-AF65-F5344CB8AC3E}">
        <p14:creationId xmlns:p14="http://schemas.microsoft.com/office/powerpoint/2010/main" val="9266309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a:t>
            </a:r>
            <a:r>
              <a:rPr lang="en-US" dirty="0" err="1" smtClean="0"/>
              <a:t>en.wikipedia.org</a:t>
            </a:r>
            <a:r>
              <a:rPr lang="en-US" dirty="0" smtClean="0"/>
              <a:t>/wiki/</a:t>
            </a:r>
            <a:r>
              <a:rPr lang="en-US" dirty="0" err="1" smtClean="0"/>
              <a:t>Water_distribution_on_Earth</a:t>
            </a:r>
            <a:r>
              <a:rPr lang="en-US" dirty="0" smtClean="0"/>
              <a:t>#/media/File:Water_drop_001.jpg</a:t>
            </a:r>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1</a:t>
            </a:fld>
            <a:endParaRPr lang="en-US"/>
          </a:p>
        </p:txBody>
      </p:sp>
    </p:spTree>
    <p:extLst>
      <p:ext uri="{BB962C8B-B14F-4D97-AF65-F5344CB8AC3E}">
        <p14:creationId xmlns:p14="http://schemas.microsoft.com/office/powerpoint/2010/main" val="26466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www.coca-colacompany.com</a:t>
            </a:r>
            <a:r>
              <a:rPr lang="en-US" dirty="0" smtClean="0"/>
              <a:t>/2017-sustainability-report</a:t>
            </a:r>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13</a:t>
            </a:fld>
            <a:endParaRPr lang="en-US"/>
          </a:p>
        </p:txBody>
      </p:sp>
    </p:spTree>
    <p:extLst>
      <p:ext uri="{BB962C8B-B14F-4D97-AF65-F5344CB8AC3E}">
        <p14:creationId xmlns:p14="http://schemas.microsoft.com/office/powerpoint/2010/main" val="359616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16</a:t>
            </a:fld>
            <a:endParaRPr lang="en-US"/>
          </a:p>
        </p:txBody>
      </p:sp>
    </p:spTree>
    <p:extLst>
      <p:ext uri="{BB962C8B-B14F-4D97-AF65-F5344CB8AC3E}">
        <p14:creationId xmlns:p14="http://schemas.microsoft.com/office/powerpoint/2010/main" val="184405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FC38B-8A17-C247-9571-8BBBD38C0CD0}" type="datetime1">
              <a:rPr lang="en-US" smtClean="0"/>
              <a:t>10/12/19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19113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1BCB9-42F1-FE48-8CDD-EA7F508EAB86}" type="datetime1">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3519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7F2AE-9B49-6C40-8405-370F4214AA48}" type="datetime1">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397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FAA4A-9B7A-7D4D-8BCB-6C594460A35D}" type="datetime1">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5892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16772-FCFB-DB4B-B552-ACB1ADF4A549}" type="datetime1">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7946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A8AEE-3CAD-0A4F-897D-043C6BCF9332}" type="datetime1">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65909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6B232-8168-F845-B31D-5538FDCD4ED0}" type="datetime1">
              <a:rPr lang="en-US" smtClean="0"/>
              <a:t>10/12/19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6384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B071C-C7E2-374E-8323-645A14B1005C}" type="datetime1">
              <a:rPr lang="en-US" smtClean="0"/>
              <a:t>10/12/19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05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6C12C-4C80-214A-8BDF-60D7806516B3}" type="datetime1">
              <a:rPr lang="en-US" smtClean="0"/>
              <a:t>10/12/19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9067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C2942-108F-F146-9F59-85AD67C0E416}" type="datetime1">
              <a:rPr lang="en-US" smtClean="0"/>
              <a:t>10/12/19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3573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6F7F5-A3C5-344C-9D47-52EC1DFC79E2}" type="datetime1">
              <a:rPr lang="en-US" smtClean="0"/>
              <a:t>10/12/19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24928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2D029-195D-234C-9C3D-BAF0DA87E1B8}" type="datetime1">
              <a:rPr lang="en-US" smtClean="0"/>
              <a:t>10/12/19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40800235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boje@gmail.com" TargetMode="External"/><Relationship Id="rId4" Type="http://schemas.openxmlformats.org/officeDocument/2006/relationships/hyperlink" Target="https://davidboje.com/water"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hyperlink" Target="https://www.coca-colacompany.com/2017-sustainability-repor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hyperlink" Target="https://www.coca-colacompany.com/stories/coca-cola-system-and-value-chai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ca-colacompany.com/2017-sustainability-report"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stories/2017-wat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cience.howstuffworks.com/environmental/earth/geophysics/question157.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watermap" TargetMode="Externa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noskop.org/images/4/4b/Foucault_Michel_1967_1977_Fantasia_of_the_Library.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oca-colacompany.com/stories/small-steps-lead-to-big-changes-irrigation-experiment-yields-prosperity-for-indian-farmer"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coca-colacompany.com/stories/small-steps-lead-to-big-changes-irrigation-experiment-yields-prosperity-for-indian-farm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uthasia.oneworld.net/news/india-coke-plant-leaves-farms-dry%23.XD-fqy2ZNR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ipsnews.net/2009/10/development-india-farmers-vs-coca-cola-in-water-wa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uthasia.oneworld.net/news/india-coke-plant-leaves-farms-dry%23.XD-fqy2ZNR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hilarchive.org/archive/FOUNG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512" y="5268454"/>
            <a:ext cx="7995510" cy="1589546"/>
          </a:xfrm>
        </p:spPr>
        <p:txBody>
          <a:bodyPr>
            <a:normAutofit fontScale="92500" lnSpcReduction="10000"/>
          </a:bodyPr>
          <a:lstStyle/>
          <a:p>
            <a:r>
              <a:rPr lang="en-US" dirty="0" smtClean="0"/>
              <a:t>David M. Boje</a:t>
            </a:r>
          </a:p>
          <a:p>
            <a:r>
              <a:rPr lang="en-US" dirty="0" smtClean="0">
                <a:hlinkClick r:id="rId3"/>
              </a:rPr>
              <a:t>davidboje@gmail.com</a:t>
            </a:r>
            <a:endParaRPr lang="en-US" dirty="0" smtClean="0"/>
          </a:p>
          <a:p>
            <a:r>
              <a:rPr lang="en-US" dirty="0" smtClean="0">
                <a:hlinkClick r:id="rId4"/>
              </a:rPr>
              <a:t>https://davidboje.com/water</a:t>
            </a:r>
            <a:r>
              <a:rPr lang="en-US" dirty="0" smtClean="0"/>
              <a:t> </a:t>
            </a:r>
            <a:endParaRPr lang="en-US" dirty="0"/>
          </a:p>
        </p:txBody>
      </p:sp>
      <p:pic>
        <p:nvPicPr>
          <p:cNvPr id="5" name="Picture 4" descr="Screen Shot 2019-02-06 at 6.53.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41" y="0"/>
            <a:ext cx="6864186" cy="5837853"/>
          </a:xfrm>
          <a:prstGeom prst="rect">
            <a:avLst/>
          </a:prstGeom>
        </p:spPr>
      </p:pic>
    </p:spTree>
    <p:extLst>
      <p:ext uri="{BB962C8B-B14F-4D97-AF65-F5344CB8AC3E}">
        <p14:creationId xmlns:p14="http://schemas.microsoft.com/office/powerpoint/2010/main" val="481447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08544"/>
            <a:ext cx="9144000" cy="3569787"/>
          </a:xfrm>
          <a:prstGeom prst="rect">
            <a:avLst/>
          </a:prstGeom>
        </p:spPr>
      </p:pic>
      <p:sp>
        <p:nvSpPr>
          <p:cNvPr id="5" name="Rectangle 4"/>
          <p:cNvSpPr/>
          <p:nvPr/>
        </p:nvSpPr>
        <p:spPr>
          <a:xfrm>
            <a:off x="0" y="0"/>
            <a:ext cx="9144000" cy="3108544"/>
          </a:xfrm>
          <a:prstGeom prst="rect">
            <a:avLst/>
          </a:prstGeom>
        </p:spPr>
        <p:txBody>
          <a:bodyPr wrap="square">
            <a:spAutoFit/>
          </a:bodyPr>
          <a:lstStyle/>
          <a:p>
            <a:r>
              <a:rPr lang="en-US" sz="2800" dirty="0"/>
              <a:t>While growth is important, we cannot grow at any cost. We believe in doing business the right way, not just the easy way. For us, that means continuously working to reduce our environmental impact through programs like World Without Waste, providing access to clean drinking water, supporting women’s economic empowerment, and strengthening local </a:t>
            </a:r>
            <a:r>
              <a:rPr lang="en-US" sz="2800" dirty="0" smtClean="0"/>
              <a:t>communities. This </a:t>
            </a:r>
            <a:r>
              <a:rPr lang="en-US" sz="2800" dirty="0"/>
              <a:t>is who we are</a:t>
            </a:r>
            <a:r>
              <a:rPr lang="en-US" sz="2800" dirty="0" smtClean="0"/>
              <a:t>. </a:t>
            </a:r>
            <a:r>
              <a:rPr lang="en-US" sz="2800" dirty="0" smtClean="0">
                <a:hlinkClick r:id="rId3"/>
              </a:rPr>
              <a:t>Source</a:t>
            </a:r>
            <a:endParaRPr lang="en-US" sz="2800"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8654194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84570"/>
          </a:xfrm>
        </p:spPr>
        <p:txBody>
          <a:bodyPr>
            <a:normAutofit fontScale="90000"/>
          </a:bodyPr>
          <a:lstStyle/>
          <a:p>
            <a:r>
              <a:rPr lang="en-US" dirty="0" smtClean="0">
                <a:solidFill>
                  <a:srgbClr val="FF0000"/>
                </a:solidFill>
              </a:rPr>
              <a:t>Storytelling Research Hints</a:t>
            </a:r>
            <a:endParaRPr lang="en-US" dirty="0">
              <a:solidFill>
                <a:srgbClr val="FF0000"/>
              </a:solidFill>
            </a:endParaRPr>
          </a:p>
        </p:txBody>
      </p:sp>
      <p:sp>
        <p:nvSpPr>
          <p:cNvPr id="4" name="Content Placeholder 3"/>
          <p:cNvSpPr>
            <a:spLocks noGrp="1"/>
          </p:cNvSpPr>
          <p:nvPr>
            <p:ph idx="1"/>
          </p:nvPr>
        </p:nvSpPr>
        <p:spPr>
          <a:xfrm>
            <a:off x="-1" y="1600200"/>
            <a:ext cx="8971727" cy="4525963"/>
          </a:xfrm>
        </p:spPr>
        <p:txBody>
          <a:bodyPr>
            <a:normAutofit fontScale="85000" lnSpcReduction="10000"/>
          </a:bodyPr>
          <a:lstStyle/>
          <a:p>
            <a:pPr marL="514350" indent="-514350">
              <a:buAutoNum type="arabicPeriod"/>
            </a:pPr>
            <a:r>
              <a:rPr lang="en-US" dirty="0" smtClean="0"/>
              <a:t>Coca-Cola has “text-representation” and “abounding illusions” to “invisible elements” and “distant images” that “emerge from all the sides of the scene” depicted in their report (Foucault, 1977: 98).</a:t>
            </a:r>
          </a:p>
          <a:p>
            <a:pPr marL="514350" indent="-514350">
              <a:buAutoNum type="arabicPeriod"/>
            </a:pPr>
            <a:r>
              <a:rPr lang="en-US" dirty="0" smtClean="0"/>
              <a:t>Trace the “underlying series” of photos, quotes, graphics, and numeric displays for “hallucinations” ‘illusions” (p. 99) and even “the sleep of reason” (p. 94). </a:t>
            </a:r>
          </a:p>
          <a:p>
            <a:pPr marL="514350" indent="-514350">
              <a:buAutoNum type="arabicPeriod"/>
            </a:pPr>
            <a:r>
              <a:rPr lang="en-US" dirty="0" smtClean="0"/>
              <a:t>Investigate “the power of the impossible” that is “formed in opposition to reality” in the ”infinitesimal  fragments” and tersely told episodes find “incongruities of natures (p. 91)</a:t>
            </a:r>
            <a:endParaRPr lang="en-US"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311603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ke Value Ch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96" y="31458"/>
            <a:ext cx="6472177" cy="6858000"/>
          </a:xfrm>
          <a:prstGeom prst="rect">
            <a:avLst/>
          </a:prstGeom>
        </p:spPr>
      </p:pic>
      <p:sp>
        <p:nvSpPr>
          <p:cNvPr id="3" name="Title 2"/>
          <p:cNvSpPr>
            <a:spLocks noGrp="1"/>
          </p:cNvSpPr>
          <p:nvPr>
            <p:ph type="title"/>
          </p:nvPr>
        </p:nvSpPr>
        <p:spPr>
          <a:xfrm>
            <a:off x="108094" y="31458"/>
            <a:ext cx="2324002" cy="1846428"/>
          </a:xfrm>
        </p:spPr>
        <p:txBody>
          <a:bodyPr>
            <a:noAutofit/>
          </a:bodyPr>
          <a:lstStyle/>
          <a:p>
            <a:r>
              <a:rPr lang="en-US" sz="2800" dirty="0">
                <a:hlinkClick r:id="rId3"/>
              </a:rPr>
              <a:t>CLICK TO EXPLORE INTERACTIVE VALUE CHAIN </a:t>
            </a:r>
            <a:endParaRPr lang="en-US" sz="2800" dirty="0"/>
          </a:p>
        </p:txBody>
      </p:sp>
      <p:sp>
        <p:nvSpPr>
          <p:cNvPr id="4" name="Rectangle 3"/>
          <p:cNvSpPr/>
          <p:nvPr/>
        </p:nvSpPr>
        <p:spPr>
          <a:xfrm>
            <a:off x="108094" y="4350211"/>
            <a:ext cx="3121187" cy="2308324"/>
          </a:xfrm>
          <a:prstGeom prst="rect">
            <a:avLst/>
          </a:prstGeom>
        </p:spPr>
        <p:txBody>
          <a:bodyPr wrap="square">
            <a:spAutoFit/>
          </a:bodyPr>
          <a:lstStyle/>
          <a:p>
            <a:r>
              <a:rPr lang="en-US" sz="3600" dirty="0"/>
              <a:t>We strive to do the right thing for people and the planet</a:t>
            </a:r>
          </a:p>
        </p:txBody>
      </p:sp>
      <p:sp>
        <p:nvSpPr>
          <p:cNvPr id="5" name="Slide Number Placeholder 4"/>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4269452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31"/>
            <a:ext cx="8229600" cy="1373579"/>
          </a:xfrm>
        </p:spPr>
        <p:txBody>
          <a:bodyPr>
            <a:noAutofit/>
          </a:bodyPr>
          <a:lstStyle/>
          <a:p>
            <a:r>
              <a:rPr lang="en-US" sz="2400" dirty="0" smtClean="0"/>
              <a:t>Coca Cola says “Water </a:t>
            </a:r>
            <a:br>
              <a:rPr lang="en-US" sz="2400" dirty="0" smtClean="0"/>
            </a:br>
            <a:r>
              <a:rPr lang="en-US" sz="2400" dirty="0"/>
              <a:t>We aim to give back the amount of water used in our finished beverages to replenish communities and </a:t>
            </a:r>
            <a:r>
              <a:rPr lang="en-US" sz="2400" dirty="0" smtClean="0"/>
              <a:t>nature” </a:t>
            </a:r>
            <a:br>
              <a:rPr lang="en-US" sz="2400" dirty="0" smtClean="0"/>
            </a:br>
            <a:r>
              <a:rPr lang="en-US" sz="1800" dirty="0" smtClean="0">
                <a:hlinkClick r:id="rId3"/>
              </a:rPr>
              <a:t>SOURCE</a:t>
            </a:r>
            <a:endParaRPr lang="en-US" sz="1800" dirty="0"/>
          </a:p>
        </p:txBody>
      </p:sp>
      <p:sp>
        <p:nvSpPr>
          <p:cNvPr id="4" name="Content Placeholder 3"/>
          <p:cNvSpPr>
            <a:spLocks noGrp="1"/>
          </p:cNvSpPr>
          <p:nvPr>
            <p:ph idx="1"/>
          </p:nvPr>
        </p:nvSpPr>
        <p:spPr>
          <a:xfrm>
            <a:off x="457200" y="1478610"/>
            <a:ext cx="8229600" cy="655965"/>
          </a:xfrm>
        </p:spPr>
        <p:txBody>
          <a:bodyPr>
            <a:normAutofit/>
          </a:bodyPr>
          <a:lstStyle/>
          <a:p>
            <a:pPr marL="0" indent="0">
              <a:buNone/>
            </a:pPr>
            <a:r>
              <a:rPr lang="en-US" sz="3600" b="1" dirty="0" smtClean="0">
                <a:solidFill>
                  <a:srgbClr val="FF0000"/>
                </a:solidFill>
              </a:rPr>
              <a:t>Question: How would you research this?</a:t>
            </a:r>
            <a:endParaRPr lang="en-US" sz="3600" b="1" dirty="0">
              <a:solidFill>
                <a:srgbClr val="FF0000"/>
              </a:solidFill>
            </a:endParaRPr>
          </a:p>
        </p:txBody>
      </p:sp>
      <p:pic>
        <p:nvPicPr>
          <p:cNvPr id="5" name="Picture 4"/>
          <p:cNvPicPr>
            <a:picLocks noChangeAspect="1"/>
          </p:cNvPicPr>
          <p:nvPr/>
        </p:nvPicPr>
        <p:blipFill>
          <a:blip r:embed="rId4"/>
          <a:stretch>
            <a:fillRect/>
          </a:stretch>
        </p:blipFill>
        <p:spPr>
          <a:xfrm>
            <a:off x="457200" y="2190466"/>
            <a:ext cx="8528038" cy="3701734"/>
          </a:xfrm>
          <a:prstGeom prst="rect">
            <a:avLst/>
          </a:prstGeom>
        </p:spPr>
      </p:pic>
      <p:sp>
        <p:nvSpPr>
          <p:cNvPr id="6" name="Rectangle 5"/>
          <p:cNvSpPr/>
          <p:nvPr/>
        </p:nvSpPr>
        <p:spPr>
          <a:xfrm>
            <a:off x="0" y="5892200"/>
            <a:ext cx="8686800" cy="923330"/>
          </a:xfrm>
          <a:prstGeom prst="rect">
            <a:avLst/>
          </a:prstGeom>
        </p:spPr>
        <p:txBody>
          <a:bodyPr wrap="square">
            <a:spAutoFit/>
          </a:bodyPr>
          <a:lstStyle/>
          <a:p>
            <a:r>
              <a:rPr lang="en-US" dirty="0"/>
              <a:t>**As estimated working with our many external partners and using generally accepted, independently peer-reviewed scientific and technical methods. Finished beverages based on global sales volume</a:t>
            </a:r>
            <a:r>
              <a:rPr lang="en-US" dirty="0" smtClean="0"/>
              <a:t>. (Coke Sustainability Report, p. 9)</a:t>
            </a:r>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2223604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9"/>
            <a:ext cx="8229600" cy="562980"/>
          </a:xfrm>
        </p:spPr>
        <p:txBody>
          <a:bodyPr>
            <a:normAutofit fontScale="90000"/>
          </a:bodyPr>
          <a:lstStyle/>
          <a:p>
            <a:r>
              <a:rPr lang="en-US" dirty="0" smtClean="0"/>
              <a:t>Coke Storytelling Statements</a:t>
            </a:r>
            <a:endParaRPr lang="en-US" dirty="0"/>
          </a:p>
        </p:txBody>
      </p:sp>
      <p:sp>
        <p:nvSpPr>
          <p:cNvPr id="5" name="Rectangle 4"/>
          <p:cNvSpPr/>
          <p:nvPr/>
        </p:nvSpPr>
        <p:spPr>
          <a:xfrm>
            <a:off x="218719" y="769160"/>
            <a:ext cx="8739495" cy="1815882"/>
          </a:xfrm>
          <a:prstGeom prst="rect">
            <a:avLst/>
          </a:prstGeom>
        </p:spPr>
        <p:txBody>
          <a:bodyPr wrap="square">
            <a:spAutoFit/>
          </a:bodyPr>
          <a:lstStyle/>
          <a:p>
            <a:r>
              <a:rPr lang="en-US" sz="2800" dirty="0"/>
              <a:t>While water stress and challenges continue to increase in certain regions, we believe the world has enough fresh water to meet growing demands if correctly managed and respected </a:t>
            </a:r>
            <a:r>
              <a:rPr lang="en-US" sz="2000" dirty="0">
                <a:hlinkClick r:id="rId2"/>
              </a:rPr>
              <a:t>https://www.coca-colacompany.com/stories/2017-</a:t>
            </a:r>
            <a:r>
              <a:rPr lang="en-US" sz="2000" dirty="0" smtClean="0">
                <a:hlinkClick r:id="rId2"/>
              </a:rPr>
              <a:t>water</a:t>
            </a:r>
            <a:r>
              <a:rPr lang="en-US" sz="2000" dirty="0" smtClean="0"/>
              <a:t> </a:t>
            </a:r>
            <a:endParaRPr lang="en-US" sz="2800" dirty="0"/>
          </a:p>
        </p:txBody>
      </p:sp>
      <p:sp>
        <p:nvSpPr>
          <p:cNvPr id="6" name="Rectangle 5"/>
          <p:cNvSpPr/>
          <p:nvPr/>
        </p:nvSpPr>
        <p:spPr>
          <a:xfrm>
            <a:off x="218719" y="2585042"/>
            <a:ext cx="8739495" cy="3539431"/>
          </a:xfrm>
          <a:prstGeom prst="rect">
            <a:avLst/>
          </a:prstGeom>
        </p:spPr>
        <p:txBody>
          <a:bodyPr wrap="square">
            <a:spAutoFit/>
          </a:bodyPr>
          <a:lstStyle/>
          <a:p>
            <a:r>
              <a:rPr lang="en-US" sz="2800" dirty="0"/>
              <a:t>In 2017, we continued to replenish 100% of the water used in our finished beverages back to communities and nature, a goal we first met in 2015. Projects implemented by the end of 2017 are replenishing an </a:t>
            </a:r>
            <a:r>
              <a:rPr lang="en-US" sz="2800" b="1" i="1" u="sng" dirty="0">
                <a:solidFill>
                  <a:srgbClr val="FF0000"/>
                </a:solidFill>
              </a:rPr>
              <a:t>estimated 248 billion liters per year </a:t>
            </a:r>
            <a:r>
              <a:rPr lang="en-US" sz="2800" dirty="0"/>
              <a:t>through community and watershed projects globally, as estimated with the help of our many reputable partner organizations using peer-reviewed scientific and technical methods</a:t>
            </a:r>
          </a:p>
        </p:txBody>
      </p:sp>
      <p:sp>
        <p:nvSpPr>
          <p:cNvPr id="7" name="Slide Number Placeholder 6"/>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36842920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Coca-Cola Storytelling claims need fact checking for Stupidity</a:t>
            </a:r>
            <a:endParaRPr lang="en-US" dirty="0"/>
          </a:p>
        </p:txBody>
      </p:sp>
      <p:sp>
        <p:nvSpPr>
          <p:cNvPr id="5" name="Content Placeholder 4"/>
          <p:cNvSpPr>
            <a:spLocks noGrp="1"/>
          </p:cNvSpPr>
          <p:nvPr>
            <p:ph idx="1"/>
          </p:nvPr>
        </p:nvSpPr>
        <p:spPr/>
        <p:txBody>
          <a:bodyPr/>
          <a:lstStyle/>
          <a:p>
            <a:r>
              <a:rPr lang="en-US" dirty="0" smtClean="0"/>
              <a:t>Coke claims:</a:t>
            </a:r>
            <a:r>
              <a:rPr lang="en-US" dirty="0" smtClean="0">
                <a:solidFill>
                  <a:srgbClr val="FF0000"/>
                </a:solidFill>
              </a:rPr>
              <a:t> “</a:t>
            </a:r>
            <a:r>
              <a:rPr lang="en-US" dirty="0">
                <a:solidFill>
                  <a:srgbClr val="FF0000"/>
                </a:solidFill>
              </a:rPr>
              <a:t>FOR EVERY DROP OF WATER WE USE, WE GIVE ONE </a:t>
            </a:r>
            <a:r>
              <a:rPr lang="en-US" dirty="0" smtClean="0">
                <a:solidFill>
                  <a:srgbClr val="FF0000"/>
                </a:solidFill>
              </a:rPr>
              <a:t>BACK” </a:t>
            </a:r>
          </a:p>
          <a:p>
            <a:r>
              <a:rPr lang="en-US" dirty="0" smtClean="0"/>
              <a:t>If something is too good to be true, it usually is!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spTree>
    <p:extLst>
      <p:ext uri="{BB962C8B-B14F-4D97-AF65-F5344CB8AC3E}">
        <p14:creationId xmlns:p14="http://schemas.microsoft.com/office/powerpoint/2010/main" val="384271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3"/>
            <a:ext cx="8229600" cy="522450"/>
          </a:xfrm>
        </p:spPr>
        <p:txBody>
          <a:bodyPr>
            <a:normAutofit fontScale="90000"/>
          </a:bodyPr>
          <a:lstStyle/>
          <a:p>
            <a:r>
              <a:rPr lang="en-US" dirty="0" smtClean="0">
                <a:solidFill>
                  <a:srgbClr val="FF0000"/>
                </a:solidFill>
              </a:rPr>
              <a:t>Water Facts</a:t>
            </a:r>
            <a:endParaRPr lang="en-US" dirty="0">
              <a:solidFill>
                <a:srgbClr val="FF0000"/>
              </a:solidFill>
            </a:endParaRPr>
          </a:p>
        </p:txBody>
      </p:sp>
      <p:sp>
        <p:nvSpPr>
          <p:cNvPr id="4" name="Rectangle 3"/>
          <p:cNvSpPr/>
          <p:nvPr/>
        </p:nvSpPr>
        <p:spPr>
          <a:xfrm>
            <a:off x="332812" y="683764"/>
            <a:ext cx="8584868" cy="1231106"/>
          </a:xfrm>
          <a:prstGeom prst="rect">
            <a:avLst/>
          </a:prstGeom>
        </p:spPr>
        <p:txBody>
          <a:bodyPr wrap="square">
            <a:spAutoFit/>
          </a:bodyPr>
          <a:lstStyle/>
          <a:p>
            <a:r>
              <a:rPr lang="en-US" sz="2800" b="1" dirty="0"/>
              <a:t>326 million trillion </a:t>
            </a:r>
            <a:r>
              <a:rPr lang="en-US" sz="2800" b="1" dirty="0" smtClean="0"/>
              <a:t>gallons total water on Earth</a:t>
            </a:r>
          </a:p>
          <a:p>
            <a:r>
              <a:rPr lang="en-US" sz="2800" b="1" dirty="0" smtClean="0"/>
              <a:t>97% is Ocean (salt water), only 3% is Fresh Water </a:t>
            </a:r>
            <a:r>
              <a:rPr lang="en-US" b="1" dirty="0" smtClean="0">
                <a:hlinkClick r:id="rId3"/>
              </a:rPr>
              <a:t>source</a:t>
            </a:r>
            <a:endParaRPr lang="en-US" b="1" dirty="0" smtClean="0"/>
          </a:p>
          <a:p>
            <a:endParaRPr lang="en-US" dirty="0"/>
          </a:p>
        </p:txBody>
      </p:sp>
      <p:sp>
        <p:nvSpPr>
          <p:cNvPr id="5" name="Rectangle 4"/>
          <p:cNvSpPr/>
          <p:nvPr/>
        </p:nvSpPr>
        <p:spPr>
          <a:xfrm>
            <a:off x="878256" y="1775923"/>
            <a:ext cx="6566656" cy="523220"/>
          </a:xfrm>
          <a:prstGeom prst="rect">
            <a:avLst/>
          </a:prstGeom>
        </p:spPr>
        <p:txBody>
          <a:bodyPr wrap="square">
            <a:spAutoFit/>
          </a:bodyPr>
          <a:lstStyle/>
          <a:p>
            <a:r>
              <a:rPr lang="en-US" sz="2800" dirty="0" smtClean="0"/>
              <a:t>Ocean </a:t>
            </a:r>
            <a:r>
              <a:rPr lang="en-US" sz="2800" dirty="0" smtClean="0">
                <a:sym typeface="Wingdings"/>
              </a:rPr>
              <a:t></a:t>
            </a:r>
            <a:r>
              <a:rPr lang="en-US" sz="2800" dirty="0" smtClean="0"/>
              <a:t>320 </a:t>
            </a:r>
            <a:r>
              <a:rPr lang="en-US" sz="2800" dirty="0"/>
              <a:t>million cubic </a:t>
            </a:r>
            <a:r>
              <a:rPr lang="en-US" sz="2800" dirty="0" smtClean="0"/>
              <a:t>miles salt water</a:t>
            </a:r>
            <a:endParaRPr lang="en-US" sz="2800" dirty="0"/>
          </a:p>
        </p:txBody>
      </p:sp>
      <p:sp>
        <p:nvSpPr>
          <p:cNvPr id="6" name="Rectangle 5"/>
          <p:cNvSpPr/>
          <p:nvPr/>
        </p:nvSpPr>
        <p:spPr>
          <a:xfrm>
            <a:off x="878256" y="2299143"/>
            <a:ext cx="8039424" cy="1815882"/>
          </a:xfrm>
          <a:prstGeom prst="rect">
            <a:avLst/>
          </a:prstGeom>
        </p:spPr>
        <p:txBody>
          <a:bodyPr wrap="square">
            <a:spAutoFit/>
          </a:bodyPr>
          <a:lstStyle/>
          <a:p>
            <a:r>
              <a:rPr lang="en-US" sz="2800" dirty="0"/>
              <a:t>2.5% </a:t>
            </a:r>
            <a:r>
              <a:rPr lang="en-US" sz="2800" dirty="0" smtClean="0"/>
              <a:t>of </a:t>
            </a:r>
            <a:r>
              <a:rPr lang="en-US" sz="2800" dirty="0"/>
              <a:t>fresh water is unavailable: locked up in glaciers, polar ice caps, atmosphere, and soil; highly polluted; or lies too far under the earth's surface to be extracted at an affordable cost.</a:t>
            </a:r>
          </a:p>
        </p:txBody>
      </p:sp>
      <p:sp>
        <p:nvSpPr>
          <p:cNvPr id="7" name="Rectangle 6"/>
          <p:cNvSpPr/>
          <p:nvPr/>
        </p:nvSpPr>
        <p:spPr>
          <a:xfrm>
            <a:off x="229698" y="4115025"/>
            <a:ext cx="8914302" cy="1077218"/>
          </a:xfrm>
          <a:prstGeom prst="rect">
            <a:avLst/>
          </a:prstGeom>
        </p:spPr>
        <p:txBody>
          <a:bodyPr wrap="square">
            <a:spAutoFit/>
          </a:bodyPr>
          <a:lstStyle/>
          <a:p>
            <a:r>
              <a:rPr lang="en-US" sz="3200" b="1" dirty="0" smtClean="0"/>
              <a:t>1.63 million trillion gallons (Less than 0.5</a:t>
            </a:r>
            <a:r>
              <a:rPr lang="en-US" sz="3200" b="1" dirty="0"/>
              <a:t>% of the </a:t>
            </a:r>
            <a:r>
              <a:rPr lang="en-US" sz="3200" b="1" dirty="0" smtClean="0"/>
              <a:t>earth's total water) </a:t>
            </a:r>
            <a:r>
              <a:rPr lang="en-US" sz="3200" b="1" dirty="0"/>
              <a:t>is </a:t>
            </a:r>
            <a:r>
              <a:rPr lang="en-US" sz="3200" b="1" dirty="0" smtClean="0"/>
              <a:t>accessible </a:t>
            </a:r>
            <a:r>
              <a:rPr lang="en-US" sz="3200" b="1" dirty="0"/>
              <a:t>F</a:t>
            </a:r>
            <a:r>
              <a:rPr lang="en-US" sz="3200" b="1" dirty="0" smtClean="0"/>
              <a:t>resh </a:t>
            </a:r>
            <a:r>
              <a:rPr lang="en-US" sz="3200" b="1" dirty="0"/>
              <a:t>W</a:t>
            </a:r>
            <a:r>
              <a:rPr lang="en-US" sz="3200" b="1" dirty="0" smtClean="0"/>
              <a:t>ater</a:t>
            </a:r>
            <a:endParaRPr lang="en-US" sz="3200" b="1" dirty="0"/>
          </a:p>
        </p:txBody>
      </p:sp>
      <p:sp>
        <p:nvSpPr>
          <p:cNvPr id="9" name="Rectangle 8"/>
          <p:cNvSpPr/>
          <p:nvPr/>
        </p:nvSpPr>
        <p:spPr>
          <a:xfrm>
            <a:off x="332812" y="5005793"/>
            <a:ext cx="8353988" cy="954107"/>
          </a:xfrm>
          <a:prstGeom prst="rect">
            <a:avLst/>
          </a:prstGeom>
        </p:spPr>
        <p:txBody>
          <a:bodyPr wrap="square">
            <a:spAutoFit/>
          </a:bodyPr>
          <a:lstStyle/>
          <a:p>
            <a:r>
              <a:rPr lang="en-US" sz="2800" dirty="0" smtClean="0"/>
              <a:t>Coca-Cola Water </a:t>
            </a:r>
            <a:r>
              <a:rPr lang="en-US" sz="2800" dirty="0"/>
              <a:t>Projects </a:t>
            </a:r>
            <a:r>
              <a:rPr lang="en-US" sz="2800" dirty="0" smtClean="0"/>
              <a:t>by </a:t>
            </a:r>
            <a:r>
              <a:rPr lang="en-US" sz="2800" dirty="0"/>
              <a:t>end of </a:t>
            </a:r>
            <a:r>
              <a:rPr lang="en-US" sz="2800" dirty="0" smtClean="0"/>
              <a:t>2017 replenished  </a:t>
            </a:r>
            <a:r>
              <a:rPr lang="en-US" sz="2800" dirty="0"/>
              <a:t>estimated 248 billion liters </a:t>
            </a:r>
            <a:r>
              <a:rPr lang="en-US" sz="2800" dirty="0" smtClean="0"/>
              <a:t>of Fresh Water that year</a:t>
            </a:r>
            <a:endParaRPr lang="en-US" sz="2800" dirty="0"/>
          </a:p>
        </p:txBody>
      </p:sp>
      <p:sp>
        <p:nvSpPr>
          <p:cNvPr id="10" name="Rectangle 9"/>
          <p:cNvSpPr/>
          <p:nvPr/>
        </p:nvSpPr>
        <p:spPr>
          <a:xfrm>
            <a:off x="2391559" y="5875084"/>
            <a:ext cx="5283049" cy="369332"/>
          </a:xfrm>
          <a:prstGeom prst="rect">
            <a:avLst/>
          </a:prstGeom>
        </p:spPr>
        <p:txBody>
          <a:bodyPr wrap="square">
            <a:spAutoFit/>
          </a:bodyPr>
          <a:lstStyle/>
          <a:p>
            <a:r>
              <a:rPr lang="en-US" dirty="0" smtClean="0"/>
              <a:t>CONVERSION: </a:t>
            </a:r>
            <a:r>
              <a:rPr lang="mr-IN" dirty="0" smtClean="0"/>
              <a:t>1 </a:t>
            </a:r>
            <a:r>
              <a:rPr lang="mr-IN" dirty="0"/>
              <a:t>Liter </a:t>
            </a:r>
            <a:r>
              <a:rPr lang="mr-IN" dirty="0" smtClean="0"/>
              <a:t>=</a:t>
            </a:r>
            <a:r>
              <a:rPr lang="en-US" b="1" dirty="0"/>
              <a:t> </a:t>
            </a:r>
            <a:r>
              <a:rPr lang="fi-FI" b="1" dirty="0" smtClean="0"/>
              <a:t>0.26417205 Gallons </a:t>
            </a:r>
            <a:endParaRPr lang="en-US" dirty="0"/>
          </a:p>
        </p:txBody>
      </p:sp>
      <p:sp>
        <p:nvSpPr>
          <p:cNvPr id="11" name="TextBox 10"/>
          <p:cNvSpPr txBox="1"/>
          <p:nvPr/>
        </p:nvSpPr>
        <p:spPr>
          <a:xfrm>
            <a:off x="121605" y="6242475"/>
            <a:ext cx="9022395" cy="461665"/>
          </a:xfrm>
          <a:prstGeom prst="rect">
            <a:avLst/>
          </a:prstGeom>
          <a:noFill/>
        </p:spPr>
        <p:txBody>
          <a:bodyPr wrap="square" rtlCol="0">
            <a:spAutoFit/>
          </a:bodyPr>
          <a:lstStyle/>
          <a:p>
            <a:r>
              <a:rPr lang="en-US" sz="2400" b="1" dirty="0" smtClean="0"/>
              <a:t>65.5 billion gallons of water that Coca-Cola Water Projects Replenish</a:t>
            </a:r>
            <a:endParaRPr lang="en-US" sz="2400" b="1" dirty="0"/>
          </a:p>
        </p:txBody>
      </p:sp>
      <p:sp>
        <p:nvSpPr>
          <p:cNvPr id="12" name="Slide Number Placeholder 11"/>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32004216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029"/>
            <a:ext cx="9296006" cy="657550"/>
          </a:xfrm>
        </p:spPr>
        <p:txBody>
          <a:bodyPr>
            <a:noAutofit/>
          </a:bodyPr>
          <a:lstStyle/>
          <a:p>
            <a:r>
              <a:rPr lang="en-US" sz="2800" dirty="0" smtClean="0">
                <a:hlinkClick r:id="rId2"/>
              </a:rPr>
              <a:t>How does Coke Replenish </a:t>
            </a:r>
            <a:r>
              <a:rPr lang="en-US" sz="2800" b="1" dirty="0" smtClean="0">
                <a:hlinkClick r:id="rId2"/>
              </a:rPr>
              <a:t>65.5 billion gallons of Fresh Water?</a:t>
            </a:r>
            <a:br>
              <a:rPr lang="en-US" sz="2800" b="1" dirty="0" smtClean="0">
                <a:hlinkClick r:id="rId2"/>
              </a:rPr>
            </a:br>
            <a:endParaRPr lang="en-US" sz="2800" dirty="0"/>
          </a:p>
        </p:txBody>
      </p:sp>
      <p:pic>
        <p:nvPicPr>
          <p:cNvPr id="4" name="Picture 3"/>
          <p:cNvPicPr>
            <a:picLocks noChangeAspect="1"/>
          </p:cNvPicPr>
          <p:nvPr/>
        </p:nvPicPr>
        <p:blipFill>
          <a:blip r:embed="rId3"/>
          <a:stretch>
            <a:fillRect/>
          </a:stretch>
        </p:blipFill>
        <p:spPr>
          <a:xfrm>
            <a:off x="0" y="624470"/>
            <a:ext cx="9144000" cy="5248697"/>
          </a:xfrm>
          <a:prstGeom prst="rect">
            <a:avLst/>
          </a:prstGeom>
        </p:spPr>
      </p:pic>
      <p:sp>
        <p:nvSpPr>
          <p:cNvPr id="5" name="Rectangle 4"/>
          <p:cNvSpPr/>
          <p:nvPr/>
        </p:nvSpPr>
        <p:spPr>
          <a:xfrm>
            <a:off x="0" y="5925748"/>
            <a:ext cx="9296005" cy="954107"/>
          </a:xfrm>
          <a:prstGeom prst="rect">
            <a:avLst/>
          </a:prstGeom>
        </p:spPr>
        <p:txBody>
          <a:bodyPr wrap="square">
            <a:spAutoFit/>
          </a:bodyPr>
          <a:lstStyle/>
          <a:p>
            <a:pPr algn="ctr"/>
            <a:r>
              <a:rPr lang="en-US" sz="2800" dirty="0"/>
              <a:t>The numbers on the map represent the amount of projects underway in that area</a:t>
            </a:r>
          </a:p>
        </p:txBody>
      </p:sp>
      <p:sp>
        <p:nvSpPr>
          <p:cNvPr id="6" name="Slide Number Placeholder 5"/>
          <p:cNvSpPr>
            <a:spLocks noGrp="1"/>
          </p:cNvSpPr>
          <p:nvPr>
            <p:ph type="sldNum" sz="quarter" idx="12"/>
          </p:nvPr>
        </p:nvSpPr>
        <p:spPr/>
        <p:txBody>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2793444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Research Hints</a:t>
            </a:r>
            <a:endParaRPr lang="en-US" dirty="0"/>
          </a:p>
        </p:txBody>
      </p:sp>
      <p:sp>
        <p:nvSpPr>
          <p:cNvPr id="3" name="Content Placeholder 2"/>
          <p:cNvSpPr>
            <a:spLocks noGrp="1"/>
          </p:cNvSpPr>
          <p:nvPr>
            <p:ph idx="1"/>
          </p:nvPr>
        </p:nvSpPr>
        <p:spPr/>
        <p:txBody>
          <a:bodyPr/>
          <a:lstStyle/>
          <a:p>
            <a:pPr marL="0" indent="0">
              <a:buNone/>
            </a:pPr>
            <a:r>
              <a:rPr lang="en-US" dirty="0" smtClean="0"/>
              <a:t>How does Coke Storytelling “maintain a single and exclusive meaning” in the face of the “</a:t>
            </a:r>
            <a:r>
              <a:rPr lang="en-US" dirty="0"/>
              <a:t>e</a:t>
            </a:r>
            <a:r>
              <a:rPr lang="en-US" dirty="0" smtClean="0"/>
              <a:t>xistence of multiple meanings” of a super wicked complex Global Fresh Water problem? (Foucault, 1977: 99). </a:t>
            </a:r>
            <a:r>
              <a:rPr lang="en-US" dirty="0" smtClean="0">
                <a:hlinkClick r:id="rId2"/>
              </a:rPr>
              <a:t>Source</a:t>
            </a:r>
            <a:endParaRPr lang="en-US" dirty="0" smtClean="0"/>
          </a:p>
        </p:txBody>
      </p:sp>
      <p:sp>
        <p:nvSpPr>
          <p:cNvPr id="4" name="Slide Number Placeholder 3"/>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29278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603510"/>
          </a:xfrm>
        </p:spPr>
        <p:txBody>
          <a:bodyPr>
            <a:normAutofit fontScale="90000"/>
          </a:bodyPr>
          <a:lstStyle/>
          <a:p>
            <a:r>
              <a:rPr lang="en-US" b="1" dirty="0" smtClean="0"/>
              <a:t>Coke Business ‘Water’-Storytelling</a:t>
            </a:r>
            <a:endParaRPr lang="en-US" b="1" dirty="0"/>
          </a:p>
        </p:txBody>
      </p:sp>
      <p:sp>
        <p:nvSpPr>
          <p:cNvPr id="4" name="Rectangle 3"/>
          <p:cNvSpPr/>
          <p:nvPr/>
        </p:nvSpPr>
        <p:spPr>
          <a:xfrm>
            <a:off x="3269211" y="646019"/>
            <a:ext cx="5610130" cy="1938992"/>
          </a:xfrm>
          <a:prstGeom prst="rect">
            <a:avLst/>
          </a:prstGeom>
        </p:spPr>
        <p:txBody>
          <a:bodyPr wrap="square">
            <a:spAutoFit/>
          </a:bodyPr>
          <a:lstStyle/>
          <a:p>
            <a:r>
              <a:rPr lang="en-US" sz="2400" b="1" dirty="0"/>
              <a:t>Conserving water usage through improved irrigation techniques</a:t>
            </a:r>
          </a:p>
          <a:p>
            <a:r>
              <a:rPr lang="en-US" sz="2400" dirty="0"/>
              <a:t>Laser-leveling activities and conversion to drip irrigation is helping improve ground water </a:t>
            </a:r>
            <a:r>
              <a:rPr lang="en-US" sz="2400" dirty="0" smtClean="0"/>
              <a:t>availability</a:t>
            </a:r>
            <a:r>
              <a:rPr lang="en-US" dirty="0" smtClean="0"/>
              <a:t>. </a:t>
            </a:r>
            <a:r>
              <a:rPr lang="en-US" u="sng" dirty="0" smtClean="0">
                <a:hlinkClick r:id="rId2"/>
              </a:rPr>
              <a:t>Read </a:t>
            </a:r>
            <a:r>
              <a:rPr lang="en-US" u="sng" dirty="0">
                <a:hlinkClick r:id="rId2"/>
              </a:rPr>
              <a:t>More</a:t>
            </a:r>
            <a:endParaRPr lang="en-US" dirty="0"/>
          </a:p>
        </p:txBody>
      </p:sp>
      <p:sp>
        <p:nvSpPr>
          <p:cNvPr id="5" name="Rectangle 4"/>
          <p:cNvSpPr/>
          <p:nvPr/>
        </p:nvSpPr>
        <p:spPr>
          <a:xfrm>
            <a:off x="3269211" y="2742525"/>
            <a:ext cx="5200798" cy="2677656"/>
          </a:xfrm>
          <a:prstGeom prst="rect">
            <a:avLst/>
          </a:prstGeom>
        </p:spPr>
        <p:txBody>
          <a:bodyPr wrap="square">
            <a:spAutoFit/>
          </a:bodyPr>
          <a:lstStyle/>
          <a:p>
            <a:r>
              <a:rPr lang="en-US" sz="2800" dirty="0"/>
              <a:t>In 2011, </a:t>
            </a:r>
            <a:r>
              <a:rPr lang="en-US" sz="2800" dirty="0" err="1"/>
              <a:t>Sohanlal</a:t>
            </a:r>
            <a:r>
              <a:rPr lang="en-US" sz="2800" dirty="0"/>
              <a:t> </a:t>
            </a:r>
            <a:r>
              <a:rPr lang="en-US" sz="2800" dirty="0" err="1"/>
              <a:t>Khosle</a:t>
            </a:r>
            <a:r>
              <a:rPr lang="en-US" sz="2800" dirty="0"/>
              <a:t> geared up to take part in a drip irrigation experiment initiated by The Coca-Cola Company on his half-hectare of farmland near Coke's Kaldhera bottling </a:t>
            </a:r>
            <a:r>
              <a:rPr lang="en-US" sz="2800" dirty="0" smtClean="0"/>
              <a:t>plant </a:t>
            </a:r>
            <a:r>
              <a:rPr lang="en-US" dirty="0" smtClean="0">
                <a:hlinkClick r:id="rId3"/>
              </a:rPr>
              <a:t>SOURCE</a:t>
            </a:r>
            <a:endParaRPr lang="en-US" dirty="0"/>
          </a:p>
        </p:txBody>
      </p:sp>
      <p:sp>
        <p:nvSpPr>
          <p:cNvPr id="6" name="Rectangle 5"/>
          <p:cNvSpPr/>
          <p:nvPr/>
        </p:nvSpPr>
        <p:spPr>
          <a:xfrm>
            <a:off x="0" y="5737206"/>
            <a:ext cx="9082015" cy="1200328"/>
          </a:xfrm>
          <a:prstGeom prst="rect">
            <a:avLst/>
          </a:prstGeom>
        </p:spPr>
        <p:txBody>
          <a:bodyPr wrap="square">
            <a:spAutoFit/>
          </a:bodyPr>
          <a:lstStyle/>
          <a:p>
            <a:r>
              <a:rPr lang="en-US" sz="2400" dirty="0"/>
              <a:t>The project has expanded from 26 farmers in 2007, to touching the lives of 523 farmers. The goal is to reach 1,000 farmers within the next three years</a:t>
            </a:r>
          </a:p>
        </p:txBody>
      </p:sp>
      <p:pic>
        <p:nvPicPr>
          <p:cNvPr id="7" name="Picture 6"/>
          <p:cNvPicPr>
            <a:picLocks noChangeAspect="1"/>
          </p:cNvPicPr>
          <p:nvPr/>
        </p:nvPicPr>
        <p:blipFill>
          <a:blip r:embed="rId4"/>
          <a:stretch>
            <a:fillRect/>
          </a:stretch>
        </p:blipFill>
        <p:spPr>
          <a:xfrm>
            <a:off x="309585" y="799921"/>
            <a:ext cx="2721239" cy="4939759"/>
          </a:xfrm>
          <a:prstGeom prst="rect">
            <a:avLst/>
          </a:prstGeom>
        </p:spPr>
      </p:pic>
      <p:sp>
        <p:nvSpPr>
          <p:cNvPr id="8" name="Slide Number Placeholder 7"/>
          <p:cNvSpPr>
            <a:spLocks noGrp="1"/>
          </p:cNvSpPr>
          <p:nvPr>
            <p:ph type="sldNum" sz="quarter" idx="12"/>
          </p:nvPr>
        </p:nvSpPr>
        <p:spPr/>
        <p:txBody>
          <a:bodyPr/>
          <a:lstStyle/>
          <a:p>
            <a:fld id="{651FC063-5EA9-49AF-AFAF-D68C9E82B23B}" type="slidenum">
              <a:rPr lang="en-US" smtClean="0"/>
              <a:pPr/>
              <a:t>19</a:t>
            </a:fld>
            <a:endParaRPr lang="en-US"/>
          </a:p>
        </p:txBody>
      </p:sp>
    </p:spTree>
    <p:extLst>
      <p:ext uri="{BB962C8B-B14F-4D97-AF65-F5344CB8AC3E}">
        <p14:creationId xmlns:p14="http://schemas.microsoft.com/office/powerpoint/2010/main" val="305289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77603" y="274577"/>
            <a:ext cx="8309197" cy="6081773"/>
          </a:xfrm>
          <a:prstGeom prst="rect">
            <a:avLst/>
          </a:prstGeom>
        </p:spPr>
      </p:pic>
    </p:spTree>
    <p:extLst>
      <p:ext uri="{BB962C8B-B14F-4D97-AF65-F5344CB8AC3E}">
        <p14:creationId xmlns:p14="http://schemas.microsoft.com/office/powerpoint/2010/main" val="310660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Side of Business Storytelling</a:t>
            </a:r>
            <a:endParaRPr lang="en-US" dirty="0">
              <a:solidFill>
                <a:srgbClr val="FF0000"/>
              </a:solidFill>
            </a:endParaRPr>
          </a:p>
        </p:txBody>
      </p:sp>
      <p:sp>
        <p:nvSpPr>
          <p:cNvPr id="4" name="Rectangle 3"/>
          <p:cNvSpPr/>
          <p:nvPr/>
        </p:nvSpPr>
        <p:spPr>
          <a:xfrm>
            <a:off x="94581" y="1471677"/>
            <a:ext cx="9049419" cy="3170099"/>
          </a:xfrm>
          <a:prstGeom prst="rect">
            <a:avLst/>
          </a:prstGeom>
        </p:spPr>
        <p:txBody>
          <a:bodyPr wrap="square">
            <a:spAutoFit/>
          </a:bodyPr>
          <a:lstStyle/>
          <a:p>
            <a:r>
              <a:rPr lang="en-US" sz="4000" dirty="0"/>
              <a:t>“There was so little rainfall this monsoon that there is no way that Coca-Cola can recharge significant amounts of water through their water-harvesting structures for next year.</a:t>
            </a:r>
            <a:r>
              <a:rPr lang="en-US" sz="4000" dirty="0" smtClean="0"/>
              <a:t>”</a:t>
            </a:r>
            <a:endParaRPr lang="en-US" sz="4000"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20</a:t>
            </a:fld>
            <a:endParaRPr lang="en-US"/>
          </a:p>
        </p:txBody>
      </p:sp>
    </p:spTree>
    <p:extLst>
      <p:ext uri="{BB962C8B-B14F-4D97-AF65-F5344CB8AC3E}">
        <p14:creationId xmlns:p14="http://schemas.microsoft.com/office/powerpoint/2010/main" val="269058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678"/>
          </a:xfrm>
        </p:spPr>
        <p:txBody>
          <a:bodyPr>
            <a:normAutofit fontScale="90000"/>
          </a:bodyPr>
          <a:lstStyle/>
          <a:p>
            <a:r>
              <a:rPr lang="en-US" sz="2800" dirty="0" smtClean="0">
                <a:solidFill>
                  <a:srgbClr val="FF0000"/>
                </a:solidFill>
              </a:rPr>
              <a:t>Study all sides of the Storytelling, and go back historically and get the story of the water and land relation</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a:p>
        </p:txBody>
      </p:sp>
      <p:sp>
        <p:nvSpPr>
          <p:cNvPr id="5" name="Rectangle 4"/>
          <p:cNvSpPr/>
          <p:nvPr/>
        </p:nvSpPr>
        <p:spPr>
          <a:xfrm>
            <a:off x="0" y="949186"/>
            <a:ext cx="9144000" cy="5632311"/>
          </a:xfrm>
          <a:prstGeom prst="rect">
            <a:avLst/>
          </a:prstGeom>
        </p:spPr>
        <p:txBody>
          <a:bodyPr wrap="square">
            <a:spAutoFit/>
          </a:bodyPr>
          <a:lstStyle/>
          <a:p>
            <a:r>
              <a:rPr lang="en-US" sz="2000" b="1" dirty="0"/>
              <a:t>New Delhi:</a:t>
            </a:r>
            <a:r>
              <a:rPr lang="en-US" sz="2000" dirty="0"/>
              <a:t> </a:t>
            </a:r>
            <a:r>
              <a:rPr lang="en-US" sz="2000" dirty="0" err="1"/>
              <a:t>Shrawan</a:t>
            </a:r>
            <a:r>
              <a:rPr lang="en-US" sz="2000" dirty="0"/>
              <a:t> </a:t>
            </a:r>
            <a:r>
              <a:rPr lang="en-US" sz="2000" dirty="0" err="1"/>
              <a:t>Nayak’s</a:t>
            </a:r>
            <a:r>
              <a:rPr lang="en-US" sz="2000" dirty="0"/>
              <a:t> journey home from work each day is marked by sadness and frustration. Now a day wage </a:t>
            </a:r>
            <a:r>
              <a:rPr lang="en-US" sz="2000" dirty="0" err="1"/>
              <a:t>labourer</a:t>
            </a:r>
            <a:r>
              <a:rPr lang="en-US" sz="2000" dirty="0"/>
              <a:t>, </a:t>
            </a:r>
            <a:r>
              <a:rPr lang="en-US" sz="2000" dirty="0" err="1"/>
              <a:t>Nayak’s</a:t>
            </a:r>
            <a:r>
              <a:rPr lang="en-US" sz="2000" dirty="0"/>
              <a:t> route back to his house in the town of Kala </a:t>
            </a:r>
            <a:r>
              <a:rPr lang="en-US" sz="2000" dirty="0" err="1"/>
              <a:t>Dera</a:t>
            </a:r>
            <a:r>
              <a:rPr lang="en-US" sz="2000" dirty="0"/>
              <a:t> passes by a mineral powder factory that occupies the land where he and his father once had a 7-hectare farm.</a:t>
            </a:r>
          </a:p>
          <a:p>
            <a:endParaRPr lang="en-US" sz="2000" dirty="0"/>
          </a:p>
          <a:p>
            <a:r>
              <a:rPr lang="en-US" sz="2000" dirty="0"/>
              <a:t>That was 10 years ago, before a Coca-Cola bottling plant opened up nearby and, critics say, exploited the existing water supplies to such an extent that the surrounding farmland dried up.</a:t>
            </a:r>
          </a:p>
          <a:p>
            <a:r>
              <a:rPr lang="en-US" sz="2000" dirty="0"/>
              <a:t>“The level of groundwater dipped too low and it made farming nearly impossible. Like many other farmers in Kala </a:t>
            </a:r>
            <a:r>
              <a:rPr lang="en-US" sz="2000" dirty="0" err="1"/>
              <a:t>Dera</a:t>
            </a:r>
            <a:r>
              <a:rPr lang="en-US" sz="2000" dirty="0"/>
              <a:t>, we were finally forced to sell the land to a mineral powder maker eight years ago,” said </a:t>
            </a:r>
            <a:r>
              <a:rPr lang="en-US" sz="2000" dirty="0" err="1"/>
              <a:t>Nayak</a:t>
            </a:r>
            <a:r>
              <a:rPr lang="en-US" sz="2000" dirty="0"/>
              <a:t>, 41, whose farm produced wheat, millet and vegetables. He also had to sell his cows and buffaloes.</a:t>
            </a:r>
          </a:p>
          <a:p>
            <a:r>
              <a:rPr lang="en-US" sz="2000" dirty="0"/>
              <a:t>Not long after Coca-Cola opened its plant in the already semi-arid and Kala </a:t>
            </a:r>
            <a:r>
              <a:rPr lang="en-US" sz="2000" dirty="0" err="1"/>
              <a:t>Dera</a:t>
            </a:r>
            <a:r>
              <a:rPr lang="en-US" sz="2000" dirty="0"/>
              <a:t>, in Rajasthan, in a locale surrounded by farmland, the water table in the area dropped significantly, leaving farmers unable to access it and reducing their land to dust.</a:t>
            </a:r>
          </a:p>
          <a:p>
            <a:r>
              <a:rPr lang="en-US" sz="2000" dirty="0"/>
              <a:t>Their claims are supported by studies by India’s Central Ground Water Board (CGWB), which found that the water table in Kala </a:t>
            </a:r>
            <a:r>
              <a:rPr lang="en-US" sz="2000" dirty="0" err="1"/>
              <a:t>Dera</a:t>
            </a:r>
            <a:r>
              <a:rPr lang="en-US" sz="2000" dirty="0"/>
              <a:t> has fallen by 22.36 </a:t>
            </a:r>
            <a:r>
              <a:rPr lang="en-US" sz="2000" dirty="0" err="1"/>
              <a:t>metres</a:t>
            </a:r>
            <a:r>
              <a:rPr lang="en-US" sz="2000" dirty="0"/>
              <a:t> since the factory opened, including by six </a:t>
            </a:r>
            <a:r>
              <a:rPr lang="en-US" sz="2000" dirty="0" err="1"/>
              <a:t>metres</a:t>
            </a:r>
            <a:r>
              <a:rPr lang="en-US" sz="2000" dirty="0"/>
              <a:t> between 2007 and 2008 alone</a:t>
            </a:r>
            <a:r>
              <a:rPr lang="en-US" sz="2000" dirty="0" smtClean="0"/>
              <a:t>. </a:t>
            </a:r>
            <a:r>
              <a:rPr lang="en-US" sz="2000" dirty="0" smtClean="0">
                <a:hlinkClick r:id="rId2"/>
              </a:rPr>
              <a:t>SOURCE</a:t>
            </a:r>
            <a:endParaRPr lang="en-US" sz="2000" dirty="0"/>
          </a:p>
        </p:txBody>
      </p:sp>
    </p:spTree>
    <p:extLst>
      <p:ext uri="{BB962C8B-B14F-4D97-AF65-F5344CB8AC3E}">
        <p14:creationId xmlns:p14="http://schemas.microsoft.com/office/powerpoint/2010/main" val="66631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19"/>
            <a:ext cx="8229600" cy="630530"/>
          </a:xfrm>
        </p:spPr>
        <p:txBody>
          <a:bodyPr>
            <a:normAutofit fontScale="90000"/>
          </a:bodyPr>
          <a:lstStyle/>
          <a:p>
            <a:r>
              <a:rPr lang="en-US" dirty="0" smtClean="0"/>
              <a:t>The Farmers Side of The Drip Story</a:t>
            </a:r>
            <a:endParaRPr lang="en-US" dirty="0"/>
          </a:p>
        </p:txBody>
      </p:sp>
      <p:sp>
        <p:nvSpPr>
          <p:cNvPr id="4" name="Rectangle 3"/>
          <p:cNvSpPr/>
          <p:nvPr/>
        </p:nvSpPr>
        <p:spPr>
          <a:xfrm>
            <a:off x="159943" y="776559"/>
            <a:ext cx="8852319" cy="646331"/>
          </a:xfrm>
          <a:prstGeom prst="rect">
            <a:avLst/>
          </a:prstGeom>
        </p:spPr>
        <p:txBody>
          <a:bodyPr wrap="square">
            <a:spAutoFit/>
          </a:bodyPr>
          <a:lstStyle/>
          <a:p>
            <a:r>
              <a:rPr lang="en-US" dirty="0"/>
              <a:t>Feb 12, 2016 - Coke Suspends </a:t>
            </a:r>
            <a:r>
              <a:rPr lang="en-US" b="1" dirty="0"/>
              <a:t>Bottling</a:t>
            </a:r>
            <a:r>
              <a:rPr lang="en-US" dirty="0"/>
              <a:t> at </a:t>
            </a:r>
            <a:r>
              <a:rPr lang="en-US" b="1" dirty="0"/>
              <a:t>Plant</a:t>
            </a:r>
            <a:r>
              <a:rPr lang="en-US" dirty="0"/>
              <a:t> at Center of Water </a:t>
            </a:r>
            <a:r>
              <a:rPr lang="en-US" b="1" dirty="0"/>
              <a:t>Dispute</a:t>
            </a:r>
            <a:r>
              <a:rPr lang="en-US" dirty="0"/>
              <a:t> ... </a:t>
            </a:r>
            <a:r>
              <a:rPr lang="en-US" b="1" dirty="0"/>
              <a:t>Coca</a:t>
            </a:r>
            <a:r>
              <a:rPr lang="en-US" dirty="0"/>
              <a:t>-</a:t>
            </a:r>
            <a:r>
              <a:rPr lang="en-US" b="1" dirty="0"/>
              <a:t>Cola</a:t>
            </a:r>
            <a:r>
              <a:rPr lang="en-US" dirty="0"/>
              <a:t> said it runs the </a:t>
            </a:r>
            <a:r>
              <a:rPr lang="en-US" b="1" dirty="0" err="1"/>
              <a:t>Kaladera</a:t>
            </a:r>
            <a:r>
              <a:rPr lang="en-US" b="1" dirty="0"/>
              <a:t> plant</a:t>
            </a:r>
            <a:r>
              <a:rPr lang="en-US" dirty="0"/>
              <a:t> in Rajasthan "as a </a:t>
            </a:r>
            <a:r>
              <a:rPr lang="en-US" dirty="0" smtClean="0"/>
              <a:t>responsible </a:t>
            </a:r>
            <a:r>
              <a:rPr lang="en-US" dirty="0" err="1" smtClean="0"/>
              <a:t>setward</a:t>
            </a:r>
            <a:r>
              <a:rPr lang="en-US" dirty="0" smtClean="0"/>
              <a:t> of fresh water</a:t>
            </a:r>
            <a:endParaRPr lang="en-US" dirty="0"/>
          </a:p>
        </p:txBody>
      </p:sp>
      <p:pic>
        <p:nvPicPr>
          <p:cNvPr id="5" name="Picture 4"/>
          <p:cNvPicPr>
            <a:picLocks noChangeAspect="1"/>
          </p:cNvPicPr>
          <p:nvPr/>
        </p:nvPicPr>
        <p:blipFill>
          <a:blip r:embed="rId2"/>
          <a:stretch>
            <a:fillRect/>
          </a:stretch>
        </p:blipFill>
        <p:spPr>
          <a:xfrm>
            <a:off x="281548" y="3364695"/>
            <a:ext cx="2540000" cy="1727200"/>
          </a:xfrm>
          <a:prstGeom prst="rect">
            <a:avLst/>
          </a:prstGeom>
        </p:spPr>
      </p:pic>
      <p:sp>
        <p:nvSpPr>
          <p:cNvPr id="6" name="Rectangle 5"/>
          <p:cNvSpPr/>
          <p:nvPr/>
        </p:nvSpPr>
        <p:spPr>
          <a:xfrm>
            <a:off x="2821548" y="1585009"/>
            <a:ext cx="6322452" cy="3693319"/>
          </a:xfrm>
          <a:prstGeom prst="rect">
            <a:avLst/>
          </a:prstGeom>
        </p:spPr>
        <p:txBody>
          <a:bodyPr wrap="square">
            <a:spAutoFit/>
          </a:bodyPr>
          <a:lstStyle/>
          <a:p>
            <a:r>
              <a:rPr lang="en-US" dirty="0"/>
              <a:t>“The people who run the Coca-Cola plant are enormously influential and have the backing of politicians from both the [ruling] Congress party and the </a:t>
            </a:r>
            <a:r>
              <a:rPr lang="en-US" dirty="0" err="1"/>
              <a:t>Bharatiya</a:t>
            </a:r>
            <a:r>
              <a:rPr lang="en-US" dirty="0"/>
              <a:t> </a:t>
            </a:r>
            <a:r>
              <a:rPr lang="en-US" dirty="0" err="1"/>
              <a:t>Janata</a:t>
            </a:r>
            <a:r>
              <a:rPr lang="en-US" dirty="0"/>
              <a:t> Party [main opposition],” said activist and farmer </a:t>
            </a:r>
            <a:r>
              <a:rPr lang="en-US" dirty="0" err="1"/>
              <a:t>Rameshwar</a:t>
            </a:r>
            <a:r>
              <a:rPr lang="en-US" dirty="0"/>
              <a:t> Prasad </a:t>
            </a:r>
            <a:r>
              <a:rPr lang="en-US" dirty="0" err="1"/>
              <a:t>Kudi</a:t>
            </a:r>
            <a:r>
              <a:rPr lang="en-US" dirty="0"/>
              <a:t> in a phone interview with IPS from Kala </a:t>
            </a:r>
            <a:r>
              <a:rPr lang="en-US" dirty="0" err="1"/>
              <a:t>Dera</a:t>
            </a:r>
            <a:r>
              <a:rPr lang="en-US" dirty="0"/>
              <a:t>. “But we have the people on our side and we will continue to press for the closure of the plant.”</a:t>
            </a:r>
          </a:p>
          <a:p>
            <a:r>
              <a:rPr lang="en-US" dirty="0" err="1"/>
              <a:t>Kudi</a:t>
            </a:r>
            <a:r>
              <a:rPr lang="en-US" dirty="0"/>
              <a:t>, who is a member of the Kala </a:t>
            </a:r>
            <a:r>
              <a:rPr lang="en-US" dirty="0" err="1"/>
              <a:t>Dera</a:t>
            </a:r>
            <a:r>
              <a:rPr lang="en-US" dirty="0"/>
              <a:t> </a:t>
            </a:r>
            <a:r>
              <a:rPr lang="en-US" dirty="0" err="1"/>
              <a:t>Sangharsh</a:t>
            </a:r>
            <a:r>
              <a:rPr lang="en-US" dirty="0"/>
              <a:t> </a:t>
            </a:r>
            <a:r>
              <a:rPr lang="en-US" dirty="0" err="1"/>
              <a:t>Samiti</a:t>
            </a:r>
            <a:r>
              <a:rPr lang="en-US" dirty="0"/>
              <a:t>, a local group that has been demanding closure of the plant, said it was bad enough that various rules and norms were violated to allow the plant to be set up in a water-stressed area. Worse, it was “positively obscene” that it was functioning as usual in the middle of a severe drought</a:t>
            </a:r>
            <a:r>
              <a:rPr lang="en-US" dirty="0" smtClean="0"/>
              <a:t>. </a:t>
            </a:r>
            <a:r>
              <a:rPr lang="en-US" dirty="0" smtClean="0">
                <a:hlinkClick r:id="rId3"/>
              </a:rPr>
              <a:t>SOURCE</a:t>
            </a:r>
            <a:endParaRPr lang="en-US" dirty="0"/>
          </a:p>
        </p:txBody>
      </p:sp>
      <p:sp>
        <p:nvSpPr>
          <p:cNvPr id="7" name="Rectangle 6"/>
          <p:cNvSpPr/>
          <p:nvPr/>
        </p:nvSpPr>
        <p:spPr>
          <a:xfrm>
            <a:off x="0" y="5263453"/>
            <a:ext cx="9012262" cy="1477328"/>
          </a:xfrm>
          <a:prstGeom prst="rect">
            <a:avLst/>
          </a:prstGeom>
        </p:spPr>
        <p:txBody>
          <a:bodyPr wrap="square">
            <a:spAutoFit/>
          </a:bodyPr>
          <a:lstStyle/>
          <a:p>
            <a:r>
              <a:rPr lang="en-US" dirty="0"/>
              <a:t>Sharma said his company has launched initiatives to replenish groundwater through recharge projects within and outside its 56 plants across India.</a:t>
            </a:r>
          </a:p>
          <a:p>
            <a:r>
              <a:rPr lang="en-US" dirty="0"/>
              <a:t>“In Kala </a:t>
            </a:r>
            <a:r>
              <a:rPr lang="en-US" dirty="0" err="1"/>
              <a:t>Dera</a:t>
            </a:r>
            <a:r>
              <a:rPr lang="en-US" dirty="0"/>
              <a:t>, we have created the potential to recharge 15 times more water into the ground than we use in our plant. Even with less than normal rainfall, these structures can recharge substantially more water than is drawn for our bottling operations.’’</a:t>
            </a:r>
          </a:p>
        </p:txBody>
      </p:sp>
      <p:sp>
        <p:nvSpPr>
          <p:cNvPr id="8" name="Slide Number Placeholder 7"/>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204683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821"/>
          </a:xfrm>
        </p:spPr>
        <p:txBody>
          <a:bodyPr>
            <a:normAutofit fontScale="90000"/>
          </a:bodyPr>
          <a:lstStyle/>
          <a:p>
            <a:r>
              <a:rPr lang="en-US" dirty="0" smtClean="0"/>
              <a:t>How?</a:t>
            </a:r>
            <a:endParaRPr lang="en-US" dirty="0"/>
          </a:p>
        </p:txBody>
      </p:sp>
      <p:sp>
        <p:nvSpPr>
          <p:cNvPr id="4" name="Rectangle 3"/>
          <p:cNvSpPr/>
          <p:nvPr/>
        </p:nvSpPr>
        <p:spPr>
          <a:xfrm>
            <a:off x="-1" y="932188"/>
            <a:ext cx="8971727" cy="1200329"/>
          </a:xfrm>
          <a:prstGeom prst="rect">
            <a:avLst/>
          </a:prstGeom>
        </p:spPr>
        <p:txBody>
          <a:bodyPr wrap="square">
            <a:spAutoFit/>
          </a:bodyPr>
          <a:lstStyle/>
          <a:p>
            <a:r>
              <a:rPr lang="en-US" dirty="0"/>
              <a:t>The government data showed water table decline of 1.83 </a:t>
            </a:r>
            <a:r>
              <a:rPr lang="en-US" dirty="0" err="1"/>
              <a:t>metres</a:t>
            </a:r>
            <a:r>
              <a:rPr lang="en-US" dirty="0"/>
              <a:t> in Kala </a:t>
            </a:r>
            <a:r>
              <a:rPr lang="en-US" dirty="0" err="1"/>
              <a:t>Dera</a:t>
            </a:r>
            <a:r>
              <a:rPr lang="en-US" dirty="0"/>
              <a:t> compared with those of other villages: 2.39 m in </a:t>
            </a:r>
            <a:r>
              <a:rPr lang="en-US" dirty="0" err="1"/>
              <a:t>Chomu</a:t>
            </a:r>
            <a:r>
              <a:rPr lang="en-US" dirty="0"/>
              <a:t>, 2.28 m in Jaipur and 2.43 m in </a:t>
            </a:r>
            <a:r>
              <a:rPr lang="en-US" dirty="0" err="1"/>
              <a:t>Tigariya</a:t>
            </a:r>
            <a:r>
              <a:rPr lang="en-US" dirty="0"/>
              <a:t>. Coca- Cola claims this is the result of “water stewardship’’ by a responsible company with “expertise in water management’’.</a:t>
            </a:r>
          </a:p>
        </p:txBody>
      </p:sp>
      <p:sp>
        <p:nvSpPr>
          <p:cNvPr id="5" name="Rectangle 4"/>
          <p:cNvSpPr/>
          <p:nvPr/>
        </p:nvSpPr>
        <p:spPr>
          <a:xfrm>
            <a:off x="0" y="1997839"/>
            <a:ext cx="9144000" cy="1477328"/>
          </a:xfrm>
          <a:prstGeom prst="rect">
            <a:avLst/>
          </a:prstGeom>
        </p:spPr>
        <p:txBody>
          <a:bodyPr wrap="square">
            <a:spAutoFit/>
          </a:bodyPr>
          <a:lstStyle/>
          <a:p>
            <a:r>
              <a:rPr lang="en-US" dirty="0"/>
              <a:t>Coca-Cola is prepared to help farmers make the transition. “Last year, we entered into a public-private partnership with the government agency </a:t>
            </a:r>
            <a:r>
              <a:rPr lang="en-US" dirty="0" err="1"/>
              <a:t>Krishi</a:t>
            </a:r>
            <a:r>
              <a:rPr lang="en-US" dirty="0"/>
              <a:t> </a:t>
            </a:r>
            <a:r>
              <a:rPr lang="en-US" dirty="0" err="1"/>
              <a:t>Vigyan</a:t>
            </a:r>
            <a:r>
              <a:rPr lang="en-US" dirty="0"/>
              <a:t> Kendra [an agricultural extension service] to help farmers install drip irrigation projects in Kala </a:t>
            </a:r>
            <a:r>
              <a:rPr lang="en-US" dirty="0" err="1"/>
              <a:t>Dera</a:t>
            </a:r>
            <a:r>
              <a:rPr lang="en-US" dirty="0"/>
              <a:t> to improve water and energy efficiency,” Sharma said. “So far, we have installed 27 drip irrigation projects and we plan to set up 200 more in the next few months.”</a:t>
            </a:r>
          </a:p>
        </p:txBody>
      </p:sp>
      <p:sp>
        <p:nvSpPr>
          <p:cNvPr id="6" name="Rectangle 5"/>
          <p:cNvSpPr/>
          <p:nvPr/>
        </p:nvSpPr>
        <p:spPr>
          <a:xfrm>
            <a:off x="-2" y="3615726"/>
            <a:ext cx="9144001" cy="1200329"/>
          </a:xfrm>
          <a:prstGeom prst="rect">
            <a:avLst/>
          </a:prstGeom>
        </p:spPr>
        <p:txBody>
          <a:bodyPr wrap="square">
            <a:spAutoFit/>
          </a:bodyPr>
          <a:lstStyle/>
          <a:p>
            <a:r>
              <a:rPr lang="en-US" dirty="0"/>
              <a:t>But the farmers have a different take on the issue. Mahesh Yogi, a farmer and campaigner who spoke with IPS, said that while Coca-Cola was giving out subsidies for drip irrigation, the scheme was costly and unsustainable, considering the equipment needed, which would also require maintenance.</a:t>
            </a:r>
          </a:p>
        </p:txBody>
      </p:sp>
      <p:sp>
        <p:nvSpPr>
          <p:cNvPr id="7" name="Rectangle 6"/>
          <p:cNvSpPr/>
          <p:nvPr/>
        </p:nvSpPr>
        <p:spPr>
          <a:xfrm>
            <a:off x="0" y="4605264"/>
            <a:ext cx="8971726" cy="1754327"/>
          </a:xfrm>
          <a:prstGeom prst="rect">
            <a:avLst/>
          </a:prstGeom>
        </p:spPr>
        <p:txBody>
          <a:bodyPr wrap="square">
            <a:spAutoFit/>
          </a:bodyPr>
          <a:lstStyle/>
          <a:p>
            <a:r>
              <a:rPr lang="en-US" dirty="0"/>
              <a:t>“There are 25,000 farmers in Kala </a:t>
            </a:r>
            <a:r>
              <a:rPr lang="en-US" dirty="0" err="1"/>
              <a:t>Dera</a:t>
            </a:r>
            <a:r>
              <a:rPr lang="en-US" dirty="0"/>
              <a:t>, and it is just not possible to cover a significant number in a short period of time. What are we to do in the meantime? And who will take care of future maintenance?”</a:t>
            </a:r>
          </a:p>
          <a:p>
            <a:r>
              <a:rPr lang="en-US" dirty="0"/>
              <a:t>Yogi claimed that the beneficiaries of the drip irrigation schemes were a handful of better-off, influential people who supported Coca Cola’s activities. “They are following a divide-and-rule policy here,’’ he said.</a:t>
            </a:r>
          </a:p>
        </p:txBody>
      </p:sp>
      <p:sp>
        <p:nvSpPr>
          <p:cNvPr id="8" name="Slide Number Placeholder 7"/>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184154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24</a:t>
            </a:fld>
            <a:endParaRPr lang="en-US"/>
          </a:p>
        </p:txBody>
      </p:sp>
      <p:sp>
        <p:nvSpPr>
          <p:cNvPr id="5" name="Rectangle 4"/>
          <p:cNvSpPr/>
          <p:nvPr/>
        </p:nvSpPr>
        <p:spPr>
          <a:xfrm>
            <a:off x="229698" y="1607687"/>
            <a:ext cx="8782564" cy="5632312"/>
          </a:xfrm>
          <a:prstGeom prst="rect">
            <a:avLst/>
          </a:prstGeom>
        </p:spPr>
        <p:txBody>
          <a:bodyPr wrap="square">
            <a:spAutoFit/>
          </a:bodyPr>
          <a:lstStyle/>
          <a:p>
            <a:r>
              <a:rPr lang="en-US" sz="3600" dirty="0"/>
              <a:t>“Water shortages are commonplace in India already, and numerous studies point towards an even more difficult water situation with climate change, inefficient farming practices, as well as rampant industrial pollution and extraction,” he said. “Whether they like it or not, Coca-Cola will have to accept that communities, farmers and livestock have precedence over water.</a:t>
            </a:r>
            <a:r>
              <a:rPr lang="en-US" sz="3600" dirty="0" smtClean="0"/>
              <a:t>”</a:t>
            </a:r>
            <a:r>
              <a:rPr lang="en-US" sz="3600" dirty="0">
                <a:hlinkClick r:id="rId2"/>
              </a:rPr>
              <a:t> SOURCE</a:t>
            </a:r>
            <a:endParaRPr lang="en-US" sz="3600" dirty="0"/>
          </a:p>
          <a:p>
            <a:endParaRPr lang="en-US" sz="3600" dirty="0"/>
          </a:p>
        </p:txBody>
      </p:sp>
    </p:spTree>
    <p:extLst>
      <p:ext uri="{BB962C8B-B14F-4D97-AF65-F5344CB8AC3E}">
        <p14:creationId xmlns:p14="http://schemas.microsoft.com/office/powerpoint/2010/main" val="310277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Coca-Cola has “wasted abundance” retold as “admirable history” of philanthropic deeds (Foucault, 1977: 88)</a:t>
            </a:r>
          </a:p>
          <a:p>
            <a:pPr marL="514350" indent="-514350">
              <a:buFont typeface="+mj-lt"/>
              <a:buAutoNum type="arabicPeriod"/>
            </a:pPr>
            <a:r>
              <a:rPr lang="en-US" dirty="0" smtClean="0"/>
              <a:t>Coke plays with phantasm, and representational-fantasy in an “ironic and deceptive manner” (Foucault, 1977: 140). </a:t>
            </a:r>
            <a:r>
              <a:rPr lang="en-US" dirty="0" smtClean="0">
                <a:hlinkClick r:id="rId2"/>
              </a:rPr>
              <a:t>Source</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25</a:t>
            </a:fld>
            <a:endParaRPr lang="en-US"/>
          </a:p>
        </p:txBody>
      </p:sp>
    </p:spTree>
    <p:extLst>
      <p:ext uri="{BB962C8B-B14F-4D97-AF65-F5344CB8AC3E}">
        <p14:creationId xmlns:p14="http://schemas.microsoft.com/office/powerpoint/2010/main" val="348376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1FC063-5EA9-49AF-AFAF-D68C9E82B23B}" type="slidenum">
              <a:rPr lang="en-US" smtClean="0"/>
              <a:pPr/>
              <a:t>3</a:t>
            </a:fld>
            <a:endParaRPr lang="en-US"/>
          </a:p>
        </p:txBody>
      </p:sp>
      <p:pic>
        <p:nvPicPr>
          <p:cNvPr id="4" name="Picture 3" descr="Screen Shot 2019-01-26 at 9.04.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612"/>
            <a:ext cx="9144000" cy="6549864"/>
          </a:xfrm>
          <a:prstGeom prst="rect">
            <a:avLst/>
          </a:prstGeom>
        </p:spPr>
      </p:pic>
    </p:spTree>
    <p:extLst>
      <p:ext uri="{BB962C8B-B14F-4D97-AF65-F5344CB8AC3E}">
        <p14:creationId xmlns:p14="http://schemas.microsoft.com/office/powerpoint/2010/main" val="1841500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1FC063-5EA9-49AF-AFAF-D68C9E82B23B}" type="slidenum">
              <a:rPr lang="en-US" smtClean="0"/>
              <a:pPr/>
              <a:t>4</a:t>
            </a:fld>
            <a:endParaRPr lang="en-US"/>
          </a:p>
        </p:txBody>
      </p:sp>
      <p:pic>
        <p:nvPicPr>
          <p:cNvPr id="4" name="Picture 3" descr="6 Global Water Cycle Proces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31390"/>
          </a:xfrm>
          <a:prstGeom prst="rect">
            <a:avLst/>
          </a:prstGeom>
        </p:spPr>
      </p:pic>
    </p:spTree>
    <p:extLst>
      <p:ext uri="{BB962C8B-B14F-4D97-AF65-F5344CB8AC3E}">
        <p14:creationId xmlns:p14="http://schemas.microsoft.com/office/powerpoint/2010/main" val="11157520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16" y="17947"/>
            <a:ext cx="9076442" cy="1143000"/>
          </a:xfrm>
        </p:spPr>
        <p:txBody>
          <a:bodyPr>
            <a:noAutofit/>
          </a:bodyPr>
          <a:lstStyle/>
          <a:p>
            <a:r>
              <a:rPr lang="en-US" sz="3200" b="1" dirty="0" smtClean="0">
                <a:solidFill>
                  <a:srgbClr val="FF0000"/>
                </a:solidFill>
              </a:rPr>
              <a:t>How to Research the Fresh Water Replenishment STORYTELLING Claims of Coca Cola?</a:t>
            </a:r>
            <a:endParaRPr lang="en-US" sz="3200" b="1" dirty="0">
              <a:solidFill>
                <a:srgbClr val="FF0000"/>
              </a:solidFill>
            </a:endParaRPr>
          </a:p>
        </p:txBody>
      </p:sp>
      <p:sp>
        <p:nvSpPr>
          <p:cNvPr id="3" name="Content Placeholder 2"/>
          <p:cNvSpPr>
            <a:spLocks noGrp="1"/>
          </p:cNvSpPr>
          <p:nvPr>
            <p:ph idx="1"/>
          </p:nvPr>
        </p:nvSpPr>
        <p:spPr>
          <a:xfrm>
            <a:off x="135116" y="1160948"/>
            <a:ext cx="9008884" cy="5560528"/>
          </a:xfrm>
        </p:spPr>
        <p:txBody>
          <a:bodyPr>
            <a:normAutofit fontScale="92500" lnSpcReduction="10000"/>
          </a:bodyPr>
          <a:lstStyle/>
          <a:p>
            <a:pPr marL="514350" indent="-514350">
              <a:buFont typeface="+mj-lt"/>
              <a:buAutoNum type="arabicPeriod"/>
            </a:pPr>
            <a:r>
              <a:rPr lang="en-US" dirty="0" smtClean="0"/>
              <a:t>Use Coca Cola </a:t>
            </a:r>
            <a:r>
              <a:rPr lang="en-US" dirty="0" smtClean="0">
                <a:hlinkClick r:id="rId2"/>
              </a:rPr>
              <a:t>Annual Sustainability Report </a:t>
            </a:r>
            <a:r>
              <a:rPr lang="en-US" dirty="0" smtClean="0"/>
              <a:t>for such claims</a:t>
            </a:r>
          </a:p>
          <a:p>
            <a:pPr marL="514350" indent="-514350">
              <a:buFont typeface="+mj-lt"/>
              <a:buAutoNum type="arabicPeriod"/>
            </a:pPr>
            <a:r>
              <a:rPr lang="en-US" dirty="0" smtClean="0"/>
              <a:t>Then Study the Claims and ‘auxiliary assumptions’ in photos, graphs, numbers, and text</a:t>
            </a:r>
          </a:p>
          <a:p>
            <a:pPr marL="514350" indent="-514350">
              <a:buFont typeface="+mj-lt"/>
              <a:buAutoNum type="arabicPeriod"/>
            </a:pPr>
            <a:r>
              <a:rPr lang="en-US" dirty="0" smtClean="0"/>
              <a:t>Check out Coke’s collection of stories and those ‘auxiliary assumptions’ </a:t>
            </a:r>
          </a:p>
          <a:p>
            <a:pPr marL="514350" indent="-514350">
              <a:buFont typeface="+mj-lt"/>
              <a:buAutoNum type="arabicPeriod"/>
            </a:pPr>
            <a:r>
              <a:rPr lang="en-US" dirty="0" smtClean="0"/>
              <a:t>Check out the counter-stories of people living around Coke bottling plants and their ‘auxiliary assumptions’</a:t>
            </a:r>
          </a:p>
          <a:p>
            <a:pPr marL="514350" indent="-514350">
              <a:buFont typeface="+mj-lt"/>
              <a:buAutoNum type="arabicPeriod"/>
            </a:pPr>
            <a:r>
              <a:rPr lang="en-US" dirty="0" smtClean="0"/>
              <a:t>Learn the facts about Fresh Water Scarcity and Water Stress on planet Earth so you can make new ‘auxiliary assumptions’ to test out on the next Coke stories and counter-stories for farmers around the world</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29306264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82085" cy="333311"/>
          </a:xfrm>
        </p:spPr>
        <p:txBody>
          <a:bodyPr>
            <a:normAutofit fontScale="90000"/>
          </a:bodyPr>
          <a:lstStyle/>
          <a:p>
            <a:r>
              <a:rPr lang="en-US" dirty="0" smtClean="0">
                <a:hlinkClick r:id="rId2"/>
              </a:rPr>
              <a:t>Coca-Cola’s Annual Sustainability Report</a:t>
            </a:r>
            <a:endParaRPr lang="en-US" dirty="0"/>
          </a:p>
        </p:txBody>
      </p:sp>
      <p:pic>
        <p:nvPicPr>
          <p:cNvPr id="4" name="Picture 3"/>
          <p:cNvPicPr>
            <a:picLocks noChangeAspect="1"/>
          </p:cNvPicPr>
          <p:nvPr/>
        </p:nvPicPr>
        <p:blipFill>
          <a:blip r:embed="rId3"/>
          <a:stretch>
            <a:fillRect/>
          </a:stretch>
        </p:blipFill>
        <p:spPr>
          <a:xfrm>
            <a:off x="1129923" y="840079"/>
            <a:ext cx="6936525" cy="5993697"/>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3397627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5" y="378280"/>
            <a:ext cx="9022395" cy="148609"/>
          </a:xfrm>
        </p:spPr>
        <p:txBody>
          <a:bodyPr>
            <a:noAutofit/>
          </a:bodyPr>
          <a:lstStyle/>
          <a:p>
            <a:r>
              <a:rPr lang="en-US" sz="2800" dirty="0">
                <a:solidFill>
                  <a:srgbClr val="FF0000"/>
                </a:solidFill>
              </a:rPr>
              <a:t>FOR EVERY DROP OF WATER WE USE, WE GIVE ONE BACK </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905280" y="526889"/>
            <a:ext cx="7292906" cy="4811502"/>
          </a:xfrm>
          <a:prstGeom prst="rect">
            <a:avLst/>
          </a:prstGeom>
        </p:spPr>
      </p:pic>
      <p:sp>
        <p:nvSpPr>
          <p:cNvPr id="5" name="Rectangle 4"/>
          <p:cNvSpPr/>
          <p:nvPr/>
        </p:nvSpPr>
        <p:spPr>
          <a:xfrm>
            <a:off x="121605" y="5396033"/>
            <a:ext cx="9022395" cy="1569660"/>
          </a:xfrm>
          <a:prstGeom prst="rect">
            <a:avLst/>
          </a:prstGeom>
        </p:spPr>
        <p:txBody>
          <a:bodyPr wrap="square">
            <a:spAutoFit/>
          </a:bodyPr>
          <a:lstStyle/>
          <a:p>
            <a:r>
              <a:rPr lang="mr-IN" sz="2400" dirty="0" smtClean="0"/>
              <a:t>…</a:t>
            </a:r>
            <a:r>
              <a:rPr lang="en-US" sz="2400" dirty="0" smtClean="0"/>
              <a:t> we </a:t>
            </a:r>
            <a:r>
              <a:rPr lang="en-US" sz="2400" dirty="0"/>
              <a:t>take water leadership seriously because it’s the earth’s most valuable finite resource. With our size and local presence, we have the ability to help people and communities get access to the water they </a:t>
            </a:r>
            <a:r>
              <a:rPr lang="en-US" sz="2400" dirty="0" smtClean="0"/>
              <a:t>need (p. 11)</a:t>
            </a:r>
            <a:endParaRPr lang="en-US" sz="2400"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3021924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2450"/>
          </a:xfrm>
        </p:spPr>
        <p:txBody>
          <a:bodyPr>
            <a:normAutofit fontScale="90000"/>
          </a:bodyPr>
          <a:lstStyle/>
          <a:p>
            <a:r>
              <a:rPr lang="en-US" dirty="0" smtClean="0">
                <a:solidFill>
                  <a:srgbClr val="FF0000"/>
                </a:solidFill>
              </a:rPr>
              <a:t>Storytelling Research Questions</a:t>
            </a:r>
            <a:endParaRPr lang="en-US" dirty="0">
              <a:solidFill>
                <a:srgbClr val="FF0000"/>
              </a:solidFill>
            </a:endParaRPr>
          </a:p>
        </p:txBody>
      </p:sp>
      <p:sp>
        <p:nvSpPr>
          <p:cNvPr id="3" name="Content Placeholder 2"/>
          <p:cNvSpPr>
            <a:spLocks noGrp="1"/>
          </p:cNvSpPr>
          <p:nvPr>
            <p:ph idx="1"/>
          </p:nvPr>
        </p:nvSpPr>
        <p:spPr>
          <a:xfrm>
            <a:off x="0" y="1040268"/>
            <a:ext cx="8985238" cy="5681207"/>
          </a:xfrm>
        </p:spPr>
        <p:txBody>
          <a:bodyPr/>
          <a:lstStyle/>
          <a:p>
            <a:pPr marL="514350" indent="-514350">
              <a:buFont typeface="+mj-lt"/>
              <a:buAutoNum type="arabicPeriod"/>
            </a:pPr>
            <a:r>
              <a:rPr lang="en-US" dirty="0" smtClean="0"/>
              <a:t>What was center stage on the cover?</a:t>
            </a:r>
          </a:p>
          <a:p>
            <a:pPr marL="514350" indent="-514350">
              <a:buFont typeface="+mj-lt"/>
              <a:buAutoNum type="arabicPeriod"/>
            </a:pPr>
            <a:r>
              <a:rPr lang="en-US" dirty="0" smtClean="0"/>
              <a:t>Next read carefully the opening story lines of Coca-Cola’s </a:t>
            </a:r>
            <a:r>
              <a:rPr lang="en-US" dirty="0" smtClean="0">
                <a:hlinkClick r:id="rId2"/>
              </a:rPr>
              <a:t>Annual Sustainability Report</a:t>
            </a:r>
            <a:r>
              <a:rPr lang="en-US" dirty="0" smtClean="0"/>
              <a:t> on p. 1</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8</a:t>
            </a:fld>
            <a:endParaRPr lang="en-US"/>
          </a:p>
        </p:txBody>
      </p:sp>
    </p:spTree>
    <p:extLst>
      <p:ext uri="{BB962C8B-B14F-4D97-AF65-F5344CB8AC3E}">
        <p14:creationId xmlns:p14="http://schemas.microsoft.com/office/powerpoint/2010/main" val="240454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79271"/>
          </a:xfrm>
        </p:spPr>
        <p:txBody>
          <a:bodyPr>
            <a:normAutofit fontScale="90000"/>
          </a:bodyPr>
          <a:lstStyle/>
          <a:p>
            <a:r>
              <a:rPr lang="en-US" dirty="0" smtClean="0">
                <a:hlinkClick r:id="rId2"/>
              </a:rPr>
              <a:t>Coca-Cola’s Annual Sustainability Report</a:t>
            </a:r>
            <a:endParaRPr lang="en-US" dirty="0"/>
          </a:p>
        </p:txBody>
      </p:sp>
      <p:sp>
        <p:nvSpPr>
          <p:cNvPr id="3" name="Content Placeholder 2"/>
          <p:cNvSpPr>
            <a:spLocks noGrp="1"/>
          </p:cNvSpPr>
          <p:nvPr>
            <p:ph idx="1"/>
          </p:nvPr>
        </p:nvSpPr>
        <p:spPr>
          <a:xfrm>
            <a:off x="0" y="2777989"/>
            <a:ext cx="9144000" cy="4093522"/>
          </a:xfrm>
        </p:spPr>
        <p:txBody>
          <a:bodyPr>
            <a:normAutofit fontScale="92500" lnSpcReduction="20000"/>
          </a:bodyPr>
          <a:lstStyle/>
          <a:p>
            <a:pPr marL="0" indent="0">
              <a:buNone/>
            </a:pPr>
            <a:r>
              <a:rPr lang="en-US" b="1" dirty="0" smtClean="0">
                <a:solidFill>
                  <a:srgbClr val="FF0000"/>
                </a:solidFill>
              </a:rPr>
              <a:t>Start with the Cover: </a:t>
            </a:r>
            <a:r>
              <a:rPr lang="en-US" dirty="0" smtClean="0"/>
              <a:t>Our </a:t>
            </a:r>
            <a:r>
              <a:rPr lang="en-US" dirty="0"/>
              <a:t>Sustainability Report tells only part of our </a:t>
            </a:r>
            <a:r>
              <a:rPr lang="en-US" dirty="0" smtClean="0"/>
              <a:t>story</a:t>
            </a:r>
            <a:r>
              <a:rPr lang="mr-IN" dirty="0" smtClean="0"/>
              <a:t>…</a:t>
            </a:r>
            <a:r>
              <a:rPr lang="en-US" dirty="0" smtClean="0"/>
              <a:t> Our </a:t>
            </a:r>
            <a:r>
              <a:rPr lang="en-US" dirty="0"/>
              <a:t>growth and our environmental and social impact stories are </a:t>
            </a:r>
            <a:r>
              <a:rPr lang="en-US" dirty="0" smtClean="0"/>
              <a:t>interconnected</a:t>
            </a:r>
            <a:r>
              <a:rPr lang="en-US" dirty="0"/>
              <a:t> </a:t>
            </a:r>
            <a:r>
              <a:rPr lang="mr-IN" dirty="0" smtClean="0"/>
              <a:t>…</a:t>
            </a:r>
            <a:endParaRPr lang="en-US" dirty="0" smtClean="0"/>
          </a:p>
          <a:p>
            <a:pPr marL="0" indent="0">
              <a:buNone/>
            </a:pPr>
            <a:r>
              <a:rPr lang="en-US" dirty="0" smtClean="0"/>
              <a:t>Our </a:t>
            </a:r>
            <a:r>
              <a:rPr lang="en-US" dirty="0"/>
              <a:t>Annual Review cover features diverse beverages from our consumer-centric brand portfolio. </a:t>
            </a:r>
            <a:endParaRPr lang="en-US" dirty="0" smtClean="0"/>
          </a:p>
          <a:p>
            <a:pPr marL="0" indent="0">
              <a:buNone/>
            </a:pPr>
            <a:r>
              <a:rPr lang="en-US" dirty="0" smtClean="0"/>
              <a:t>Our </a:t>
            </a:r>
            <a:r>
              <a:rPr lang="en-US" dirty="0"/>
              <a:t>Sustainability Report cover represents the packaging we want to recover, recycle and reuse. </a:t>
            </a:r>
            <a:endParaRPr lang="en-US" dirty="0" smtClean="0"/>
          </a:p>
          <a:p>
            <a:pPr marL="0" indent="0">
              <a:buNone/>
            </a:pPr>
            <a:r>
              <a:rPr lang="en-US" dirty="0" smtClean="0"/>
              <a:t>We </a:t>
            </a:r>
            <a:r>
              <a:rPr lang="en-US" dirty="0"/>
              <a:t>will continue to do business the right </a:t>
            </a:r>
            <a:r>
              <a:rPr lang="en-US" dirty="0" smtClean="0"/>
              <a:t>way </a:t>
            </a:r>
            <a:r>
              <a:rPr lang="en-US" dirty="0"/>
              <a:t>by following our values and working toward solutions that benefit us all. </a:t>
            </a:r>
            <a:endParaRPr lang="en-US" dirty="0" smtClean="0">
              <a:effectLst/>
            </a:endParaRPr>
          </a:p>
          <a:p>
            <a:pPr marL="0" indent="0">
              <a:buNone/>
            </a:pPr>
            <a:endParaRPr lang="en-US" dirty="0"/>
          </a:p>
        </p:txBody>
      </p:sp>
      <p:pic>
        <p:nvPicPr>
          <p:cNvPr id="4" name="Picture 3"/>
          <p:cNvPicPr>
            <a:picLocks noChangeAspect="1"/>
          </p:cNvPicPr>
          <p:nvPr/>
        </p:nvPicPr>
        <p:blipFill>
          <a:blip r:embed="rId3"/>
          <a:stretch>
            <a:fillRect/>
          </a:stretch>
        </p:blipFill>
        <p:spPr>
          <a:xfrm>
            <a:off x="3296839" y="804897"/>
            <a:ext cx="2283467" cy="1973092"/>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540518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1523</TotalTime>
  <Words>2057</Words>
  <Application>Microsoft Macintosh PowerPoint</Application>
  <PresentationFormat>On-screen Show (4:3)</PresentationFormat>
  <Paragraphs>109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How to Research the Fresh Water Replenishment STORYTELLING Claims of Coca Cola?</vt:lpstr>
      <vt:lpstr>Coca-Cola’s Annual Sustainability Report</vt:lpstr>
      <vt:lpstr>FOR EVERY DROP OF WATER WE USE, WE GIVE ONE BACK  </vt:lpstr>
      <vt:lpstr>Storytelling Research Questions</vt:lpstr>
      <vt:lpstr>Coca-Cola’s Annual Sustainability Report</vt:lpstr>
      <vt:lpstr>PowerPoint Presentation</vt:lpstr>
      <vt:lpstr>Storytelling Research Hints</vt:lpstr>
      <vt:lpstr>CLICK TO EXPLORE INTERACTIVE VALUE CHAIN </vt:lpstr>
      <vt:lpstr>Coca Cola says “Water  We aim to give back the amount of water used in our finished beverages to replenish communities and nature”  SOURCE</vt:lpstr>
      <vt:lpstr>Coke Storytelling Statements</vt:lpstr>
      <vt:lpstr>Coca-Cola Storytelling claims need fact checking for Stupidity</vt:lpstr>
      <vt:lpstr>Water Facts</vt:lpstr>
      <vt:lpstr>How does Coke Replenish 65.5 billion gallons of Fresh Water? </vt:lpstr>
      <vt:lpstr>Storytelling Research Hints</vt:lpstr>
      <vt:lpstr>Coke Business ‘Water’-Storytelling</vt:lpstr>
      <vt:lpstr>Other Side of Business Storytelling</vt:lpstr>
      <vt:lpstr>Study all sides of the Storytelling, and go back historically and get the story of the water and land relation</vt:lpstr>
      <vt:lpstr>The Farmers Side of The Drip Story</vt:lpstr>
      <vt:lpstr>How?</vt:lpstr>
      <vt:lpstr>Take away</vt:lpstr>
      <vt:lpstr>Findings</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Research Methods</dc:title>
  <dc:creator>David Boje</dc:creator>
  <cp:lastModifiedBy>David Boje</cp:lastModifiedBy>
  <cp:revision>56</cp:revision>
  <dcterms:created xsi:type="dcterms:W3CDTF">2019-01-16T18:44:42Z</dcterms:created>
  <dcterms:modified xsi:type="dcterms:W3CDTF">2019-10-12T15:07:35Z</dcterms:modified>
</cp:coreProperties>
</file>