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0"/>
  </p:notesMasterIdLst>
  <p:sldIdLst>
    <p:sldId id="256" r:id="rId2"/>
    <p:sldId id="264" r:id="rId3"/>
    <p:sldId id="265"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8" d="100"/>
          <a:sy n="48" d="100"/>
        </p:scale>
        <p:origin x="-184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4BE4CA-540C-9546-8722-45D2AD6AC74A}" type="datetimeFigureOut">
              <a:rPr lang="en-US" smtClean="0"/>
              <a:t>10/15/19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818FEE-4629-7E4A-B009-82D248308C43}" type="slidenum">
              <a:rPr lang="en-US" smtClean="0"/>
              <a:t>‹#›</a:t>
            </a:fld>
            <a:endParaRPr lang="en-US"/>
          </a:p>
        </p:txBody>
      </p:sp>
    </p:spTree>
    <p:extLst>
      <p:ext uri="{BB962C8B-B14F-4D97-AF65-F5344CB8AC3E}">
        <p14:creationId xmlns:p14="http://schemas.microsoft.com/office/powerpoint/2010/main" val="662024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Workers and tasks appear as a homogeneous ensemble (Sartre p. 116).</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“Thus labour organizes itself by </a:t>
            </a:r>
            <a:r>
              <a:rPr lang="en-US" sz="1200" i="1" kern="1200" dirty="0" smtClean="0">
                <a:solidFill>
                  <a:schemeClr val="tx1"/>
                </a:solidFill>
                <a:latin typeface="+mn-lt"/>
                <a:ea typeface="+mn-ea"/>
                <a:cs typeface="+mn-cs"/>
              </a:rPr>
              <a:t>synthetic determinations </a:t>
            </a:r>
            <a:r>
              <a:rPr lang="en-US" sz="1200" i="0" kern="1200" dirty="0" smtClean="0">
                <a:solidFill>
                  <a:schemeClr val="tx1"/>
                </a:solidFill>
                <a:latin typeface="+mn-lt"/>
                <a:ea typeface="+mn-ea"/>
                <a:cs typeface="+mn-cs"/>
              </a:rPr>
              <a:t>of the ensemble, by discovering or constructing tighter and tighter relations within the practical field so as to convert what was originally only a vague relation of the parts to the whole and to one another into a complete circle of conditioning” (Sartre, 1960: 91).</a:t>
            </a:r>
            <a:endParaRPr lang="en-US" sz="1200" b="1" i="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FC58B63-3AD1-D948-8656-6DF54A11055B}" type="slidenum">
              <a:rPr lang="en-US" smtClean="0"/>
              <a:t>4</a:t>
            </a:fld>
            <a:endParaRPr lang="en-US"/>
          </a:p>
        </p:txBody>
      </p:sp>
    </p:spTree>
    <p:extLst>
      <p:ext uri="{BB962C8B-B14F-4D97-AF65-F5344CB8AC3E}">
        <p14:creationId xmlns:p14="http://schemas.microsoft.com/office/powerpoint/2010/main" val="3526891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“This means that materiality also indicates the means of cultivation - it reveals itself as such through the tools and organization which have actually cultivated some other part of the same soil. But this positive ensemble is lived as a negative turning back, and conditions all negativity (the </a:t>
            </a:r>
            <a:r>
              <a:rPr lang="en-US" sz="1200" i="1" kern="1200" dirty="0" smtClean="0">
                <a:solidFill>
                  <a:schemeClr val="tx1"/>
                </a:solidFill>
                <a:latin typeface="+mn-lt"/>
                <a:ea typeface="+mn-ea"/>
                <a:cs typeface="+mn-cs"/>
              </a:rPr>
              <a:t>raid</a:t>
            </a:r>
            <a:r>
              <a:rPr lang="en-US" sz="1200" i="0" kern="1200" dirty="0" smtClean="0">
                <a:solidFill>
                  <a:schemeClr val="tx1"/>
                </a:solidFill>
                <a:latin typeface="+mn-lt"/>
                <a:ea typeface="+mn-ea"/>
                <a:cs typeface="+mn-cs"/>
              </a:rPr>
              <a:t> in which men are captured like animals, and the statute which assigns them to a place in the new society as both necessary producers and dispensable consumers reduced to </a:t>
            </a:r>
            <a:r>
              <a:rPr lang="en-US" sz="1200" i="0" kern="1200" dirty="0" err="1" smtClean="0">
                <a:solidFill>
                  <a:schemeClr val="tx1"/>
                </a:solidFill>
                <a:latin typeface="+mn-lt"/>
                <a:ea typeface="+mn-ea"/>
                <a:cs typeface="+mn-cs"/>
              </a:rPr>
              <a:t>underconsumption</a:t>
            </a:r>
            <a:r>
              <a:rPr lang="en-US" sz="1200" i="0" kern="1200" dirty="0" smtClean="0">
                <a:solidFill>
                  <a:schemeClr val="tx1"/>
                </a:solidFill>
                <a:latin typeface="+mn-lt"/>
                <a:ea typeface="+mn-ea"/>
                <a:cs typeface="+mn-cs"/>
              </a:rPr>
              <a:t> and which, in constituting the Other as sub-human, makes of the slave-owner a man </a:t>
            </a:r>
            <a:r>
              <a:rPr lang="en-US" sz="1200" i="1" kern="1200" dirty="0" smtClean="0">
                <a:solidFill>
                  <a:schemeClr val="tx1"/>
                </a:solidFill>
                <a:latin typeface="+mn-lt"/>
                <a:ea typeface="+mn-ea"/>
                <a:cs typeface="+mn-cs"/>
              </a:rPr>
              <a:t>other than man</a:t>
            </a:r>
            <a:r>
              <a:rPr lang="en-US" sz="1200" i="0" kern="1200" dirty="0" smtClean="0">
                <a:solidFill>
                  <a:schemeClr val="tx1"/>
                </a:solidFill>
                <a:latin typeface="+mn-lt"/>
                <a:ea typeface="+mn-ea"/>
                <a:cs typeface="+mn-cs"/>
              </a:rPr>
              <a:t>)” (Sartre, 1960: 158). </a:t>
            </a:r>
          </a:p>
          <a:p>
            <a:endParaRPr lang="en-US" dirty="0"/>
          </a:p>
        </p:txBody>
      </p:sp>
      <p:sp>
        <p:nvSpPr>
          <p:cNvPr id="4" name="Slide Number Placeholder 3"/>
          <p:cNvSpPr>
            <a:spLocks noGrp="1"/>
          </p:cNvSpPr>
          <p:nvPr>
            <p:ph type="sldNum" sz="quarter" idx="10"/>
          </p:nvPr>
        </p:nvSpPr>
        <p:spPr/>
        <p:txBody>
          <a:bodyPr/>
          <a:lstStyle/>
          <a:p>
            <a:fld id="{DFC58B63-3AD1-D948-8656-6DF54A11055B}" type="slidenum">
              <a:rPr lang="en-US" smtClean="0"/>
              <a:t>5</a:t>
            </a:fld>
            <a:endParaRPr lang="en-US"/>
          </a:p>
        </p:txBody>
      </p:sp>
    </p:spTree>
    <p:extLst>
      <p:ext uri="{BB962C8B-B14F-4D97-AF65-F5344CB8AC3E}">
        <p14:creationId xmlns:p14="http://schemas.microsoft.com/office/powerpoint/2010/main" val="69034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3602780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93245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2136482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2393266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10/15/19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54208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10/15/19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379293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C3F878-F5E8-489B-AC8A-64F2A7E22C28}" type="datetimeFigureOut">
              <a:rPr lang="en-US" smtClean="0"/>
              <a:pPr/>
              <a:t>10/15/19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002234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10/15/19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271368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10/15/19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4005675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10/15/19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424503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10/15/19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7226005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3F878-F5E8-489B-AC8A-64F2A7E22C28}" type="datetimeFigureOut">
              <a:rPr lang="en-US" smtClean="0"/>
              <a:pPr/>
              <a:t>10/15/19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1FC063-5EA9-49AF-AFAF-D68C9E82B23B}" type="slidenum">
              <a:rPr lang="en-US" smtClean="0"/>
              <a:pPr/>
              <a:t>‹#›</a:t>
            </a:fld>
            <a:endParaRPr lang="en-US" dirty="0"/>
          </a:p>
        </p:txBody>
      </p:sp>
    </p:spTree>
    <p:extLst>
      <p:ext uri="{BB962C8B-B14F-4D97-AF65-F5344CB8AC3E}">
        <p14:creationId xmlns:p14="http://schemas.microsoft.com/office/powerpoint/2010/main" val="188122953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Ensemble Leadership </a:t>
            </a:r>
            <a:r>
              <a:rPr lang="en-US" dirty="0" err="1" smtClean="0"/>
              <a:t>Storyteling</a:t>
            </a:r>
            <a:r>
              <a:rPr lang="en-US" dirty="0" smtClean="0"/>
              <a:t> Slides</a:t>
            </a:r>
            <a:endParaRPr lang="en-US" dirty="0"/>
          </a:p>
        </p:txBody>
      </p:sp>
      <p:sp>
        <p:nvSpPr>
          <p:cNvPr id="3" name="Subtitle 2"/>
          <p:cNvSpPr>
            <a:spLocks noGrp="1"/>
          </p:cNvSpPr>
          <p:nvPr>
            <p:ph type="subTitle" idx="1"/>
          </p:nvPr>
        </p:nvSpPr>
        <p:spPr/>
        <p:txBody>
          <a:bodyPr/>
          <a:lstStyle/>
          <a:p>
            <a:r>
              <a:rPr lang="en-US" dirty="0" smtClean="0"/>
              <a:t>David Boje and Grace Ann Rosile</a:t>
            </a:r>
          </a:p>
          <a:p>
            <a:r>
              <a:rPr lang="en-US" dirty="0" smtClean="0"/>
              <a:t>Cabrini Doctoral Seminar</a:t>
            </a:r>
            <a:endParaRPr lang="en-US" dirty="0" smtClean="0"/>
          </a:p>
          <a:p>
            <a:endParaRPr lang="en-US" dirty="0"/>
          </a:p>
        </p:txBody>
      </p:sp>
    </p:spTree>
    <p:extLst>
      <p:ext uri="{BB962C8B-B14F-4D97-AF65-F5344CB8AC3E}">
        <p14:creationId xmlns:p14="http://schemas.microsoft.com/office/powerpoint/2010/main" val="39150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2573755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39964" y="365903"/>
            <a:ext cx="7834412" cy="5951724"/>
          </a:xfrm>
          <a:prstGeom prst="rect">
            <a:avLst/>
          </a:prstGeom>
        </p:spPr>
      </p:pic>
    </p:spTree>
    <p:extLst>
      <p:ext uri="{BB962C8B-B14F-4D97-AF65-F5344CB8AC3E}">
        <p14:creationId xmlns:p14="http://schemas.microsoft.com/office/powerpoint/2010/main" val="3494349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5748"/>
          </a:xfrm>
        </p:spPr>
        <p:txBody>
          <a:bodyPr>
            <a:normAutofit fontScale="90000"/>
          </a:bodyPr>
          <a:lstStyle/>
          <a:p>
            <a:r>
              <a:rPr lang="en-US" b="1" i="1" dirty="0">
                <a:solidFill>
                  <a:srgbClr val="FF0000"/>
                </a:solidFill>
              </a:rPr>
              <a:t>FROM ABSTRACTING TO GROUNDING</a:t>
            </a:r>
            <a:br>
              <a:rPr lang="en-US" b="1" i="1" dirty="0">
                <a:solidFill>
                  <a:srgbClr val="FF0000"/>
                </a:solidFill>
              </a:rPr>
            </a:br>
            <a:endParaRPr lang="en-US" i="1" dirty="0">
              <a:solidFill>
                <a:srgbClr val="FF0000"/>
              </a:solidFill>
            </a:endParaRPr>
          </a:p>
        </p:txBody>
      </p:sp>
      <p:sp>
        <p:nvSpPr>
          <p:cNvPr id="3" name="Content Placeholder 2"/>
          <p:cNvSpPr>
            <a:spLocks noGrp="1"/>
          </p:cNvSpPr>
          <p:nvPr>
            <p:ph idx="1"/>
          </p:nvPr>
        </p:nvSpPr>
        <p:spPr>
          <a:xfrm>
            <a:off x="999230" y="770386"/>
            <a:ext cx="8144769" cy="5951089"/>
          </a:xfrm>
        </p:spPr>
        <p:txBody>
          <a:bodyPr>
            <a:normAutofit lnSpcReduction="10000"/>
          </a:bodyPr>
          <a:lstStyle/>
          <a:p>
            <a:pPr marL="0" indent="0" algn="ctr">
              <a:buNone/>
            </a:pPr>
            <a:r>
              <a:rPr lang="en-US" dirty="0" smtClean="0"/>
              <a:t>Ensemble </a:t>
            </a:r>
            <a:r>
              <a:rPr lang="en-US" dirty="0"/>
              <a:t>Leadership Theory(ELT</a:t>
            </a:r>
            <a:r>
              <a:rPr lang="en-US" dirty="0" smtClean="0"/>
              <a:t>)</a:t>
            </a:r>
            <a:endParaRPr lang="en-US" dirty="0"/>
          </a:p>
          <a:p>
            <a:pPr marL="0" indent="0">
              <a:buNone/>
            </a:pPr>
            <a:r>
              <a:rPr lang="en-US" sz="4800" dirty="0" smtClean="0"/>
              <a:t>There </a:t>
            </a:r>
            <a:r>
              <a:rPr lang="en-US" sz="4800" dirty="0"/>
              <a:t>are ensembles that have </a:t>
            </a:r>
            <a:r>
              <a:rPr lang="en-US" sz="4800" b="1" i="1" dirty="0"/>
              <a:t>Abstracting</a:t>
            </a:r>
            <a:r>
              <a:rPr lang="en-US" sz="4800" dirty="0"/>
              <a:t> </a:t>
            </a:r>
            <a:r>
              <a:rPr lang="en-US" sz="4800" i="1" dirty="0"/>
              <a:t>synthetic determinations of the ensemble</a:t>
            </a:r>
            <a:r>
              <a:rPr lang="en-US" sz="4800" dirty="0"/>
              <a:t>, </a:t>
            </a:r>
            <a:r>
              <a:rPr lang="en-US" sz="4800" b="1" i="1" dirty="0"/>
              <a:t>Grounding </a:t>
            </a:r>
            <a:r>
              <a:rPr lang="en-US" sz="4800" dirty="0"/>
              <a:t>in a </a:t>
            </a:r>
            <a:r>
              <a:rPr lang="en-US" sz="4800" i="1" dirty="0"/>
              <a:t>tighter and tighter practical field of parts into whole, completing the </a:t>
            </a:r>
            <a:r>
              <a:rPr lang="en-US" sz="4800" dirty="0"/>
              <a:t>circle of conditioning. </a:t>
            </a:r>
            <a:endParaRPr lang="en-US" sz="4800" b="1" dirty="0"/>
          </a:p>
          <a:p>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4</a:t>
            </a:fld>
            <a:endParaRPr lang="en-US"/>
          </a:p>
        </p:txBody>
      </p:sp>
      <p:sp>
        <p:nvSpPr>
          <p:cNvPr id="5" name="Down Arrow 4"/>
          <p:cNvSpPr/>
          <p:nvPr/>
        </p:nvSpPr>
        <p:spPr>
          <a:xfrm>
            <a:off x="603702" y="2331980"/>
            <a:ext cx="395528" cy="162405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Down Arrow 5"/>
          <p:cNvSpPr/>
          <p:nvPr/>
        </p:nvSpPr>
        <p:spPr>
          <a:xfrm>
            <a:off x="686971" y="4732292"/>
            <a:ext cx="395528" cy="162405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17114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Sociomateriality and Slave Ensembles</a:t>
            </a: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sz="4400" dirty="0"/>
              <a:t>Sociomateriality, can be tools and organization where the positive ensemble is lived negativity such as </a:t>
            </a:r>
            <a:r>
              <a:rPr lang="en-US" sz="4400" i="1" dirty="0"/>
              <a:t>raids</a:t>
            </a:r>
            <a:r>
              <a:rPr lang="en-US" sz="4400" dirty="0"/>
              <a:t> on the slaves, </a:t>
            </a:r>
            <a:r>
              <a:rPr lang="en-US" sz="4400" i="1" dirty="0"/>
              <a:t>captured like animals, </a:t>
            </a:r>
            <a:r>
              <a:rPr lang="en-US" sz="4400" dirty="0"/>
              <a:t>to be producers for consumers.</a:t>
            </a:r>
          </a:p>
        </p:txBody>
      </p:sp>
      <p:sp>
        <p:nvSpPr>
          <p:cNvPr id="4" name="Slide Number Placeholder 3"/>
          <p:cNvSpPr>
            <a:spLocks noGrp="1"/>
          </p:cNvSpPr>
          <p:nvPr>
            <p:ph type="sldNum" sz="quarter" idx="12"/>
          </p:nvPr>
        </p:nvSpPr>
        <p:spPr/>
        <p:txBody>
          <a:bodyPr/>
          <a:lstStyle/>
          <a:p>
            <a:fld id="{651FC063-5EA9-49AF-AFAF-D68C9E82B23B}" type="slidenum">
              <a:rPr lang="en-US" smtClean="0"/>
              <a:pPr/>
              <a:t>5</a:t>
            </a:fld>
            <a:endParaRPr lang="en-US"/>
          </a:p>
        </p:txBody>
      </p:sp>
    </p:spTree>
    <p:extLst>
      <p:ext uri="{BB962C8B-B14F-4D97-AF65-F5344CB8AC3E}">
        <p14:creationId xmlns:p14="http://schemas.microsoft.com/office/powerpoint/2010/main" val="357251065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4638"/>
            <a:ext cx="8993075" cy="1143000"/>
          </a:xfrm>
        </p:spPr>
        <p:txBody>
          <a:bodyPr>
            <a:normAutofit fontScale="90000"/>
          </a:bodyPr>
          <a:lstStyle/>
          <a:p>
            <a:r>
              <a:rPr lang="en-US" b="1" i="1" dirty="0" smtClean="0">
                <a:solidFill>
                  <a:srgbClr val="FF0000"/>
                </a:solidFill>
              </a:rPr>
              <a:t>ABSTRACTING  AND  </a:t>
            </a:r>
            <a:r>
              <a:rPr lang="en-US" b="1" i="1" dirty="0">
                <a:solidFill>
                  <a:srgbClr val="FF0000"/>
                </a:solidFill>
              </a:rPr>
              <a:t>ENSEMBLES OF MASTERS AND SLAVES</a:t>
            </a:r>
            <a:br>
              <a:rPr lang="en-US" b="1" i="1" dirty="0">
                <a:solidFill>
                  <a:srgbClr val="FF0000"/>
                </a:solidFill>
              </a:rPr>
            </a:br>
            <a:endParaRPr lang="en-US" i="1" dirty="0">
              <a:solidFill>
                <a:srgbClr val="FF0000"/>
              </a:solidFill>
            </a:endParaRPr>
          </a:p>
        </p:txBody>
      </p:sp>
      <p:sp>
        <p:nvSpPr>
          <p:cNvPr id="3" name="Content Placeholder 2"/>
          <p:cNvSpPr>
            <a:spLocks noGrp="1"/>
          </p:cNvSpPr>
          <p:nvPr>
            <p:ph idx="1"/>
          </p:nvPr>
        </p:nvSpPr>
        <p:spPr>
          <a:xfrm>
            <a:off x="0" y="1417638"/>
            <a:ext cx="9144000" cy="5303837"/>
          </a:xfrm>
        </p:spPr>
        <p:txBody>
          <a:bodyPr>
            <a:normAutofit/>
          </a:bodyPr>
          <a:lstStyle/>
          <a:p>
            <a:pPr marL="0" indent="0">
              <a:buNone/>
            </a:pPr>
            <a:r>
              <a:rPr lang="en-US" sz="3600" dirty="0" smtClean="0"/>
              <a:t>“In reality</a:t>
            </a:r>
            <a:r>
              <a:rPr lang="en-US" sz="3600" dirty="0"/>
              <a:t>, the plurality of masters and the serial character of every society cause the Master as such, even in idealist terms, to find </a:t>
            </a:r>
            <a:r>
              <a:rPr lang="en-US" sz="3600" i="1" dirty="0"/>
              <a:t>a</a:t>
            </a:r>
            <a:r>
              <a:rPr lang="en-US" sz="3600" dirty="0"/>
              <a:t> </a:t>
            </a:r>
            <a:r>
              <a:rPr lang="en-US" sz="3600" i="1" dirty="0"/>
              <a:t>different truth</a:t>
            </a:r>
            <a:r>
              <a:rPr lang="en-US" sz="3600" dirty="0"/>
              <a:t> within the ensemble of his class. Slaves are the truth of masters, but masters are also the truth of masters, and these two truths oppose one another as do these two categories of individuals” (Sartre, 1960: 158).</a:t>
            </a:r>
          </a:p>
        </p:txBody>
      </p:sp>
      <p:sp>
        <p:nvSpPr>
          <p:cNvPr id="4" name="Slide Number Placeholder 3"/>
          <p:cNvSpPr>
            <a:spLocks noGrp="1"/>
          </p:cNvSpPr>
          <p:nvPr>
            <p:ph type="sldNum" sz="quarter" idx="12"/>
          </p:nvPr>
        </p:nvSpPr>
        <p:spPr/>
        <p:txBody>
          <a:bodyPr/>
          <a:lstStyle/>
          <a:p>
            <a:fld id="{651FC063-5EA9-49AF-AFAF-D68C9E82B23B}" type="slidenum">
              <a:rPr lang="en-US" smtClean="0"/>
              <a:pPr/>
              <a:t>6</a:t>
            </a:fld>
            <a:endParaRPr lang="en-US"/>
          </a:p>
        </p:txBody>
      </p:sp>
    </p:spTree>
    <p:extLst>
      <p:ext uri="{BB962C8B-B14F-4D97-AF65-F5344CB8AC3E}">
        <p14:creationId xmlns:p14="http://schemas.microsoft.com/office/powerpoint/2010/main" val="21108934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Ensembles of MULTIPLICITIES</a:t>
            </a:r>
            <a:endParaRPr lang="en-US" dirty="0">
              <a:solidFill>
                <a:srgbClr val="FF0000"/>
              </a:solidFill>
            </a:endParaRPr>
          </a:p>
        </p:txBody>
      </p:sp>
      <p:sp>
        <p:nvSpPr>
          <p:cNvPr id="3" name="Content Placeholder 2"/>
          <p:cNvSpPr>
            <a:spLocks noGrp="1"/>
          </p:cNvSpPr>
          <p:nvPr>
            <p:ph idx="1"/>
          </p:nvPr>
        </p:nvSpPr>
        <p:spPr>
          <a:xfrm>
            <a:off x="457200" y="1600200"/>
            <a:ext cx="8686800" cy="4958494"/>
          </a:xfrm>
        </p:spPr>
        <p:txBody>
          <a:bodyPr/>
          <a:lstStyle/>
          <a:p>
            <a:pPr marL="0" indent="0">
              <a:buNone/>
            </a:pPr>
            <a:r>
              <a:rPr lang="en-US" sz="3600" dirty="0"/>
              <a:t>“These actions, which are legion and, as actions, both </a:t>
            </a:r>
            <a:r>
              <a:rPr lang="en-US" sz="3600" i="1" dirty="0"/>
              <a:t>identical</a:t>
            </a:r>
            <a:r>
              <a:rPr lang="en-US" sz="3600" dirty="0"/>
              <a:t> and </a:t>
            </a:r>
            <a:r>
              <a:rPr lang="en-US" sz="3600" i="1" dirty="0"/>
              <a:t>irreducible</a:t>
            </a:r>
            <a:r>
              <a:rPr lang="en-US" sz="3600" dirty="0"/>
              <a:t>, are united by the matter they unify. Through molecular homogeneity, the multiplicity of actions is diffused in the 'community' of being. Imprinted on the red soil, which offers itself as an infinite deployment of materiality…”  </a:t>
            </a:r>
            <a:r>
              <a:rPr lang="en-US" dirty="0"/>
              <a:t>(Sartre, 1960: 163).</a:t>
            </a:r>
          </a:p>
          <a:p>
            <a:pPr marL="0" indent="0">
              <a:buNone/>
            </a:pPr>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7</a:t>
            </a:fld>
            <a:endParaRPr lang="en-US"/>
          </a:p>
        </p:txBody>
      </p:sp>
    </p:spTree>
    <p:extLst>
      <p:ext uri="{BB962C8B-B14F-4D97-AF65-F5344CB8AC3E}">
        <p14:creationId xmlns:p14="http://schemas.microsoft.com/office/powerpoint/2010/main" val="23379892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38" y="274638"/>
            <a:ext cx="8764084" cy="1143000"/>
          </a:xfrm>
        </p:spPr>
        <p:txBody>
          <a:bodyPr>
            <a:normAutofit fontScale="90000"/>
          </a:bodyPr>
          <a:lstStyle/>
          <a:p>
            <a:r>
              <a:rPr lang="en-US" b="1" dirty="0">
                <a:solidFill>
                  <a:srgbClr val="FF0000"/>
                </a:solidFill>
              </a:rPr>
              <a:t>DEFORESTATION AS DESTRUCTIVE </a:t>
            </a:r>
            <a:r>
              <a:rPr lang="en-US" b="1" i="1" dirty="0">
                <a:solidFill>
                  <a:srgbClr val="FF0000"/>
                </a:solidFill>
              </a:rPr>
              <a:t>PRAXIS AT HEART OF MATERIALITY</a:t>
            </a:r>
            <a:br>
              <a:rPr lang="en-US" b="1" i="1"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199" y="1228454"/>
            <a:ext cx="8473423" cy="5493021"/>
          </a:xfrm>
        </p:spPr>
        <p:txBody>
          <a:bodyPr>
            <a:normAutofit/>
          </a:bodyPr>
          <a:lstStyle/>
          <a:p>
            <a:pPr marL="0" indent="0">
              <a:buNone/>
            </a:pPr>
            <a:r>
              <a:rPr lang="en-US" sz="3600" dirty="0" smtClean="0"/>
              <a:t>“</a:t>
            </a:r>
            <a:r>
              <a:rPr lang="en-US" sz="3600" dirty="0"/>
              <a:t>Human destruction is systematic: a particular farmer proceeds on the basis of an approach to a limit which conditions his </a:t>
            </a:r>
            <a:r>
              <a:rPr lang="en-US" sz="3600" i="1" dirty="0"/>
              <a:t>praxis </a:t>
            </a:r>
            <a:r>
              <a:rPr lang="en-US" sz="3600" dirty="0"/>
              <a:t>- quite simply, the idea that every tree growing in his field should be destroyed. Thus the absence of trees, which is an inert and thus a material negation, also has the systematic character of a </a:t>
            </a:r>
            <a:r>
              <a:rPr lang="en-US" sz="3600" i="1" dirty="0"/>
              <a:t>praxis</a:t>
            </a:r>
            <a:r>
              <a:rPr lang="en-US" sz="3600" dirty="0"/>
              <a:t> at the heart of materiality” (Sartre, 1960: 163).</a:t>
            </a:r>
          </a:p>
          <a:p>
            <a:pPr marL="0" indent="0">
              <a:buNone/>
            </a:pPr>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8</a:t>
            </a:fld>
            <a:endParaRPr lang="en-US"/>
          </a:p>
        </p:txBody>
      </p:sp>
    </p:spTree>
    <p:extLst>
      <p:ext uri="{BB962C8B-B14F-4D97-AF65-F5344CB8AC3E}">
        <p14:creationId xmlns:p14="http://schemas.microsoft.com/office/powerpoint/2010/main" val="360482307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93</TotalTime>
  <Words>529</Words>
  <Application>Microsoft Macintosh PowerPoint</Application>
  <PresentationFormat>On-screen Show (4:3)</PresentationFormat>
  <Paragraphs>25</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Ensemble Leadership Storyteling Slides</vt:lpstr>
      <vt:lpstr>PowerPoint Presentation</vt:lpstr>
      <vt:lpstr>PowerPoint Presentation</vt:lpstr>
      <vt:lpstr>FROM ABSTRACTING TO GROUNDING </vt:lpstr>
      <vt:lpstr>Sociomateriality and Slave Ensembles</vt:lpstr>
      <vt:lpstr>ABSTRACTING  AND  ENSEMBLES OF MASTERS AND SLAVES </vt:lpstr>
      <vt:lpstr>Ensembles of MULTIPLICITIES</vt:lpstr>
      <vt:lpstr>DEFORESTATION AS DESTRUCTIVE PRAXIS AT HEART OF MATERIALITY </vt:lpstr>
    </vt:vector>
  </TitlesOfParts>
  <Company>NMSU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Ensemble Leadership Slides</dc:title>
  <dc:creator>David Boje</dc:creator>
  <cp:lastModifiedBy>David Boje</cp:lastModifiedBy>
  <cp:revision>7</cp:revision>
  <dcterms:created xsi:type="dcterms:W3CDTF">2019-10-15T20:28:06Z</dcterms:created>
  <dcterms:modified xsi:type="dcterms:W3CDTF">2019-10-15T23:33:19Z</dcterms:modified>
</cp:coreProperties>
</file>