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35"/>
  </p:notesMasterIdLst>
  <p:handoutMasterIdLst>
    <p:handoutMasterId r:id="rId36"/>
  </p:handoutMasterIdLst>
  <p:sldIdLst>
    <p:sldId id="256" r:id="rId2"/>
    <p:sldId id="348" r:id="rId3"/>
    <p:sldId id="364" r:id="rId4"/>
    <p:sldId id="352" r:id="rId5"/>
    <p:sldId id="365" r:id="rId6"/>
    <p:sldId id="357" r:id="rId7"/>
    <p:sldId id="358" r:id="rId8"/>
    <p:sldId id="353" r:id="rId9"/>
    <p:sldId id="355" r:id="rId10"/>
    <p:sldId id="366" r:id="rId11"/>
    <p:sldId id="354" r:id="rId12"/>
    <p:sldId id="359" r:id="rId13"/>
    <p:sldId id="290" r:id="rId14"/>
    <p:sldId id="351" r:id="rId15"/>
    <p:sldId id="356" r:id="rId16"/>
    <p:sldId id="339" r:id="rId17"/>
    <p:sldId id="350" r:id="rId18"/>
    <p:sldId id="347" r:id="rId19"/>
    <p:sldId id="325" r:id="rId20"/>
    <p:sldId id="363" r:id="rId21"/>
    <p:sldId id="367" r:id="rId22"/>
    <p:sldId id="338" r:id="rId23"/>
    <p:sldId id="341" r:id="rId24"/>
    <p:sldId id="326" r:id="rId25"/>
    <p:sldId id="330" r:id="rId26"/>
    <p:sldId id="322" r:id="rId27"/>
    <p:sldId id="294" r:id="rId28"/>
    <p:sldId id="361" r:id="rId29"/>
    <p:sldId id="362" r:id="rId30"/>
    <p:sldId id="360" r:id="rId31"/>
    <p:sldId id="335" r:id="rId32"/>
    <p:sldId id="291"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6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8CF077-9666-9E44-BB6E-2E70AA6EF200}" type="datetimeFigureOut">
              <a:rPr lang="en-US" smtClean="0"/>
              <a:t>10/12/19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086F13-7EAE-9646-B615-922DF3537D98}" type="slidenum">
              <a:rPr lang="en-US" smtClean="0"/>
              <a:t>‹#›</a:t>
            </a:fld>
            <a:endParaRPr lang="en-US" dirty="0"/>
          </a:p>
        </p:txBody>
      </p:sp>
    </p:spTree>
    <p:extLst>
      <p:ext uri="{BB962C8B-B14F-4D97-AF65-F5344CB8AC3E}">
        <p14:creationId xmlns:p14="http://schemas.microsoft.com/office/powerpoint/2010/main" val="3786158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1F5DD-CF65-944A-9438-B9548CA497E5}" type="datetimeFigureOut">
              <a:rPr lang="en-US" smtClean="0"/>
              <a:t>10/12/19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2302E-E448-C647-8856-BE8D1319CC4D}" type="slidenum">
              <a:rPr lang="en-US" smtClean="0"/>
              <a:t>‹#›</a:t>
            </a:fld>
            <a:endParaRPr lang="en-US" dirty="0"/>
          </a:p>
        </p:txBody>
      </p:sp>
    </p:spTree>
    <p:extLst>
      <p:ext uri="{BB962C8B-B14F-4D97-AF65-F5344CB8AC3E}">
        <p14:creationId xmlns:p14="http://schemas.microsoft.com/office/powerpoint/2010/main" val="720054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isites.harvard.edu/fs/docs/icb.topic549945.files/Canadian%20Paper.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 Hitchin (2015) chapter in untold storytelling book is essential here</a:t>
            </a:r>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2</a:t>
            </a:fld>
            <a:endParaRPr lang="en-US" dirty="0"/>
          </a:p>
        </p:txBody>
      </p:sp>
    </p:spTree>
    <p:extLst>
      <p:ext uri="{BB962C8B-B14F-4D97-AF65-F5344CB8AC3E}">
        <p14:creationId xmlns:p14="http://schemas.microsoft.com/office/powerpoint/2010/main" val="21529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VERTICALLY IN THE SYNCHONICS </a:t>
            </a:r>
          </a:p>
          <a:p>
            <a:r>
              <a:rPr lang="en-US" dirty="0" smtClean="0"/>
              <a:t>D1 </a:t>
            </a:r>
            <a:r>
              <a:rPr lang="en-US" dirty="0" smtClean="0">
                <a:sym typeface="Wingdings"/>
              </a:rPr>
              <a:t></a:t>
            </a:r>
            <a:r>
              <a:rPr lang="en-US" dirty="0" smtClean="0"/>
              <a:t>Narrative-counternarrative</a:t>
            </a:r>
            <a:r>
              <a:rPr lang="en-US" baseline="0" dirty="0" smtClean="0"/>
              <a:t> relies on </a:t>
            </a:r>
            <a:r>
              <a:rPr lang="en-US" i="1" baseline="0" dirty="0" smtClean="0"/>
              <a:t>Abstracting</a:t>
            </a:r>
            <a:r>
              <a:rPr lang="en-US" baseline="0" dirty="0" smtClean="0"/>
              <a:t> in a kind of dialectic called ‘Thesis-Antithesis-Synthesis’</a:t>
            </a:r>
          </a:p>
          <a:p>
            <a:r>
              <a:rPr lang="en-US" baseline="0" dirty="0" smtClean="0"/>
              <a:t>D2</a:t>
            </a:r>
            <a:r>
              <a:rPr lang="en-US" baseline="0" dirty="0" smtClean="0">
                <a:sym typeface="Wingdings"/>
              </a:rPr>
              <a:t></a:t>
            </a:r>
            <a:r>
              <a:rPr lang="en-US" baseline="0" dirty="0" smtClean="0"/>
              <a:t>Living story-counterstory relies on </a:t>
            </a:r>
            <a:r>
              <a:rPr lang="en-US" i="1" baseline="0" dirty="0" smtClean="0"/>
              <a:t>Grounding</a:t>
            </a:r>
            <a:r>
              <a:rPr lang="en-US" baseline="0" dirty="0" smtClean="0"/>
              <a:t> in dialogism (polyphonic, stylistics, chronotopes, architectonics)</a:t>
            </a:r>
          </a:p>
          <a:p>
            <a:r>
              <a:rPr lang="en-US" b="1" baseline="0" dirty="0" smtClean="0"/>
              <a:t>HORIZONTALLY in TEMPORAL HORIZON of DIACHRONICS</a:t>
            </a:r>
          </a:p>
          <a:p>
            <a:r>
              <a:rPr lang="en-US" b="0" i="0" baseline="0" dirty="0" smtClean="0"/>
              <a:t>D3</a:t>
            </a:r>
            <a:r>
              <a:rPr lang="en-US" b="0" i="0" baseline="0" dirty="0" smtClean="0">
                <a:sym typeface="Wingdings"/>
              </a:rPr>
              <a:t></a:t>
            </a:r>
            <a:r>
              <a:rPr lang="en-US" b="0" i="0" baseline="0" dirty="0" smtClean="0"/>
              <a:t>Multiple futures are </a:t>
            </a:r>
            <a:r>
              <a:rPr lang="en-US" b="0" i="1" baseline="0" dirty="0" smtClean="0"/>
              <a:t>Futuring </a:t>
            </a:r>
            <a:r>
              <a:rPr lang="en-US" b="0" i="0" baseline="0" dirty="0" smtClean="0"/>
              <a:t>in a dialectic called ‘The Negation of the Negation’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D4</a:t>
            </a:r>
            <a:r>
              <a:rPr lang="en-US" b="0" baseline="0" dirty="0" smtClean="0">
                <a:sym typeface="Wingdings"/>
              </a:rPr>
              <a:t></a:t>
            </a:r>
            <a:r>
              <a:rPr lang="en-US" b="0" baseline="0" dirty="0" smtClean="0"/>
              <a:t>Multiple histories are </a:t>
            </a:r>
            <a:r>
              <a:rPr lang="en-US" b="0" i="1" baseline="0" dirty="0" smtClean="0"/>
              <a:t>Rehistoricizing</a:t>
            </a:r>
            <a:r>
              <a:rPr lang="en-US" b="0" i="0" baseline="0" dirty="0" smtClean="0"/>
              <a:t>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4</a:t>
            </a:fld>
            <a:endParaRPr lang="en-US" dirty="0"/>
          </a:p>
        </p:txBody>
      </p:sp>
    </p:spTree>
    <p:extLst>
      <p:ext uri="{BB962C8B-B14F-4D97-AF65-F5344CB8AC3E}">
        <p14:creationId xmlns:p14="http://schemas.microsoft.com/office/powerpoint/2010/main" val="353296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 The </a:t>
            </a:r>
            <a:r>
              <a:rPr lang="en-US" i="1" dirty="0" smtClean="0"/>
              <a:t>Abstracting</a:t>
            </a:r>
            <a:r>
              <a:rPr lang="en-US" i="1" baseline="0" dirty="0" smtClean="0"/>
              <a:t> </a:t>
            </a:r>
            <a:r>
              <a:rPr lang="en-US" i="0" baseline="0" dirty="0" smtClean="0"/>
              <a:t>is not empty (Sartre, 1960: 87), it possess a </a:t>
            </a:r>
            <a:r>
              <a:rPr lang="en-US" i="1" baseline="0" dirty="0" smtClean="0"/>
              <a:t>“genuine intelligibility”. the </a:t>
            </a:r>
            <a:r>
              <a:rPr lang="en-US" i="0" baseline="0" dirty="0" smtClean="0"/>
              <a:t> deductive (analytic) </a:t>
            </a:r>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8</a:t>
            </a:fld>
            <a:endParaRPr lang="en-US" dirty="0"/>
          </a:p>
        </p:txBody>
      </p:sp>
    </p:spTree>
    <p:extLst>
      <p:ext uri="{BB962C8B-B14F-4D97-AF65-F5344CB8AC3E}">
        <p14:creationId xmlns:p14="http://schemas.microsoft.com/office/powerpoint/2010/main" val="236491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http://www.chinauscenter.org/attachments/0000/0001/CradleDesign.pdf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more </a:t>
            </a:r>
            <a:r>
              <a:rPr lang="en-US" dirty="0" smtClean="0">
                <a:hlinkClick r:id="rId3"/>
              </a:rPr>
              <a:t>CRITIQUE of the Triple Bottom Line 3Bl please see this excellent article</a:t>
            </a:r>
            <a:endParaRPr lang="en-US" dirty="0" smtClean="0"/>
          </a:p>
          <a:p>
            <a:r>
              <a:rPr lang="en-US" sz="1200" b="1" dirty="0" smtClean="0"/>
              <a:t>Triple Bottom Line advocates never actually propose how to measure the ADDITION of profit bottom line + People bottom line + Planet bottom line…</a:t>
            </a:r>
          </a:p>
          <a:p>
            <a:r>
              <a:rPr lang="en-US" sz="1200" b="1" dirty="0" smtClean="0"/>
              <a:t>Without an agreed methodology, the income statement trumps the people and planet measurement.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CRITICS: “We submit that the only way to make sense of such a claim is by formulating it (roughly) in the way we have with the Aggregation Claim, above. That is, we cannot see how it could make sense to talk about a bottom line analogous to the bottom line of the income statement unless there is an agreed-upon methodology that allows us, at least in principle, to add and subtract various data until we arrive at a net sum.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DD2AF7-7C2C-6B46-A6F7-C7A7E6D516AB}" type="slidenum">
              <a:rPr lang="en-US" smtClean="0"/>
              <a:t>11</a:t>
            </a:fld>
            <a:endParaRPr lang="en-US" dirty="0"/>
          </a:p>
        </p:txBody>
      </p:sp>
    </p:spTree>
    <p:extLst>
      <p:ext uri="{BB962C8B-B14F-4D97-AF65-F5344CB8AC3E}">
        <p14:creationId xmlns:p14="http://schemas.microsoft.com/office/powerpoint/2010/main" val="206111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18</a:t>
            </a:fld>
            <a:endParaRPr lang="en-US" dirty="0"/>
          </a:p>
        </p:txBody>
      </p:sp>
    </p:spTree>
    <p:extLst>
      <p:ext uri="{BB962C8B-B14F-4D97-AF65-F5344CB8AC3E}">
        <p14:creationId xmlns:p14="http://schemas.microsoft.com/office/powerpoint/2010/main" val="360319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Lucas Benitez </a:t>
            </a:r>
            <a:r>
              <a:rPr lang="mr-IN" dirty="0" smtClean="0"/>
              <a:t>–</a:t>
            </a:r>
            <a:r>
              <a:rPr lang="en-US" dirty="0" smtClean="0"/>
              <a:t> we don’t organize. Librarians organize books. “we animate people.</a:t>
            </a:r>
            <a:r>
              <a:rPr lang="en-US" dirty="0" smtClean="0"/>
              <a:t>”</a:t>
            </a:r>
          </a:p>
          <a:p>
            <a:r>
              <a:rPr lang="en-US" dirty="0" smtClean="0"/>
              <a:t>“</a:t>
            </a:r>
            <a:r>
              <a:rPr lang="en-US" i="1" dirty="0" smtClean="0"/>
              <a:t>The whole as the presencing of the future</a:t>
            </a:r>
            <a:r>
              <a:rPr lang="en-US" dirty="0" smtClean="0"/>
              <a:t>” (Sartre, 1960: 86).</a:t>
            </a:r>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20</a:t>
            </a:fld>
            <a:endParaRPr lang="en-US" dirty="0"/>
          </a:p>
        </p:txBody>
      </p:sp>
    </p:spTree>
    <p:extLst>
      <p:ext uri="{BB962C8B-B14F-4D97-AF65-F5344CB8AC3E}">
        <p14:creationId xmlns:p14="http://schemas.microsoft.com/office/powerpoint/2010/main" val="137199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order of ensemble leadership and</a:t>
            </a:r>
            <a:r>
              <a:rPr lang="en-US" baseline="0" dirty="0" smtClean="0"/>
              <a:t> ensemble storytelling is being inserted into the old ensemble, differentiating its structures</a:t>
            </a:r>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28</a:t>
            </a:fld>
            <a:endParaRPr lang="en-US" dirty="0"/>
          </a:p>
        </p:txBody>
      </p:sp>
    </p:spTree>
    <p:extLst>
      <p:ext uri="{BB962C8B-B14F-4D97-AF65-F5344CB8AC3E}">
        <p14:creationId xmlns:p14="http://schemas.microsoft.com/office/powerpoint/2010/main" val="324398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new order of ensemble leadership and</a:t>
            </a:r>
            <a:r>
              <a:rPr lang="en-US" baseline="0" dirty="0" smtClean="0"/>
              <a:t> ensemble storytelling is being inserted into the old ensemble, differentiating its structures</a:t>
            </a:r>
            <a:endParaRPr lang="en-US" dirty="0" smtClean="0"/>
          </a:p>
          <a:p>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29</a:t>
            </a:fld>
            <a:endParaRPr lang="en-US" dirty="0"/>
          </a:p>
        </p:txBody>
      </p:sp>
    </p:spTree>
    <p:extLst>
      <p:ext uri="{BB962C8B-B14F-4D97-AF65-F5344CB8AC3E}">
        <p14:creationId xmlns:p14="http://schemas.microsoft.com/office/powerpoint/2010/main" val="13286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dirty="0"/>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5/15/17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dirty="0" smtClean="0"/>
              <a:t>5/15/17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dirty="0" smtClean="0"/>
              <a:t>5/15/17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5/15/17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dirty="0" smtClean="0"/>
              <a:t>5/15/17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r>
              <a:rPr lang="en-US" dirty="0" smtClean="0"/>
              <a:t>5/15/17</a:t>
            </a:r>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651FC063-5EA9-49AF-AFAF-D68C9E82B23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avidboje.com" TargetMode="Externa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huffingtonpost.com/armand-f-pereira/globalization-and-modern-slavery_b_809765.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sagepub.com/content/early/2016/06/07/1742715016652933.full.pdf?ijkey=zdPDlZlbMyJBFYm&amp;keytype=finite" TargetMode="Externa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mmondreams.org/views/2010/06/19/driven-globalization-todays-slave-trade-thrives-home-and-abroad" TargetMode="Externa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trumpet.com/3123-eu-to-start-trade-talks-with-central-american-and-andean-nations" TargetMode="Externa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mypalmbeachpost.com/news/carlitos/"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nders.senate.gov/newsroom/must-read/immokalee-family-sentenced-for-slavery-each-navarrete-boss-gets-12-years-in-prison-ft-myers-news-press" TargetMode="External"/><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lobalslaveryindex.org/index/" TargetMode="Externa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hyperlink" Target="http://www.huffingtonpost.com/entry/migrant-workers-rape-lawsuit-eeoc_us_55f1ee88e4b093be51be3ce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www.allianceforfairfood.org/" TargetMode="External"/><Relationship Id="rId4" Type="http://schemas.openxmlformats.org/officeDocument/2006/relationships/hyperlink" Target="http://www.sfalliance.org/" TargetMode="External"/><Relationship Id="rId5" Type="http://schemas.openxmlformats.org/officeDocument/2006/relationships/hyperlink" Target="http://www.fairfoodstandards.org/" TargetMode="External"/><Relationship Id="rId6" Type="http://schemas.openxmlformats.org/officeDocument/2006/relationships/hyperlink" Target="http://www.fairfoodprogram.org/" TargetMode="External"/><Relationship Id="rId1" Type="http://schemas.openxmlformats.org/officeDocument/2006/relationships/slideLayout" Target="../slideLayouts/slideLayout2.xml"/><Relationship Id="rId2" Type="http://schemas.openxmlformats.org/officeDocument/2006/relationships/hyperlink" Target="http://www.ciw-onlin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avidboje.com/cabrini" TargetMode="External"/><Relationship Id="rId4" Type="http://schemas.openxmlformats.org/officeDocument/2006/relationships/image" Target="../media/image26.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hyperlink" Target="mailto:davidboje@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mmondreams.org/views/2010/06/19/driven-globalization-todays-slave-trade-thrives-home-and-abroad" TargetMode="Externa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547" y="2763256"/>
            <a:ext cx="8400336" cy="5125393"/>
          </a:xfrm>
        </p:spPr>
        <p:txBody>
          <a:bodyPr/>
          <a:lstStyle/>
          <a:p>
            <a:r>
              <a:rPr lang="en-US" sz="4800" dirty="0" smtClean="0"/>
              <a:t>FUTURING and the Negation of </a:t>
            </a:r>
            <a:r>
              <a:rPr lang="en-US" sz="4800" dirty="0" smtClean="0"/>
              <a:t>Globalization-</a:t>
            </a:r>
            <a:r>
              <a:rPr lang="en-US" sz="4800" dirty="0" smtClean="0"/>
              <a:t>Slavery </a:t>
            </a:r>
            <a:r>
              <a:rPr lang="en-US" sz="4800" dirty="0" smtClean="0"/>
              <a:t/>
            </a:r>
            <a:br>
              <a:rPr lang="en-US" sz="48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endParaRPr lang="en-US" sz="5400" dirty="0"/>
          </a:p>
        </p:txBody>
      </p:sp>
      <p:sp>
        <p:nvSpPr>
          <p:cNvPr id="3" name="Subtitle 2"/>
          <p:cNvSpPr>
            <a:spLocks noGrp="1"/>
          </p:cNvSpPr>
          <p:nvPr>
            <p:ph type="subTitle" idx="1"/>
          </p:nvPr>
        </p:nvSpPr>
        <p:spPr>
          <a:xfrm>
            <a:off x="1601788" y="4796115"/>
            <a:ext cx="7542212" cy="1030942"/>
          </a:xfrm>
        </p:spPr>
        <p:txBody>
          <a:bodyPr>
            <a:normAutofit/>
          </a:bodyPr>
          <a:lstStyle/>
          <a:p>
            <a:r>
              <a:rPr lang="en-US" sz="5400" dirty="0"/>
              <a:t>David M. </a:t>
            </a:r>
            <a:r>
              <a:rPr lang="en-US" sz="5400" dirty="0" smtClean="0"/>
              <a:t>Boje</a:t>
            </a:r>
            <a:endParaRPr lang="en-US" sz="5400" dirty="0"/>
          </a:p>
        </p:txBody>
      </p:sp>
      <p:sp>
        <p:nvSpPr>
          <p:cNvPr id="4" name="Rectangle 3"/>
          <p:cNvSpPr/>
          <p:nvPr/>
        </p:nvSpPr>
        <p:spPr>
          <a:xfrm>
            <a:off x="3547140" y="5758155"/>
            <a:ext cx="5500297" cy="954107"/>
          </a:xfrm>
          <a:prstGeom prst="rect">
            <a:avLst/>
          </a:prstGeom>
        </p:spPr>
        <p:txBody>
          <a:bodyPr wrap="square">
            <a:spAutoFit/>
          </a:bodyPr>
          <a:lstStyle/>
          <a:p>
            <a:r>
              <a:rPr lang="en-US" sz="2800" dirty="0">
                <a:hlinkClick r:id="rId2"/>
              </a:rPr>
              <a:t>http://davidboje.com</a:t>
            </a:r>
            <a:r>
              <a:rPr lang="en-US" sz="2800" dirty="0"/>
              <a:t>  for link to the SLIDES of David and of Grace Ann</a:t>
            </a:r>
          </a:p>
        </p:txBody>
      </p:sp>
      <p:pic>
        <p:nvPicPr>
          <p:cNvPr id="6" name="Picture 5"/>
          <p:cNvPicPr>
            <a:picLocks noChangeAspect="1"/>
          </p:cNvPicPr>
          <p:nvPr/>
        </p:nvPicPr>
        <p:blipFill>
          <a:blip r:embed="rId3"/>
          <a:stretch>
            <a:fillRect/>
          </a:stretch>
        </p:blipFill>
        <p:spPr>
          <a:xfrm>
            <a:off x="1262820" y="57448"/>
            <a:ext cx="6764520" cy="2705808"/>
          </a:xfrm>
          <a:prstGeom prst="rect">
            <a:avLst/>
          </a:prstGeom>
        </p:spPr>
      </p:pic>
    </p:spTree>
    <p:extLst>
      <p:ext uri="{BB962C8B-B14F-4D97-AF65-F5344CB8AC3E}">
        <p14:creationId xmlns:p14="http://schemas.microsoft.com/office/powerpoint/2010/main" val="3189630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8-06 at 10.39.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0"/>
            <a:ext cx="6757817" cy="6858000"/>
          </a:xfrm>
          <a:prstGeom prst="rect">
            <a:avLst/>
          </a:prstGeom>
        </p:spPr>
      </p:pic>
    </p:spTree>
    <p:extLst>
      <p:ext uri="{BB962C8B-B14F-4D97-AF65-F5344CB8AC3E}">
        <p14:creationId xmlns:p14="http://schemas.microsoft.com/office/powerpoint/2010/main" val="27204466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0212" y="107576"/>
            <a:ext cx="8973787" cy="1358956"/>
          </a:xfrm>
        </p:spPr>
        <p:txBody>
          <a:bodyPr/>
          <a:lstStyle/>
          <a:p>
            <a:r>
              <a:rPr lang="en-US" sz="3600" dirty="0" smtClean="0"/>
              <a:t>How </a:t>
            </a:r>
            <a:r>
              <a:rPr lang="en-US" sz="3600" dirty="0">
                <a:effectLst/>
              </a:rPr>
              <a:t>Globalization P</a:t>
            </a:r>
            <a:r>
              <a:rPr lang="en-US" sz="3600" baseline="30000" dirty="0">
                <a:effectLst/>
              </a:rPr>
              <a:t>3</a:t>
            </a:r>
            <a:r>
              <a:rPr lang="en-US" sz="3600" dirty="0">
                <a:effectLst/>
              </a:rPr>
              <a:t>: </a:t>
            </a:r>
            <a:r>
              <a:rPr lang="en-US" sz="3600" dirty="0" smtClean="0">
                <a:effectLst/>
              </a:rPr>
              <a:t>Profit</a:t>
            </a:r>
            <a:r>
              <a:rPr lang="en-US" sz="3600" dirty="0" smtClean="0">
                <a:effectLst/>
              </a:rPr>
              <a:t>, People </a:t>
            </a:r>
            <a:r>
              <a:rPr lang="en-US" sz="3600" dirty="0">
                <a:effectLst/>
              </a:rPr>
              <a:t>&amp; </a:t>
            </a:r>
            <a:r>
              <a:rPr lang="en-US" sz="3600" dirty="0" smtClean="0">
                <a:effectLst/>
              </a:rPr>
              <a:t>Planet are </a:t>
            </a:r>
            <a:r>
              <a:rPr lang="en-US" sz="3600" dirty="0" err="1" smtClean="0">
                <a:effectLst/>
              </a:rPr>
              <a:t>hierarchial</a:t>
            </a:r>
            <a:r>
              <a:rPr lang="en-US" sz="3600" dirty="0" smtClean="0">
                <a:effectLst/>
              </a:rPr>
              <a:t> in </a:t>
            </a:r>
            <a:r>
              <a:rPr lang="en-US" sz="3600" dirty="0" smtClean="0"/>
              <a:t>Triple </a:t>
            </a:r>
            <a:r>
              <a:rPr lang="en-US" sz="3600" dirty="0" smtClean="0"/>
              <a:t>Bottom Line </a:t>
            </a:r>
            <a:r>
              <a:rPr lang="en-US" sz="3600" b="1" i="1" dirty="0" smtClean="0">
                <a:solidFill>
                  <a:srgbClr val="FF0000"/>
                </a:solidFill>
              </a:rPr>
              <a:t>fantasy</a:t>
            </a:r>
            <a:r>
              <a:rPr lang="en-US" sz="3600" dirty="0"/>
              <a:t>?</a:t>
            </a:r>
          </a:p>
        </p:txBody>
      </p:sp>
      <p:sp>
        <p:nvSpPr>
          <p:cNvPr id="4" name="Slide Number Placeholder 3"/>
          <p:cNvSpPr>
            <a:spLocks noGrp="1"/>
          </p:cNvSpPr>
          <p:nvPr>
            <p:ph type="sldNum" sz="quarter" idx="12"/>
          </p:nvPr>
        </p:nvSpPr>
        <p:spPr/>
        <p:txBody>
          <a:bodyPr/>
          <a:lstStyle/>
          <a:p>
            <a:fld id="{7C80D802-2D21-4BA4-AF3A-5812AE2A3B99}" type="slidenum">
              <a:rPr lang="en-US" smtClean="0"/>
              <a:t>11</a:t>
            </a:fld>
            <a:endParaRPr lang="en-US" dirty="0"/>
          </a:p>
        </p:txBody>
      </p:sp>
      <p:pic>
        <p:nvPicPr>
          <p:cNvPr id="3" name="Picture 2"/>
          <p:cNvPicPr>
            <a:picLocks noChangeAspect="1"/>
          </p:cNvPicPr>
          <p:nvPr/>
        </p:nvPicPr>
        <p:blipFill>
          <a:blip r:embed="rId3"/>
          <a:stretch>
            <a:fillRect/>
          </a:stretch>
        </p:blipFill>
        <p:spPr>
          <a:xfrm>
            <a:off x="831272" y="1701948"/>
            <a:ext cx="5335266" cy="4907264"/>
          </a:xfrm>
          <a:prstGeom prst="rect">
            <a:avLst/>
          </a:prstGeom>
        </p:spPr>
      </p:pic>
      <p:pic>
        <p:nvPicPr>
          <p:cNvPr id="6" name="Picture 5" descr="Screen Shot 2019-10-12 at 7.41.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538" y="1697715"/>
            <a:ext cx="2476500" cy="2171700"/>
          </a:xfrm>
          <a:prstGeom prst="rect">
            <a:avLst/>
          </a:prstGeom>
        </p:spPr>
      </p:pic>
    </p:spTree>
    <p:extLst>
      <p:ext uri="{BB962C8B-B14F-4D97-AF65-F5344CB8AC3E}">
        <p14:creationId xmlns:p14="http://schemas.microsoft.com/office/powerpoint/2010/main" val="1048953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19" y="1412972"/>
            <a:ext cx="6650209" cy="2448129"/>
          </a:xfrm>
        </p:spPr>
        <p:txBody>
          <a:bodyPr/>
          <a:lstStyle/>
          <a:p>
            <a:r>
              <a:rPr lang="en-US" dirty="0" smtClean="0"/>
              <a:t>Why is Slavery is $32 billion a year?</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dirty="0"/>
          </a:p>
        </p:txBody>
      </p:sp>
      <p:sp>
        <p:nvSpPr>
          <p:cNvPr id="5" name="Rectangle 4"/>
          <p:cNvSpPr/>
          <p:nvPr/>
        </p:nvSpPr>
        <p:spPr>
          <a:xfrm>
            <a:off x="419882" y="3861102"/>
            <a:ext cx="8449941" cy="1477327"/>
          </a:xfrm>
          <a:prstGeom prst="rect">
            <a:avLst/>
          </a:prstGeom>
        </p:spPr>
        <p:txBody>
          <a:bodyPr wrap="square">
            <a:spAutoFit/>
          </a:bodyPr>
          <a:lstStyle/>
          <a:p>
            <a:r>
              <a:rPr lang="en-US" sz="2400" dirty="0" smtClean="0"/>
              <a:t>Consumer demand for Bonded </a:t>
            </a:r>
            <a:r>
              <a:rPr lang="en-US" sz="2400" dirty="0"/>
              <a:t>labor, debt-related slavery, commercial sexual </a:t>
            </a:r>
            <a:r>
              <a:rPr lang="en-US" sz="2400" dirty="0" smtClean="0"/>
              <a:t>exploitation, </a:t>
            </a:r>
            <a:r>
              <a:rPr lang="en-US" sz="2400" dirty="0"/>
              <a:t>forced labor </a:t>
            </a:r>
            <a:r>
              <a:rPr lang="en-US" sz="2400" dirty="0" smtClean="0"/>
              <a:t>--- </a:t>
            </a:r>
            <a:r>
              <a:rPr lang="en-US" sz="2400" dirty="0"/>
              <a:t>trafficking have become a global </a:t>
            </a:r>
            <a:r>
              <a:rPr lang="en-US" sz="2400" dirty="0" smtClean="0"/>
              <a:t>industry </a:t>
            </a:r>
            <a:r>
              <a:rPr lang="en-US" sz="2400" dirty="0" smtClean="0">
                <a:sym typeface="Wingdings"/>
              </a:rPr>
              <a:t> TOTAL SITUATION</a:t>
            </a:r>
            <a:endParaRPr lang="en-US" sz="2400" dirty="0"/>
          </a:p>
          <a:p>
            <a:endParaRPr lang="en-US" dirty="0"/>
          </a:p>
        </p:txBody>
      </p:sp>
      <p:sp>
        <p:nvSpPr>
          <p:cNvPr id="6" name="Rectangle 5"/>
          <p:cNvSpPr/>
          <p:nvPr/>
        </p:nvSpPr>
        <p:spPr>
          <a:xfrm>
            <a:off x="230884" y="5644991"/>
            <a:ext cx="8638939" cy="646331"/>
          </a:xfrm>
          <a:prstGeom prst="rect">
            <a:avLst/>
          </a:prstGeom>
        </p:spPr>
        <p:txBody>
          <a:bodyPr wrap="square">
            <a:spAutoFit/>
          </a:bodyPr>
          <a:lstStyle/>
          <a:p>
            <a:r>
              <a:rPr lang="en-US" dirty="0">
                <a:hlinkClick r:id="rId2"/>
              </a:rPr>
              <a:t>http://www.huffingtonpost.com/armand-f-pereira/globalization-and-modern-slavery_b_809765.</a:t>
            </a:r>
            <a:r>
              <a:rPr lang="en-US" dirty="0" smtClean="0">
                <a:hlinkClick r:id="rId2"/>
              </a:rPr>
              <a:t>html</a:t>
            </a:r>
            <a:r>
              <a:rPr lang="en-US" dirty="0" smtClean="0"/>
              <a:t> </a:t>
            </a:r>
            <a:endParaRPr lang="en-US" dirty="0"/>
          </a:p>
        </p:txBody>
      </p:sp>
      <p:pic>
        <p:nvPicPr>
          <p:cNvPr id="3" name="Picture 2"/>
          <p:cNvPicPr>
            <a:picLocks noChangeAspect="1"/>
          </p:cNvPicPr>
          <p:nvPr/>
        </p:nvPicPr>
        <p:blipFill>
          <a:blip r:embed="rId3"/>
          <a:stretch>
            <a:fillRect/>
          </a:stretch>
        </p:blipFill>
        <p:spPr>
          <a:xfrm>
            <a:off x="230884" y="0"/>
            <a:ext cx="6375400" cy="1384300"/>
          </a:xfrm>
          <a:prstGeom prst="rect">
            <a:avLst/>
          </a:prstGeom>
        </p:spPr>
      </p:pic>
      <p:pic>
        <p:nvPicPr>
          <p:cNvPr id="7" name="Picture 6" descr="Screen Shot 2019-10-12 at 7.41.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0" y="0"/>
            <a:ext cx="2476500" cy="2171700"/>
          </a:xfrm>
          <a:prstGeom prst="rect">
            <a:avLst/>
          </a:prstGeom>
        </p:spPr>
      </p:pic>
    </p:spTree>
    <p:extLst>
      <p:ext uri="{BB962C8B-B14F-4D97-AF65-F5344CB8AC3E}">
        <p14:creationId xmlns:p14="http://schemas.microsoft.com/office/powerpoint/2010/main" val="28862157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5637771" cy="1653988"/>
          </a:xfrm>
        </p:spPr>
        <p:txBody>
          <a:bodyPr/>
          <a:lstStyle/>
          <a:p>
            <a:r>
              <a:rPr lang="en-US" sz="4800" dirty="0" smtClean="0"/>
              <a:t>ENSEMBLE LEADERSHIP by the PEOPLE!</a:t>
            </a:r>
            <a:endParaRPr lang="en-US" sz="4800" dirty="0"/>
          </a:p>
        </p:txBody>
      </p:sp>
      <p:sp>
        <p:nvSpPr>
          <p:cNvPr id="3" name="Content Placeholder 2"/>
          <p:cNvSpPr>
            <a:spLocks noGrp="1"/>
          </p:cNvSpPr>
          <p:nvPr>
            <p:ph idx="1"/>
          </p:nvPr>
        </p:nvSpPr>
        <p:spPr>
          <a:xfrm>
            <a:off x="570078" y="2248495"/>
            <a:ext cx="7581901" cy="4472980"/>
          </a:xfrm>
        </p:spPr>
        <p:txBody>
          <a:bodyPr>
            <a:normAutofit/>
          </a:bodyPr>
          <a:lstStyle/>
          <a:p>
            <a:pPr marL="0" indent="0">
              <a:buNone/>
            </a:pPr>
            <a:r>
              <a:rPr lang="en-US" dirty="0" smtClean="0"/>
              <a:t>Ensemble </a:t>
            </a:r>
            <a:r>
              <a:rPr lang="en-US" dirty="0"/>
              <a:t>in French means 'together'. </a:t>
            </a:r>
            <a:endParaRPr lang="en-US" dirty="0" smtClean="0"/>
          </a:p>
          <a:p>
            <a:pPr marL="0" indent="0">
              <a:buNone/>
            </a:pPr>
            <a:r>
              <a:rPr lang="en-US" b="0" dirty="0" smtClean="0"/>
              <a:t>Rosile</a:t>
            </a:r>
            <a:r>
              <a:rPr lang="en-US" b="0" dirty="0"/>
              <a:t>, Grace Ann; Boje, David M.; Nez, Carma Claw. (2016). </a:t>
            </a:r>
            <a:r>
              <a:rPr lang="en-US" b="0" dirty="0">
                <a:hlinkClick r:id="rId2"/>
              </a:rPr>
              <a:t>“Ensemble Leadership Theory: Collectivist, Relational, and Heterarchical Roots from Indigenous Contexts</a:t>
            </a:r>
            <a:r>
              <a:rPr lang="en-US" b="0" dirty="0"/>
              <a:t>.” Leadership </a:t>
            </a:r>
            <a:r>
              <a:rPr lang="en-US" b="0" dirty="0" smtClean="0"/>
              <a:t>journal </a:t>
            </a:r>
          </a:p>
          <a:p>
            <a:pPr marL="0" indent="0">
              <a:buNone/>
            </a:pPr>
            <a:r>
              <a:rPr lang="en-US" dirty="0" smtClean="0"/>
              <a:t>CIW motto </a:t>
            </a:r>
            <a:r>
              <a:rPr lang="en-US" dirty="0"/>
              <a:t>is 'everyone is a leader'. </a:t>
            </a:r>
            <a:endParaRPr lang="en-US" dirty="0" smtClean="0"/>
          </a:p>
          <a:p>
            <a:pPr marL="0" indent="0">
              <a:buNone/>
            </a:pPr>
            <a:r>
              <a:rPr lang="en-US" dirty="0" smtClean="0"/>
              <a:t>Ensemble </a:t>
            </a:r>
            <a:r>
              <a:rPr lang="en-US" dirty="0"/>
              <a:t>leadership builds an </a:t>
            </a:r>
            <a:r>
              <a:rPr lang="en-US" dirty="0" smtClean="0"/>
              <a:t>alliance </a:t>
            </a:r>
            <a:r>
              <a:rPr lang="en-US" dirty="0"/>
              <a:t>of self-managing </a:t>
            </a:r>
            <a:r>
              <a:rPr lang="en-US" dirty="0" smtClean="0"/>
              <a:t>groups</a:t>
            </a:r>
            <a:r>
              <a:rPr lang="en-US" dirty="0"/>
              <a:t> </a:t>
            </a:r>
            <a:r>
              <a:rPr lang="en-US" dirty="0" smtClean="0"/>
              <a:t>as a relational material discursive process</a:t>
            </a:r>
            <a:endParaRPr lang="en-US" b="0" dirty="0" smtClean="0"/>
          </a:p>
          <a:p>
            <a:pPr marL="0" indent="0">
              <a:buNone/>
            </a:pPr>
            <a:endParaRPr lang="en-US" b="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13</a:t>
            </a:fld>
            <a:endParaRPr lang="en-US" dirty="0"/>
          </a:p>
        </p:txBody>
      </p:sp>
      <p:pic>
        <p:nvPicPr>
          <p:cNvPr id="5" name="Picture 4" descr="Screen Shot 2019-10-12 at 7.38.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800" y="0"/>
            <a:ext cx="2616200" cy="2286000"/>
          </a:xfrm>
          <a:prstGeom prst="rect">
            <a:avLst/>
          </a:prstGeom>
        </p:spPr>
      </p:pic>
    </p:spTree>
    <p:extLst>
      <p:ext uri="{BB962C8B-B14F-4D97-AF65-F5344CB8AC3E}">
        <p14:creationId xmlns:p14="http://schemas.microsoft.com/office/powerpoint/2010/main" val="34448773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07576"/>
            <a:ext cx="5748338" cy="1987149"/>
          </a:xfrm>
        </p:spPr>
        <p:txBody>
          <a:bodyPr/>
          <a:lstStyle/>
          <a:p>
            <a:r>
              <a:rPr lang="en-US" dirty="0" smtClean="0">
                <a:solidFill>
                  <a:srgbClr val="FF0000"/>
                </a:solidFill>
              </a:rPr>
              <a:t>LUPE, CIW </a:t>
            </a:r>
            <a:r>
              <a:rPr lang="en-US" dirty="0" smtClean="0">
                <a:solidFill>
                  <a:srgbClr val="FF0000"/>
                </a:solidFill>
              </a:rPr>
              <a:t>worker</a:t>
            </a:r>
            <a:br>
              <a:rPr lang="en-US" dirty="0" smtClean="0">
                <a:solidFill>
                  <a:srgbClr val="FF0000"/>
                </a:solidFill>
              </a:rPr>
            </a:br>
            <a:r>
              <a:rPr lang="en-US" dirty="0" smtClean="0">
                <a:solidFill>
                  <a:srgbClr val="FF0000"/>
                </a:solidFill>
              </a:rPr>
              <a:t>GROUNDING in BEING</a:t>
            </a:r>
            <a:endParaRPr lang="en-US" dirty="0">
              <a:solidFill>
                <a:srgbClr val="FF0000"/>
              </a:solidFill>
            </a:endParaRPr>
          </a:p>
        </p:txBody>
      </p:sp>
      <p:sp>
        <p:nvSpPr>
          <p:cNvPr id="3" name="Content Placeholder 2"/>
          <p:cNvSpPr>
            <a:spLocks noGrp="1"/>
          </p:cNvSpPr>
          <p:nvPr>
            <p:ph idx="1"/>
          </p:nvPr>
        </p:nvSpPr>
        <p:spPr>
          <a:xfrm>
            <a:off x="232142" y="2362138"/>
            <a:ext cx="8368733" cy="3994212"/>
          </a:xfrm>
        </p:spPr>
        <p:txBody>
          <a:bodyPr>
            <a:normAutofit fontScale="92500" lnSpcReduction="20000"/>
          </a:bodyPr>
          <a:lstStyle/>
          <a:p>
            <a:r>
              <a:rPr lang="en-US" sz="4000" dirty="0" smtClean="0"/>
              <a:t>“</a:t>
            </a:r>
            <a:r>
              <a:rPr lang="en-US" sz="4800" dirty="0" smtClean="0"/>
              <a:t>We are the Earth and our roots being in Florida</a:t>
            </a:r>
            <a:r>
              <a:rPr lang="mr-IN" sz="4800" dirty="0" smtClean="0"/>
              <a:t>…</a:t>
            </a:r>
            <a:r>
              <a:rPr lang="en-US" sz="4800" dirty="0" smtClean="0"/>
              <a:t> We are a strong root, a root not even the corporations that exploit workers will be able to pull from the ground</a:t>
            </a:r>
            <a:r>
              <a:rPr lang="en-US" sz="4000" dirty="0" smtClean="0"/>
              <a:t>” </a:t>
            </a:r>
            <a:r>
              <a:rPr lang="en-US" dirty="0" smtClean="0"/>
              <a:t>(March 7, 2016, Ohio fieldwork about fieldwork</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dirty="0"/>
          </a:p>
        </p:txBody>
      </p:sp>
      <p:pic>
        <p:nvPicPr>
          <p:cNvPr id="5" name="Picture 4" descr="Screen Shot 2019-10-12 at 7.38.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800" y="0"/>
            <a:ext cx="2616200" cy="2286000"/>
          </a:xfrm>
          <a:prstGeom prst="rect">
            <a:avLst/>
          </a:prstGeom>
        </p:spPr>
      </p:pic>
    </p:spTree>
    <p:extLst>
      <p:ext uri="{BB962C8B-B14F-4D97-AF65-F5344CB8AC3E}">
        <p14:creationId xmlns:p14="http://schemas.microsoft.com/office/powerpoint/2010/main" val="16003141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2" y="0"/>
            <a:ext cx="6373660" cy="1653988"/>
          </a:xfrm>
        </p:spPr>
        <p:txBody>
          <a:bodyPr/>
          <a:lstStyle/>
          <a:p>
            <a:r>
              <a:rPr lang="en-US" sz="4400" dirty="0" smtClean="0"/>
              <a:t>Sociomateriality of Modern-Day Slavery In USA</a:t>
            </a:r>
            <a:endParaRPr lang="en-US" sz="44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dirty="0"/>
          </a:p>
        </p:txBody>
      </p:sp>
      <p:sp>
        <p:nvSpPr>
          <p:cNvPr id="5" name="Rectangle 4"/>
          <p:cNvSpPr/>
          <p:nvPr/>
        </p:nvSpPr>
        <p:spPr>
          <a:xfrm>
            <a:off x="381000" y="2258714"/>
            <a:ext cx="8488824" cy="3816430"/>
          </a:xfrm>
          <a:prstGeom prst="rect">
            <a:avLst/>
          </a:prstGeom>
        </p:spPr>
        <p:txBody>
          <a:bodyPr wrap="square">
            <a:spAutoFit/>
          </a:bodyPr>
          <a:lstStyle/>
          <a:p>
            <a:r>
              <a:rPr lang="en-US" sz="2800" dirty="0"/>
              <a:t>"The bosses carried weapons. They scared me. I never knew where I was. We were transported every fifteen days to different cities. I knew if I tried to escape I would not get far because everything was unfamiliar. The bosses said that if we escaped they would get their money from our families</a:t>
            </a:r>
            <a:r>
              <a:rPr lang="en-US" sz="2800" dirty="0" smtClean="0"/>
              <a:t>.”</a:t>
            </a:r>
            <a:endParaRPr lang="en-US" sz="2800" dirty="0"/>
          </a:p>
          <a:p>
            <a:r>
              <a:rPr lang="en-US" sz="2800" dirty="0"/>
              <a:t>                --Congressional testimony of Maria, trafficking survivor from Mexico</a:t>
            </a:r>
          </a:p>
          <a:p>
            <a:endParaRPr lang="en-US" dirty="0"/>
          </a:p>
        </p:txBody>
      </p:sp>
      <p:sp>
        <p:nvSpPr>
          <p:cNvPr id="6" name="Rectangle 5"/>
          <p:cNvSpPr/>
          <p:nvPr/>
        </p:nvSpPr>
        <p:spPr>
          <a:xfrm>
            <a:off x="381000" y="6075144"/>
            <a:ext cx="8763000" cy="646331"/>
          </a:xfrm>
          <a:prstGeom prst="rect">
            <a:avLst/>
          </a:prstGeom>
        </p:spPr>
        <p:txBody>
          <a:bodyPr wrap="square">
            <a:spAutoFit/>
          </a:bodyPr>
          <a:lstStyle/>
          <a:p>
            <a:r>
              <a:rPr lang="en-US" dirty="0">
                <a:hlinkClick r:id="rId2"/>
              </a:rPr>
              <a:t>https://www.commondreams.org/views/2010/06/19/driven-globalization-todays-slave-trade-thrives-home-and-</a:t>
            </a:r>
            <a:r>
              <a:rPr lang="en-US" dirty="0" smtClean="0">
                <a:hlinkClick r:id="rId2"/>
              </a:rPr>
              <a:t>abroad</a:t>
            </a:r>
            <a:r>
              <a:rPr lang="en-US" dirty="0" smtClean="0"/>
              <a:t> </a:t>
            </a:r>
            <a:endParaRPr lang="en-US" dirty="0"/>
          </a:p>
        </p:txBody>
      </p:sp>
      <p:pic>
        <p:nvPicPr>
          <p:cNvPr id="8" name="Picture 7" descr="Screen Shot 2019-10-12 at 7.38.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407" y="156426"/>
            <a:ext cx="2405952" cy="2102288"/>
          </a:xfrm>
          <a:prstGeom prst="rect">
            <a:avLst/>
          </a:prstGeom>
        </p:spPr>
      </p:pic>
    </p:spTree>
    <p:extLst>
      <p:ext uri="{BB962C8B-B14F-4D97-AF65-F5344CB8AC3E}">
        <p14:creationId xmlns:p14="http://schemas.microsoft.com/office/powerpoint/2010/main" val="42506598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07577"/>
            <a:ext cx="5125284" cy="1653988"/>
          </a:xfrm>
        </p:spPr>
        <p:txBody>
          <a:bodyPr/>
          <a:lstStyle/>
          <a:p>
            <a:r>
              <a:rPr lang="en-US" dirty="0" smtClean="0"/>
              <a:t>Slaver Practices</a:t>
            </a:r>
            <a:endParaRPr lang="en-US" dirty="0"/>
          </a:p>
        </p:txBody>
      </p:sp>
      <p:sp>
        <p:nvSpPr>
          <p:cNvPr id="6" name="Rectangle 5"/>
          <p:cNvSpPr/>
          <p:nvPr/>
        </p:nvSpPr>
        <p:spPr>
          <a:xfrm>
            <a:off x="227277" y="1761565"/>
            <a:ext cx="8549552" cy="1384995"/>
          </a:xfrm>
          <a:prstGeom prst="rect">
            <a:avLst/>
          </a:prstGeom>
        </p:spPr>
        <p:txBody>
          <a:bodyPr wrap="square">
            <a:spAutoFit/>
          </a:bodyPr>
          <a:lstStyle/>
          <a:p>
            <a:r>
              <a:rPr lang="en-US" sz="2800" dirty="0"/>
              <a:t>Slavers typically recruit individuals in economically poor countries by promising them good jobs in richer countries. </a:t>
            </a:r>
          </a:p>
        </p:txBody>
      </p:sp>
      <p:sp>
        <p:nvSpPr>
          <p:cNvPr id="7" name="Rectangle 6"/>
          <p:cNvSpPr/>
          <p:nvPr/>
        </p:nvSpPr>
        <p:spPr>
          <a:xfrm>
            <a:off x="227277" y="3220896"/>
            <a:ext cx="7949893" cy="2677656"/>
          </a:xfrm>
          <a:prstGeom prst="rect">
            <a:avLst/>
          </a:prstGeom>
        </p:spPr>
        <p:txBody>
          <a:bodyPr wrap="square">
            <a:spAutoFit/>
          </a:bodyPr>
          <a:lstStyle/>
          <a:p>
            <a:r>
              <a:rPr lang="en-US" sz="2400" dirty="0"/>
              <a:t>If the slave is a young woman (80 percent of slaves on the global market are female; up to 50 percent are under age 18), she is often forced into the prostitution industry. Approximately 43 percent of the known slaves on the global market are used for sex. The rest are funneled into other forms of unpaid manual labor or a combination of sex and manual labor </a:t>
            </a:r>
          </a:p>
        </p:txBody>
      </p:sp>
      <p:sp>
        <p:nvSpPr>
          <p:cNvPr id="8" name="Rectangle 7"/>
          <p:cNvSpPr/>
          <p:nvPr/>
        </p:nvSpPr>
        <p:spPr>
          <a:xfrm>
            <a:off x="227277" y="5951502"/>
            <a:ext cx="8546345" cy="668355"/>
          </a:xfrm>
          <a:prstGeom prst="rect">
            <a:avLst/>
          </a:prstGeom>
        </p:spPr>
        <p:txBody>
          <a:bodyPr wrap="square">
            <a:spAutoFit/>
          </a:bodyPr>
          <a:lstStyle/>
          <a:p>
            <a:r>
              <a:rPr lang="en-US" dirty="0">
                <a:hlinkClick r:id="rId2"/>
              </a:rPr>
              <a:t>https://www.thetrumpet.com/3123-eu-to-start-trade-talks-with-central-american-and-andean-</a:t>
            </a:r>
            <a:r>
              <a:rPr lang="en-US" dirty="0" smtClean="0">
                <a:hlinkClick r:id="rId2"/>
              </a:rPr>
              <a:t>nations</a:t>
            </a:r>
            <a:r>
              <a:rPr lang="en-US" dirty="0" smtClean="0"/>
              <a:t> </a:t>
            </a:r>
            <a:endParaRPr lang="en-US" dirty="0"/>
          </a:p>
        </p:txBody>
      </p:sp>
      <p:pic>
        <p:nvPicPr>
          <p:cNvPr id="9" name="Picture 8" descr="Screen Shot 2019-10-12 at 7.38.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002" y="107577"/>
            <a:ext cx="1946895" cy="1701170"/>
          </a:xfrm>
          <a:prstGeom prst="rect">
            <a:avLst/>
          </a:prstGeom>
        </p:spPr>
      </p:pic>
    </p:spTree>
    <p:extLst>
      <p:ext uri="{BB962C8B-B14F-4D97-AF65-F5344CB8AC3E}">
        <p14:creationId xmlns:p14="http://schemas.microsoft.com/office/powerpoint/2010/main" val="3979178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0" y="107577"/>
            <a:ext cx="6393805" cy="795911"/>
          </a:xfrm>
        </p:spPr>
        <p:txBody>
          <a:bodyPr/>
          <a:lstStyle/>
          <a:p>
            <a:r>
              <a:rPr lang="en-US" sz="3600" baseline="-25000" dirty="0"/>
              <a:t>Antonio Martinez, who come to the US after his parents took </a:t>
            </a:r>
            <a:r>
              <a:rPr lang="en-US" sz="3600" baseline="-25000" dirty="0" smtClean="0"/>
              <a:t>ill in Mexico. </a:t>
            </a:r>
            <a:r>
              <a:rPr lang="en-US" sz="3600" baseline="-25000" dirty="0"/>
              <a:t>He paid a </a:t>
            </a:r>
            <a:r>
              <a:rPr lang="en-US" sz="3600" i="1" baseline="-25000" dirty="0"/>
              <a:t>coyote</a:t>
            </a:r>
            <a:r>
              <a:rPr lang="en-US" sz="3600" baseline="-25000" dirty="0"/>
              <a:t> to get him north to a construction job in LA</a:t>
            </a:r>
          </a:p>
        </p:txBody>
      </p:sp>
      <p:sp>
        <p:nvSpPr>
          <p:cNvPr id="3" name="Content Placeholder 2"/>
          <p:cNvSpPr>
            <a:spLocks noGrp="1"/>
          </p:cNvSpPr>
          <p:nvPr>
            <p:ph idx="1"/>
          </p:nvPr>
        </p:nvSpPr>
        <p:spPr>
          <a:xfrm>
            <a:off x="379704" y="1387967"/>
            <a:ext cx="8379682" cy="5333507"/>
          </a:xfrm>
        </p:spPr>
        <p:txBody>
          <a:bodyPr>
            <a:normAutofit fontScale="92500" lnSpcReduction="10000"/>
          </a:bodyPr>
          <a:lstStyle/>
          <a:p>
            <a:pPr marL="0" indent="0">
              <a:buNone/>
            </a:pPr>
            <a:r>
              <a:rPr lang="en-US" dirty="0" smtClean="0"/>
              <a:t>At border</a:t>
            </a:r>
            <a:r>
              <a:rPr lang="en-US" dirty="0"/>
              <a:t>, Martinez </a:t>
            </a:r>
            <a:r>
              <a:rPr lang="en-US" dirty="0" smtClean="0"/>
              <a:t>handed </a:t>
            </a:r>
            <a:r>
              <a:rPr lang="en-US" dirty="0"/>
              <a:t>off to another </a:t>
            </a:r>
            <a:r>
              <a:rPr lang="en-US" i="1" dirty="0" smtClean="0"/>
              <a:t>coyote</a:t>
            </a:r>
            <a:r>
              <a:rPr lang="en-US" dirty="0" smtClean="0"/>
              <a:t> </a:t>
            </a:r>
          </a:p>
          <a:p>
            <a:pPr marL="0" indent="0">
              <a:buNone/>
            </a:pPr>
            <a:r>
              <a:rPr lang="en-US" dirty="0" smtClean="0"/>
              <a:t>crossed </a:t>
            </a:r>
            <a:r>
              <a:rPr lang="en-US" dirty="0"/>
              <a:t>the desert for three </a:t>
            </a:r>
            <a:r>
              <a:rPr lang="en-US" dirty="0" smtClean="0"/>
              <a:t>days, and ran </a:t>
            </a:r>
            <a:r>
              <a:rPr lang="en-US" dirty="0"/>
              <a:t>our of food and water after the first day. </a:t>
            </a:r>
            <a:endParaRPr lang="en-US" dirty="0" smtClean="0"/>
          </a:p>
          <a:p>
            <a:pPr marL="0" indent="0">
              <a:buNone/>
            </a:pPr>
            <a:r>
              <a:rPr lang="en-US" dirty="0" smtClean="0"/>
              <a:t> </a:t>
            </a:r>
            <a:r>
              <a:rPr lang="en-US" dirty="0"/>
              <a:t>was passed to yet another </a:t>
            </a:r>
            <a:r>
              <a:rPr lang="en-US" i="1" dirty="0" smtClean="0"/>
              <a:t>coyote name Chino</a:t>
            </a:r>
            <a:r>
              <a:rPr lang="en-US" dirty="0" smtClean="0"/>
              <a:t>, </a:t>
            </a:r>
            <a:r>
              <a:rPr lang="en-US" dirty="0"/>
              <a:t>who demanded more money from </a:t>
            </a:r>
            <a:r>
              <a:rPr lang="en-US" dirty="0" smtClean="0"/>
              <a:t>Martinez; </a:t>
            </a:r>
            <a:r>
              <a:rPr lang="en-US" dirty="0"/>
              <a:t>sold </a:t>
            </a:r>
            <a:r>
              <a:rPr lang="en-US" dirty="0" smtClean="0"/>
              <a:t>him </a:t>
            </a:r>
            <a:r>
              <a:rPr lang="en-US" dirty="0"/>
              <a:t>to </a:t>
            </a:r>
            <a:r>
              <a:rPr lang="en-US" dirty="0" smtClean="0"/>
              <a:t>the </a:t>
            </a:r>
            <a:r>
              <a:rPr lang="en-US" dirty="0"/>
              <a:t>tomato boss named </a:t>
            </a:r>
            <a:r>
              <a:rPr lang="en-US" i="1" dirty="0"/>
              <a:t>El </a:t>
            </a:r>
            <a:r>
              <a:rPr lang="en-US" i="1" dirty="0" err="1"/>
              <a:t>Chacal</a:t>
            </a:r>
            <a:r>
              <a:rPr lang="en-US" dirty="0"/>
              <a:t>, bought Martinez and other slaves  for $350 each. </a:t>
            </a:r>
            <a:endParaRPr lang="en-US" dirty="0" smtClean="0"/>
          </a:p>
          <a:p>
            <a:pPr marL="0" indent="0">
              <a:buNone/>
            </a:pPr>
            <a:r>
              <a:rPr lang="en-US" dirty="0" smtClean="0"/>
              <a:t>26 </a:t>
            </a:r>
            <a:r>
              <a:rPr lang="en-US" dirty="0"/>
              <a:t>slaves were locked into two trailers, that had </a:t>
            </a:r>
            <a:r>
              <a:rPr lang="en-US" dirty="0" smtClean="0"/>
              <a:t>cockroaches</a:t>
            </a:r>
            <a:r>
              <a:rPr lang="en-US" dirty="0"/>
              <a:t>, rats, lizards, </a:t>
            </a:r>
            <a:r>
              <a:rPr lang="en-US" dirty="0" smtClean="0"/>
              <a:t>snakes </a:t>
            </a:r>
            <a:r>
              <a:rPr lang="en-US" dirty="0"/>
              <a:t>from the surrounding swamps, skittering about.  </a:t>
            </a:r>
            <a:endParaRPr lang="en-US" dirty="0" smtClean="0"/>
          </a:p>
          <a:p>
            <a:pPr marL="0" indent="0">
              <a:buNone/>
            </a:pPr>
            <a:r>
              <a:rPr lang="en-US" dirty="0" smtClean="0"/>
              <a:t>Water </a:t>
            </a:r>
            <a:r>
              <a:rPr lang="en-US" dirty="0"/>
              <a:t>from the shallow well was rank </a:t>
            </a:r>
            <a:r>
              <a:rPr lang="en-US" dirty="0" smtClean="0"/>
              <a:t>smelling</a:t>
            </a:r>
            <a:r>
              <a:rPr lang="en-US" dirty="0"/>
              <a:t>,</a:t>
            </a:r>
            <a:r>
              <a:rPr lang="en-US" dirty="0" smtClean="0"/>
              <a:t> </a:t>
            </a:r>
            <a:r>
              <a:rPr lang="en-US" dirty="0"/>
              <a:t>slept on mattresses </a:t>
            </a:r>
            <a:r>
              <a:rPr lang="en-US" dirty="0" smtClean="0"/>
              <a:t>on </a:t>
            </a:r>
            <a:r>
              <a:rPr lang="en-US" dirty="0"/>
              <a:t>floor</a:t>
            </a:r>
            <a:r>
              <a:rPr lang="en-US" dirty="0" smtClean="0"/>
              <a:t>, </a:t>
            </a:r>
            <a:r>
              <a:rPr lang="en-US" dirty="0"/>
              <a:t>locked in at night, </a:t>
            </a:r>
            <a:r>
              <a:rPr lang="en-US" dirty="0" smtClean="0"/>
              <a:t>armed </a:t>
            </a:r>
            <a:r>
              <a:rPr lang="en-US" dirty="0"/>
              <a:t>guards patrolled </a:t>
            </a:r>
            <a:r>
              <a:rPr lang="en-US" dirty="0" smtClean="0"/>
              <a:t>during </a:t>
            </a:r>
            <a:r>
              <a:rPr lang="en-US" dirty="0"/>
              <a:t>day. </a:t>
            </a:r>
            <a:r>
              <a:rPr lang="en-US" dirty="0" smtClean="0"/>
              <a:t>Martinez escaped</a:t>
            </a:r>
            <a:endParaRPr lang="en-US" dirty="0"/>
          </a:p>
          <a:p>
            <a:pPr marL="0" indent="0">
              <a:buNone/>
            </a:pPr>
            <a:r>
              <a:rPr lang="en-US" i="1" dirty="0" smtClean="0"/>
              <a:t>El </a:t>
            </a:r>
            <a:r>
              <a:rPr lang="en-US" i="1" dirty="0" err="1" smtClean="0"/>
              <a:t>Chacal</a:t>
            </a:r>
            <a:r>
              <a:rPr lang="en-US" i="1" dirty="0" smtClean="0"/>
              <a:t> </a:t>
            </a:r>
            <a:r>
              <a:rPr lang="en-US" dirty="0"/>
              <a:t>was convicted, and served a light prison term</a:t>
            </a:r>
            <a:r>
              <a:rPr lang="en-US" dirty="0" smtClean="0"/>
              <a:t>. </a:t>
            </a:r>
            <a:r>
              <a:rPr lang="en-US" dirty="0"/>
              <a:t>Upon leaving </a:t>
            </a:r>
            <a:r>
              <a:rPr lang="en-US" dirty="0" smtClean="0"/>
              <a:t>prison, </a:t>
            </a:r>
            <a:r>
              <a:rPr lang="en-US" dirty="0" err="1" smtClean="0"/>
              <a:t>Chello</a:t>
            </a:r>
            <a:r>
              <a:rPr lang="en-US" dirty="0" smtClean="0"/>
              <a:t> hired as boss at another farm</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dirty="0"/>
          </a:p>
        </p:txBody>
      </p:sp>
      <p:pic>
        <p:nvPicPr>
          <p:cNvPr id="5" name="Picture 4" descr="Screen Shot 2019-10-12 at 7.38.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284" y="0"/>
            <a:ext cx="2169716" cy="1895868"/>
          </a:xfrm>
          <a:prstGeom prst="rect">
            <a:avLst/>
          </a:prstGeom>
        </p:spPr>
      </p:pic>
    </p:spTree>
    <p:extLst>
      <p:ext uri="{BB962C8B-B14F-4D97-AF65-F5344CB8AC3E}">
        <p14:creationId xmlns:p14="http://schemas.microsoft.com/office/powerpoint/2010/main" val="6262529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Chemical Working Conditions”</a:t>
            </a:r>
            <a:endParaRPr lang="en-US" dirty="0"/>
          </a:p>
        </p:txBody>
      </p:sp>
      <p:pic>
        <p:nvPicPr>
          <p:cNvPr id="4" name="Picture 3"/>
          <p:cNvPicPr>
            <a:picLocks noChangeAspect="1"/>
          </p:cNvPicPr>
          <p:nvPr/>
        </p:nvPicPr>
        <p:blipFill>
          <a:blip r:embed="rId3"/>
          <a:stretch>
            <a:fillRect/>
          </a:stretch>
        </p:blipFill>
        <p:spPr>
          <a:xfrm>
            <a:off x="0" y="1913856"/>
            <a:ext cx="4395224" cy="4395224"/>
          </a:xfrm>
          <a:prstGeom prst="rect">
            <a:avLst/>
          </a:prstGeom>
        </p:spPr>
      </p:pic>
      <p:sp>
        <p:nvSpPr>
          <p:cNvPr id="5" name="Rectangle 4"/>
          <p:cNvSpPr/>
          <p:nvPr/>
        </p:nvSpPr>
        <p:spPr>
          <a:xfrm>
            <a:off x="4572000" y="1725938"/>
            <a:ext cx="4572000" cy="923330"/>
          </a:xfrm>
          <a:prstGeom prst="rect">
            <a:avLst/>
          </a:prstGeom>
        </p:spPr>
        <p:txBody>
          <a:bodyPr>
            <a:spAutoFit/>
          </a:bodyPr>
          <a:lstStyle/>
          <a:p>
            <a:r>
              <a:rPr lang="en-US" dirty="0"/>
              <a:t>Carlos Candelario, known as Carlitos, was born Dec. 17 without arms or legs.</a:t>
            </a:r>
          </a:p>
          <a:p>
            <a:endParaRPr lang="en-US" dirty="0"/>
          </a:p>
        </p:txBody>
      </p:sp>
      <p:sp>
        <p:nvSpPr>
          <p:cNvPr id="6" name="Rectangle 5"/>
          <p:cNvSpPr/>
          <p:nvPr/>
        </p:nvSpPr>
        <p:spPr>
          <a:xfrm>
            <a:off x="4572000" y="2357142"/>
            <a:ext cx="4572000" cy="3139321"/>
          </a:xfrm>
          <a:prstGeom prst="rect">
            <a:avLst/>
          </a:prstGeom>
        </p:spPr>
        <p:txBody>
          <a:bodyPr>
            <a:spAutoFit/>
          </a:bodyPr>
          <a:lstStyle/>
          <a:p>
            <a:endParaRPr lang="en-US" dirty="0" smtClean="0"/>
          </a:p>
          <a:p>
            <a:endParaRPr lang="en-US" dirty="0" smtClean="0"/>
          </a:p>
          <a:p>
            <a:r>
              <a:rPr lang="en-US" dirty="0" smtClean="0"/>
              <a:t>At </a:t>
            </a:r>
            <a:r>
              <a:rPr lang="en-US" dirty="0"/>
              <a:t>the entrance to </a:t>
            </a:r>
            <a:r>
              <a:rPr lang="en-US" dirty="0" smtClean="0"/>
              <a:t>the </a:t>
            </a:r>
            <a:r>
              <a:rPr lang="en-US" dirty="0"/>
              <a:t>field </a:t>
            </a:r>
            <a:r>
              <a:rPr lang="en-US" dirty="0" smtClean="0"/>
              <a:t>where the mother worked, there is  a list of </a:t>
            </a:r>
            <a:r>
              <a:rPr lang="en-US" dirty="0"/>
              <a:t>some 30 chemicals used on the crops during the </a:t>
            </a:r>
            <a:r>
              <a:rPr lang="en-US" dirty="0" smtClean="0"/>
              <a:t>year</a:t>
            </a:r>
          </a:p>
          <a:p>
            <a:endParaRPr lang="en-US" dirty="0"/>
          </a:p>
          <a:p>
            <a:r>
              <a:rPr lang="en-US" dirty="0" smtClean="0"/>
              <a:t>This is sociomateriality of storytelling.</a:t>
            </a:r>
          </a:p>
          <a:p>
            <a:endParaRPr lang="en-US" dirty="0" smtClean="0"/>
          </a:p>
          <a:p>
            <a:r>
              <a:rPr lang="en-US" dirty="0" smtClean="0"/>
              <a:t>Its an embodiment and dismemberment of the next generation</a:t>
            </a:r>
            <a:endParaRPr lang="en-US" dirty="0"/>
          </a:p>
          <a:p>
            <a:endParaRPr lang="en-US" dirty="0"/>
          </a:p>
        </p:txBody>
      </p:sp>
      <p:sp>
        <p:nvSpPr>
          <p:cNvPr id="7" name="Rectangle 6"/>
          <p:cNvSpPr/>
          <p:nvPr/>
        </p:nvSpPr>
        <p:spPr>
          <a:xfrm>
            <a:off x="22125" y="6139835"/>
            <a:ext cx="5392698" cy="338554"/>
          </a:xfrm>
          <a:prstGeom prst="rect">
            <a:avLst/>
          </a:prstGeom>
        </p:spPr>
        <p:txBody>
          <a:bodyPr wrap="square">
            <a:spAutoFit/>
          </a:bodyPr>
          <a:lstStyle/>
          <a:p>
            <a:r>
              <a:rPr lang="en-US" sz="1600" dirty="0">
                <a:hlinkClick r:id="rId4"/>
              </a:rPr>
              <a:t>http://www.mypalmbeachpost.com/news/carlitos</a:t>
            </a:r>
            <a:r>
              <a:rPr lang="en-US" sz="1600" dirty="0" smtClean="0">
                <a:hlinkClick r:id="rId4"/>
              </a:rPr>
              <a:t>/</a:t>
            </a:r>
            <a:r>
              <a:rPr lang="en-US" sz="1600" dirty="0" smtClean="0"/>
              <a:t> </a:t>
            </a:r>
            <a:endParaRPr lang="en-US" sz="1600"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18</a:t>
            </a:fld>
            <a:endParaRPr lang="en-US" dirty="0"/>
          </a:p>
        </p:txBody>
      </p:sp>
      <p:pic>
        <p:nvPicPr>
          <p:cNvPr id="8" name="Picture 7" descr="Screen Shot 2019-10-12 at 7.38.3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002" y="4938293"/>
            <a:ext cx="1946895" cy="1701170"/>
          </a:xfrm>
          <a:prstGeom prst="rect">
            <a:avLst/>
          </a:prstGeom>
        </p:spPr>
      </p:pic>
    </p:spTree>
    <p:extLst>
      <p:ext uri="{BB962C8B-B14F-4D97-AF65-F5344CB8AC3E}">
        <p14:creationId xmlns:p14="http://schemas.microsoft.com/office/powerpoint/2010/main" val="5340587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52863" y="2117011"/>
            <a:ext cx="2691137" cy="1961337"/>
          </a:xfrm>
          <a:prstGeom prst="rect">
            <a:avLst/>
          </a:prstGeom>
        </p:spPr>
      </p:pic>
      <p:sp>
        <p:nvSpPr>
          <p:cNvPr id="3" name="Title 2"/>
          <p:cNvSpPr>
            <a:spLocks noGrp="1"/>
          </p:cNvSpPr>
          <p:nvPr>
            <p:ph type="title"/>
          </p:nvPr>
        </p:nvSpPr>
        <p:spPr>
          <a:xfrm>
            <a:off x="107703" y="0"/>
            <a:ext cx="5494594" cy="2315109"/>
          </a:xfrm>
        </p:spPr>
        <p:txBody>
          <a:bodyPr/>
          <a:lstStyle/>
          <a:p>
            <a:r>
              <a:rPr lang="en-US" sz="4400" dirty="0" smtClean="0"/>
              <a:t>Why are Modern-Day Slavery Practices so brutal?</a:t>
            </a:r>
            <a:endParaRPr lang="en-US" sz="4400"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19</a:t>
            </a:fld>
            <a:endParaRPr lang="en-US" dirty="0"/>
          </a:p>
        </p:txBody>
      </p:sp>
      <p:sp>
        <p:nvSpPr>
          <p:cNvPr id="6" name="Rectangle 5"/>
          <p:cNvSpPr/>
          <p:nvPr/>
        </p:nvSpPr>
        <p:spPr>
          <a:xfrm>
            <a:off x="0" y="3255787"/>
            <a:ext cx="7348464" cy="2585323"/>
          </a:xfrm>
          <a:prstGeom prst="rect">
            <a:avLst/>
          </a:prstGeom>
        </p:spPr>
        <p:txBody>
          <a:bodyPr wrap="square">
            <a:spAutoFit/>
          </a:bodyPr>
          <a:lstStyle/>
          <a:p>
            <a:r>
              <a:rPr lang="en-US" dirty="0" smtClean="0"/>
              <a:t>“…chained </a:t>
            </a:r>
            <a:r>
              <a:rPr lang="en-US" dirty="0"/>
              <a:t>the worker's feet to the </a:t>
            </a:r>
            <a:r>
              <a:rPr lang="en-US" dirty="0" smtClean="0"/>
              <a:t>pole…. </a:t>
            </a:r>
            <a:r>
              <a:rPr lang="en-US" dirty="0"/>
              <a:t>beat them, slapped them … multiple victims, multiple acts of violence, multiple injuries to the victims."</a:t>
            </a:r>
          </a:p>
          <a:p>
            <a:endParaRPr lang="en-US" dirty="0"/>
          </a:p>
          <a:p>
            <a:r>
              <a:rPr lang="en-US" dirty="0" smtClean="0"/>
              <a:t>Mariano </a:t>
            </a:r>
            <a:r>
              <a:rPr lang="en-US" dirty="0"/>
              <a:t>Lucas </a:t>
            </a:r>
            <a:r>
              <a:rPr lang="en-US" dirty="0" smtClean="0"/>
              <a:t>Diego reported  </a:t>
            </a:r>
            <a:r>
              <a:rPr lang="en-US" dirty="0"/>
              <a:t>beatings and nighttime imprisonment in a truck, where the </a:t>
            </a:r>
            <a:r>
              <a:rPr lang="en-US" dirty="0" smtClean="0"/>
              <a:t>family </a:t>
            </a:r>
            <a:r>
              <a:rPr lang="en-US" dirty="0"/>
              <a:t>would have to urinate and defecate in the corners.</a:t>
            </a:r>
          </a:p>
          <a:p>
            <a:endParaRPr lang="en-US" dirty="0"/>
          </a:p>
          <a:p>
            <a:r>
              <a:rPr lang="en-US" dirty="0"/>
              <a:t>Diego </a:t>
            </a:r>
            <a:r>
              <a:rPr lang="en-US" dirty="0" smtClean="0"/>
              <a:t>and another victim pounded </a:t>
            </a:r>
            <a:r>
              <a:rPr lang="en-US" dirty="0"/>
              <a:t>on the truck until </a:t>
            </a:r>
            <a:r>
              <a:rPr lang="en-US" dirty="0" smtClean="0"/>
              <a:t>they made </a:t>
            </a:r>
            <a:r>
              <a:rPr lang="en-US" dirty="0"/>
              <a:t>a hole through which they squeezed out, then found a ladder so the others could escape.</a:t>
            </a:r>
          </a:p>
        </p:txBody>
      </p:sp>
      <p:sp>
        <p:nvSpPr>
          <p:cNvPr id="7" name="Rectangle 6"/>
          <p:cNvSpPr/>
          <p:nvPr/>
        </p:nvSpPr>
        <p:spPr>
          <a:xfrm>
            <a:off x="0" y="5970982"/>
            <a:ext cx="9143999" cy="646331"/>
          </a:xfrm>
          <a:prstGeom prst="rect">
            <a:avLst/>
          </a:prstGeom>
        </p:spPr>
        <p:txBody>
          <a:bodyPr wrap="square">
            <a:spAutoFit/>
          </a:bodyPr>
          <a:lstStyle/>
          <a:p>
            <a:r>
              <a:rPr lang="en-US" dirty="0">
                <a:hlinkClick r:id="rId3"/>
              </a:rPr>
              <a:t>https://www.sanders.senate.gov/newsroom/must-read/immokalee-family-sentenced-for-slavery-each-navarrete-boss-gets-12-years-in-prison-ft-myers-news-</a:t>
            </a:r>
            <a:r>
              <a:rPr lang="en-US" dirty="0" smtClean="0">
                <a:hlinkClick r:id="rId3"/>
              </a:rPr>
              <a:t>press</a:t>
            </a:r>
            <a:r>
              <a:rPr lang="en-US" dirty="0" smtClean="0"/>
              <a:t> </a:t>
            </a:r>
            <a:endParaRPr lang="en-US" dirty="0"/>
          </a:p>
        </p:txBody>
      </p:sp>
      <p:pic>
        <p:nvPicPr>
          <p:cNvPr id="8" name="Picture 7" descr="Screen Shot 2019-10-12 at 7.38.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104" y="0"/>
            <a:ext cx="1946895" cy="1701170"/>
          </a:xfrm>
          <a:prstGeom prst="rect">
            <a:avLst/>
          </a:prstGeom>
        </p:spPr>
      </p:pic>
    </p:spTree>
    <p:extLst>
      <p:ext uri="{BB962C8B-B14F-4D97-AF65-F5344CB8AC3E}">
        <p14:creationId xmlns:p14="http://schemas.microsoft.com/office/powerpoint/2010/main" val="803148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an ontologist</a:t>
            </a:r>
            <a:endParaRPr lang="en-US" dirty="0"/>
          </a:p>
        </p:txBody>
      </p:sp>
      <p:sp>
        <p:nvSpPr>
          <p:cNvPr id="3" name="Content Placeholder 2"/>
          <p:cNvSpPr>
            <a:spLocks noGrp="1"/>
          </p:cNvSpPr>
          <p:nvPr>
            <p:ph idx="1"/>
          </p:nvPr>
        </p:nvSpPr>
        <p:spPr>
          <a:xfrm>
            <a:off x="779462" y="1882588"/>
            <a:ext cx="7953737" cy="4473762"/>
          </a:xfrm>
        </p:spPr>
        <p:txBody>
          <a:bodyPr>
            <a:noAutofit/>
          </a:bodyPr>
          <a:lstStyle/>
          <a:p>
            <a:r>
              <a:rPr lang="en-US" sz="3200" dirty="0" smtClean="0"/>
              <a:t>An ontologist does storytelling about the social and material situation of global slavery</a:t>
            </a:r>
          </a:p>
          <a:p>
            <a:r>
              <a:rPr lang="en-US" sz="3200" dirty="0" smtClean="0"/>
              <a:t>I do sociomaterial storytelling of the relational processes at a macro-</a:t>
            </a:r>
            <a:r>
              <a:rPr lang="en-US" sz="3200" dirty="0" smtClean="0"/>
              <a:t>system </a:t>
            </a:r>
            <a:r>
              <a:rPr lang="en-US" sz="3200" dirty="0" smtClean="0"/>
              <a:t>level</a:t>
            </a:r>
          </a:p>
          <a:p>
            <a:r>
              <a:rPr lang="en-US" sz="3200" dirty="0" smtClean="0"/>
              <a:t>The global problem is that slavery in globalization is an ‘untold story!’</a:t>
            </a:r>
            <a:endParaRPr lang="en-US" sz="32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dirty="0"/>
          </a:p>
        </p:txBody>
      </p:sp>
    </p:spTree>
    <p:extLst>
      <p:ext uri="{BB962C8B-B14F-4D97-AF65-F5344CB8AC3E}">
        <p14:creationId xmlns:p14="http://schemas.microsoft.com/office/powerpoint/2010/main" val="1521945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7286233" cy="1653988"/>
          </a:xfrm>
        </p:spPr>
        <p:txBody>
          <a:bodyPr/>
          <a:lstStyle/>
          <a:p>
            <a:r>
              <a:rPr lang="en-US" dirty="0" smtClean="0"/>
              <a:t> </a:t>
            </a:r>
            <a:r>
              <a:rPr lang="en-US" dirty="0"/>
              <a:t>ANIMATED </a:t>
            </a:r>
            <a:r>
              <a:rPr lang="en-US" dirty="0" smtClean="0"/>
              <a:t>SYSTEMS </a:t>
            </a:r>
            <a:r>
              <a:rPr lang="en-US" dirty="0" smtClean="0"/>
              <a:t>Grounding in Nature</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b="0" dirty="0" smtClean="0"/>
              <a:t>Animation = people </a:t>
            </a:r>
            <a:r>
              <a:rPr lang="en-US" b="0" dirty="0"/>
              <a:t>empower </a:t>
            </a:r>
            <a:r>
              <a:rPr lang="en-US" b="0" dirty="0" smtClean="0"/>
              <a:t>themselves; “We don’t organize</a:t>
            </a:r>
            <a:r>
              <a:rPr lang="mr-IN" b="0" dirty="0" smtClean="0"/>
              <a:t>…</a:t>
            </a:r>
            <a:r>
              <a:rPr lang="en-US" b="0" dirty="0" smtClean="0"/>
              <a:t> we animate people” </a:t>
            </a:r>
            <a:r>
              <a:rPr lang="mr-IN" b="0" dirty="0" smtClean="0"/>
              <a:t>–</a:t>
            </a:r>
            <a:r>
              <a:rPr lang="en-US" b="0" dirty="0" smtClean="0"/>
              <a:t> Lucas Benitez (CIW). </a:t>
            </a:r>
          </a:p>
          <a:p>
            <a:pPr marL="0" indent="0">
              <a:buNone/>
            </a:pPr>
            <a:r>
              <a:rPr lang="en-US" b="0" dirty="0" smtClean="0"/>
              <a:t>power-with, not </a:t>
            </a:r>
            <a:r>
              <a:rPr lang="en-US" b="0" dirty="0"/>
              <a:t>power-over </a:t>
            </a:r>
          </a:p>
          <a:p>
            <a:pPr marL="0" indent="0">
              <a:buNone/>
            </a:pPr>
            <a:r>
              <a:rPr lang="en-US" b="0" dirty="0" smtClean="0"/>
              <a:t>AVOIDS hierarchical domination </a:t>
            </a:r>
            <a:r>
              <a:rPr lang="en-US" b="0" dirty="0"/>
              <a:t>that is top-down </a:t>
            </a:r>
            <a:r>
              <a:rPr lang="en-US" b="0" dirty="0" smtClean="0"/>
              <a:t>system</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20</a:t>
            </a:fld>
            <a:endParaRPr lang="en-US" dirty="0"/>
          </a:p>
        </p:txBody>
      </p:sp>
      <p:sp>
        <p:nvSpPr>
          <p:cNvPr id="5" name="Rectangle 4"/>
          <p:cNvSpPr/>
          <p:nvPr/>
        </p:nvSpPr>
        <p:spPr>
          <a:xfrm>
            <a:off x="653006" y="4157195"/>
            <a:ext cx="8010923" cy="1569660"/>
          </a:xfrm>
          <a:prstGeom prst="rect">
            <a:avLst/>
          </a:prstGeom>
        </p:spPr>
        <p:txBody>
          <a:bodyPr wrap="square">
            <a:spAutoFit/>
          </a:bodyPr>
          <a:lstStyle/>
          <a:p>
            <a:r>
              <a:rPr lang="en-US" sz="2400" dirty="0" smtClean="0"/>
              <a:t>*NOT ‘Representational</a:t>
            </a:r>
            <a:r>
              <a:rPr lang="en-US" sz="2400" dirty="0"/>
              <a:t>' </a:t>
            </a:r>
            <a:endParaRPr lang="en-US" sz="2400" dirty="0" smtClean="0"/>
          </a:p>
          <a:p>
            <a:r>
              <a:rPr lang="en-US" sz="2400" dirty="0" smtClean="0"/>
              <a:t>*embodied practices &amp; </a:t>
            </a:r>
            <a:r>
              <a:rPr lang="en-US" sz="2400" dirty="0"/>
              <a:t>animated processes in </a:t>
            </a:r>
            <a:r>
              <a:rPr lang="en-US" sz="2400" dirty="0" smtClean="0"/>
              <a:t>actions   *conversations </a:t>
            </a:r>
            <a:r>
              <a:rPr lang="en-US" sz="2400" dirty="0"/>
              <a:t>are dialogical, </a:t>
            </a:r>
            <a:r>
              <a:rPr lang="en-US" sz="2400" dirty="0" smtClean="0"/>
              <a:t>not “checklists”   *implemented </a:t>
            </a:r>
            <a:r>
              <a:rPr lang="en-US" sz="2400" dirty="0"/>
              <a:t>in audit--&gt;reports--&gt;corrective action plan</a:t>
            </a:r>
          </a:p>
        </p:txBody>
      </p:sp>
      <p:pic>
        <p:nvPicPr>
          <p:cNvPr id="6" name="Picture 5" descr="Screen Shot 2019-10-12 at 7.38.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104" y="181418"/>
            <a:ext cx="1946895" cy="1701170"/>
          </a:xfrm>
          <a:prstGeom prst="rect">
            <a:avLst/>
          </a:prstGeom>
        </p:spPr>
      </p:pic>
    </p:spTree>
    <p:extLst>
      <p:ext uri="{BB962C8B-B14F-4D97-AF65-F5344CB8AC3E}">
        <p14:creationId xmlns:p14="http://schemas.microsoft.com/office/powerpoint/2010/main" val="32889578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21</a:t>
            </a:fld>
            <a:endParaRPr lang="en-US" dirty="0"/>
          </a:p>
        </p:txBody>
      </p:sp>
      <p:pic>
        <p:nvPicPr>
          <p:cNvPr id="5" name="Picture 4" descr="Screen Shot 2019-09-02 at 12.22.06 PM.png"/>
          <p:cNvPicPr>
            <a:picLocks noChangeAspect="1"/>
          </p:cNvPicPr>
          <p:nvPr/>
        </p:nvPicPr>
        <p:blipFill rotWithShape="1">
          <a:blip r:embed="rId2">
            <a:extLst>
              <a:ext uri="{28A0092B-C50C-407E-A947-70E740481C1C}">
                <a14:useLocalDpi xmlns:a14="http://schemas.microsoft.com/office/drawing/2010/main" val="0"/>
              </a:ext>
            </a:extLst>
          </a:blip>
          <a:srcRect t="8397"/>
          <a:stretch/>
        </p:blipFill>
        <p:spPr>
          <a:xfrm>
            <a:off x="0" y="0"/>
            <a:ext cx="9144000" cy="6721475"/>
          </a:xfrm>
          <a:prstGeom prst="rect">
            <a:avLst/>
          </a:prstGeom>
        </p:spPr>
      </p:pic>
      <p:pic>
        <p:nvPicPr>
          <p:cNvPr id="6" name="Picture 5" descr="Screen Shot 2019-10-12 at 7.51.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568" y="0"/>
            <a:ext cx="1948123" cy="1387473"/>
          </a:xfrm>
          <a:prstGeom prst="rect">
            <a:avLst/>
          </a:prstGeom>
        </p:spPr>
      </p:pic>
    </p:spTree>
    <p:extLst>
      <p:ext uri="{BB962C8B-B14F-4D97-AF65-F5344CB8AC3E}">
        <p14:creationId xmlns:p14="http://schemas.microsoft.com/office/powerpoint/2010/main" val="37487657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2" y="107576"/>
            <a:ext cx="5927437" cy="2143139"/>
          </a:xfrm>
        </p:spPr>
        <p:txBody>
          <a:bodyPr/>
          <a:lstStyle/>
          <a:p>
            <a:r>
              <a:rPr lang="en-US" sz="4000" dirty="0" smtClean="0"/>
              <a:t>Why TOTAL SITUATION of Slavery in Global Capitalism is expanding?</a:t>
            </a:r>
            <a:endParaRPr lang="en-US" sz="40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22</a:t>
            </a:fld>
            <a:endParaRPr lang="en-US" dirty="0"/>
          </a:p>
        </p:txBody>
      </p:sp>
      <p:pic>
        <p:nvPicPr>
          <p:cNvPr id="8" name="Picture 7"/>
          <p:cNvPicPr>
            <a:picLocks noChangeAspect="1"/>
          </p:cNvPicPr>
          <p:nvPr/>
        </p:nvPicPr>
        <p:blipFill>
          <a:blip r:embed="rId2"/>
          <a:stretch>
            <a:fillRect/>
          </a:stretch>
        </p:blipFill>
        <p:spPr>
          <a:xfrm>
            <a:off x="375564" y="2708082"/>
            <a:ext cx="2644014" cy="3648268"/>
          </a:xfrm>
          <a:prstGeom prst="rect">
            <a:avLst/>
          </a:prstGeom>
        </p:spPr>
      </p:pic>
      <p:sp>
        <p:nvSpPr>
          <p:cNvPr id="9" name="Rectangle 8"/>
          <p:cNvSpPr/>
          <p:nvPr/>
        </p:nvSpPr>
        <p:spPr>
          <a:xfrm>
            <a:off x="3208616" y="3008384"/>
            <a:ext cx="5935383" cy="3416320"/>
          </a:xfrm>
          <a:prstGeom prst="rect">
            <a:avLst/>
          </a:prstGeom>
        </p:spPr>
        <p:txBody>
          <a:bodyPr wrap="square">
            <a:spAutoFit/>
          </a:bodyPr>
          <a:lstStyle/>
          <a:p>
            <a:r>
              <a:rPr lang="en-US" sz="2400" dirty="0" smtClean="0"/>
              <a:t>27 to 40 million </a:t>
            </a:r>
            <a:r>
              <a:rPr lang="en-US" sz="2400" dirty="0"/>
              <a:t>people are still </a:t>
            </a:r>
            <a:r>
              <a:rPr lang="en-US" sz="2400" dirty="0" smtClean="0"/>
              <a:t>trapped in slavery</a:t>
            </a:r>
          </a:p>
          <a:p>
            <a:pPr marL="342900" indent="-342900">
              <a:buAutoNum type="arabicPeriod"/>
            </a:pPr>
            <a:r>
              <a:rPr lang="en-US" sz="2400" dirty="0" smtClean="0"/>
              <a:t>Population Explosion</a:t>
            </a:r>
          </a:p>
          <a:p>
            <a:pPr marL="342900" indent="-342900">
              <a:buAutoNum type="arabicPeriod"/>
            </a:pPr>
            <a:r>
              <a:rPr lang="en-US" sz="2400" dirty="0" smtClean="0"/>
              <a:t>Small Farmers displaced by Corporate Mono-crop farming resulting in more slaves</a:t>
            </a:r>
          </a:p>
          <a:p>
            <a:pPr marL="342900" indent="-342900">
              <a:buAutoNum type="arabicPeriod"/>
            </a:pPr>
            <a:r>
              <a:rPr lang="en-US" sz="2400" dirty="0" smtClean="0"/>
              <a:t>Economic turbulence resulting in greater corruption</a:t>
            </a:r>
          </a:p>
          <a:p>
            <a:pPr marL="342900" indent="-342900">
              <a:buAutoNum type="arabicPeriod"/>
            </a:pPr>
            <a:r>
              <a:rPr lang="en-US" sz="2400" dirty="0" smtClean="0"/>
              <a:t>The stories remain untellable</a:t>
            </a:r>
          </a:p>
        </p:txBody>
      </p:sp>
      <p:pic>
        <p:nvPicPr>
          <p:cNvPr id="3" name="Picture 2" descr="Screen Shot 2019-10-12 at 7.51.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598" y="0"/>
            <a:ext cx="2576816" cy="2940416"/>
          </a:xfrm>
          <a:prstGeom prst="rect">
            <a:avLst/>
          </a:prstGeom>
        </p:spPr>
      </p:pic>
    </p:spTree>
    <p:extLst>
      <p:ext uri="{BB962C8B-B14F-4D97-AF65-F5344CB8AC3E}">
        <p14:creationId xmlns:p14="http://schemas.microsoft.com/office/powerpoint/2010/main" val="22611383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7577"/>
            <a:ext cx="6484079" cy="1393438"/>
          </a:xfrm>
        </p:spPr>
        <p:txBody>
          <a:bodyPr/>
          <a:lstStyle/>
          <a:p>
            <a:r>
              <a:rPr lang="en-US" dirty="0" smtClean="0"/>
              <a:t>We need better measures of slavery?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23</a:t>
            </a:fld>
            <a:endParaRPr lang="en-US" dirty="0"/>
          </a:p>
        </p:txBody>
      </p:sp>
      <p:sp>
        <p:nvSpPr>
          <p:cNvPr id="5" name="Rectangle 4"/>
          <p:cNvSpPr/>
          <p:nvPr/>
        </p:nvSpPr>
        <p:spPr>
          <a:xfrm>
            <a:off x="130933" y="1970534"/>
            <a:ext cx="8784549" cy="2308324"/>
          </a:xfrm>
          <a:prstGeom prst="rect">
            <a:avLst/>
          </a:prstGeom>
        </p:spPr>
        <p:txBody>
          <a:bodyPr wrap="square">
            <a:spAutoFit/>
          </a:bodyPr>
          <a:lstStyle/>
          <a:p>
            <a:r>
              <a:rPr lang="en-US" sz="2800" dirty="0"/>
              <a:t>Almost every country in the world has laws against modern slavery.</a:t>
            </a:r>
          </a:p>
          <a:p>
            <a:r>
              <a:rPr lang="en-US" sz="2800" dirty="0"/>
              <a:t>But very few governments have sought to hold business to account</a:t>
            </a:r>
            <a:r>
              <a:rPr lang="en-US" sz="2800" dirty="0" smtClean="0"/>
              <a:t>.</a:t>
            </a:r>
          </a:p>
          <a:p>
            <a:r>
              <a:rPr lang="en-US" sz="2800" dirty="0" smtClean="0"/>
              <a:t>45.8 million enslaved worldwide</a:t>
            </a:r>
            <a:endParaRPr lang="en-US" sz="2800" dirty="0"/>
          </a:p>
        </p:txBody>
      </p:sp>
      <p:sp>
        <p:nvSpPr>
          <p:cNvPr id="6" name="Rectangle 5"/>
          <p:cNvSpPr/>
          <p:nvPr/>
        </p:nvSpPr>
        <p:spPr>
          <a:xfrm>
            <a:off x="779462" y="4278858"/>
            <a:ext cx="6445534" cy="1815882"/>
          </a:xfrm>
          <a:prstGeom prst="rect">
            <a:avLst/>
          </a:prstGeom>
        </p:spPr>
        <p:txBody>
          <a:bodyPr wrap="square">
            <a:spAutoFit/>
          </a:bodyPr>
          <a:lstStyle/>
          <a:p>
            <a:r>
              <a:rPr lang="en-US" sz="2800" dirty="0" smtClean="0"/>
              <a:t>FRANCE - ESTIMATED </a:t>
            </a:r>
            <a:r>
              <a:rPr lang="en-US" sz="2800" dirty="0"/>
              <a:t>NUMBER </a:t>
            </a:r>
            <a:r>
              <a:rPr lang="en-US" sz="2800" dirty="0" smtClean="0"/>
              <a:t>LIVING IN </a:t>
            </a:r>
            <a:r>
              <a:rPr lang="en-US" sz="2800" dirty="0"/>
              <a:t>MODERN </a:t>
            </a:r>
            <a:r>
              <a:rPr lang="en-US" sz="2800" dirty="0" smtClean="0"/>
              <a:t>SLAVERY 12,000</a:t>
            </a:r>
          </a:p>
          <a:p>
            <a:endParaRPr lang="en-US" sz="2800" dirty="0"/>
          </a:p>
          <a:p>
            <a:r>
              <a:rPr lang="en-US" sz="2800" dirty="0" smtClean="0"/>
              <a:t>USA </a:t>
            </a:r>
            <a:r>
              <a:rPr lang="en-US" sz="2800" dirty="0" smtClean="0">
                <a:sym typeface="Wingdings"/>
              </a:rPr>
              <a:t> 57,000</a:t>
            </a:r>
            <a:endParaRPr lang="en-US" sz="2800" dirty="0"/>
          </a:p>
        </p:txBody>
      </p:sp>
      <p:sp>
        <p:nvSpPr>
          <p:cNvPr id="7" name="Rectangle 6"/>
          <p:cNvSpPr/>
          <p:nvPr/>
        </p:nvSpPr>
        <p:spPr>
          <a:xfrm>
            <a:off x="779462" y="6094740"/>
            <a:ext cx="2970460" cy="523220"/>
          </a:xfrm>
          <a:prstGeom prst="rect">
            <a:avLst/>
          </a:prstGeom>
        </p:spPr>
        <p:txBody>
          <a:bodyPr wrap="none">
            <a:spAutoFit/>
          </a:bodyPr>
          <a:lstStyle/>
          <a:p>
            <a:r>
              <a:rPr lang="fi-FI" sz="2800" dirty="0" smtClean="0"/>
              <a:t>India </a:t>
            </a:r>
            <a:r>
              <a:rPr lang="fi-FI" sz="2800" dirty="0" smtClean="0">
                <a:sym typeface="Wingdings"/>
              </a:rPr>
              <a:t></a:t>
            </a:r>
            <a:r>
              <a:rPr lang="fi-FI" sz="2800" dirty="0" smtClean="0"/>
              <a:t>18,354,700</a:t>
            </a:r>
            <a:endParaRPr lang="en-US" sz="2800" dirty="0"/>
          </a:p>
        </p:txBody>
      </p:sp>
      <p:sp>
        <p:nvSpPr>
          <p:cNvPr id="8" name="Rectangle 7"/>
          <p:cNvSpPr/>
          <p:nvPr/>
        </p:nvSpPr>
        <p:spPr>
          <a:xfrm>
            <a:off x="4572000" y="6352143"/>
            <a:ext cx="4343482" cy="369332"/>
          </a:xfrm>
          <a:prstGeom prst="rect">
            <a:avLst/>
          </a:prstGeom>
        </p:spPr>
        <p:txBody>
          <a:bodyPr wrap="none">
            <a:spAutoFit/>
          </a:bodyPr>
          <a:lstStyle/>
          <a:p>
            <a:r>
              <a:rPr lang="en-US" dirty="0">
                <a:hlinkClick r:id="rId2"/>
              </a:rPr>
              <a:t>https://www.globalslaveryindex.org/index</a:t>
            </a:r>
            <a:r>
              <a:rPr lang="en-US" dirty="0" smtClean="0">
                <a:hlinkClick r:id="rId2"/>
              </a:rPr>
              <a:t>/</a:t>
            </a:r>
            <a:r>
              <a:rPr lang="en-US" dirty="0" smtClean="0"/>
              <a:t> </a:t>
            </a:r>
            <a:endParaRPr lang="en-US" dirty="0"/>
          </a:p>
        </p:txBody>
      </p:sp>
      <p:pic>
        <p:nvPicPr>
          <p:cNvPr id="9" name="Picture 8" descr="Screen Shot 2019-10-12 at 7.51.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886" y="0"/>
            <a:ext cx="1718528" cy="1961020"/>
          </a:xfrm>
          <a:prstGeom prst="rect">
            <a:avLst/>
          </a:prstGeom>
        </p:spPr>
      </p:pic>
    </p:spTree>
    <p:extLst>
      <p:ext uri="{BB962C8B-B14F-4D97-AF65-F5344CB8AC3E}">
        <p14:creationId xmlns:p14="http://schemas.microsoft.com/office/powerpoint/2010/main" val="41191420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24</a:t>
            </a:fld>
            <a:endParaRPr lang="en-US" dirty="0"/>
          </a:p>
        </p:txBody>
      </p:sp>
      <p:sp>
        <p:nvSpPr>
          <p:cNvPr id="5" name="Rectangle 4"/>
          <p:cNvSpPr/>
          <p:nvPr/>
        </p:nvSpPr>
        <p:spPr>
          <a:xfrm>
            <a:off x="332647" y="5798145"/>
            <a:ext cx="8452246" cy="923330"/>
          </a:xfrm>
          <a:prstGeom prst="rect">
            <a:avLst/>
          </a:prstGeom>
        </p:spPr>
        <p:txBody>
          <a:bodyPr wrap="square">
            <a:spAutoFit/>
          </a:bodyPr>
          <a:lstStyle/>
          <a:p>
            <a:r>
              <a:rPr lang="en-US" dirty="0">
                <a:hlinkClick r:id="rId2"/>
              </a:rPr>
              <a:t>Five Female Migrant Workers Awarded $17 Million In Rape, Harassment Case</a:t>
            </a:r>
            <a:endParaRPr lang="en-US" dirty="0"/>
          </a:p>
          <a:p>
            <a:r>
              <a:rPr lang="en-US" dirty="0"/>
              <a:t>The women claim their bosses assaulted them on the job.</a:t>
            </a:r>
          </a:p>
          <a:p>
            <a:r>
              <a:rPr lang="en-US" dirty="0"/>
              <a:t>By Laura </a:t>
            </a:r>
            <a:r>
              <a:rPr lang="en-US" dirty="0" smtClean="0"/>
              <a:t>Bassett</a:t>
            </a:r>
            <a:endParaRPr lang="en-US" dirty="0"/>
          </a:p>
        </p:txBody>
      </p:sp>
      <p:pic>
        <p:nvPicPr>
          <p:cNvPr id="6" name="Picture 5"/>
          <p:cNvPicPr>
            <a:picLocks noChangeAspect="1"/>
          </p:cNvPicPr>
          <p:nvPr/>
        </p:nvPicPr>
        <p:blipFill>
          <a:blip r:embed="rId3"/>
          <a:stretch>
            <a:fillRect/>
          </a:stretch>
        </p:blipFill>
        <p:spPr>
          <a:xfrm>
            <a:off x="526218" y="123990"/>
            <a:ext cx="8031870" cy="5354580"/>
          </a:xfrm>
          <a:prstGeom prst="rect">
            <a:avLst/>
          </a:prstGeom>
        </p:spPr>
      </p:pic>
      <p:pic>
        <p:nvPicPr>
          <p:cNvPr id="7" name="Picture 6" descr="Screen Shot 2019-10-12 at 7.51.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208" y="2919246"/>
            <a:ext cx="1718528" cy="1961020"/>
          </a:xfrm>
          <a:prstGeom prst="rect">
            <a:avLst/>
          </a:prstGeom>
        </p:spPr>
      </p:pic>
    </p:spTree>
    <p:extLst>
      <p:ext uri="{BB962C8B-B14F-4D97-AF65-F5344CB8AC3E}">
        <p14:creationId xmlns:p14="http://schemas.microsoft.com/office/powerpoint/2010/main" val="38530578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4797"/>
            <a:ext cx="6372669" cy="3260136"/>
          </a:xfrm>
        </p:spPr>
        <p:txBody>
          <a:bodyPr/>
          <a:lstStyle/>
          <a:p>
            <a:r>
              <a:rPr lang="en-US" dirty="0">
                <a:effectLst/>
              </a:rPr>
              <a:t>Globalization </a:t>
            </a:r>
            <a:r>
              <a:rPr lang="en-US" dirty="0" smtClean="0">
                <a:effectLst/>
              </a:rPr>
              <a:t>3BL</a:t>
            </a:r>
            <a:r>
              <a:rPr lang="en-US" dirty="0" smtClean="0">
                <a:effectLst/>
              </a:rPr>
              <a:t>: Profit, People, &amp; Planet</a:t>
            </a:r>
            <a:endParaRPr lang="en-US" dirty="0"/>
          </a:p>
        </p:txBody>
      </p:sp>
      <p:sp>
        <p:nvSpPr>
          <p:cNvPr id="4" name="Text Placeholder 3"/>
          <p:cNvSpPr>
            <a:spLocks noGrp="1"/>
          </p:cNvSpPr>
          <p:nvPr>
            <p:ph type="body" idx="1"/>
          </p:nvPr>
        </p:nvSpPr>
        <p:spPr>
          <a:xfrm>
            <a:off x="641570" y="3974306"/>
            <a:ext cx="7813034" cy="2062043"/>
          </a:xfrm>
        </p:spPr>
        <p:txBody>
          <a:bodyPr>
            <a:noAutofit/>
          </a:bodyPr>
          <a:lstStyle/>
          <a:p>
            <a:r>
              <a:rPr lang="en-US" sz="4000" dirty="0" smtClean="0"/>
              <a:t>How </a:t>
            </a:r>
            <a:r>
              <a:rPr lang="en-US" sz="4000" dirty="0" smtClean="0"/>
              <a:t>can 3BL </a:t>
            </a:r>
            <a:r>
              <a:rPr lang="en-US" sz="4000" dirty="0" smtClean="0"/>
              <a:t>align with Ensemble Leadership, Animated Systems to change Slavery-Globalization?</a:t>
            </a:r>
            <a:endParaRPr lang="en-US" sz="4000"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25</a:t>
            </a:fld>
            <a:endParaRPr lang="en-US" dirty="0"/>
          </a:p>
        </p:txBody>
      </p:sp>
      <p:pic>
        <p:nvPicPr>
          <p:cNvPr id="5" name="Picture 4" descr="Screen Shot 2019-10-12 at 7.51.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695" y="0"/>
            <a:ext cx="2740694" cy="3127418"/>
          </a:xfrm>
          <a:prstGeom prst="rect">
            <a:avLst/>
          </a:prstGeom>
        </p:spPr>
      </p:pic>
    </p:spTree>
    <p:extLst>
      <p:ext uri="{BB962C8B-B14F-4D97-AF65-F5344CB8AC3E}">
        <p14:creationId xmlns:p14="http://schemas.microsoft.com/office/powerpoint/2010/main" val="42768514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5383" y="171722"/>
            <a:ext cx="8274935" cy="6686278"/>
          </a:xfrm>
          <a:prstGeom prst="rect">
            <a:avLst/>
          </a:prstGeom>
        </p:spPr>
      </p:pic>
      <p:sp>
        <p:nvSpPr>
          <p:cNvPr id="6" name="Slide Number Placeholder 5"/>
          <p:cNvSpPr>
            <a:spLocks noGrp="1"/>
          </p:cNvSpPr>
          <p:nvPr>
            <p:ph type="sldNum" sz="quarter" idx="12"/>
          </p:nvPr>
        </p:nvSpPr>
        <p:spPr/>
        <p:txBody>
          <a:bodyPr/>
          <a:lstStyle/>
          <a:p>
            <a:fld id="{651FC063-5EA9-49AF-AFAF-D68C9E82B23B}" type="slidenum">
              <a:rPr lang="en-US" smtClean="0"/>
              <a:pPr/>
              <a:t>26</a:t>
            </a:fld>
            <a:endParaRPr lang="en-US" dirty="0"/>
          </a:p>
        </p:txBody>
      </p:sp>
      <p:sp>
        <p:nvSpPr>
          <p:cNvPr id="2" name="TextBox 1"/>
          <p:cNvSpPr txBox="1"/>
          <p:nvPr/>
        </p:nvSpPr>
        <p:spPr>
          <a:xfrm>
            <a:off x="3125163" y="745412"/>
            <a:ext cx="2635934" cy="1361911"/>
          </a:xfrm>
          <a:prstGeom prst="rect">
            <a:avLst/>
          </a:prstGeom>
          <a:noFill/>
        </p:spPr>
        <p:txBody>
          <a:bodyPr wrap="square" rtlCol="0">
            <a:spAutoFit/>
          </a:bodyPr>
          <a:lstStyle/>
          <a:p>
            <a:pPr lvl="2"/>
            <a:r>
              <a:rPr lang="en-US" sz="3600" b="1" dirty="0" smtClean="0">
                <a:solidFill>
                  <a:srgbClr val="FF0000"/>
                </a:solidFill>
              </a:rPr>
              <a:t>People</a:t>
            </a:r>
            <a:r>
              <a:rPr lang="en-US" sz="3600" b="1" dirty="0">
                <a:solidFill>
                  <a:srgbClr val="FF0000"/>
                </a:solidFill>
              </a:rPr>
              <a:t/>
            </a:r>
            <a:br>
              <a:rPr lang="en-US" sz="3600" b="1" dirty="0">
                <a:solidFill>
                  <a:srgbClr val="FF0000"/>
                </a:solidFill>
              </a:rPr>
            </a:br>
            <a:endParaRPr lang="en-US" sz="3600" b="1" dirty="0">
              <a:solidFill>
                <a:srgbClr val="FF0000"/>
              </a:solidFill>
            </a:endParaRPr>
          </a:p>
          <a:p>
            <a:endParaRPr lang="en-US" sz="1050" b="1" dirty="0">
              <a:solidFill>
                <a:srgbClr val="FF0000"/>
              </a:solidFill>
            </a:endParaRPr>
          </a:p>
        </p:txBody>
      </p:sp>
      <p:sp>
        <p:nvSpPr>
          <p:cNvPr id="3" name="TextBox 2"/>
          <p:cNvSpPr txBox="1"/>
          <p:nvPr/>
        </p:nvSpPr>
        <p:spPr>
          <a:xfrm>
            <a:off x="5761096" y="5710019"/>
            <a:ext cx="2827947" cy="646331"/>
          </a:xfrm>
          <a:prstGeom prst="rect">
            <a:avLst/>
          </a:prstGeom>
          <a:noFill/>
        </p:spPr>
        <p:txBody>
          <a:bodyPr wrap="square" rtlCol="0">
            <a:spAutoFit/>
          </a:bodyPr>
          <a:lstStyle/>
          <a:p>
            <a:pPr lvl="2"/>
            <a:r>
              <a:rPr lang="en-US" sz="3600" b="1" dirty="0" smtClean="0">
                <a:solidFill>
                  <a:srgbClr val="FF0000"/>
                </a:solidFill>
              </a:rPr>
              <a:t>Profit</a:t>
            </a:r>
            <a:endParaRPr lang="en-US" sz="3600" b="1" dirty="0">
              <a:solidFill>
                <a:srgbClr val="FF0000"/>
              </a:solidFill>
            </a:endParaRPr>
          </a:p>
        </p:txBody>
      </p:sp>
      <p:sp>
        <p:nvSpPr>
          <p:cNvPr id="4" name="TextBox 3"/>
          <p:cNvSpPr txBox="1"/>
          <p:nvPr/>
        </p:nvSpPr>
        <p:spPr>
          <a:xfrm>
            <a:off x="1782564" y="5503718"/>
            <a:ext cx="2176115" cy="923330"/>
          </a:xfrm>
          <a:prstGeom prst="rect">
            <a:avLst/>
          </a:prstGeom>
          <a:noFill/>
        </p:spPr>
        <p:txBody>
          <a:bodyPr wrap="square" rtlCol="0">
            <a:spAutoFit/>
          </a:bodyPr>
          <a:lstStyle/>
          <a:p>
            <a:pPr marL="0" lvl="2"/>
            <a:r>
              <a:rPr lang="en-US" sz="3600" b="1" dirty="0" smtClean="0">
                <a:solidFill>
                  <a:srgbClr val="FF0000"/>
                </a:solidFill>
              </a:rPr>
              <a:t>Planet</a:t>
            </a:r>
            <a:endParaRPr lang="en-US" dirty="0"/>
          </a:p>
          <a:p>
            <a:endParaRPr lang="en-US" dirty="0"/>
          </a:p>
        </p:txBody>
      </p:sp>
      <p:pic>
        <p:nvPicPr>
          <p:cNvPr id="8" name="Picture 7" descr="Screen Shot 2019-10-12 at 7.51.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515" y="534823"/>
            <a:ext cx="1718528" cy="1961020"/>
          </a:xfrm>
          <a:prstGeom prst="rect">
            <a:avLst/>
          </a:prstGeom>
        </p:spPr>
      </p:pic>
    </p:spTree>
    <p:extLst>
      <p:ext uri="{BB962C8B-B14F-4D97-AF65-F5344CB8AC3E}">
        <p14:creationId xmlns:p14="http://schemas.microsoft.com/office/powerpoint/2010/main" val="2979539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7330797" cy="1653988"/>
          </a:xfrm>
        </p:spPr>
        <p:txBody>
          <a:bodyPr/>
          <a:lstStyle/>
          <a:p>
            <a:r>
              <a:rPr lang="en-US" sz="4800" dirty="0" smtClean="0"/>
              <a:t>How to End SLAVERY with GLOBAL </a:t>
            </a:r>
            <a:r>
              <a:rPr lang="en-US" sz="4800" dirty="0" smtClean="0"/>
              <a:t>FUTURING? </a:t>
            </a:r>
            <a:endParaRPr lang="en-US" sz="4800" dirty="0"/>
          </a:p>
        </p:txBody>
      </p:sp>
      <p:sp>
        <p:nvSpPr>
          <p:cNvPr id="3" name="Content Placeholder 2"/>
          <p:cNvSpPr>
            <a:spLocks noGrp="1"/>
          </p:cNvSpPr>
          <p:nvPr>
            <p:ph idx="1"/>
          </p:nvPr>
        </p:nvSpPr>
        <p:spPr>
          <a:xfrm>
            <a:off x="261865" y="2584980"/>
            <a:ext cx="8628453" cy="3771369"/>
          </a:xfrm>
        </p:spPr>
        <p:txBody>
          <a:bodyPr>
            <a:noAutofit/>
          </a:bodyPr>
          <a:lstStyle/>
          <a:p>
            <a:pPr marL="0" indent="0">
              <a:buNone/>
            </a:pPr>
            <a:r>
              <a:rPr lang="en-US" sz="3200" b="0" dirty="0"/>
              <a:t>S</a:t>
            </a:r>
            <a:r>
              <a:rPr lang="en-US" sz="3200" b="0" dirty="0" smtClean="0"/>
              <a:t>lavery makes Gang-bosses money, lowers wage for regular workers; does not save money for brands or consumers</a:t>
            </a:r>
          </a:p>
          <a:p>
            <a:pPr marL="0" indent="0">
              <a:buNone/>
            </a:pPr>
            <a:r>
              <a:rPr lang="en-US" sz="3200" b="0" dirty="0"/>
              <a:t>Ending slavery practices </a:t>
            </a:r>
            <a:r>
              <a:rPr lang="en-US" sz="3200" b="0" dirty="0" smtClean="0"/>
              <a:t>by promoting </a:t>
            </a:r>
            <a:r>
              <a:rPr lang="en-US" sz="3200" b="0" dirty="0"/>
              <a:t>Fair Food Program </a:t>
            </a:r>
            <a:r>
              <a:rPr lang="en-US" sz="3200" b="0" dirty="0" smtClean="0"/>
              <a:t>as a win-win because it takes out the middle-man</a:t>
            </a:r>
            <a:endParaRPr lang="en-US" sz="3200" b="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27</a:t>
            </a:fld>
            <a:endParaRPr lang="en-US" dirty="0"/>
          </a:p>
        </p:txBody>
      </p:sp>
      <p:pic>
        <p:nvPicPr>
          <p:cNvPr id="5" name="Picture 4" descr="Screen Shot 2019-10-12 at 7.51.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896" y="0"/>
            <a:ext cx="1976104" cy="2254941"/>
          </a:xfrm>
          <a:prstGeom prst="rect">
            <a:avLst/>
          </a:prstGeom>
        </p:spPr>
      </p:pic>
    </p:spTree>
    <p:extLst>
      <p:ext uri="{BB962C8B-B14F-4D97-AF65-F5344CB8AC3E}">
        <p14:creationId xmlns:p14="http://schemas.microsoft.com/office/powerpoint/2010/main" val="15159411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28</a:t>
            </a:fld>
            <a:endParaRPr lang="en-US" dirty="0"/>
          </a:p>
        </p:txBody>
      </p:sp>
      <p:pic>
        <p:nvPicPr>
          <p:cNvPr id="3" name="Picture 2"/>
          <p:cNvPicPr>
            <a:picLocks noChangeAspect="1"/>
          </p:cNvPicPr>
          <p:nvPr/>
        </p:nvPicPr>
        <p:blipFill>
          <a:blip r:embed="rId3"/>
          <a:stretch>
            <a:fillRect/>
          </a:stretch>
        </p:blipFill>
        <p:spPr>
          <a:xfrm>
            <a:off x="0" y="0"/>
            <a:ext cx="9144000" cy="6721475"/>
          </a:xfrm>
          <a:prstGeom prst="rect">
            <a:avLst/>
          </a:prstGeom>
        </p:spPr>
      </p:pic>
      <p:pic>
        <p:nvPicPr>
          <p:cNvPr id="4" name="Picture 3" descr="Screen Shot 2019-10-12 at 7.51.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364" y="958226"/>
            <a:ext cx="1533272" cy="1749624"/>
          </a:xfrm>
          <a:prstGeom prst="rect">
            <a:avLst/>
          </a:prstGeom>
        </p:spPr>
      </p:pic>
    </p:spTree>
    <p:extLst>
      <p:ext uri="{BB962C8B-B14F-4D97-AF65-F5344CB8AC3E}">
        <p14:creationId xmlns:p14="http://schemas.microsoft.com/office/powerpoint/2010/main" val="37164422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29</a:t>
            </a:fld>
            <a:endParaRPr lang="en-US" dirty="0"/>
          </a:p>
        </p:txBody>
      </p:sp>
      <p:pic>
        <p:nvPicPr>
          <p:cNvPr id="4" name="Picture 3" descr="Boje quadruple Bottom Line for New Zeal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Screen Shot 2019-10-12 at 7.51.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284" y="200558"/>
            <a:ext cx="1976104" cy="2254941"/>
          </a:xfrm>
          <a:prstGeom prst="rect">
            <a:avLst/>
          </a:prstGeom>
        </p:spPr>
      </p:pic>
    </p:spTree>
    <p:extLst>
      <p:ext uri="{BB962C8B-B14F-4D97-AF65-F5344CB8AC3E}">
        <p14:creationId xmlns:p14="http://schemas.microsoft.com/office/powerpoint/2010/main" val="782587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Ensembles have Vertical &amp; Horizontal Dimension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VERTICALLY IN THE SYNCHONICS </a:t>
            </a:r>
          </a:p>
          <a:p>
            <a:r>
              <a:rPr lang="en-US" dirty="0"/>
              <a:t>D1 </a:t>
            </a:r>
            <a:r>
              <a:rPr lang="en-US" dirty="0">
                <a:sym typeface="Wingdings"/>
              </a:rPr>
              <a:t></a:t>
            </a:r>
            <a:r>
              <a:rPr lang="en-US" dirty="0"/>
              <a:t>Narrative-counternarrative relies on </a:t>
            </a:r>
            <a:r>
              <a:rPr lang="en-US" i="1" dirty="0"/>
              <a:t>Abstracting</a:t>
            </a:r>
            <a:r>
              <a:rPr lang="en-US" dirty="0"/>
              <a:t> in a kind of dialectic called ‘Thesis-Antithesis-Synthesis’</a:t>
            </a:r>
          </a:p>
          <a:p>
            <a:r>
              <a:rPr lang="en-US" dirty="0" smtClean="0"/>
              <a:t>D2</a:t>
            </a:r>
            <a:r>
              <a:rPr lang="en-US" dirty="0" smtClean="0">
                <a:sym typeface="Wingdings"/>
              </a:rPr>
              <a:t></a:t>
            </a:r>
            <a:r>
              <a:rPr lang="en-US" dirty="0"/>
              <a:t>Living story-counterstory relies on </a:t>
            </a:r>
            <a:r>
              <a:rPr lang="en-US" i="1" dirty="0"/>
              <a:t>Grounding</a:t>
            </a:r>
            <a:r>
              <a:rPr lang="en-US" dirty="0"/>
              <a:t> in dialogism (polyphonic, stylistics, chronotopes, architectonics)</a:t>
            </a:r>
          </a:p>
          <a:p>
            <a:r>
              <a:rPr lang="en-US" dirty="0"/>
              <a:t>HORIZONTALLY in TEMPORAL HORIZON of DIACHRONICS</a:t>
            </a:r>
          </a:p>
          <a:p>
            <a:r>
              <a:rPr lang="en-US" b="0" dirty="0"/>
              <a:t>D3</a:t>
            </a:r>
            <a:r>
              <a:rPr lang="en-US" b="0" dirty="0">
                <a:sym typeface="Wingdings"/>
              </a:rPr>
              <a:t></a:t>
            </a:r>
            <a:r>
              <a:rPr lang="en-US" b="0" dirty="0"/>
              <a:t>Multiple futures are </a:t>
            </a:r>
            <a:r>
              <a:rPr lang="en-US" b="0" i="1" dirty="0"/>
              <a:t>Futuring </a:t>
            </a:r>
            <a:r>
              <a:rPr lang="en-US" b="0" dirty="0"/>
              <a:t>in a dialectic called ‘The Negation of the Negation’</a:t>
            </a:r>
          </a:p>
          <a:p>
            <a:pPr defTabSz="457200">
              <a:spcBef>
                <a:spcPts val="0"/>
              </a:spcBef>
              <a:buFont typeface="Arial"/>
              <a:buChar char="•"/>
              <a:defRPr/>
            </a:pPr>
            <a:r>
              <a:rPr lang="en-US" b="0" dirty="0" smtClean="0"/>
              <a:t>D4</a:t>
            </a:r>
            <a:r>
              <a:rPr lang="en-US" b="0" dirty="0" smtClean="0">
                <a:sym typeface="Wingdings"/>
              </a:rPr>
              <a:t></a:t>
            </a:r>
            <a:r>
              <a:rPr lang="en-US" b="0" dirty="0"/>
              <a:t>Multiple histories are </a:t>
            </a:r>
            <a:r>
              <a:rPr lang="en-US" b="0" i="1" dirty="0"/>
              <a:t>Rehistoricizing</a:t>
            </a:r>
            <a:r>
              <a:rPr lang="en-US" b="0" dirty="0"/>
              <a:t> </a:t>
            </a:r>
          </a:p>
          <a:p>
            <a:endParaRPr lang="en-US" b="0"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dirty="0"/>
          </a:p>
        </p:txBody>
      </p:sp>
    </p:spTree>
    <p:extLst>
      <p:ext uri="{BB962C8B-B14F-4D97-AF65-F5344CB8AC3E}">
        <p14:creationId xmlns:p14="http://schemas.microsoft.com/office/powerpoint/2010/main" val="35952183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30</a:t>
            </a:fld>
            <a:endParaRPr lang="en-US" dirty="0"/>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pic>
        <p:nvPicPr>
          <p:cNvPr id="4" name="Picture 3" descr="Screen Shot 2019-10-12 at 7.51.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472" y="1938736"/>
            <a:ext cx="1718528" cy="1961020"/>
          </a:xfrm>
          <a:prstGeom prst="rect">
            <a:avLst/>
          </a:prstGeom>
        </p:spPr>
      </p:pic>
    </p:spTree>
    <p:extLst>
      <p:ext uri="{BB962C8B-B14F-4D97-AF65-F5344CB8AC3E}">
        <p14:creationId xmlns:p14="http://schemas.microsoft.com/office/powerpoint/2010/main" val="39376981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3" y="212413"/>
            <a:ext cx="6709659" cy="1653988"/>
          </a:xfrm>
        </p:spPr>
        <p:txBody>
          <a:bodyPr/>
          <a:lstStyle/>
          <a:p>
            <a:r>
              <a:rPr lang="en-US" sz="4400" dirty="0" smtClean="0"/>
              <a:t>REHISTORICIZING </a:t>
            </a:r>
            <a:r>
              <a:rPr lang="en-US" sz="4400" dirty="0" smtClean="0"/>
              <a:t>global slavery supply chain?</a:t>
            </a:r>
            <a:endParaRPr lang="en-US" sz="4400" dirty="0"/>
          </a:p>
        </p:txBody>
      </p:sp>
      <p:sp>
        <p:nvSpPr>
          <p:cNvPr id="3" name="Content Placeholder 2"/>
          <p:cNvSpPr>
            <a:spLocks noGrp="1"/>
          </p:cNvSpPr>
          <p:nvPr>
            <p:ph idx="1"/>
          </p:nvPr>
        </p:nvSpPr>
        <p:spPr>
          <a:xfrm>
            <a:off x="130933" y="1882587"/>
            <a:ext cx="4060067" cy="4838887"/>
          </a:xfrm>
        </p:spPr>
        <p:txBody>
          <a:bodyPr>
            <a:noAutofit/>
          </a:bodyPr>
          <a:lstStyle/>
          <a:p>
            <a:pPr marL="0" indent="0">
              <a:buNone/>
            </a:pPr>
            <a:r>
              <a:rPr lang="en-US" sz="3200" b="0" dirty="0" smtClean="0"/>
              <a:t>Worker </a:t>
            </a:r>
            <a:r>
              <a:rPr lang="en-US" sz="3200" b="0" dirty="0"/>
              <a:t>education, </a:t>
            </a:r>
            <a:endParaRPr lang="en-US" sz="3200" b="0" dirty="0" smtClean="0"/>
          </a:p>
          <a:p>
            <a:pPr marL="0" indent="0">
              <a:buNone/>
            </a:pPr>
            <a:r>
              <a:rPr lang="en-US" sz="3200" b="0" dirty="0"/>
              <a:t>W</a:t>
            </a:r>
            <a:r>
              <a:rPr lang="en-US" sz="3200" b="0" dirty="0" smtClean="0"/>
              <a:t>orker</a:t>
            </a:r>
            <a:r>
              <a:rPr lang="en-US" sz="3200" b="0" dirty="0"/>
              <a:t>-driven alliances, &amp; </a:t>
            </a:r>
            <a:endParaRPr lang="en-US" sz="3200" b="0" dirty="0" smtClean="0"/>
          </a:p>
          <a:p>
            <a:pPr marL="0" indent="0">
              <a:buNone/>
            </a:pPr>
            <a:r>
              <a:rPr lang="en-US" sz="3200" b="0" dirty="0"/>
              <a:t>S</a:t>
            </a:r>
            <a:r>
              <a:rPr lang="en-US" sz="3200" b="0" dirty="0" smtClean="0"/>
              <a:t>ystem </a:t>
            </a:r>
            <a:r>
              <a:rPr lang="en-US" sz="3200" b="0" dirty="0"/>
              <a:t>of alliance of consumers, brands, growers, and </a:t>
            </a:r>
            <a:r>
              <a:rPr lang="en-US" sz="3200" b="0" dirty="0" smtClean="0"/>
              <a:t>workers</a:t>
            </a:r>
          </a:p>
          <a:p>
            <a:pPr marL="0" indent="0">
              <a:buNone/>
            </a:pPr>
            <a:r>
              <a:rPr lang="en-US" sz="3200" b="0" dirty="0" smtClean="0"/>
              <a:t>This </a:t>
            </a:r>
            <a:r>
              <a:rPr lang="en-US" sz="3200" b="0" dirty="0"/>
              <a:t>creates revolutionary changes  </a:t>
            </a:r>
          </a:p>
          <a:p>
            <a:pPr marL="0" indent="0">
              <a:buNone/>
            </a:pPr>
            <a:endParaRPr lang="en-US" sz="32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4694527" y="3493532"/>
            <a:ext cx="4292130" cy="2862818"/>
          </a:xfrm>
          <a:prstGeom prst="rect">
            <a:avLst/>
          </a:prstGeom>
        </p:spPr>
      </p:pic>
      <p:pic>
        <p:nvPicPr>
          <p:cNvPr id="7" name="Picture 6" descr="Screen Shot 2019-10-12 at 8.22.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943" y="212412"/>
            <a:ext cx="2414714" cy="2886555"/>
          </a:xfrm>
          <a:prstGeom prst="rect">
            <a:avLst/>
          </a:prstGeom>
        </p:spPr>
      </p:pic>
    </p:spTree>
    <p:extLst>
      <p:ext uri="{BB962C8B-B14F-4D97-AF65-F5344CB8AC3E}">
        <p14:creationId xmlns:p14="http://schemas.microsoft.com/office/powerpoint/2010/main" val="2329565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788167" cy="1008562"/>
          </a:xfrm>
        </p:spPr>
        <p:txBody>
          <a:bodyPr/>
          <a:lstStyle/>
          <a:p>
            <a:r>
              <a:rPr lang="en-US" dirty="0" smtClean="0"/>
              <a:t>Ensemble Alliance Network</a:t>
            </a:r>
            <a:endParaRPr lang="en-US" dirty="0"/>
          </a:p>
        </p:txBody>
      </p:sp>
      <p:sp>
        <p:nvSpPr>
          <p:cNvPr id="3" name="Content Placeholder 2"/>
          <p:cNvSpPr>
            <a:spLocks noGrp="1"/>
          </p:cNvSpPr>
          <p:nvPr>
            <p:ph idx="1"/>
          </p:nvPr>
        </p:nvSpPr>
        <p:spPr>
          <a:xfrm>
            <a:off x="307846" y="1116139"/>
            <a:ext cx="8836154" cy="5219937"/>
          </a:xfrm>
        </p:spPr>
        <p:txBody>
          <a:bodyPr>
            <a:normAutofit lnSpcReduction="10000"/>
          </a:bodyPr>
          <a:lstStyle/>
          <a:p>
            <a:pPr marL="0" indent="0">
              <a:buNone/>
            </a:pPr>
            <a:r>
              <a:rPr lang="en-US" dirty="0" smtClean="0"/>
              <a:t>CIW's alliances are a network </a:t>
            </a:r>
            <a:r>
              <a:rPr lang="en-US" dirty="0"/>
              <a:t>of these five groups:</a:t>
            </a:r>
          </a:p>
          <a:p>
            <a:pPr marL="457200" indent="-457200">
              <a:buFont typeface="+mj-lt"/>
              <a:buAutoNum type="arabicPeriod"/>
            </a:pPr>
            <a:r>
              <a:rPr lang="en-US" u="sng" dirty="0">
                <a:hlinkClick r:id="rId2"/>
              </a:rPr>
              <a:t>Coalition of Immokalee Workers(CIW</a:t>
            </a:r>
            <a:r>
              <a:rPr lang="en-US" u="sng" dirty="0" smtClean="0">
                <a:hlinkClick r:id="rId2"/>
              </a:rPr>
              <a:t>): </a:t>
            </a:r>
            <a:r>
              <a:rPr lang="en-US" u="sng" dirty="0">
                <a:hlinkClick r:id="rId2"/>
              </a:rPr>
              <a:t>education, animates workers</a:t>
            </a:r>
          </a:p>
          <a:p>
            <a:pPr marL="457200" indent="-457200">
              <a:buFont typeface="+mj-lt"/>
              <a:buAutoNum type="arabicPeriod"/>
            </a:pPr>
            <a:r>
              <a:rPr lang="en-US" u="sng" dirty="0">
                <a:hlinkClick r:id="rId3"/>
              </a:rPr>
              <a:t>Inter-Faith Alliance for Fair Food (AFF)</a:t>
            </a:r>
          </a:p>
          <a:p>
            <a:pPr marL="457200" indent="-457200">
              <a:buFont typeface="+mj-lt"/>
              <a:buAutoNum type="arabicPeriod"/>
            </a:pPr>
            <a:r>
              <a:rPr lang="en-US" u="sng" dirty="0">
                <a:hlinkClick r:id="rId4"/>
              </a:rPr>
              <a:t>Student/Farmworker Alliance (SFA) organizing colleges &amp;</a:t>
            </a:r>
            <a:r>
              <a:rPr lang="en-US" u="sng" dirty="0" smtClean="0">
                <a:hlinkClick r:id="rId4"/>
              </a:rPr>
              <a:t> </a:t>
            </a:r>
            <a:r>
              <a:rPr lang="en-US" u="sng" dirty="0">
                <a:hlinkClick r:id="rId4"/>
              </a:rPr>
              <a:t>universities</a:t>
            </a:r>
          </a:p>
          <a:p>
            <a:pPr marL="457200" indent="-457200">
              <a:buFont typeface="+mj-lt"/>
              <a:buAutoNum type="arabicPeriod"/>
            </a:pPr>
            <a:r>
              <a:rPr lang="en-US" u="sng" dirty="0">
                <a:hlinkClick r:id="rId5"/>
              </a:rPr>
              <a:t>Fair Food Standards Counci</a:t>
            </a:r>
            <a:r>
              <a:rPr lang="en-US" b="0" u="sng" dirty="0">
                <a:hlinkClick r:id="rId5"/>
              </a:rPr>
              <a:t>l (</a:t>
            </a:r>
            <a:r>
              <a:rPr lang="en-US" b="0" u="sng" dirty="0" smtClean="0">
                <a:hlinkClick r:id="rId5"/>
              </a:rPr>
              <a:t>FFSC): auditing and </a:t>
            </a:r>
            <a:r>
              <a:rPr lang="en-US" b="0" u="sng" dirty="0">
                <a:hlinkClick r:id="rId5"/>
              </a:rPr>
              <a:t>monitoring </a:t>
            </a:r>
            <a:r>
              <a:rPr lang="en-US" b="0" u="sng" dirty="0" smtClean="0">
                <a:hlinkClick r:id="rId5"/>
              </a:rPr>
              <a:t>to certify </a:t>
            </a:r>
            <a:r>
              <a:rPr lang="en-US" b="0" u="sng" dirty="0">
                <a:hlinkClick r:id="rId5"/>
              </a:rPr>
              <a:t>'fair </a:t>
            </a:r>
            <a:r>
              <a:rPr lang="en-US" b="0" u="sng" dirty="0" smtClean="0">
                <a:hlinkClick r:id="rId5"/>
              </a:rPr>
              <a:t>food” </a:t>
            </a:r>
            <a:r>
              <a:rPr lang="en-US" b="0" u="sng" dirty="0">
                <a:hlinkClick r:id="rId5"/>
              </a:rPr>
              <a:t>practices in </a:t>
            </a:r>
            <a:r>
              <a:rPr lang="en-US" b="0" u="sng" dirty="0" smtClean="0">
                <a:hlinkClick r:id="rId5"/>
              </a:rPr>
              <a:t>Florida</a:t>
            </a:r>
            <a:r>
              <a:rPr lang="en-US" b="0" u="sng" dirty="0">
                <a:hlinkClick r:id="rId5"/>
              </a:rPr>
              <a:t> </a:t>
            </a:r>
            <a:r>
              <a:rPr lang="en-US" b="0" u="sng" dirty="0" smtClean="0">
                <a:hlinkClick r:id="rId5"/>
              </a:rPr>
              <a:t>and 7 other states</a:t>
            </a:r>
            <a:endParaRPr lang="en-US" b="0" u="sng" dirty="0">
              <a:hlinkClick r:id="rId5"/>
            </a:endParaRPr>
          </a:p>
          <a:p>
            <a:pPr marL="457200" indent="-457200">
              <a:buFont typeface="+mj-lt"/>
              <a:buAutoNum type="arabicPeriod"/>
            </a:pPr>
            <a:r>
              <a:rPr lang="en-US" u="sng" dirty="0">
                <a:hlinkClick r:id="rId6"/>
              </a:rPr>
              <a:t>Fair Food Program (FFP</a:t>
            </a:r>
            <a:r>
              <a:rPr lang="en-US" u="sng" dirty="0" smtClean="0">
                <a:hlinkClick r:id="rId6"/>
              </a:rPr>
              <a:t>) = Code </a:t>
            </a:r>
            <a:r>
              <a:rPr lang="en-US" u="sng" dirty="0">
                <a:hlinkClick r:id="rId6"/>
              </a:rPr>
              <a:t>of Conduct </a:t>
            </a:r>
            <a:r>
              <a:rPr lang="en-US" u="sng" dirty="0" smtClean="0">
                <a:hlinkClick r:id="rId6"/>
              </a:rPr>
              <a:t>for an </a:t>
            </a:r>
            <a:r>
              <a:rPr lang="en-US" u="sng" dirty="0">
                <a:hlinkClick r:id="rId6"/>
              </a:rPr>
              <a:t>alliance of consumers, 17 growers, and 14 Buyers/brands </a:t>
            </a:r>
            <a:r>
              <a:rPr lang="en-US" u="sng" dirty="0" smtClean="0">
                <a:hlinkClick r:id="rId6"/>
              </a:rPr>
              <a:t>(including </a:t>
            </a:r>
            <a:r>
              <a:rPr lang="en-US" u="sng" dirty="0">
                <a:hlinkClick r:id="rId6"/>
              </a:rPr>
              <a:t>Bon Appetit Management CO., </a:t>
            </a:r>
            <a:r>
              <a:rPr lang="en-US" u="sng" dirty="0" smtClean="0">
                <a:hlinkClick r:id="rId6"/>
              </a:rPr>
              <a:t>McDonald's, Taco </a:t>
            </a:r>
            <a:r>
              <a:rPr lang="en-US" u="sng" dirty="0">
                <a:hlinkClick r:id="rId6"/>
              </a:rPr>
              <a:t>Bell, &amp;</a:t>
            </a:r>
            <a:r>
              <a:rPr lang="en-US" u="sng" dirty="0" smtClean="0">
                <a:hlinkClick r:id="rId6"/>
              </a:rPr>
              <a:t> </a:t>
            </a:r>
            <a:r>
              <a:rPr lang="en-US" u="sng" dirty="0">
                <a:hlinkClick r:id="rId6"/>
              </a:rPr>
              <a:t>Pizza </a:t>
            </a:r>
            <a:r>
              <a:rPr lang="en-US" u="sng" dirty="0" smtClean="0">
                <a:hlinkClick r:id="rId6"/>
              </a:rPr>
              <a:t>Hut</a:t>
            </a:r>
            <a:r>
              <a:rPr lang="en-US" u="sng" dirty="0">
                <a:hlinkClick r:id="rId6"/>
              </a:rPr>
              <a:t>)</a:t>
            </a:r>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32</a:t>
            </a:fld>
            <a:endParaRPr lang="en-US" dirty="0"/>
          </a:p>
        </p:txBody>
      </p:sp>
    </p:spTree>
    <p:extLst>
      <p:ext uri="{BB962C8B-B14F-4D97-AF65-F5344CB8AC3E}">
        <p14:creationId xmlns:p14="http://schemas.microsoft.com/office/powerpoint/2010/main" val="14339854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91" y="0"/>
            <a:ext cx="7542213" cy="811830"/>
          </a:xfrm>
        </p:spPr>
        <p:txBody>
          <a:bodyPr/>
          <a:lstStyle/>
          <a:p>
            <a:r>
              <a:rPr lang="en-US" dirty="0" smtClean="0"/>
              <a:t>Thank you</a:t>
            </a:r>
            <a:endParaRPr lang="en-US" dirty="0"/>
          </a:p>
        </p:txBody>
      </p:sp>
      <p:sp>
        <p:nvSpPr>
          <p:cNvPr id="3" name="Text Placeholder 2"/>
          <p:cNvSpPr>
            <a:spLocks noGrp="1"/>
          </p:cNvSpPr>
          <p:nvPr>
            <p:ph type="body" idx="1"/>
          </p:nvPr>
        </p:nvSpPr>
        <p:spPr>
          <a:xfrm>
            <a:off x="222822" y="5013971"/>
            <a:ext cx="8644630" cy="1707503"/>
          </a:xfrm>
        </p:spPr>
        <p:txBody>
          <a:bodyPr>
            <a:normAutofit fontScale="70000" lnSpcReduction="20000"/>
          </a:bodyPr>
          <a:lstStyle/>
          <a:p>
            <a:r>
              <a:rPr lang="en-US" sz="6400" dirty="0" smtClean="0"/>
              <a:t>Questions?</a:t>
            </a:r>
          </a:p>
          <a:p>
            <a:endParaRPr lang="en-US" dirty="0"/>
          </a:p>
          <a:p>
            <a:r>
              <a:rPr lang="en-US" dirty="0" smtClean="0"/>
              <a:t>Contact: </a:t>
            </a:r>
            <a:r>
              <a:rPr lang="en-US" dirty="0" smtClean="0">
                <a:hlinkClick r:id="rId2"/>
              </a:rPr>
              <a:t>davidboje@gmail.com</a:t>
            </a:r>
            <a:endParaRPr lang="en-US" dirty="0" smtClean="0"/>
          </a:p>
          <a:p>
            <a:endParaRPr lang="en-US" dirty="0"/>
          </a:p>
          <a:p>
            <a:r>
              <a:rPr lang="en-US" dirty="0" smtClean="0">
                <a:hlinkClick r:id="rId3"/>
              </a:rPr>
              <a:t>http://</a:t>
            </a:r>
            <a:r>
              <a:rPr lang="en-US" dirty="0" smtClean="0">
                <a:hlinkClick r:id="rId3"/>
              </a:rPr>
              <a:t>davidboje.com</a:t>
            </a:r>
            <a:r>
              <a:rPr lang="en-US" dirty="0" smtClean="0">
                <a:hlinkClick r:id="rId3"/>
              </a:rPr>
              <a:t>/cabrini</a:t>
            </a:r>
            <a:r>
              <a:rPr lang="en-US" dirty="0" smtClean="0"/>
              <a:t> </a:t>
            </a:r>
            <a:r>
              <a:rPr lang="en-US" dirty="0" smtClean="0"/>
              <a:t>  </a:t>
            </a:r>
            <a:r>
              <a:rPr lang="en-US" dirty="0" smtClean="0"/>
              <a:t>for link to the SLIDES of David and of Grace Ann</a:t>
            </a:r>
          </a:p>
          <a:p>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33</a:t>
            </a:fld>
            <a:endParaRPr lang="en-US" dirty="0"/>
          </a:p>
        </p:txBody>
      </p:sp>
      <p:pic>
        <p:nvPicPr>
          <p:cNvPr id="6" name="Picture 5"/>
          <p:cNvPicPr>
            <a:picLocks noChangeAspect="1"/>
          </p:cNvPicPr>
          <p:nvPr/>
        </p:nvPicPr>
        <p:blipFill>
          <a:blip r:embed="rId4"/>
          <a:stretch>
            <a:fillRect/>
          </a:stretch>
        </p:blipFill>
        <p:spPr>
          <a:xfrm>
            <a:off x="222821" y="811830"/>
            <a:ext cx="2997200" cy="3733800"/>
          </a:xfrm>
          <a:prstGeom prst="rect">
            <a:avLst/>
          </a:prstGeom>
        </p:spPr>
      </p:pic>
      <p:pic>
        <p:nvPicPr>
          <p:cNvPr id="8" name="Picture 7" descr="Screen Shot 2019-10-12 at 8.23.0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651" y="987693"/>
            <a:ext cx="5059712" cy="3871975"/>
          </a:xfrm>
          <a:prstGeom prst="rect">
            <a:avLst/>
          </a:prstGeom>
        </p:spPr>
      </p:pic>
    </p:spTree>
    <p:extLst>
      <p:ext uri="{BB962C8B-B14F-4D97-AF65-F5344CB8AC3E}">
        <p14:creationId xmlns:p14="http://schemas.microsoft.com/office/powerpoint/2010/main" val="2019940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dirty="0"/>
          </a:p>
        </p:txBody>
      </p:sp>
      <p:pic>
        <p:nvPicPr>
          <p:cNvPr id="6" name="Picture 5" descr="Screen Shot 2019-10-12 at 8.23.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61708" cy="6858000"/>
          </a:xfrm>
          <a:prstGeom prst="rect">
            <a:avLst/>
          </a:prstGeom>
        </p:spPr>
      </p:pic>
    </p:spTree>
    <p:extLst>
      <p:ext uri="{BB962C8B-B14F-4D97-AF65-F5344CB8AC3E}">
        <p14:creationId xmlns:p14="http://schemas.microsoft.com/office/powerpoint/2010/main" val="11349445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dirty="0"/>
          </a:p>
        </p:txBody>
      </p:sp>
      <p:pic>
        <p:nvPicPr>
          <p:cNvPr id="5" name="Picture 4" descr="Antenarrative Theory with black fram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88900"/>
            <a:ext cx="6946900" cy="6667500"/>
          </a:xfrm>
          <a:prstGeom prst="rect">
            <a:avLst/>
          </a:prstGeom>
        </p:spPr>
      </p:pic>
    </p:spTree>
    <p:extLst>
      <p:ext uri="{BB962C8B-B14F-4D97-AF65-F5344CB8AC3E}">
        <p14:creationId xmlns:p14="http://schemas.microsoft.com/office/powerpoint/2010/main" val="2331666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0" y="107576"/>
            <a:ext cx="5891659" cy="2633396"/>
          </a:xfrm>
        </p:spPr>
        <p:txBody>
          <a:bodyPr/>
          <a:lstStyle/>
          <a:p>
            <a:r>
              <a:rPr lang="en-US" sz="4800" dirty="0" smtClean="0"/>
              <a:t>Slavery has too many differences lumped together</a:t>
            </a:r>
            <a:endParaRPr lang="en-US" sz="48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dirty="0"/>
          </a:p>
        </p:txBody>
      </p:sp>
      <p:sp>
        <p:nvSpPr>
          <p:cNvPr id="5" name="Rectangle 4"/>
          <p:cNvSpPr/>
          <p:nvPr/>
        </p:nvSpPr>
        <p:spPr>
          <a:xfrm>
            <a:off x="481009" y="2976782"/>
            <a:ext cx="8234891" cy="2554545"/>
          </a:xfrm>
          <a:prstGeom prst="rect">
            <a:avLst/>
          </a:prstGeom>
        </p:spPr>
        <p:txBody>
          <a:bodyPr wrap="square">
            <a:spAutoFit/>
          </a:bodyPr>
          <a:lstStyle/>
          <a:p>
            <a:r>
              <a:rPr lang="en-US" sz="3200" dirty="0"/>
              <a:t>V</a:t>
            </a:r>
            <a:r>
              <a:rPr lang="en-US" sz="3200" dirty="0" smtClean="0"/>
              <a:t>ictims </a:t>
            </a:r>
            <a:r>
              <a:rPr lang="en-US" sz="3200" dirty="0"/>
              <a:t>are scattered throughout the workforce: the captive migrant tomato picker, the prostitute bonded by a smuggling debt, the domestic servant working around the clock without pay.</a:t>
            </a:r>
          </a:p>
        </p:txBody>
      </p:sp>
      <p:sp>
        <p:nvSpPr>
          <p:cNvPr id="6" name="Rectangle 5"/>
          <p:cNvSpPr/>
          <p:nvPr/>
        </p:nvSpPr>
        <p:spPr>
          <a:xfrm>
            <a:off x="481009" y="5788211"/>
            <a:ext cx="8474775" cy="646331"/>
          </a:xfrm>
          <a:prstGeom prst="rect">
            <a:avLst/>
          </a:prstGeom>
        </p:spPr>
        <p:txBody>
          <a:bodyPr wrap="square">
            <a:spAutoFit/>
          </a:bodyPr>
          <a:lstStyle/>
          <a:p>
            <a:r>
              <a:rPr lang="en-US" dirty="0">
                <a:hlinkClick r:id="rId2"/>
              </a:rPr>
              <a:t>https://www.commondreams.org/views/2010/06/19/driven-globalization-todays-slave-trade-thrives-home-and-</a:t>
            </a:r>
            <a:r>
              <a:rPr lang="en-US" dirty="0" smtClean="0">
                <a:hlinkClick r:id="rId2"/>
              </a:rPr>
              <a:t>abroad</a:t>
            </a:r>
            <a:r>
              <a:rPr lang="en-US" dirty="0" smtClean="0"/>
              <a:t> </a:t>
            </a:r>
            <a:endParaRPr lang="en-US" dirty="0"/>
          </a:p>
        </p:txBody>
      </p:sp>
      <p:pic>
        <p:nvPicPr>
          <p:cNvPr id="3" name="Picture 2" descr="Screen Shot 2019-10-12 at 7.54.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113081"/>
            <a:ext cx="2844800" cy="2832100"/>
          </a:xfrm>
          <a:prstGeom prst="rect">
            <a:avLst/>
          </a:prstGeom>
        </p:spPr>
      </p:pic>
    </p:spTree>
    <p:extLst>
      <p:ext uri="{BB962C8B-B14F-4D97-AF65-F5344CB8AC3E}">
        <p14:creationId xmlns:p14="http://schemas.microsoft.com/office/powerpoint/2010/main" val="20285784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2182432"/>
          </a:xfrm>
        </p:spPr>
        <p:txBody>
          <a:bodyPr/>
          <a:lstStyle/>
          <a:p>
            <a:r>
              <a:rPr lang="en-US" dirty="0" smtClean="0"/>
              <a:t>58% of those living in slavery in 5 countries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7</a:t>
            </a:fld>
            <a:endParaRPr lang="en-US" dirty="0"/>
          </a:p>
        </p:txBody>
      </p:sp>
      <p:sp>
        <p:nvSpPr>
          <p:cNvPr id="5" name="Rectangle 4"/>
          <p:cNvSpPr/>
          <p:nvPr/>
        </p:nvSpPr>
        <p:spPr>
          <a:xfrm>
            <a:off x="2286000" y="2274838"/>
            <a:ext cx="4572000" cy="3477875"/>
          </a:xfrm>
          <a:prstGeom prst="rect">
            <a:avLst/>
          </a:prstGeom>
        </p:spPr>
        <p:txBody>
          <a:bodyPr>
            <a:spAutoFit/>
          </a:bodyPr>
          <a:lstStyle/>
          <a:p>
            <a:r>
              <a:rPr lang="en-US" sz="4400" dirty="0" smtClean="0"/>
              <a:t>India</a:t>
            </a:r>
            <a:endParaRPr lang="en-US" sz="4400" dirty="0"/>
          </a:p>
          <a:p>
            <a:r>
              <a:rPr lang="en-US" sz="4400" dirty="0"/>
              <a:t>China</a:t>
            </a:r>
          </a:p>
          <a:p>
            <a:r>
              <a:rPr lang="en-US" sz="4400" dirty="0" smtClean="0"/>
              <a:t>Pakistan</a:t>
            </a:r>
            <a:endParaRPr lang="en-US" sz="4400" dirty="0"/>
          </a:p>
          <a:p>
            <a:r>
              <a:rPr lang="en-US" sz="4400" dirty="0" smtClean="0"/>
              <a:t>Bangladesh</a:t>
            </a:r>
            <a:endParaRPr lang="en-US" sz="4400" dirty="0"/>
          </a:p>
          <a:p>
            <a:r>
              <a:rPr lang="en-US" sz="4400" dirty="0"/>
              <a:t>Uzbekistan</a:t>
            </a:r>
          </a:p>
        </p:txBody>
      </p:sp>
      <p:pic>
        <p:nvPicPr>
          <p:cNvPr id="6" name="Picture 5" descr="Screen Shot 2019-10-12 at 7.54.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200" y="2653493"/>
            <a:ext cx="2844800" cy="2832100"/>
          </a:xfrm>
          <a:prstGeom prst="rect">
            <a:avLst/>
          </a:prstGeom>
        </p:spPr>
      </p:pic>
    </p:spTree>
    <p:extLst>
      <p:ext uri="{BB962C8B-B14F-4D97-AF65-F5344CB8AC3E}">
        <p14:creationId xmlns:p14="http://schemas.microsoft.com/office/powerpoint/2010/main" val="5562234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28" y="107576"/>
            <a:ext cx="6481871" cy="2573305"/>
          </a:xfrm>
        </p:spPr>
        <p:txBody>
          <a:bodyPr/>
          <a:lstStyle/>
          <a:p>
            <a:r>
              <a:rPr lang="en-US" sz="4800" dirty="0">
                <a:solidFill>
                  <a:srgbClr val="FF0000"/>
                </a:solidFill>
              </a:rPr>
              <a:t>C</a:t>
            </a:r>
            <a:r>
              <a:rPr lang="en-US" sz="4800" dirty="0" smtClean="0">
                <a:solidFill>
                  <a:srgbClr val="FF0000"/>
                </a:solidFill>
              </a:rPr>
              <a:t>an </a:t>
            </a:r>
            <a:r>
              <a:rPr lang="en-US" sz="4800" dirty="0" smtClean="0">
                <a:solidFill>
                  <a:srgbClr val="FF0000"/>
                </a:solidFill>
              </a:rPr>
              <a:t>we change </a:t>
            </a:r>
            <a:r>
              <a:rPr lang="en-US" sz="4800" dirty="0" smtClean="0">
                <a:solidFill>
                  <a:srgbClr val="FF0000"/>
                </a:solidFill>
              </a:rPr>
              <a:t>slavery NARRATIVE Profit </a:t>
            </a:r>
            <a:r>
              <a:rPr lang="en-US" sz="4800" dirty="0" smtClean="0">
                <a:solidFill>
                  <a:srgbClr val="FF0000"/>
                </a:solidFill>
              </a:rPr>
              <a:t>bottom-</a:t>
            </a:r>
            <a:r>
              <a:rPr lang="en-US" sz="4800" dirty="0" smtClean="0">
                <a:solidFill>
                  <a:srgbClr val="FF0000"/>
                </a:solidFill>
              </a:rPr>
              <a:t>line DEDUCTION?</a:t>
            </a:r>
            <a:endParaRPr lang="en-US" sz="4800" dirty="0">
              <a:solidFill>
                <a:srgbClr val="FF0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8</a:t>
            </a:fld>
            <a:endParaRPr lang="en-US" dirty="0"/>
          </a:p>
        </p:txBody>
      </p:sp>
      <p:sp>
        <p:nvSpPr>
          <p:cNvPr id="5" name="Rectangle 4"/>
          <p:cNvSpPr/>
          <p:nvPr/>
        </p:nvSpPr>
        <p:spPr>
          <a:xfrm>
            <a:off x="0" y="2419775"/>
            <a:ext cx="8155234" cy="4493538"/>
          </a:xfrm>
          <a:prstGeom prst="rect">
            <a:avLst/>
          </a:prstGeom>
        </p:spPr>
        <p:txBody>
          <a:bodyPr wrap="square">
            <a:spAutoFit/>
          </a:bodyPr>
          <a:lstStyle/>
          <a:p>
            <a:pPr algn="ctr"/>
            <a:r>
              <a:rPr lang="en-US" sz="13800" b="1" dirty="0" smtClean="0"/>
              <a:t>Profit</a:t>
            </a:r>
            <a:r>
              <a:rPr lang="en-US" sz="6000" b="1" dirty="0" smtClean="0"/>
              <a:t>, </a:t>
            </a:r>
            <a:endParaRPr lang="en-US" sz="6000" b="1" dirty="0" smtClean="0"/>
          </a:p>
          <a:p>
            <a:pPr lvl="2" algn="ctr"/>
            <a:r>
              <a:rPr lang="en-US" sz="8800" b="1" dirty="0" smtClean="0"/>
              <a:t>People </a:t>
            </a:r>
            <a:r>
              <a:rPr lang="en-US" sz="6000" b="1" dirty="0" smtClean="0"/>
              <a:t>&amp;</a:t>
            </a:r>
          </a:p>
          <a:p>
            <a:pPr lvl="2" algn="ctr"/>
            <a:r>
              <a:rPr lang="en-US" sz="6000" b="1" dirty="0" smtClean="0"/>
              <a:t>Planet</a:t>
            </a:r>
            <a:endParaRPr lang="en-US" sz="6000" dirty="0"/>
          </a:p>
        </p:txBody>
      </p:sp>
      <p:pic>
        <p:nvPicPr>
          <p:cNvPr id="3" name="Picture 2" descr="Screen Shot 2019-10-12 at 7.41.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29" y="107576"/>
            <a:ext cx="2476500" cy="2171700"/>
          </a:xfrm>
          <a:prstGeom prst="rect">
            <a:avLst/>
          </a:prstGeom>
        </p:spPr>
      </p:pic>
    </p:spTree>
    <p:extLst>
      <p:ext uri="{BB962C8B-B14F-4D97-AF65-F5344CB8AC3E}">
        <p14:creationId xmlns:p14="http://schemas.microsoft.com/office/powerpoint/2010/main" val="28304209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437" y="107577"/>
            <a:ext cx="6857283" cy="1653988"/>
          </a:xfrm>
        </p:spPr>
        <p:txBody>
          <a:bodyPr/>
          <a:lstStyle/>
          <a:p>
            <a:r>
              <a:rPr lang="en-US" sz="3600" dirty="0">
                <a:effectLst/>
              </a:rPr>
              <a:t>Can we treat people as persons instead of ‘human resources’ to be managed </a:t>
            </a:r>
            <a:r>
              <a:rPr lang="en-US" sz="2400" dirty="0">
                <a:effectLst/>
              </a:rPr>
              <a:t>(Fortier &amp; Albert, 2015)</a:t>
            </a:r>
            <a:r>
              <a:rPr lang="en-US" sz="3600" dirty="0">
                <a:effectLst/>
              </a:rPr>
              <a:t>? </a:t>
            </a:r>
            <a:endParaRPr lang="en-US" sz="3600" dirty="0"/>
          </a:p>
        </p:txBody>
      </p:sp>
      <p:sp>
        <p:nvSpPr>
          <p:cNvPr id="5" name="Content Placeholder 4"/>
          <p:cNvSpPr>
            <a:spLocks noGrp="1"/>
          </p:cNvSpPr>
          <p:nvPr>
            <p:ph idx="1"/>
          </p:nvPr>
        </p:nvSpPr>
        <p:spPr>
          <a:xfrm>
            <a:off x="222585" y="2171699"/>
            <a:ext cx="8921415" cy="4549775"/>
          </a:xfrm>
        </p:spPr>
        <p:txBody>
          <a:bodyPr>
            <a:noAutofit/>
          </a:bodyPr>
          <a:lstStyle/>
          <a:p>
            <a:pPr marL="0" indent="0">
              <a:buNone/>
            </a:pPr>
            <a:r>
              <a:rPr lang="en-US" sz="4000" dirty="0" smtClean="0">
                <a:effectLst/>
              </a:rPr>
              <a:t>“</a:t>
            </a:r>
            <a:r>
              <a:rPr lang="en-US" sz="4000" dirty="0">
                <a:effectLst/>
              </a:rPr>
              <a:t>They are often managed like purely material resources that can be bought, sold, modified, or discarded after use” (p. 1).  Modern-day slavery is a one-dimension conception of human beings as ‘disposable,’ ‘objects,’ ‘factors of production,’ or ‘an instrument’</a:t>
            </a:r>
            <a:r>
              <a:rPr lang="en-US" dirty="0">
                <a:effectLst/>
              </a:rPr>
              <a:t>.  Fortier and Albert (2015: 4</a:t>
            </a:r>
            <a:r>
              <a:rPr lang="en-US" dirty="0" smtClean="0">
                <a:effectLst/>
              </a:rPr>
              <a:t>)</a:t>
            </a:r>
            <a:endParaRPr lang="en-US" sz="4000" dirty="0"/>
          </a:p>
        </p:txBody>
      </p:sp>
      <p:sp>
        <p:nvSpPr>
          <p:cNvPr id="3" name="Slide Number Placeholder 2"/>
          <p:cNvSpPr>
            <a:spLocks noGrp="1"/>
          </p:cNvSpPr>
          <p:nvPr>
            <p:ph type="sldNum" sz="quarter" idx="12"/>
          </p:nvPr>
        </p:nvSpPr>
        <p:spPr/>
        <p:txBody>
          <a:bodyPr/>
          <a:lstStyle/>
          <a:p>
            <a:fld id="{651FC063-5EA9-49AF-AFAF-D68C9E82B23B}" type="slidenum">
              <a:rPr lang="en-US" smtClean="0"/>
              <a:pPr/>
              <a:t>9</a:t>
            </a:fld>
            <a:endParaRPr lang="en-US" dirty="0"/>
          </a:p>
        </p:txBody>
      </p:sp>
      <p:pic>
        <p:nvPicPr>
          <p:cNvPr id="6" name="Picture 5" descr="Screen Shot 2019-10-12 at 7.41.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0"/>
            <a:ext cx="2476500" cy="2171700"/>
          </a:xfrm>
          <a:prstGeom prst="rect">
            <a:avLst/>
          </a:prstGeom>
        </p:spPr>
      </p:pic>
    </p:spTree>
    <p:extLst>
      <p:ext uri="{BB962C8B-B14F-4D97-AF65-F5344CB8AC3E}">
        <p14:creationId xmlns:p14="http://schemas.microsoft.com/office/powerpoint/2010/main" val="22958805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Custom 5">
      <a:dk1>
        <a:sysClr val="windowText" lastClr="000000"/>
      </a:dk1>
      <a:lt1>
        <a:sysClr val="window" lastClr="FFFFFF"/>
      </a:lt1>
      <a:dk2>
        <a:srgbClr val="263B86"/>
      </a:dk2>
      <a:lt2>
        <a:srgbClr val="FFFFFF"/>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1704</TotalTime>
  <Words>2020</Words>
  <Application>Microsoft Macintosh PowerPoint</Application>
  <PresentationFormat>On-screen Show (4:3)</PresentationFormat>
  <Paragraphs>179</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Orbit</vt:lpstr>
      <vt:lpstr>FUTURING and the Negation of Globalization-Slavery     </vt:lpstr>
      <vt:lpstr>I am an ontologist</vt:lpstr>
      <vt:lpstr>Ensembles have Vertical &amp; Horizontal Dimension</vt:lpstr>
      <vt:lpstr>PowerPoint Presentation</vt:lpstr>
      <vt:lpstr>PowerPoint Presentation</vt:lpstr>
      <vt:lpstr>Slavery has too many differences lumped together</vt:lpstr>
      <vt:lpstr>58% of those living in slavery in 5 countries</vt:lpstr>
      <vt:lpstr>Can we change slavery NARRATIVE Profit bottom-line DEDUCTION?</vt:lpstr>
      <vt:lpstr>Can we treat people as persons instead of ‘human resources’ to be managed (Fortier &amp; Albert, 2015)? </vt:lpstr>
      <vt:lpstr>PowerPoint Presentation</vt:lpstr>
      <vt:lpstr>How Globalization P3: Profit, People &amp; Planet are hierarchial in Triple Bottom Line fantasy?</vt:lpstr>
      <vt:lpstr>Why is Slavery is $32 billion a year?</vt:lpstr>
      <vt:lpstr>ENSEMBLE LEADERSHIP by the PEOPLE!</vt:lpstr>
      <vt:lpstr>LUPE, CIW worker GROUNDING in BEING</vt:lpstr>
      <vt:lpstr>Sociomateriality of Modern-Day Slavery In USA</vt:lpstr>
      <vt:lpstr>Slaver Practices</vt:lpstr>
      <vt:lpstr>Antonio Martinez, who come to the US after his parents took ill in Mexico. He paid a coyote to get him north to a construction job in LA</vt:lpstr>
      <vt:lpstr>What are the Chemical Working Conditions”</vt:lpstr>
      <vt:lpstr>Why are Modern-Day Slavery Practices so brutal?</vt:lpstr>
      <vt:lpstr> ANIMATED SYSTEMS Grounding in Nature!</vt:lpstr>
      <vt:lpstr>PowerPoint Presentation</vt:lpstr>
      <vt:lpstr>Why TOTAL SITUATION of Slavery in Global Capitalism is expanding?</vt:lpstr>
      <vt:lpstr>We need better measures of slavery?</vt:lpstr>
      <vt:lpstr>PowerPoint Presentation</vt:lpstr>
      <vt:lpstr>Globalization 3BL: Profit, People, &amp; Planet</vt:lpstr>
      <vt:lpstr>PowerPoint Presentation</vt:lpstr>
      <vt:lpstr>How to End SLAVERY with GLOBAL FUTURING? </vt:lpstr>
      <vt:lpstr>PowerPoint Presentation</vt:lpstr>
      <vt:lpstr>PowerPoint Presentation</vt:lpstr>
      <vt:lpstr>PowerPoint Presentation</vt:lpstr>
      <vt:lpstr>REHISTORICIZING global slavery supply chain?</vt:lpstr>
      <vt:lpstr>Ensemble Alliance Network</vt:lpstr>
      <vt:lpstr>Thank you</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Globalization and Material Discursive Practices put Tasteless Tomato on your Table</dc:title>
  <dc:creator>David Boje</dc:creator>
  <cp:lastModifiedBy>David Boje</cp:lastModifiedBy>
  <cp:revision>88</cp:revision>
  <dcterms:created xsi:type="dcterms:W3CDTF">2017-05-15T16:19:37Z</dcterms:created>
  <dcterms:modified xsi:type="dcterms:W3CDTF">2019-10-12T14:44:07Z</dcterms:modified>
</cp:coreProperties>
</file>