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50" r:id="rId3"/>
  </p:sldMasterIdLst>
  <p:notesMasterIdLst>
    <p:notesMasterId r:id="rId24"/>
  </p:notesMasterIdLst>
  <p:handoutMasterIdLst>
    <p:handoutMasterId r:id="rId25"/>
  </p:handoutMasterIdLst>
  <p:sldIdLst>
    <p:sldId id="268" r:id="rId4"/>
    <p:sldId id="258" r:id="rId5"/>
    <p:sldId id="256" r:id="rId6"/>
    <p:sldId id="257" r:id="rId7"/>
    <p:sldId id="263" r:id="rId8"/>
    <p:sldId id="273" r:id="rId9"/>
    <p:sldId id="264" r:id="rId10"/>
    <p:sldId id="262" r:id="rId11"/>
    <p:sldId id="261" r:id="rId12"/>
    <p:sldId id="274" r:id="rId13"/>
    <p:sldId id="275" r:id="rId14"/>
    <p:sldId id="267" r:id="rId15"/>
    <p:sldId id="265" r:id="rId16"/>
    <p:sldId id="266" r:id="rId17"/>
    <p:sldId id="260" r:id="rId18"/>
    <p:sldId id="272" r:id="rId19"/>
    <p:sldId id="271" r:id="rId20"/>
    <p:sldId id="270" r:id="rId21"/>
    <p:sldId id="269" r:id="rId22"/>
    <p:sldId id="259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860" autoAdjust="0"/>
  </p:normalViewPr>
  <p:slideViewPr>
    <p:cSldViewPr>
      <p:cViewPr varScale="1">
        <p:scale>
          <a:sx n="66" d="100"/>
          <a:sy n="66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429FA-A2EF-4232-BAB6-32830D146BB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B1D26-1B0A-4FFC-A743-BC9FC6ACF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83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FA529-C5A1-460B-BA46-BF904EAE20BB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E2F44-8237-4FE1-8158-66FD10459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7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400" b="1" dirty="0" smtClean="0"/>
              <a:t>Animated picture and caption sweep in</a:t>
            </a:r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</a:t>
            </a:r>
            <a:r>
              <a:rPr lang="en-US" sz="1200" baseline="0" dirty="0" smtClean="0"/>
              <a:t>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Line</a:t>
            </a:r>
            <a:r>
              <a:rPr lang="en-US" sz="1200" b="0" baseline="0" dirty="0" smtClean="0"/>
              <a:t> (first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press and hold SHIFT, and then drag to draw a straight, vertical line.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Select the line. Under </a:t>
            </a:r>
            <a:r>
              <a:rPr lang="en-US" sz="1200" b="1" baseline="0" dirty="0" smtClean="0"/>
              <a:t>Drawing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="0" baseline="0" dirty="0" smtClean="0"/>
              <a:t> group, in the </a:t>
            </a:r>
            <a:r>
              <a:rPr lang="en-US" sz="1200" b="1" baseline="0" dirty="0" smtClean="0"/>
              <a:t>Shape Height </a:t>
            </a:r>
            <a:r>
              <a:rPr lang="en-US" sz="1200" b="0" baseline="0" dirty="0" smtClean="0"/>
              <a:t>box, enter </a:t>
            </a:r>
            <a:r>
              <a:rPr lang="en-US" sz="1200" b="1" baseline="0" dirty="0" smtClean="0"/>
              <a:t>7.5”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Also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click </a:t>
            </a:r>
            <a:r>
              <a:rPr lang="en-US" sz="1200" b="1" baseline="0" dirty="0" smtClean="0"/>
              <a:t>Line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 in the left pane. In the </a:t>
            </a:r>
            <a:r>
              <a:rPr lang="en-US" sz="1200" b="1" baseline="0" dirty="0" smtClean="0"/>
              <a:t>Line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 pane, select </a:t>
            </a:r>
            <a:r>
              <a:rPr lang="en-US" sz="1200" b="1" baseline="0" dirty="0" smtClean="0"/>
              <a:t>Solid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line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click</a:t>
            </a:r>
            <a:r>
              <a:rPr lang="en-US" sz="1200" b="1" baseline="0" dirty="0" smtClean="0"/>
              <a:t> Black, Text 1 </a:t>
            </a:r>
            <a:r>
              <a:rPr lang="en-US" sz="1200" b="0" baseline="0" dirty="0" smtClean="0"/>
              <a:t>(first row, second option from the left).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click </a:t>
            </a:r>
            <a:r>
              <a:rPr lang="en-US" sz="1200" b="1" baseline="0" dirty="0" smtClean="0"/>
              <a:t>Line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Style</a:t>
            </a:r>
            <a:r>
              <a:rPr lang="en-US" sz="1200" b="0" baseline="0" dirty="0" smtClean="0"/>
              <a:t> in the left pane. In the </a:t>
            </a:r>
            <a:r>
              <a:rPr lang="en-US" sz="1200" b="1" baseline="0" dirty="0" smtClean="0"/>
              <a:t>Line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Style</a:t>
            </a:r>
            <a:r>
              <a:rPr lang="en-US" sz="1200" b="0" baseline="0" dirty="0" smtClean="0"/>
              <a:t> pane, in the </a:t>
            </a:r>
            <a:r>
              <a:rPr lang="en-US" sz="1200" b="1" baseline="0" dirty="0" smtClean="0"/>
              <a:t>Weight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2 pt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click </a:t>
            </a:r>
            <a:r>
              <a:rPr lang="en-US" sz="1200" b="1" baseline="0" dirty="0" smtClean="0"/>
              <a:t>Glow and Soft Edges </a:t>
            </a:r>
            <a:r>
              <a:rPr lang="en-US" sz="1200" b="0" baseline="0" dirty="0" smtClean="0"/>
              <a:t>in the left pane. In the </a:t>
            </a:r>
            <a:r>
              <a:rPr lang="en-US" sz="1200" b="1" baseline="0" dirty="0" smtClean="0"/>
              <a:t>Glow and Soft Edges </a:t>
            </a:r>
            <a:r>
              <a:rPr lang="en-US" sz="1200" b="0" baseline="0" dirty="0" smtClean="0"/>
              <a:t>pane,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Glow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Glow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Variations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Blue, 5 </a:t>
            </a:r>
            <a:r>
              <a:rPr lang="en-US" sz="1200" b="1" baseline="0" dirty="0" err="1" smtClean="0"/>
              <a:t>pt</a:t>
            </a:r>
            <a:r>
              <a:rPr lang="en-US" sz="1200" b="1" baseline="0" dirty="0" smtClean="0"/>
              <a:t> glow, Accent color 1</a:t>
            </a:r>
            <a:r>
              <a:rPr lang="en-US" sz="1200" b="0" baseline="0" dirty="0" smtClean="0"/>
              <a:t> (first row, first option from the left).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White, Background 1 </a:t>
            </a:r>
            <a:r>
              <a:rPr lang="en-US" sz="1200" b="0" baseline="0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baseline="0" dirty="0" smtClean="0"/>
              <a:t>Click </a:t>
            </a:r>
            <a:r>
              <a:rPr lang="en-US" sz="1200" b="1" i="0" baseline="0" dirty="0" smtClean="0"/>
              <a:t>Align to Slide</a:t>
            </a:r>
            <a:r>
              <a:rPr lang="en-US" sz="1200" b="0" i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Center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Middle</a:t>
            </a:r>
            <a:r>
              <a:rPr lang="en-US" sz="1200" b="0" baseline="0" dirty="0" smtClean="0"/>
              <a:t>.</a:t>
            </a:r>
            <a:endParaRPr lang="en-US" sz="1200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slide, select the line. 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Clipboard</a:t>
            </a:r>
            <a:r>
              <a:rPr lang="en-US" sz="1200" b="0" dirty="0" smtClean="0"/>
              <a:t> group, click the arrow next to </a:t>
            </a:r>
            <a:r>
              <a:rPr lang="en-US" sz="1200" b="1" dirty="0" smtClean="0"/>
              <a:t>Copy</a:t>
            </a:r>
            <a:r>
              <a:rPr lang="en-US" sz="1200" b="0" dirty="0" smtClean="0"/>
              <a:t>, and then click </a:t>
            </a:r>
            <a:r>
              <a:rPr lang="en-US" sz="1200" b="1" dirty="0" smtClean="0"/>
              <a:t>Duplicate</a:t>
            </a:r>
            <a:r>
              <a:rPr lang="en-US" sz="1200" b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Drag</a:t>
            </a:r>
            <a:r>
              <a:rPr lang="en-US" sz="1200" b="0" baseline="0" dirty="0" smtClean="0"/>
              <a:t> the duplicate line slightly off the right edge of the slide.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 smtClean="0"/>
              <a:t>With the duplicate line still selected, on the </a:t>
            </a:r>
            <a:r>
              <a:rPr lang="en-US" sz="1200" b="1" i="0" baseline="0" dirty="0" smtClean="0"/>
              <a:t>Home</a:t>
            </a:r>
            <a:r>
              <a:rPr lang="en-US" sz="1200" b="0" i="0" baseline="0" dirty="0" smtClean="0"/>
              <a:t> tab, in the </a:t>
            </a:r>
            <a:r>
              <a:rPr lang="en-US" sz="1200" b="1" i="0" baseline="0" dirty="0" smtClean="0"/>
              <a:t>Drawing</a:t>
            </a:r>
            <a:r>
              <a:rPr lang="en-US" sz="1200" b="0" i="0" baseline="0" dirty="0" smtClean="0"/>
              <a:t> group, click </a:t>
            </a:r>
            <a:r>
              <a:rPr lang="en-US" sz="1200" b="1" i="0" baseline="0" dirty="0" smtClean="0"/>
              <a:t>Arrange</a:t>
            </a:r>
            <a:r>
              <a:rPr lang="en-US" sz="1200" b="0" i="0" baseline="0" dirty="0" smtClean="0"/>
              <a:t>, point to </a:t>
            </a:r>
            <a:r>
              <a:rPr lang="en-US" sz="1200" b="1" i="0" baseline="0" dirty="0" smtClean="0"/>
              <a:t>Align</a:t>
            </a:r>
            <a:r>
              <a:rPr lang="en-US" sz="1200" b="0" i="0" baseline="0" dirty="0" smtClean="0"/>
              <a:t>, and then do the following: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baseline="0" dirty="0" smtClean="0"/>
              <a:t>Click </a:t>
            </a:r>
            <a:r>
              <a:rPr lang="en-US" sz="1200" b="1" i="0" baseline="0" dirty="0" smtClean="0"/>
              <a:t>Align to Slide</a:t>
            </a:r>
            <a:r>
              <a:rPr lang="en-US" sz="1200" b="0" i="0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baseline="0" dirty="0" smtClean="0"/>
              <a:t>Click </a:t>
            </a:r>
            <a:r>
              <a:rPr lang="en-US" sz="1200" b="1" i="0" baseline="0" dirty="0" smtClean="0"/>
              <a:t>Align Middle</a:t>
            </a:r>
            <a:r>
              <a:rPr lang="en-US" sz="1200" b="0" i="0" baseline="0" dirty="0" smtClean="0"/>
              <a:t>.</a:t>
            </a:r>
            <a:endParaRPr lang="en-US" sz="1200" b="0" i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 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slide, select the picture.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baseline="0" dirty="0" smtClean="0"/>
              <a:t>Click </a:t>
            </a:r>
            <a:r>
              <a:rPr lang="en-US" sz="1200" b="1" i="0" baseline="0" dirty="0" smtClean="0"/>
              <a:t>Align to Slide</a:t>
            </a:r>
            <a:r>
              <a:rPr lang="en-US" sz="1200" b="0" i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baseline="0" dirty="0" smtClean="0"/>
              <a:t>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Right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baseline="0" dirty="0" smtClean="0"/>
              <a:t>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Middle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endParaRPr lang="en-US" sz="1200" b="0" baseline="0" dirty="0" smtClean="0"/>
          </a:p>
          <a:p>
            <a:pPr marL="685800" lvl="1" indent="-228600">
              <a:buFont typeface="+mj-lt"/>
              <a:buNone/>
            </a:pPr>
            <a:endParaRPr lang="en-US" sz="1200" b="0" baseline="0" dirty="0" smtClean="0"/>
          </a:p>
          <a:p>
            <a:pPr marL="228600" indent="-228600">
              <a:buFont typeface="+mj-lt"/>
              <a:buNone/>
            </a:pPr>
            <a:r>
              <a:rPr lang="en-US" sz="1200" b="0" dirty="0" smtClean="0"/>
              <a:t>To reproduce the text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dirty="0" smtClean="0"/>
              <a:t>On</a:t>
            </a:r>
            <a:r>
              <a:rPr lang="en-US" sz="1200" b="0" baseline="0" dirty="0" smtClean="0"/>
              <a:t>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Text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Box</a:t>
            </a:r>
            <a:r>
              <a:rPr lang="en-US" sz="1200" b="0" baseline="0" dirty="0" smtClean="0"/>
              <a:t>. On the slide, drag to draw a text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Enter text in the text box, and then select the text. 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list, select </a:t>
            </a:r>
            <a:r>
              <a:rPr lang="en-US" sz="1200" b="1" baseline="0" dirty="0" smtClean="0"/>
              <a:t>Arial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Size</a:t>
            </a:r>
            <a:r>
              <a:rPr lang="en-US" sz="1200" b="0" baseline="0" dirty="0" smtClean="0"/>
              <a:t> list, select </a:t>
            </a:r>
            <a:r>
              <a:rPr lang="en-US" sz="1200" b="1" baseline="0" dirty="0" smtClean="0"/>
              <a:t>28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Bold</a:t>
            </a:r>
            <a:r>
              <a:rPr lang="en-US" sz="1200" b="0" baseline="0" dirty="0" smtClean="0"/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White, Background 1 </a:t>
            </a:r>
            <a:r>
              <a:rPr lang="en-US" sz="1200" b="0" baseline="0" dirty="0" smtClean="0"/>
              <a:t>(first row, first option from the left).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Paragraph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Right </a:t>
            </a:r>
            <a:r>
              <a:rPr lang="en-US" sz="1200" b="0" baseline="0" dirty="0" smtClean="0"/>
              <a:t>to align the text right in the text box. </a:t>
            </a:r>
            <a:endParaRPr lang="en-US" sz="1200" b="1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smtClean="0"/>
              <a:t>Drag the text box onto the left half of the slide.</a:t>
            </a:r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1, Lighter 50%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second option from the left).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animation effects</a:t>
            </a:r>
            <a:r>
              <a:rPr lang="en-US" sz="1200" baseline="0" dirty="0" smtClean="0"/>
              <a:t> on this slide, do the following: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line off the right edge of the slide.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Fly In.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line at the center of the slide.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Fly In.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picture.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Wipe.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text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Fly In.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1" y="1600200"/>
            <a:ext cx="4572000" cy="45720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00202"/>
            <a:ext cx="2590800" cy="4571999"/>
          </a:xfrm>
        </p:spPr>
        <p:txBody>
          <a:bodyPr>
            <a:normAutofit/>
          </a:bodyPr>
          <a:lstStyle>
            <a:lvl1pPr marL="0" indent="0">
              <a:buNone/>
              <a:defRPr sz="2101">
                <a:solidFill>
                  <a:schemeClr val="accent1">
                    <a:lumMod val="75000"/>
                  </a:schemeClr>
                </a:solidFill>
              </a:defRPr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10/12/19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80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914403" y="1600200"/>
            <a:ext cx="5029197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26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600200"/>
            <a:ext cx="2133600" cy="3759200"/>
          </a:xfrm>
        </p:spPr>
        <p:txBody>
          <a:bodyPr anchor="b">
            <a:normAutofit/>
          </a:bodyPr>
          <a:lstStyle>
            <a:lvl1pPr marL="0" indent="0">
              <a:buNone/>
              <a:defRPr sz="2101">
                <a:solidFill>
                  <a:schemeClr val="accent1">
                    <a:lumMod val="75000"/>
                  </a:schemeClr>
                </a:solidFill>
              </a:defRPr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10/12/19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10/12/19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05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7056319" y="299319"/>
            <a:ext cx="1063300" cy="393137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8"/>
            <a:ext cx="9144000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35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1150515"/>
            <a:ext cx="1371600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150515"/>
            <a:ext cx="6172200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10/12/19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59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yscale to Color Picture">
    <p:bg>
      <p:bgPr>
        <a:gradFill rotWithShape="1">
          <a:gsLst>
            <a:gs pos="0">
              <a:srgbClr val="4C4C4C"/>
            </a:gs>
            <a:gs pos="50000">
              <a:srgbClr val="26262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4D57-87F8-406A-B74C-B6E502340114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41F-3CBF-45F1-A7F5-4BDE834EC7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yscale Picture Placeholder"/>
          <p:cNvSpPr>
            <a:spLocks noGrp="1"/>
          </p:cNvSpPr>
          <p:nvPr>
            <p:ph type="pic" sz="quarter" idx="13"/>
          </p:nvPr>
        </p:nvSpPr>
        <p:spPr>
          <a:xfrm>
            <a:off x="1762589" y="931746"/>
            <a:ext cx="5618822" cy="4994508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Color Picture Placeholder"/>
          <p:cNvSpPr>
            <a:spLocks noGrp="1"/>
          </p:cNvSpPr>
          <p:nvPr>
            <p:ph type="pic" sz="quarter" idx="14"/>
          </p:nvPr>
        </p:nvSpPr>
        <p:spPr>
          <a:xfrm>
            <a:off x="1762589" y="931746"/>
            <a:ext cx="5618822" cy="4994508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Instructions"/>
          <p:cNvSpPr/>
          <p:nvPr userDrawn="1"/>
        </p:nvSpPr>
        <p:spPr>
          <a:xfrm>
            <a:off x="9423838" y="10886"/>
            <a:ext cx="1390005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Make it easier to</a:t>
            </a:r>
            <a:r>
              <a:rPr lang="en-US" sz="105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change the pictures</a:t>
            </a:r>
            <a:r>
              <a:rPr lang="en-US" sz="105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: Use the Selection Pane to temporarily hide a Picture Placeholder. (Home tab, Select, Selection Pane). Click the eye icon to hide or show an object.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image, select the picture and delete it. Now click the Pictures icon in the placeholder to insert your own image. If you don’t see the Pictures icon,</a:t>
            </a:r>
            <a:r>
              <a:rPr lang="en-US" sz="105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click the Reset button (Home tab, Slides, Reset).</a:t>
            </a:r>
            <a:endParaRPr lang="en-US" sz="105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50"/>
              </a:spcBef>
            </a:pPr>
            <a:r>
              <a:rPr lang="en-US" sz="105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 courtesy of Bill Staples.</a:t>
            </a:r>
          </a:p>
        </p:txBody>
      </p:sp>
    </p:spTree>
    <p:extLst>
      <p:ext uri="{BB962C8B-B14F-4D97-AF65-F5344CB8AC3E}">
        <p14:creationId xmlns:p14="http://schemas.microsoft.com/office/powerpoint/2010/main" val="135893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4"/>
            <a:ext cx="1217066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362396"/>
            <a:ext cx="6858000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50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089595"/>
            <a:ext cx="6858000" cy="886344"/>
          </a:xfrm>
        </p:spPr>
        <p:txBody>
          <a:bodyPr>
            <a:normAutofit/>
          </a:bodyPr>
          <a:lstStyle>
            <a:lvl1pPr marL="0" indent="0" algn="l">
              <a:buNone/>
              <a:defRPr sz="2101">
                <a:solidFill>
                  <a:schemeClr val="accent1">
                    <a:lumMod val="75000"/>
                  </a:schemeClr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10/12/19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02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10/12/19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6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217066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7"/>
            <a:ext cx="9144000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932519"/>
            <a:ext cx="6858000" cy="2105367"/>
          </a:xfrm>
        </p:spPr>
        <p:txBody>
          <a:bodyPr anchor="b">
            <a:normAutofit/>
          </a:bodyPr>
          <a:lstStyle>
            <a:lvl1pPr algn="l">
              <a:defRPr sz="45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4084265"/>
            <a:ext cx="6858000" cy="933297"/>
          </a:xfrm>
        </p:spPr>
        <p:txBody>
          <a:bodyPr anchor="t">
            <a:normAutofit/>
          </a:bodyPr>
          <a:lstStyle>
            <a:lvl1pPr marL="0" indent="0">
              <a:buNone/>
              <a:defRPr sz="2101">
                <a:solidFill>
                  <a:schemeClr val="accent1">
                    <a:lumMod val="75000"/>
                  </a:schemeClr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10/12/19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45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2" y="152400"/>
            <a:ext cx="73152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282" y="1600200"/>
            <a:ext cx="3657600" cy="45720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720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10/12/19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97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2" y="152400"/>
            <a:ext cx="73152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282" y="1524001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101" b="0">
                <a:solidFill>
                  <a:schemeClr val="accent1">
                    <a:lumMod val="75000"/>
                  </a:schemeClr>
                </a:solidFill>
              </a:defRPr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282" y="2413001"/>
            <a:ext cx="3657600" cy="3759199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1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101" b="0">
                <a:solidFill>
                  <a:schemeClr val="accent1">
                    <a:lumMod val="75000"/>
                  </a:schemeClr>
                </a:solidFill>
              </a:defRPr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3001"/>
            <a:ext cx="3657600" cy="3759199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10/12/19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4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10/12/19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28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7"/>
            <a:ext cx="9144000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35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10/12/19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86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7"/>
            <a:ext cx="9144000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350"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2"/>
            <a:ext cx="797475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6448425"/>
            <a:ext cx="621792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448425"/>
            <a:ext cx="10668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10/12/19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48425"/>
            <a:ext cx="6096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42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84" rtl="0" eaLnBrk="1" latinLnBrk="0" hangingPunct="1">
        <a:spcBef>
          <a:spcPct val="0"/>
        </a:spcBef>
        <a:buNone/>
        <a:defRPr sz="27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66980" indent="-228621" algn="l" defTabSz="914484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339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698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2057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416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58775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97134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35493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fairfoodprogram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nn.com/2017/05/30/world/ciw-fair-food-program-freedom-project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youtu.be/lqZLrXVAde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-k4c6QdCJi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nn.com/2017/05/30/world/ciw-fair-food-program-freedom-project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sourceintelligence.com/modern-day-slavery-in-the-supply-chain/" TargetMode="Externa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sourceintelligence.com/acton/fs/blocks/showLandingPage/a/9578/p/p-008f/t/page/fm/7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info.sourceintelligence.com/acton/fs/blocks/showLandingPage/a/9578/p/p-00a6/t/page/fm/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youtu.be/b6s4YAOISns?t=3" TargetMode="External"/><Relationship Id="rId3" Type="http://schemas.openxmlformats.org/officeDocument/2006/relationships/hyperlink" Target="http://www.fairfoodstandards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8153400" cy="2819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Ensemble Leadership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and </a:t>
            </a:r>
            <a:br>
              <a:rPr lang="en-US" sz="3100" dirty="0" smtClean="0"/>
            </a:br>
            <a:r>
              <a:rPr lang="en-US" sz="3100" dirty="0" smtClean="0"/>
              <a:t>Worker-</a:t>
            </a:r>
            <a:r>
              <a:rPr lang="en-US" sz="3100" dirty="0" smtClean="0"/>
              <a:t>Driven Corporate  </a:t>
            </a:r>
            <a:r>
              <a:rPr lang="en-US" sz="3100" dirty="0"/>
              <a:t>Social Responsibility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Defeat </a:t>
            </a:r>
            <a:br>
              <a:rPr lang="en-US" sz="3100" dirty="0" smtClean="0"/>
            </a:br>
            <a:r>
              <a:rPr lang="en-US" sz="3100" dirty="0" smtClean="0"/>
              <a:t>Globalized </a:t>
            </a:r>
            <a:r>
              <a:rPr lang="en-US" sz="3100" dirty="0"/>
              <a:t>Modern-Day </a:t>
            </a:r>
            <a:r>
              <a:rPr lang="en-US" sz="3100" dirty="0" smtClean="0"/>
              <a:t>Slavery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Grace Ann Rosile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86200"/>
            <a:ext cx="6764520" cy="27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219201"/>
            <a:ext cx="6858000" cy="28186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262890"/>
            <a:ext cx="8997696" cy="63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8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609600"/>
            <a:ext cx="6858000" cy="42671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953000"/>
            <a:ext cx="6858000" cy="857096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" y="0"/>
            <a:ext cx="498657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2772" y="2130539"/>
            <a:ext cx="4878832" cy="4313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4403" y="3581400"/>
            <a:ext cx="7623175" cy="28194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“…I asked… </a:t>
            </a:r>
            <a:r>
              <a:rPr lang="en-US" dirty="0"/>
              <a:t>if anyone had actually individually met anyone from the Coalition of Immokalee Workers, and if anyone had had a conversation with them,” he says.</a:t>
            </a:r>
          </a:p>
          <a:p>
            <a:r>
              <a:rPr lang="en-US" dirty="0"/>
              <a:t>“It was very clear that we had left it up to the industry groups to do it, and we agreed that we should meet with them </a:t>
            </a:r>
            <a:r>
              <a:rPr lang="en-US" dirty="0" smtClean="0"/>
              <a:t>directly….My </a:t>
            </a:r>
            <a:r>
              <a:rPr lang="en-US" dirty="0"/>
              <a:t>COO Billy Heller and I sat down with Lucas Benitez, the founder of the coalition, and realized that our goals were the same.”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Esformes</a:t>
            </a:r>
            <a:r>
              <a:rPr lang="en-US" dirty="0" smtClean="0"/>
              <a:t>, President of the Pacific Tomato Growers of Florida</a:t>
            </a:r>
            <a:endParaRPr lang="en-US" dirty="0"/>
          </a:p>
        </p:txBody>
      </p:sp>
      <p:pic>
        <p:nvPicPr>
          <p:cNvPr id="3076" name="Picture 4" descr="https://www.fairfoodprogram.org/cms/wp-content/uploads/2014/10/FFP_Partn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3" y="457200"/>
            <a:ext cx="7623175" cy="298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533401"/>
            <a:ext cx="6858000" cy="838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Fair Food Standards Council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24000"/>
            <a:ext cx="7315199" cy="349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MISSION: to </a:t>
            </a:r>
            <a:r>
              <a:rPr lang="en-US" sz="2400" dirty="0"/>
              <a:t>monitor the development of a sustainable agricultural industry that advances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human rights of farmworkers,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long-term interests of growers, and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ethical supply chain concerns of retail food companies </a:t>
            </a:r>
            <a:endParaRPr lang="en-US" sz="2400" dirty="0" smtClean="0"/>
          </a:p>
          <a:p>
            <a:r>
              <a:rPr lang="en-US" sz="2400" dirty="0" smtClean="0"/>
              <a:t>through </a:t>
            </a:r>
            <a:r>
              <a:rPr lang="en-US" sz="2400" dirty="0"/>
              <a:t>implementation of the </a:t>
            </a:r>
            <a:r>
              <a:rPr lang="en-US" sz="2400" dirty="0">
                <a:hlinkClick r:id="rId2"/>
              </a:rPr>
              <a:t>Fair Food Program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469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38199"/>
            <a:ext cx="6858000" cy="2971801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“One of the great human rights success stories of our day.”</a:t>
            </a:r>
            <a:br>
              <a:rPr lang="en-US" b="1" i="1" dirty="0"/>
            </a:br>
            <a:r>
              <a:rPr lang="en-US" dirty="0"/>
              <a:t>Washington Post Op/Ed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3429000"/>
            <a:ext cx="6858000" cy="2590799"/>
          </a:xfrm>
        </p:spPr>
        <p:txBody>
          <a:bodyPr>
            <a:normAutofit/>
          </a:bodyPr>
          <a:lstStyle/>
          <a:p>
            <a:endParaRPr lang="en-US" b="1" i="1" dirty="0" smtClean="0"/>
          </a:p>
          <a:p>
            <a:r>
              <a:rPr lang="en-US" b="1" i="1" dirty="0" smtClean="0"/>
              <a:t>“</a:t>
            </a:r>
            <a:r>
              <a:rPr lang="en-US" b="1" i="1" dirty="0"/>
              <a:t>The Fair Food Program is a smart mix of tools. We are eager to see the Fair Food Program… serve as a model elsewhere in the world.”</a:t>
            </a:r>
          </a:p>
          <a:p>
            <a:r>
              <a:rPr lang="en-US" dirty="0"/>
              <a:t>United Nations Working Group on Business and Human Rights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1" y="1143001"/>
            <a:ext cx="6858000" cy="2894886"/>
          </a:xfrm>
        </p:spPr>
        <p:txBody>
          <a:bodyPr>
            <a:normAutofit/>
          </a:bodyPr>
          <a:lstStyle/>
          <a:p>
            <a:r>
              <a:rPr lang="en-US" dirty="0" smtClean="0"/>
              <a:t>CNN Freedom Project</a:t>
            </a:r>
            <a:br>
              <a:rPr lang="en-US" dirty="0" smtClean="0"/>
            </a:br>
            <a:r>
              <a:rPr lang="en-US" dirty="0" smtClean="0"/>
              <a:t>May 30, 2017 update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http://www.cnn.com/2017/05/30/world/ciw-fair-food-program-freedom-project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Chains documentary film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youtu.be/lqZLrXVAde4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1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1" y="990601"/>
            <a:ext cx="6858000" cy="3047286"/>
          </a:xfrm>
        </p:spPr>
        <p:txBody>
          <a:bodyPr/>
          <a:lstStyle/>
          <a:p>
            <a:pPr algn="ctr"/>
            <a:r>
              <a:rPr lang="en-US" sz="3200" dirty="0" smtClean="0">
                <a:hlinkClick r:id="rId2"/>
              </a:rPr>
              <a:t>Food Chains </a:t>
            </a:r>
            <a:br>
              <a:rPr lang="en-US" sz="3200" dirty="0" smtClean="0">
                <a:hlinkClick r:id="rId2"/>
              </a:rPr>
            </a:br>
            <a:r>
              <a:rPr lang="en-US" sz="3200" dirty="0" smtClean="0">
                <a:hlinkClick r:id="rId2"/>
              </a:rPr>
              <a:t>documentary film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://www.youtube.com/watch?v=-</a:t>
            </a:r>
            <a:r>
              <a:rPr lang="en-US" dirty="0" smtClean="0">
                <a:hlinkClick r:id="rId2"/>
              </a:rPr>
              <a:t>k4c6QdCJi4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1" y="762001"/>
            <a:ext cx="6858000" cy="3275886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Workers fight for rights at 'ground zero for US slavery‘</a:t>
            </a:r>
            <a:br>
              <a:rPr lang="en-US" dirty="0">
                <a:hlinkClick r:id="rId2"/>
              </a:rPr>
            </a:b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www.cnn.com/specials/world/freedom-project </a:t>
            </a:r>
            <a:br>
              <a:rPr lang="en-US" sz="1800" dirty="0" smtClean="0">
                <a:hlinkClick r:id="rId2"/>
              </a:rPr>
            </a:b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sz="1600" dirty="0">
                <a:hlinkClick r:id="rId2"/>
              </a:rPr>
              <a:t>https://www.google.com/url?sa=t&amp;rct=j&amp;q=&amp;esrc=s&amp;source=web&amp;cd=1&amp;cad=rja&amp;uact=8&amp;ved=0ahUKEwi_8qCR5JjUAhUhw1QKHXd2BC4QqOcBCCYwAA&amp;url=http%3A%2F%2Fwww.cnn.com%2F2017%2F05%2F30%2Fworld%2Fciw-fair-food-program-freedom-project%2F&amp;usg=AFQjCNHz-UHZZ8THmx4kmz6Wnc76ggWUNw</a:t>
            </a: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://www.cnn.com/2017/05/30/world/ciw-fair-food-program-freedom-project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www.cnn.com/2017/05/30/world/ciw-fair-food-program-freedom-project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0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4098" name="Picture 2" descr="http://www.fairfoodprogram.org/cms/wp-content/uploads/2016/02/Savory_Ad_3_shadow_1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499475" cy="50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4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533400"/>
            <a:ext cx="6858000" cy="21336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/>
              <a:t>FOOD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</a:t>
            </a:r>
            <a:br>
              <a:rPr lang="en-US" sz="2000" dirty="0" smtClean="0"/>
            </a:br>
            <a:r>
              <a:rPr lang="en-US" dirty="0" smtClean="0"/>
              <a:t> GLOBALIZATION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089595"/>
            <a:ext cx="7467600" cy="88634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algn="ctr"/>
            <a:r>
              <a:rPr lang="en-US" sz="2400" b="1" dirty="0" smtClean="0"/>
              <a:t>FERTILE GROUND FOR MODERN-DAY SLAVERY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299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yscale Picture Placeholder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>
            <a:fillRect/>
          </a:stretch>
        </p:blipFill>
        <p:spPr/>
      </p:pic>
      <p:pic>
        <p:nvPicPr>
          <p:cNvPr id="10" name="Color Picture Placeholder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425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81001" y="2438400"/>
            <a:ext cx="38835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Does most of </a:t>
            </a:r>
          </a:p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your food come </a:t>
            </a:r>
          </a:p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from the farm </a:t>
            </a:r>
          </a:p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down the road </a:t>
            </a:r>
          </a:p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from where you live?</a:t>
            </a:r>
          </a:p>
          <a:p>
            <a:pPr algn="ctr"/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NOT THESE DAYS!</a:t>
            </a:r>
            <a:endParaRPr lang="en-U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876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0393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72330"/>
            <a:ext cx="6400800" cy="96647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u="sng" dirty="0">
                <a:hlinkClick r:id="rId2"/>
              </a:rPr>
              <a:t>https://www.sourceintelligence.com/modern-day-slavery-in-the-supply-chain/</a:t>
            </a:r>
            <a:r>
              <a:rPr lang="en-US" dirty="0"/>
              <a:t>   </a:t>
            </a:r>
            <a:endParaRPr lang="en-US" dirty="0" smtClean="0"/>
          </a:p>
          <a:p>
            <a:pPr fontAlgn="base"/>
            <a:r>
              <a:rPr lang="en-US" dirty="0" smtClean="0"/>
              <a:t>downloaded </a:t>
            </a:r>
            <a:r>
              <a:rPr lang="en-US" dirty="0"/>
              <a:t>May  26, 2017, 3PM </a:t>
            </a:r>
          </a:p>
        </p:txBody>
      </p:sp>
      <p:pic>
        <p:nvPicPr>
          <p:cNvPr id="4" name="Picture 3" descr="Image result for globalization and modern day slavery imag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10" y="1828800"/>
            <a:ext cx="6621780" cy="2843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40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4084265"/>
            <a:ext cx="8305800" cy="1630735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info.sourceintelligence.com/acton/fs/blocks/showLandingPage/a/9578/p/p-00a6/t/page/fm/2</a:t>
            </a:r>
            <a:r>
              <a:rPr lang="en-US" dirty="0" smtClean="0"/>
              <a:t>  </a:t>
            </a:r>
          </a:p>
          <a:p>
            <a:r>
              <a:rPr lang="en-US" dirty="0" smtClean="0"/>
              <a:t>link for</a:t>
            </a:r>
          </a:p>
          <a:p>
            <a:r>
              <a:rPr lang="en-US" dirty="0" smtClean="0"/>
              <a:t>“Source Intelligence” company training for supply chain transparency</a:t>
            </a:r>
            <a:endParaRPr lang="en-US" dirty="0"/>
          </a:p>
        </p:txBody>
      </p:sp>
      <p:pic>
        <p:nvPicPr>
          <p:cNvPr id="4" name="Picture 3" descr="http://www.sourceintelligence.com/wp-content/uploads/2016/06/Screen-Shot-2016-06-17-at-1.39.52-PM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1"/>
            <a:ext cx="6324600" cy="2438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7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CIW’S ENSEMBLE LEADERSHIP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LEADS TO</a:t>
            </a:r>
          </a:p>
          <a:p>
            <a:pPr lvl="1"/>
            <a:endParaRPr lang="en-US" dirty="0" smtClean="0"/>
          </a:p>
          <a:p>
            <a:pPr marL="676718" lvl="2" indent="0">
              <a:buNone/>
            </a:pPr>
            <a:r>
              <a:rPr lang="en-US" dirty="0"/>
              <a:t>	</a:t>
            </a:r>
            <a:r>
              <a:rPr lang="en-US" sz="2000" dirty="0" smtClean="0"/>
              <a:t>WORKER-DRIVEN SOCIAL RESPONSIBILITY (WSR)</a:t>
            </a:r>
          </a:p>
          <a:p>
            <a:pPr marL="676718" lvl="2" indent="0">
              <a:buNone/>
            </a:pPr>
            <a:endParaRPr lang="en-US" sz="2000" dirty="0"/>
          </a:p>
          <a:p>
            <a:pPr marL="676718" lvl="2" indent="0">
              <a:buNone/>
            </a:pPr>
            <a:r>
              <a:rPr lang="en-US" sz="2400" dirty="0" smtClean="0"/>
              <a:t>WSR </a:t>
            </a:r>
          </a:p>
          <a:p>
            <a:pPr marL="676718" lvl="2" indent="0">
              <a:buNone/>
            </a:pPr>
            <a:r>
              <a:rPr lang="en-US" sz="2400" dirty="0" smtClean="0"/>
              <a:t>IS THE MOST SUCCESSFUL PROGRAM FOR COMBATTING MODERN-DAY SLAVERY</a:t>
            </a:r>
            <a:endParaRPr lang="en-US" sz="2400" dirty="0"/>
          </a:p>
          <a:p>
            <a:pPr marL="676718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447801"/>
            <a:ext cx="6934201" cy="21336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youtu.be/b6s4YAOISns?t=3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hlinkClick r:id="rId3"/>
              </a:rPr>
              <a:t>http://www.fairfoodstandards.org</a:t>
            </a:r>
            <a:r>
              <a:rPr lang="en-US" sz="3200" dirty="0" smtClean="0">
                <a:hlinkClick r:id="rId3"/>
              </a:rPr>
              <a:t>/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video clip including Harvest of Shame 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191000"/>
            <a:ext cx="6858000" cy="9332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&lt;iframe width="750" height="422" </a:t>
            </a:r>
            <a:r>
              <a:rPr lang="en-US" dirty="0" err="1"/>
              <a:t>src</a:t>
            </a:r>
            <a:r>
              <a:rPr lang="en-US" dirty="0"/>
              <a:t>="https://www.youtube.com/embed/b6s4YAOISns" </a:t>
            </a:r>
            <a:r>
              <a:rPr lang="en-US" dirty="0" err="1"/>
              <a:t>frameborder</a:t>
            </a:r>
            <a:r>
              <a:rPr lang="en-US" dirty="0"/>
              <a:t>="0" </a:t>
            </a:r>
            <a:r>
              <a:rPr lang="en-US" dirty="0" err="1"/>
              <a:t>allowfullscreen</a:t>
            </a:r>
            <a:r>
              <a:rPr lang="en-US" dirty="0"/>
              <a:t>&gt;&lt;/iframe</a:t>
            </a:r>
            <a:r>
              <a:rPr lang="en-US" dirty="0" smtClean="0"/>
              <a:t>&gt;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371601" y="1932519"/>
            <a:ext cx="6858000" cy="1496481"/>
          </a:xfrm>
        </p:spPr>
        <p:txBody>
          <a:bodyPr>
            <a:normAutofit fontScale="90000"/>
          </a:bodyPr>
          <a:lstStyle/>
          <a:p>
            <a:r>
              <a:rPr lang="en-US" sz="2000" b="1" cap="all" dirty="0">
                <a:solidFill>
                  <a:srgbClr val="4F7113"/>
                </a:solidFill>
                <a:latin typeface="Lato"/>
              </a:rPr>
              <a:t>SINCE </a:t>
            </a:r>
            <a:r>
              <a:rPr lang="en-US" sz="2000" b="1" cap="all" dirty="0" err="1" smtClean="0">
                <a:solidFill>
                  <a:srgbClr val="4F7113"/>
                </a:solidFill>
                <a:latin typeface="Lato"/>
              </a:rPr>
              <a:t>ciw</a:t>
            </a:r>
            <a:r>
              <a:rPr lang="en-US" sz="2000" b="1" cap="all" dirty="0" smtClean="0">
                <a:solidFill>
                  <a:srgbClr val="4F7113"/>
                </a:solidFill>
                <a:latin typeface="Lato"/>
              </a:rPr>
              <a:t>/</a:t>
            </a:r>
            <a:r>
              <a:rPr lang="en-US" sz="2000" b="1" cap="all" dirty="0" err="1" smtClean="0">
                <a:solidFill>
                  <a:srgbClr val="4F7113"/>
                </a:solidFill>
                <a:latin typeface="Lato"/>
              </a:rPr>
              <a:t>ffsc</a:t>
            </a:r>
            <a:r>
              <a:rPr lang="en-US" sz="2000" b="1" cap="all" dirty="0" smtClean="0">
                <a:solidFill>
                  <a:srgbClr val="4F7113"/>
                </a:solidFill>
                <a:latin typeface="Lato"/>
              </a:rPr>
              <a:t> </a:t>
            </a:r>
            <a:r>
              <a:rPr lang="en-US" sz="2000" b="1" cap="all" dirty="0">
                <a:solidFill>
                  <a:srgbClr val="4F7113"/>
                </a:solidFill>
                <a:latin typeface="Lato"/>
              </a:rPr>
              <a:t>PROGRAM’S INCEPTION IN 2011 ...</a:t>
            </a:r>
            <a:br>
              <a:rPr lang="en-US" sz="2000" b="1" cap="all" dirty="0">
                <a:solidFill>
                  <a:srgbClr val="4F7113"/>
                </a:solidFill>
                <a:latin typeface="Lato"/>
              </a:rPr>
            </a:br>
            <a:r>
              <a:rPr lang="en-US" sz="2000" b="1" cap="all" dirty="0" smtClean="0">
                <a:solidFill>
                  <a:srgbClr val="4F7113"/>
                </a:solidFill>
                <a:latin typeface="Lato"/>
              </a:rPr>
              <a:t>  12,000 WORKERS WERE INTERVIEWED</a:t>
            </a:r>
            <a:br>
              <a:rPr lang="en-US" sz="2000" b="1" cap="all" dirty="0" smtClean="0">
                <a:solidFill>
                  <a:srgbClr val="4F7113"/>
                </a:solidFill>
                <a:latin typeface="Lato"/>
              </a:rPr>
            </a:br>
            <a:r>
              <a:rPr lang="en-US" sz="2000" b="1" cap="all" dirty="0" smtClean="0">
                <a:solidFill>
                  <a:srgbClr val="4F7113"/>
                </a:solidFill>
                <a:latin typeface="Lato"/>
              </a:rPr>
              <a:t>  33,000 WERE EDUCATED BY </a:t>
            </a:r>
            <a:r>
              <a:rPr lang="en-US" sz="2000" b="1" cap="all" dirty="0" err="1" smtClean="0">
                <a:solidFill>
                  <a:srgbClr val="4F7113"/>
                </a:solidFill>
                <a:latin typeface="Lato"/>
              </a:rPr>
              <a:t>ciw</a:t>
            </a:r>
            <a:r>
              <a:rPr lang="en-US" sz="2000" b="1" cap="all" dirty="0" smtClean="0">
                <a:solidFill>
                  <a:srgbClr val="4F7113"/>
                </a:solidFill>
                <a:latin typeface="Lato"/>
              </a:rPr>
              <a:t> FACE-TO-FACE</a:t>
            </a:r>
            <a:br>
              <a:rPr lang="en-US" sz="2000" b="1" cap="all" dirty="0" smtClean="0">
                <a:solidFill>
                  <a:srgbClr val="4F7113"/>
                </a:solidFill>
                <a:latin typeface="Lato"/>
              </a:rPr>
            </a:br>
            <a:r>
              <a:rPr lang="en-US" sz="2000" b="1" cap="all" dirty="0" smtClean="0">
                <a:solidFill>
                  <a:srgbClr val="4F7113"/>
                </a:solidFill>
                <a:latin typeface="Lato"/>
              </a:rPr>
              <a:t>135,000  RECEIVED “KNOW YOUR RIGHTS” MATERIALS</a:t>
            </a:r>
            <a:br>
              <a:rPr lang="en-US" sz="2000" b="1" cap="all" dirty="0" smtClean="0">
                <a:solidFill>
                  <a:srgbClr val="4F7113"/>
                </a:solidFill>
                <a:latin typeface="Lato"/>
              </a:rPr>
            </a:br>
            <a:r>
              <a:rPr lang="en-US" sz="2000" b="1" cap="all" dirty="0" smtClean="0">
                <a:solidFill>
                  <a:srgbClr val="4F7113"/>
                </a:solidFill>
                <a:latin typeface="Lato"/>
              </a:rPr>
              <a:t/>
            </a:r>
            <a:br>
              <a:rPr lang="en-US" sz="2000" b="1" cap="all" dirty="0" smtClean="0">
                <a:solidFill>
                  <a:srgbClr val="4F7113"/>
                </a:solidFill>
                <a:latin typeface="Lato"/>
              </a:rPr>
            </a:br>
            <a:r>
              <a:rPr lang="en-US" sz="2000" b="1" cap="all" dirty="0" smtClean="0">
                <a:solidFill>
                  <a:srgbClr val="4F7113"/>
                </a:solidFill>
                <a:latin typeface="Lato"/>
              </a:rPr>
              <a:t>….ALL BETWEEN 2011 AND 2015 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1371601" y="3581401"/>
            <a:ext cx="6858000" cy="14361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BY 2017, </a:t>
            </a:r>
          </a:p>
          <a:p>
            <a:pPr algn="ctr"/>
            <a:r>
              <a:rPr lang="en-US" dirty="0" smtClean="0"/>
              <a:t>OVER </a:t>
            </a:r>
            <a:r>
              <a:rPr lang="en-US" sz="3600" dirty="0" smtClean="0"/>
              <a:t>1700 </a:t>
            </a:r>
          </a:p>
          <a:p>
            <a:pPr algn="ctr"/>
            <a:r>
              <a:rPr lang="en-US" dirty="0" smtClean="0"/>
              <a:t>COMPLAINTS WERE RECEIVED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1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0393"/>
            <a:ext cx="7772400" cy="37430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7086599" cy="1880870"/>
          </a:xfrm>
        </p:spPr>
        <p:txBody>
          <a:bodyPr>
            <a:normAutofit fontScale="70000" lnSpcReduction="20000"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srgbClr val="4F7113"/>
                </a:solidFill>
                <a:latin typeface="Lato"/>
              </a:rPr>
              <a:t>“I have been in the fields all my life, I have seen boys become men in the tomato fields, I have seen a great deal. And now I also see that things are better, now we are not treated like dogs – I am grateful to people like you. You are welcome here</a:t>
            </a:r>
            <a:r>
              <a:rPr lang="en-US" altLang="en-US" b="1" i="1" dirty="0" smtClean="0">
                <a:solidFill>
                  <a:srgbClr val="4F7113"/>
                </a:solidFill>
                <a:latin typeface="Lato"/>
              </a:rPr>
              <a:t>.”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i="1" dirty="0">
              <a:solidFill>
                <a:srgbClr val="4F7113"/>
              </a:solidFill>
              <a:latin typeface="Lato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 smtClean="0">
                <a:solidFill>
                  <a:srgbClr val="4F7113"/>
                </a:solidFill>
                <a:latin typeface="Lato"/>
              </a:rPr>
              <a:t>From the CIW web site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67000" y="-558864"/>
            <a:ext cx="2905125" cy="51141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1" i="0" u="none" strike="noStrike" cap="none" normalizeH="0" baseline="0" dirty="0" smtClean="0">
              <a:ln>
                <a:noFill/>
              </a:ln>
              <a:solidFill>
                <a:srgbClr val="4F7113"/>
              </a:solidFill>
              <a:effectLst/>
              <a:latin typeface="La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Lato"/>
              </a:rPr>
              <a:t>  </a:t>
            </a:r>
            <a:r>
              <a:rPr kumimoji="0" lang="en-US" altLang="en-US" sz="27600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Lato"/>
              </a:rPr>
              <a:t> 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Lato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232323"/>
              </a:solidFill>
              <a:effectLst/>
              <a:latin typeface="Lato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3934"/>
            <a:ext cx="3167063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://www.fairfoodprogram.org/cms/wp-content/uploads/2014/10/Worker_Testimony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1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F89E18-6BE8-4875-92F8-8F67ADA42B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 picture and caption sweep in</Template>
  <TotalTime>1925</TotalTime>
  <Words>1860</Words>
  <Application>Microsoft Macintosh PowerPoint</Application>
  <PresentationFormat>On-screen Show (4:3)</PresentationFormat>
  <Paragraphs>131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Cooking 16x9</vt:lpstr>
      <vt:lpstr>Ensemble Leadership  and  Worker-Driven Corporate  Social Responsibility  Defeat  Globalized Modern-Day Slavery  Grace Ann Rosile</vt:lpstr>
      <vt:lpstr>      FOOD  and  GLOBALIZATION </vt:lpstr>
      <vt:lpstr>PowerPoint Presentation</vt:lpstr>
      <vt:lpstr>PowerPoint Presentation</vt:lpstr>
      <vt:lpstr>PowerPoint Presentation</vt:lpstr>
      <vt:lpstr>PowerPoint Presentation</vt:lpstr>
      <vt:lpstr>https://youtu.be/b6s4YAOISns?t=3  http://www.fairfoodstandards.org/  video clip including Harvest of Shame  </vt:lpstr>
      <vt:lpstr>SINCE ciw/ffsc PROGRAM’S INCEPTION IN 2011 ...   12,000 WORKERS WERE INTERVIEWED   33,000 WERE EDUCATED BY ciw FACE-TO-FACE 135,000  RECEIVED “KNOW YOUR RIGHTS” MATERIALS  ….ALL BETWEEN 2011 AND 2015 ! </vt:lpstr>
      <vt:lpstr>PowerPoint Presentation</vt:lpstr>
      <vt:lpstr>PowerPoint Presentation</vt:lpstr>
      <vt:lpstr>PowerPoint Presentation</vt:lpstr>
      <vt:lpstr>PowerPoint Presentation</vt:lpstr>
      <vt:lpstr>Fair Food Standards Council</vt:lpstr>
      <vt:lpstr>“One of the great human rights success stories of our day.” Washington Post Op/Ed </vt:lpstr>
      <vt:lpstr>CNN Freedom Project May 30, 2017 update  </vt:lpstr>
      <vt:lpstr>Food Chains documentary film</vt:lpstr>
      <vt:lpstr>Food Chains  documentary film https://www.youtube.com/watch?v=-k4c6QdCJi4 </vt:lpstr>
      <vt:lpstr>Workers fight for rights at 'ground zero for US slavery‘ http://www.cnn.com/specials/world/freedom-project   https://www.google.com/url?sa=t&amp;rct=j&amp;q=&amp;esrc=s&amp;source=web&amp;cd=1&amp;cad=rja&amp;uact=8&amp;ved=0ahUKEwi_8qCR5JjUAhUhw1QKHXd2BC4QqOcBCCYwAA&amp;url=http%3A%2F%2Fwww.cnn.com%2F2017%2F05%2F30%2Fworld%2Fciw-fair-food-program-freedom-project%2F&amp;usg=AFQjCNHz-UHZZ8THmx4kmz6Wnc76ggWUNw http://www.cnn.com/2017/05/30/world/ciw-fair-food-program-freedom-project/ </vt:lpstr>
      <vt:lpstr>PowerPoint Presentation</vt:lpstr>
      <vt:lpstr>PowerPoint Presentation</vt:lpstr>
    </vt:vector>
  </TitlesOfParts>
  <Company>NMSU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garosile@nmsu.edu</dc:creator>
  <cp:keywords/>
  <cp:lastModifiedBy>David Boje</cp:lastModifiedBy>
  <cp:revision>27</cp:revision>
  <cp:lastPrinted>2017-05-30T01:32:06Z</cp:lastPrinted>
  <dcterms:created xsi:type="dcterms:W3CDTF">2017-05-29T21:23:03Z</dcterms:created>
  <dcterms:modified xsi:type="dcterms:W3CDTF">2019-10-12T12:58:57Z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TC018814289991</vt:lpwstr>
  </property>
</Properties>
</file>