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13"/>
  </p:notesMasterIdLst>
  <p:sldIdLst>
    <p:sldId id="256" r:id="rId2"/>
    <p:sldId id="257" r:id="rId3"/>
    <p:sldId id="258" r:id="rId4"/>
    <p:sldId id="259" r:id="rId5"/>
    <p:sldId id="260" r:id="rId6"/>
    <p:sldId id="261" r:id="rId7"/>
    <p:sldId id="266" r:id="rId8"/>
    <p:sldId id="262" r:id="rId9"/>
    <p:sldId id="263" r:id="rId10"/>
    <p:sldId id="265"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0" d="100"/>
          <a:sy n="50" d="100"/>
        </p:scale>
        <p:origin x="-17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57809-22C4-BD47-96FE-C94623BE75CF}" type="datetimeFigureOut">
              <a:rPr lang="en-US" smtClean="0"/>
              <a:t>10/15/19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99D73-AA94-F342-A96D-099C968AB59A}" type="slidenum">
              <a:rPr lang="en-US" smtClean="0"/>
              <a:t>‹#›</a:t>
            </a:fld>
            <a:endParaRPr lang="en-US"/>
          </a:p>
        </p:txBody>
      </p:sp>
    </p:spTree>
    <p:extLst>
      <p:ext uri="{BB962C8B-B14F-4D97-AF65-F5344CB8AC3E}">
        <p14:creationId xmlns:p14="http://schemas.microsoft.com/office/powerpoint/2010/main" val="5335337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VERTICALLY IN THE SYNCHONICS </a:t>
            </a:r>
          </a:p>
          <a:p>
            <a:r>
              <a:rPr lang="en-US" dirty="0" smtClean="0"/>
              <a:t>D1 </a:t>
            </a:r>
            <a:r>
              <a:rPr lang="en-US" dirty="0" smtClean="0">
                <a:sym typeface="Wingdings"/>
              </a:rPr>
              <a:t></a:t>
            </a:r>
            <a:r>
              <a:rPr lang="en-US" dirty="0" smtClean="0"/>
              <a:t>Narrative-counternarrative</a:t>
            </a:r>
            <a:r>
              <a:rPr lang="en-US" baseline="0" dirty="0" smtClean="0"/>
              <a:t> relies on </a:t>
            </a:r>
            <a:r>
              <a:rPr lang="en-US" i="1" baseline="0" dirty="0" smtClean="0"/>
              <a:t>Abstracting</a:t>
            </a:r>
            <a:r>
              <a:rPr lang="en-US" baseline="0" dirty="0" smtClean="0"/>
              <a:t> in a kind of dialectic called ‘Thesis-Antithesis-Synthesis’</a:t>
            </a:r>
          </a:p>
          <a:p>
            <a:r>
              <a:rPr lang="en-US" baseline="0" dirty="0" smtClean="0"/>
              <a:t>D2</a:t>
            </a:r>
            <a:r>
              <a:rPr lang="en-US" baseline="0" dirty="0" smtClean="0">
                <a:sym typeface="Wingdings"/>
              </a:rPr>
              <a:t></a:t>
            </a:r>
            <a:r>
              <a:rPr lang="en-US" baseline="0" dirty="0" smtClean="0"/>
              <a:t>Living story-counterstory relies on </a:t>
            </a:r>
            <a:r>
              <a:rPr lang="en-US" i="1" baseline="0" dirty="0" smtClean="0"/>
              <a:t>Grounding</a:t>
            </a:r>
            <a:r>
              <a:rPr lang="en-US" baseline="0" dirty="0" smtClean="0"/>
              <a:t> in dialogism (polyphonic, stylistics, chronotopes, architectonics)</a:t>
            </a:r>
          </a:p>
          <a:p>
            <a:r>
              <a:rPr lang="en-US" b="1" baseline="0" dirty="0" smtClean="0"/>
              <a:t>HORIZONTALLY in TEMPORAL HORIZON of DIACHRONICS</a:t>
            </a:r>
          </a:p>
          <a:p>
            <a:r>
              <a:rPr lang="en-US" b="0" i="0" baseline="0" dirty="0" smtClean="0"/>
              <a:t>D3</a:t>
            </a:r>
            <a:r>
              <a:rPr lang="en-US" b="0" i="0" baseline="0" dirty="0" smtClean="0">
                <a:sym typeface="Wingdings"/>
              </a:rPr>
              <a:t></a:t>
            </a:r>
            <a:r>
              <a:rPr lang="en-US" b="0" i="0" baseline="0" dirty="0" smtClean="0"/>
              <a:t>Multiple futures are </a:t>
            </a:r>
            <a:r>
              <a:rPr lang="en-US" b="0" i="1" baseline="0" dirty="0" smtClean="0"/>
              <a:t>Futuring </a:t>
            </a:r>
            <a:r>
              <a:rPr lang="en-US" b="0" i="0" baseline="0" dirty="0" smtClean="0"/>
              <a:t>in a dialectic called ‘The Negation of the Negation’</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D4</a:t>
            </a:r>
            <a:r>
              <a:rPr lang="en-US" b="0" baseline="0" dirty="0" smtClean="0">
                <a:sym typeface="Wingdings"/>
              </a:rPr>
              <a:t></a:t>
            </a:r>
            <a:r>
              <a:rPr lang="en-US" b="0" baseline="0" dirty="0" smtClean="0"/>
              <a:t>Multiple histories are </a:t>
            </a:r>
            <a:r>
              <a:rPr lang="en-US" b="0" i="1" baseline="0" dirty="0" smtClean="0"/>
              <a:t>Rehistoricizing</a:t>
            </a:r>
            <a:r>
              <a:rPr lang="en-US" b="0" i="0" baseline="0" dirty="0" smtClean="0"/>
              <a:t> </a:t>
            </a:r>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7832302E-E448-C647-8856-BE8D1319CC4D}" type="slidenum">
              <a:rPr lang="en-US" smtClean="0"/>
              <a:t>3</a:t>
            </a:fld>
            <a:endParaRPr lang="en-US" dirty="0"/>
          </a:p>
        </p:txBody>
      </p:sp>
    </p:spTree>
    <p:extLst>
      <p:ext uri="{BB962C8B-B14F-4D97-AF65-F5344CB8AC3E}">
        <p14:creationId xmlns:p14="http://schemas.microsoft.com/office/powerpoint/2010/main" val="353296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DIACHRONIC:</a:t>
            </a:r>
          </a:p>
          <a:p>
            <a:r>
              <a:rPr lang="en-US" dirty="0" smtClean="0"/>
              <a:t>Past (Chivalric Adventure, Romance Adventure &amp; Rogue-Clown-Fool)</a:t>
            </a:r>
          </a:p>
          <a:p>
            <a:r>
              <a:rPr lang="en-US" dirty="0" smtClean="0"/>
              <a:t>Present (Historical inversion, Biography, Rabelaisian Purge,</a:t>
            </a:r>
            <a:r>
              <a:rPr lang="en-US" baseline="0" dirty="0" smtClean="0"/>
              <a:t> &amp; Everyday Adventure)</a:t>
            </a:r>
          </a:p>
          <a:p>
            <a:r>
              <a:rPr lang="en-US" baseline="0" dirty="0" smtClean="0"/>
              <a:t>Future (Folkloric &amp; Idyllic)</a:t>
            </a:r>
          </a:p>
          <a:p>
            <a:endParaRPr lang="en-US" baseline="0" dirty="0" smtClean="0"/>
          </a:p>
          <a:p>
            <a:r>
              <a:rPr lang="en-US" b="1" baseline="0" dirty="0" smtClean="0"/>
              <a:t>SYNCHRONIC:</a:t>
            </a:r>
          </a:p>
          <a:p>
            <a:r>
              <a:rPr lang="en-US" baseline="0" dirty="0" smtClean="0"/>
              <a:t>Global (Chivalric Adventure, &amp; Folkloric)</a:t>
            </a:r>
          </a:p>
          <a:p>
            <a:r>
              <a:rPr lang="en-US" baseline="0" dirty="0" smtClean="0"/>
              <a:t>Mixed (Romance Adventure, Rogue-Clown-Fool, Historical Inversion, Biography, Rabelaisian Purge, Everyday Adventure)</a:t>
            </a:r>
          </a:p>
          <a:p>
            <a:r>
              <a:rPr lang="en-US" baseline="0" dirty="0" smtClean="0"/>
              <a:t>Local (Everyday Adventure)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Boje, D. M., Haley, U. C., &amp; Saylors, R. (2016). Antenarratives of organizational change: The microstoria of Burger King’s storytelling in space, time and strategic context. </a:t>
            </a:r>
            <a:r>
              <a:rPr lang="en-US" sz="1200" i="1" kern="1200" dirty="0" smtClean="0">
                <a:solidFill>
                  <a:schemeClr val="tx1"/>
                </a:solidFill>
                <a:effectLst/>
                <a:latin typeface="+mn-lt"/>
                <a:ea typeface="+mn-ea"/>
                <a:cs typeface="+mn-cs"/>
              </a:rPr>
              <a:t>Human Relations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69</a:t>
            </a:r>
            <a:r>
              <a:rPr lang="en-US" sz="1200" kern="1200" dirty="0" smtClean="0">
                <a:solidFill>
                  <a:schemeClr val="tx1"/>
                </a:solidFill>
                <a:effectLst/>
                <a:latin typeface="+mn-lt"/>
                <a:ea typeface="+mn-ea"/>
                <a:cs typeface="+mn-cs"/>
              </a:rPr>
              <a:t>(2), 391-418.</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Haley, U. C., &amp; Boje, D. M. (2014). Storytelling the internationalization of the multinational enterprise. Journal of International Business Studies, 45(9), 1115-1132.</a:t>
            </a:r>
          </a:p>
          <a:p>
            <a:endParaRPr lang="en-US" dirty="0" smtClean="0"/>
          </a:p>
        </p:txBody>
      </p:sp>
      <p:sp>
        <p:nvSpPr>
          <p:cNvPr id="4" name="Slide Number Placeholder 3"/>
          <p:cNvSpPr>
            <a:spLocks noGrp="1"/>
          </p:cNvSpPr>
          <p:nvPr>
            <p:ph type="sldNum" sz="quarter" idx="10"/>
          </p:nvPr>
        </p:nvSpPr>
        <p:spPr/>
        <p:txBody>
          <a:bodyPr/>
          <a:lstStyle/>
          <a:p>
            <a:fld id="{DFC58B63-3AD1-D948-8656-6DF54A11055B}" type="slidenum">
              <a:rPr lang="en-US" smtClean="0"/>
              <a:t>4</a:t>
            </a:fld>
            <a:endParaRPr lang="en-US"/>
          </a:p>
        </p:txBody>
      </p:sp>
    </p:spTree>
    <p:extLst>
      <p:ext uri="{BB962C8B-B14F-4D97-AF65-F5344CB8AC3E}">
        <p14:creationId xmlns:p14="http://schemas.microsoft.com/office/powerpoint/2010/main" val="2357901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only real difference between primitive synthetic temporality and the time of elementary </a:t>
            </a:r>
            <a:r>
              <a:rPr lang="en-US" sz="1200" i="1" kern="1200" dirty="0" smtClean="0">
                <a:solidFill>
                  <a:schemeClr val="tx1"/>
                </a:solidFill>
                <a:latin typeface="+mn-lt"/>
                <a:ea typeface="+mn-ea"/>
                <a:cs typeface="+mn-cs"/>
              </a:rPr>
              <a:t>praxis </a:t>
            </a:r>
            <a:r>
              <a:rPr lang="en-US" sz="1200" i="0" kern="1200" dirty="0" smtClean="0">
                <a:solidFill>
                  <a:schemeClr val="tx1"/>
                </a:solidFill>
                <a:latin typeface="+mn-lt"/>
                <a:ea typeface="+mn-ea"/>
                <a:cs typeface="+mn-cs"/>
              </a:rPr>
              <a:t>lies in the material environment which, by not containing what the organism seeks, transforms the totality as future reality into </a:t>
            </a:r>
            <a:r>
              <a:rPr lang="en-US" sz="1200" i="1" kern="1200" dirty="0" smtClean="0">
                <a:solidFill>
                  <a:schemeClr val="tx1"/>
                </a:solidFill>
                <a:latin typeface="+mn-lt"/>
                <a:ea typeface="+mn-ea"/>
                <a:cs typeface="+mn-cs"/>
              </a:rPr>
              <a:t>possibility</a:t>
            </a:r>
            <a:r>
              <a:rPr lang="en-US" sz="1200" i="0" kern="1200" dirty="0" smtClean="0">
                <a:solidFill>
                  <a:schemeClr val="tx1"/>
                </a:solidFill>
                <a:latin typeface="+mn-lt"/>
                <a:ea typeface="+mn-ea"/>
                <a:cs typeface="+mn-cs"/>
              </a:rPr>
              <a:t>. Need, as a negation of the negation, is the organism itself, living itself in the future, through present disorders, as its own possibility and, consequently, as the possibility of its own impossibility; and </a:t>
            </a:r>
            <a:r>
              <a:rPr lang="en-US" sz="1200" i="1" kern="1200" dirty="0" smtClean="0">
                <a:solidFill>
                  <a:schemeClr val="tx1"/>
                </a:solidFill>
                <a:latin typeface="+mn-lt"/>
                <a:ea typeface="+mn-ea"/>
                <a:cs typeface="+mn-cs"/>
              </a:rPr>
              <a:t>praxis</a:t>
            </a:r>
            <a:r>
              <a:rPr lang="en-US" sz="1200" i="0" kern="1200" dirty="0" smtClean="0">
                <a:solidFill>
                  <a:schemeClr val="tx1"/>
                </a:solidFill>
                <a:latin typeface="+mn-lt"/>
                <a:ea typeface="+mn-ea"/>
                <a:cs typeface="+mn-cs"/>
              </a:rPr>
              <a:t>, in the first instance, is nothing but the relation of the organism, as exterior and future end, to the present organism as a totality under threat; it is function exteriorized. The real difference is not between function as internal assimilation and the construction of tools with an end in view. Many species of animals, in fact, make tools of themselves” (Sartre, 1960: 83).</a:t>
            </a:r>
            <a:r>
              <a:rPr lang="en-US" sz="1200" b="1" i="1" kern="1200" dirty="0" smtClean="0">
                <a:solidFill>
                  <a:schemeClr val="tx1"/>
                </a:solidFill>
                <a:latin typeface="+mn-lt"/>
                <a:ea typeface="+mn-ea"/>
                <a:cs typeface="+mn-cs"/>
              </a:rPr>
              <a:t>Critique of Dialectical Reason” Practical Ensembles</a:t>
            </a:r>
          </a:p>
          <a:p>
            <a:endParaRPr lang="en-US" dirty="0"/>
          </a:p>
        </p:txBody>
      </p:sp>
      <p:sp>
        <p:nvSpPr>
          <p:cNvPr id="4" name="Slide Number Placeholder 3"/>
          <p:cNvSpPr>
            <a:spLocks noGrp="1"/>
          </p:cNvSpPr>
          <p:nvPr>
            <p:ph type="sldNum" sz="quarter" idx="10"/>
          </p:nvPr>
        </p:nvSpPr>
        <p:spPr/>
        <p:txBody>
          <a:bodyPr/>
          <a:lstStyle/>
          <a:p>
            <a:fld id="{DFC58B63-3AD1-D948-8656-6DF54A11055B}" type="slidenum">
              <a:rPr lang="en-US" smtClean="0"/>
              <a:t>5</a:t>
            </a:fld>
            <a:endParaRPr lang="en-US"/>
          </a:p>
        </p:txBody>
      </p:sp>
    </p:spTree>
    <p:extLst>
      <p:ext uri="{BB962C8B-B14F-4D97-AF65-F5344CB8AC3E}">
        <p14:creationId xmlns:p14="http://schemas.microsoft.com/office/powerpoint/2010/main" val="2097848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602780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932452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136482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393266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542085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10/15/19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792934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C3F878-F5E8-489B-AC8A-64F2A7E22C28}" type="datetimeFigureOut">
              <a:rPr lang="en-US" smtClean="0"/>
              <a:pPr/>
              <a:t>10/15/19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002234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10/15/19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713688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10/15/19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00567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10/15/19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24503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10/15/19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7226005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3F878-F5E8-489B-AC8A-64F2A7E22C28}" type="datetimeFigureOut">
              <a:rPr lang="en-US" smtClean="0"/>
              <a:pPr/>
              <a:t>10/15/19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188122953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Antenarrative Prospective Sensemaking</a:t>
            </a:r>
            <a:endParaRPr lang="en-US" dirty="0"/>
          </a:p>
        </p:txBody>
      </p:sp>
      <p:sp>
        <p:nvSpPr>
          <p:cNvPr id="3" name="Subtitle 2"/>
          <p:cNvSpPr>
            <a:spLocks noGrp="1"/>
          </p:cNvSpPr>
          <p:nvPr>
            <p:ph type="subTitle" idx="1"/>
          </p:nvPr>
        </p:nvSpPr>
        <p:spPr/>
        <p:txBody>
          <a:bodyPr/>
          <a:lstStyle/>
          <a:p>
            <a:r>
              <a:rPr lang="en-US" dirty="0" smtClean="0"/>
              <a:t>David Boje and Grace Ann Rosile</a:t>
            </a:r>
          </a:p>
          <a:p>
            <a:r>
              <a:rPr lang="en-US" smtClean="0"/>
              <a:t>Cabrini University Doctoral Seminar</a:t>
            </a:r>
          </a:p>
          <a:p>
            <a:endParaRPr lang="en-US" dirty="0"/>
          </a:p>
        </p:txBody>
      </p:sp>
    </p:spTree>
    <p:extLst>
      <p:ext uri="{BB962C8B-B14F-4D97-AF65-F5344CB8AC3E}">
        <p14:creationId xmlns:p14="http://schemas.microsoft.com/office/powerpoint/2010/main" val="288125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5515" y="381000"/>
            <a:ext cx="8708485" cy="4013200"/>
          </a:xfrm>
          <a:prstGeom prst="rect">
            <a:avLst/>
          </a:prstGeom>
        </p:spPr>
      </p:pic>
      <p:sp>
        <p:nvSpPr>
          <p:cNvPr id="3" name="Rectangle 2"/>
          <p:cNvSpPr/>
          <p:nvPr/>
        </p:nvSpPr>
        <p:spPr>
          <a:xfrm>
            <a:off x="1143000" y="4482237"/>
            <a:ext cx="7112000" cy="1200329"/>
          </a:xfrm>
          <a:prstGeom prst="rect">
            <a:avLst/>
          </a:prstGeom>
        </p:spPr>
        <p:txBody>
          <a:bodyPr wrap="square">
            <a:spAutoFit/>
          </a:bodyPr>
          <a:lstStyle/>
          <a:p>
            <a:r>
              <a:rPr lang="en-US" dirty="0"/>
              <a:t>Figure 5: Drawing of Antenarrative relations by Marita Svane (see Boje, Svane, Henderson &amp; </a:t>
            </a:r>
            <a:r>
              <a:rPr lang="en-US" dirty="0" err="1"/>
              <a:t>Streval</a:t>
            </a:r>
            <a:r>
              <a:rPr lang="en-US" dirty="0"/>
              <a:t>, in press; Svane &amp; Boje, 2014; Svane &amp; Boje, 2015; Svane, Boje &amp; Gergerich (2015); Enang &amp; Boje, 2017; Enang, Boje, Rosile &amp; </a:t>
            </a:r>
            <a:r>
              <a:rPr lang="en-US" dirty="0" err="1"/>
              <a:t>Sminia</a:t>
            </a:r>
            <a:r>
              <a:rPr lang="en-US" dirty="0"/>
              <a:t>, 2017)</a:t>
            </a:r>
          </a:p>
        </p:txBody>
      </p:sp>
    </p:spTree>
    <p:extLst>
      <p:ext uri="{BB962C8B-B14F-4D97-AF65-F5344CB8AC3E}">
        <p14:creationId xmlns:p14="http://schemas.microsoft.com/office/powerpoint/2010/main" val="1331678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800" y="127000"/>
            <a:ext cx="8585200" cy="6591300"/>
          </a:xfrm>
          <a:prstGeom prst="rect">
            <a:avLst/>
          </a:prstGeom>
        </p:spPr>
      </p:pic>
    </p:spTree>
    <p:extLst>
      <p:ext uri="{BB962C8B-B14F-4D97-AF65-F5344CB8AC3E}">
        <p14:creationId xmlns:p14="http://schemas.microsoft.com/office/powerpoint/2010/main" val="3223953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1307286" y="522869"/>
            <a:ext cx="7152723" cy="5975657"/>
          </a:xfrm>
          <a:prstGeom prst="rect">
            <a:avLst/>
          </a:prstGeom>
        </p:spPr>
      </p:pic>
      <p:sp>
        <p:nvSpPr>
          <p:cNvPr id="5" name="Slide Number Placeholder 4"/>
          <p:cNvSpPr>
            <a:spLocks noGrp="1"/>
          </p:cNvSpPr>
          <p:nvPr>
            <p:ph type="sldNum" sz="quarter" idx="12"/>
          </p:nvPr>
        </p:nvSpPr>
        <p:spPr/>
        <p:txBody>
          <a:bodyPr/>
          <a:lstStyle/>
          <a:p>
            <a:fld id="{651FC063-5EA9-49AF-AFAF-D68C9E82B23B}" type="slidenum">
              <a:rPr lang="en-US" smtClean="0"/>
              <a:pPr/>
              <a:t>2</a:t>
            </a:fld>
            <a:endParaRPr lang="en-US"/>
          </a:p>
        </p:txBody>
      </p:sp>
    </p:spTree>
    <p:extLst>
      <p:ext uri="{BB962C8B-B14F-4D97-AF65-F5344CB8AC3E}">
        <p14:creationId xmlns:p14="http://schemas.microsoft.com/office/powerpoint/2010/main" val="10123567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3</a:t>
            </a:fld>
            <a:endParaRPr lang="en-US" dirty="0"/>
          </a:p>
        </p:txBody>
      </p:sp>
      <p:pic>
        <p:nvPicPr>
          <p:cNvPr id="6" name="Picture 5" descr="Screen Shot 2019-10-12 at 8.23.0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961708" cy="6858000"/>
          </a:xfrm>
          <a:prstGeom prst="rect">
            <a:avLst/>
          </a:prstGeom>
        </p:spPr>
      </p:pic>
    </p:spTree>
    <p:extLst>
      <p:ext uri="{BB962C8B-B14F-4D97-AF65-F5344CB8AC3E}">
        <p14:creationId xmlns:p14="http://schemas.microsoft.com/office/powerpoint/2010/main" val="39027014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8902"/>
          </a:xfrm>
        </p:spPr>
        <p:txBody>
          <a:bodyPr>
            <a:normAutofit/>
          </a:bodyPr>
          <a:lstStyle/>
          <a:p>
            <a:r>
              <a:rPr lang="en-US" sz="3600" dirty="0" smtClean="0"/>
              <a:t>Haley &amp; Boje, 2014; Boje, Haley, Saylors, 2016</a:t>
            </a:r>
            <a:endParaRPr lang="en-US" sz="3600"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4</a:t>
            </a:fld>
            <a:endParaRPr lang="en-US"/>
          </a:p>
        </p:txBody>
      </p:sp>
      <p:sp>
        <p:nvSpPr>
          <p:cNvPr id="6" name="Rectangle 5"/>
          <p:cNvSpPr/>
          <p:nvPr/>
        </p:nvSpPr>
        <p:spPr>
          <a:xfrm>
            <a:off x="1131597" y="5798145"/>
            <a:ext cx="8012403" cy="923330"/>
          </a:xfrm>
          <a:prstGeom prst="rect">
            <a:avLst/>
          </a:prstGeom>
        </p:spPr>
        <p:txBody>
          <a:bodyPr wrap="square">
            <a:spAutoFit/>
          </a:bodyPr>
          <a:lstStyle/>
          <a:p>
            <a:pPr lvl="0"/>
            <a:r>
              <a:rPr lang="en-US" dirty="0">
                <a:solidFill>
                  <a:prstClr val="black"/>
                </a:solidFill>
              </a:rPr>
              <a:t>Using Mikhail Bakhtin’s typology of nine space–time conceptions and directed observations of McDonald’s Corporation, we show how multinational enterprises (MNEs) create narratives of internationalization to mitigate the </a:t>
            </a:r>
            <a:r>
              <a:rPr lang="en-US" dirty="0" smtClean="0">
                <a:solidFill>
                  <a:prstClr val="black"/>
                </a:solidFill>
              </a:rPr>
              <a:t>risks</a:t>
            </a:r>
            <a:r>
              <a:rPr lang="mr-IN" dirty="0" smtClean="0">
                <a:solidFill>
                  <a:prstClr val="black"/>
                </a:solidFill>
              </a:rPr>
              <a:t>…</a:t>
            </a:r>
            <a:endParaRPr lang="en-US" dirty="0">
              <a:solidFill>
                <a:prstClr val="black"/>
              </a:solidFill>
            </a:endParaRPr>
          </a:p>
        </p:txBody>
      </p:sp>
      <p:pic>
        <p:nvPicPr>
          <p:cNvPr id="7" name="Picture 6" descr="Haley and Boj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28902"/>
            <a:ext cx="8182212" cy="4769244"/>
          </a:xfrm>
          <a:prstGeom prst="rect">
            <a:avLst/>
          </a:prstGeom>
        </p:spPr>
      </p:pic>
    </p:spTree>
    <p:extLst>
      <p:ext uri="{BB962C8B-B14F-4D97-AF65-F5344CB8AC3E}">
        <p14:creationId xmlns:p14="http://schemas.microsoft.com/office/powerpoint/2010/main" val="2827813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rgbClr val="FF0000"/>
                </a:solidFill>
              </a:rPr>
              <a:t>Storytelling Paradigm</a:t>
            </a:r>
            <a:endParaRPr lang="en-US" sz="6600" dirty="0">
              <a:solidFill>
                <a:srgbClr val="FF0000"/>
              </a:solidFill>
            </a:endParaRPr>
          </a:p>
        </p:txBody>
      </p:sp>
      <p:sp>
        <p:nvSpPr>
          <p:cNvPr id="3" name="Content Placeholder 2"/>
          <p:cNvSpPr>
            <a:spLocks noGrp="1"/>
          </p:cNvSpPr>
          <p:nvPr>
            <p:ph idx="1"/>
          </p:nvPr>
        </p:nvSpPr>
        <p:spPr>
          <a:xfrm>
            <a:off x="457199" y="1600200"/>
            <a:ext cx="8515057" cy="4756150"/>
          </a:xfrm>
        </p:spPr>
        <p:txBody>
          <a:bodyPr/>
          <a:lstStyle/>
          <a:p>
            <a:pPr marL="0" indent="0">
              <a:buNone/>
            </a:pPr>
            <a:r>
              <a:rPr lang="en-US" dirty="0"/>
              <a:t>The </a:t>
            </a:r>
            <a:r>
              <a:rPr lang="en-US" b="1" i="1" dirty="0"/>
              <a:t>Abstracting </a:t>
            </a:r>
            <a:r>
              <a:rPr lang="en-US" dirty="0"/>
              <a:t>Thesis-Antithesis-Synthesis  (TAS) dialectic is a </a:t>
            </a:r>
            <a:r>
              <a:rPr lang="en-US" i="1" dirty="0"/>
              <a:t>synthetic temporality </a:t>
            </a:r>
            <a:r>
              <a:rPr lang="en-US" dirty="0"/>
              <a:t>which is not </a:t>
            </a:r>
            <a:r>
              <a:rPr lang="en-US" b="1" i="1" dirty="0"/>
              <a:t>Grounding </a:t>
            </a:r>
            <a:r>
              <a:rPr lang="en-US" dirty="0"/>
              <a:t>in the </a:t>
            </a:r>
            <a:r>
              <a:rPr lang="en-US" i="1" dirty="0"/>
              <a:t>material environment</a:t>
            </a:r>
            <a:r>
              <a:rPr lang="en-US" dirty="0"/>
              <a:t> or in </a:t>
            </a:r>
            <a:r>
              <a:rPr lang="en-US" i="1" dirty="0"/>
              <a:t>elementary praxis or in the </a:t>
            </a:r>
            <a:r>
              <a:rPr lang="en-US" b="1" i="1" dirty="0"/>
              <a:t>Futuring</a:t>
            </a:r>
            <a:r>
              <a:rPr lang="en-US" dirty="0"/>
              <a:t> of its own prospective sensemaking </a:t>
            </a:r>
            <a:r>
              <a:rPr lang="en-US" b="1" i="1" dirty="0"/>
              <a:t>Antenarrating </a:t>
            </a:r>
            <a:r>
              <a:rPr lang="en-US" dirty="0"/>
              <a:t>possibility directions in </a:t>
            </a:r>
            <a:r>
              <a:rPr lang="en-US" i="1" dirty="0"/>
              <a:t>Negation of the Negation dialectic </a:t>
            </a:r>
            <a:r>
              <a:rPr lang="en-US" dirty="0"/>
              <a:t>(N of N). Rather the retrospective narrative sensemaking is </a:t>
            </a:r>
            <a:r>
              <a:rPr lang="en-US" b="1" i="1" dirty="0"/>
              <a:t>Rehistoricizing</a:t>
            </a:r>
            <a:r>
              <a:rPr lang="en-US" b="1" dirty="0"/>
              <a:t> </a:t>
            </a:r>
            <a:r>
              <a:rPr lang="en-US" dirty="0"/>
              <a:t>by abstracting, reductionism.  </a:t>
            </a:r>
            <a:endParaRPr lang="en-US" i="1" dirty="0"/>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5</a:t>
            </a:fld>
            <a:endParaRPr lang="en-US"/>
          </a:p>
        </p:txBody>
      </p:sp>
    </p:spTree>
    <p:extLst>
      <p:ext uri="{BB962C8B-B14F-4D97-AF65-F5344CB8AC3E}">
        <p14:creationId xmlns:p14="http://schemas.microsoft.com/office/powerpoint/2010/main" val="192097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6</a:t>
            </a:fld>
            <a:endParaRPr lang="en-US"/>
          </a:p>
        </p:txBody>
      </p:sp>
      <p:pic>
        <p:nvPicPr>
          <p:cNvPr id="5" name="Picture 4"/>
          <p:cNvPicPr>
            <a:picLocks noChangeAspect="1"/>
          </p:cNvPicPr>
          <p:nvPr/>
        </p:nvPicPr>
        <p:blipFill>
          <a:blip r:embed="rId2"/>
          <a:stretch>
            <a:fillRect/>
          </a:stretch>
        </p:blipFill>
        <p:spPr>
          <a:xfrm>
            <a:off x="0" y="0"/>
            <a:ext cx="9144000" cy="7038920"/>
          </a:xfrm>
          <a:prstGeom prst="rect">
            <a:avLst/>
          </a:prstGeom>
        </p:spPr>
      </p:pic>
    </p:spTree>
    <p:extLst>
      <p:ext uri="{BB962C8B-B14F-4D97-AF65-F5344CB8AC3E}">
        <p14:creationId xmlns:p14="http://schemas.microsoft.com/office/powerpoint/2010/main" val="31063565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558800"/>
            <a:ext cx="7924800" cy="5727700"/>
          </a:xfrm>
          <a:prstGeom prst="rect">
            <a:avLst/>
          </a:prstGeom>
        </p:spPr>
      </p:pic>
    </p:spTree>
    <p:extLst>
      <p:ext uri="{BB962C8B-B14F-4D97-AF65-F5344CB8AC3E}">
        <p14:creationId xmlns:p14="http://schemas.microsoft.com/office/powerpoint/2010/main" val="116396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1FC063-5EA9-49AF-AFAF-D68C9E82B23B}" type="slidenum">
              <a:rPr lang="en-US" smtClean="0"/>
              <a:pPr/>
              <a:t>8</a:t>
            </a:fld>
            <a:endParaRPr lang="en-US"/>
          </a:p>
        </p:txBody>
      </p:sp>
      <p:pic>
        <p:nvPicPr>
          <p:cNvPr id="5" name="Picture 4" descr="Screen Shot 2019-10-14 at 3.20.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98482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1FC063-5EA9-49AF-AFAF-D68C9E82B23B}" type="slidenum">
              <a:rPr lang="en-US" smtClean="0"/>
              <a:pPr/>
              <a:t>9</a:t>
            </a:fld>
            <a:endParaRPr lang="en-US"/>
          </a:p>
        </p:txBody>
      </p:sp>
      <p:pic>
        <p:nvPicPr>
          <p:cNvPr id="5" name="Picture 4" descr="Screen Shot 2019-10-14 at 3.18.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38" y="0"/>
            <a:ext cx="8826537" cy="6858000"/>
          </a:xfrm>
          <a:prstGeom prst="rect">
            <a:avLst/>
          </a:prstGeom>
        </p:spPr>
      </p:pic>
    </p:spTree>
    <p:extLst>
      <p:ext uri="{BB962C8B-B14F-4D97-AF65-F5344CB8AC3E}">
        <p14:creationId xmlns:p14="http://schemas.microsoft.com/office/powerpoint/2010/main" val="31707982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125</TotalTime>
  <Words>550</Words>
  <Application>Microsoft Macintosh PowerPoint</Application>
  <PresentationFormat>On-screen Show (4:3)</PresentationFormat>
  <Paragraphs>38</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Antenarrative Prospective Sensemaking</vt:lpstr>
      <vt:lpstr>PowerPoint Presentation</vt:lpstr>
      <vt:lpstr>PowerPoint Presentation</vt:lpstr>
      <vt:lpstr>Haley &amp; Boje, 2014; Boje, Haley, Saylors, 2016</vt:lpstr>
      <vt:lpstr>Storytelling Paradigm</vt:lpstr>
      <vt:lpstr>PowerPoint Presentation</vt:lpstr>
      <vt:lpstr>PowerPoint Presentation</vt:lpstr>
      <vt:lpstr>PowerPoint Presentation</vt:lpstr>
      <vt:lpstr>PowerPoint Presentation</vt:lpstr>
      <vt:lpstr>PowerPoint Presentation</vt:lpstr>
      <vt:lpstr>PowerPoint Presentation</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Antenarrative Prospective Sensemaking</dc:title>
  <dc:creator>David Boje</dc:creator>
  <cp:lastModifiedBy>David Boje</cp:lastModifiedBy>
  <cp:revision>6</cp:revision>
  <dcterms:created xsi:type="dcterms:W3CDTF">2019-10-15T21:05:13Z</dcterms:created>
  <dcterms:modified xsi:type="dcterms:W3CDTF">2019-10-15T23:10:45Z</dcterms:modified>
</cp:coreProperties>
</file>