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notesMasterIdLst>
    <p:notesMasterId r:id="rId31"/>
  </p:notesMasterIdLst>
  <p:sldIdLst>
    <p:sldId id="256" r:id="rId2"/>
    <p:sldId id="284" r:id="rId3"/>
    <p:sldId id="262" r:id="rId4"/>
    <p:sldId id="263" r:id="rId5"/>
    <p:sldId id="266" r:id="rId6"/>
    <p:sldId id="269" r:id="rId7"/>
    <p:sldId id="281" r:id="rId8"/>
    <p:sldId id="282" r:id="rId9"/>
    <p:sldId id="277" r:id="rId10"/>
    <p:sldId id="271" r:id="rId11"/>
    <p:sldId id="278" r:id="rId12"/>
    <p:sldId id="279" r:id="rId13"/>
    <p:sldId id="280" r:id="rId14"/>
    <p:sldId id="268" r:id="rId15"/>
    <p:sldId id="264" r:id="rId16"/>
    <p:sldId id="285" r:id="rId17"/>
    <p:sldId id="257" r:id="rId18"/>
    <p:sldId id="270" r:id="rId19"/>
    <p:sldId id="273" r:id="rId20"/>
    <p:sldId id="274" r:id="rId21"/>
    <p:sldId id="275" r:id="rId22"/>
    <p:sldId id="276" r:id="rId23"/>
    <p:sldId id="286" r:id="rId24"/>
    <p:sldId id="283" r:id="rId25"/>
    <p:sldId id="265" r:id="rId26"/>
    <p:sldId id="287" r:id="rId27"/>
    <p:sldId id="289" r:id="rId28"/>
    <p:sldId id="290" r:id="rId29"/>
    <p:sldId id="288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5" d="100"/>
          <a:sy n="65" d="100"/>
        </p:scale>
        <p:origin x="-227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9ED66E-3035-2140-8632-86516FFE3225}" type="datetimeFigureOut">
              <a:rPr lang="en-US" smtClean="0"/>
              <a:t>6/17/20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9D8F96-4956-F846-9609-041A292B9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61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County Ordinance No. 230-07, Residential and Commercial Solid Waste Collection and</a:t>
            </a:r>
          </a:p>
          <a:p>
            <a:r>
              <a:rPr lang="en-US" dirty="0" smtClean="0"/>
              <a:t>Disposal (see Appendix F), contains a prohibition on discharges of solid waste. Solid </a:t>
            </a:r>
          </a:p>
          <a:p>
            <a:r>
              <a:rPr lang="en-US" dirty="0" smtClean="0"/>
              <a:t>Storm Water Management Program waste is defined in the ordinance as: </a:t>
            </a:r>
          </a:p>
          <a:p>
            <a:r>
              <a:rPr lang="en-US" dirty="0" smtClean="0"/>
              <a:t>“…any garbage, rubbish, or refuse, rejected or</a:t>
            </a:r>
          </a:p>
          <a:p>
            <a:r>
              <a:rPr lang="en-US" dirty="0" smtClean="0"/>
              <a:t>waste food, offal, swill, carrion, ashes, dirt, slop, wastewater, trash, weeds, briars, brush,</a:t>
            </a:r>
          </a:p>
          <a:p>
            <a:r>
              <a:rPr lang="en-US" dirty="0" smtClean="0"/>
              <a:t>automobiles or automobile parts, waste or unwholesome material of any kind…”</a:t>
            </a:r>
          </a:p>
          <a:p>
            <a:r>
              <a:rPr lang="en-US" dirty="0" smtClean="0"/>
              <a:t>Section II.B.3, Prohibited Acts, of the ordinance states: “It shall be unlawful for any</a:t>
            </a:r>
          </a:p>
          <a:p>
            <a:r>
              <a:rPr lang="en-US" dirty="0" smtClean="0"/>
              <a:t>person to sweep, place, throw, or deposit solid waste upon any street, alley, sidewalk,</a:t>
            </a:r>
          </a:p>
          <a:p>
            <a:r>
              <a:rPr lang="en-US" dirty="0" smtClean="0"/>
              <a:t>gutter, storm sewer, parkway, river, stream, lake, pond, arroyo, or other premises within</a:t>
            </a:r>
          </a:p>
          <a:p>
            <a:r>
              <a:rPr lang="en-US" dirty="0" smtClean="0"/>
              <a:t>the County, except in receptacles or containers consistent with the provisions of this</a:t>
            </a:r>
          </a:p>
          <a:p>
            <a:r>
              <a:rPr lang="en-US" dirty="0" smtClean="0"/>
              <a:t>Ordinance.”</a:t>
            </a:r>
          </a:p>
          <a:p>
            <a:r>
              <a:rPr lang="en-US" dirty="0" smtClean="0"/>
              <a:t>Section IV of the same ordinance</a:t>
            </a:r>
          </a:p>
          <a:p>
            <a:r>
              <a:rPr lang="en-US" dirty="0" smtClean="0"/>
              <a:t>June 2009 (Rev. Sep. 2009) pp. 12-13 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www.donaanacounty.org</a:t>
            </a:r>
            <a:r>
              <a:rPr lang="en-US" dirty="0" smtClean="0"/>
              <a:t>/sites/default/files/pages/SWMP_2009.pdf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D8F96-4956-F846-9609-041A292B95B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491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D8F96-4956-F846-9609-041A292B95B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832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Gun Laws</a:t>
            </a:r>
            <a:r>
              <a:rPr lang="en-US" baseline="0" dirty="0" smtClean="0"/>
              <a:t> of New Mexico https://</a:t>
            </a:r>
            <a:r>
              <a:rPr lang="en-US" baseline="0" dirty="0" err="1" smtClean="0"/>
              <a:t>en.wikipedia.org</a:t>
            </a:r>
            <a:r>
              <a:rPr lang="en-US" baseline="0" dirty="0" smtClean="0"/>
              <a:t>/wiki/</a:t>
            </a:r>
            <a:r>
              <a:rPr lang="en-US" baseline="0" dirty="0" err="1" smtClean="0"/>
              <a:t>Gun_laws_in_New_Mexico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D8F96-4956-F846-9609-041A292B95B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005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www.donaanacounty.org</a:t>
            </a:r>
            <a:r>
              <a:rPr lang="en-US" dirty="0" smtClean="0"/>
              <a:t>/sites/default/files/pages/</a:t>
            </a:r>
            <a:r>
              <a:rPr lang="en-US" dirty="0" err="1" smtClean="0"/>
              <a:t>DAC_Mission_Statement.pdf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D8F96-4956-F846-9609-041A292B95B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054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las-cruces.org</a:t>
            </a:r>
            <a:r>
              <a:rPr lang="en-US" dirty="0" smtClean="0"/>
              <a:t>/1468/Strategic-Action-Plan#:~:text=City%20Mission,to%20live%2C%20work%20and%20play.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D8F96-4956-F846-9609-041A292B95B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414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mr-IN" dirty="0" smtClean="0"/>
              <a:t>…</a:t>
            </a:r>
            <a:r>
              <a:rPr lang="en-US" dirty="0" smtClean="0"/>
              <a:t> Failure to contain</a:t>
            </a:r>
            <a:r>
              <a:rPr lang="en-US" baseline="0" dirty="0" smtClean="0"/>
              <a:t> </a:t>
            </a:r>
            <a:r>
              <a:rPr lang="en-US" dirty="0" smtClean="0"/>
              <a:t>construction waste is enforceable with the same escalating penalties described for illicit</a:t>
            </a:r>
          </a:p>
          <a:p>
            <a:r>
              <a:rPr lang="en-US" dirty="0" smtClean="0"/>
              <a:t>discharges in Section 3.3.4 of the SWMP. P.</a:t>
            </a:r>
            <a:r>
              <a:rPr lang="en-US" baseline="0" dirty="0" smtClean="0"/>
              <a:t> 17 https://</a:t>
            </a:r>
            <a:r>
              <a:rPr lang="en-US" baseline="0" dirty="0" err="1" smtClean="0"/>
              <a:t>www.donaanacounty.org</a:t>
            </a:r>
            <a:r>
              <a:rPr lang="en-US" baseline="0" dirty="0" smtClean="0"/>
              <a:t>/sites/default/files/pages/SWMP_2009.pdf</a:t>
            </a:r>
          </a:p>
          <a:p>
            <a:endParaRPr lang="en-US" baseline="0" dirty="0" smtClean="0"/>
          </a:p>
          <a:p>
            <a:r>
              <a:rPr lang="en-US" baseline="0" dirty="0" smtClean="0"/>
              <a:t>“</a:t>
            </a:r>
            <a:r>
              <a:rPr lang="en-US" dirty="0" smtClean="0"/>
              <a:t>Where the</a:t>
            </a:r>
          </a:p>
          <a:p>
            <a:r>
              <a:rPr lang="en-US" dirty="0" err="1" smtClean="0"/>
              <a:t>permittee</a:t>
            </a:r>
            <a:r>
              <a:rPr lang="en-US" dirty="0" smtClean="0"/>
              <a:t> lacks legal authority for direct enforcement action, the program must include</a:t>
            </a:r>
          </a:p>
          <a:p>
            <a:r>
              <a:rPr lang="en-US" dirty="0" smtClean="0"/>
              <a:t>notification procedures and if an illicit discharger fails to comply with procedures or</a:t>
            </a:r>
          </a:p>
          <a:p>
            <a:r>
              <a:rPr lang="en-US" dirty="0" smtClean="0"/>
              <a:t>policies established by the </a:t>
            </a:r>
            <a:r>
              <a:rPr lang="en-US" dirty="0" err="1" smtClean="0"/>
              <a:t>permittee</a:t>
            </a:r>
            <a:r>
              <a:rPr lang="en-US" dirty="0" smtClean="0"/>
              <a:t>, the </a:t>
            </a:r>
            <a:r>
              <a:rPr lang="en-US" dirty="0" err="1" smtClean="0"/>
              <a:t>permittee</a:t>
            </a:r>
            <a:r>
              <a:rPr lang="en-US" dirty="0" smtClean="0"/>
              <a:t> may rely on EPA and the state</a:t>
            </a:r>
          </a:p>
          <a:p>
            <a:r>
              <a:rPr lang="en-US" dirty="0" smtClean="0"/>
              <a:t>environmental agency for assistance in enforcement of this provision of the permit.””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D8F96-4956-F846-9609-041A292B95B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894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Cattails border the water’s edge of high desert wetlands pond near Santa Fe. Photo by Dan Williams. http://</a:t>
            </a:r>
            <a:r>
              <a:rPr lang="en-US" dirty="0" err="1" smtClean="0"/>
              <a:t>www.wildlife.state.nm.us</a:t>
            </a:r>
            <a:r>
              <a:rPr lang="en-US" dirty="0" smtClean="0"/>
              <a:t>/discover-new-</a:t>
            </a:r>
            <a:r>
              <a:rPr lang="en-US" dirty="0" err="1" smtClean="0"/>
              <a:t>mexico</a:t>
            </a:r>
            <a:r>
              <a:rPr lang="en-US" dirty="0" smtClean="0"/>
              <a:t>-home/aquatic-wildlife/pond-connections/</a:t>
            </a:r>
          </a:p>
          <a:p>
            <a:r>
              <a:rPr lang="en-US" dirty="0" smtClean="0"/>
              <a:t>New Mexico Spadefoot Toad is Official Symbol</a:t>
            </a:r>
            <a:r>
              <a:rPr lang="en-US" baseline="0" dirty="0" smtClean="0"/>
              <a:t> of Aquatic Life in State of New Mexico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D8F96-4956-F846-9609-041A292B95B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832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Cattails border the water’s edge of high desert wetlands pond near Santa Fe. Photo by Dan Williams. http://</a:t>
            </a:r>
            <a:r>
              <a:rPr lang="en-US" dirty="0" err="1" smtClean="0"/>
              <a:t>www.wildlife.state.nm.us</a:t>
            </a:r>
            <a:r>
              <a:rPr lang="en-US" dirty="0" smtClean="0"/>
              <a:t>/discover-new-</a:t>
            </a:r>
            <a:r>
              <a:rPr lang="en-US" dirty="0" err="1" smtClean="0"/>
              <a:t>mexico</a:t>
            </a:r>
            <a:r>
              <a:rPr lang="en-US" dirty="0" smtClean="0"/>
              <a:t>-home/aquatic-wildlife/pond-connections/</a:t>
            </a:r>
          </a:p>
          <a:p>
            <a:r>
              <a:rPr lang="en-US" dirty="0" smtClean="0"/>
              <a:t>New Mexico  Spadefoot Toad is Official Symbol</a:t>
            </a:r>
            <a:r>
              <a:rPr lang="en-US" baseline="0" dirty="0" smtClean="0"/>
              <a:t> of Aquatic Life in State of New Mexico</a:t>
            </a:r>
          </a:p>
          <a:p>
            <a:r>
              <a:rPr lang="en-US" baseline="0" dirty="0" smtClean="0"/>
              <a:t>New Mexico FISH &amp; GAME’s Wildlife cards  http://</a:t>
            </a:r>
            <a:r>
              <a:rPr lang="en-US" baseline="0" dirty="0" err="1" smtClean="0"/>
              <a:t>www.wildlife.state.nm.us</a:t>
            </a:r>
            <a:r>
              <a:rPr lang="en-US" baseline="0" dirty="0" smtClean="0"/>
              <a:t>/download/education/conservation/discover-curriculum/Pond-Life-Card-</a:t>
            </a:r>
            <a:r>
              <a:rPr lang="en-US" baseline="0" dirty="0" err="1" smtClean="0"/>
              <a:t>List.pdf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D8F96-4956-F846-9609-041A292B95B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832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D8F96-4956-F846-9609-041A292B95B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832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D8F96-4956-F846-9609-041A292B95B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832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6/16/20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815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6/16/20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708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6/16/20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647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6/16/20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897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6/16/20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220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6/16/20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846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6/16/20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21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6/16/20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698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6/16/20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326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6/16/20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94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6/16/20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19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3F878-F5E8-489B-AC8A-64F2A7E22C28}" type="datetimeFigureOut">
              <a:rPr lang="en-US" smtClean="0"/>
              <a:pPr/>
              <a:t>6/16/20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FC063-5EA9-49AF-AFAF-D68C9E82B2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392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e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davidboje@gmail.com" TargetMode="External"/><Relationship Id="rId3" Type="http://schemas.openxmlformats.org/officeDocument/2006/relationships/hyperlink" Target="https://davidboje.com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hyperlink" Target="https://www.donaanacounty.org/sites/default/files/pages/SWMP_2009.pdf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hyperlink" Target="https://www.donaanacounty.org/sites/default/files/pages/SWMP_2009.pdf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ast Mesa Ephemeral Pool with water satellite 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7053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8184661" cy="2558806"/>
          </a:xfrm>
        </p:spPr>
        <p:txBody>
          <a:bodyPr>
            <a:noAutofit/>
          </a:bodyPr>
          <a:lstStyle/>
          <a:p>
            <a:pPr algn="l"/>
            <a:r>
              <a:rPr lang="en-US" b="1" dirty="0" smtClean="0">
                <a:solidFill>
                  <a:srgbClr val="FFFF00"/>
                </a:solidFill>
                <a:latin typeface="Arial Black"/>
                <a:cs typeface="Arial Black"/>
              </a:rPr>
              <a:t>WHAT IS TRUE STORYTELLING</a:t>
            </a:r>
            <a:br>
              <a:rPr lang="en-US" b="1" dirty="0" smtClean="0">
                <a:solidFill>
                  <a:srgbClr val="FFFF00"/>
                </a:solidFill>
                <a:latin typeface="Arial Black"/>
                <a:cs typeface="Arial Black"/>
              </a:rPr>
            </a:br>
            <a:r>
              <a:rPr lang="en-US" b="1" dirty="0" smtClean="0">
                <a:solidFill>
                  <a:srgbClr val="FFFF00"/>
                </a:solidFill>
                <a:latin typeface="Arial Black"/>
                <a:cs typeface="Arial Black"/>
              </a:rPr>
              <a:t>of EAST MESA’s</a:t>
            </a:r>
            <a:br>
              <a:rPr lang="en-US" b="1" dirty="0" smtClean="0">
                <a:solidFill>
                  <a:srgbClr val="FFFF00"/>
                </a:solidFill>
                <a:latin typeface="Arial Black"/>
                <a:cs typeface="Arial Black"/>
              </a:rPr>
            </a:br>
            <a:r>
              <a:rPr lang="en-US" b="1" dirty="0" smtClean="0">
                <a:solidFill>
                  <a:srgbClr val="FFFF00"/>
                </a:solidFill>
                <a:latin typeface="Arial Black"/>
                <a:cs typeface="Arial Black"/>
              </a:rPr>
              <a:t>EPHEMERAL POND?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67386" y="4337540"/>
            <a:ext cx="4376614" cy="2948912"/>
          </a:xfrm>
        </p:spPr>
        <p:txBody>
          <a:bodyPr>
            <a:normAutofit fontScale="77500" lnSpcReduction="20000"/>
          </a:bodyPr>
          <a:lstStyle/>
          <a:p>
            <a:pPr algn="r"/>
            <a:r>
              <a:rPr lang="en-US" sz="4600" b="1" dirty="0" smtClean="0">
                <a:solidFill>
                  <a:srgbClr val="FFFF00"/>
                </a:solidFill>
              </a:rPr>
              <a:t>David M. Boje, Ph.D.</a:t>
            </a:r>
          </a:p>
          <a:p>
            <a:r>
              <a:rPr lang="en-US" sz="4600" b="1" dirty="0" smtClean="0">
                <a:solidFill>
                  <a:srgbClr val="FFFF00"/>
                </a:solidFill>
              </a:rPr>
              <a:t>Davidboje.com</a:t>
            </a:r>
            <a:endParaRPr lang="en-US" sz="3800" b="1" dirty="0" smtClean="0">
              <a:solidFill>
                <a:srgbClr val="FFFF00"/>
              </a:solidFill>
            </a:endParaRPr>
          </a:p>
          <a:p>
            <a:r>
              <a:rPr lang="en-US" sz="3600" b="1" dirty="0" smtClean="0">
                <a:solidFill>
                  <a:srgbClr val="FFFF00"/>
                </a:solidFill>
              </a:rPr>
              <a:t>4700 Dunn Drive</a:t>
            </a:r>
          </a:p>
          <a:p>
            <a:r>
              <a:rPr lang="en-US" sz="3600" b="1" dirty="0" smtClean="0">
                <a:solidFill>
                  <a:srgbClr val="FFFF00"/>
                </a:solidFill>
              </a:rPr>
              <a:t>Las Cruces, New Mexico 88011</a:t>
            </a:r>
          </a:p>
          <a:p>
            <a:r>
              <a:rPr lang="en-US" sz="3600" b="1" dirty="0" smtClean="0">
                <a:solidFill>
                  <a:srgbClr val="FFFF00"/>
                </a:solidFill>
              </a:rPr>
              <a:t>575-936-9578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8109" y="6488668"/>
            <a:ext cx="42541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Zoom Meeting ID: 838 949 9873</a:t>
            </a:r>
          </a:p>
        </p:txBody>
      </p:sp>
    </p:spTree>
    <p:extLst>
      <p:ext uri="{BB962C8B-B14F-4D97-AF65-F5344CB8AC3E}">
        <p14:creationId xmlns:p14="http://schemas.microsoft.com/office/powerpoint/2010/main" val="4120180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PRINCIPLE 1: TRUTH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36769" y="1417638"/>
            <a:ext cx="8772769" cy="510820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600" dirty="0" smtClean="0"/>
              <a:t>We live in times of changes: </a:t>
            </a:r>
          </a:p>
          <a:p>
            <a:r>
              <a:rPr lang="en-US" sz="3600" dirty="0" smtClean="0"/>
              <a:t>The climate crisis</a:t>
            </a:r>
          </a:p>
          <a:p>
            <a:r>
              <a:rPr lang="en-US" sz="3600" dirty="0" smtClean="0"/>
              <a:t>Black &amp; Brown &amp; Indigenous Lives Matter</a:t>
            </a:r>
          </a:p>
          <a:p>
            <a:r>
              <a:rPr lang="en-US" sz="3600" dirty="0" smtClean="0"/>
              <a:t>Coronavirus</a:t>
            </a:r>
            <a:r>
              <a:rPr lang="en-US" sz="3600" dirty="0" smtClean="0"/>
              <a:t> pandemic</a:t>
            </a:r>
          </a:p>
          <a:p>
            <a:r>
              <a:rPr lang="en-US" sz="3600" dirty="0"/>
              <a:t>P</a:t>
            </a:r>
            <a:r>
              <a:rPr lang="en-US" sz="3600" dirty="0" smtClean="0"/>
              <a:t>eople struggling with stress &amp; Unemployment </a:t>
            </a:r>
          </a:p>
          <a:p>
            <a:pPr marL="0" indent="0">
              <a:buNone/>
            </a:pPr>
            <a:endParaRPr lang="en-US" sz="3600" dirty="0" smtClean="0"/>
          </a:p>
          <a:p>
            <a:pPr marL="0" indent="0">
              <a:buNone/>
            </a:pPr>
            <a:r>
              <a:rPr lang="en-US" sz="3600" dirty="0" smtClean="0">
                <a:solidFill>
                  <a:srgbClr val="FF0000"/>
                </a:solidFill>
              </a:rPr>
              <a:t>We need people who are ethical strong and dare stand in the arena and fight for ethical and sustainable changes in BLM, City of Las Cruces and Dona Ana County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562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erial view of east msa with dam 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9454"/>
            <a:ext cx="9144000" cy="413854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719454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PRINCIPLE 1: WHAT IS THE TRUTH?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>East Mesa Surface Water &amp; Aquifer Water flows into Las Cruces Mesilla Aquifer and the City’s Water Supply</a:t>
            </a:r>
            <a:endParaRPr lang="en-US" dirty="0"/>
          </a:p>
        </p:txBody>
      </p:sp>
      <p:sp>
        <p:nvSpPr>
          <p:cNvPr id="4" name="Notched Right Arrow 3"/>
          <p:cNvSpPr/>
          <p:nvPr/>
        </p:nvSpPr>
        <p:spPr>
          <a:xfrm rot="20460432" flipH="1">
            <a:off x="1088343" y="5395300"/>
            <a:ext cx="6068749" cy="488462"/>
          </a:xfrm>
          <a:prstGeom prst="notchedRightArrow">
            <a:avLst>
              <a:gd name="adj1" fmla="val 25161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449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m bur of geology aquifer 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802" y="0"/>
            <a:ext cx="616119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"/>
            <a:ext cx="2982802" cy="3849076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PRINCIPLE 1: WHAT IS THE TRUTH?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543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WA_Jornada_del_Muerto_Bas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292" y="0"/>
            <a:ext cx="4854539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4009291" cy="384907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PRINCIPLE 1: WHAT IS THE TRUTH?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237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1. What is the Truth of Kids Inhaling Smoke of their Burn Pit Parties?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 descr="wood smoke particle sin lung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495" y="1417638"/>
            <a:ext cx="6298528" cy="534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993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llustration-of-the-influence-of-particle-size-in-lung-deposition-and-phagocytosis-by-th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492" y="0"/>
            <a:ext cx="673907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686043"/>
            <a:ext cx="3595077" cy="3123957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1. WHAT IS TRUTH ABOUT INHALING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PLASTIC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Nanoparticles in Kid’s Burn Pit Parties?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314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BREAKOUT ROOM Starter Question for STORY CIRCLE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6308" y="1600200"/>
            <a:ext cx="8530492" cy="506241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Q:  Each Tell 1 Story of Misuse of East Mesa?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Pass Talking Stick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Person with Talking Stick tells one story, and everyone holds a space of Story-Listening, no interruptions, no questions, wait your turn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After All shared one story, then discuss the connections between the stories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Select a spokesperson for your STORY CIRCLE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036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d map of east Messa Ephemeral Wetlands pond with wa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60" y="0"/>
            <a:ext cx="8719279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645" y="39245"/>
            <a:ext cx="852389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PRINCIPLE 2. </a:t>
            </a:r>
          </a:p>
          <a:p>
            <a:r>
              <a:rPr lang="en-US" sz="36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MAKE ROOM for Stories Already There</a:t>
            </a:r>
          </a:p>
          <a:p>
            <a:r>
              <a:rPr lang="en-US" sz="3600" dirty="0" smtClean="0">
                <a:solidFill>
                  <a:srgbClr val="FFFF00"/>
                </a:solidFill>
              </a:rPr>
              <a:t>For Two Centuries East Mesa </a:t>
            </a:r>
            <a:r>
              <a:rPr lang="en-US" sz="4400" dirty="0" smtClean="0">
                <a:solidFill>
                  <a:srgbClr val="FFFF00"/>
                </a:solidFill>
              </a:rPr>
              <a:t>Wetlands Pond Maintained by Farmers, Ranchers, &amp; Miners</a:t>
            </a:r>
            <a:r>
              <a:rPr lang="en-US" sz="2800" dirty="0" smtClean="0">
                <a:solidFill>
                  <a:srgbClr val="FFFF00"/>
                </a:solidFill>
              </a:rPr>
              <a:t>-Photo During July 2019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827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29846"/>
            <a:ext cx="9144000" cy="142630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PRINCIPLE 2.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MAKE ROOM FOR STORIES ALREADY THERE, FOR CENTURIES?</a:t>
            </a:r>
            <a:br>
              <a:rPr lang="en-US" b="1" dirty="0" smtClean="0">
                <a:solidFill>
                  <a:srgbClr val="FF0000"/>
                </a:solidFill>
              </a:rPr>
            </a:b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" name="Picture 2" descr="Fairy-Shrimp-Stages of life cyc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136" y="2597234"/>
            <a:ext cx="4064863" cy="4084920"/>
          </a:xfrm>
          <a:prstGeom prst="rect">
            <a:avLst/>
          </a:prstGeom>
        </p:spPr>
      </p:pic>
      <p:pic>
        <p:nvPicPr>
          <p:cNvPr id="4" name="Picture 3" descr="life cycle spadefoot toad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9374"/>
            <a:ext cx="3182626" cy="30411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4000" y="1856154"/>
            <a:ext cx="4495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New Mexico Spadefoot Toad 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749989" y="1817077"/>
            <a:ext cx="4495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New Mexico Fairy-Shrimp</a:t>
            </a:r>
            <a:endParaRPr lang="en-US" sz="2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5523" y="5141517"/>
            <a:ext cx="3319167" cy="171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925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29846"/>
            <a:ext cx="9144000" cy="142630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PRINCIPLE 2.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MAKE ROOM FOR STORIES ALREADY THERE: Pond’s Primary </a:t>
            </a:r>
            <a:r>
              <a:rPr lang="en-US" b="1" dirty="0" err="1" smtClean="0">
                <a:solidFill>
                  <a:srgbClr val="FF0000"/>
                </a:solidFill>
              </a:rPr>
              <a:t>Produers</a:t>
            </a:r>
            <a:r>
              <a:rPr lang="en-US" b="1" dirty="0" smtClean="0">
                <a:solidFill>
                  <a:srgbClr val="FF0000"/>
                </a:solidFill>
              </a:rPr>
              <a:t>?</a:t>
            </a:r>
            <a:br>
              <a:rPr lang="en-US" b="1" dirty="0" smtClean="0">
                <a:solidFill>
                  <a:srgbClr val="FF0000"/>
                </a:solidFill>
              </a:rPr>
            </a:b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8" name="Picture 7" descr="Phytoplankt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0029"/>
            <a:ext cx="6056923" cy="4362586"/>
          </a:xfrm>
          <a:prstGeom prst="rect">
            <a:avLst/>
          </a:prstGeom>
        </p:spPr>
      </p:pic>
      <p:pic>
        <p:nvPicPr>
          <p:cNvPr id="9" name="Picture 8" descr="Willow Tree Pond Produc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385" y="1853098"/>
            <a:ext cx="5646615" cy="406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665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 First Session June 19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5257800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Introductions &amp; Ground Rules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Sacred Place </a:t>
            </a:r>
            <a:r>
              <a:rPr lang="mr-IN" dirty="0" smtClean="0"/>
              <a:t>–</a:t>
            </a:r>
            <a:r>
              <a:rPr lang="en-US" dirty="0" smtClean="0"/>
              <a:t> opening ceremony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Slide show of Situation of Stated story and actual Untold story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STORY CIRCLES in Breakout Rooms, </a:t>
            </a:r>
            <a:r>
              <a:rPr lang="en-US" dirty="0" smtClean="0"/>
              <a:t>Principle 1 </a:t>
            </a:r>
            <a:r>
              <a:rPr lang="mr-IN" dirty="0" smtClean="0"/>
              <a:t>–</a:t>
            </a:r>
            <a:r>
              <a:rPr lang="en-US" dirty="0" smtClean="0"/>
              <a:t> Truth Now of uses of Place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STORY CIRCLES in Breakout Rooms, Principle 2 </a:t>
            </a:r>
            <a:r>
              <a:rPr lang="mr-IN" dirty="0" smtClean="0"/>
              <a:t>–</a:t>
            </a:r>
            <a:r>
              <a:rPr lang="en-US" dirty="0" smtClean="0"/>
              <a:t> Make Room for Stories Already There, but Forgotten, Ignored.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Comments  &amp; Closing Ceremony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703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29846"/>
            <a:ext cx="9144000" cy="142630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PRINCIPLE 2.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MAKE ROOM FOR STORIES ALREADY THERE: Pond’s Primary Consumers?</a:t>
            </a:r>
            <a:br>
              <a:rPr lang="en-US" b="1" dirty="0" smtClean="0">
                <a:solidFill>
                  <a:srgbClr val="FF0000"/>
                </a:solidFill>
              </a:rPr>
            </a:b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" name="Picture 2" descr="Tadpole Pond Primary Consum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797" y="3282462"/>
            <a:ext cx="4964203" cy="3575538"/>
          </a:xfrm>
          <a:prstGeom prst="rect">
            <a:avLst/>
          </a:prstGeom>
        </p:spPr>
      </p:pic>
      <p:pic>
        <p:nvPicPr>
          <p:cNvPr id="4" name="Picture 3" descr="Mudpuppy Pond Primary Consum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6154"/>
            <a:ext cx="5334000" cy="384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930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29846"/>
            <a:ext cx="9144000" cy="142630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PRINCIPLE 2.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MAKE ROOM FOR STORIES ALREADY THERE: Pond’s Secondary Consumers?</a:t>
            </a:r>
            <a:br>
              <a:rPr lang="en-US" b="1" dirty="0" smtClean="0">
                <a:solidFill>
                  <a:srgbClr val="FF0000"/>
                </a:solidFill>
              </a:rPr>
            </a:b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4" descr="Dragonfly Secondary Consum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7432"/>
            <a:ext cx="5765800" cy="4152900"/>
          </a:xfrm>
          <a:prstGeom prst="rect">
            <a:avLst/>
          </a:prstGeom>
        </p:spPr>
      </p:pic>
      <p:pic>
        <p:nvPicPr>
          <p:cNvPr id="6" name="Picture 5" descr="Tiger Salamander Secondary Consum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231" y="2917600"/>
            <a:ext cx="5470769" cy="39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246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29846"/>
            <a:ext cx="9144000" cy="142630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PRINCIPLE 2.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MAKE ROOM FOR STORIES ALREADY THERE: Pond’s Tertiary Consumers?</a:t>
            </a:r>
            <a:br>
              <a:rPr lang="en-US" b="1" dirty="0" smtClean="0">
                <a:solidFill>
                  <a:srgbClr val="FF0000"/>
                </a:solidFill>
              </a:rPr>
            </a:b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" name="Picture 2" descr="Raven Tertiary Consumer Pond Lif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681" y="2032001"/>
            <a:ext cx="6700319" cy="4826000"/>
          </a:xfrm>
          <a:prstGeom prst="rect">
            <a:avLst/>
          </a:prstGeom>
        </p:spPr>
      </p:pic>
      <p:pic>
        <p:nvPicPr>
          <p:cNvPr id="4" name="Picture 3" descr="New Mexico Spadefoot Toa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649"/>
            <a:ext cx="4005385" cy="311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033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BREAKOUT ROOM Starter Question for STORY CIRCLE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6308" y="1600200"/>
            <a:ext cx="8987692" cy="506241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Q: What are Untold Stories of What is Already There?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Pass Talking Stick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Person with Talking Stick tells one story, and everyone holds a space of Story-Listening, no interruptions, no questions, wait your turn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After All shared one story, then discuss the connections between the stories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Select a spokesperson for your STORY CIRCLE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600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968154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NEXT WEEK SESSION TWO: PRINCIPLE 3: What is NEW plot, NEW Strategy?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" name="Picture 2" descr="Pond Life Cycle 4 elemen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47" y="1572939"/>
            <a:ext cx="7337669" cy="528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782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27783" cy="658336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SESSION TWO: PRINCIPLE 3: PLOT </a:t>
            </a:r>
            <a:r>
              <a:rPr lang="mr-IN" dirty="0" smtClean="0">
                <a:solidFill>
                  <a:srgbClr val="FF0000"/>
                </a:solidFill>
              </a:rPr>
              <a:t>–</a:t>
            </a:r>
            <a:r>
              <a:rPr lang="en-US" dirty="0" smtClean="0">
                <a:solidFill>
                  <a:srgbClr val="FF0000"/>
                </a:solidFill>
              </a:rPr>
              <a:t> New Story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/>
              <a:t>What OLD Story are Kids at Pond Telling Themselves in this Photo?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 descr="burn pit again jun 15 20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155" y="736288"/>
            <a:ext cx="4114800" cy="481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138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SESSION TWO: </a:t>
            </a:r>
            <a:r>
              <a:rPr lang="en-US" b="1" dirty="0" smtClean="0">
                <a:solidFill>
                  <a:srgbClr val="FF0000"/>
                </a:solidFill>
              </a:rPr>
              <a:t>PRINCIPLE 4: </a:t>
            </a:r>
            <a:r>
              <a:rPr lang="en-US" dirty="0" smtClean="0">
                <a:solidFill>
                  <a:srgbClr val="FF0000"/>
                </a:solidFill>
              </a:rPr>
              <a:t>What is Timing of Changes we can Choose?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We need timing of opportune moments to shift the storytelling, and get ahead of the story, and tell a NEW story of opportunities for East Mesa uses by its citizens, and by the Natural World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695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at Session 3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4923"/>
            <a:ext cx="9144000" cy="537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492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flection focused true storytelling 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583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&amp; Comments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36769" y="1600200"/>
            <a:ext cx="8550031" cy="52578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Next week meeting </a:t>
            </a:r>
          </a:p>
          <a:p>
            <a:r>
              <a:rPr lang="en-US" dirty="0" smtClean="0"/>
              <a:t>Join us , June 19th 10AM Friday</a:t>
            </a:r>
          </a:p>
          <a:p>
            <a:r>
              <a:rPr lang="en-US" dirty="0" smtClean="0"/>
              <a:t>Zoom Meeting ID: 838 949 9873</a:t>
            </a:r>
          </a:p>
          <a:p>
            <a:r>
              <a:rPr lang="en-US" dirty="0" smtClean="0"/>
              <a:t>Story Circle Method of Participative Action Research, using True Storytelling Principles? https://true-</a:t>
            </a:r>
            <a:r>
              <a:rPr lang="en-US" dirty="0" err="1" smtClean="0"/>
              <a:t>storytelling.com</a:t>
            </a:r>
            <a:r>
              <a:rPr lang="en-US" dirty="0" smtClean="0"/>
              <a:t> or https://</a:t>
            </a:r>
            <a:r>
              <a:rPr lang="en-US" dirty="0" err="1" smtClean="0"/>
              <a:t>truestorytelling.blog</a:t>
            </a:r>
            <a:r>
              <a:rPr lang="en-US" dirty="0" smtClean="0"/>
              <a:t> for more on this if you want to explore.</a:t>
            </a:r>
          </a:p>
          <a:p>
            <a:r>
              <a:rPr lang="en-US" dirty="0" smtClean="0">
                <a:hlinkClick r:id="rId2"/>
              </a:rPr>
              <a:t>davidboje@gmail.com</a:t>
            </a:r>
            <a:r>
              <a:rPr lang="en-US" dirty="0" smtClean="0"/>
              <a:t> if you have someone else to invite</a:t>
            </a:r>
          </a:p>
          <a:p>
            <a:r>
              <a:rPr lang="en-US" dirty="0" smtClean="0">
                <a:hlinkClick r:id="rId3"/>
              </a:rPr>
              <a:t>https://davidboje.com</a:t>
            </a:r>
            <a:r>
              <a:rPr lang="en-US" dirty="0" smtClean="0"/>
              <a:t> for 15 + films about East Mesa illegal uses and damages to quality of life, to health of our youth, and well-being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304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ue Storytelling Golden SPiral with embedded 3rd spir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800"/>
            <a:ext cx="9144000" cy="571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62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544646" cy="1561977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PRINCIPLE 1. What is TRUTH of this?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4" descr="No Dumping $300 f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400" y="-17096"/>
            <a:ext cx="3530600" cy="6426564"/>
          </a:xfrm>
          <a:prstGeom prst="rect">
            <a:avLst/>
          </a:prstGeom>
        </p:spPr>
      </p:pic>
      <p:pic>
        <p:nvPicPr>
          <p:cNvPr id="7" name="Picture 6" descr="east mesa tires to be burned june 1 202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" y="1762587"/>
            <a:ext cx="3737708" cy="4646881"/>
          </a:xfrm>
          <a:prstGeom prst="rect">
            <a:avLst/>
          </a:prstGeom>
        </p:spPr>
      </p:pic>
      <p:pic>
        <p:nvPicPr>
          <p:cNvPr id="6" name="Picture 5" descr="hose photo illegal dumping Jun 14 202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692" y="4086028"/>
            <a:ext cx="3600939" cy="269137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901448" y="6409468"/>
            <a:ext cx="2968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County Ordinance No. 230-07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582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Principle 1: TRUTH: </a:t>
            </a:r>
            <a:r>
              <a:rPr lang="en-US" b="1" dirty="0" smtClean="0">
                <a:solidFill>
                  <a:srgbClr val="FF0000"/>
                </a:solidFill>
              </a:rPr>
              <a:t>Illegal Dumping Has Increased since pandemic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" name="Picture 2" descr="bigaroyo dumping photo 6 14 20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78" y="1417638"/>
            <a:ext cx="7415429" cy="516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580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870" y="101979"/>
            <a:ext cx="2811823" cy="24486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00"/>
            <a:ext cx="8229600" cy="917208"/>
          </a:xfrm>
        </p:spPr>
        <p:txBody>
          <a:bodyPr>
            <a:normAutofit/>
          </a:bodyPr>
          <a:lstStyle/>
          <a:p>
            <a:pPr algn="l"/>
            <a:r>
              <a:rPr lang="en-US" sz="5400" b="1" dirty="0" smtClean="0">
                <a:solidFill>
                  <a:srgbClr val="FF0000"/>
                </a:solidFill>
              </a:rPr>
              <a:t>PRINCIPLE 1: TRUTH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34462" y="1127127"/>
            <a:ext cx="3715850" cy="1047748"/>
          </a:xfrm>
        </p:spPr>
        <p:txBody>
          <a:bodyPr>
            <a:noAutofit/>
          </a:bodyPr>
          <a:lstStyle/>
          <a:p>
            <a:r>
              <a:rPr lang="en-US" dirty="0" smtClean="0"/>
              <a:t>Bureau </a:t>
            </a:r>
            <a:r>
              <a:rPr lang="en-US" dirty="0" smtClean="0"/>
              <a:t>of Land Management’s MISSION STATEMENT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>
                <a:solidFill>
                  <a:srgbClr val="FF0000"/>
                </a:solidFill>
              </a:rPr>
              <a:t>’</a:t>
            </a:r>
            <a:r>
              <a:rPr lang="en-US" sz="3600" b="1" i="1" dirty="0">
                <a:solidFill>
                  <a:srgbClr val="FF0000"/>
                </a:solidFill>
              </a:rPr>
              <a:t>To enhance the quality of life of all citizens through the balance stewardship of America’s public lands and resources</a:t>
            </a:r>
            <a:r>
              <a:rPr lang="en-US" sz="3600" dirty="0" smtClean="0">
                <a:solidFill>
                  <a:srgbClr val="FF0000"/>
                </a:solidFill>
                <a:effectLst/>
              </a:rPr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3595077" y="1326294"/>
            <a:ext cx="5532927" cy="505314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What is TRUTH of 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Wetlands Pond USES?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337537" y="1857251"/>
            <a:ext cx="4806463" cy="4683125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Kids’ Rave Party’s</a:t>
            </a:r>
          </a:p>
          <a:p>
            <a:pPr marL="0" indent="0">
              <a:buNone/>
            </a:pPr>
            <a:r>
              <a:rPr lang="en-US" sz="2800" b="1" dirty="0" smtClean="0"/>
              <a:t> taken over ALL USES of Pond</a:t>
            </a:r>
          </a:p>
          <a:p>
            <a:r>
              <a:rPr lang="en-US" sz="2800" b="1" dirty="0" smtClean="0"/>
              <a:t>Illegal Dumping since Coronavirus Pandemic Decreases Quality of Life</a:t>
            </a:r>
          </a:p>
          <a:p>
            <a:r>
              <a:rPr lang="en-US" sz="2800" b="1" dirty="0" smtClean="0"/>
              <a:t>BLM, County, &amp; City Codes of Stewardship Not Enforceable </a:t>
            </a:r>
          </a:p>
          <a:p>
            <a:r>
              <a:rPr lang="en-US" sz="2800" b="1" dirty="0" smtClean="0"/>
              <a:t>Public Lands Being Mis-Used</a:t>
            </a:r>
          </a:p>
          <a:p>
            <a:r>
              <a:rPr lang="en-US" sz="2800" b="1" dirty="0" smtClean="0"/>
              <a:t>Resources Being Destroyed</a:t>
            </a:r>
          </a:p>
        </p:txBody>
      </p:sp>
    </p:spTree>
    <p:extLst>
      <p:ext uri="{BB962C8B-B14F-4D97-AF65-F5344CB8AC3E}">
        <p14:creationId xmlns:p14="http://schemas.microsoft.com/office/powerpoint/2010/main" val="38787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292" y="4114799"/>
            <a:ext cx="4114800" cy="274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PRINCIPLE 1: WHAT IS TRUTH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of </a:t>
            </a:r>
            <a:r>
              <a:rPr lang="en-US" b="1" dirty="0" smtClean="0">
                <a:solidFill>
                  <a:srgbClr val="FF0000"/>
                </a:solidFill>
              </a:rPr>
              <a:t>Doña Ana County’s Mission?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Story Being </a:t>
            </a:r>
            <a:r>
              <a:rPr lang="en-US" dirty="0"/>
              <a:t>T</a:t>
            </a:r>
            <a:r>
              <a:rPr lang="en-US" dirty="0" smtClean="0"/>
              <a:t>old: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" y="2174875"/>
            <a:ext cx="3048000" cy="468312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200" dirty="0" smtClean="0"/>
              <a:t>Doña Ana County government enhances the health, safety, and quality of life for all residents as determined by law and community interests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What is the Reality: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498975" cy="4683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STATED VALUES: 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Co</a:t>
            </a:r>
            <a:r>
              <a:rPr lang="en-US" sz="3200" b="1" dirty="0" smtClean="0">
                <a:solidFill>
                  <a:srgbClr val="FF0000"/>
                </a:solidFill>
              </a:rPr>
              <a:t>nservation of the area’s natural environment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>S</a:t>
            </a:r>
            <a:r>
              <a:rPr lang="en-US" sz="3200" b="1" dirty="0" smtClean="0">
                <a:solidFill>
                  <a:srgbClr val="FF0000"/>
                </a:solidFill>
              </a:rPr>
              <a:t>afe place for residents, workers and visitors based on the effective reduction of serious crimes</a:t>
            </a:r>
          </a:p>
          <a:p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173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717" y="5503863"/>
            <a:ext cx="2933700" cy="124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PRINCIPLE 1: WHAT IS TRUTH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of City of Las Cruces Mission?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Stated Mission?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6308" y="2174875"/>
            <a:ext cx="4341080" cy="45463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/>
              <a:t>The Mission of the City of Las Cruces is to provide customer-focused municipal services to residents, businesses, and guests so they can experience a “quality of place” to live, work and play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Actual Reality?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498975" cy="4390048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10 to 20 residents violate dumping laws, firearms laws, while gang of youth trashes the “quality of place” for thousands of residents</a:t>
            </a:r>
          </a:p>
          <a:p>
            <a:r>
              <a:rPr lang="en-US" sz="2800" dirty="0" smtClean="0"/>
              <a:t>Unsafe place for most residents to go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5486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54" y="1"/>
            <a:ext cx="9000046" cy="1953846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PRINCIPLE</a:t>
            </a:r>
            <a:r>
              <a:rPr lang="en-US" sz="3600" b="1" dirty="0" smtClean="0"/>
              <a:t> </a:t>
            </a:r>
            <a:r>
              <a:rPr lang="en-US" sz="3600" b="1" dirty="0" smtClean="0">
                <a:solidFill>
                  <a:srgbClr val="FF0000"/>
                </a:solidFill>
              </a:rPr>
              <a:t>1 TRUTH</a:t>
            </a:r>
            <a:r>
              <a:rPr lang="en-US" b="1" dirty="0" smtClean="0"/>
              <a:t>: </a:t>
            </a:r>
            <a:r>
              <a:rPr lang="en-US" sz="3600" dirty="0" smtClean="0"/>
              <a:t>Local Kids’ Burn Pile and Pallet burning Happening Most Nights in East Mesa of Las Cruces &amp; Dona Ana County &amp; BLM </a:t>
            </a:r>
            <a:endParaRPr lang="en-US" sz="3600" dirty="0"/>
          </a:p>
        </p:txBody>
      </p:sp>
      <p:pic>
        <p:nvPicPr>
          <p:cNvPr id="3" name="Picture 2" descr="burn pile and more pallets with Organ Mountain vie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54" y="1953847"/>
            <a:ext cx="6166970" cy="3553155"/>
          </a:xfrm>
          <a:prstGeom prst="rect">
            <a:avLst/>
          </a:prstGeom>
        </p:spPr>
      </p:pic>
      <p:pic>
        <p:nvPicPr>
          <p:cNvPr id="4" name="Picture 3" descr="scraps from roofing jo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614" y="1953847"/>
            <a:ext cx="4004409" cy="42558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507002"/>
            <a:ext cx="5138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Every Day I clean it up, and that night Kids have another Burn Pit Drunk-fest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" y="6211669"/>
            <a:ext cx="91430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Failure to contain construction waste is enforceable with the same escalating </a:t>
            </a:r>
            <a:r>
              <a:rPr lang="en-US" dirty="0" smtClean="0">
                <a:hlinkClick r:id="rId5"/>
              </a:rPr>
              <a:t>penalties described </a:t>
            </a:r>
            <a:r>
              <a:rPr lang="en-US" dirty="0">
                <a:hlinkClick r:id="rId5"/>
              </a:rPr>
              <a:t>for </a:t>
            </a:r>
            <a:r>
              <a:rPr lang="en-US" dirty="0" smtClean="0">
                <a:hlinkClick r:id="rId5"/>
              </a:rPr>
              <a:t>illicit discharges </a:t>
            </a:r>
            <a:r>
              <a:rPr lang="en-US" dirty="0">
                <a:hlinkClick r:id="rId5"/>
              </a:rPr>
              <a:t>in Section 3.3.4 </a:t>
            </a:r>
            <a:r>
              <a:rPr lang="en-US" dirty="0" smtClean="0"/>
              <a:t> and THERE CONSTRUCTION DUMPING in POND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768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1072</TotalTime>
  <Words>1435</Words>
  <Application>Microsoft Macintosh PowerPoint</Application>
  <PresentationFormat>On-screen Show (4:3)</PresentationFormat>
  <Paragraphs>132</Paragraphs>
  <Slides>29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WHAT IS TRUE STORYTELLING of EAST MESA’s EPHEMERAL POND? </vt:lpstr>
      <vt:lpstr>Agenda First Session June 19</vt:lpstr>
      <vt:lpstr>PowerPoint Presentation</vt:lpstr>
      <vt:lpstr>PRINCIPLE 1. What is TRUTH of this?</vt:lpstr>
      <vt:lpstr>Principle 1: TRUTH: Illegal Dumping Has Increased since pandemic</vt:lpstr>
      <vt:lpstr>PRINCIPLE 1: TRUTH</vt:lpstr>
      <vt:lpstr>PRINCIPLE 1: WHAT IS TRUTH  of Doña Ana County’s Mission? </vt:lpstr>
      <vt:lpstr>PRINCIPLE 1: WHAT IS TRUTH of City of Las Cruces Mission?</vt:lpstr>
      <vt:lpstr>PRINCIPLE 1 TRUTH: Local Kids’ Burn Pile and Pallet burning Happening Most Nights in East Mesa of Las Cruces &amp; Dona Ana County &amp; BLM </vt:lpstr>
      <vt:lpstr>PRINCIPLE 1: TRUTH</vt:lpstr>
      <vt:lpstr>PRINCIPLE 1: WHAT IS THE TRUTH? East Mesa Surface Water &amp; Aquifer Water flows into Las Cruces Mesilla Aquifer and the City’s Water Supply</vt:lpstr>
      <vt:lpstr>PRINCIPLE 1: WHAT IS THE TRUTH? </vt:lpstr>
      <vt:lpstr>PowerPoint Presentation</vt:lpstr>
      <vt:lpstr>1. What is the Truth of Kids Inhaling Smoke of their Burn Pit Parties?</vt:lpstr>
      <vt:lpstr>1. WHAT IS TRUTH ABOUT INHALING PLASTIC Nanoparticles in Kid’s Burn Pit Parties?</vt:lpstr>
      <vt:lpstr>BREAKOUT ROOM Starter Question for STORY CIRCLE</vt:lpstr>
      <vt:lpstr>PowerPoint Presentation</vt:lpstr>
      <vt:lpstr>PRINCIPLE 2.  MAKE ROOM FOR STORIES ALREADY THERE, FOR CENTURIES? </vt:lpstr>
      <vt:lpstr>PRINCIPLE 2.  MAKE ROOM FOR STORIES ALREADY THERE: Pond’s Primary Produers? </vt:lpstr>
      <vt:lpstr>PRINCIPLE 2.  MAKE ROOM FOR STORIES ALREADY THERE: Pond’s Primary Consumers? </vt:lpstr>
      <vt:lpstr>PRINCIPLE 2.  MAKE ROOM FOR STORIES ALREADY THERE: Pond’s Secondary Consumers? </vt:lpstr>
      <vt:lpstr>PRINCIPLE 2.  MAKE ROOM FOR STORIES ALREADY THERE: Pond’s Tertiary Consumers? </vt:lpstr>
      <vt:lpstr>BREAKOUT ROOM Starter Question for STORY CIRCLE</vt:lpstr>
      <vt:lpstr>NEXT WEEK SESSION TWO: PRINCIPLE 3: What is NEW plot, NEW Strategy?</vt:lpstr>
      <vt:lpstr>SESSION TWO: PRINCIPLE 3: PLOT – New Story What OLD Story are Kids at Pond Telling Themselves in this Photo? </vt:lpstr>
      <vt:lpstr>SESSION TWO: PRINCIPLE 4: What is Timing of Changes we can Choose?</vt:lpstr>
      <vt:lpstr>Looking at Session 3</vt:lpstr>
      <vt:lpstr>PowerPoint Presentation</vt:lpstr>
      <vt:lpstr>Thank you &amp; Comments</vt:lpstr>
    </vt:vector>
  </TitlesOfParts>
  <Company>NMSU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True Storytelling East Mesa Ephemeral Pond</dc:title>
  <dc:creator>David Boje</dc:creator>
  <cp:lastModifiedBy>David Boje</cp:lastModifiedBy>
  <cp:revision>24</cp:revision>
  <dcterms:created xsi:type="dcterms:W3CDTF">2020-06-16T19:51:51Z</dcterms:created>
  <dcterms:modified xsi:type="dcterms:W3CDTF">2020-06-17T13:44:19Z</dcterms:modified>
</cp:coreProperties>
</file>