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256" r:id="rId2"/>
    <p:sldId id="388" r:id="rId3"/>
    <p:sldId id="315" r:id="rId4"/>
    <p:sldId id="317" r:id="rId5"/>
    <p:sldId id="302" r:id="rId6"/>
    <p:sldId id="301" r:id="rId7"/>
    <p:sldId id="385" r:id="rId8"/>
    <p:sldId id="386" r:id="rId9"/>
    <p:sldId id="316" r:id="rId10"/>
    <p:sldId id="318" r:id="rId11"/>
    <p:sldId id="319" r:id="rId12"/>
    <p:sldId id="387" r:id="rId13"/>
    <p:sldId id="262" r:id="rId14"/>
    <p:sldId id="266" r:id="rId15"/>
    <p:sldId id="268" r:id="rId16"/>
    <p:sldId id="270" r:id="rId17"/>
    <p:sldId id="278" r:id="rId18"/>
    <p:sldId id="303" r:id="rId19"/>
    <p:sldId id="281" r:id="rId20"/>
    <p:sldId id="284" r:id="rId21"/>
    <p:sldId id="285" r:id="rId22"/>
    <p:sldId id="389" r:id="rId23"/>
    <p:sldId id="391" r:id="rId24"/>
    <p:sldId id="287" r:id="rId25"/>
    <p:sldId id="390" r:id="rId26"/>
    <p:sldId id="288" r:id="rId27"/>
    <p:sldId id="293" r:id="rId28"/>
    <p:sldId id="311" r:id="rId29"/>
    <p:sldId id="29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7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4"/>
    <p:restoredTop sz="94669"/>
  </p:normalViewPr>
  <p:slideViewPr>
    <p:cSldViewPr snapToGrid="0" snapToObjects="1">
      <p:cViewPr varScale="1">
        <p:scale>
          <a:sx n="67" d="100"/>
          <a:sy n="67" d="100"/>
        </p:scale>
        <p:origin x="-147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a:t> </a:t>
          </a:r>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a:t>What is TRUE STORYTELLING </a:t>
          </a:r>
          <a:r>
            <a:rPr lang="en-US" sz="1800" b="1" dirty="0"/>
            <a:t>now</a:t>
          </a:r>
          <a:r>
            <a:rPr lang="en-US" sz="1000" b="1" dirty="0"/>
            <a:t>?</a:t>
          </a:r>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a:t>How to plan FUTURE?</a:t>
          </a:r>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a:t>When &amp; Where to do PROJECT</a:t>
          </a:r>
          <a:r>
            <a:rPr lang="en-US" b="1" baseline="30000" dirty="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a:t>Reflect on OUTCOMES?</a:t>
          </a:r>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custLinFactNeighborX="-2823" custLinFactNeighborY="-3391"/>
      <dgm:spPr/>
      <dgm:t>
        <a:bodyPr/>
        <a:lstStyle/>
        <a:p>
          <a:endParaRPr lang="en-US"/>
        </a:p>
      </dgm:t>
    </dgm:pt>
    <dgm:pt modelId="{21E2B31A-E4B2-4ECF-88AA-8FCC85E6F254}" type="pres">
      <dgm:prSet presAssocID="{AC3E7205-C590-4C12-9D02-2D2D91E25E73}" presName="node" presStyleLbl="node1" presStyleIdx="0" presStyleCnt="4" custScaleX="105189"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06317" custScaleY="79284"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18886"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76001"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F15CDC44-5A54-BA49-BE3B-1746AB9FB164}" type="presOf" srcId="{274A1F7C-FF7D-49DF-BC19-A31740450024}" destId="{47906407-956C-4DBE-95F5-60B3E34737A1}" srcOrd="0" destOrd="0" presId="urn:microsoft.com/office/officeart/2005/8/layout/radial6"/>
    <dgm:cxn modelId="{06AD0E7D-0036-C743-AD8B-CEEEE7F285CB}" type="presOf" srcId="{78A7C5B0-5227-4C8B-AA01-92D448A818AF}" destId="{DA4DB111-7C98-44ED-BC7C-C91D7DDAE81E}"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55F1AC4-DA8F-6543-B856-0D8D414348B3}" type="presOf" srcId="{053550CC-D558-47D3-BB85-AEC146FC1E73}" destId="{18949E23-5716-41EE-8482-AD899487C22A}" srcOrd="0" destOrd="0" presId="urn:microsoft.com/office/officeart/2005/8/layout/radial6"/>
    <dgm:cxn modelId="{A154A5B9-5EC8-471A-96F8-FE21466BD2C0}" srcId="{0AA34E75-C871-4636-82AC-E87B52167F2D}" destId="{C86AF644-A202-465B-986C-F66F4C0A09FE}" srcOrd="2" destOrd="0" parTransId="{C779C0AF-D271-4A58-BB19-C35BD8C60CE1}" sibTransId="{FD225BFA-EC92-4709-8193-75F266C9714F}"/>
    <dgm:cxn modelId="{16D64B37-4055-624E-8BF5-BA82842070A8}" type="presOf" srcId="{ABCADF7A-7ED1-44EC-B608-BFA2456D0BF1}" destId="{819BC320-0E3F-4F15-A919-57F70CA02FCD}" srcOrd="0" destOrd="0" presId="urn:microsoft.com/office/officeart/2005/8/layout/radial6"/>
    <dgm:cxn modelId="{9D4786C0-035F-F344-BCA0-421E1F9A8317}" type="presOf" srcId="{0AA34E75-C871-4636-82AC-E87B52167F2D}" destId="{E6AF0A74-5C53-4808-8A77-31B80B0E5BF6}" srcOrd="0" destOrd="0" presId="urn:microsoft.com/office/officeart/2005/8/layout/radial6"/>
    <dgm:cxn modelId="{8AE01C78-1AFB-7F4F-94CF-C437FA669B29}" type="presOf" srcId="{C86AF644-A202-465B-986C-F66F4C0A09FE}" destId="{585FE9A8-D8F9-48B3-BD89-BCB8D40C3B62}" srcOrd="0" destOrd="0" presId="urn:microsoft.com/office/officeart/2005/8/layout/radial6"/>
    <dgm:cxn modelId="{ABA724F3-D0F0-2B46-B5A4-9E363BAFA1F3}" type="presOf" srcId="{AC3E7205-C590-4C12-9D02-2D2D91E25E73}" destId="{21E2B31A-E4B2-4ECF-88AA-8FCC85E6F254}" srcOrd="0" destOrd="0" presId="urn:microsoft.com/office/officeart/2005/8/layout/radial6"/>
    <dgm:cxn modelId="{B9746558-E5F6-5049-867E-D0B4D3142698}" type="presOf" srcId="{188A0AD8-3361-466A-980F-FD629CABEA5D}" destId="{C09C0B9D-C626-4352-937F-E565C32A1F1A}" srcOrd="0" destOrd="0" presId="urn:microsoft.com/office/officeart/2005/8/layout/radial6"/>
    <dgm:cxn modelId="{39B3D03B-FA48-774C-BA21-C92AD05951E5}" type="presOf" srcId="{FD225BFA-EC92-4709-8193-75F266C9714F}" destId="{607E6A0A-3655-4CA6-91D8-44B285A4941A}" srcOrd="0" destOrd="0" presId="urn:microsoft.com/office/officeart/2005/8/layout/radial6"/>
    <dgm:cxn modelId="{B9C68C63-7D1A-144C-BA4E-EF0AD865C6E7}" type="presOf" srcId="{550C664F-08C6-4AB0-A8BA-427258162553}" destId="{0DD71EEF-493C-4E91-89BE-3AD922D5DFEC}"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93F67CF2-D00D-9F46-8E9D-AE4BB2F01B90}" type="presParOf" srcId="{DA4DB111-7C98-44ED-BC7C-C91D7DDAE81E}" destId="{E6AF0A74-5C53-4808-8A77-31B80B0E5BF6}" srcOrd="0" destOrd="0" presId="urn:microsoft.com/office/officeart/2005/8/layout/radial6"/>
    <dgm:cxn modelId="{5FE54AF2-3481-0240-9064-06E545325664}" type="presParOf" srcId="{DA4DB111-7C98-44ED-BC7C-C91D7DDAE81E}" destId="{21E2B31A-E4B2-4ECF-88AA-8FCC85E6F254}" srcOrd="1" destOrd="0" presId="urn:microsoft.com/office/officeart/2005/8/layout/radial6"/>
    <dgm:cxn modelId="{AAD13949-C81B-6645-811E-A25ACD870713}" type="presParOf" srcId="{DA4DB111-7C98-44ED-BC7C-C91D7DDAE81E}" destId="{A740D28C-C6E5-4D3D-829E-B2E72DEC6932}" srcOrd="2" destOrd="0" presId="urn:microsoft.com/office/officeart/2005/8/layout/radial6"/>
    <dgm:cxn modelId="{BB220252-2381-E14A-9911-E86E1827935A}" type="presParOf" srcId="{DA4DB111-7C98-44ED-BC7C-C91D7DDAE81E}" destId="{C09C0B9D-C626-4352-937F-E565C32A1F1A}" srcOrd="3" destOrd="0" presId="urn:microsoft.com/office/officeart/2005/8/layout/radial6"/>
    <dgm:cxn modelId="{5545F112-31EC-744D-8CD0-33134F109446}" type="presParOf" srcId="{DA4DB111-7C98-44ED-BC7C-C91D7DDAE81E}" destId="{18949E23-5716-41EE-8482-AD899487C22A}" srcOrd="4" destOrd="0" presId="urn:microsoft.com/office/officeart/2005/8/layout/radial6"/>
    <dgm:cxn modelId="{DCF92574-F304-364E-8698-8F5D752A1CC7}" type="presParOf" srcId="{DA4DB111-7C98-44ED-BC7C-C91D7DDAE81E}" destId="{22544C63-152D-4BA0-B4E1-6E36758E97BB}" srcOrd="5" destOrd="0" presId="urn:microsoft.com/office/officeart/2005/8/layout/radial6"/>
    <dgm:cxn modelId="{8BFDA603-1028-1743-8A15-ADD576D004A2}" type="presParOf" srcId="{DA4DB111-7C98-44ED-BC7C-C91D7DDAE81E}" destId="{47906407-956C-4DBE-95F5-60B3E34737A1}" srcOrd="6" destOrd="0" presId="urn:microsoft.com/office/officeart/2005/8/layout/radial6"/>
    <dgm:cxn modelId="{B2BB0129-EA5B-094E-8D5A-09C883DB485B}" type="presParOf" srcId="{DA4DB111-7C98-44ED-BC7C-C91D7DDAE81E}" destId="{585FE9A8-D8F9-48B3-BD89-BCB8D40C3B62}" srcOrd="7" destOrd="0" presId="urn:microsoft.com/office/officeart/2005/8/layout/radial6"/>
    <dgm:cxn modelId="{E9B2F603-5078-F44D-BCF6-BFDDEB0026AC}" type="presParOf" srcId="{DA4DB111-7C98-44ED-BC7C-C91D7DDAE81E}" destId="{61A87214-CB21-4889-AF91-57B4116DD7F6}" srcOrd="8" destOrd="0" presId="urn:microsoft.com/office/officeart/2005/8/layout/radial6"/>
    <dgm:cxn modelId="{06E7C3E3-0CEC-F544-B685-53D8E9E41D03}" type="presParOf" srcId="{DA4DB111-7C98-44ED-BC7C-C91D7DDAE81E}" destId="{607E6A0A-3655-4CA6-91D8-44B285A4941A}" srcOrd="9" destOrd="0" presId="urn:microsoft.com/office/officeart/2005/8/layout/radial6"/>
    <dgm:cxn modelId="{40FC1812-724F-E048-951F-14669EA4A60C}" type="presParOf" srcId="{DA4DB111-7C98-44ED-BC7C-C91D7DDAE81E}" destId="{819BC320-0E3F-4F15-A919-57F70CA02FCD}" srcOrd="10" destOrd="0" presId="urn:microsoft.com/office/officeart/2005/8/layout/radial6"/>
    <dgm:cxn modelId="{CFFBBA74-984F-0D4B-B7B1-F5B788337387}" type="presParOf" srcId="{DA4DB111-7C98-44ED-BC7C-C91D7DDAE81E}" destId="{46156E6F-80BF-4EEB-9889-1CA1A20B7461}" srcOrd="11" destOrd="0" presId="urn:microsoft.com/office/officeart/2005/8/layout/radial6"/>
    <dgm:cxn modelId="{16D67461-8DBC-E440-80B2-2D9113C2E07F}" type="presParOf" srcId="{DA4DB111-7C98-44ED-BC7C-C91D7DDAE81E}" destId="{0DD71EEF-493C-4E91-89BE-3AD922D5DFEC}"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a:t> </a:t>
          </a:r>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a:t>What is TRUE STORYTELLING </a:t>
          </a:r>
          <a:r>
            <a:rPr lang="en-US" sz="1800" b="1" dirty="0"/>
            <a:t>now</a:t>
          </a:r>
          <a:r>
            <a:rPr lang="en-US" sz="1000" b="1" dirty="0"/>
            <a:t>?</a:t>
          </a:r>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a:t>How to plan FUTURE?</a:t>
          </a:r>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a:t>When &amp; Where to do PROJECT</a:t>
          </a:r>
          <a:r>
            <a:rPr lang="en-US" b="1" baseline="30000" dirty="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a:t>Reflect on OUTCOMES?</a:t>
          </a:r>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149556"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19164" custScaleY="104823"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42137"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85516"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E83998AC-44D5-4C43-A3A7-FB6E6F2CE613}" type="presOf" srcId="{ABCADF7A-7ED1-44EC-B608-BFA2456D0BF1}" destId="{819BC320-0E3F-4F15-A919-57F70CA02FCD}" srcOrd="0" destOrd="0" presId="urn:microsoft.com/office/officeart/2005/8/layout/radial6"/>
    <dgm:cxn modelId="{3B341159-031F-084F-BB7E-08BA4131A628}" type="presOf" srcId="{C86AF644-A202-465B-986C-F66F4C0A09FE}" destId="{585FE9A8-D8F9-48B3-BD89-BCB8D40C3B62}"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E7B1F7F4-B4ED-7045-8D96-2F3FC274F855}" type="presOf" srcId="{0AA34E75-C871-4636-82AC-E87B52167F2D}" destId="{E6AF0A74-5C53-4808-8A77-31B80B0E5BF6}" srcOrd="0" destOrd="0" presId="urn:microsoft.com/office/officeart/2005/8/layout/radial6"/>
    <dgm:cxn modelId="{E44E2518-56AD-C644-BD3C-4552E19721E4}" type="presOf" srcId="{FD225BFA-EC92-4709-8193-75F266C9714F}" destId="{607E6A0A-3655-4CA6-91D8-44B285A4941A}" srcOrd="0" destOrd="0" presId="urn:microsoft.com/office/officeart/2005/8/layout/radial6"/>
    <dgm:cxn modelId="{A65AA987-464D-594D-B25A-15EDED74920B}" type="presOf" srcId="{188A0AD8-3361-466A-980F-FD629CABEA5D}" destId="{C09C0B9D-C626-4352-937F-E565C32A1F1A}" srcOrd="0" destOrd="0" presId="urn:microsoft.com/office/officeart/2005/8/layout/radial6"/>
    <dgm:cxn modelId="{33779E6E-9E81-3F4C-A0D0-AC8DBF6EB746}" type="presOf" srcId="{78A7C5B0-5227-4C8B-AA01-92D448A818AF}" destId="{DA4DB111-7C98-44ED-BC7C-C91D7DDAE81E}" srcOrd="0" destOrd="0" presId="urn:microsoft.com/office/officeart/2005/8/layout/radial6"/>
    <dgm:cxn modelId="{1A4BD0BC-7C42-E844-8AF2-2B84FB41189F}" type="presOf" srcId="{550C664F-08C6-4AB0-A8BA-427258162553}" destId="{0DD71EEF-493C-4E91-89BE-3AD922D5DFEC}"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EDDAB07C-A093-214D-9641-2A3DAC466D46}" type="presOf" srcId="{053550CC-D558-47D3-BB85-AEC146FC1E73}" destId="{18949E23-5716-41EE-8482-AD899487C22A}" srcOrd="0" destOrd="0" presId="urn:microsoft.com/office/officeart/2005/8/layout/radial6"/>
    <dgm:cxn modelId="{45E14CE6-B499-474A-BE4B-E451C8F2DEC6}" type="presOf" srcId="{274A1F7C-FF7D-49DF-BC19-A31740450024}" destId="{47906407-956C-4DBE-95F5-60B3E34737A1}" srcOrd="0" destOrd="0" presId="urn:microsoft.com/office/officeart/2005/8/layout/radial6"/>
    <dgm:cxn modelId="{650CFF69-2CB2-4304-8E6F-0C50330F4E83}" srcId="{78A7C5B0-5227-4C8B-AA01-92D448A818AF}" destId="{0AA34E75-C871-4636-82AC-E87B52167F2D}" srcOrd="0" destOrd="0" parTransId="{7951B0F9-C179-4EF5-82AB-9C0960BAD989}" sibTransId="{D4C38F3D-FB10-4FFF-B562-EB61B4FD0556}"/>
    <dgm:cxn modelId="{9060F101-7F04-DD4B-BAC3-26861C697E0B}" type="presOf" srcId="{AC3E7205-C590-4C12-9D02-2D2D91E25E73}" destId="{21E2B31A-E4B2-4ECF-88AA-8FCC85E6F254}" srcOrd="0" destOrd="0" presId="urn:microsoft.com/office/officeart/2005/8/layout/radial6"/>
    <dgm:cxn modelId="{188A9C2C-4837-064F-9BFB-9411EC81F06B}" type="presParOf" srcId="{DA4DB111-7C98-44ED-BC7C-C91D7DDAE81E}" destId="{E6AF0A74-5C53-4808-8A77-31B80B0E5BF6}" srcOrd="0" destOrd="0" presId="urn:microsoft.com/office/officeart/2005/8/layout/radial6"/>
    <dgm:cxn modelId="{4E83D289-77BC-D74B-8169-2E1EA233160D}" type="presParOf" srcId="{DA4DB111-7C98-44ED-BC7C-C91D7DDAE81E}" destId="{21E2B31A-E4B2-4ECF-88AA-8FCC85E6F254}" srcOrd="1" destOrd="0" presId="urn:microsoft.com/office/officeart/2005/8/layout/radial6"/>
    <dgm:cxn modelId="{71E5F1B7-1205-4C44-B2AF-22B64C8F6628}" type="presParOf" srcId="{DA4DB111-7C98-44ED-BC7C-C91D7DDAE81E}" destId="{A740D28C-C6E5-4D3D-829E-B2E72DEC6932}" srcOrd="2" destOrd="0" presId="urn:microsoft.com/office/officeart/2005/8/layout/radial6"/>
    <dgm:cxn modelId="{445EEF5E-1437-BA49-AC60-F36CCB5609A8}" type="presParOf" srcId="{DA4DB111-7C98-44ED-BC7C-C91D7DDAE81E}" destId="{C09C0B9D-C626-4352-937F-E565C32A1F1A}" srcOrd="3" destOrd="0" presId="urn:microsoft.com/office/officeart/2005/8/layout/radial6"/>
    <dgm:cxn modelId="{88C654F3-C38B-C745-9001-FA9B08C779D7}" type="presParOf" srcId="{DA4DB111-7C98-44ED-BC7C-C91D7DDAE81E}" destId="{18949E23-5716-41EE-8482-AD899487C22A}" srcOrd="4" destOrd="0" presId="urn:microsoft.com/office/officeart/2005/8/layout/radial6"/>
    <dgm:cxn modelId="{ECA56577-49CD-2B48-850A-6598F6C16F82}" type="presParOf" srcId="{DA4DB111-7C98-44ED-BC7C-C91D7DDAE81E}" destId="{22544C63-152D-4BA0-B4E1-6E36758E97BB}" srcOrd="5" destOrd="0" presId="urn:microsoft.com/office/officeart/2005/8/layout/radial6"/>
    <dgm:cxn modelId="{CDE4944B-9CB4-DB4E-A751-D554F93907DB}" type="presParOf" srcId="{DA4DB111-7C98-44ED-BC7C-C91D7DDAE81E}" destId="{47906407-956C-4DBE-95F5-60B3E34737A1}" srcOrd="6" destOrd="0" presId="urn:microsoft.com/office/officeart/2005/8/layout/radial6"/>
    <dgm:cxn modelId="{FB107FDF-B980-1A46-BBE8-D3C461171B42}" type="presParOf" srcId="{DA4DB111-7C98-44ED-BC7C-C91D7DDAE81E}" destId="{585FE9A8-D8F9-48B3-BD89-BCB8D40C3B62}" srcOrd="7" destOrd="0" presId="urn:microsoft.com/office/officeart/2005/8/layout/radial6"/>
    <dgm:cxn modelId="{EFD470D7-9DE0-4E49-BBD6-B0FF34C85671}" type="presParOf" srcId="{DA4DB111-7C98-44ED-BC7C-C91D7DDAE81E}" destId="{61A87214-CB21-4889-AF91-57B4116DD7F6}" srcOrd="8" destOrd="0" presId="urn:microsoft.com/office/officeart/2005/8/layout/radial6"/>
    <dgm:cxn modelId="{3A7CB154-AE53-3F48-AE12-970FF3D9FA2C}" type="presParOf" srcId="{DA4DB111-7C98-44ED-BC7C-C91D7DDAE81E}" destId="{607E6A0A-3655-4CA6-91D8-44B285A4941A}" srcOrd="9" destOrd="0" presId="urn:microsoft.com/office/officeart/2005/8/layout/radial6"/>
    <dgm:cxn modelId="{627F5C33-1EAE-014E-937E-2E036B26A236}" type="presParOf" srcId="{DA4DB111-7C98-44ED-BC7C-C91D7DDAE81E}" destId="{819BC320-0E3F-4F15-A919-57F70CA02FCD}" srcOrd="10" destOrd="0" presId="urn:microsoft.com/office/officeart/2005/8/layout/radial6"/>
    <dgm:cxn modelId="{EA6F83D5-494D-B549-8175-FA4C8C910E88}" type="presParOf" srcId="{DA4DB111-7C98-44ED-BC7C-C91D7DDAE81E}" destId="{46156E6F-80BF-4EEB-9889-1CA1A20B7461}" srcOrd="11" destOrd="0" presId="urn:microsoft.com/office/officeart/2005/8/layout/radial6"/>
    <dgm:cxn modelId="{D02EC5DF-0E3F-7640-BCC7-EA76DAE2E397}" type="presParOf" srcId="{DA4DB111-7C98-44ED-BC7C-C91D7DDAE81E}" destId="{0DD71EEF-493C-4E91-89BE-3AD922D5DFEC}" srcOrd="12" destOrd="0" presId="urn:microsoft.com/office/officeart/2005/8/layout/radial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a:t> </a:t>
          </a:r>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a:t>What is TRUE STORYTELLING </a:t>
          </a:r>
          <a:r>
            <a:rPr lang="en-US" sz="1800" b="1" dirty="0"/>
            <a:t>now</a:t>
          </a:r>
          <a:r>
            <a:rPr lang="en-US" sz="1000" b="1" dirty="0"/>
            <a:t>?</a:t>
          </a:r>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a:t>How to plan FUTURE?</a:t>
          </a:r>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a:t>When &amp; Where to do PROJECT</a:t>
          </a:r>
          <a:r>
            <a:rPr lang="en-US" b="1" baseline="30000" dirty="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a:t>Reflect on OUTCOMES?</a:t>
          </a:r>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130619"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06317" custScaleY="79284"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18886"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76001"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1149E3FF-13B5-DD43-B659-5C966B08664B}" type="presOf" srcId="{AC3E7205-C590-4C12-9D02-2D2D91E25E73}" destId="{21E2B31A-E4B2-4ECF-88AA-8FCC85E6F254}" srcOrd="0" destOrd="0" presId="urn:microsoft.com/office/officeart/2005/8/layout/radial6"/>
    <dgm:cxn modelId="{36F6B2EB-FF50-5547-A9D6-8A70AE4B62AD}" type="presOf" srcId="{ABCADF7A-7ED1-44EC-B608-BFA2456D0BF1}" destId="{819BC320-0E3F-4F15-A919-57F70CA02FCD}" srcOrd="0" destOrd="0" presId="urn:microsoft.com/office/officeart/2005/8/layout/radial6"/>
    <dgm:cxn modelId="{CF7B88C6-663D-9549-A24D-1272C658C111}" type="presOf" srcId="{188A0AD8-3361-466A-980F-FD629CABEA5D}" destId="{C09C0B9D-C626-4352-937F-E565C32A1F1A}" srcOrd="0" destOrd="0" presId="urn:microsoft.com/office/officeart/2005/8/layout/radial6"/>
    <dgm:cxn modelId="{53106F8F-D54D-B943-8124-95BE47DB9C3A}" type="presOf" srcId="{274A1F7C-FF7D-49DF-BC19-A31740450024}" destId="{47906407-956C-4DBE-95F5-60B3E34737A1}" srcOrd="0" destOrd="0" presId="urn:microsoft.com/office/officeart/2005/8/layout/radial6"/>
    <dgm:cxn modelId="{53FFEF2F-8CAC-E642-906C-02E334DA8720}" type="presOf" srcId="{550C664F-08C6-4AB0-A8BA-427258162553}" destId="{0DD71EEF-493C-4E91-89BE-3AD922D5DFEC}" srcOrd="0" destOrd="0" presId="urn:microsoft.com/office/officeart/2005/8/layout/radial6"/>
    <dgm:cxn modelId="{D04DB1B4-18EA-274F-8DB7-7628EDCB0BEC}" type="presOf" srcId="{0AA34E75-C871-4636-82AC-E87B52167F2D}" destId="{E6AF0A74-5C53-4808-8A77-31B80B0E5BF6}" srcOrd="0" destOrd="0" presId="urn:microsoft.com/office/officeart/2005/8/layout/radial6"/>
    <dgm:cxn modelId="{17265C95-1453-4442-82B9-39C3BEE3B7C6}" type="presOf" srcId="{FD225BFA-EC92-4709-8193-75F266C9714F}" destId="{607E6A0A-3655-4CA6-91D8-44B285A4941A}"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3EC9F8D6-0E40-7743-86BE-1C1E5698A2C1}" type="presOf" srcId="{C86AF644-A202-465B-986C-F66F4C0A09FE}" destId="{585FE9A8-D8F9-48B3-BD89-BCB8D40C3B62}" srcOrd="0" destOrd="0" presId="urn:microsoft.com/office/officeart/2005/8/layout/radial6"/>
    <dgm:cxn modelId="{0E8B6F47-4DC4-6F49-A76E-0E12E28E6C32}" type="presOf" srcId="{053550CC-D558-47D3-BB85-AEC146FC1E73}" destId="{18949E23-5716-41EE-8482-AD899487C22A}"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50CFF69-2CB2-4304-8E6F-0C50330F4E83}" srcId="{78A7C5B0-5227-4C8B-AA01-92D448A818AF}" destId="{0AA34E75-C871-4636-82AC-E87B52167F2D}" srcOrd="0" destOrd="0" parTransId="{7951B0F9-C179-4EF5-82AB-9C0960BAD989}" sibTransId="{D4C38F3D-FB10-4FFF-B562-EB61B4FD0556}"/>
    <dgm:cxn modelId="{89E9903E-3543-4640-8C13-F9C0B3E1C132}" type="presOf" srcId="{78A7C5B0-5227-4C8B-AA01-92D448A818AF}" destId="{DA4DB111-7C98-44ED-BC7C-C91D7DDAE81E}" srcOrd="0" destOrd="0" presId="urn:microsoft.com/office/officeart/2005/8/layout/radial6"/>
    <dgm:cxn modelId="{7EED71E3-FDE9-6342-B6B5-03F991A1010F}" type="presParOf" srcId="{DA4DB111-7C98-44ED-BC7C-C91D7DDAE81E}" destId="{E6AF0A74-5C53-4808-8A77-31B80B0E5BF6}" srcOrd="0" destOrd="0" presId="urn:microsoft.com/office/officeart/2005/8/layout/radial6"/>
    <dgm:cxn modelId="{3325E50F-C1C1-B947-B4BA-2F6B427AB1F1}" type="presParOf" srcId="{DA4DB111-7C98-44ED-BC7C-C91D7DDAE81E}" destId="{21E2B31A-E4B2-4ECF-88AA-8FCC85E6F254}" srcOrd="1" destOrd="0" presId="urn:microsoft.com/office/officeart/2005/8/layout/radial6"/>
    <dgm:cxn modelId="{8B36B61B-199A-C941-8C0A-F5A1AB1FDE2C}" type="presParOf" srcId="{DA4DB111-7C98-44ED-BC7C-C91D7DDAE81E}" destId="{A740D28C-C6E5-4D3D-829E-B2E72DEC6932}" srcOrd="2" destOrd="0" presId="urn:microsoft.com/office/officeart/2005/8/layout/radial6"/>
    <dgm:cxn modelId="{7FA157DD-5EB6-7C43-8E8C-B1C0DDBE46E7}" type="presParOf" srcId="{DA4DB111-7C98-44ED-BC7C-C91D7DDAE81E}" destId="{C09C0B9D-C626-4352-937F-E565C32A1F1A}" srcOrd="3" destOrd="0" presId="urn:microsoft.com/office/officeart/2005/8/layout/radial6"/>
    <dgm:cxn modelId="{3A5571CB-44E8-6C4F-8C83-B48F6C334FB3}" type="presParOf" srcId="{DA4DB111-7C98-44ED-BC7C-C91D7DDAE81E}" destId="{18949E23-5716-41EE-8482-AD899487C22A}" srcOrd="4" destOrd="0" presId="urn:microsoft.com/office/officeart/2005/8/layout/radial6"/>
    <dgm:cxn modelId="{FC7B0FB3-7DF3-564A-AC1D-63AEA79FA57A}" type="presParOf" srcId="{DA4DB111-7C98-44ED-BC7C-C91D7DDAE81E}" destId="{22544C63-152D-4BA0-B4E1-6E36758E97BB}" srcOrd="5" destOrd="0" presId="urn:microsoft.com/office/officeart/2005/8/layout/radial6"/>
    <dgm:cxn modelId="{720A9A70-2610-4B4B-96E5-42B503D82EF2}" type="presParOf" srcId="{DA4DB111-7C98-44ED-BC7C-C91D7DDAE81E}" destId="{47906407-956C-4DBE-95F5-60B3E34737A1}" srcOrd="6" destOrd="0" presId="urn:microsoft.com/office/officeart/2005/8/layout/radial6"/>
    <dgm:cxn modelId="{F4DFEA31-90A9-954F-819C-07D739C1C6AD}" type="presParOf" srcId="{DA4DB111-7C98-44ED-BC7C-C91D7DDAE81E}" destId="{585FE9A8-D8F9-48B3-BD89-BCB8D40C3B62}" srcOrd="7" destOrd="0" presId="urn:microsoft.com/office/officeart/2005/8/layout/radial6"/>
    <dgm:cxn modelId="{2E78ED9C-AA35-3D41-B38C-15A2C0D0DC9E}" type="presParOf" srcId="{DA4DB111-7C98-44ED-BC7C-C91D7DDAE81E}" destId="{61A87214-CB21-4889-AF91-57B4116DD7F6}" srcOrd="8" destOrd="0" presId="urn:microsoft.com/office/officeart/2005/8/layout/radial6"/>
    <dgm:cxn modelId="{EA93CC9E-70B0-1246-990D-D170D7CA1886}" type="presParOf" srcId="{DA4DB111-7C98-44ED-BC7C-C91D7DDAE81E}" destId="{607E6A0A-3655-4CA6-91D8-44B285A4941A}" srcOrd="9" destOrd="0" presId="urn:microsoft.com/office/officeart/2005/8/layout/radial6"/>
    <dgm:cxn modelId="{162B3494-1A34-FF42-B2D8-5E8F26106A14}" type="presParOf" srcId="{DA4DB111-7C98-44ED-BC7C-C91D7DDAE81E}" destId="{819BC320-0E3F-4F15-A919-57F70CA02FCD}" srcOrd="10" destOrd="0" presId="urn:microsoft.com/office/officeart/2005/8/layout/radial6"/>
    <dgm:cxn modelId="{035A6CD4-98FF-CF4C-8206-C96594985B07}" type="presParOf" srcId="{DA4DB111-7C98-44ED-BC7C-C91D7DDAE81E}" destId="{46156E6F-80BF-4EEB-9889-1CA1A20B7461}" srcOrd="11" destOrd="0" presId="urn:microsoft.com/office/officeart/2005/8/layout/radial6"/>
    <dgm:cxn modelId="{EB9475C7-BE87-5344-A236-95C6D0663EB8}"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897830" y="180039"/>
          <a:ext cx="4601244" cy="4601244"/>
        </a:xfrm>
        <a:prstGeom prst="blockArc">
          <a:avLst>
            <a:gd name="adj1" fmla="val 10214778"/>
            <a:gd name="adj2" fmla="val 18129689"/>
            <a:gd name="adj3" fmla="val 4638"/>
          </a:avLst>
        </a:prstGeom>
        <a:blipFill rotWithShape="0">
          <a:blip xmlns:r="http://schemas.openxmlformats.org/officeDocument/2006/relationships" r:embed="rId1">
            <a:duotone>
              <a:schemeClr val="accent5">
                <a:hueOff val="0"/>
                <a:satOff val="0"/>
                <a:lumOff val="0"/>
                <a:alphaOff val="0"/>
                <a:shade val="20000"/>
                <a:satMod val="130000"/>
              </a:schemeClr>
              <a:schemeClr val="accent5">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842372" y="1183270"/>
          <a:ext cx="4601244" cy="4601244"/>
        </a:xfrm>
        <a:prstGeom prst="blockArc">
          <a:avLst>
            <a:gd name="adj1" fmla="val 3400180"/>
            <a:gd name="adj2" fmla="val 11764907"/>
            <a:gd name="adj3" fmla="val 4638"/>
          </a:avLst>
        </a:prstGeom>
        <a:blipFill rotWithShape="0">
          <a:blip xmlns:r="http://schemas.openxmlformats.org/officeDocument/2006/relationships" r:embed="rId1">
            <a:duotone>
              <a:schemeClr val="accent4">
                <a:hueOff val="0"/>
                <a:satOff val="0"/>
                <a:lumOff val="0"/>
                <a:alphaOff val="0"/>
                <a:shade val="20000"/>
                <a:satMod val="130000"/>
              </a:schemeClr>
              <a:schemeClr val="accent4">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3474867" y="1301168"/>
          <a:ext cx="4601244" cy="4601244"/>
        </a:xfrm>
        <a:prstGeom prst="blockArc">
          <a:avLst>
            <a:gd name="adj1" fmla="val 20644877"/>
            <a:gd name="adj2" fmla="val 7707539"/>
            <a:gd name="adj3" fmla="val 4638"/>
          </a:avLst>
        </a:prstGeom>
        <a:blipFill rotWithShape="0">
          <a:blip xmlns:r="http://schemas.openxmlformats.org/officeDocument/2006/relationships" r:embed="rId1">
            <a:duotone>
              <a:schemeClr val="accent3">
                <a:hueOff val="0"/>
                <a:satOff val="0"/>
                <a:lumOff val="0"/>
                <a:alphaOff val="0"/>
                <a:shade val="20000"/>
                <a:satMod val="130000"/>
              </a:schemeClr>
              <a:schemeClr val="accent3">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3481573" y="45391"/>
          <a:ext cx="4601244" cy="4601244"/>
        </a:xfrm>
        <a:prstGeom prst="blockArc">
          <a:avLst>
            <a:gd name="adj1" fmla="val 13912329"/>
            <a:gd name="adj2" fmla="val 991839"/>
            <a:gd name="adj3" fmla="val 4638"/>
          </a:avLst>
        </a:prstGeom>
        <a:blipFill rotWithShape="0">
          <a:blip xmlns:r="http://schemas.openxmlformats.org/officeDocument/2006/relationships" r:embed="rId1">
            <a:duotone>
              <a:schemeClr val="accent2">
                <a:hueOff val="0"/>
                <a:satOff val="0"/>
                <a:lumOff val="0"/>
                <a:alphaOff val="0"/>
                <a:shade val="20000"/>
                <a:satMod val="130000"/>
              </a:schemeClr>
              <a:schemeClr val="accent2">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2252297" y="950783"/>
          <a:ext cx="4064839" cy="3733370"/>
        </a:xfrm>
        <a:prstGeom prst="ellipse">
          <a:avLst/>
        </a:prstGeom>
        <a:blipFill rotWithShape="0">
          <a:blip xmlns:r="http://schemas.openxmlformats.org/officeDocument/2006/relationships" r:embed="rId2"/>
          <a:stretch>
            <a:fillRect/>
          </a:stretch>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2847579" y="1497522"/>
        <a:ext cx="2874275" cy="2639892"/>
      </dsp:txXfrm>
    </dsp:sp>
    <dsp:sp modelId="{21E2B31A-E4B2-4ECF-88AA-8FCC85E6F254}">
      <dsp:nvSpPr>
        <dsp:cNvPr id="0" name=""/>
        <dsp:cNvSpPr/>
      </dsp:nvSpPr>
      <dsp:spPr>
        <a:xfrm>
          <a:off x="3615217" y="0"/>
          <a:ext cx="1558945" cy="1156467"/>
        </a:xfrm>
        <a:prstGeom prst="ellipse">
          <a:avLst/>
        </a:prstGeom>
        <a:blipFill rotWithShape="0">
          <a:blip xmlns:r="http://schemas.openxmlformats.org/officeDocument/2006/relationships" r:embed="rId1">
            <a:duotone>
              <a:schemeClr val="accent2">
                <a:hueOff val="0"/>
                <a:satOff val="0"/>
                <a:lumOff val="0"/>
                <a:alphaOff val="0"/>
                <a:shade val="20000"/>
                <a:satMod val="130000"/>
              </a:schemeClr>
              <a:schemeClr val="accent2">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t>What is TRUE STORYTELLING </a:t>
          </a:r>
          <a:r>
            <a:rPr lang="en-US" sz="1800" b="1" kern="1200" dirty="0"/>
            <a:t>now</a:t>
          </a:r>
          <a:r>
            <a:rPr lang="en-US" sz="1000" b="1" kern="1200" dirty="0"/>
            <a:t>?</a:t>
          </a:r>
        </a:p>
      </dsp:txBody>
      <dsp:txXfrm>
        <a:off x="3843519" y="169361"/>
        <a:ext cx="1102341" cy="817745"/>
      </dsp:txXfrm>
    </dsp:sp>
    <dsp:sp modelId="{18949E23-5716-41EE-8482-AD899487C22A}">
      <dsp:nvSpPr>
        <dsp:cNvPr id="0" name=""/>
        <dsp:cNvSpPr/>
      </dsp:nvSpPr>
      <dsp:spPr>
        <a:xfrm>
          <a:off x="7148748" y="2397913"/>
          <a:ext cx="1575662" cy="1175022"/>
        </a:xfrm>
        <a:prstGeom prst="ellipse">
          <a:avLst/>
        </a:prstGeom>
        <a:blipFill rotWithShape="0">
          <a:blip xmlns:r="http://schemas.openxmlformats.org/officeDocument/2006/relationships" r:embed="rId1">
            <a:duotone>
              <a:schemeClr val="accent3">
                <a:hueOff val="0"/>
                <a:satOff val="0"/>
                <a:lumOff val="0"/>
                <a:alphaOff val="0"/>
                <a:shade val="20000"/>
                <a:satMod val="130000"/>
              </a:schemeClr>
              <a:schemeClr val="accent3">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How to plan FUTURE?</a:t>
          </a:r>
        </a:p>
      </dsp:txBody>
      <dsp:txXfrm>
        <a:off x="7379498" y="2569991"/>
        <a:ext cx="1114162" cy="830866"/>
      </dsp:txXfrm>
    </dsp:sp>
    <dsp:sp modelId="{585FE9A8-D8F9-48B3-BD89-BCB8D40C3B62}">
      <dsp:nvSpPr>
        <dsp:cNvPr id="0" name=""/>
        <dsp:cNvSpPr/>
      </dsp:nvSpPr>
      <dsp:spPr>
        <a:xfrm>
          <a:off x="3496820" y="4744452"/>
          <a:ext cx="1761940" cy="1234141"/>
        </a:xfrm>
        <a:prstGeom prst="ellipse">
          <a:avLst/>
        </a:prstGeom>
        <a:blipFill rotWithShape="0">
          <a:blip xmlns:r="http://schemas.openxmlformats.org/officeDocument/2006/relationships" r:embed="rId1">
            <a:duotone>
              <a:schemeClr val="accent4">
                <a:hueOff val="0"/>
                <a:satOff val="0"/>
                <a:lumOff val="0"/>
                <a:alphaOff val="0"/>
                <a:shade val="20000"/>
                <a:satMod val="130000"/>
              </a:schemeClr>
              <a:schemeClr val="accent4">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When &amp; Where to do PROJECT</a:t>
          </a:r>
          <a:r>
            <a:rPr lang="en-US" sz="1400" b="1" kern="1200" baseline="30000" dirty="0"/>
            <a:t>?</a:t>
          </a:r>
          <a:endParaRPr lang="en-US" sz="1400" b="1" kern="1200" dirty="0"/>
        </a:p>
      </dsp:txBody>
      <dsp:txXfrm>
        <a:off x="3754850" y="4925188"/>
        <a:ext cx="1245880" cy="872669"/>
      </dsp:txXfrm>
    </dsp:sp>
    <dsp:sp modelId="{819BC320-0E3F-4F15-A919-57F70CA02FCD}">
      <dsp:nvSpPr>
        <dsp:cNvPr id="0" name=""/>
        <dsp:cNvSpPr/>
      </dsp:nvSpPr>
      <dsp:spPr>
        <a:xfrm>
          <a:off x="97051" y="2298195"/>
          <a:ext cx="1773233" cy="1126366"/>
        </a:xfrm>
        <a:prstGeom prst="ellipse">
          <a:avLst/>
        </a:prstGeom>
        <a:blipFill rotWithShape="0">
          <a:blip xmlns:r="http://schemas.openxmlformats.org/officeDocument/2006/relationships" r:embed="rId1">
            <a:duotone>
              <a:schemeClr val="accent5">
                <a:hueOff val="0"/>
                <a:satOff val="0"/>
                <a:lumOff val="0"/>
                <a:alphaOff val="0"/>
                <a:shade val="20000"/>
                <a:satMod val="130000"/>
              </a:schemeClr>
              <a:schemeClr val="accent5">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Reflect on OUTCOMES?</a:t>
          </a:r>
        </a:p>
      </dsp:txBody>
      <dsp:txXfrm>
        <a:off x="356735" y="2463147"/>
        <a:ext cx="1253865" cy="796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5EB257-13F0-524F-83E0-53D6C10026FB}" type="datetimeFigureOut">
              <a:rPr lang="en-US" smtClean="0"/>
              <a:t>5/23/19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5D0244-8CE4-F542-8B7C-62402F9DBCC4}" type="slidenum">
              <a:rPr lang="en-US" smtClean="0"/>
              <a:t>‹#›</a:t>
            </a:fld>
            <a:endParaRPr lang="en-US" dirty="0"/>
          </a:p>
        </p:txBody>
      </p:sp>
    </p:spTree>
    <p:extLst>
      <p:ext uri="{BB962C8B-B14F-4D97-AF65-F5344CB8AC3E}">
        <p14:creationId xmlns:p14="http://schemas.microsoft.com/office/powerpoint/2010/main" val="1811655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617F21-1D21-4549-A909-A25588042643}" type="datetimeFigureOut">
              <a:rPr lang="en-US" smtClean="0"/>
              <a:t>5/23/19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4A9DC2-25B1-ED49-BF3F-9E95504A2C49}" type="slidenum">
              <a:rPr lang="en-US" smtClean="0"/>
              <a:t>‹#›</a:t>
            </a:fld>
            <a:endParaRPr lang="en-US" dirty="0"/>
          </a:p>
        </p:txBody>
      </p:sp>
    </p:spTree>
    <p:extLst>
      <p:ext uri="{BB962C8B-B14F-4D97-AF65-F5344CB8AC3E}">
        <p14:creationId xmlns:p14="http://schemas.microsoft.com/office/powerpoint/2010/main" val="2640222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8-KtR4vM4eg" TargetMode="External"/><Relationship Id="rId4" Type="http://schemas.openxmlformats.org/officeDocument/2006/relationships/hyperlink" Target="https://hbr.org/2007/12/the-four-truths-of-the-storyteller"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8-KtR4vM4eg" TargetMode="External"/><Relationship Id="rId4" Type="http://schemas.openxmlformats.org/officeDocument/2006/relationships/hyperlink" Target="https://hbr.org/2007/12/the-four-truths-of-the-storyteller"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youtu.be/4U70RsDxwvg?t=432"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Example</a:t>
            </a:r>
            <a:r>
              <a:rPr lang="en-US" dirty="0"/>
              <a:t>: Living Stories with a Place, A Time, and a Truth of lived experience</a:t>
            </a:r>
          </a:p>
          <a:p>
            <a:pPr marL="0" indent="0">
              <a:buNone/>
            </a:pPr>
            <a:r>
              <a:rPr lang="en-US" dirty="0"/>
              <a:t>Happening Here and Now</a:t>
            </a:r>
          </a:p>
          <a:p>
            <a:pPr marL="0" indent="0">
              <a:buNone/>
            </a:pPr>
            <a:r>
              <a:rPr lang="en-US" dirty="0"/>
              <a:t>In the middle, unfolding, emerging, happening</a:t>
            </a:r>
          </a:p>
          <a:p>
            <a:pPr marL="0" indent="0">
              <a:buNone/>
            </a:pPr>
            <a:r>
              <a:rPr lang="en-US" dirty="0"/>
              <a:t>Goes from strategic</a:t>
            </a:r>
            <a:r>
              <a:rPr lang="en-US" baseline="0" dirty="0"/>
              <a:t> level of power, to what is best for the world in Council of Elrond</a:t>
            </a:r>
          </a:p>
          <a:p>
            <a:pPr marL="0" indent="0">
              <a:buNone/>
            </a:pPr>
            <a:endParaRPr lang="en-US" baseline="0" dirty="0"/>
          </a:p>
          <a:p>
            <a:pPr marL="0" indent="0">
              <a:buNone/>
            </a:pPr>
            <a:r>
              <a:rPr lang="en-US" dirty="0"/>
              <a:t>Tell LESS is MORE</a:t>
            </a:r>
          </a:p>
          <a:p>
            <a:pPr marL="0" indent="0">
              <a:buNone/>
            </a:pPr>
            <a:r>
              <a:rPr lang="en-US" dirty="0"/>
              <a:t>BE AUTHENTIC - </a:t>
            </a:r>
            <a:r>
              <a:rPr lang="en-US" b="1" dirty="0">
                <a:sym typeface="Wingdings"/>
              </a:rPr>
              <a:t>Create an emotional component that resonates with the audience </a:t>
            </a:r>
            <a:r>
              <a:rPr lang="en-US" b="1" dirty="0">
                <a:sym typeface="Wingdings"/>
                <a:hlinkClick r:id="rId3"/>
              </a:rPr>
              <a:t>YouTube </a:t>
            </a:r>
            <a:r>
              <a:rPr lang="en-US" b="1" dirty="0">
                <a:sym typeface="Wingdings"/>
              </a:rPr>
              <a:t>Peter Guber of Mandalay Group, so they retell it forward owning; See </a:t>
            </a:r>
            <a:r>
              <a:rPr lang="en-US" b="1" dirty="0">
                <a:sym typeface="Wingdings"/>
                <a:hlinkClick r:id="rId4"/>
              </a:rPr>
              <a:t>article 4 truths of the storyteller HBR</a:t>
            </a:r>
            <a:endParaRPr lang="en-US" b="1" dirty="0">
              <a:sym typeface="Wingdings"/>
            </a:endParaRP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5</a:t>
            </a:fld>
            <a:endParaRPr lang="en-US" dirty="0"/>
          </a:p>
        </p:txBody>
      </p:sp>
    </p:spTree>
    <p:extLst>
      <p:ext uri="{BB962C8B-B14F-4D97-AF65-F5344CB8AC3E}">
        <p14:creationId xmlns:p14="http://schemas.microsoft.com/office/powerpoint/2010/main" val="2581569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task here is to grasp-by-embodiment</a:t>
            </a:r>
            <a:r>
              <a:rPr lang="en-US" baseline="0" dirty="0" smtClean="0"/>
              <a:t> in scenography and artifacts the staging of the encounter between COUNTRY-NORM and the immigrant (see photo), and to do gesturing, to display the situation of the conflict of what is unpredictable future, and yet to do divination anyway of the BEYOND of the PRESENT. We experience the future, in advance, by our flesh-and-blood, and the body tells the true story to us here-and-now. Walter Benjamin (1928) in One-Way Street did 60 divinations of the future arriving in a German city after WWI.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Benjamin, Walter. (1928/2016). </a:t>
            </a:r>
            <a:r>
              <a:rPr lang="en-US" sz="1200" b="1" i="1" kern="1200" dirty="0" smtClean="0">
                <a:solidFill>
                  <a:schemeClr val="tx1"/>
                </a:solidFill>
                <a:effectLst/>
                <a:latin typeface="+mn-lt"/>
                <a:ea typeface="+mn-ea"/>
                <a:cs typeface="+mn-cs"/>
              </a:rPr>
              <a:t>One-way Street</a:t>
            </a:r>
            <a:r>
              <a:rPr lang="en-US" sz="1200" kern="1200" dirty="0" smtClean="0">
                <a:solidFill>
                  <a:schemeClr val="tx1"/>
                </a:solidFill>
                <a:effectLst/>
                <a:latin typeface="+mn-lt"/>
                <a:ea typeface="+mn-ea"/>
                <a:cs typeface="+mn-cs"/>
              </a:rPr>
              <a:t>. Original 1928,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2016 edition with Preface, 2016. Translated by Edmund </a:t>
            </a:r>
            <a:r>
              <a:rPr lang="en-US" sz="1200" kern="1200" dirty="0" err="1" smtClean="0">
                <a:solidFill>
                  <a:schemeClr val="tx1"/>
                </a:solidFill>
                <a:effectLst/>
                <a:latin typeface="+mn-lt"/>
                <a:ea typeface="+mn-ea"/>
                <a:cs typeface="+mn-cs"/>
              </a:rPr>
              <a:t>Jephcott</a:t>
            </a:r>
            <a:r>
              <a:rPr lang="en-US" sz="1200" kern="1200" dirty="0" smtClean="0">
                <a:solidFill>
                  <a:schemeClr val="tx1"/>
                </a:solidFill>
                <a:effectLst/>
                <a:latin typeface="+mn-lt"/>
                <a:ea typeface="+mn-ea"/>
                <a:cs typeface="+mn-cs"/>
              </a:rPr>
              <a:t>, edited with intro by Michael W. Jennings, and preface by </a:t>
            </a:r>
            <a:r>
              <a:rPr lang="en-US" sz="1200" kern="1200" dirty="0" err="1" smtClean="0">
                <a:solidFill>
                  <a:schemeClr val="tx1"/>
                </a:solidFill>
                <a:effectLst/>
                <a:latin typeface="+mn-lt"/>
                <a:ea typeface="+mn-ea"/>
                <a:cs typeface="+mn-cs"/>
              </a:rPr>
              <a:t>Greil</a:t>
            </a:r>
            <a:r>
              <a:rPr lang="en-US" sz="1200" kern="1200" dirty="0" smtClean="0">
                <a:solidFill>
                  <a:schemeClr val="tx1"/>
                </a:solidFill>
                <a:effectLst/>
                <a:latin typeface="+mn-lt"/>
                <a:ea typeface="+mn-ea"/>
                <a:cs typeface="+mn-cs"/>
              </a:rPr>
              <a:t> Marcus. Cambridge, MA, London: The </a:t>
            </a:r>
            <a:r>
              <a:rPr lang="en-US" sz="1200" kern="1200" dirty="0" err="1" smtClean="0">
                <a:solidFill>
                  <a:schemeClr val="tx1"/>
                </a:solidFill>
                <a:effectLst/>
                <a:latin typeface="+mn-lt"/>
                <a:ea typeface="+mn-ea"/>
                <a:cs typeface="+mn-cs"/>
              </a:rPr>
              <a:t>Belknam</a:t>
            </a:r>
            <a:r>
              <a:rPr lang="en-US" sz="1200" kern="1200" dirty="0" smtClean="0">
                <a:solidFill>
                  <a:schemeClr val="tx1"/>
                </a:solidFill>
                <a:effectLst/>
                <a:latin typeface="+mn-lt"/>
                <a:ea typeface="+mn-ea"/>
                <a:cs typeface="+mn-cs"/>
              </a:rPr>
              <a:t> Press of Harvard University Press. Vol. 966. Penguin UK.</a:t>
            </a:r>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24</a:t>
            </a:fld>
            <a:endParaRPr lang="en-US" dirty="0"/>
          </a:p>
        </p:txBody>
      </p:sp>
    </p:spTree>
    <p:extLst>
      <p:ext uri="{BB962C8B-B14F-4D97-AF65-F5344CB8AC3E}">
        <p14:creationId xmlns:p14="http://schemas.microsoft.com/office/powerpoint/2010/main" val="385693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task here is to grasp-by-embodiment</a:t>
            </a:r>
            <a:r>
              <a:rPr lang="en-US" baseline="0" dirty="0" smtClean="0"/>
              <a:t> in scenography and artifacts the staging of the encounter between COUNTRY-NORM and the immigrant (see photo), and to do gesturing, to display the situation of the conflict of what is unpredictable future, and yet to do divination anyway of the BEYOND of the PRESENT. We experience the future, in advance, by our flesh-and-blood, and the body tells the true story to us here-and-now. </a:t>
            </a:r>
            <a:r>
              <a:rPr lang="en-US" baseline="0" smtClean="0"/>
              <a:t>Walter Benjamin (1928) </a:t>
            </a:r>
            <a:r>
              <a:rPr lang="en-US" baseline="0" dirty="0" smtClean="0"/>
              <a:t>in One-Way Street did 60 divinations of the future arriving in a German city after WWI.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Benjamin, Walter. (1928/2016). </a:t>
            </a:r>
            <a:r>
              <a:rPr lang="en-US" sz="1200" b="1" i="1" kern="1200" dirty="0" smtClean="0">
                <a:solidFill>
                  <a:schemeClr val="tx1"/>
                </a:solidFill>
                <a:effectLst/>
                <a:latin typeface="+mn-lt"/>
                <a:ea typeface="+mn-ea"/>
                <a:cs typeface="+mn-cs"/>
              </a:rPr>
              <a:t>One-way Street</a:t>
            </a:r>
            <a:r>
              <a:rPr lang="en-US" sz="1200" kern="1200" dirty="0" smtClean="0">
                <a:solidFill>
                  <a:schemeClr val="tx1"/>
                </a:solidFill>
                <a:effectLst/>
                <a:latin typeface="+mn-lt"/>
                <a:ea typeface="+mn-ea"/>
                <a:cs typeface="+mn-cs"/>
              </a:rPr>
              <a:t>. Original 1928,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2016 edition with Preface, 2016. Translated by Edmund </a:t>
            </a:r>
            <a:r>
              <a:rPr lang="en-US" sz="1200" kern="1200" dirty="0" err="1" smtClean="0">
                <a:solidFill>
                  <a:schemeClr val="tx1"/>
                </a:solidFill>
                <a:effectLst/>
                <a:latin typeface="+mn-lt"/>
                <a:ea typeface="+mn-ea"/>
                <a:cs typeface="+mn-cs"/>
              </a:rPr>
              <a:t>Jephcott</a:t>
            </a:r>
            <a:r>
              <a:rPr lang="en-US" sz="1200" kern="1200" dirty="0" smtClean="0">
                <a:solidFill>
                  <a:schemeClr val="tx1"/>
                </a:solidFill>
                <a:effectLst/>
                <a:latin typeface="+mn-lt"/>
                <a:ea typeface="+mn-ea"/>
                <a:cs typeface="+mn-cs"/>
              </a:rPr>
              <a:t>, edited with intro by Michael W. Jennings, and preface by </a:t>
            </a:r>
            <a:r>
              <a:rPr lang="en-US" sz="1200" kern="1200" dirty="0" err="1" smtClean="0">
                <a:solidFill>
                  <a:schemeClr val="tx1"/>
                </a:solidFill>
                <a:effectLst/>
                <a:latin typeface="+mn-lt"/>
                <a:ea typeface="+mn-ea"/>
                <a:cs typeface="+mn-cs"/>
              </a:rPr>
              <a:t>Greil</a:t>
            </a:r>
            <a:r>
              <a:rPr lang="en-US" sz="1200" kern="1200" dirty="0" smtClean="0">
                <a:solidFill>
                  <a:schemeClr val="tx1"/>
                </a:solidFill>
                <a:effectLst/>
                <a:latin typeface="+mn-lt"/>
                <a:ea typeface="+mn-ea"/>
                <a:cs typeface="+mn-cs"/>
              </a:rPr>
              <a:t> Marcus. Cambridge, MA, London: The </a:t>
            </a:r>
            <a:r>
              <a:rPr lang="en-US" sz="1200" kern="1200" dirty="0" err="1" smtClean="0">
                <a:solidFill>
                  <a:schemeClr val="tx1"/>
                </a:solidFill>
                <a:effectLst/>
                <a:latin typeface="+mn-lt"/>
                <a:ea typeface="+mn-ea"/>
                <a:cs typeface="+mn-cs"/>
              </a:rPr>
              <a:t>Belknam</a:t>
            </a:r>
            <a:r>
              <a:rPr lang="en-US" sz="1200" kern="1200" dirty="0" smtClean="0">
                <a:solidFill>
                  <a:schemeClr val="tx1"/>
                </a:solidFill>
                <a:effectLst/>
                <a:latin typeface="+mn-lt"/>
                <a:ea typeface="+mn-ea"/>
                <a:cs typeface="+mn-cs"/>
              </a:rPr>
              <a:t> Press of Harvard University Press. Vol. 966. Penguin UK.</a:t>
            </a:r>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25</a:t>
            </a:fld>
            <a:endParaRPr lang="en-US" dirty="0"/>
          </a:p>
        </p:txBody>
      </p:sp>
    </p:spTree>
    <p:extLst>
      <p:ext uri="{BB962C8B-B14F-4D97-AF65-F5344CB8AC3E}">
        <p14:creationId xmlns:p14="http://schemas.microsoft.com/office/powerpoint/2010/main" val="385693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 (Boje) am applying Bakhtin (1993: 3) moral answerability and Butler (2005) moral </a:t>
            </a:r>
            <a:r>
              <a:rPr lang="en-US" baseline="0" dirty="0" err="1" smtClean="0"/>
              <a:t>acocuntability</a:t>
            </a:r>
            <a:r>
              <a:rPr lang="en-US" baseline="0" dirty="0" smtClean="0"/>
              <a:t>, to the non-narrativizable encounter with the conflict between COUNTRY-NORMS and the IMMIGRANT I FACE TO GIVE ACCOUNT. The immigrant is the addressee of my moral answerability, but the COUNTRY-NORM also is demanding a narrative account. I have an embodiment intelligibility of the vexation vectors that are crossed.  What I seek to make recognizable in narrative is not fully mine. I was not there at the beginning of immigration journey. I am here now, giving an account of myself to the Other, who is also not here now. I have a fore-grasping, a </a:t>
            </a:r>
            <a:r>
              <a:rPr lang="en-US" baseline="0" dirty="0" err="1" smtClean="0"/>
              <a:t>graspying</a:t>
            </a:r>
            <a:r>
              <a:rPr lang="en-US" baseline="0" dirty="0" smtClean="0"/>
              <a:t>-by-embodiment and can express the scenography.</a:t>
            </a:r>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27</a:t>
            </a:fld>
            <a:endParaRPr lang="en-US" dirty="0"/>
          </a:p>
        </p:txBody>
      </p:sp>
    </p:spTree>
    <p:extLst>
      <p:ext uri="{BB962C8B-B14F-4D97-AF65-F5344CB8AC3E}">
        <p14:creationId xmlns:p14="http://schemas.microsoft.com/office/powerpoint/2010/main" val="1874664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6</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874EA0-E96F-4A9F-BECE-F82ED93FDC31}" type="slidenum">
              <a:rPr lang="da-DK" smtClean="0"/>
              <a:t>7</a:t>
            </a:fld>
            <a:endParaRPr lang="da-DK"/>
          </a:p>
        </p:txBody>
      </p:sp>
    </p:spTree>
    <p:extLst>
      <p:ext uri="{BB962C8B-B14F-4D97-AF65-F5344CB8AC3E}">
        <p14:creationId xmlns:p14="http://schemas.microsoft.com/office/powerpoint/2010/main" val="377896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grand challenger</a:t>
            </a:r>
          </a:p>
        </p:txBody>
      </p:sp>
      <p:sp>
        <p:nvSpPr>
          <p:cNvPr id="4" name="Slide Number Placeholder 3"/>
          <p:cNvSpPr>
            <a:spLocks noGrp="1"/>
          </p:cNvSpPr>
          <p:nvPr>
            <p:ph type="sldNum" sz="quarter" idx="10"/>
          </p:nvPr>
        </p:nvSpPr>
        <p:spPr/>
        <p:txBody>
          <a:bodyPr/>
          <a:lstStyle/>
          <a:p>
            <a:fld id="{9349FF08-FF76-4533-AFD1-03448A6ADE0A}" type="slidenum">
              <a:rPr lang="en-US" smtClean="0"/>
              <a:t>9</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Example</a:t>
            </a:r>
            <a:r>
              <a:rPr lang="en-US" dirty="0"/>
              <a:t>: Living Stories with a Place, A Time, and a Truth of lived experience</a:t>
            </a:r>
          </a:p>
          <a:p>
            <a:pPr marL="0" indent="0">
              <a:buNone/>
            </a:pPr>
            <a:r>
              <a:rPr lang="en-US" dirty="0"/>
              <a:t>Happening Here and Now</a:t>
            </a:r>
          </a:p>
          <a:p>
            <a:pPr marL="0" indent="0">
              <a:buNone/>
            </a:pPr>
            <a:r>
              <a:rPr lang="en-US" dirty="0"/>
              <a:t>In the middle, unfolding, emerging, happening</a:t>
            </a:r>
          </a:p>
          <a:p>
            <a:pPr marL="0" indent="0">
              <a:buNone/>
            </a:pPr>
            <a:r>
              <a:rPr lang="en-US" dirty="0"/>
              <a:t>Goes from strategic</a:t>
            </a:r>
            <a:r>
              <a:rPr lang="en-US" baseline="0" dirty="0"/>
              <a:t> level of power, to what is best for the world in Council of Elrond</a:t>
            </a:r>
          </a:p>
          <a:p>
            <a:pPr marL="0" indent="0">
              <a:buNone/>
            </a:pPr>
            <a:endParaRPr lang="en-US" baseline="0" dirty="0"/>
          </a:p>
          <a:p>
            <a:pPr marL="0" indent="0">
              <a:buNone/>
            </a:pPr>
            <a:r>
              <a:rPr lang="en-US" dirty="0"/>
              <a:t>Tell LESS is MORE</a:t>
            </a:r>
          </a:p>
          <a:p>
            <a:pPr marL="0" indent="0">
              <a:buNone/>
            </a:pPr>
            <a:r>
              <a:rPr lang="en-US" dirty="0"/>
              <a:t>BE AUTHENTIC - </a:t>
            </a:r>
            <a:r>
              <a:rPr lang="en-US" b="1" dirty="0">
                <a:sym typeface="Wingdings"/>
              </a:rPr>
              <a:t>Create an emotional component that resonates with the audience </a:t>
            </a:r>
            <a:r>
              <a:rPr lang="en-US" b="1" dirty="0">
                <a:sym typeface="Wingdings"/>
                <a:hlinkClick r:id="rId3"/>
              </a:rPr>
              <a:t>YouTube </a:t>
            </a:r>
            <a:r>
              <a:rPr lang="en-US" b="1" dirty="0">
                <a:sym typeface="Wingdings"/>
              </a:rPr>
              <a:t>Peter Guber of Mandalay Group, so they retell it forward owning; See </a:t>
            </a:r>
            <a:r>
              <a:rPr lang="en-US" b="1" dirty="0">
                <a:sym typeface="Wingdings"/>
                <a:hlinkClick r:id="rId4"/>
              </a:rPr>
              <a:t>article 4 truths of the storyteller HBR</a:t>
            </a:r>
            <a:endParaRPr lang="en-US" b="1" dirty="0">
              <a:sym typeface="Wingdings"/>
            </a:endParaRP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13</a:t>
            </a:fld>
            <a:endParaRPr lang="en-US" dirty="0"/>
          </a:p>
        </p:txBody>
      </p:sp>
    </p:spTree>
    <p:extLst>
      <p:ext uri="{BB962C8B-B14F-4D97-AF65-F5344CB8AC3E}">
        <p14:creationId xmlns:p14="http://schemas.microsoft.com/office/powerpoint/2010/main" val="258156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 Dredge suggested Bus Tour with all the stakeholders on board</a:t>
            </a:r>
            <a:r>
              <a:rPr lang="en-US" baseline="0" dirty="0"/>
              <a:t> on Tues May 8 2018 at Aalborg, at conference held there on storytelling</a:t>
            </a:r>
            <a:endParaRPr lang="en-US" dirty="0"/>
          </a:p>
          <a:p>
            <a:r>
              <a:rPr lang="en-US" dirty="0"/>
              <a:t>How to tell a motivating &amp; inspiring story? </a:t>
            </a:r>
            <a:r>
              <a:rPr lang="en-US" b="1" dirty="0"/>
              <a:t>MOST ENGAGING STORY WAITING TO BE TOLD IS YOURS</a:t>
            </a:r>
            <a:r>
              <a:rPr lang="en-US" dirty="0"/>
              <a:t>! </a:t>
            </a:r>
            <a:r>
              <a:rPr lang="en-US" b="1" i="1" u="sng" dirty="0"/>
              <a:t>I was so </a:t>
            </a:r>
            <a:r>
              <a:rPr lang="en-US" dirty="0"/>
              <a:t>shocked, surprised, stupid, suspicious (HOW DID YOU FEEL?)</a:t>
            </a:r>
          </a:p>
          <a:p>
            <a:r>
              <a:rPr lang="en-US" dirty="0"/>
              <a:t>What is ENGAGING &amp; EMOTIVE-language? </a:t>
            </a:r>
            <a:r>
              <a:rPr lang="mr-IN" dirty="0"/>
              <a:t>–</a:t>
            </a:r>
            <a:r>
              <a:rPr lang="en-US" dirty="0"/>
              <a:t> when audience is ENERGIZED (look to body language) </a:t>
            </a:r>
            <a:r>
              <a:rPr lang="mr-IN" dirty="0"/>
              <a:t>–</a:t>
            </a:r>
            <a:r>
              <a:rPr lang="en-US" dirty="0"/>
              <a:t> </a:t>
            </a:r>
            <a:r>
              <a:rPr lang="en-US" b="1" dirty="0"/>
              <a:t>START WITH CONTEXT (PAINT THE VIVID  SCENE)</a:t>
            </a:r>
            <a:r>
              <a:rPr lang="en-US" dirty="0"/>
              <a:t> e.g. in my driving through woods, icy roads, snowing, on mountain road ADD DIALOGUE</a:t>
            </a:r>
          </a:p>
          <a:p>
            <a:r>
              <a:rPr lang="en-US" b="1" dirty="0"/>
              <a:t>A PROBLEM, an OBSTACLE to OVERCOME</a:t>
            </a:r>
            <a:r>
              <a:rPr lang="en-US" dirty="0"/>
              <a:t>: E.g. When I was first person in family ever to go to college?  SET UP FOR THE TIMING POINT (THE ARC is SET) </a:t>
            </a:r>
            <a:r>
              <a:rPr lang="en-US" b="1" i="1" dirty="0"/>
              <a:t>THEN SURPRISING </a:t>
            </a:r>
            <a:r>
              <a:rPr lang="en-US" b="1" i="1" u="sng" dirty="0"/>
              <a:t>TURNING POINT</a:t>
            </a:r>
            <a:r>
              <a:rPr lang="en-US" b="1" dirty="0"/>
              <a:t> seeYouTube: </a:t>
            </a:r>
            <a:r>
              <a:rPr lang="en-US" b="1" dirty="0">
                <a:hlinkClick r:id="rId3"/>
              </a:rPr>
              <a:t>Jim Carey</a:t>
            </a:r>
            <a:endParaRPr lang="en-US" b="1" i="1" u="sng" dirty="0"/>
          </a:p>
          <a:p>
            <a:r>
              <a:rPr lang="en-US" b="1" dirty="0"/>
              <a:t>A proud moment when  MORAL OF STORY </a:t>
            </a:r>
            <a:r>
              <a:rPr lang="en-US" b="1" dirty="0">
                <a:sym typeface="Wingdings"/>
              </a:rPr>
              <a:t></a:t>
            </a:r>
            <a:r>
              <a:rPr lang="en-US" b="1" dirty="0"/>
              <a:t>YOU inspired others</a:t>
            </a:r>
            <a:r>
              <a:rPr lang="en-US" dirty="0"/>
              <a:t>? THE </a:t>
            </a:r>
            <a:r>
              <a:rPr lang="en-US" b="1" dirty="0"/>
              <a:t>RESOLUTION</a:t>
            </a:r>
            <a:r>
              <a:rPr lang="en-US" dirty="0"/>
              <a:t> E.g. When Bo Kimble died, the team used my motto to move forward</a:t>
            </a:r>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14</a:t>
            </a:fld>
            <a:endParaRPr lang="en-US" dirty="0"/>
          </a:p>
        </p:txBody>
      </p:sp>
    </p:spTree>
    <p:extLst>
      <p:ext uri="{BB962C8B-B14F-4D97-AF65-F5344CB8AC3E}">
        <p14:creationId xmlns:p14="http://schemas.microsoft.com/office/powerpoint/2010/main" val="101868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change people grasp for a narrative plot with clear why</a:t>
            </a:r>
            <a:r>
              <a:rPr lang="en-US" baseline="0" dirty="0"/>
              <a:t>. A Punctum helps this.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Lars Bo H. presentation in Aalborg May 19 2018 spoke of the WHY in plot.</a:t>
            </a:r>
            <a:endParaRPr lang="en-US" dirty="0"/>
          </a:p>
          <a:p>
            <a:endParaRPr lang="en-US" baseline="0" dirty="0"/>
          </a:p>
        </p:txBody>
      </p:sp>
      <p:sp>
        <p:nvSpPr>
          <p:cNvPr id="4" name="Slide Number Placeholder 3"/>
          <p:cNvSpPr>
            <a:spLocks noGrp="1"/>
          </p:cNvSpPr>
          <p:nvPr>
            <p:ph type="sldNum" sz="quarter" idx="10"/>
          </p:nvPr>
        </p:nvSpPr>
        <p:spPr/>
        <p:txBody>
          <a:bodyPr/>
          <a:lstStyle/>
          <a:p>
            <a:fld id="{C94A9DC2-25B1-ED49-BF3F-9E95504A2C49}" type="slidenum">
              <a:rPr lang="en-US" smtClean="0"/>
              <a:t>16</a:t>
            </a:fld>
            <a:endParaRPr lang="en-US" dirty="0"/>
          </a:p>
        </p:txBody>
      </p:sp>
    </p:spTree>
    <p:extLst>
      <p:ext uri="{BB962C8B-B14F-4D97-AF65-F5344CB8AC3E}">
        <p14:creationId xmlns:p14="http://schemas.microsoft.com/office/powerpoint/2010/main" val="4282377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capturing attention, and getting it back when it moves away</a:t>
            </a:r>
          </a:p>
          <a:p>
            <a:r>
              <a:rPr lang="en-US" dirty="0"/>
              <a:t>Find pulse of audience, then hold it</a:t>
            </a:r>
          </a:p>
          <a:p>
            <a:r>
              <a:rPr lang="en-US" dirty="0"/>
              <a:t>Prepare the future in advance</a:t>
            </a:r>
          </a:p>
          <a:p>
            <a:r>
              <a:rPr lang="en-US" dirty="0"/>
              <a:t>Bring new future into being that changes everything before</a:t>
            </a:r>
          </a:p>
          <a:p>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21</a:t>
            </a:fld>
            <a:endParaRPr lang="en-US" dirty="0"/>
          </a:p>
        </p:txBody>
      </p:sp>
    </p:spTree>
    <p:extLst>
      <p:ext uri="{BB962C8B-B14F-4D97-AF65-F5344CB8AC3E}">
        <p14:creationId xmlns:p14="http://schemas.microsoft.com/office/powerpoint/2010/main" val="304691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beyond comes for section 50 of Heidegger Being</a:t>
            </a:r>
            <a:r>
              <a:rPr lang="en-US" baseline="0" dirty="0" smtClean="0"/>
              <a:t> and Time. It is grasping the beyond by intuition, not by thinking It is an embodiment prospective sensemaking (not a retrospection). The question of the encounter is from Giorgio </a:t>
            </a:r>
            <a:r>
              <a:rPr lang="en-US" baseline="0" dirty="0" err="1" smtClean="0"/>
              <a:t>Agambe</a:t>
            </a:r>
            <a:r>
              <a:rPr lang="en-US" baseline="0" dirty="0" smtClean="0"/>
              <a:t> (2009 What is an Apparatus?). The apparatus in this situation of this seminar is the NORMS of CULTURES about IMMIGRANTS, that is in conflict with what Judith Butler (2005) calls ‘Giving and Account of Oneself.”  In giving a moral account of oneself we face the addressee, the immigrant, but we are not present at the beginning of their migration to our CULTURE-NORMS (the apparatus). At same time there is embodiment of a non-</a:t>
            </a:r>
            <a:r>
              <a:rPr lang="en-US" baseline="0" dirty="0" err="1" smtClean="0"/>
              <a:t>narratiivizable</a:t>
            </a:r>
            <a:r>
              <a:rPr lang="en-US" baseline="0" dirty="0" smtClean="0"/>
              <a:t> encounter, our conflict with CULTURE-NORMS-APPARATUS and the immigrant-addressee facing us, as we give no account.  I have “a point of bodily experience as well” an exposure “that cannot be narrated but constitute the bodily condition of one’s narrative account of oneself, then exposure constitutes one among several vexations in the effort to give a narrative account of oneself” (Butler, 2005: 39).</a:t>
            </a:r>
            <a:endParaRPr lang="en-US" dirty="0"/>
          </a:p>
        </p:txBody>
      </p:sp>
      <p:sp>
        <p:nvSpPr>
          <p:cNvPr id="4" name="Slide Number Placeholder 3"/>
          <p:cNvSpPr>
            <a:spLocks noGrp="1"/>
          </p:cNvSpPr>
          <p:nvPr>
            <p:ph type="sldNum" sz="quarter" idx="10"/>
          </p:nvPr>
        </p:nvSpPr>
        <p:spPr/>
        <p:txBody>
          <a:bodyPr/>
          <a:lstStyle/>
          <a:p>
            <a:fld id="{C94A9DC2-25B1-ED49-BF3F-9E95504A2C49}" type="slidenum">
              <a:rPr lang="en-US" smtClean="0"/>
              <a:t>22</a:t>
            </a:fld>
            <a:endParaRPr lang="en-US" dirty="0"/>
          </a:p>
        </p:txBody>
      </p:sp>
    </p:spTree>
    <p:extLst>
      <p:ext uri="{BB962C8B-B14F-4D97-AF65-F5344CB8AC3E}">
        <p14:creationId xmlns:p14="http://schemas.microsoft.com/office/powerpoint/2010/main" val="136996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0B70E0A3-6172-0047-B0D9-0B331CFBC906}" type="datetime1">
              <a:rPr lang="en-US" smtClean="0"/>
              <a:t>5/23/19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dirty="0"/>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C5BEBE2C-4D0C-554D-9E95-AA89CCAF2873}" type="datetime1">
              <a:rPr lang="en-US" smtClean="0"/>
              <a:t>5/23/19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dirty="0"/>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559A907E-FA37-914C-A21D-9F54E04AC67A}" type="datetime1">
              <a:rPr lang="en-US" smtClean="0"/>
              <a:t>5/23/19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dirty="0"/>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2B239C34-C8ED-D148-9059-6096F2F3E4BC}" type="datetime1">
              <a:rPr lang="en-US" smtClean="0"/>
              <a:t>5/23/19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dirty="0"/>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86B6494A-A709-FC4B-A10C-F0396ACCE669}" type="datetime1">
              <a:rPr lang="en-US" smtClean="0"/>
              <a:t>5/23/19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dirty="0"/>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F9F255E5-5006-6248-B665-DA4BACE4CAF2}" type="datetime1">
              <a:rPr lang="en-US" smtClean="0"/>
              <a:t>5/23/19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dirty="0"/>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D26D123-7758-AD47-81BB-D62456F68D48}" type="datetime1">
              <a:rPr lang="en-US" smtClean="0"/>
              <a:t>5/23/19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dirty="0"/>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30EFD4F-951C-1544-AFCA-18F8004EDC4E}" type="datetime1">
              <a:rPr lang="en-US" smtClean="0"/>
              <a:t>5/23/19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dirty="0"/>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4" name="Pladsholder til dato 3"/>
          <p:cNvSpPr>
            <a:spLocks noGrp="1"/>
          </p:cNvSpPr>
          <p:nvPr>
            <p:ph type="dt" sz="half" idx="10"/>
          </p:nvPr>
        </p:nvSpPr>
        <p:spPr/>
        <p:txBody>
          <a:bodyPr/>
          <a:lstStyle/>
          <a:p>
            <a:fld id="{C8F93BCC-6FC8-4C7D-A6DF-04C07E19DAD2}" type="datetime3">
              <a:rPr lang="da-DK" smtClean="0"/>
              <a:t>23 May 2019</a:t>
            </a:fld>
            <a:endParaRPr lang="da-DK"/>
          </a:p>
        </p:txBody>
      </p:sp>
      <p:sp>
        <p:nvSpPr>
          <p:cNvPr id="6" name="Pladsholder til diasnummer 5"/>
          <p:cNvSpPr>
            <a:spLocks noGrp="1"/>
          </p:cNvSpPr>
          <p:nvPr>
            <p:ph type="sldNum" sz="quarter" idx="12"/>
          </p:nvPr>
        </p:nvSpPr>
        <p:spPr/>
        <p:txBody>
          <a:bodyPr/>
          <a:lstStyle/>
          <a:p>
            <a:fld id="{409B8A6B-2702-4E09-BF63-7CC1F22DFC4D}" type="slidenum">
              <a:rPr lang="da-DK" smtClean="0"/>
              <a:t>‹#›</a:t>
            </a:fld>
            <a:endParaRPr lang="da-DK"/>
          </a:p>
        </p:txBody>
      </p:sp>
      <p:pic>
        <p:nvPicPr>
          <p:cNvPr id="5" name="Billede 4">
            <a:extLst>
              <a:ext uri="{FF2B5EF4-FFF2-40B4-BE49-F238E27FC236}">
                <a16:creationId xmlns="" xmlns:a16="http://schemas.microsoft.com/office/drawing/2014/main" id="{8E7E02E7-7F30-4BE6-B011-33E17E82769F}"/>
              </a:ext>
            </a:extLst>
          </p:cNvPr>
          <p:cNvPicPr>
            <a:picLocks noChangeAspect="1"/>
          </p:cNvPicPr>
          <p:nvPr userDrawn="1"/>
        </p:nvPicPr>
        <p:blipFill>
          <a:blip r:embed="rId2"/>
          <a:stretch>
            <a:fillRect/>
          </a:stretch>
        </p:blipFill>
        <p:spPr>
          <a:xfrm>
            <a:off x="539552" y="6021289"/>
            <a:ext cx="8516850" cy="819373"/>
          </a:xfrm>
          <a:prstGeom prst="rect">
            <a:avLst/>
          </a:prstGeom>
        </p:spPr>
      </p:pic>
    </p:spTree>
    <p:extLst>
      <p:ext uri="{BB962C8B-B14F-4D97-AF65-F5344CB8AC3E}">
        <p14:creationId xmlns:p14="http://schemas.microsoft.com/office/powerpoint/2010/main" val="176913071"/>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8950032-3EBF-F44C-9D69-BCC046088585}" type="datetime1">
              <a:rPr lang="en-US" smtClean="0"/>
              <a:t>5/23/19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dirty="0"/>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DFC6303D-0A21-6842-8E61-1F1FC6638700}" type="datetime1">
              <a:rPr lang="en-US" smtClean="0"/>
              <a:t>5/23/19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dirty="0"/>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441C-086C-794C-A35B-25066171444E}" type="datetime1">
              <a:rPr lang="en-US" smtClean="0"/>
              <a:t>5/23/19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dirty="0"/>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3BD7FBA-EDA9-7343-898D-1F7901F4D7EA}" type="datetime1">
              <a:rPr lang="en-US" smtClean="0"/>
              <a:t>5/23/19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dirty="0"/>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F9FED8F-CE57-8049-A9FD-E90222AC377A}" type="datetime1">
              <a:rPr lang="en-US" smtClean="0"/>
              <a:t>5/23/19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39C4FB-7D33-419B-8833-D1372BFD11C8}" type="slidenum">
              <a:rPr lang="en-US" smtClean="0"/>
              <a:t>‹#›</a:t>
            </a:fld>
            <a:endParaRPr lang="en-US" dirty="0"/>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DD2AA320-5641-4149-A886-DE3C348ADA31}" type="datetime1">
              <a:rPr lang="en-US" smtClean="0"/>
              <a:t>5/23/19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39C4FB-7D33-419B-8833-D1372BFD11C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42C4C-8B55-7648-8AD7-C4C0C16D825E}" type="datetime1">
              <a:rPr lang="en-US" smtClean="0"/>
              <a:t>5/23/19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4ABEF-73FF-A64B-9E38-D410003861D0}" type="datetime1">
              <a:rPr lang="en-US" smtClean="0"/>
              <a:t>5/23/19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dirty="0"/>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9"/>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828F6279-4E76-2E4A-813C-BF59BB26FD11}" type="datetime1">
              <a:rPr lang="en-US" smtClean="0"/>
              <a:t>5/23/19</a:t>
            </a:fld>
            <a:endParaRPr lang="en-US" dirty="0"/>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D739C4FB-7D33-419B-8833-D1372BFD11C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https://unstats.un.org/sdgs/indicators/Global%20Indicator%20Framework%20after%20refinement_Eng.pdf" TargetMode="Externa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9.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evbHCAn4jto" TargetMode="External"/><Relationship Id="rId4" Type="http://schemas.openxmlformats.org/officeDocument/2006/relationships/image" Target="../media/image32.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s://truestorytelling.org"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12.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2.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2.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12.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hyperlink" Target="mailto:davidboje@gmail.com" TargetMode="External"/><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1" Type="http://schemas.openxmlformats.org/officeDocument/2006/relationships/slideLayout" Target="../slideLayouts/slideLayout17.xml"/><Relationship Id="rId2"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423" y="325584"/>
            <a:ext cx="9144000" cy="786148"/>
          </a:xfrm>
        </p:spPr>
        <p:txBody>
          <a:bodyPr/>
          <a:lstStyle/>
          <a:p>
            <a:r>
              <a:rPr lang="en-US" sz="5400" b="1" dirty="0">
                <a:solidFill>
                  <a:srgbClr val="800000"/>
                </a:solidFill>
              </a:rPr>
              <a:t>What is True Storytelling?</a:t>
            </a:r>
          </a:p>
        </p:txBody>
      </p:sp>
      <p:sp>
        <p:nvSpPr>
          <p:cNvPr id="3" name="Subtitle 2"/>
          <p:cNvSpPr>
            <a:spLocks noGrp="1"/>
          </p:cNvSpPr>
          <p:nvPr>
            <p:ph type="subTitle" idx="1"/>
          </p:nvPr>
        </p:nvSpPr>
        <p:spPr>
          <a:xfrm>
            <a:off x="166324" y="5495638"/>
            <a:ext cx="8830253" cy="780477"/>
          </a:xfrm>
        </p:spPr>
        <p:txBody>
          <a:bodyPr>
            <a:noAutofit/>
          </a:bodyPr>
          <a:lstStyle/>
          <a:p>
            <a:r>
              <a:rPr lang="da-DK" sz="2800" b="1" dirty="0"/>
              <a:t>Workshop om ’true </a:t>
            </a:r>
            <a:r>
              <a:rPr lang="da-DK" sz="2800" b="1" dirty="0" err="1"/>
              <a:t>storytelling</a:t>
            </a:r>
            <a:r>
              <a:rPr lang="da-DK" sz="2800" b="1" dirty="0"/>
              <a:t>’: entreprenørskab og jobskabelse i og imellem virksomheder</a:t>
            </a:r>
            <a:endParaRPr lang="en-US" sz="2800" dirty="0"/>
          </a:p>
        </p:txBody>
      </p:sp>
      <p:sp>
        <p:nvSpPr>
          <p:cNvPr id="8" name="Rectangle 5"/>
          <p:cNvSpPr/>
          <p:nvPr/>
        </p:nvSpPr>
        <p:spPr>
          <a:xfrm>
            <a:off x="2475745" y="5300960"/>
            <a:ext cx="444578" cy="369332"/>
          </a:xfrm>
          <a:prstGeom prst="rect">
            <a:avLst/>
          </a:prstGeom>
        </p:spPr>
        <p:txBody>
          <a:bodyPr wrap="none">
            <a:spAutoFit/>
          </a:bodyPr>
          <a:lstStyle/>
          <a:p>
            <a:r>
              <a:rPr lang="en-US" b="1" dirty="0">
                <a:solidFill>
                  <a:schemeClr val="bg2">
                    <a:lumMod val="20000"/>
                    <a:lumOff val="80000"/>
                  </a:schemeClr>
                </a:solidFill>
              </a:rPr>
              <a:t>\\</a:t>
            </a:r>
          </a:p>
        </p:txBody>
      </p:sp>
      <p:sp>
        <p:nvSpPr>
          <p:cNvPr id="9" name="Tekstfelt 8"/>
          <p:cNvSpPr txBox="1"/>
          <p:nvPr/>
        </p:nvSpPr>
        <p:spPr>
          <a:xfrm>
            <a:off x="257116" y="1821351"/>
            <a:ext cx="3048000" cy="923330"/>
          </a:xfrm>
          <a:prstGeom prst="rect">
            <a:avLst/>
          </a:prstGeom>
          <a:noFill/>
        </p:spPr>
        <p:txBody>
          <a:bodyPr wrap="square" rtlCol="0">
            <a:spAutoFit/>
          </a:bodyPr>
          <a:lstStyle/>
          <a:p>
            <a:r>
              <a:rPr lang="da-DK" b="1" dirty="0"/>
              <a:t>True Storytelling a New </a:t>
            </a:r>
            <a:r>
              <a:rPr lang="da-DK" b="1" dirty="0" err="1"/>
              <a:t>Ethical</a:t>
            </a:r>
            <a:r>
              <a:rPr lang="da-DK" b="1" dirty="0"/>
              <a:t> </a:t>
            </a:r>
            <a:r>
              <a:rPr lang="da-DK" b="1" dirty="0" err="1"/>
              <a:t>Leadership</a:t>
            </a:r>
            <a:r>
              <a:rPr lang="da-DK" b="1" dirty="0"/>
              <a:t> and Strategic Approach</a:t>
            </a:r>
          </a:p>
        </p:txBody>
      </p:sp>
      <p:pic>
        <p:nvPicPr>
          <p:cNvPr id="7" name="Picture 6"/>
          <p:cNvPicPr>
            <a:picLocks noChangeAspect="1"/>
          </p:cNvPicPr>
          <p:nvPr/>
        </p:nvPicPr>
        <p:blipFill>
          <a:blip r:embed="rId2"/>
          <a:stretch>
            <a:fillRect/>
          </a:stretch>
        </p:blipFill>
        <p:spPr>
          <a:xfrm>
            <a:off x="1402693" y="2744681"/>
            <a:ext cx="6604000" cy="1676400"/>
          </a:xfrm>
          <a:prstGeom prst="rect">
            <a:avLst/>
          </a:prstGeom>
        </p:spPr>
      </p:pic>
      <p:pic>
        <p:nvPicPr>
          <p:cNvPr id="10" name="Bildobjekt 1" descr="C:\Users\Kim\AppData\Local\Microsoft\Windows\INetCache\Content.Word\Logo - NIV - 2017 - small.png">
            <a:extLst>
              <a:ext uri="{FF2B5EF4-FFF2-40B4-BE49-F238E27FC236}">
                <a16:creationId xmlns="" xmlns:a16="http://schemas.microsoft.com/office/drawing/2014/main" id="{5F2701E1-196F-B64F-B9E3-C63431359F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59387" y="1327049"/>
            <a:ext cx="2312658" cy="1298126"/>
          </a:xfrm>
          <a:prstGeom prst="rect">
            <a:avLst/>
          </a:prstGeom>
          <a:noFill/>
          <a:ln>
            <a:noFill/>
          </a:ln>
        </p:spPr>
      </p:pic>
      <p:sp>
        <p:nvSpPr>
          <p:cNvPr id="11" name="Rectangle 10"/>
          <p:cNvSpPr/>
          <p:nvPr/>
        </p:nvSpPr>
        <p:spPr>
          <a:xfrm>
            <a:off x="1834869" y="4695137"/>
            <a:ext cx="5739648" cy="646331"/>
          </a:xfrm>
          <a:prstGeom prst="rect">
            <a:avLst/>
          </a:prstGeom>
        </p:spPr>
        <p:txBody>
          <a:bodyPr wrap="none">
            <a:spAutoFit/>
          </a:bodyPr>
          <a:lstStyle/>
          <a:p>
            <a:r>
              <a:rPr lang="en-US" dirty="0"/>
              <a:t>David M. </a:t>
            </a:r>
            <a:r>
              <a:rPr lang="en-US" dirty="0" err="1"/>
              <a:t>Boje</a:t>
            </a:r>
            <a:r>
              <a:rPr lang="en-US" dirty="0"/>
              <a:t>, Kenneth </a:t>
            </a:r>
            <a:r>
              <a:rPr lang="en-US" dirty="0" err="1"/>
              <a:t>Mølbjerg</a:t>
            </a:r>
            <a:r>
              <a:rPr lang="en-US" dirty="0"/>
              <a:t> </a:t>
            </a:r>
            <a:r>
              <a:rPr lang="en-US" dirty="0" err="1"/>
              <a:t>Jørgensen</a:t>
            </a:r>
            <a:r>
              <a:rPr lang="en-US" dirty="0"/>
              <a:t>, </a:t>
            </a:r>
          </a:p>
          <a:p>
            <a:r>
              <a:rPr lang="en-US" dirty="0" err="1"/>
              <a:t>Mogens</a:t>
            </a:r>
            <a:r>
              <a:rPr lang="en-US" dirty="0"/>
              <a:t> </a:t>
            </a:r>
            <a:r>
              <a:rPr lang="en-US" dirty="0" err="1"/>
              <a:t>Sparre</a:t>
            </a:r>
            <a:r>
              <a:rPr lang="en-US" dirty="0"/>
              <a:t>, Ole </a:t>
            </a:r>
            <a:r>
              <a:rPr lang="en-US" dirty="0" err="1"/>
              <a:t>Friis</a:t>
            </a:r>
            <a:r>
              <a:rPr lang="en-US" dirty="0"/>
              <a:t>, Pernille Vibe, Mikkel </a:t>
            </a:r>
            <a:r>
              <a:rPr lang="en-US" dirty="0" err="1"/>
              <a:t>Mølbjerg</a:t>
            </a:r>
            <a:endParaRPr lang="en-US" dirty="0"/>
          </a:p>
        </p:txBody>
      </p:sp>
    </p:spTree>
    <p:extLst>
      <p:ext uri="{BB962C8B-B14F-4D97-AF65-F5344CB8AC3E}">
        <p14:creationId xmlns:p14="http://schemas.microsoft.com/office/powerpoint/2010/main" val="4716592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83" y="274638"/>
            <a:ext cx="8845373" cy="1116238"/>
          </a:xfrm>
        </p:spPr>
        <p:txBody>
          <a:bodyPr/>
          <a:lstStyle/>
          <a:p>
            <a:r>
              <a:rPr lang="en-US" b="1" dirty="0" err="1"/>
              <a:t>Sorø</a:t>
            </a:r>
            <a:r>
              <a:rPr lang="en-US" b="1" dirty="0"/>
              <a:t> Municipality to implement UN GOALS</a:t>
            </a:r>
            <a:r>
              <a:rPr lang="en-US" dirty="0"/>
              <a:t> </a:t>
            </a:r>
          </a:p>
        </p:txBody>
      </p:sp>
      <p:sp>
        <p:nvSpPr>
          <p:cNvPr id="4" name="Slide Number Placeholder 3"/>
          <p:cNvSpPr>
            <a:spLocks noGrp="1"/>
          </p:cNvSpPr>
          <p:nvPr>
            <p:ph type="sldNum" sz="quarter" idx="12"/>
          </p:nvPr>
        </p:nvSpPr>
        <p:spPr/>
        <p:txBody>
          <a:bodyPr/>
          <a:lstStyle/>
          <a:p>
            <a:fld id="{D739C4FB-7D33-419B-8833-D1372BFD11C8}" type="slidenum">
              <a:rPr lang="en-US" smtClean="0"/>
              <a:t>10</a:t>
            </a:fld>
            <a:endParaRPr lang="en-US" dirty="0"/>
          </a:p>
        </p:txBody>
      </p:sp>
      <p:pic>
        <p:nvPicPr>
          <p:cNvPr id="7" name="Picture 6"/>
          <p:cNvPicPr>
            <a:picLocks noChangeAspect="1"/>
          </p:cNvPicPr>
          <p:nvPr/>
        </p:nvPicPr>
        <p:blipFill>
          <a:blip r:embed="rId2"/>
          <a:stretch>
            <a:fillRect/>
          </a:stretch>
        </p:blipFill>
        <p:spPr>
          <a:xfrm>
            <a:off x="943417" y="1993153"/>
            <a:ext cx="6985000" cy="4165600"/>
          </a:xfrm>
          <a:prstGeom prst="rect">
            <a:avLst/>
          </a:prstGeom>
        </p:spPr>
      </p:pic>
      <p:sp>
        <p:nvSpPr>
          <p:cNvPr id="8" name="TextBox 7"/>
          <p:cNvSpPr txBox="1"/>
          <p:nvPr/>
        </p:nvSpPr>
        <p:spPr>
          <a:xfrm>
            <a:off x="943417" y="6293045"/>
            <a:ext cx="7402987" cy="461665"/>
          </a:xfrm>
          <a:prstGeom prst="rect">
            <a:avLst/>
          </a:prstGeom>
          <a:noFill/>
        </p:spPr>
        <p:txBody>
          <a:bodyPr wrap="square" rtlCol="0">
            <a:spAutoFit/>
          </a:bodyPr>
          <a:lstStyle/>
          <a:p>
            <a:pPr algn="ctr"/>
            <a:r>
              <a:rPr lang="en-US" sz="2400" dirty="0">
                <a:hlinkClick r:id="rId3" invalidUrl="https://unstats.un.org/sdgs/indicators/Global Indicator Framework after refinement_Eng.pdf"/>
              </a:rPr>
              <a:t>See Global Indicator Framework</a:t>
            </a:r>
            <a:endParaRPr lang="en-US" sz="2400" dirty="0"/>
          </a:p>
        </p:txBody>
      </p:sp>
      <p:pic>
        <p:nvPicPr>
          <p:cNvPr id="6" name="Picture 5">
            <a:extLst>
              <a:ext uri="{FF2B5EF4-FFF2-40B4-BE49-F238E27FC236}">
                <a16:creationId xmlns="" xmlns:a16="http://schemas.microsoft.com/office/drawing/2014/main" id="{85893E25-68F6-5E48-AA71-4DBABE23DA7D}"/>
              </a:ext>
            </a:extLst>
          </p:cNvPr>
          <p:cNvPicPr>
            <a:picLocks noChangeAspect="1"/>
          </p:cNvPicPr>
          <p:nvPr/>
        </p:nvPicPr>
        <p:blipFill>
          <a:blip r:embed="rId4"/>
          <a:stretch>
            <a:fillRect/>
          </a:stretch>
        </p:blipFill>
        <p:spPr>
          <a:xfrm>
            <a:off x="6415498" y="4770914"/>
            <a:ext cx="2563011" cy="650610"/>
          </a:xfrm>
          <a:prstGeom prst="rect">
            <a:avLst/>
          </a:prstGeom>
        </p:spPr>
      </p:pic>
      <p:pic>
        <p:nvPicPr>
          <p:cNvPr id="9" name="Bildobjekt 1" descr="C:\Users\Kim\AppData\Local\Microsoft\Windows\INetCache\Content.Word\Logo - NIV - 2017 - small.png">
            <a:extLst>
              <a:ext uri="{FF2B5EF4-FFF2-40B4-BE49-F238E27FC236}">
                <a16:creationId xmlns="" xmlns:a16="http://schemas.microsoft.com/office/drawing/2014/main" id="{DF46DAFE-1A1B-6C4C-9961-319560D6F3C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22657" y="5698496"/>
            <a:ext cx="1555852" cy="920513"/>
          </a:xfrm>
          <a:prstGeom prst="rect">
            <a:avLst/>
          </a:prstGeom>
          <a:noFill/>
          <a:ln>
            <a:noFill/>
          </a:ln>
        </p:spPr>
      </p:pic>
    </p:spTree>
    <p:extLst>
      <p:ext uri="{BB962C8B-B14F-4D97-AF65-F5344CB8AC3E}">
        <p14:creationId xmlns:p14="http://schemas.microsoft.com/office/powerpoint/2010/main" val="22136145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23" y="274638"/>
            <a:ext cx="8977677" cy="1143000"/>
          </a:xfrm>
        </p:spPr>
        <p:txBody>
          <a:bodyPr/>
          <a:lstStyle/>
          <a:p>
            <a:r>
              <a:rPr lang="en-US" dirty="0"/>
              <a:t>Implementation of UN Goals needs a Punctum </a:t>
            </a:r>
          </a:p>
        </p:txBody>
      </p:sp>
      <p:sp>
        <p:nvSpPr>
          <p:cNvPr id="4" name="Slide Number Placeholder 3"/>
          <p:cNvSpPr>
            <a:spLocks noGrp="1"/>
          </p:cNvSpPr>
          <p:nvPr>
            <p:ph type="sldNum" sz="quarter" idx="12"/>
          </p:nvPr>
        </p:nvSpPr>
        <p:spPr/>
        <p:txBody>
          <a:bodyPr/>
          <a:lstStyle/>
          <a:p>
            <a:fld id="{D739C4FB-7D33-419B-8833-D1372BFD11C8}" type="slidenum">
              <a:rPr lang="en-US" smtClean="0"/>
              <a:t>11</a:t>
            </a:fld>
            <a:endParaRPr lang="en-US" dirty="0"/>
          </a:p>
        </p:txBody>
      </p:sp>
      <p:pic>
        <p:nvPicPr>
          <p:cNvPr id="6" name="Picture 5" descr="Til Søren - vandtårn i 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504" y="1893817"/>
            <a:ext cx="6618910" cy="4964183"/>
          </a:xfrm>
          <a:prstGeom prst="rect">
            <a:avLst/>
          </a:prstGeom>
        </p:spPr>
      </p:pic>
      <p:sp>
        <p:nvSpPr>
          <p:cNvPr id="3" name="Rektangel 2"/>
          <p:cNvSpPr/>
          <p:nvPr/>
        </p:nvSpPr>
        <p:spPr>
          <a:xfrm>
            <a:off x="0" y="5789421"/>
            <a:ext cx="1194505" cy="1077218"/>
          </a:xfrm>
          <a:prstGeom prst="rect">
            <a:avLst/>
          </a:prstGeom>
        </p:spPr>
        <p:txBody>
          <a:bodyPr wrap="square">
            <a:spAutoFit/>
          </a:bodyPr>
          <a:lstStyle/>
          <a:p>
            <a:r>
              <a:rPr lang="en-US" b="1" dirty="0"/>
              <a:t>Take </a:t>
            </a:r>
            <a:r>
              <a:rPr lang="en-US" b="1" dirty="0" err="1"/>
              <a:t>Sorø</a:t>
            </a:r>
            <a:endParaRPr lang="en-US" b="1" dirty="0"/>
          </a:p>
          <a:p>
            <a:r>
              <a:rPr lang="en-US" sz="1400" b="1" dirty="0"/>
              <a:t>Municipality to the UN </a:t>
            </a:r>
            <a:endParaRPr lang="da-DK" dirty="0"/>
          </a:p>
        </p:txBody>
      </p:sp>
      <p:pic>
        <p:nvPicPr>
          <p:cNvPr id="7" name="Bildobjekt 1" descr="C:\Users\Kim\AppData\Local\Microsoft\Windows\INetCache\Content.Word\Logo - NIV - 2017 - small.png">
            <a:extLst>
              <a:ext uri="{FF2B5EF4-FFF2-40B4-BE49-F238E27FC236}">
                <a16:creationId xmlns="" xmlns:a16="http://schemas.microsoft.com/office/drawing/2014/main" id="{FECE941C-A36F-3242-9089-2EA741E98D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84911" y="5789421"/>
            <a:ext cx="1496858" cy="960333"/>
          </a:xfrm>
          <a:prstGeom prst="rect">
            <a:avLst/>
          </a:prstGeom>
          <a:noFill/>
          <a:ln>
            <a:noFill/>
          </a:ln>
        </p:spPr>
      </p:pic>
      <p:pic>
        <p:nvPicPr>
          <p:cNvPr id="8" name="Picture 7">
            <a:extLst>
              <a:ext uri="{FF2B5EF4-FFF2-40B4-BE49-F238E27FC236}">
                <a16:creationId xmlns="" xmlns:a16="http://schemas.microsoft.com/office/drawing/2014/main" id="{B6941CDE-9500-994C-98DD-59D881A88147}"/>
              </a:ext>
            </a:extLst>
          </p:cNvPr>
          <p:cNvPicPr>
            <a:picLocks noChangeAspect="1"/>
          </p:cNvPicPr>
          <p:nvPr/>
        </p:nvPicPr>
        <p:blipFill>
          <a:blip r:embed="rId4"/>
          <a:stretch>
            <a:fillRect/>
          </a:stretch>
        </p:blipFill>
        <p:spPr>
          <a:xfrm>
            <a:off x="6418758" y="4987937"/>
            <a:ext cx="2563011" cy="650610"/>
          </a:xfrm>
          <a:prstGeom prst="rect">
            <a:avLst/>
          </a:prstGeom>
        </p:spPr>
      </p:pic>
    </p:spTree>
    <p:extLst>
      <p:ext uri="{BB962C8B-B14F-4D97-AF65-F5344CB8AC3E}">
        <p14:creationId xmlns:p14="http://schemas.microsoft.com/office/powerpoint/2010/main" val="42665772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E5A9F6-C5E3-8E41-873E-F3400E308FCD}"/>
              </a:ext>
            </a:extLst>
          </p:cNvPr>
          <p:cNvSpPr>
            <a:spLocks noGrp="1"/>
          </p:cNvSpPr>
          <p:nvPr>
            <p:ph type="title"/>
          </p:nvPr>
        </p:nvSpPr>
        <p:spPr/>
        <p:txBody>
          <a:bodyPr/>
          <a:lstStyle/>
          <a:p>
            <a:r>
              <a:rPr lang="en-GB" dirty="0"/>
              <a:t>First exercise in true storytelling</a:t>
            </a:r>
          </a:p>
        </p:txBody>
      </p:sp>
      <p:sp>
        <p:nvSpPr>
          <p:cNvPr id="3" name="Content Placeholder 2">
            <a:extLst>
              <a:ext uri="{FF2B5EF4-FFF2-40B4-BE49-F238E27FC236}">
                <a16:creationId xmlns="" xmlns:a16="http://schemas.microsoft.com/office/drawing/2014/main" id="{DDE0B373-3A71-E047-8DAE-2A7EE95313C7}"/>
              </a:ext>
            </a:extLst>
          </p:cNvPr>
          <p:cNvSpPr>
            <a:spLocks noGrp="1"/>
          </p:cNvSpPr>
          <p:nvPr>
            <p:ph idx="1"/>
          </p:nvPr>
        </p:nvSpPr>
        <p:spPr/>
        <p:txBody>
          <a:bodyPr>
            <a:normAutofit fontScale="92500" lnSpcReduction="10000"/>
          </a:bodyPr>
          <a:lstStyle/>
          <a:p>
            <a:pPr lvl="0"/>
            <a:r>
              <a:rPr lang="en-GB" dirty="0"/>
              <a:t>Identify grand challenges. What are important grand challenges for you. Go up and look at the cubes. Pick one. </a:t>
            </a:r>
          </a:p>
          <a:p>
            <a:pPr lvl="1"/>
            <a:r>
              <a:rPr lang="en-GB" dirty="0"/>
              <a:t>Why this grand challenge is important for you?</a:t>
            </a:r>
          </a:p>
          <a:p>
            <a:pPr lvl="1"/>
            <a:r>
              <a:rPr lang="da-DK" dirty="0"/>
              <a:t>How </a:t>
            </a:r>
            <a:r>
              <a:rPr lang="da-DK" dirty="0" err="1"/>
              <a:t>does</a:t>
            </a:r>
            <a:r>
              <a:rPr lang="da-DK" dirty="0"/>
              <a:t> it </a:t>
            </a:r>
            <a:r>
              <a:rPr lang="da-DK" dirty="0" err="1"/>
              <a:t>relate</a:t>
            </a:r>
            <a:r>
              <a:rPr lang="da-DK" dirty="0"/>
              <a:t> to </a:t>
            </a:r>
            <a:r>
              <a:rPr lang="da-DK" dirty="0" err="1"/>
              <a:t>our</a:t>
            </a:r>
            <a:r>
              <a:rPr lang="da-DK" dirty="0"/>
              <a:t> </a:t>
            </a:r>
            <a:r>
              <a:rPr lang="da-DK" dirty="0" err="1"/>
              <a:t>project</a:t>
            </a:r>
            <a:r>
              <a:rPr lang="da-DK" dirty="0"/>
              <a:t> for immigrants?</a:t>
            </a:r>
          </a:p>
          <a:p>
            <a:pPr lvl="1"/>
            <a:r>
              <a:rPr lang="en-GB" sz="2400" dirty="0"/>
              <a:t>Share it in a group. Frederikshavn, Skagen, </a:t>
            </a:r>
            <a:r>
              <a:rPr lang="en-GB" sz="2400" dirty="0" err="1"/>
              <a:t>Sötenæs</a:t>
            </a:r>
            <a:r>
              <a:rPr lang="en-GB" sz="2400" dirty="0"/>
              <a:t> and </a:t>
            </a:r>
            <a:r>
              <a:rPr lang="en-GB" sz="2400" dirty="0" err="1"/>
              <a:t>Munkedal</a:t>
            </a:r>
            <a:r>
              <a:rPr lang="en-GB" sz="2400" dirty="0"/>
              <a:t>. </a:t>
            </a:r>
          </a:p>
          <a:p>
            <a:pPr lvl="1"/>
            <a:r>
              <a:rPr lang="en-GB" sz="2400" dirty="0"/>
              <a:t>Create a map of different stories about the future, which are particular to your place.</a:t>
            </a:r>
          </a:p>
          <a:p>
            <a:pPr lvl="2"/>
            <a:r>
              <a:rPr lang="en-GB" sz="2200" dirty="0"/>
              <a:t>Use pictures and artefacts</a:t>
            </a:r>
          </a:p>
          <a:p>
            <a:pPr lvl="1"/>
            <a:r>
              <a:rPr lang="en-GB" dirty="0"/>
              <a:t>Round of presentations</a:t>
            </a:r>
          </a:p>
        </p:txBody>
      </p:sp>
      <p:sp>
        <p:nvSpPr>
          <p:cNvPr id="4" name="Slide Number Placeholder 3">
            <a:extLst>
              <a:ext uri="{FF2B5EF4-FFF2-40B4-BE49-F238E27FC236}">
                <a16:creationId xmlns="" xmlns:a16="http://schemas.microsoft.com/office/drawing/2014/main" id="{EE798867-DB79-2D46-92C2-0F7824476E4B}"/>
              </a:ext>
            </a:extLst>
          </p:cNvPr>
          <p:cNvSpPr>
            <a:spLocks noGrp="1"/>
          </p:cNvSpPr>
          <p:nvPr>
            <p:ph type="sldNum" sz="quarter" idx="12"/>
          </p:nvPr>
        </p:nvSpPr>
        <p:spPr/>
        <p:txBody>
          <a:bodyPr/>
          <a:lstStyle/>
          <a:p>
            <a:fld id="{D739C4FB-7D33-419B-8833-D1372BFD11C8}" type="slidenum">
              <a:rPr lang="en-US" smtClean="0"/>
              <a:t>12</a:t>
            </a:fld>
            <a:endParaRPr lang="en-US" dirty="0"/>
          </a:p>
        </p:txBody>
      </p:sp>
      <p:pic>
        <p:nvPicPr>
          <p:cNvPr id="5" name="Picture 4">
            <a:extLst>
              <a:ext uri="{FF2B5EF4-FFF2-40B4-BE49-F238E27FC236}">
                <a16:creationId xmlns="" xmlns:a16="http://schemas.microsoft.com/office/drawing/2014/main" id="{62CEB193-5FA7-6140-8124-57D15269425C}"/>
              </a:ext>
            </a:extLst>
          </p:cNvPr>
          <p:cNvPicPr>
            <a:picLocks noChangeAspect="1"/>
          </p:cNvPicPr>
          <p:nvPr/>
        </p:nvPicPr>
        <p:blipFill>
          <a:blip r:embed="rId2"/>
          <a:stretch>
            <a:fillRect/>
          </a:stretch>
        </p:blipFill>
        <p:spPr>
          <a:xfrm>
            <a:off x="6310785" y="6019727"/>
            <a:ext cx="2563011" cy="650610"/>
          </a:xfrm>
          <a:prstGeom prst="rect">
            <a:avLst/>
          </a:prstGeom>
        </p:spPr>
      </p:pic>
      <p:pic>
        <p:nvPicPr>
          <p:cNvPr id="6" name="Bildobjekt 1" descr="C:\Users\Kim\AppData\Local\Microsoft\Windows\INetCache\Content.Word\Logo - NIV - 2017 - small.png">
            <a:extLst>
              <a:ext uri="{FF2B5EF4-FFF2-40B4-BE49-F238E27FC236}">
                <a16:creationId xmlns="" xmlns:a16="http://schemas.microsoft.com/office/drawing/2014/main" id="{5D360F45-8351-CE4B-AE6F-4409CB37BBA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7055" y="6019727"/>
            <a:ext cx="1344654" cy="785040"/>
          </a:xfrm>
          <a:prstGeom prst="rect">
            <a:avLst/>
          </a:prstGeom>
          <a:noFill/>
          <a:ln>
            <a:noFill/>
          </a:ln>
        </p:spPr>
      </p:pic>
    </p:spTree>
    <p:extLst>
      <p:ext uri="{BB962C8B-B14F-4D97-AF65-F5344CB8AC3E}">
        <p14:creationId xmlns:p14="http://schemas.microsoft.com/office/powerpoint/2010/main" val="36487909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04" y="367857"/>
            <a:ext cx="8917196" cy="1098610"/>
          </a:xfrm>
        </p:spPr>
        <p:txBody>
          <a:bodyPr/>
          <a:lstStyle/>
          <a:p>
            <a:r>
              <a:rPr lang="en-US" sz="3200" dirty="0"/>
              <a:t>1</a:t>
            </a:r>
            <a:r>
              <a:rPr lang="en-US" sz="3200" baseline="30000" dirty="0"/>
              <a:t>st</a:t>
            </a:r>
            <a:r>
              <a:rPr lang="en-US" sz="3200" dirty="0"/>
              <a:t> True Storytelling Principle: </a:t>
            </a:r>
            <a:r>
              <a:rPr lang="en-US" sz="3200" b="1" dirty="0"/>
              <a:t>You yourself must be true and prepare the energy and effort for a sustainable future.</a:t>
            </a:r>
            <a:br>
              <a:rPr lang="en-US" sz="3200" b="1" dirty="0"/>
            </a:br>
            <a:endParaRPr lang="en-US" sz="3200" dirty="0"/>
          </a:p>
        </p:txBody>
      </p:sp>
      <p:sp>
        <p:nvSpPr>
          <p:cNvPr id="3" name="Content Placeholder 2"/>
          <p:cNvSpPr>
            <a:spLocks noGrp="1"/>
          </p:cNvSpPr>
          <p:nvPr>
            <p:ph idx="1"/>
          </p:nvPr>
        </p:nvSpPr>
        <p:spPr>
          <a:xfrm>
            <a:off x="226804" y="1768832"/>
            <a:ext cx="5367706" cy="4822710"/>
          </a:xfrm>
        </p:spPr>
        <p:txBody>
          <a:bodyPr>
            <a:normAutofit fontScale="85000" lnSpcReduction="20000"/>
          </a:bodyPr>
          <a:lstStyle/>
          <a:p>
            <a:pPr marL="0" indent="0">
              <a:buNone/>
            </a:pPr>
            <a:r>
              <a:rPr lang="en-US" sz="4000" dirty="0">
                <a:solidFill>
                  <a:srgbClr val="800000"/>
                </a:solidFill>
              </a:rPr>
              <a:t>4</a:t>
            </a:r>
            <a:r>
              <a:rPr lang="en-US" dirty="0">
                <a:solidFill>
                  <a:srgbClr val="800000"/>
                </a:solidFill>
              </a:rPr>
              <a:t> </a:t>
            </a:r>
            <a:r>
              <a:rPr lang="en-US" sz="3600" dirty="0"/>
              <a:t>Questions:</a:t>
            </a:r>
          </a:p>
          <a:p>
            <a:pPr>
              <a:buAutoNum type="arabicPeriod"/>
            </a:pPr>
            <a:r>
              <a:rPr lang="en-US" sz="4000" b="1" dirty="0"/>
              <a:t>Did you check it out?</a:t>
            </a:r>
          </a:p>
          <a:p>
            <a:pPr>
              <a:buAutoNum type="arabicPeriod"/>
            </a:pPr>
            <a:r>
              <a:rPr lang="en-US" sz="4000" b="1" dirty="0"/>
              <a:t>Do you believe in it?</a:t>
            </a:r>
          </a:p>
          <a:p>
            <a:pPr>
              <a:buAutoNum type="arabicPeriod"/>
            </a:pPr>
            <a:r>
              <a:rPr lang="en-US" sz="4000" b="1" dirty="0"/>
              <a:t>Do you have the knowledge to do it?</a:t>
            </a:r>
          </a:p>
          <a:p>
            <a:pPr>
              <a:buAutoNum type="arabicPeriod"/>
            </a:pPr>
            <a:r>
              <a:rPr lang="en-US" sz="4000" b="1" dirty="0"/>
              <a:t>Can you sustain (get energized &amp; not burn out) in long future?</a:t>
            </a:r>
            <a:endParaRPr lang="en-US" dirty="0"/>
          </a:p>
          <a:p>
            <a:pPr marL="0" indent="0">
              <a:buNone/>
            </a:pPr>
            <a:endParaRPr lang="en-US" dirty="0"/>
          </a:p>
        </p:txBody>
      </p:sp>
      <p:sp>
        <p:nvSpPr>
          <p:cNvPr id="4" name="Slide Number Placeholder 3"/>
          <p:cNvSpPr>
            <a:spLocks noGrp="1"/>
          </p:cNvSpPr>
          <p:nvPr>
            <p:ph type="sldNum" sz="quarter" idx="12"/>
          </p:nvPr>
        </p:nvSpPr>
        <p:spPr>
          <a:xfrm>
            <a:off x="7841415" y="6341315"/>
            <a:ext cx="1051560" cy="365125"/>
          </a:xfrm>
        </p:spPr>
        <p:txBody>
          <a:bodyPr/>
          <a:lstStyle/>
          <a:p>
            <a:fld id="{D739C4FB-7D33-419B-8833-D1372BFD11C8}" type="slidenum">
              <a:rPr lang="en-US" smtClean="0"/>
              <a:t>13</a:t>
            </a:fld>
            <a:endParaRPr lang="en-US" dirty="0"/>
          </a:p>
        </p:txBody>
      </p:sp>
      <p:pic>
        <p:nvPicPr>
          <p:cNvPr id="7" name="Bildobjekt 1" descr="C:\Users\Kim\AppData\Local\Microsoft\Windows\INetCache\Content.Word\Logo - NIV - 2017 - small.png">
            <a:extLst>
              <a:ext uri="{FF2B5EF4-FFF2-40B4-BE49-F238E27FC236}">
                <a16:creationId xmlns="" xmlns:a16="http://schemas.microsoft.com/office/drawing/2014/main" id="{5F2701E1-196F-B64F-B9E3-C63431359F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88241" y="2132507"/>
            <a:ext cx="1914577" cy="1213302"/>
          </a:xfrm>
          <a:prstGeom prst="rect">
            <a:avLst/>
          </a:prstGeom>
          <a:noFill/>
          <a:ln>
            <a:noFill/>
          </a:ln>
        </p:spPr>
      </p:pic>
      <p:pic>
        <p:nvPicPr>
          <p:cNvPr id="8" name="Picture 7"/>
          <p:cNvPicPr>
            <a:picLocks noChangeAspect="1"/>
          </p:cNvPicPr>
          <p:nvPr/>
        </p:nvPicPr>
        <p:blipFill>
          <a:blip r:embed="rId4"/>
          <a:stretch>
            <a:fillRect/>
          </a:stretch>
        </p:blipFill>
        <p:spPr>
          <a:xfrm>
            <a:off x="4782880" y="3345808"/>
            <a:ext cx="4432369" cy="2493207"/>
          </a:xfrm>
          <a:prstGeom prst="rect">
            <a:avLst/>
          </a:prstGeom>
        </p:spPr>
      </p:pic>
      <p:pic>
        <p:nvPicPr>
          <p:cNvPr id="9" name="Picture 8">
            <a:extLst>
              <a:ext uri="{FF2B5EF4-FFF2-40B4-BE49-F238E27FC236}">
                <a16:creationId xmlns="" xmlns:a16="http://schemas.microsoft.com/office/drawing/2014/main" id="{33D2EA71-8F77-1640-8B1B-D3DFDC66EDD7}"/>
              </a:ext>
            </a:extLst>
          </p:cNvPr>
          <p:cNvPicPr>
            <a:picLocks noChangeAspect="1"/>
          </p:cNvPicPr>
          <p:nvPr/>
        </p:nvPicPr>
        <p:blipFill>
          <a:blip r:embed="rId5"/>
          <a:stretch>
            <a:fillRect/>
          </a:stretch>
        </p:blipFill>
        <p:spPr>
          <a:xfrm>
            <a:off x="6329964" y="5940932"/>
            <a:ext cx="2563011" cy="650610"/>
          </a:xfrm>
          <a:prstGeom prst="rect">
            <a:avLst/>
          </a:prstGeom>
        </p:spPr>
      </p:pic>
    </p:spTree>
    <p:extLst>
      <p:ext uri="{BB962C8B-B14F-4D97-AF65-F5344CB8AC3E}">
        <p14:creationId xmlns:p14="http://schemas.microsoft.com/office/powerpoint/2010/main" val="1511396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2800" b="1" dirty="0"/>
              <a:t>Principle 2: </a:t>
            </a:r>
            <a:r>
              <a:rPr lang="en-US" sz="3600" b="1" dirty="0"/>
              <a:t>True storytelling makes spaces respecting the stories already there</a:t>
            </a:r>
            <a:endParaRPr lang="en-US" sz="2800" b="1" dirty="0"/>
          </a:p>
        </p:txBody>
      </p:sp>
      <p:sp>
        <p:nvSpPr>
          <p:cNvPr id="4" name="Content Placeholder 3"/>
          <p:cNvSpPr>
            <a:spLocks noGrp="1"/>
          </p:cNvSpPr>
          <p:nvPr>
            <p:ph idx="1"/>
          </p:nvPr>
        </p:nvSpPr>
        <p:spPr>
          <a:xfrm>
            <a:off x="0" y="1905000"/>
            <a:ext cx="9144000" cy="4953000"/>
          </a:xfrm>
        </p:spPr>
        <p:txBody>
          <a:bodyPr>
            <a:normAutofit/>
          </a:bodyPr>
          <a:lstStyle/>
          <a:p>
            <a:pPr>
              <a:buAutoNum type="arabicPeriod"/>
            </a:pPr>
            <a:r>
              <a:rPr lang="en-US" dirty="0"/>
              <a:t>Sleep in your own Hospital, eat the food to RESPECT what is there NOW</a:t>
            </a:r>
          </a:p>
          <a:p>
            <a:pPr>
              <a:buAutoNum type="arabicPeriod"/>
            </a:pPr>
            <a:r>
              <a:rPr lang="en-US" dirty="0"/>
              <a:t>Take BUS TOUR with your stakeholders to SEE the TRUE STORYTELLING now.</a:t>
            </a:r>
          </a:p>
          <a:p>
            <a:pPr>
              <a:buAutoNum type="arabicPeriod"/>
            </a:pPr>
            <a:r>
              <a:rPr lang="en-US" dirty="0"/>
              <a:t>Invite people there now, &amp; include Mother Earth storyteller? </a:t>
            </a:r>
          </a:p>
          <a:p>
            <a:pPr marL="0" indent="0">
              <a:buNone/>
            </a:pPr>
            <a:endParaRPr lang="en-US" dirty="0"/>
          </a:p>
        </p:txBody>
      </p:sp>
      <p:sp>
        <p:nvSpPr>
          <p:cNvPr id="3" name="Slide Number Placeholder 2"/>
          <p:cNvSpPr>
            <a:spLocks noGrp="1"/>
          </p:cNvSpPr>
          <p:nvPr>
            <p:ph type="sldNum" sz="quarter" idx="12"/>
          </p:nvPr>
        </p:nvSpPr>
        <p:spPr/>
        <p:txBody>
          <a:bodyPr/>
          <a:lstStyle/>
          <a:p>
            <a:fld id="{D739C4FB-7D33-419B-8833-D1372BFD11C8}" type="slidenum">
              <a:rPr lang="en-US" smtClean="0"/>
              <a:t>14</a:t>
            </a:fld>
            <a:endParaRPr lang="en-US" dirty="0"/>
          </a:p>
        </p:txBody>
      </p:sp>
      <p:pic>
        <p:nvPicPr>
          <p:cNvPr id="6" name="Picture 5"/>
          <p:cNvPicPr>
            <a:picLocks noChangeAspect="1"/>
          </p:cNvPicPr>
          <p:nvPr/>
        </p:nvPicPr>
        <p:blipFill>
          <a:blip r:embed="rId3"/>
          <a:stretch>
            <a:fillRect/>
          </a:stretch>
        </p:blipFill>
        <p:spPr>
          <a:xfrm>
            <a:off x="4813043" y="4874121"/>
            <a:ext cx="4268813" cy="1983879"/>
          </a:xfrm>
          <a:prstGeom prst="rect">
            <a:avLst/>
          </a:prstGeom>
        </p:spPr>
      </p:pic>
      <p:pic>
        <p:nvPicPr>
          <p:cNvPr id="7" name="Picture 6"/>
          <p:cNvPicPr>
            <a:picLocks noChangeAspect="1"/>
          </p:cNvPicPr>
          <p:nvPr/>
        </p:nvPicPr>
        <p:blipFill>
          <a:blip r:embed="rId4"/>
          <a:stretch>
            <a:fillRect/>
          </a:stretch>
        </p:blipFill>
        <p:spPr>
          <a:xfrm>
            <a:off x="-1" y="4386434"/>
            <a:ext cx="4634187" cy="2471566"/>
          </a:xfrm>
          <a:prstGeom prst="rect">
            <a:avLst/>
          </a:prstGeom>
        </p:spPr>
      </p:pic>
      <p:pic>
        <p:nvPicPr>
          <p:cNvPr id="8" name="Picture 7">
            <a:extLst>
              <a:ext uri="{FF2B5EF4-FFF2-40B4-BE49-F238E27FC236}">
                <a16:creationId xmlns="" xmlns:a16="http://schemas.microsoft.com/office/drawing/2014/main" id="{8DA4E35B-495B-6D43-96D6-723F6277FFC5}"/>
              </a:ext>
            </a:extLst>
          </p:cNvPr>
          <p:cNvPicPr>
            <a:picLocks noChangeAspect="1"/>
          </p:cNvPicPr>
          <p:nvPr/>
        </p:nvPicPr>
        <p:blipFill>
          <a:blip r:embed="rId5"/>
          <a:stretch>
            <a:fillRect/>
          </a:stretch>
        </p:blipFill>
        <p:spPr>
          <a:xfrm>
            <a:off x="0" y="1336014"/>
            <a:ext cx="2563011" cy="650610"/>
          </a:xfrm>
          <a:prstGeom prst="rect">
            <a:avLst/>
          </a:prstGeom>
        </p:spPr>
      </p:pic>
      <p:pic>
        <p:nvPicPr>
          <p:cNvPr id="9" name="Bildobjekt 1" descr="C:\Users\Kim\AppData\Local\Microsoft\Windows\INetCache\Content.Word\Logo - NIV - 2017 - small.png">
            <a:extLst>
              <a:ext uri="{FF2B5EF4-FFF2-40B4-BE49-F238E27FC236}">
                <a16:creationId xmlns="" xmlns:a16="http://schemas.microsoft.com/office/drawing/2014/main" id="{4E068BAA-018E-DC4F-A00D-79032114014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479623" y="1095712"/>
            <a:ext cx="1428404" cy="890912"/>
          </a:xfrm>
          <a:prstGeom prst="rect">
            <a:avLst/>
          </a:prstGeom>
          <a:noFill/>
          <a:ln>
            <a:noFill/>
          </a:ln>
        </p:spPr>
      </p:pic>
    </p:spTree>
    <p:extLst>
      <p:ext uri="{BB962C8B-B14F-4D97-AF65-F5344CB8AC3E}">
        <p14:creationId xmlns:p14="http://schemas.microsoft.com/office/powerpoint/2010/main" val="28591564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9462"/>
            <a:ext cx="9144000" cy="1095538"/>
          </a:xfrm>
        </p:spPr>
        <p:txBody>
          <a:bodyPr/>
          <a:lstStyle/>
          <a:p>
            <a:r>
              <a:rPr lang="en-US" sz="3200" dirty="0"/>
              <a:t>EXERCISE Principle 2: </a:t>
            </a:r>
            <a:r>
              <a:rPr lang="en-US" sz="3200" b="1" dirty="0"/>
              <a:t>True storytelling makes spaces respecting the stories already there</a:t>
            </a:r>
            <a:r>
              <a:rPr lang="en-US" sz="3200" b="1" dirty="0">
                <a:sym typeface="Wingdings"/>
              </a:rPr>
              <a:t/>
            </a:r>
            <a:br>
              <a:rPr lang="en-US" sz="3200" b="1" dirty="0">
                <a:sym typeface="Wingdings"/>
              </a:rPr>
            </a:br>
            <a:endParaRPr lang="en-US" sz="3200" dirty="0"/>
          </a:p>
        </p:txBody>
      </p:sp>
      <p:sp>
        <p:nvSpPr>
          <p:cNvPr id="3" name="Content Placeholder 2"/>
          <p:cNvSpPr>
            <a:spLocks noGrp="1"/>
          </p:cNvSpPr>
          <p:nvPr>
            <p:ph idx="1"/>
          </p:nvPr>
        </p:nvSpPr>
        <p:spPr>
          <a:xfrm>
            <a:off x="257045" y="1905000"/>
            <a:ext cx="8886955" cy="4953000"/>
          </a:xfrm>
        </p:spPr>
        <p:txBody>
          <a:bodyPr>
            <a:noAutofit/>
          </a:bodyPr>
          <a:lstStyle/>
          <a:p>
            <a:pPr marL="0" indent="0">
              <a:buNone/>
            </a:pPr>
            <a:r>
              <a:rPr lang="en-US" sz="4000" dirty="0"/>
              <a:t>Think of a story when you helped people respect how it is now, in the already there?</a:t>
            </a:r>
          </a:p>
          <a:p>
            <a:pPr marL="0" indent="0">
              <a:buNone/>
            </a:pPr>
            <a:r>
              <a:rPr lang="en-US" sz="2800" dirty="0"/>
              <a:t>HOW COULD YOU TAKE A TOUR WITH THEM ALL, or HAVE YOUR STAKEHOLDERS EXPERIENCE THE SERVICE?</a:t>
            </a:r>
          </a:p>
          <a:p>
            <a:pPr marL="0" indent="0">
              <a:buNone/>
            </a:pPr>
            <a:r>
              <a:rPr lang="en-US" sz="2800" dirty="0"/>
              <a:t>SHARE WITH ANOTHER PERSON &amp; LISTEN TO THEIR EXAMPLE OF PRINCIPLE 2</a:t>
            </a:r>
          </a:p>
        </p:txBody>
      </p:sp>
      <p:sp>
        <p:nvSpPr>
          <p:cNvPr id="4" name="Slide Number Placeholder 3"/>
          <p:cNvSpPr>
            <a:spLocks noGrp="1"/>
          </p:cNvSpPr>
          <p:nvPr>
            <p:ph type="sldNum" sz="quarter" idx="12"/>
          </p:nvPr>
        </p:nvSpPr>
        <p:spPr/>
        <p:txBody>
          <a:bodyPr/>
          <a:lstStyle/>
          <a:p>
            <a:fld id="{D739C4FB-7D33-419B-8833-D1372BFD11C8}" type="slidenum">
              <a:rPr lang="en-US" smtClean="0"/>
              <a:t>15</a:t>
            </a:fld>
            <a:endParaRPr lang="en-US" dirty="0"/>
          </a:p>
        </p:txBody>
      </p:sp>
      <p:pic>
        <p:nvPicPr>
          <p:cNvPr id="5" name="Bildobjekt 1" descr="C:\Users\Kim\AppData\Local\Microsoft\Windows\INetCache\Content.Word\Logo - NIV - 2017 - small.png">
            <a:extLst>
              <a:ext uri="{FF2B5EF4-FFF2-40B4-BE49-F238E27FC236}">
                <a16:creationId xmlns="" xmlns:a16="http://schemas.microsoft.com/office/drawing/2014/main" id="{B59743C7-6E77-944A-800A-14C143C5534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84809" y="5996584"/>
            <a:ext cx="1502146" cy="861416"/>
          </a:xfrm>
          <a:prstGeom prst="rect">
            <a:avLst/>
          </a:prstGeom>
          <a:noFill/>
          <a:ln>
            <a:noFill/>
          </a:ln>
        </p:spPr>
      </p:pic>
      <p:pic>
        <p:nvPicPr>
          <p:cNvPr id="6" name="Picture 5">
            <a:extLst>
              <a:ext uri="{FF2B5EF4-FFF2-40B4-BE49-F238E27FC236}">
                <a16:creationId xmlns="" xmlns:a16="http://schemas.microsoft.com/office/drawing/2014/main" id="{FB0A18C0-5CBD-D140-BF33-723CE2B8097E}"/>
              </a:ext>
            </a:extLst>
          </p:cNvPr>
          <p:cNvPicPr>
            <a:picLocks noChangeAspect="1"/>
          </p:cNvPicPr>
          <p:nvPr/>
        </p:nvPicPr>
        <p:blipFill>
          <a:blip r:embed="rId3"/>
          <a:stretch>
            <a:fillRect/>
          </a:stretch>
        </p:blipFill>
        <p:spPr>
          <a:xfrm>
            <a:off x="6580989" y="50065"/>
            <a:ext cx="2563011" cy="650610"/>
          </a:xfrm>
          <a:prstGeom prst="rect">
            <a:avLst/>
          </a:prstGeom>
        </p:spPr>
      </p:pic>
    </p:spTree>
    <p:extLst>
      <p:ext uri="{BB962C8B-B14F-4D97-AF65-F5344CB8AC3E}">
        <p14:creationId xmlns:p14="http://schemas.microsoft.com/office/powerpoint/2010/main" val="4641695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343011"/>
          </a:xfrm>
        </p:spPr>
        <p:txBody>
          <a:bodyPr/>
          <a:lstStyle/>
          <a:p>
            <a:r>
              <a:rPr lang="en-US" sz="3200" dirty="0"/>
              <a:t>Principle 3: </a:t>
            </a:r>
            <a:r>
              <a:rPr lang="en-US" sz="3200" b="1" dirty="0"/>
              <a:t>You must create stories with a clear plot creating direction and help people prioritize</a:t>
            </a:r>
            <a:br>
              <a:rPr lang="en-US" sz="3200" b="1" dirty="0"/>
            </a:br>
            <a:endParaRPr lang="en-US" sz="3200" dirty="0"/>
          </a:p>
        </p:txBody>
      </p:sp>
      <p:sp>
        <p:nvSpPr>
          <p:cNvPr id="3" name="Content Placeholder 2"/>
          <p:cNvSpPr>
            <a:spLocks noGrp="1"/>
          </p:cNvSpPr>
          <p:nvPr>
            <p:ph idx="1"/>
          </p:nvPr>
        </p:nvSpPr>
        <p:spPr>
          <a:xfrm>
            <a:off x="0" y="1905000"/>
            <a:ext cx="5416851" cy="3522439"/>
          </a:xfrm>
        </p:spPr>
        <p:txBody>
          <a:bodyPr>
            <a:normAutofit fontScale="92500" lnSpcReduction="10000"/>
          </a:bodyPr>
          <a:lstStyle/>
          <a:p>
            <a:pPr lvl="0">
              <a:buFont typeface="+mj-lt"/>
              <a:buAutoNum type="arabicPeriod"/>
            </a:pPr>
            <a:r>
              <a:rPr lang="en-US" b="1" dirty="0"/>
              <a:t>We are ready to plan new future that is a PATTERN BREAKER from Past</a:t>
            </a:r>
          </a:p>
          <a:p>
            <a:pPr lvl="0">
              <a:buFont typeface="+mj-lt"/>
              <a:buAutoNum type="arabicPeriod"/>
            </a:pPr>
            <a:r>
              <a:rPr lang="en-US" b="1" dirty="0"/>
              <a:t>We want a good plot that is TRUE STORYTELLING</a:t>
            </a:r>
          </a:p>
          <a:p>
            <a:pPr lvl="1"/>
            <a:r>
              <a:rPr lang="en-US" b="1" dirty="0"/>
              <a:t>It has Beginning, Middle &amp; End to be Clear Direction</a:t>
            </a:r>
          </a:p>
          <a:p>
            <a:pPr lvl="1"/>
            <a:r>
              <a:rPr lang="en-US" b="1" dirty="0"/>
              <a:t>It tells WHY we are doing this</a:t>
            </a:r>
          </a:p>
          <a:p>
            <a:pPr lvl="1"/>
            <a:r>
              <a:rPr lang="en-US" b="1" dirty="0"/>
              <a:t>Best Plots have a TWIST, what Roland Barthes calls “PUNCTUM”</a:t>
            </a:r>
          </a:p>
        </p:txBody>
      </p:sp>
      <p:sp>
        <p:nvSpPr>
          <p:cNvPr id="4" name="Slide Number Placeholder 3"/>
          <p:cNvSpPr>
            <a:spLocks noGrp="1"/>
          </p:cNvSpPr>
          <p:nvPr>
            <p:ph type="sldNum" sz="quarter" idx="12"/>
          </p:nvPr>
        </p:nvSpPr>
        <p:spPr>
          <a:xfrm>
            <a:off x="8092440" y="6341315"/>
            <a:ext cx="1051560" cy="365125"/>
          </a:xfrm>
        </p:spPr>
        <p:txBody>
          <a:bodyPr/>
          <a:lstStyle/>
          <a:p>
            <a:fld id="{D739C4FB-7D33-419B-8833-D1372BFD11C8}" type="slidenum">
              <a:rPr lang="en-US" smtClean="0"/>
              <a:t>16</a:t>
            </a:fld>
            <a:endParaRPr lang="en-US" dirty="0"/>
          </a:p>
        </p:txBody>
      </p:sp>
      <p:sp>
        <p:nvSpPr>
          <p:cNvPr id="7" name="Rectangle 6"/>
          <p:cNvSpPr/>
          <p:nvPr/>
        </p:nvSpPr>
        <p:spPr>
          <a:xfrm>
            <a:off x="5416851" y="5427439"/>
            <a:ext cx="3727149" cy="369332"/>
          </a:xfrm>
          <a:prstGeom prst="rect">
            <a:avLst/>
          </a:prstGeom>
        </p:spPr>
        <p:txBody>
          <a:bodyPr wrap="square">
            <a:spAutoFit/>
          </a:bodyPr>
          <a:lstStyle/>
          <a:p>
            <a:r>
              <a:rPr lang="en-US" dirty="0" err="1"/>
              <a:t>Banksy</a:t>
            </a:r>
            <a:r>
              <a:rPr lang="en-US" dirty="0"/>
              <a:t>’ street-art </a:t>
            </a:r>
            <a:r>
              <a:rPr lang="en-US" dirty="0">
                <a:hlinkClick r:id="rId3"/>
              </a:rPr>
              <a:t>YouTube</a:t>
            </a:r>
            <a:endParaRPr lang="en-US" dirty="0"/>
          </a:p>
        </p:txBody>
      </p:sp>
      <p:pic>
        <p:nvPicPr>
          <p:cNvPr id="8" name="Picture 7" descr="punctum girl frisks soldi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851" y="1905000"/>
            <a:ext cx="5351178" cy="3275082"/>
          </a:xfrm>
          <a:prstGeom prst="rect">
            <a:avLst/>
          </a:prstGeom>
        </p:spPr>
      </p:pic>
      <p:pic>
        <p:nvPicPr>
          <p:cNvPr id="9" name="Picture 8">
            <a:extLst>
              <a:ext uri="{FF2B5EF4-FFF2-40B4-BE49-F238E27FC236}">
                <a16:creationId xmlns="" xmlns:a16="http://schemas.microsoft.com/office/drawing/2014/main" id="{DABC19D6-D7A4-7D45-A521-38939D8CD7CD}"/>
              </a:ext>
            </a:extLst>
          </p:cNvPr>
          <p:cNvPicPr>
            <a:picLocks noChangeAspect="1"/>
          </p:cNvPicPr>
          <p:nvPr/>
        </p:nvPicPr>
        <p:blipFill>
          <a:blip r:embed="rId5"/>
          <a:stretch>
            <a:fillRect/>
          </a:stretch>
        </p:blipFill>
        <p:spPr>
          <a:xfrm>
            <a:off x="327674" y="5778703"/>
            <a:ext cx="3282199" cy="833173"/>
          </a:xfrm>
          <a:prstGeom prst="rect">
            <a:avLst/>
          </a:prstGeom>
        </p:spPr>
      </p:pic>
      <p:pic>
        <p:nvPicPr>
          <p:cNvPr id="10" name="Bildobjekt 1" descr="C:\Users\Kim\AppData\Local\Microsoft\Windows\INetCache\Content.Word\Logo - NIV - 2017 - small.png">
            <a:extLst>
              <a:ext uri="{FF2B5EF4-FFF2-40B4-BE49-F238E27FC236}">
                <a16:creationId xmlns="" xmlns:a16="http://schemas.microsoft.com/office/drawing/2014/main" id="{2BE4C755-265A-9742-87B1-266E1CD3E4E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341367" y="5845024"/>
            <a:ext cx="1502146" cy="861416"/>
          </a:xfrm>
          <a:prstGeom prst="rect">
            <a:avLst/>
          </a:prstGeom>
          <a:noFill/>
          <a:ln>
            <a:noFill/>
          </a:ln>
        </p:spPr>
      </p:pic>
    </p:spTree>
    <p:extLst>
      <p:ext uri="{BB962C8B-B14F-4D97-AF65-F5344CB8AC3E}">
        <p14:creationId xmlns:p14="http://schemas.microsoft.com/office/powerpoint/2010/main" val="37476762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39C4FB-7D33-419B-8833-D1372BFD11C8}" type="slidenum">
              <a:rPr lang="en-US" smtClean="0"/>
              <a:t>17</a:t>
            </a:fld>
            <a:endParaRPr lang="en-US" dirty="0"/>
          </a:p>
        </p:txBody>
      </p:sp>
      <p:pic>
        <p:nvPicPr>
          <p:cNvPr id="6" name="Picture 5"/>
          <p:cNvPicPr>
            <a:picLocks noChangeAspect="1"/>
          </p:cNvPicPr>
          <p:nvPr/>
        </p:nvPicPr>
        <p:blipFill>
          <a:blip r:embed="rId2"/>
          <a:stretch>
            <a:fillRect/>
          </a:stretch>
        </p:blipFill>
        <p:spPr>
          <a:xfrm>
            <a:off x="25400" y="0"/>
            <a:ext cx="9093058" cy="6858000"/>
          </a:xfrm>
          <a:prstGeom prst="rect">
            <a:avLst/>
          </a:prstGeom>
        </p:spPr>
      </p:pic>
    </p:spTree>
    <p:extLst>
      <p:ext uri="{BB962C8B-B14F-4D97-AF65-F5344CB8AC3E}">
        <p14:creationId xmlns:p14="http://schemas.microsoft.com/office/powerpoint/2010/main" val="26798286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for a Pause</a:t>
            </a:r>
          </a:p>
        </p:txBody>
      </p:sp>
      <p:sp>
        <p:nvSpPr>
          <p:cNvPr id="4" name="Slide Number Placeholder 3"/>
          <p:cNvSpPr>
            <a:spLocks noGrp="1"/>
          </p:cNvSpPr>
          <p:nvPr>
            <p:ph type="sldNum" sz="quarter" idx="12"/>
          </p:nvPr>
        </p:nvSpPr>
        <p:spPr/>
        <p:txBody>
          <a:bodyPr/>
          <a:lstStyle/>
          <a:p>
            <a:fld id="{D739C4FB-7D33-419B-8833-D1372BFD11C8}" type="slidenum">
              <a:rPr lang="en-US" smtClean="0"/>
              <a:t>18</a:t>
            </a:fld>
            <a:endParaRPr lang="en-US" dirty="0"/>
          </a:p>
        </p:txBody>
      </p:sp>
      <p:pic>
        <p:nvPicPr>
          <p:cNvPr id="5" name="Picture 4"/>
          <p:cNvPicPr>
            <a:picLocks noChangeAspect="1"/>
          </p:cNvPicPr>
          <p:nvPr/>
        </p:nvPicPr>
        <p:blipFill>
          <a:blip r:embed="rId2"/>
          <a:stretch>
            <a:fillRect/>
          </a:stretch>
        </p:blipFill>
        <p:spPr>
          <a:xfrm>
            <a:off x="1013059" y="2797297"/>
            <a:ext cx="6870212" cy="3864165"/>
          </a:xfrm>
          <a:prstGeom prst="rect">
            <a:avLst/>
          </a:prstGeom>
        </p:spPr>
      </p:pic>
      <p:pic>
        <p:nvPicPr>
          <p:cNvPr id="6" name="Bildobjekt 1" descr="C:\Users\Kim\AppData\Local\Microsoft\Windows\INetCache\Content.Word\Logo - NIV - 2017 - small.png">
            <a:extLst>
              <a:ext uri="{FF2B5EF4-FFF2-40B4-BE49-F238E27FC236}">
                <a16:creationId xmlns="" xmlns:a16="http://schemas.microsoft.com/office/drawing/2014/main" id="{BC3CB557-E1D2-CC44-A449-691BE432F2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11067" y="1705426"/>
            <a:ext cx="1502146" cy="861416"/>
          </a:xfrm>
          <a:prstGeom prst="rect">
            <a:avLst/>
          </a:prstGeom>
          <a:noFill/>
          <a:ln>
            <a:noFill/>
          </a:ln>
        </p:spPr>
      </p:pic>
      <p:pic>
        <p:nvPicPr>
          <p:cNvPr id="7" name="Picture 6">
            <a:extLst>
              <a:ext uri="{FF2B5EF4-FFF2-40B4-BE49-F238E27FC236}">
                <a16:creationId xmlns="" xmlns:a16="http://schemas.microsoft.com/office/drawing/2014/main" id="{F714AB58-90DB-544E-B815-793423C57064}"/>
              </a:ext>
            </a:extLst>
          </p:cNvPr>
          <p:cNvPicPr>
            <a:picLocks noChangeAspect="1"/>
          </p:cNvPicPr>
          <p:nvPr/>
        </p:nvPicPr>
        <p:blipFill>
          <a:blip r:embed="rId4"/>
          <a:stretch>
            <a:fillRect/>
          </a:stretch>
        </p:blipFill>
        <p:spPr>
          <a:xfrm>
            <a:off x="253932" y="1848896"/>
            <a:ext cx="3282199" cy="833173"/>
          </a:xfrm>
          <a:prstGeom prst="rect">
            <a:avLst/>
          </a:prstGeom>
        </p:spPr>
      </p:pic>
    </p:spTree>
    <p:extLst>
      <p:ext uri="{BB962C8B-B14F-4D97-AF65-F5344CB8AC3E}">
        <p14:creationId xmlns:p14="http://schemas.microsoft.com/office/powerpoint/2010/main" val="6742687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2" y="274638"/>
            <a:ext cx="9264962" cy="1433720"/>
          </a:xfrm>
        </p:spPr>
        <p:txBody>
          <a:bodyPr/>
          <a:lstStyle/>
          <a:p>
            <a:r>
              <a:rPr lang="en-US" sz="4400" b="1" dirty="0"/>
              <a:t>True Storytelling Principle 4</a:t>
            </a:r>
            <a:br>
              <a:rPr lang="en-US" sz="4400" b="1" dirty="0"/>
            </a:br>
            <a:r>
              <a:rPr lang="en-US" b="1" dirty="0"/>
              <a:t>You must have timing</a:t>
            </a:r>
            <a:r>
              <a:rPr lang="en-US" sz="4400" b="1" dirty="0"/>
              <a:t>.</a:t>
            </a:r>
            <a:br>
              <a:rPr lang="en-US" sz="4400" b="1" dirty="0"/>
            </a:br>
            <a:endParaRPr lang="en-US" sz="4400" b="1" dirty="0"/>
          </a:p>
        </p:txBody>
      </p:sp>
      <p:sp>
        <p:nvSpPr>
          <p:cNvPr id="3" name="Content Placeholder 2"/>
          <p:cNvSpPr>
            <a:spLocks noGrp="1"/>
          </p:cNvSpPr>
          <p:nvPr>
            <p:ph idx="1"/>
          </p:nvPr>
        </p:nvSpPr>
        <p:spPr>
          <a:xfrm>
            <a:off x="151203" y="1905000"/>
            <a:ext cx="8860494" cy="4618878"/>
          </a:xfrm>
        </p:spPr>
        <p:txBody>
          <a:bodyPr>
            <a:normAutofit/>
          </a:bodyPr>
          <a:lstStyle/>
          <a:p>
            <a:r>
              <a:rPr lang="en-US" dirty="0"/>
              <a:t>KAIROS: place &amp; time when conditions are right for the accomplishment of a crucial ’intelligent’ action</a:t>
            </a:r>
          </a:p>
          <a:p>
            <a:r>
              <a:rPr lang="en-US" dirty="0"/>
              <a:t>NOT the Beginning Middle End CHRONOS type of Narrative Plot we just did </a:t>
            </a:r>
          </a:p>
          <a:p>
            <a:r>
              <a:rPr lang="en-US" dirty="0"/>
              <a:t>Rather it is the fleeting RIGHTNESS of PLACE and TIME, and Material-Circumstance for an </a:t>
            </a:r>
            <a:r>
              <a:rPr lang="en-US" b="1" dirty="0"/>
              <a:t>Opportune Moment</a:t>
            </a:r>
            <a:r>
              <a:rPr lang="en-US" dirty="0"/>
              <a:t> </a:t>
            </a:r>
          </a:p>
          <a:p>
            <a:r>
              <a:rPr lang="en-US" sz="3200" dirty="0"/>
              <a:t>E.g. David’s Story of Meeting Grace Ann &amp; an opportune moment of action</a:t>
            </a:r>
          </a:p>
        </p:txBody>
      </p:sp>
      <p:sp>
        <p:nvSpPr>
          <p:cNvPr id="4" name="Slide Number Placeholder 3"/>
          <p:cNvSpPr>
            <a:spLocks noGrp="1"/>
          </p:cNvSpPr>
          <p:nvPr>
            <p:ph type="sldNum" sz="quarter" idx="12"/>
          </p:nvPr>
        </p:nvSpPr>
        <p:spPr/>
        <p:txBody>
          <a:bodyPr/>
          <a:lstStyle/>
          <a:p>
            <a:fld id="{D739C4FB-7D33-419B-8833-D1372BFD11C8}" type="slidenum">
              <a:rPr lang="en-US" smtClean="0"/>
              <a:t>19</a:t>
            </a:fld>
            <a:endParaRPr lang="en-US" dirty="0"/>
          </a:p>
        </p:txBody>
      </p:sp>
      <p:pic>
        <p:nvPicPr>
          <p:cNvPr id="5" name="Picture 4">
            <a:extLst>
              <a:ext uri="{FF2B5EF4-FFF2-40B4-BE49-F238E27FC236}">
                <a16:creationId xmlns="" xmlns:a16="http://schemas.microsoft.com/office/drawing/2014/main" id="{2EE44198-5841-EA48-BA45-B50D8AA3CC3D}"/>
              </a:ext>
            </a:extLst>
          </p:cNvPr>
          <p:cNvPicPr>
            <a:picLocks noChangeAspect="1"/>
          </p:cNvPicPr>
          <p:nvPr/>
        </p:nvPicPr>
        <p:blipFill>
          <a:blip r:embed="rId2"/>
          <a:stretch>
            <a:fillRect/>
          </a:stretch>
        </p:blipFill>
        <p:spPr>
          <a:xfrm>
            <a:off x="151203" y="5953852"/>
            <a:ext cx="3020210" cy="766668"/>
          </a:xfrm>
          <a:prstGeom prst="rect">
            <a:avLst/>
          </a:prstGeom>
        </p:spPr>
      </p:pic>
      <p:pic>
        <p:nvPicPr>
          <p:cNvPr id="6" name="Bildobjekt 1" descr="C:\Users\Kim\AppData\Local\Microsoft\Windows\INetCache\Content.Word\Logo - NIV - 2017 - small.png">
            <a:extLst>
              <a:ext uri="{FF2B5EF4-FFF2-40B4-BE49-F238E27FC236}">
                <a16:creationId xmlns="" xmlns:a16="http://schemas.microsoft.com/office/drawing/2014/main" id="{F41F8B79-1ECE-4844-AB9D-0193578D31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95882" y="5728045"/>
            <a:ext cx="1502146" cy="861416"/>
          </a:xfrm>
          <a:prstGeom prst="rect">
            <a:avLst/>
          </a:prstGeom>
          <a:noFill/>
          <a:ln>
            <a:noFill/>
          </a:ln>
        </p:spPr>
      </p:pic>
    </p:spTree>
    <p:extLst>
      <p:ext uri="{BB962C8B-B14F-4D97-AF65-F5344CB8AC3E}">
        <p14:creationId xmlns:p14="http://schemas.microsoft.com/office/powerpoint/2010/main" val="13096598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274638"/>
            <a:ext cx="6214822" cy="1143000"/>
          </a:xfrm>
        </p:spPr>
        <p:txBody>
          <a:bodyPr/>
          <a:lstStyle/>
          <a:p>
            <a:r>
              <a:rPr lang="en-US" dirty="0" smtClean="0"/>
              <a:t>True Storytelling</a:t>
            </a:r>
            <a:endParaRPr lang="en-US" dirty="0"/>
          </a:p>
        </p:txBody>
      </p:sp>
      <p:sp>
        <p:nvSpPr>
          <p:cNvPr id="3" name="Content Placeholder 2"/>
          <p:cNvSpPr>
            <a:spLocks noGrp="1"/>
          </p:cNvSpPr>
          <p:nvPr>
            <p:ph idx="1"/>
          </p:nvPr>
        </p:nvSpPr>
        <p:spPr>
          <a:xfrm>
            <a:off x="341212" y="1600349"/>
            <a:ext cx="8802788" cy="4114800"/>
          </a:xfrm>
        </p:spPr>
        <p:txBody>
          <a:bodyPr>
            <a:normAutofit/>
          </a:bodyPr>
          <a:lstStyle/>
          <a:p>
            <a:r>
              <a:rPr lang="en-US" dirty="0" smtClean="0"/>
              <a:t>True Storytelling is design of David Boje, Jens Larsen, and Lena Bruun</a:t>
            </a:r>
          </a:p>
          <a:p>
            <a:r>
              <a:rPr lang="en-US" dirty="0" smtClean="0"/>
              <a:t>See davidboje.com for copy of this slide set</a:t>
            </a:r>
          </a:p>
          <a:p>
            <a:r>
              <a:rPr lang="en-US" dirty="0" smtClean="0"/>
              <a:t>See </a:t>
            </a:r>
            <a:r>
              <a:rPr lang="en-US" dirty="0" smtClean="0">
                <a:hlinkClick r:id="rId2"/>
              </a:rPr>
              <a:t>https://truestorytelling.org</a:t>
            </a:r>
            <a:r>
              <a:rPr lang="en-US" dirty="0" smtClean="0"/>
              <a:t> for more on True Storytelling Resources</a:t>
            </a:r>
          </a:p>
          <a:p>
            <a:r>
              <a:rPr lang="en-US" dirty="0" smtClean="0"/>
              <a:t>The </a:t>
            </a:r>
            <a:r>
              <a:rPr lang="en-US" dirty="0" err="1" smtClean="0"/>
              <a:t>Skagen</a:t>
            </a:r>
            <a:r>
              <a:rPr lang="en-US" dirty="0" smtClean="0"/>
              <a:t> workshop May 21-22 2019 facilitated by </a:t>
            </a:r>
            <a:r>
              <a:rPr lang="en-US" dirty="0"/>
              <a:t>David M. Boje, Kenneth Mølbjerg Jørgensen, </a:t>
            </a:r>
            <a:r>
              <a:rPr lang="en-US" dirty="0" smtClean="0"/>
              <a:t> </a:t>
            </a:r>
            <a:r>
              <a:rPr lang="en-US" dirty="0" err="1" smtClean="0"/>
              <a:t>Mogens</a:t>
            </a:r>
            <a:r>
              <a:rPr lang="en-US" dirty="0" smtClean="0"/>
              <a:t> </a:t>
            </a:r>
            <a:r>
              <a:rPr lang="en-US" dirty="0" err="1"/>
              <a:t>Sparre</a:t>
            </a:r>
            <a:r>
              <a:rPr lang="en-US" dirty="0"/>
              <a:t>, Ole </a:t>
            </a:r>
            <a:r>
              <a:rPr lang="en-US" dirty="0" err="1"/>
              <a:t>Friis</a:t>
            </a:r>
            <a:r>
              <a:rPr lang="en-US" dirty="0"/>
              <a:t>, </a:t>
            </a:r>
            <a:r>
              <a:rPr lang="en-US" dirty="0" err="1"/>
              <a:t>Pernille</a:t>
            </a:r>
            <a:r>
              <a:rPr lang="en-US" dirty="0"/>
              <a:t> Vibe</a:t>
            </a:r>
            <a:r>
              <a:rPr lang="en-US" dirty="0" smtClean="0"/>
              <a:t>, &amp; </a:t>
            </a:r>
            <a:r>
              <a:rPr lang="en-US" dirty="0" err="1"/>
              <a:t>Mikkel</a:t>
            </a:r>
            <a:r>
              <a:rPr lang="en-US" dirty="0"/>
              <a:t> Mølbjerg</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2</a:t>
            </a:fld>
            <a:endParaRPr lang="en-US" dirty="0"/>
          </a:p>
        </p:txBody>
      </p:sp>
      <p:pic>
        <p:nvPicPr>
          <p:cNvPr id="5" name="Bildobjekt 1" descr="C:\Users\Kim\AppData\Local\Microsoft\Windows\INetCache\Content.Word\Logo - NIV - 2017 - small.png">
            <a:extLst>
              <a:ext uri="{FF2B5EF4-FFF2-40B4-BE49-F238E27FC236}">
                <a16:creationId xmlns="" xmlns:a16="http://schemas.microsoft.com/office/drawing/2014/main" id="{5F2701E1-196F-B64F-B9E3-C63431359F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13796" y="274638"/>
            <a:ext cx="2312658" cy="1298126"/>
          </a:xfrm>
          <a:prstGeom prst="rect">
            <a:avLst/>
          </a:prstGeom>
          <a:noFill/>
          <a:ln>
            <a:noFill/>
          </a:ln>
        </p:spPr>
      </p:pic>
      <p:pic>
        <p:nvPicPr>
          <p:cNvPr id="6" name="Picture 5"/>
          <p:cNvPicPr>
            <a:picLocks noChangeAspect="1"/>
          </p:cNvPicPr>
          <p:nvPr/>
        </p:nvPicPr>
        <p:blipFill>
          <a:blip r:embed="rId4"/>
          <a:stretch>
            <a:fillRect/>
          </a:stretch>
        </p:blipFill>
        <p:spPr>
          <a:xfrm>
            <a:off x="1951481" y="5459859"/>
            <a:ext cx="6055212" cy="1537093"/>
          </a:xfrm>
          <a:prstGeom prst="rect">
            <a:avLst/>
          </a:prstGeom>
        </p:spPr>
      </p:pic>
    </p:spTree>
    <p:extLst>
      <p:ext uri="{BB962C8B-B14F-4D97-AF65-F5344CB8AC3E}">
        <p14:creationId xmlns:p14="http://schemas.microsoft.com/office/powerpoint/2010/main" val="47456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76712"/>
          </a:xfrm>
        </p:spPr>
        <p:txBody>
          <a:bodyPr/>
          <a:lstStyle/>
          <a:p>
            <a:r>
              <a:rPr lang="en-US" sz="2000" dirty="0"/>
              <a:t>Practice Principle 5: </a:t>
            </a:r>
            <a:r>
              <a:rPr lang="en-US" sz="3200" b="1" dirty="0"/>
              <a:t>You must be able to help stories on their way and be open to experiment</a:t>
            </a:r>
            <a:endParaRPr lang="en-US" sz="3200" dirty="0"/>
          </a:p>
        </p:txBody>
      </p:sp>
      <p:sp>
        <p:nvSpPr>
          <p:cNvPr id="4" name="Slide Number Placeholder 3"/>
          <p:cNvSpPr>
            <a:spLocks noGrp="1"/>
          </p:cNvSpPr>
          <p:nvPr>
            <p:ph type="sldNum" sz="quarter" idx="12"/>
          </p:nvPr>
        </p:nvSpPr>
        <p:spPr/>
        <p:txBody>
          <a:bodyPr/>
          <a:lstStyle/>
          <a:p>
            <a:fld id="{D739C4FB-7D33-419B-8833-D1372BFD11C8}" type="slidenum">
              <a:rPr lang="en-US" smtClean="0"/>
              <a:t>20</a:t>
            </a:fld>
            <a:endParaRPr lang="en-US" dirty="0"/>
          </a:p>
        </p:txBody>
      </p:sp>
      <p:graphicFrame>
        <p:nvGraphicFramePr>
          <p:cNvPr id="6" name="Content Placeholder 8"/>
          <p:cNvGraphicFramePr>
            <a:graphicFrameLocks noGrp="1"/>
          </p:cNvGraphicFramePr>
          <p:nvPr>
            <p:ph sz="half" idx="4294967295"/>
            <p:extLst>
              <p:ext uri="{D42A27DB-BD31-4B8C-83A1-F6EECF244321}">
                <p14:modId xmlns:p14="http://schemas.microsoft.com/office/powerpoint/2010/main" val="2659608398"/>
              </p:ext>
            </p:extLst>
          </p:nvPr>
        </p:nvGraphicFramePr>
        <p:xfrm>
          <a:off x="287285" y="1663004"/>
          <a:ext cx="8603450" cy="5194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Bildobjekt 1" descr="C:\Users\Kim\AppData\Local\Microsoft\Windows\INetCache\Content.Word\Logo - NIV - 2017 - small.png">
            <a:extLst>
              <a:ext uri="{FF2B5EF4-FFF2-40B4-BE49-F238E27FC236}">
                <a16:creationId xmlns="" xmlns:a16="http://schemas.microsoft.com/office/drawing/2014/main" id="{9AEF6D22-B77D-C644-A915-B5CFBD8E290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388589" y="5728045"/>
            <a:ext cx="1502146" cy="861416"/>
          </a:xfrm>
          <a:prstGeom prst="rect">
            <a:avLst/>
          </a:prstGeom>
          <a:noFill/>
          <a:ln>
            <a:noFill/>
          </a:ln>
        </p:spPr>
      </p:pic>
      <p:pic>
        <p:nvPicPr>
          <p:cNvPr id="7" name="Picture 6">
            <a:extLst>
              <a:ext uri="{FF2B5EF4-FFF2-40B4-BE49-F238E27FC236}">
                <a16:creationId xmlns="" xmlns:a16="http://schemas.microsoft.com/office/drawing/2014/main" id="{A8CB7FC3-1DCA-E440-B3EA-833A9505DA54}"/>
              </a:ext>
            </a:extLst>
          </p:cNvPr>
          <p:cNvPicPr>
            <a:picLocks noChangeAspect="1"/>
          </p:cNvPicPr>
          <p:nvPr/>
        </p:nvPicPr>
        <p:blipFill>
          <a:blip r:embed="rId8"/>
          <a:stretch>
            <a:fillRect/>
          </a:stretch>
        </p:blipFill>
        <p:spPr>
          <a:xfrm>
            <a:off x="287285" y="5942725"/>
            <a:ext cx="2547752" cy="646736"/>
          </a:xfrm>
          <a:prstGeom prst="rect">
            <a:avLst/>
          </a:prstGeom>
        </p:spPr>
      </p:pic>
    </p:spTree>
    <p:extLst>
      <p:ext uri="{BB962C8B-B14F-4D97-AF65-F5344CB8AC3E}">
        <p14:creationId xmlns:p14="http://schemas.microsoft.com/office/powerpoint/2010/main" val="2874796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graphicEl>
                                              <a:dgm id="{E6AF0A74-5C53-4808-8A77-31B80B0E5BF6}"/>
                                            </p:graphicEl>
                                          </p:spTgt>
                                        </p:tgtEl>
                                        <p:attrNameLst>
                                          <p:attrName>style.visibility</p:attrName>
                                        </p:attrNameLst>
                                      </p:cBhvr>
                                      <p:to>
                                        <p:strVal val="visible"/>
                                      </p:to>
                                    </p:set>
                                    <p:animEffect transition="in" filter="circle(out)">
                                      <p:cBhvr>
                                        <p:cTn id="7" dur="500"/>
                                        <p:tgtEl>
                                          <p:spTgt spid="6">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graphicEl>
                                              <a:dgm id="{21E2B31A-E4B2-4ECF-88AA-8FCC85E6F254}"/>
                                            </p:graphicEl>
                                          </p:spTgt>
                                        </p:tgtEl>
                                        <p:attrNameLst>
                                          <p:attrName>style.visibility</p:attrName>
                                        </p:attrNameLst>
                                      </p:cBhvr>
                                      <p:to>
                                        <p:strVal val="visible"/>
                                      </p:to>
                                    </p:set>
                                    <p:animEffect transition="in" filter="circle(out)">
                                      <p:cBhvr>
                                        <p:cTn id="12" dur="500"/>
                                        <p:tgtEl>
                                          <p:spTgt spid="6">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graphicEl>
                                              <a:dgm id="{C09C0B9D-C626-4352-937F-E565C32A1F1A}"/>
                                            </p:graphicEl>
                                          </p:spTgt>
                                        </p:tgtEl>
                                        <p:attrNameLst>
                                          <p:attrName>style.visibility</p:attrName>
                                        </p:attrNameLst>
                                      </p:cBhvr>
                                      <p:to>
                                        <p:strVal val="visible"/>
                                      </p:to>
                                    </p:set>
                                    <p:animEffect transition="in" filter="wipe(up)">
                                      <p:cBhvr>
                                        <p:cTn id="16" dur="500"/>
                                        <p:tgtEl>
                                          <p:spTgt spid="6">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6">
                                            <p:graphicEl>
                                              <a:dgm id="{18949E23-5716-41EE-8482-AD899487C22A}"/>
                                            </p:graphicEl>
                                          </p:spTgt>
                                        </p:tgtEl>
                                        <p:attrNameLst>
                                          <p:attrName>style.visibility</p:attrName>
                                        </p:attrNameLst>
                                      </p:cBhvr>
                                      <p:to>
                                        <p:strVal val="visible"/>
                                      </p:to>
                                    </p:set>
                                    <p:animEffect transition="in" filter="circle(out)">
                                      <p:cBhvr>
                                        <p:cTn id="20" dur="500"/>
                                        <p:tgtEl>
                                          <p:spTgt spid="6">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6">
                                            <p:graphicEl>
                                              <a:dgm id="{47906407-956C-4DBE-95F5-60B3E34737A1}"/>
                                            </p:graphicEl>
                                          </p:spTgt>
                                        </p:tgtEl>
                                        <p:attrNameLst>
                                          <p:attrName>style.visibility</p:attrName>
                                        </p:attrNameLst>
                                      </p:cBhvr>
                                      <p:to>
                                        <p:strVal val="visible"/>
                                      </p:to>
                                    </p:set>
                                    <p:animEffect transition="in" filter="wipe(up)">
                                      <p:cBhvr>
                                        <p:cTn id="24" dur="500"/>
                                        <p:tgtEl>
                                          <p:spTgt spid="6">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6">
                                            <p:graphicEl>
                                              <a:dgm id="{585FE9A8-D8F9-48B3-BD89-BCB8D40C3B62}"/>
                                            </p:graphicEl>
                                          </p:spTgt>
                                        </p:tgtEl>
                                        <p:attrNameLst>
                                          <p:attrName>style.visibility</p:attrName>
                                        </p:attrNameLst>
                                      </p:cBhvr>
                                      <p:to>
                                        <p:strVal val="visible"/>
                                      </p:to>
                                    </p:set>
                                    <p:animEffect transition="in" filter="circle(out)">
                                      <p:cBhvr>
                                        <p:cTn id="28" dur="500"/>
                                        <p:tgtEl>
                                          <p:spTgt spid="6">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6">
                                            <p:graphicEl>
                                              <a:dgm id="{607E6A0A-3655-4CA6-91D8-44B285A4941A}"/>
                                            </p:graphicEl>
                                          </p:spTgt>
                                        </p:tgtEl>
                                        <p:attrNameLst>
                                          <p:attrName>style.visibility</p:attrName>
                                        </p:attrNameLst>
                                      </p:cBhvr>
                                      <p:to>
                                        <p:strVal val="visible"/>
                                      </p:to>
                                    </p:set>
                                    <p:animEffect transition="in" filter="wipe(down)">
                                      <p:cBhvr>
                                        <p:cTn id="32" dur="500"/>
                                        <p:tgtEl>
                                          <p:spTgt spid="6">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6">
                                            <p:graphicEl>
                                              <a:dgm id="{819BC320-0E3F-4F15-A919-57F70CA02FCD}"/>
                                            </p:graphicEl>
                                          </p:spTgt>
                                        </p:tgtEl>
                                        <p:attrNameLst>
                                          <p:attrName>style.visibility</p:attrName>
                                        </p:attrNameLst>
                                      </p:cBhvr>
                                      <p:to>
                                        <p:strVal val="visible"/>
                                      </p:to>
                                    </p:set>
                                    <p:animEffect transition="in" filter="circle(out)">
                                      <p:cBhvr>
                                        <p:cTn id="36" dur="500"/>
                                        <p:tgtEl>
                                          <p:spTgt spid="6">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graphicEl>
                                              <a:dgm id="{0DD71EEF-493C-4E91-89BE-3AD922D5DFEC}"/>
                                            </p:graphicEl>
                                          </p:spTgt>
                                        </p:tgtEl>
                                        <p:attrNameLst>
                                          <p:attrName>style.visibility</p:attrName>
                                        </p:attrNameLst>
                                      </p:cBhvr>
                                      <p:to>
                                        <p:strVal val="visible"/>
                                      </p:to>
                                    </p:set>
                                    <p:animEffect transition="in" filter="wipe(down)">
                                      <p:cBhvr>
                                        <p:cTn id="39" dur="500"/>
                                        <p:tgtEl>
                                          <p:spTgt spid="6">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AtOnc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Autofit/>
          </a:bodyPr>
          <a:lstStyle/>
          <a:p>
            <a:r>
              <a:rPr lang="en-US" sz="2000" dirty="0"/>
              <a:t>Practice Principle 5: </a:t>
            </a:r>
            <a:r>
              <a:rPr lang="en-US" sz="3200" b="1" dirty="0"/>
              <a:t>You must be able to help stories on their way and be open to experiment</a:t>
            </a:r>
            <a:endParaRPr lang="en-US" sz="3200" dirty="0"/>
          </a:p>
        </p:txBody>
      </p:sp>
      <p:sp>
        <p:nvSpPr>
          <p:cNvPr id="3" name="Content Placeholder 2"/>
          <p:cNvSpPr>
            <a:spLocks noGrp="1"/>
          </p:cNvSpPr>
          <p:nvPr>
            <p:ph idx="1"/>
          </p:nvPr>
        </p:nvSpPr>
        <p:spPr>
          <a:xfrm>
            <a:off x="90723" y="1751263"/>
            <a:ext cx="5007057" cy="5106737"/>
          </a:xfrm>
        </p:spPr>
        <p:txBody>
          <a:bodyPr>
            <a:normAutofit lnSpcReduction="10000"/>
          </a:bodyPr>
          <a:lstStyle/>
          <a:p>
            <a:pPr marL="457200" indent="-457200">
              <a:buFont typeface="+mj-lt"/>
              <a:buAutoNum type="arabicPeriod"/>
            </a:pPr>
            <a:r>
              <a:rPr lang="en-US" dirty="0"/>
              <a:t>How is your organization preparing in advance BEFORE the future takes place?</a:t>
            </a:r>
          </a:p>
          <a:p>
            <a:pPr marL="457200" indent="-457200">
              <a:buFont typeface="+mj-lt"/>
              <a:buAutoNum type="arabicPeriod"/>
            </a:pPr>
            <a:r>
              <a:rPr lang="en-US" dirty="0"/>
              <a:t>What is in advance BENEATH  in fore-conceptions?</a:t>
            </a:r>
          </a:p>
          <a:p>
            <a:pPr marL="457200" indent="-457200">
              <a:buFont typeface="+mj-lt"/>
              <a:buAutoNum type="arabicPeriod"/>
            </a:pPr>
            <a:r>
              <a:rPr lang="en-US" dirty="0"/>
              <a:t>Identify any BETWEEN the  parties, in their fore-structuring?</a:t>
            </a:r>
          </a:p>
          <a:p>
            <a:pPr marL="457200" indent="-457200">
              <a:buFont typeface="+mj-lt"/>
              <a:buAutoNum type="arabicPeriod"/>
            </a:pPr>
            <a:r>
              <a:rPr lang="en-US" dirty="0"/>
              <a:t>What are the BETS on the future made with foresight?</a:t>
            </a:r>
          </a:p>
          <a:p>
            <a:pPr marL="457200" indent="-457200">
              <a:buFont typeface="+mj-lt"/>
              <a:buAutoNum type="arabicPeriod"/>
            </a:pPr>
            <a:r>
              <a:rPr lang="en-US" dirty="0"/>
              <a:t>What is the entire BECOMING, forecaring?</a:t>
            </a:r>
          </a:p>
          <a:p>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21</a:t>
            </a:fld>
            <a:endParaRPr lang="en-US" dirty="0"/>
          </a:p>
        </p:txBody>
      </p:sp>
      <p:pic>
        <p:nvPicPr>
          <p:cNvPr id="5" name="Picture 4"/>
          <p:cNvPicPr>
            <a:picLocks noChangeAspect="1"/>
          </p:cNvPicPr>
          <p:nvPr/>
        </p:nvPicPr>
        <p:blipFill>
          <a:blip r:embed="rId3"/>
          <a:stretch>
            <a:fillRect/>
          </a:stretch>
        </p:blipFill>
        <p:spPr>
          <a:xfrm>
            <a:off x="5097781" y="1978525"/>
            <a:ext cx="4046220" cy="4518211"/>
          </a:xfrm>
          <a:prstGeom prst="rect">
            <a:avLst/>
          </a:prstGeom>
        </p:spPr>
      </p:pic>
      <p:pic>
        <p:nvPicPr>
          <p:cNvPr id="6" name="Picture 5">
            <a:extLst>
              <a:ext uri="{FF2B5EF4-FFF2-40B4-BE49-F238E27FC236}">
                <a16:creationId xmlns="" xmlns:a16="http://schemas.microsoft.com/office/drawing/2014/main" id="{56F1EBAA-FE07-254F-8A7E-DCFDBD4AC706}"/>
              </a:ext>
            </a:extLst>
          </p:cNvPr>
          <p:cNvPicPr>
            <a:picLocks noChangeAspect="1"/>
          </p:cNvPicPr>
          <p:nvPr/>
        </p:nvPicPr>
        <p:blipFill>
          <a:blip r:embed="rId4"/>
          <a:stretch>
            <a:fillRect/>
          </a:stretch>
        </p:blipFill>
        <p:spPr>
          <a:xfrm>
            <a:off x="90723" y="36435"/>
            <a:ext cx="2504993" cy="635882"/>
          </a:xfrm>
          <a:prstGeom prst="rect">
            <a:avLst/>
          </a:prstGeom>
        </p:spPr>
      </p:pic>
      <p:pic>
        <p:nvPicPr>
          <p:cNvPr id="7" name="Bildobjekt 1" descr="C:\Users\Kim\AppData\Local\Microsoft\Windows\INetCache\Content.Word\Logo - NIV - 2017 - small.png">
            <a:extLst>
              <a:ext uri="{FF2B5EF4-FFF2-40B4-BE49-F238E27FC236}">
                <a16:creationId xmlns="" xmlns:a16="http://schemas.microsoft.com/office/drawing/2014/main" id="{061F9D74-5BD7-BA4D-9A2E-F5C5828825C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521324" y="-76332"/>
            <a:ext cx="1502146" cy="861416"/>
          </a:xfrm>
          <a:prstGeom prst="rect">
            <a:avLst/>
          </a:prstGeom>
          <a:noFill/>
          <a:ln>
            <a:noFill/>
          </a:ln>
        </p:spPr>
      </p:pic>
    </p:spTree>
    <p:extLst>
      <p:ext uri="{BB962C8B-B14F-4D97-AF65-F5344CB8AC3E}">
        <p14:creationId xmlns:p14="http://schemas.microsoft.com/office/powerpoint/2010/main" val="30128331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64718"/>
          </a:xfrm>
        </p:spPr>
        <p:txBody>
          <a:bodyPr/>
          <a:lstStyle/>
          <a:p>
            <a:r>
              <a:rPr lang="en-US" sz="4400" b="1" dirty="0" smtClean="0"/>
              <a:t>The 6</a:t>
            </a:r>
            <a:r>
              <a:rPr lang="en-US" sz="4400" b="1" baseline="30000" dirty="0" smtClean="0"/>
              <a:t>th</a:t>
            </a:r>
            <a:r>
              <a:rPr lang="en-US" sz="4400" b="1" dirty="0"/>
              <a:t> </a:t>
            </a:r>
            <a:r>
              <a:rPr lang="en-US" sz="4400" b="1" dirty="0" smtClean="0"/>
              <a:t>Question: </a:t>
            </a:r>
            <a:br>
              <a:rPr lang="en-US" sz="4400" b="1" dirty="0" smtClean="0"/>
            </a:br>
            <a:r>
              <a:rPr lang="en-US" sz="4400" b="1" dirty="0" smtClean="0"/>
              <a:t>WHAT IS BEYOND?</a:t>
            </a:r>
            <a:endParaRPr lang="en-US" sz="4400" b="1" dirty="0"/>
          </a:p>
        </p:txBody>
      </p:sp>
      <p:sp>
        <p:nvSpPr>
          <p:cNvPr id="4" name="Slide Number Placeholder 3"/>
          <p:cNvSpPr>
            <a:spLocks noGrp="1"/>
          </p:cNvSpPr>
          <p:nvPr>
            <p:ph type="sldNum" sz="quarter" idx="12"/>
          </p:nvPr>
        </p:nvSpPr>
        <p:spPr/>
        <p:txBody>
          <a:bodyPr/>
          <a:lstStyle/>
          <a:p>
            <a:fld id="{D739C4FB-7D33-419B-8833-D1372BFD11C8}" type="slidenum">
              <a:rPr lang="en-US" smtClean="0"/>
              <a:t>22</a:t>
            </a:fld>
            <a:endParaRPr lang="en-US" dirty="0"/>
          </a:p>
        </p:txBody>
      </p:sp>
      <p:pic>
        <p:nvPicPr>
          <p:cNvPr id="5" name="Picture 4" descr="Screen Shot 2019-05-05 at 8.2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10" y="1524223"/>
            <a:ext cx="4947570" cy="5007611"/>
          </a:xfrm>
          <a:prstGeom prst="ellipse">
            <a:avLst/>
          </a:prstGeom>
        </p:spPr>
      </p:pic>
      <p:sp>
        <p:nvSpPr>
          <p:cNvPr id="6" name="TextBox 5"/>
          <p:cNvSpPr txBox="1"/>
          <p:nvPr/>
        </p:nvSpPr>
        <p:spPr>
          <a:xfrm>
            <a:off x="5097780" y="1668290"/>
            <a:ext cx="4046220" cy="3539430"/>
          </a:xfrm>
          <a:prstGeom prst="rect">
            <a:avLst/>
          </a:prstGeom>
          <a:noFill/>
        </p:spPr>
        <p:txBody>
          <a:bodyPr wrap="square" rtlCol="0">
            <a:spAutoFit/>
          </a:bodyPr>
          <a:lstStyle/>
          <a:p>
            <a:r>
              <a:rPr lang="en-US" sz="3200" b="1" dirty="0" smtClean="0"/>
              <a:t>ANSWER:</a:t>
            </a:r>
          </a:p>
          <a:p>
            <a:r>
              <a:rPr lang="en-US" sz="3200" b="1" dirty="0" smtClean="0"/>
              <a:t> Beyond is grasping by Embodiment, an encounter with the non-storyable, the non-narrativizable FUTURE</a:t>
            </a:r>
            <a:endParaRPr lang="en-US" sz="3200" b="1" dirty="0"/>
          </a:p>
        </p:txBody>
      </p:sp>
      <p:sp>
        <p:nvSpPr>
          <p:cNvPr id="7" name="Bent-Up Arrow 6"/>
          <p:cNvSpPr/>
          <p:nvPr/>
        </p:nvSpPr>
        <p:spPr>
          <a:xfrm rot="521655">
            <a:off x="2937102" y="4919435"/>
            <a:ext cx="3724893" cy="1175652"/>
          </a:xfrm>
          <a:prstGeom prst="bentUp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826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800" decel="100000"/>
                                        <p:tgtEl>
                                          <p:spTgt spid="7"/>
                                        </p:tgtEl>
                                      </p:cBhvr>
                                    </p:animEffect>
                                    <p:anim calcmode="lin" valueType="num">
                                      <p:cBhvr>
                                        <p:cTn id="24" dur="800" decel="100000" fill="hold"/>
                                        <p:tgtEl>
                                          <p:spTgt spid="7"/>
                                        </p:tgtEl>
                                        <p:attrNameLst>
                                          <p:attrName>style.rotation</p:attrName>
                                        </p:attrNameLst>
                                      </p:cBhvr>
                                      <p:tavLst>
                                        <p:tav tm="0">
                                          <p:val>
                                            <p:fltVal val="-90"/>
                                          </p:val>
                                        </p:tav>
                                        <p:tav tm="100000">
                                          <p:val>
                                            <p:fltVal val="0"/>
                                          </p:val>
                                        </p:tav>
                                      </p:tavLst>
                                    </p:anim>
                                    <p:anim calcmode="lin" valueType="num">
                                      <p:cBhvr>
                                        <p:cTn id="25" dur="800" decel="100000" fill="hold"/>
                                        <p:tgtEl>
                                          <p:spTgt spid="7"/>
                                        </p:tgtEl>
                                        <p:attrNameLst>
                                          <p:attrName>ppt_x</p:attrName>
                                        </p:attrNameLst>
                                      </p:cBhvr>
                                      <p:tavLst>
                                        <p:tav tm="0">
                                          <p:val>
                                            <p:strVal val="#ppt_x+0.4"/>
                                          </p:val>
                                        </p:tav>
                                        <p:tav tm="100000">
                                          <p:val>
                                            <p:strVal val="#ppt_x-0.05"/>
                                          </p:val>
                                        </p:tav>
                                      </p:tavLst>
                                    </p:anim>
                                    <p:anim calcmode="lin" valueType="num">
                                      <p:cBhvr>
                                        <p:cTn id="26" dur="800" decel="100000" fill="hold"/>
                                        <p:tgtEl>
                                          <p:spTgt spid="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66102"/>
            <a:ext cx="8001000" cy="426802"/>
          </a:xfrm>
        </p:spPr>
        <p:txBody>
          <a:bodyPr/>
          <a:lstStyle/>
          <a:p>
            <a:r>
              <a:rPr lang="en-US" sz="4000" dirty="0" smtClean="0"/>
              <a:t>A lesson in WHAT IS BEYOND?</a:t>
            </a:r>
            <a:endParaRPr lang="en-US" sz="4000" dirty="0"/>
          </a:p>
        </p:txBody>
      </p:sp>
      <p:sp>
        <p:nvSpPr>
          <p:cNvPr id="3" name="Content Placeholder 2"/>
          <p:cNvSpPr>
            <a:spLocks noGrp="1"/>
          </p:cNvSpPr>
          <p:nvPr>
            <p:ph idx="1"/>
          </p:nvPr>
        </p:nvSpPr>
        <p:spPr>
          <a:xfrm>
            <a:off x="0" y="3639905"/>
            <a:ext cx="9144000" cy="3265225"/>
          </a:xfrm>
        </p:spPr>
        <p:txBody>
          <a:bodyPr>
            <a:normAutofit lnSpcReduction="10000"/>
          </a:bodyPr>
          <a:lstStyle/>
          <a:p>
            <a:pPr marL="0" indent="0">
              <a:buNone/>
            </a:pPr>
            <a:r>
              <a:rPr lang="en-US" dirty="0" smtClean="0"/>
              <a:t>The body does not lie. But the mind does lie, and most every story and every narrative is a partial account of the Whole Situation.</a:t>
            </a:r>
          </a:p>
          <a:p>
            <a:pPr marL="0" indent="0">
              <a:buNone/>
            </a:pPr>
            <a:r>
              <a:rPr lang="en-US" dirty="0" smtClean="0"/>
              <a:t>To Grasp-Beyond, the non-narrativizable</a:t>
            </a:r>
            <a:r>
              <a:rPr lang="en-US" dirty="0"/>
              <a:t> </a:t>
            </a:r>
            <a:r>
              <a:rPr lang="en-US" dirty="0" smtClean="0"/>
              <a:t>&amp; non-storyable, means to rely on embodiment, to discern the future arriving, while at the same time, giving an account of oneself.</a:t>
            </a:r>
          </a:p>
          <a:p>
            <a:pPr marL="0" indent="0">
              <a:buNone/>
            </a:pPr>
            <a:r>
              <a:rPr lang="en-US" dirty="0" smtClean="0"/>
              <a:t>In today’s situation, we are giving a moral accountability of oneself (yourself) to one immigrant as the COUNTRY-NORMS (apparatus) opposes them</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23</a:t>
            </a:fld>
            <a:endParaRPr lang="en-US" dirty="0"/>
          </a:p>
        </p:txBody>
      </p:sp>
      <p:pic>
        <p:nvPicPr>
          <p:cNvPr id="5" name="Picture 4"/>
          <p:cNvPicPr>
            <a:picLocks noChangeAspect="1"/>
          </p:cNvPicPr>
          <p:nvPr/>
        </p:nvPicPr>
        <p:blipFill>
          <a:blip r:embed="rId2"/>
          <a:stretch>
            <a:fillRect/>
          </a:stretch>
        </p:blipFill>
        <p:spPr>
          <a:xfrm>
            <a:off x="2351192" y="652911"/>
            <a:ext cx="4724258" cy="2986994"/>
          </a:xfrm>
          <a:prstGeom prst="rect">
            <a:avLst/>
          </a:prstGeom>
        </p:spPr>
      </p:pic>
    </p:spTree>
    <p:extLst>
      <p:ext uri="{BB962C8B-B14F-4D97-AF65-F5344CB8AC3E}">
        <p14:creationId xmlns:p14="http://schemas.microsoft.com/office/powerpoint/2010/main" val="1292733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Principle 6:</a:t>
            </a:r>
            <a:br>
              <a:rPr lang="en-US" sz="3200" b="1" dirty="0"/>
            </a:br>
            <a:r>
              <a:rPr lang="en-US" sz="3200" b="1" dirty="0"/>
              <a:t>You must consider staging including scenography and </a:t>
            </a:r>
            <a:r>
              <a:rPr lang="en-US" sz="3200" b="1" dirty="0" smtClean="0"/>
              <a:t>artifacts of the BEYOND</a:t>
            </a:r>
            <a:endParaRPr lang="en-US" sz="3200" dirty="0"/>
          </a:p>
        </p:txBody>
      </p:sp>
      <p:sp>
        <p:nvSpPr>
          <p:cNvPr id="3" name="Content Placeholder 2"/>
          <p:cNvSpPr>
            <a:spLocks noGrp="1"/>
          </p:cNvSpPr>
          <p:nvPr>
            <p:ph idx="1"/>
          </p:nvPr>
        </p:nvSpPr>
        <p:spPr>
          <a:xfrm>
            <a:off x="0" y="1974729"/>
            <a:ext cx="3776683" cy="3181805"/>
          </a:xfrm>
        </p:spPr>
        <p:txBody>
          <a:bodyPr>
            <a:noAutofit/>
          </a:bodyPr>
          <a:lstStyle/>
          <a:p>
            <a:pPr marL="0" indent="0">
              <a:buNone/>
            </a:pPr>
            <a:r>
              <a:rPr lang="en-US" sz="3200" b="1" dirty="0"/>
              <a:t>How are material &amp; social </a:t>
            </a:r>
            <a:r>
              <a:rPr lang="en-US" sz="3200" b="1" dirty="0" smtClean="0"/>
              <a:t>NORM-agents </a:t>
            </a:r>
            <a:r>
              <a:rPr lang="en-US" sz="3200" b="1" dirty="0"/>
              <a:t>part of the staging &amp; artifact of </a:t>
            </a:r>
            <a:r>
              <a:rPr lang="en-US" sz="3200" b="1" dirty="0" smtClean="0"/>
              <a:t>GIVING a </a:t>
            </a:r>
            <a:r>
              <a:rPr lang="en-US" sz="2800" b="1" dirty="0" smtClean="0"/>
              <a:t>MORAL ACCOUNTABILITY of ONESELF (You) </a:t>
            </a:r>
            <a:r>
              <a:rPr lang="en-US" sz="3200" b="1" dirty="0" smtClean="0"/>
              <a:t>as </a:t>
            </a:r>
            <a:r>
              <a:rPr lang="en-US" sz="3200" b="1" smtClean="0"/>
              <a:t>you </a:t>
            </a:r>
            <a:r>
              <a:rPr lang="en-US" sz="3200" b="1" smtClean="0"/>
              <a:t>face </a:t>
            </a:r>
            <a:r>
              <a:rPr lang="en-US" sz="3200" b="1" dirty="0" smtClean="0"/>
              <a:t>the immigrant (addressee)?</a:t>
            </a:r>
            <a:endParaRPr lang="en-US" sz="3200" b="1" dirty="0"/>
          </a:p>
        </p:txBody>
      </p:sp>
      <p:sp>
        <p:nvSpPr>
          <p:cNvPr id="4" name="Slide Number Placeholder 3"/>
          <p:cNvSpPr>
            <a:spLocks noGrp="1"/>
          </p:cNvSpPr>
          <p:nvPr>
            <p:ph type="sldNum" sz="quarter" idx="12"/>
          </p:nvPr>
        </p:nvSpPr>
        <p:spPr/>
        <p:txBody>
          <a:bodyPr/>
          <a:lstStyle/>
          <a:p>
            <a:fld id="{D739C4FB-7D33-419B-8833-D1372BFD11C8}" type="slidenum">
              <a:rPr lang="en-US" smtClean="0"/>
              <a:t>24</a:t>
            </a:fld>
            <a:endParaRPr lang="en-US" dirty="0"/>
          </a:p>
        </p:txBody>
      </p:sp>
      <p:pic>
        <p:nvPicPr>
          <p:cNvPr id="7" name="Picture 6"/>
          <p:cNvPicPr>
            <a:picLocks noChangeAspect="1"/>
          </p:cNvPicPr>
          <p:nvPr/>
        </p:nvPicPr>
        <p:blipFill>
          <a:blip r:embed="rId3"/>
          <a:stretch>
            <a:fillRect/>
          </a:stretch>
        </p:blipFill>
        <p:spPr>
          <a:xfrm>
            <a:off x="3776683" y="1714549"/>
            <a:ext cx="5114052" cy="3233448"/>
          </a:xfrm>
          <a:prstGeom prst="rect">
            <a:avLst/>
          </a:prstGeom>
        </p:spPr>
      </p:pic>
      <p:pic>
        <p:nvPicPr>
          <p:cNvPr id="6" name="Bildobjekt 1" descr="C:\Users\Kim\AppData\Local\Microsoft\Windows\INetCache\Content.Word\Logo - NIV - 2017 - small.png">
            <a:extLst>
              <a:ext uri="{FF2B5EF4-FFF2-40B4-BE49-F238E27FC236}">
                <a16:creationId xmlns="" xmlns:a16="http://schemas.microsoft.com/office/drawing/2014/main" id="{D0D5D1C2-ACB1-934E-AE66-C9EA2F6D5B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88589" y="5728045"/>
            <a:ext cx="1502146" cy="861416"/>
          </a:xfrm>
          <a:prstGeom prst="rect">
            <a:avLst/>
          </a:prstGeom>
          <a:noFill/>
          <a:ln>
            <a:noFill/>
          </a:ln>
        </p:spPr>
      </p:pic>
      <p:pic>
        <p:nvPicPr>
          <p:cNvPr id="8" name="Picture 7">
            <a:extLst>
              <a:ext uri="{FF2B5EF4-FFF2-40B4-BE49-F238E27FC236}">
                <a16:creationId xmlns="" xmlns:a16="http://schemas.microsoft.com/office/drawing/2014/main" id="{A3BB3FC9-40A7-0748-AEA5-529AF86AB331}"/>
              </a:ext>
            </a:extLst>
          </p:cNvPr>
          <p:cNvPicPr>
            <a:picLocks noChangeAspect="1"/>
          </p:cNvPicPr>
          <p:nvPr/>
        </p:nvPicPr>
        <p:blipFill>
          <a:blip r:embed="rId5"/>
          <a:stretch>
            <a:fillRect/>
          </a:stretch>
        </p:blipFill>
        <p:spPr>
          <a:xfrm>
            <a:off x="4226787" y="5822793"/>
            <a:ext cx="3020210" cy="766668"/>
          </a:xfrm>
          <a:prstGeom prst="rect">
            <a:avLst/>
          </a:prstGeom>
        </p:spPr>
      </p:pic>
    </p:spTree>
    <p:extLst>
      <p:ext uri="{BB962C8B-B14F-4D97-AF65-F5344CB8AC3E}">
        <p14:creationId xmlns:p14="http://schemas.microsoft.com/office/powerpoint/2010/main" val="21031363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42681"/>
          </a:xfrm>
        </p:spPr>
        <p:txBody>
          <a:bodyPr/>
          <a:lstStyle/>
          <a:p>
            <a:r>
              <a:rPr lang="en-US" sz="3200" b="1" dirty="0"/>
              <a:t>Principle 6</a:t>
            </a:r>
            <a:r>
              <a:rPr lang="en-US" sz="3200" b="1" dirty="0" smtClean="0"/>
              <a:t>: You </a:t>
            </a:r>
            <a:r>
              <a:rPr lang="en-US" sz="3200" b="1" dirty="0"/>
              <a:t>must consider staging including scenography and </a:t>
            </a:r>
            <a:r>
              <a:rPr lang="en-US" sz="3200" b="1" dirty="0" smtClean="0"/>
              <a:t>artifacts of BEYOND</a:t>
            </a:r>
            <a:endParaRPr lang="en-US" sz="3200" dirty="0"/>
          </a:p>
        </p:txBody>
      </p:sp>
      <p:sp>
        <p:nvSpPr>
          <p:cNvPr id="3" name="Content Placeholder 2"/>
          <p:cNvSpPr>
            <a:spLocks noGrp="1"/>
          </p:cNvSpPr>
          <p:nvPr>
            <p:ph idx="1"/>
          </p:nvPr>
        </p:nvSpPr>
        <p:spPr>
          <a:xfrm>
            <a:off x="-1" y="1249079"/>
            <a:ext cx="4359928" cy="3181805"/>
          </a:xfrm>
        </p:spPr>
        <p:txBody>
          <a:bodyPr>
            <a:noAutofit/>
          </a:bodyPr>
          <a:lstStyle/>
          <a:p>
            <a:pPr marL="0" indent="0">
              <a:buNone/>
            </a:pPr>
            <a:r>
              <a:rPr lang="en-US" sz="3200" b="1" dirty="0" smtClean="0"/>
              <a:t>TASK: stage a SKIT encounter between your Country-Norm and one immigrant, with you giving a flesh-and-blood ‘MORAL ANSWERABILITY’ without words, by embodied gesturing, the FUTURE</a:t>
            </a:r>
            <a:endParaRPr lang="en-US" sz="3200" b="1" dirty="0"/>
          </a:p>
        </p:txBody>
      </p:sp>
      <p:sp>
        <p:nvSpPr>
          <p:cNvPr id="4" name="Slide Number Placeholder 3"/>
          <p:cNvSpPr>
            <a:spLocks noGrp="1"/>
          </p:cNvSpPr>
          <p:nvPr>
            <p:ph type="sldNum" sz="quarter" idx="12"/>
          </p:nvPr>
        </p:nvSpPr>
        <p:spPr/>
        <p:txBody>
          <a:bodyPr/>
          <a:lstStyle/>
          <a:p>
            <a:fld id="{D739C4FB-7D33-419B-8833-D1372BFD11C8}" type="slidenum">
              <a:rPr lang="en-US" smtClean="0"/>
              <a:t>25</a:t>
            </a:fld>
            <a:endParaRPr lang="en-US" dirty="0"/>
          </a:p>
        </p:txBody>
      </p:sp>
      <p:pic>
        <p:nvPicPr>
          <p:cNvPr id="7" name="Picture 6"/>
          <p:cNvPicPr>
            <a:picLocks noChangeAspect="1"/>
          </p:cNvPicPr>
          <p:nvPr/>
        </p:nvPicPr>
        <p:blipFill>
          <a:blip r:embed="rId3"/>
          <a:stretch>
            <a:fillRect/>
          </a:stretch>
        </p:blipFill>
        <p:spPr>
          <a:xfrm>
            <a:off x="4029948" y="1042681"/>
            <a:ext cx="5114052" cy="3233448"/>
          </a:xfrm>
          <a:prstGeom prst="rect">
            <a:avLst/>
          </a:prstGeom>
        </p:spPr>
      </p:pic>
      <p:pic>
        <p:nvPicPr>
          <p:cNvPr id="6" name="Bildobjekt 1" descr="C:\Users\Kim\AppData\Local\Microsoft\Windows\INetCache\Content.Word\Logo - NIV - 2017 - small.png">
            <a:extLst>
              <a:ext uri="{FF2B5EF4-FFF2-40B4-BE49-F238E27FC236}">
                <a16:creationId xmlns="" xmlns:a16="http://schemas.microsoft.com/office/drawing/2014/main" id="{D0D5D1C2-ACB1-934E-AE66-C9EA2F6D5B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88589" y="5728045"/>
            <a:ext cx="1502146" cy="861416"/>
          </a:xfrm>
          <a:prstGeom prst="rect">
            <a:avLst/>
          </a:prstGeom>
          <a:noFill/>
          <a:ln>
            <a:noFill/>
          </a:ln>
        </p:spPr>
      </p:pic>
      <p:pic>
        <p:nvPicPr>
          <p:cNvPr id="8" name="Picture 7">
            <a:extLst>
              <a:ext uri="{FF2B5EF4-FFF2-40B4-BE49-F238E27FC236}">
                <a16:creationId xmlns="" xmlns:a16="http://schemas.microsoft.com/office/drawing/2014/main" id="{A3BB3FC9-40A7-0748-AEA5-529AF86AB331}"/>
              </a:ext>
            </a:extLst>
          </p:cNvPr>
          <p:cNvPicPr>
            <a:picLocks noChangeAspect="1"/>
          </p:cNvPicPr>
          <p:nvPr/>
        </p:nvPicPr>
        <p:blipFill>
          <a:blip r:embed="rId5"/>
          <a:stretch>
            <a:fillRect/>
          </a:stretch>
        </p:blipFill>
        <p:spPr>
          <a:xfrm>
            <a:off x="4226787" y="5822793"/>
            <a:ext cx="3020210" cy="766668"/>
          </a:xfrm>
          <a:prstGeom prst="rect">
            <a:avLst/>
          </a:prstGeom>
        </p:spPr>
      </p:pic>
    </p:spTree>
    <p:extLst>
      <p:ext uri="{BB962C8B-B14F-4D97-AF65-F5344CB8AC3E}">
        <p14:creationId xmlns:p14="http://schemas.microsoft.com/office/powerpoint/2010/main" val="27962577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72" y="136064"/>
            <a:ext cx="3867848" cy="1006936"/>
          </a:xfrm>
        </p:spPr>
        <p:txBody>
          <a:bodyPr/>
          <a:lstStyle/>
          <a:p>
            <a:r>
              <a:rPr lang="en-US" dirty="0"/>
              <a:t>Our place in the world</a:t>
            </a:r>
          </a:p>
        </p:txBody>
      </p:sp>
      <p:sp>
        <p:nvSpPr>
          <p:cNvPr id="3" name="Content Placeholder 2"/>
          <p:cNvSpPr>
            <a:spLocks noGrp="1"/>
          </p:cNvSpPr>
          <p:nvPr>
            <p:ph idx="1"/>
          </p:nvPr>
        </p:nvSpPr>
        <p:spPr>
          <a:xfrm>
            <a:off x="0" y="1375758"/>
            <a:ext cx="4007120" cy="5366966"/>
          </a:xfrm>
        </p:spPr>
        <p:txBody>
          <a:bodyPr>
            <a:noAutofit/>
          </a:bodyPr>
          <a:lstStyle/>
          <a:p>
            <a:pPr marL="0" indent="0">
              <a:buNone/>
            </a:pPr>
            <a:r>
              <a:rPr lang="en-US" sz="2800" dirty="0"/>
              <a:t> “The world of our present consciousness is here and now. Each of us is centered upon ourselves, and from this state of centered presence comes the idea that the surface of the earth is centered at a particular place</a:t>
            </a:r>
            <a:r>
              <a:rPr lang="en-US" sz="2000" dirty="0"/>
              <a:t>” (Pennick, 2015: 37).</a:t>
            </a:r>
          </a:p>
        </p:txBody>
      </p:sp>
      <p:sp>
        <p:nvSpPr>
          <p:cNvPr id="4" name="Slide Number Placeholder 3"/>
          <p:cNvSpPr>
            <a:spLocks noGrp="1"/>
          </p:cNvSpPr>
          <p:nvPr>
            <p:ph type="sldNum" sz="quarter" idx="12"/>
          </p:nvPr>
        </p:nvSpPr>
        <p:spPr/>
        <p:txBody>
          <a:bodyPr/>
          <a:lstStyle/>
          <a:p>
            <a:fld id="{D739C4FB-7D33-419B-8833-D1372BFD11C8}" type="slidenum">
              <a:rPr lang="en-US" smtClean="0"/>
              <a:t>26</a:t>
            </a:fld>
            <a:endParaRPr lang="en-US" dirty="0"/>
          </a:p>
        </p:txBody>
      </p:sp>
      <p:pic>
        <p:nvPicPr>
          <p:cNvPr id="6" name="Picture 5" descr="Screen Shot 2019-05-20 at 7.2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220" y="1326484"/>
            <a:ext cx="5097780" cy="4515516"/>
          </a:xfrm>
          <a:prstGeom prst="rect">
            <a:avLst/>
          </a:prstGeom>
        </p:spPr>
      </p:pic>
      <p:pic>
        <p:nvPicPr>
          <p:cNvPr id="7" name="Picture 6">
            <a:extLst>
              <a:ext uri="{FF2B5EF4-FFF2-40B4-BE49-F238E27FC236}">
                <a16:creationId xmlns="" xmlns:a16="http://schemas.microsoft.com/office/drawing/2014/main" id="{86E1F243-F475-BD4A-B3D4-D200E9527554}"/>
              </a:ext>
            </a:extLst>
          </p:cNvPr>
          <p:cNvPicPr>
            <a:picLocks noChangeAspect="1"/>
          </p:cNvPicPr>
          <p:nvPr/>
        </p:nvPicPr>
        <p:blipFill>
          <a:blip r:embed="rId3"/>
          <a:stretch>
            <a:fillRect/>
          </a:stretch>
        </p:blipFill>
        <p:spPr>
          <a:xfrm>
            <a:off x="6010964" y="84740"/>
            <a:ext cx="3020210" cy="766668"/>
          </a:xfrm>
          <a:prstGeom prst="rect">
            <a:avLst/>
          </a:prstGeom>
        </p:spPr>
      </p:pic>
      <p:pic>
        <p:nvPicPr>
          <p:cNvPr id="8" name="Bildobjekt 1" descr="C:\Users\Kim\AppData\Local\Microsoft\Windows\INetCache\Content.Word\Logo - NIV - 2017 - small.png">
            <a:extLst>
              <a:ext uri="{FF2B5EF4-FFF2-40B4-BE49-F238E27FC236}">
                <a16:creationId xmlns="" xmlns:a16="http://schemas.microsoft.com/office/drawing/2014/main" id="{74FB42A6-1FB9-FE40-A9E1-53FED717D1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21069" y="5881308"/>
            <a:ext cx="1502146" cy="861416"/>
          </a:xfrm>
          <a:prstGeom prst="rect">
            <a:avLst/>
          </a:prstGeom>
          <a:noFill/>
          <a:ln>
            <a:noFill/>
          </a:ln>
        </p:spPr>
      </p:pic>
    </p:spTree>
    <p:extLst>
      <p:ext uri="{BB962C8B-B14F-4D97-AF65-F5344CB8AC3E}">
        <p14:creationId xmlns:p14="http://schemas.microsoft.com/office/powerpoint/2010/main" val="17874039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02530"/>
          </a:xfrm>
        </p:spPr>
        <p:txBody>
          <a:bodyPr/>
          <a:lstStyle/>
          <a:p>
            <a:pPr marL="0" indent="0"/>
            <a:r>
              <a:rPr lang="en-US" sz="3600" b="1" dirty="0"/>
              <a:t>TRUE STORYTELLING Principle 7</a:t>
            </a:r>
            <a:br>
              <a:rPr lang="en-US" sz="3600" b="1" dirty="0"/>
            </a:br>
            <a:r>
              <a:rPr lang="en-US" sz="3600" b="1" dirty="0"/>
              <a:t>You must reflect on the stories and how they create value.</a:t>
            </a:r>
          </a:p>
        </p:txBody>
      </p:sp>
      <p:sp>
        <p:nvSpPr>
          <p:cNvPr id="3" name="Content Placeholder 2"/>
          <p:cNvSpPr>
            <a:spLocks noGrp="1"/>
          </p:cNvSpPr>
          <p:nvPr>
            <p:ph idx="1"/>
          </p:nvPr>
        </p:nvSpPr>
        <p:spPr>
          <a:xfrm>
            <a:off x="0" y="1768832"/>
            <a:ext cx="4046220" cy="4839336"/>
          </a:xfrm>
        </p:spPr>
        <p:txBody>
          <a:bodyPr>
            <a:normAutofit fontScale="70000" lnSpcReduction="20000"/>
          </a:bodyPr>
          <a:lstStyle/>
          <a:p>
            <a:pPr marL="514350" indent="-514350">
              <a:buFont typeface="+mj-lt"/>
              <a:buAutoNum type="arabicPeriod"/>
            </a:pPr>
            <a:r>
              <a:rPr lang="en-US" sz="2800" dirty="0"/>
              <a:t>Can you pull yourself up and look at the WHOLE </a:t>
            </a:r>
            <a:r>
              <a:rPr lang="en-US" sz="2800" dirty="0" smtClean="0"/>
              <a:t>SITUATION to give MORAL ANSWERABILITY?</a:t>
            </a:r>
            <a:endParaRPr lang="en-US" sz="2800" dirty="0"/>
          </a:p>
          <a:p>
            <a:pPr>
              <a:buFont typeface="+mj-lt"/>
              <a:buAutoNum type="arabicPeriod"/>
            </a:pPr>
            <a:r>
              <a:rPr lang="en-US" sz="2800" dirty="0"/>
              <a:t>Lemmings are not REFLECTING on long-term </a:t>
            </a:r>
            <a:r>
              <a:rPr lang="en-US" sz="2800" dirty="0" smtClean="0"/>
              <a:t>value of Immigrants?</a:t>
            </a:r>
            <a:endParaRPr lang="en-US" sz="2800" dirty="0"/>
          </a:p>
          <a:p>
            <a:pPr>
              <a:buFont typeface="+mj-lt"/>
              <a:buAutoNum type="arabicPeriod"/>
            </a:pPr>
            <a:r>
              <a:rPr lang="en-US" sz="2800" dirty="0"/>
              <a:t>How a FAKE Social responsibility story loses </a:t>
            </a:r>
            <a:r>
              <a:rPr lang="en-US" sz="2800" dirty="0" smtClean="0"/>
              <a:t>value in face of ACCOUNTABILITY?</a:t>
            </a:r>
            <a:endParaRPr lang="en-US" sz="2800" dirty="0"/>
          </a:p>
          <a:p>
            <a:pPr>
              <a:buFont typeface="+mj-lt"/>
              <a:buAutoNum type="arabicPeriod"/>
            </a:pPr>
            <a:r>
              <a:rPr lang="en-US" sz="2800" b="1" dirty="0">
                <a:solidFill>
                  <a:srgbClr val="000090"/>
                </a:solidFill>
              </a:rPr>
              <a:t>TRUE  STORYTELLING: How do we not fall over the edge?</a:t>
            </a:r>
            <a:endParaRPr lang="en-US" sz="2800" dirty="0"/>
          </a:p>
        </p:txBody>
      </p:sp>
      <p:sp>
        <p:nvSpPr>
          <p:cNvPr id="4" name="Slide Number Placeholder 3"/>
          <p:cNvSpPr>
            <a:spLocks noGrp="1"/>
          </p:cNvSpPr>
          <p:nvPr>
            <p:ph type="sldNum" sz="quarter" idx="12"/>
          </p:nvPr>
        </p:nvSpPr>
        <p:spPr/>
        <p:txBody>
          <a:bodyPr/>
          <a:lstStyle/>
          <a:p>
            <a:fld id="{D739C4FB-7D33-419B-8833-D1372BFD11C8}" type="slidenum">
              <a:rPr lang="en-US" smtClean="0"/>
              <a:t>27</a:t>
            </a:fld>
            <a:endParaRPr lang="en-US" dirty="0"/>
          </a:p>
        </p:txBody>
      </p:sp>
      <p:pic>
        <p:nvPicPr>
          <p:cNvPr id="7" name="Picture 6"/>
          <p:cNvPicPr>
            <a:picLocks noChangeAspect="1"/>
          </p:cNvPicPr>
          <p:nvPr/>
        </p:nvPicPr>
        <p:blipFill>
          <a:blip r:embed="rId3"/>
          <a:stretch>
            <a:fillRect/>
          </a:stretch>
        </p:blipFill>
        <p:spPr>
          <a:xfrm>
            <a:off x="4345862" y="2343323"/>
            <a:ext cx="4824485" cy="4264845"/>
          </a:xfrm>
          <a:prstGeom prst="rect">
            <a:avLst/>
          </a:prstGeom>
        </p:spPr>
      </p:pic>
      <p:pic>
        <p:nvPicPr>
          <p:cNvPr id="6" name="Bildobjekt 1" descr="C:\Users\Kim\AppData\Local\Microsoft\Windows\INetCache\Content.Word\Logo - NIV - 2017 - small.png">
            <a:extLst>
              <a:ext uri="{FF2B5EF4-FFF2-40B4-BE49-F238E27FC236}">
                <a16:creationId xmlns="" xmlns:a16="http://schemas.microsoft.com/office/drawing/2014/main" id="{5113C6BC-BD48-164E-AB46-F94422F79C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95147" y="5996584"/>
            <a:ext cx="1502146" cy="861416"/>
          </a:xfrm>
          <a:prstGeom prst="rect">
            <a:avLst/>
          </a:prstGeom>
          <a:noFill/>
          <a:ln>
            <a:noFill/>
          </a:ln>
        </p:spPr>
      </p:pic>
      <p:pic>
        <p:nvPicPr>
          <p:cNvPr id="8" name="Picture 7">
            <a:extLst>
              <a:ext uri="{FF2B5EF4-FFF2-40B4-BE49-F238E27FC236}">
                <a16:creationId xmlns="" xmlns:a16="http://schemas.microsoft.com/office/drawing/2014/main" id="{D0A4BE21-9C11-034D-9F5B-BD074A95AB77}"/>
              </a:ext>
            </a:extLst>
          </p:cNvPr>
          <p:cNvPicPr>
            <a:picLocks noChangeAspect="1"/>
          </p:cNvPicPr>
          <p:nvPr/>
        </p:nvPicPr>
        <p:blipFill>
          <a:blip r:embed="rId5"/>
          <a:stretch>
            <a:fillRect/>
          </a:stretch>
        </p:blipFill>
        <p:spPr>
          <a:xfrm>
            <a:off x="6356554" y="1576655"/>
            <a:ext cx="2787445" cy="707582"/>
          </a:xfrm>
          <a:prstGeom prst="rect">
            <a:avLst/>
          </a:prstGeom>
        </p:spPr>
      </p:pic>
    </p:spTree>
    <p:extLst>
      <p:ext uri="{BB962C8B-B14F-4D97-AF65-F5344CB8AC3E}">
        <p14:creationId xmlns:p14="http://schemas.microsoft.com/office/powerpoint/2010/main" val="39506155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39C4FB-7D33-419B-8833-D1372BFD11C8}" type="slidenum">
              <a:rPr lang="en-US" smtClean="0"/>
              <a:t>28</a:t>
            </a:fld>
            <a:endParaRPr lang="en-US" dirty="0"/>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797985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6002049" cy="511509"/>
          </a:xfrm>
        </p:spPr>
        <p:txBody>
          <a:bodyPr/>
          <a:lstStyle/>
          <a:p>
            <a:r>
              <a:rPr lang="en-US" sz="6000" b="1" dirty="0"/>
              <a:t>THANK YOU</a:t>
            </a:r>
          </a:p>
        </p:txBody>
      </p:sp>
      <p:sp>
        <p:nvSpPr>
          <p:cNvPr id="3" name="Content Placeholder 2"/>
          <p:cNvSpPr>
            <a:spLocks noGrp="1"/>
          </p:cNvSpPr>
          <p:nvPr>
            <p:ph idx="1"/>
          </p:nvPr>
        </p:nvSpPr>
        <p:spPr>
          <a:xfrm>
            <a:off x="571500" y="959107"/>
            <a:ext cx="8572500" cy="712791"/>
          </a:xfrm>
        </p:spPr>
        <p:txBody>
          <a:bodyPr>
            <a:normAutofit lnSpcReduction="10000"/>
          </a:bodyPr>
          <a:lstStyle/>
          <a:p>
            <a:pPr marL="0" indent="0" algn="ctr">
              <a:buNone/>
            </a:pPr>
            <a:r>
              <a:rPr lang="en-US" sz="4400" b="1" dirty="0"/>
              <a:t>Questions </a:t>
            </a:r>
            <a:r>
              <a:rPr lang="en-US" sz="4400" b="1"/>
              <a:t>&amp; Answers</a:t>
            </a:r>
            <a:endParaRPr lang="en-US" sz="4400" b="1" dirty="0"/>
          </a:p>
        </p:txBody>
      </p:sp>
      <p:pic>
        <p:nvPicPr>
          <p:cNvPr id="7" name="Picture 5"/>
          <p:cNvPicPr>
            <a:picLocks noChangeAspect="1"/>
          </p:cNvPicPr>
          <p:nvPr/>
        </p:nvPicPr>
        <p:blipFill>
          <a:blip r:embed="rId2"/>
          <a:stretch>
            <a:fillRect/>
          </a:stretch>
        </p:blipFill>
        <p:spPr>
          <a:xfrm>
            <a:off x="173317" y="1752487"/>
            <a:ext cx="4828173" cy="4998109"/>
          </a:xfrm>
          <a:prstGeom prst="rect">
            <a:avLst/>
          </a:prstGeom>
        </p:spPr>
      </p:pic>
      <p:pic>
        <p:nvPicPr>
          <p:cNvPr id="10" name="Bildobjekt 1" descr="C:\Users\Kim\AppData\Local\Microsoft\Windows\INetCache\Content.Word\Logo - NIV - 2017 - small.png">
            <a:extLst>
              <a:ext uri="{FF2B5EF4-FFF2-40B4-BE49-F238E27FC236}">
                <a16:creationId xmlns="" xmlns:a16="http://schemas.microsoft.com/office/drawing/2014/main" id="{5F2701E1-196F-B64F-B9E3-C63431359F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84941" y="3099357"/>
            <a:ext cx="2236834" cy="1829682"/>
          </a:xfrm>
          <a:prstGeom prst="rect">
            <a:avLst/>
          </a:prstGeom>
          <a:noFill/>
          <a:ln>
            <a:noFill/>
          </a:ln>
        </p:spPr>
      </p:pic>
      <p:pic>
        <p:nvPicPr>
          <p:cNvPr id="6" name="Picture 5">
            <a:extLst>
              <a:ext uri="{FF2B5EF4-FFF2-40B4-BE49-F238E27FC236}">
                <a16:creationId xmlns="" xmlns:a16="http://schemas.microsoft.com/office/drawing/2014/main" id="{C362A11B-3544-BF46-A29C-7525D5C6ACE2}"/>
              </a:ext>
            </a:extLst>
          </p:cNvPr>
          <p:cNvPicPr>
            <a:picLocks noChangeAspect="1"/>
          </p:cNvPicPr>
          <p:nvPr/>
        </p:nvPicPr>
        <p:blipFill>
          <a:blip r:embed="rId4"/>
          <a:stretch>
            <a:fillRect/>
          </a:stretch>
        </p:blipFill>
        <p:spPr>
          <a:xfrm>
            <a:off x="5951971" y="5589830"/>
            <a:ext cx="3020210" cy="766668"/>
          </a:xfrm>
          <a:prstGeom prst="rect">
            <a:avLst/>
          </a:prstGeom>
        </p:spPr>
      </p:pic>
      <p:sp>
        <p:nvSpPr>
          <p:cNvPr id="4" name="TextBox 3"/>
          <p:cNvSpPr txBox="1"/>
          <p:nvPr/>
        </p:nvSpPr>
        <p:spPr>
          <a:xfrm>
            <a:off x="5288782" y="1752488"/>
            <a:ext cx="3683399" cy="954107"/>
          </a:xfrm>
          <a:prstGeom prst="rect">
            <a:avLst/>
          </a:prstGeom>
          <a:noFill/>
        </p:spPr>
        <p:txBody>
          <a:bodyPr wrap="square" rtlCol="0">
            <a:spAutoFit/>
          </a:bodyPr>
          <a:lstStyle/>
          <a:p>
            <a:r>
              <a:rPr lang="en-US" sz="2800" dirty="0" smtClean="0"/>
              <a:t>Davidboje.com or </a:t>
            </a:r>
            <a:r>
              <a:rPr lang="en-US" sz="2800" dirty="0" smtClean="0">
                <a:hlinkClick r:id="rId5"/>
              </a:rPr>
              <a:t>davidboje@gmail.com</a:t>
            </a:r>
            <a:r>
              <a:rPr lang="en-US" sz="2800" dirty="0" smtClean="0"/>
              <a:t> </a:t>
            </a:r>
            <a:endParaRPr lang="en-US" sz="2800" dirty="0"/>
          </a:p>
        </p:txBody>
      </p:sp>
    </p:spTree>
    <p:extLst>
      <p:ext uri="{BB962C8B-B14F-4D97-AF65-F5344CB8AC3E}">
        <p14:creationId xmlns:p14="http://schemas.microsoft.com/office/powerpoint/2010/main" val="28917591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 y="274638"/>
            <a:ext cx="5248055" cy="1143000"/>
          </a:xfrm>
        </p:spPr>
        <p:txBody>
          <a:bodyPr/>
          <a:lstStyle/>
          <a:p>
            <a:r>
              <a:rPr lang="en-US" dirty="0"/>
              <a:t>PROGRAM</a:t>
            </a:r>
          </a:p>
        </p:txBody>
      </p:sp>
      <p:sp>
        <p:nvSpPr>
          <p:cNvPr id="6" name="Content Placeholder 5"/>
          <p:cNvSpPr>
            <a:spLocks noGrp="1"/>
          </p:cNvSpPr>
          <p:nvPr>
            <p:ph idx="1"/>
          </p:nvPr>
        </p:nvSpPr>
        <p:spPr>
          <a:xfrm>
            <a:off x="18955" y="1570878"/>
            <a:ext cx="8776724" cy="4953000"/>
          </a:xfrm>
        </p:spPr>
        <p:txBody>
          <a:bodyPr>
            <a:noAutofit/>
          </a:bodyPr>
          <a:lstStyle/>
          <a:p>
            <a:pPr marL="0" indent="0">
              <a:buNone/>
            </a:pPr>
            <a:r>
              <a:rPr lang="da-DK" sz="1800" dirty="0"/>
              <a:t>10:30 – 12:30	Workshop om ”True Storytelling”: Entreprenørskab og jobskabelse i og imellem virksomheder.</a:t>
            </a:r>
            <a:endParaRPr lang="en-US" sz="1800" dirty="0"/>
          </a:p>
          <a:p>
            <a:pPr marL="0" indent="0">
              <a:buNone/>
            </a:pPr>
            <a:r>
              <a:rPr lang="da-DK" sz="1800" dirty="0"/>
              <a:t>	V/ Ole Friis, Mogens Sparre, David M. Boje og Kenneth Mølbjerg Jørgensen.</a:t>
            </a:r>
            <a:endParaRPr lang="en-US" sz="1800" dirty="0"/>
          </a:p>
          <a:p>
            <a:pPr marL="0" indent="0">
              <a:buNone/>
            </a:pPr>
            <a:r>
              <a:rPr lang="da-DK" sz="1800" dirty="0"/>
              <a:t>	Workshoppen er organiseret omkring 7 punkter, hvor de 6 punkter vil blive arbejdet med den 21. maj og punkt 7 den 22. maj – se vedhæftede om workshoppen.</a:t>
            </a:r>
            <a:endParaRPr lang="en-US" sz="1800" dirty="0"/>
          </a:p>
          <a:p>
            <a:pPr marL="0" indent="0">
              <a:buNone/>
            </a:pPr>
            <a:r>
              <a:rPr lang="da-DK" sz="1800" dirty="0"/>
              <a:t>12:30 – 13:30	Frokost på Skagen Hotel</a:t>
            </a:r>
            <a:endParaRPr lang="en-US" sz="1800" dirty="0"/>
          </a:p>
          <a:p>
            <a:pPr marL="0" indent="0">
              <a:buNone/>
            </a:pPr>
            <a:r>
              <a:rPr lang="da-DK" sz="1800" dirty="0"/>
              <a:t>13:30 – 15:00	Workshop fortsat </a:t>
            </a:r>
            <a:endParaRPr lang="en-US" sz="1800" dirty="0"/>
          </a:p>
          <a:p>
            <a:pPr marL="0" indent="0">
              <a:buNone/>
            </a:pPr>
            <a:r>
              <a:rPr lang="da-DK" sz="1800" dirty="0"/>
              <a:t>15:00 – 15:30 	Kaffe pause</a:t>
            </a:r>
            <a:endParaRPr lang="en-US" sz="1800" dirty="0"/>
          </a:p>
          <a:p>
            <a:pPr marL="0" indent="0">
              <a:buNone/>
            </a:pPr>
            <a:r>
              <a:rPr lang="da-DK" sz="1800" dirty="0"/>
              <a:t>15:30 – 17.00	Workshop fortsat</a:t>
            </a:r>
            <a:endParaRPr lang="en-US" sz="1800" dirty="0"/>
          </a:p>
          <a:p>
            <a:pPr marL="0" indent="0">
              <a:buNone/>
            </a:pPr>
            <a:r>
              <a:rPr lang="da-DK" sz="1800" dirty="0"/>
              <a:t>19:00 – 21:00 	Middag på Hotel Skagen</a:t>
            </a:r>
            <a:endParaRPr lang="en-US" sz="1800" dirty="0"/>
          </a:p>
          <a:p>
            <a:pPr marL="0" indent="0">
              <a:buNone/>
            </a:pPr>
            <a:endParaRPr lang="en-US" sz="1800" dirty="0"/>
          </a:p>
        </p:txBody>
      </p:sp>
      <p:sp>
        <p:nvSpPr>
          <p:cNvPr id="2" name="Pladsholder til slidenummer 1"/>
          <p:cNvSpPr>
            <a:spLocks noGrp="1"/>
          </p:cNvSpPr>
          <p:nvPr>
            <p:ph type="sldNum" sz="quarter" idx="12"/>
          </p:nvPr>
        </p:nvSpPr>
        <p:spPr/>
        <p:txBody>
          <a:bodyPr/>
          <a:lstStyle/>
          <a:p>
            <a:fld id="{D739C4FB-7D33-419B-8833-D1372BFD11C8}" type="slidenum">
              <a:rPr lang="en-US" smtClean="0"/>
              <a:t>3</a:t>
            </a:fld>
            <a:endParaRPr lang="en-US" dirty="0"/>
          </a:p>
        </p:txBody>
      </p:sp>
      <p:pic>
        <p:nvPicPr>
          <p:cNvPr id="7" name="Bildobjekt 1" descr="C:\Users\Kim\AppData\Local\Microsoft\Windows\INetCache\Content.Word\Logo - NIV - 2017 - small.png">
            <a:extLst>
              <a:ext uri="{FF2B5EF4-FFF2-40B4-BE49-F238E27FC236}">
                <a16:creationId xmlns="" xmlns:a16="http://schemas.microsoft.com/office/drawing/2014/main" id="{5F2701E1-196F-B64F-B9E3-C63431359F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81102" y="357576"/>
            <a:ext cx="1914577" cy="1213302"/>
          </a:xfrm>
          <a:prstGeom prst="rect">
            <a:avLst/>
          </a:prstGeom>
          <a:noFill/>
          <a:ln>
            <a:noFill/>
          </a:ln>
        </p:spPr>
      </p:pic>
      <p:pic>
        <p:nvPicPr>
          <p:cNvPr id="9" name="Picture 8" descr="Screen Shot 2019-05-20 at 7.25.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816" y="3501867"/>
            <a:ext cx="2133919" cy="3356133"/>
          </a:xfrm>
          <a:prstGeom prst="rect">
            <a:avLst/>
          </a:prstGeom>
        </p:spPr>
      </p:pic>
      <p:pic>
        <p:nvPicPr>
          <p:cNvPr id="8" name="Picture 7">
            <a:extLst>
              <a:ext uri="{FF2B5EF4-FFF2-40B4-BE49-F238E27FC236}">
                <a16:creationId xmlns="" xmlns:a16="http://schemas.microsoft.com/office/drawing/2014/main" id="{DE2FB7EE-C163-F948-A0A8-F68C81C4B336}"/>
              </a:ext>
            </a:extLst>
          </p:cNvPr>
          <p:cNvPicPr>
            <a:picLocks noChangeAspect="1"/>
          </p:cNvPicPr>
          <p:nvPr/>
        </p:nvPicPr>
        <p:blipFill>
          <a:blip r:embed="rId4"/>
          <a:stretch>
            <a:fillRect/>
          </a:stretch>
        </p:blipFill>
        <p:spPr>
          <a:xfrm>
            <a:off x="211078" y="6158753"/>
            <a:ext cx="2563011" cy="650610"/>
          </a:xfrm>
          <a:prstGeom prst="rect">
            <a:avLst/>
          </a:prstGeom>
        </p:spPr>
      </p:pic>
    </p:spTree>
    <p:extLst>
      <p:ext uri="{BB962C8B-B14F-4D97-AF65-F5344CB8AC3E}">
        <p14:creationId xmlns:p14="http://schemas.microsoft.com/office/powerpoint/2010/main" val="18232762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739C4FB-7D33-419B-8833-D1372BFD11C8}" type="slidenum">
              <a:rPr lang="en-US" smtClean="0"/>
              <a:t>4</a:t>
            </a:fld>
            <a:endParaRPr lang="en-US" dirty="0"/>
          </a:p>
        </p:txBody>
      </p:sp>
      <p:pic>
        <p:nvPicPr>
          <p:cNvPr id="5" name="Picture 4"/>
          <p:cNvPicPr>
            <a:picLocks noChangeAspect="1"/>
          </p:cNvPicPr>
          <p:nvPr/>
        </p:nvPicPr>
        <p:blipFill>
          <a:blip r:embed="rId2"/>
          <a:stretch>
            <a:fillRect/>
          </a:stretch>
        </p:blipFill>
        <p:spPr>
          <a:xfrm>
            <a:off x="546100" y="0"/>
            <a:ext cx="8028045" cy="6858000"/>
          </a:xfrm>
          <a:prstGeom prst="rect">
            <a:avLst/>
          </a:prstGeom>
        </p:spPr>
      </p:pic>
      <p:pic>
        <p:nvPicPr>
          <p:cNvPr id="6" name="Picture 5">
            <a:extLst>
              <a:ext uri="{FF2B5EF4-FFF2-40B4-BE49-F238E27FC236}">
                <a16:creationId xmlns="" xmlns:a16="http://schemas.microsoft.com/office/drawing/2014/main" id="{4FCD3AA9-AB24-974E-B25B-34BD4BCA6AE9}"/>
              </a:ext>
            </a:extLst>
          </p:cNvPr>
          <p:cNvPicPr>
            <a:picLocks noChangeAspect="1"/>
          </p:cNvPicPr>
          <p:nvPr/>
        </p:nvPicPr>
        <p:blipFill>
          <a:blip r:embed="rId3"/>
          <a:stretch>
            <a:fillRect/>
          </a:stretch>
        </p:blipFill>
        <p:spPr>
          <a:xfrm>
            <a:off x="163829" y="163713"/>
            <a:ext cx="2402391" cy="609838"/>
          </a:xfrm>
          <a:prstGeom prst="rect">
            <a:avLst/>
          </a:prstGeom>
        </p:spPr>
      </p:pic>
      <p:pic>
        <p:nvPicPr>
          <p:cNvPr id="7" name="Bildobjekt 1" descr="C:\Users\Kim\AppData\Local\Microsoft\Windows\INetCache\Content.Word\Logo - NIV - 2017 - small.png">
            <a:extLst>
              <a:ext uri="{FF2B5EF4-FFF2-40B4-BE49-F238E27FC236}">
                <a16:creationId xmlns="" xmlns:a16="http://schemas.microsoft.com/office/drawing/2014/main" id="{2C93A2B2-E2FB-8C4F-ACCE-DD5568CDAE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93666" y="50880"/>
            <a:ext cx="1332995" cy="778050"/>
          </a:xfrm>
          <a:prstGeom prst="rect">
            <a:avLst/>
          </a:prstGeom>
          <a:noFill/>
          <a:ln>
            <a:noFill/>
          </a:ln>
        </p:spPr>
      </p:pic>
    </p:spTree>
    <p:extLst>
      <p:ext uri="{BB962C8B-B14F-4D97-AF65-F5344CB8AC3E}">
        <p14:creationId xmlns:p14="http://schemas.microsoft.com/office/powerpoint/2010/main" val="11607597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18" y="367857"/>
            <a:ext cx="8445217" cy="1098610"/>
          </a:xfrm>
        </p:spPr>
        <p:txBody>
          <a:bodyPr/>
          <a:lstStyle/>
          <a:p>
            <a:r>
              <a:rPr lang="da-DK" sz="3200" dirty="0"/>
              <a:t>Modellen for ’true </a:t>
            </a:r>
            <a:r>
              <a:rPr lang="da-DK" sz="3200" dirty="0" err="1"/>
              <a:t>storytelling</a:t>
            </a:r>
            <a:r>
              <a:rPr lang="da-DK" sz="3200" dirty="0"/>
              <a:t>’ ser således ud: </a:t>
            </a:r>
            <a:r>
              <a:rPr lang="en-US" sz="3200" dirty="0"/>
              <a:t/>
            </a:r>
            <a:br>
              <a:rPr lang="en-US" sz="3200" dirty="0"/>
            </a:br>
            <a:endParaRPr lang="en-US" sz="3200" dirty="0"/>
          </a:p>
        </p:txBody>
      </p:sp>
      <p:sp>
        <p:nvSpPr>
          <p:cNvPr id="4" name="Slide Number Placeholder 3"/>
          <p:cNvSpPr>
            <a:spLocks noGrp="1"/>
          </p:cNvSpPr>
          <p:nvPr>
            <p:ph type="sldNum" sz="quarter" idx="12"/>
          </p:nvPr>
        </p:nvSpPr>
        <p:spPr>
          <a:xfrm>
            <a:off x="7905475" y="6341315"/>
            <a:ext cx="1051560" cy="365125"/>
          </a:xfrm>
        </p:spPr>
        <p:txBody>
          <a:bodyPr/>
          <a:lstStyle/>
          <a:p>
            <a:fld id="{D739C4FB-7D33-419B-8833-D1372BFD11C8}" type="slidenum">
              <a:rPr lang="en-US" smtClean="0"/>
              <a:t>5</a:t>
            </a:fld>
            <a:endParaRPr lang="en-US" dirty="0"/>
          </a:p>
        </p:txBody>
      </p:sp>
      <p:grpSp>
        <p:nvGrpSpPr>
          <p:cNvPr id="5" name="Group 4"/>
          <p:cNvGrpSpPr/>
          <p:nvPr/>
        </p:nvGrpSpPr>
        <p:grpSpPr>
          <a:xfrm>
            <a:off x="4714033" y="1611942"/>
            <a:ext cx="4429967" cy="3975985"/>
            <a:chOff x="2379178" y="1103193"/>
            <a:chExt cx="4064839" cy="3733370"/>
          </a:xfrm>
          <a:scene3d>
            <a:camera prst="orthographicFront"/>
            <a:lightRig rig="flat" dir="t"/>
          </a:scene3d>
        </p:grpSpPr>
        <p:sp>
          <p:nvSpPr>
            <p:cNvPr id="6" name="Oval 5"/>
            <p:cNvSpPr/>
            <p:nvPr/>
          </p:nvSpPr>
          <p:spPr>
            <a:xfrm>
              <a:off x="2379178" y="1103193"/>
              <a:ext cx="4064839" cy="3733370"/>
            </a:xfrm>
            <a:prstGeom prst="ellipse">
              <a:avLst/>
            </a:prstGeom>
            <a:blipFill rotWithShape="0">
              <a:blip r:embed="rId3"/>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Oval 4"/>
            <p:cNvSpPr/>
            <p:nvPr/>
          </p:nvSpPr>
          <p:spPr>
            <a:xfrm>
              <a:off x="2974460" y="1649932"/>
              <a:ext cx="2874275" cy="263989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p:txBody>
        </p:sp>
      </p:grpSp>
      <p:pic>
        <p:nvPicPr>
          <p:cNvPr id="9" name="Picture 8"/>
          <p:cNvPicPr>
            <a:picLocks noChangeAspect="1"/>
          </p:cNvPicPr>
          <p:nvPr/>
        </p:nvPicPr>
        <p:blipFill>
          <a:blip r:embed="rId4"/>
          <a:stretch>
            <a:fillRect/>
          </a:stretch>
        </p:blipFill>
        <p:spPr>
          <a:xfrm>
            <a:off x="0" y="2009531"/>
            <a:ext cx="4511577" cy="3383683"/>
          </a:xfrm>
          <a:prstGeom prst="rect">
            <a:avLst/>
          </a:prstGeom>
        </p:spPr>
      </p:pic>
      <p:pic>
        <p:nvPicPr>
          <p:cNvPr id="10" name="Bildobjekt 1" descr="C:\Users\Kim\AppData\Local\Microsoft\Windows\INetCache\Content.Word\Logo - NIV - 2017 - small.png">
            <a:extLst>
              <a:ext uri="{FF2B5EF4-FFF2-40B4-BE49-F238E27FC236}">
                <a16:creationId xmlns="" xmlns:a16="http://schemas.microsoft.com/office/drawing/2014/main" id="{5F2701E1-196F-B64F-B9E3-C63431359FE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42458" y="5563545"/>
            <a:ext cx="1914577" cy="1213302"/>
          </a:xfrm>
          <a:prstGeom prst="rect">
            <a:avLst/>
          </a:prstGeom>
          <a:noFill/>
          <a:ln>
            <a:noFill/>
          </a:ln>
        </p:spPr>
      </p:pic>
      <p:pic>
        <p:nvPicPr>
          <p:cNvPr id="11" name="Picture 10">
            <a:extLst>
              <a:ext uri="{FF2B5EF4-FFF2-40B4-BE49-F238E27FC236}">
                <a16:creationId xmlns="" xmlns:a16="http://schemas.microsoft.com/office/drawing/2014/main" id="{E17608AD-8201-0241-B43F-2FD27533777E}"/>
              </a:ext>
            </a:extLst>
          </p:cNvPr>
          <p:cNvPicPr>
            <a:picLocks noChangeAspect="1"/>
          </p:cNvPicPr>
          <p:nvPr/>
        </p:nvPicPr>
        <p:blipFill>
          <a:blip r:embed="rId6"/>
          <a:stretch>
            <a:fillRect/>
          </a:stretch>
        </p:blipFill>
        <p:spPr>
          <a:xfrm>
            <a:off x="343814" y="5734664"/>
            <a:ext cx="3439428" cy="873085"/>
          </a:xfrm>
          <a:prstGeom prst="rect">
            <a:avLst/>
          </a:prstGeom>
        </p:spPr>
      </p:pic>
    </p:spTree>
    <p:extLst>
      <p:ext uri="{BB962C8B-B14F-4D97-AF65-F5344CB8AC3E}">
        <p14:creationId xmlns:p14="http://schemas.microsoft.com/office/powerpoint/2010/main" val="2304505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1953972505"/>
              </p:ext>
            </p:extLst>
          </p:nvPr>
        </p:nvGraphicFramePr>
        <p:xfrm>
          <a:off x="287285" y="879406"/>
          <a:ext cx="8724411" cy="5978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quarter" idx="3"/>
          </p:nvPr>
        </p:nvSpPr>
        <p:spPr>
          <a:xfrm>
            <a:off x="635054" y="287941"/>
            <a:ext cx="8376642" cy="468492"/>
          </a:xfrm>
        </p:spPr>
        <p:txBody>
          <a:bodyPr/>
          <a:lstStyle/>
          <a:p>
            <a:r>
              <a:rPr lang="en-US" sz="3600" b="1" dirty="0">
                <a:solidFill>
                  <a:srgbClr val="4A6300"/>
                </a:solidFill>
              </a:rPr>
              <a:t>How to Implement True </a:t>
            </a:r>
            <a:r>
              <a:rPr lang="en-US" sz="4000" b="1" dirty="0">
                <a:solidFill>
                  <a:srgbClr val="4A6300"/>
                </a:solidFill>
              </a:rPr>
              <a:t>Storytelling</a:t>
            </a:r>
            <a:r>
              <a:rPr lang="en-US" sz="3600" b="1" dirty="0">
                <a:solidFill>
                  <a:srgbClr val="4A6300"/>
                </a:solidFill>
              </a:rPr>
              <a:t>?</a:t>
            </a:r>
          </a:p>
        </p:txBody>
      </p:sp>
      <p:sp>
        <p:nvSpPr>
          <p:cNvPr id="4" name="Slide Number Placeholder 3"/>
          <p:cNvSpPr>
            <a:spLocks noGrp="1"/>
          </p:cNvSpPr>
          <p:nvPr>
            <p:ph type="sldNum" sz="quarter" idx="12"/>
          </p:nvPr>
        </p:nvSpPr>
        <p:spPr/>
        <p:txBody>
          <a:bodyPr/>
          <a:lstStyle/>
          <a:p>
            <a:fld id="{F02B70FB-18ED-4CA5-8368-F946A6F2C1F7}" type="slidenum">
              <a:rPr lang="en-US" smtClean="0"/>
              <a:t>6</a:t>
            </a:fld>
            <a:endParaRPr lang="en-US"/>
          </a:p>
        </p:txBody>
      </p:sp>
      <p:pic>
        <p:nvPicPr>
          <p:cNvPr id="5" name="Picture 4">
            <a:extLst>
              <a:ext uri="{FF2B5EF4-FFF2-40B4-BE49-F238E27FC236}">
                <a16:creationId xmlns="" xmlns:a16="http://schemas.microsoft.com/office/drawing/2014/main" id="{5F209188-EDC0-714F-AD3D-8FD9BCCFC9C6}"/>
              </a:ext>
            </a:extLst>
          </p:cNvPr>
          <p:cNvPicPr>
            <a:picLocks noChangeAspect="1"/>
          </p:cNvPicPr>
          <p:nvPr/>
        </p:nvPicPr>
        <p:blipFill>
          <a:blip r:embed="rId8"/>
          <a:stretch>
            <a:fillRect/>
          </a:stretch>
        </p:blipFill>
        <p:spPr>
          <a:xfrm>
            <a:off x="132304" y="5775419"/>
            <a:ext cx="3020210" cy="766668"/>
          </a:xfrm>
          <a:prstGeom prst="rect">
            <a:avLst/>
          </a:prstGeom>
        </p:spPr>
      </p:pic>
      <p:pic>
        <p:nvPicPr>
          <p:cNvPr id="6" name="Bildobjekt 1" descr="C:\Users\Kim\AppData\Local\Microsoft\Windows\INetCache\Content.Word\Logo - NIV - 2017 - small.png">
            <a:extLst>
              <a:ext uri="{FF2B5EF4-FFF2-40B4-BE49-F238E27FC236}">
                <a16:creationId xmlns="" xmlns:a16="http://schemas.microsoft.com/office/drawing/2014/main" id="{0C388142-2753-CC41-9F64-AE7E9AEA046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396851" y="5563545"/>
            <a:ext cx="1614845" cy="978542"/>
          </a:xfrm>
          <a:prstGeom prst="rect">
            <a:avLst/>
          </a:prstGeom>
          <a:noFill/>
          <a:ln>
            <a:noFill/>
          </a:ln>
        </p:spPr>
      </p:pic>
    </p:spTree>
    <p:extLst>
      <p:ext uri="{BB962C8B-B14F-4D97-AF65-F5344CB8AC3E}">
        <p14:creationId xmlns:p14="http://schemas.microsoft.com/office/powerpoint/2010/main" val="23239550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9" presetClass="emph" presetSubtype="0" grpId="1" nodeType="withEffect">
                                  <p:stCondLst>
                                    <p:cond delay="0"/>
                                  </p:stCondLst>
                                  <p:childTnLst>
                                    <p:set>
                                      <p:cBhvr rctx="PPT">
                                        <p:cTn id="9" dur="indefinite"/>
                                        <p:tgtEl>
                                          <p:spTgt spid="7">
                                            <p:txEl>
                                              <p:pRg st="0" end="0"/>
                                            </p:txEl>
                                          </p:spTgt>
                                        </p:tgtEl>
                                        <p:attrNameLst>
                                          <p:attrName>style.opacity</p:attrName>
                                        </p:attrNameLst>
                                      </p:cBhvr>
                                      <p:to>
                                        <p:strVal val="0.5"/>
                                      </p:to>
                                    </p:set>
                                    <p:animEffect filter="image" prLst="opacity: 0.5">
                                      <p:cBhvr rctx="IE">
                                        <p:cTn id="10" dur="indefinite"/>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15" dur="500"/>
                                        <p:tgtEl>
                                          <p:spTgt spid="9">
                                            <p:graphicEl>
                                              <a:dgm id="{E6AF0A74-5C53-4808-8A77-31B80B0E5BF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20" dur="500"/>
                                        <p:tgtEl>
                                          <p:spTgt spid="9">
                                            <p:graphicEl>
                                              <a:dgm id="{21E2B31A-E4B2-4ECF-88AA-8FCC85E6F254}"/>
                                            </p:graphic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24" dur="500"/>
                                        <p:tgtEl>
                                          <p:spTgt spid="9">
                                            <p:graphicEl>
                                              <a:dgm id="{C09C0B9D-C626-4352-937F-E565C32A1F1A}"/>
                                            </p:graphicEl>
                                          </p:spTgt>
                                        </p:tgtEl>
                                      </p:cBhvr>
                                    </p:animEffect>
                                  </p:childTnLst>
                                </p:cTn>
                              </p:par>
                            </p:childTnLst>
                          </p:cTn>
                        </p:par>
                        <p:par>
                          <p:cTn id="25" fill="hold">
                            <p:stCondLst>
                              <p:cond delay="1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8" dur="500"/>
                                        <p:tgtEl>
                                          <p:spTgt spid="9">
                                            <p:graphicEl>
                                              <a:dgm id="{18949E23-5716-41EE-8482-AD899487C22A}"/>
                                            </p:graphicEl>
                                          </p:spTgt>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32" dur="500"/>
                                        <p:tgtEl>
                                          <p:spTgt spid="9">
                                            <p:graphicEl>
                                              <a:dgm id="{47906407-956C-4DBE-95F5-60B3E34737A1}"/>
                                            </p:graphicEl>
                                          </p:spTgt>
                                        </p:tgtEl>
                                      </p:cBhvr>
                                    </p:animEffect>
                                  </p:childTnLst>
                                </p:cTn>
                              </p:par>
                            </p:childTnLst>
                          </p:cTn>
                        </p:par>
                        <p:par>
                          <p:cTn id="33" fill="hold">
                            <p:stCondLst>
                              <p:cond delay="2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36" dur="500"/>
                                        <p:tgtEl>
                                          <p:spTgt spid="9">
                                            <p:graphicEl>
                                              <a:dgm id="{585FE9A8-D8F9-48B3-BD89-BCB8D40C3B62}"/>
                                            </p:graphicEl>
                                          </p:spTgt>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40" dur="500"/>
                                        <p:tgtEl>
                                          <p:spTgt spid="9">
                                            <p:graphicEl>
                                              <a:dgm id="{607E6A0A-3655-4CA6-91D8-44B285A4941A}"/>
                                            </p:graphicEl>
                                          </p:spTgt>
                                        </p:tgtEl>
                                      </p:cBhvr>
                                    </p:animEffect>
                                  </p:childTnLst>
                                </p:cTn>
                              </p:par>
                            </p:childTnLst>
                          </p:cTn>
                        </p:par>
                        <p:par>
                          <p:cTn id="41" fill="hold">
                            <p:stCondLst>
                              <p:cond delay="3000"/>
                            </p:stCondLst>
                            <p:childTnLst>
                              <p:par>
                                <p:cTn id="42" presetID="6" presetClass="entr" presetSubtype="32" fill="hold" grpId="0" nodeType="afterEffect">
                                  <p:stCondLst>
                                    <p:cond delay="0"/>
                                  </p:stCondLst>
                                  <p:childTnLst>
                                    <p:set>
                                      <p:cBhvr>
                                        <p:cTn id="43"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44" dur="500"/>
                                        <p:tgtEl>
                                          <p:spTgt spid="9">
                                            <p:graphicEl>
                                              <a:dgm id="{819BC320-0E3F-4F15-A919-57F70CA02FCD}"/>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47"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P spid="7" grpId="0" build="p"/>
      <p:bldP spid="7"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err="1"/>
              <a:t>Functional</a:t>
            </a:r>
            <a:r>
              <a:rPr lang="da-DK" b="1" dirty="0"/>
              <a:t> Stupidity</a:t>
            </a:r>
            <a:br>
              <a:rPr lang="da-DK" b="1" dirty="0"/>
            </a:br>
            <a:endParaRPr lang="da-DK" b="1" dirty="0"/>
          </a:p>
        </p:txBody>
      </p:sp>
      <p:pic>
        <p:nvPicPr>
          <p:cNvPr id="3" name="Billede 2"/>
          <p:cNvPicPr>
            <a:picLocks noChangeAspect="1"/>
          </p:cNvPicPr>
          <p:nvPr/>
        </p:nvPicPr>
        <p:blipFill>
          <a:blip r:embed="rId3"/>
          <a:stretch>
            <a:fillRect/>
          </a:stretch>
        </p:blipFill>
        <p:spPr>
          <a:xfrm>
            <a:off x="539551" y="1678010"/>
            <a:ext cx="7992888" cy="1150268"/>
          </a:xfrm>
          <a:prstGeom prst="rect">
            <a:avLst/>
          </a:prstGeom>
        </p:spPr>
      </p:pic>
      <p:sp>
        <p:nvSpPr>
          <p:cNvPr id="4" name="Rektangel 3"/>
          <p:cNvSpPr/>
          <p:nvPr/>
        </p:nvSpPr>
        <p:spPr>
          <a:xfrm>
            <a:off x="539553" y="1849992"/>
            <a:ext cx="7992887" cy="584775"/>
          </a:xfrm>
          <a:prstGeom prst="rect">
            <a:avLst/>
          </a:prstGeom>
          <a:noFill/>
        </p:spPr>
        <p:txBody>
          <a:bodyPr wrap="square" lIns="91440" tIns="45720" rIns="91440" bIns="45720">
            <a:spAutoFit/>
          </a:bodyPr>
          <a:lstStyle/>
          <a:p>
            <a:pPr algn="ctr"/>
            <a:r>
              <a:rPr lang="da-DK"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wall of Organizational Stupidity</a:t>
            </a:r>
          </a:p>
        </p:txBody>
      </p:sp>
      <p:pic>
        <p:nvPicPr>
          <p:cNvPr id="10" name="Billede 9"/>
          <p:cNvPicPr>
            <a:picLocks noChangeAspect="1"/>
          </p:cNvPicPr>
          <p:nvPr/>
        </p:nvPicPr>
        <p:blipFill>
          <a:blip r:embed="rId4"/>
          <a:stretch>
            <a:fillRect/>
          </a:stretch>
        </p:blipFill>
        <p:spPr>
          <a:xfrm flipH="1">
            <a:off x="0" y="3501008"/>
            <a:ext cx="3079104" cy="2177480"/>
          </a:xfrm>
          <a:prstGeom prst="rect">
            <a:avLst/>
          </a:prstGeom>
        </p:spPr>
      </p:pic>
      <p:sp>
        <p:nvSpPr>
          <p:cNvPr id="11" name="Højrepil 10"/>
          <p:cNvSpPr/>
          <p:nvPr/>
        </p:nvSpPr>
        <p:spPr>
          <a:xfrm rot="16200000">
            <a:off x="870033" y="3109902"/>
            <a:ext cx="851207"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539553" y="2708567"/>
            <a:ext cx="7992887"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 name="Vinklet forbindelse 13"/>
          <p:cNvCxnSpPr>
            <a:stCxn id="11" idx="0"/>
          </p:cNvCxnSpPr>
          <p:nvPr/>
        </p:nvCxnSpPr>
        <p:spPr>
          <a:xfrm rot="10800000">
            <a:off x="392967" y="2090791"/>
            <a:ext cx="794656" cy="8095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Billed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2283" y="3501008"/>
            <a:ext cx="1440160" cy="2177480"/>
          </a:xfrm>
          <a:prstGeom prst="rect">
            <a:avLst/>
          </a:prstGeom>
        </p:spPr>
      </p:pic>
      <p:sp>
        <p:nvSpPr>
          <p:cNvPr id="21" name="Højrepil 20"/>
          <p:cNvSpPr/>
          <p:nvPr/>
        </p:nvSpPr>
        <p:spPr>
          <a:xfrm rot="16200000">
            <a:off x="2940190" y="3116348"/>
            <a:ext cx="86409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Højrepil 21"/>
          <p:cNvSpPr/>
          <p:nvPr/>
        </p:nvSpPr>
        <p:spPr>
          <a:xfrm rot="16200000" flipH="1">
            <a:off x="3305079" y="3267155"/>
            <a:ext cx="1153634"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3" name="Billede 22"/>
          <p:cNvPicPr>
            <a:picLocks noChangeAspect="1"/>
          </p:cNvPicPr>
          <p:nvPr/>
        </p:nvPicPr>
        <p:blipFill>
          <a:blip r:embed="rId6"/>
          <a:stretch>
            <a:fillRect/>
          </a:stretch>
        </p:blipFill>
        <p:spPr>
          <a:xfrm flipH="1">
            <a:off x="4433633" y="3355466"/>
            <a:ext cx="2956839" cy="2176461"/>
          </a:xfrm>
          <a:prstGeom prst="rect">
            <a:avLst/>
          </a:prstGeom>
        </p:spPr>
      </p:pic>
      <p:sp>
        <p:nvSpPr>
          <p:cNvPr id="24" name="180 graders pil 23"/>
          <p:cNvSpPr/>
          <p:nvPr/>
        </p:nvSpPr>
        <p:spPr>
          <a:xfrm>
            <a:off x="5966539" y="3078507"/>
            <a:ext cx="1512168" cy="48579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7" name="Tekstfelt 26"/>
          <p:cNvSpPr txBox="1"/>
          <p:nvPr/>
        </p:nvSpPr>
        <p:spPr>
          <a:xfrm>
            <a:off x="985156" y="5373216"/>
            <a:ext cx="5269391" cy="369332"/>
          </a:xfrm>
          <a:prstGeom prst="rect">
            <a:avLst/>
          </a:prstGeom>
          <a:noFill/>
        </p:spPr>
        <p:txBody>
          <a:bodyPr wrap="none" rtlCol="0">
            <a:spAutoFit/>
          </a:bodyPr>
          <a:lstStyle/>
          <a:p>
            <a:r>
              <a:rPr lang="da-DK" dirty="0"/>
              <a:t>1. Stadie                 2. Stadie                          3. Stadie</a:t>
            </a:r>
          </a:p>
        </p:txBody>
      </p:sp>
      <p:sp>
        <p:nvSpPr>
          <p:cNvPr id="28" name="Tekstfelt 27"/>
          <p:cNvSpPr txBox="1"/>
          <p:nvPr/>
        </p:nvSpPr>
        <p:spPr>
          <a:xfrm>
            <a:off x="7092281" y="3461351"/>
            <a:ext cx="2051720" cy="923330"/>
          </a:xfrm>
          <a:prstGeom prst="rect">
            <a:avLst/>
          </a:prstGeom>
          <a:noFill/>
        </p:spPr>
        <p:txBody>
          <a:bodyPr wrap="square" rtlCol="0">
            <a:spAutoFit/>
          </a:bodyPr>
          <a:lstStyle/>
          <a:p>
            <a:r>
              <a:rPr lang="da-DK" dirty="0"/>
              <a:t>Fra Organizational Stupidity til Human Stupidity</a:t>
            </a:r>
          </a:p>
        </p:txBody>
      </p:sp>
      <p:sp>
        <p:nvSpPr>
          <p:cNvPr id="29" name="Højrepil 28"/>
          <p:cNvSpPr/>
          <p:nvPr/>
        </p:nvSpPr>
        <p:spPr>
          <a:xfrm>
            <a:off x="3989910" y="4581128"/>
            <a:ext cx="1446187" cy="80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547565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21" grpId="0" animBg="1"/>
      <p:bldP spid="22" grpId="0" animBg="1"/>
      <p:bldP spid="24" grpId="0" animBg="1"/>
      <p:bldP spid="27" grpId="0"/>
      <p:bldP spid="28"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16FA70-404A-1D4A-8828-685E33A0680A}"/>
              </a:ext>
            </a:extLst>
          </p:cNvPr>
          <p:cNvSpPr>
            <a:spLocks noGrp="1"/>
          </p:cNvSpPr>
          <p:nvPr>
            <p:ph type="title"/>
          </p:nvPr>
        </p:nvSpPr>
        <p:spPr/>
        <p:txBody>
          <a:bodyPr/>
          <a:lstStyle/>
          <a:p>
            <a:r>
              <a:rPr lang="en-GB" sz="4400" dirty="0"/>
              <a:t>The true revolutionary is guided by great feelings of love</a:t>
            </a:r>
          </a:p>
        </p:txBody>
      </p:sp>
      <p:sp>
        <p:nvSpPr>
          <p:cNvPr id="3" name="Slide Number Placeholder 2">
            <a:extLst>
              <a:ext uri="{FF2B5EF4-FFF2-40B4-BE49-F238E27FC236}">
                <a16:creationId xmlns="" xmlns:a16="http://schemas.microsoft.com/office/drawing/2014/main" id="{B806A9D6-BD1A-8A47-8B85-AB0D87ABA833}"/>
              </a:ext>
            </a:extLst>
          </p:cNvPr>
          <p:cNvSpPr>
            <a:spLocks noGrp="1"/>
          </p:cNvSpPr>
          <p:nvPr>
            <p:ph type="sldNum" sz="quarter" idx="12"/>
          </p:nvPr>
        </p:nvSpPr>
        <p:spPr/>
        <p:txBody>
          <a:bodyPr/>
          <a:lstStyle/>
          <a:p>
            <a:fld id="{409B8A6B-2702-4E09-BF63-7CC1F22DFC4D}" type="slidenum">
              <a:rPr lang="da-DK" smtClean="0"/>
              <a:t>8</a:t>
            </a:fld>
            <a:endParaRPr lang="da-DK"/>
          </a:p>
        </p:txBody>
      </p:sp>
      <p:pic>
        <p:nvPicPr>
          <p:cNvPr id="9" name="Picture 8">
            <a:extLst>
              <a:ext uri="{FF2B5EF4-FFF2-40B4-BE49-F238E27FC236}">
                <a16:creationId xmlns="" xmlns:a16="http://schemas.microsoft.com/office/drawing/2014/main" id="{B9707F5E-338D-A24C-8B05-C15C312AD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82" y="1721147"/>
            <a:ext cx="2563091" cy="1714500"/>
          </a:xfrm>
          <a:prstGeom prst="rect">
            <a:avLst/>
          </a:prstGeom>
        </p:spPr>
      </p:pic>
      <p:sp>
        <p:nvSpPr>
          <p:cNvPr id="10" name="TextBox 9">
            <a:extLst>
              <a:ext uri="{FF2B5EF4-FFF2-40B4-BE49-F238E27FC236}">
                <a16:creationId xmlns="" xmlns:a16="http://schemas.microsoft.com/office/drawing/2014/main" id="{C8FAE392-07CE-6D43-B75B-67771E15CFC6}"/>
              </a:ext>
            </a:extLst>
          </p:cNvPr>
          <p:cNvSpPr txBox="1"/>
          <p:nvPr/>
        </p:nvSpPr>
        <p:spPr>
          <a:xfrm>
            <a:off x="6026728" y="1656349"/>
            <a:ext cx="2189018" cy="5632311"/>
          </a:xfrm>
          <a:prstGeom prst="rect">
            <a:avLst/>
          </a:prstGeom>
          <a:noFill/>
        </p:spPr>
        <p:txBody>
          <a:bodyPr wrap="square" rtlCol="0">
            <a:spAutoFit/>
          </a:bodyPr>
          <a:lstStyle/>
          <a:p>
            <a:r>
              <a:rPr lang="en-GB" b="1" dirty="0"/>
              <a:t>Mobilise and find the energy and passion</a:t>
            </a:r>
          </a:p>
          <a:p>
            <a:endParaRPr lang="en-GB" dirty="0"/>
          </a:p>
          <a:p>
            <a:r>
              <a:rPr lang="en-GB" dirty="0"/>
              <a:t>History</a:t>
            </a:r>
          </a:p>
          <a:p>
            <a:r>
              <a:rPr lang="en-GB" dirty="0"/>
              <a:t>Culture</a:t>
            </a:r>
          </a:p>
          <a:p>
            <a:r>
              <a:rPr lang="en-GB" dirty="0"/>
              <a:t>People</a:t>
            </a:r>
          </a:p>
          <a:p>
            <a:r>
              <a:rPr lang="en-GB" dirty="0"/>
              <a:t>Places</a:t>
            </a:r>
          </a:p>
          <a:p>
            <a:r>
              <a:rPr lang="en-GB" dirty="0"/>
              <a:t>Nature</a:t>
            </a:r>
          </a:p>
          <a:p>
            <a:r>
              <a:rPr lang="en-GB" dirty="0"/>
              <a:t>Landscapes</a:t>
            </a:r>
          </a:p>
          <a:p>
            <a:endParaRPr lang="en-GB" dirty="0"/>
          </a:p>
          <a:p>
            <a:r>
              <a:rPr lang="en-GB" dirty="0"/>
              <a:t>First exercise: </a:t>
            </a:r>
          </a:p>
          <a:p>
            <a:r>
              <a:rPr lang="en-GB" dirty="0"/>
              <a:t>Grand challenges</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12" name="Picture 11">
            <a:extLst>
              <a:ext uri="{FF2B5EF4-FFF2-40B4-BE49-F238E27FC236}">
                <a16:creationId xmlns="" xmlns:a16="http://schemas.microsoft.com/office/drawing/2014/main" id="{0E7F77D4-0397-0844-A0A0-55CD2CD90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82" y="3639888"/>
            <a:ext cx="3378329" cy="1897495"/>
          </a:xfrm>
          <a:prstGeom prst="rect">
            <a:avLst/>
          </a:prstGeom>
        </p:spPr>
      </p:pic>
      <p:pic>
        <p:nvPicPr>
          <p:cNvPr id="14" name="Picture 13">
            <a:extLst>
              <a:ext uri="{FF2B5EF4-FFF2-40B4-BE49-F238E27FC236}">
                <a16:creationId xmlns="" xmlns:a16="http://schemas.microsoft.com/office/drawing/2014/main" id="{70414811-D765-EF45-9C99-0E4B81E76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308" y="1908930"/>
            <a:ext cx="2214945" cy="1628837"/>
          </a:xfrm>
          <a:prstGeom prst="rect">
            <a:avLst/>
          </a:prstGeom>
        </p:spPr>
      </p:pic>
      <p:pic>
        <p:nvPicPr>
          <p:cNvPr id="16" name="Picture 15">
            <a:extLst>
              <a:ext uri="{FF2B5EF4-FFF2-40B4-BE49-F238E27FC236}">
                <a16:creationId xmlns="" xmlns:a16="http://schemas.microsoft.com/office/drawing/2014/main" id="{D816C189-6907-0A47-99DD-AB1458ABB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310" y="4852948"/>
            <a:ext cx="2429201" cy="1609898"/>
          </a:xfrm>
          <a:prstGeom prst="rect">
            <a:avLst/>
          </a:prstGeom>
        </p:spPr>
      </p:pic>
      <p:pic>
        <p:nvPicPr>
          <p:cNvPr id="18" name="Picture 17">
            <a:extLst>
              <a:ext uri="{FF2B5EF4-FFF2-40B4-BE49-F238E27FC236}">
                <a16:creationId xmlns="" xmlns:a16="http://schemas.microsoft.com/office/drawing/2014/main" id="{26531676-80FA-FF42-9AF6-EFF6D11E7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546" y="3381647"/>
            <a:ext cx="1369180" cy="1369180"/>
          </a:xfrm>
          <a:prstGeom prst="rect">
            <a:avLst/>
          </a:prstGeom>
        </p:spPr>
      </p:pic>
    </p:spTree>
    <p:extLst>
      <p:ext uri="{BB962C8B-B14F-4D97-AF65-F5344CB8AC3E}">
        <p14:creationId xmlns:p14="http://schemas.microsoft.com/office/powerpoint/2010/main" val="26358983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graphicFrame>
        <p:nvGraphicFramePr>
          <p:cNvPr id="9" name="Content Placeholder 8"/>
          <p:cNvGraphicFramePr>
            <a:graphicFrameLocks noGrp="1"/>
          </p:cNvGraphicFramePr>
          <p:nvPr>
            <p:ph sz="half" idx="2"/>
            <p:extLst>
              <p:ext uri="{D42A27DB-BD31-4B8C-83A1-F6EECF244321}">
                <p14:modId xmlns:p14="http://schemas.microsoft.com/office/powerpoint/2010/main" val="1380822197"/>
              </p:ext>
            </p:extLst>
          </p:nvPr>
        </p:nvGraphicFramePr>
        <p:xfrm>
          <a:off x="1497262" y="1363578"/>
          <a:ext cx="6162843" cy="41976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F02B70FB-18ED-4CA5-8368-F946A6F2C1F7}" type="slidenum">
              <a:rPr lang="en-US" smtClean="0"/>
              <a:t>9</a:t>
            </a:fld>
            <a:endParaRPr lang="en-US"/>
          </a:p>
        </p:txBody>
      </p:sp>
    </p:spTree>
    <p:extLst>
      <p:ext uri="{BB962C8B-B14F-4D97-AF65-F5344CB8AC3E}">
        <p14:creationId xmlns:p14="http://schemas.microsoft.com/office/powerpoint/2010/main" val="2555496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7" dur="500"/>
                                        <p:tgtEl>
                                          <p:spTgt spid="9">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12" dur="500"/>
                                        <p:tgtEl>
                                          <p:spTgt spid="9">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16" dur="500"/>
                                        <p:tgtEl>
                                          <p:spTgt spid="9">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0" dur="500"/>
                                        <p:tgtEl>
                                          <p:spTgt spid="9">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24" dur="500"/>
                                        <p:tgtEl>
                                          <p:spTgt spid="9">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28" dur="500"/>
                                        <p:tgtEl>
                                          <p:spTgt spid="9">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32" dur="500"/>
                                        <p:tgtEl>
                                          <p:spTgt spid="9">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36" dur="500"/>
                                        <p:tgtEl>
                                          <p:spTgt spid="9">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39"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5412</TotalTime>
  <Words>2184</Words>
  <Application>Microsoft Macintosh PowerPoint</Application>
  <PresentationFormat>On-screen Show (4:3)</PresentationFormat>
  <Paragraphs>197</Paragraphs>
  <Slides>29</Slides>
  <Notes>12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Travelogue</vt:lpstr>
      <vt:lpstr>What is True Storytelling?</vt:lpstr>
      <vt:lpstr>True Storytelling</vt:lpstr>
      <vt:lpstr>PROGRAM</vt:lpstr>
      <vt:lpstr>PowerPoint Presentation</vt:lpstr>
      <vt:lpstr>Modellen for ’true storytelling’ ser således ud:  </vt:lpstr>
      <vt:lpstr>PowerPoint Presentation</vt:lpstr>
      <vt:lpstr>Functional Stupidity </vt:lpstr>
      <vt:lpstr>The true revolutionary is guided by great feelings of love</vt:lpstr>
      <vt:lpstr>PowerPoint Presentation</vt:lpstr>
      <vt:lpstr>Sorø Municipality to implement UN GOALS </vt:lpstr>
      <vt:lpstr>Implementation of UN Goals needs a Punctum </vt:lpstr>
      <vt:lpstr>First exercise in true storytelling</vt:lpstr>
      <vt:lpstr>1st True Storytelling Principle: You yourself must be true and prepare the energy and effort for a sustainable future. </vt:lpstr>
      <vt:lpstr>Principle 2: True storytelling makes spaces respecting the stories already there</vt:lpstr>
      <vt:lpstr>EXERCISE Principle 2: True storytelling makes spaces respecting the stories already there </vt:lpstr>
      <vt:lpstr>Principle 3: You must create stories with a clear plot creating direction and help people prioritize </vt:lpstr>
      <vt:lpstr>PowerPoint Presentation</vt:lpstr>
      <vt:lpstr>Space for a Pause</vt:lpstr>
      <vt:lpstr>True Storytelling Principle 4 You must have timing. </vt:lpstr>
      <vt:lpstr>Practice Principle 5: You must be able to help stories on their way and be open to experiment</vt:lpstr>
      <vt:lpstr>Practice Principle 5: You must be able to help stories on their way and be open to experiment</vt:lpstr>
      <vt:lpstr>The 6th Question:  WHAT IS BEYOND?</vt:lpstr>
      <vt:lpstr>A lesson in WHAT IS BEYOND?</vt:lpstr>
      <vt:lpstr>Principle 6: You must consider staging including scenography and artifacts of the BEYOND</vt:lpstr>
      <vt:lpstr>Principle 6: You must consider staging including scenography and artifacts of BEYOND</vt:lpstr>
      <vt:lpstr>Our place in the world</vt:lpstr>
      <vt:lpstr>TRUE STORYTELLING Principle 7 You must reflect on the stories and how they create value.</vt:lpstr>
      <vt:lpstr>PowerPoint Presentation</vt:lpstr>
      <vt:lpstr>THANK YOU</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True Storytelling</dc:title>
  <dc:creator>David Boje</dc:creator>
  <cp:lastModifiedBy>David Boje</cp:lastModifiedBy>
  <cp:revision>242</cp:revision>
  <dcterms:created xsi:type="dcterms:W3CDTF">2018-04-29T05:39:51Z</dcterms:created>
  <dcterms:modified xsi:type="dcterms:W3CDTF">2019-05-23T11:06:05Z</dcterms:modified>
</cp:coreProperties>
</file>