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1" d="100"/>
          <a:sy n="31" d="100"/>
        </p:scale>
        <p:origin x="-24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A5EE2-B55C-DA42-BE2F-1C0DFB4A66F9}" type="datetimeFigureOut">
              <a:rPr lang="en-US" smtClean="0"/>
              <a:t>11/13/19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818EE-30D8-DC45-8B89-2E0B9DCE564C}" type="slidenum">
              <a:rPr lang="en-US" smtClean="0"/>
              <a:t>‹#›</a:t>
            </a:fld>
            <a:endParaRPr lang="en-US"/>
          </a:p>
        </p:txBody>
      </p:sp>
    </p:spTree>
    <p:extLst>
      <p:ext uri="{BB962C8B-B14F-4D97-AF65-F5344CB8AC3E}">
        <p14:creationId xmlns:p14="http://schemas.microsoft.com/office/powerpoint/2010/main" val="32089077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E57BC-8C8C-AC47-9AAE-BEA112A76934}" type="slidenum">
              <a:rPr lang="en-US" smtClean="0"/>
              <a:t>4</a:t>
            </a:fld>
            <a:endParaRPr lang="en-US"/>
          </a:p>
        </p:txBody>
      </p:sp>
    </p:spTree>
    <p:extLst>
      <p:ext uri="{BB962C8B-B14F-4D97-AF65-F5344CB8AC3E}">
        <p14:creationId xmlns:p14="http://schemas.microsoft.com/office/powerpoint/2010/main" val="184405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 Goodall’s storytelling solution,</a:t>
            </a:r>
            <a:r>
              <a:rPr lang="en-US" baseline="0" dirty="0" smtClean="0"/>
              <a:t> misses the DARK SIDE OF STORYTELLING, the echo chambers(Bloomfield &amp; </a:t>
            </a:r>
            <a:r>
              <a:rPr lang="en-US" baseline="0" dirty="0" err="1" smtClean="0"/>
              <a:t>Tillery</a:t>
            </a:r>
            <a:r>
              <a:rPr lang="en-US" baseline="0" dirty="0" smtClean="0"/>
              <a:t>, 2019). And Bloomfield and </a:t>
            </a:r>
            <a:r>
              <a:rPr lang="en-US" baseline="0" dirty="0" err="1" smtClean="0"/>
              <a:t>Tillery</a:t>
            </a:r>
            <a:r>
              <a:rPr lang="en-US" baseline="0" dirty="0" smtClean="0"/>
              <a:t>, 2019 are not doing storytelling research, so they forget to trace the Exxon and the Koch Brothers Money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“The WUWT and the GWPF blogs </a:t>
            </a:r>
            <a:r>
              <a:rPr lang="mr-IN" dirty="0" smtClean="0"/>
              <a:t>…</a:t>
            </a:r>
            <a:r>
              <a:rPr lang="en-US" dirty="0" smtClean="0"/>
              <a:t> are highly involved in framing peer-reviewed scientific research to </a:t>
            </a:r>
            <a:r>
              <a:rPr lang="en-US" b="1" dirty="0" smtClean="0"/>
              <a:t>fit their narrative of the climate change hoa</a:t>
            </a:r>
            <a:r>
              <a:rPr lang="en-US" dirty="0" smtClean="0"/>
              <a:t>x and in curating misrepresentations from other sources to heighten their legitimacy” (Bloomfield &amp; </a:t>
            </a:r>
            <a:r>
              <a:rPr lang="en-US" dirty="0" err="1" smtClean="0"/>
              <a:t>TIllery</a:t>
            </a:r>
            <a:r>
              <a:rPr lang="en-US" dirty="0" smtClean="0"/>
              <a:t>, 2019: 32-33, boldness mine).’</a:t>
            </a: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Bloomfield, E. F., &amp; </a:t>
            </a:r>
            <a:r>
              <a:rPr lang="en-US" sz="1200" kern="1200" dirty="0" err="1" smtClean="0">
                <a:solidFill>
                  <a:schemeClr val="tx1"/>
                </a:solidFill>
                <a:latin typeface="+mn-lt"/>
                <a:ea typeface="+mn-ea"/>
                <a:cs typeface="+mn-cs"/>
              </a:rPr>
              <a:t>Tillery</a:t>
            </a:r>
            <a:r>
              <a:rPr lang="en-US" sz="1200" kern="1200" dirty="0" smtClean="0">
                <a:solidFill>
                  <a:schemeClr val="tx1"/>
                </a:solidFill>
                <a:latin typeface="+mn-lt"/>
                <a:ea typeface="+mn-ea"/>
                <a:cs typeface="+mn-cs"/>
              </a:rPr>
              <a:t>, D. (2019). The Circulation of Climate Change Denial Online: Rhetorical and Networking Strategies on Facebook. </a:t>
            </a:r>
            <a:r>
              <a:rPr lang="en-US" sz="1200" i="1" kern="1200" dirty="0" smtClean="0">
                <a:solidFill>
                  <a:schemeClr val="tx1"/>
                </a:solidFill>
                <a:latin typeface="+mn-lt"/>
                <a:ea typeface="+mn-ea"/>
                <a:cs typeface="+mn-cs"/>
              </a:rPr>
              <a:t>Environmental Communication</a:t>
            </a:r>
            <a:r>
              <a:rPr lang="en-US" sz="1200" i="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13</a:t>
            </a:r>
            <a:r>
              <a:rPr lang="en-US" sz="1200" i="0" kern="1200" dirty="0" smtClean="0">
                <a:solidFill>
                  <a:schemeClr val="tx1"/>
                </a:solidFill>
                <a:latin typeface="+mn-lt"/>
                <a:ea typeface="+mn-ea"/>
                <a:cs typeface="+mn-cs"/>
              </a:rPr>
              <a:t>(1), 23-34. Accessed Aug 7 2019 at https://</a:t>
            </a:r>
            <a:r>
              <a:rPr lang="en-US" sz="1200" i="0" kern="1200" dirty="0" err="1" smtClean="0">
                <a:solidFill>
                  <a:schemeClr val="tx1"/>
                </a:solidFill>
                <a:latin typeface="+mn-lt"/>
                <a:ea typeface="+mn-ea"/>
                <a:cs typeface="+mn-cs"/>
              </a:rPr>
              <a:t>www.researchgate.net</a:t>
            </a:r>
            <a:r>
              <a:rPr lang="en-US" sz="1200" i="0" kern="1200" dirty="0" smtClean="0">
                <a:solidFill>
                  <a:schemeClr val="tx1"/>
                </a:solidFill>
                <a:latin typeface="+mn-lt"/>
                <a:ea typeface="+mn-ea"/>
                <a:cs typeface="+mn-cs"/>
              </a:rPr>
              <a:t>/profile/</a:t>
            </a:r>
            <a:r>
              <a:rPr lang="en-US" sz="1200" i="0" kern="1200" dirty="0" err="1" smtClean="0">
                <a:solidFill>
                  <a:schemeClr val="tx1"/>
                </a:solidFill>
                <a:latin typeface="+mn-lt"/>
                <a:ea typeface="+mn-ea"/>
                <a:cs typeface="+mn-cs"/>
              </a:rPr>
              <a:t>Emma_Frances_Bloomfield</a:t>
            </a:r>
            <a:r>
              <a:rPr lang="en-US" sz="1200" i="0" kern="1200" dirty="0" smtClean="0">
                <a:solidFill>
                  <a:schemeClr val="tx1"/>
                </a:solidFill>
                <a:latin typeface="+mn-lt"/>
                <a:ea typeface="+mn-ea"/>
                <a:cs typeface="+mn-cs"/>
              </a:rPr>
              <a:t>/publication/329485682_The_Circulation_of_Climate_Change_Denial_Online_Rhetorical_and_Networking_Strategies_on_Facebook/links/5c7d6f5b92851c695054bbed/The-Circulation-of-Climate-Change-Denial-Online-Rhetorical-and-Networking-Strategies-on-Facebook.pdf </a:t>
            </a:r>
          </a:p>
          <a:p>
            <a:endParaRPr lang="en-US" dirty="0"/>
          </a:p>
        </p:txBody>
      </p:sp>
      <p:sp>
        <p:nvSpPr>
          <p:cNvPr id="4" name="Slide Number Placeholder 3"/>
          <p:cNvSpPr>
            <a:spLocks noGrp="1"/>
          </p:cNvSpPr>
          <p:nvPr>
            <p:ph type="sldNum" sz="quarter" idx="10"/>
          </p:nvPr>
        </p:nvSpPr>
        <p:spPr/>
        <p:txBody>
          <a:bodyPr/>
          <a:lstStyle/>
          <a:p>
            <a:fld id="{8D313201-7410-334A-A6F1-202685E394A2}" type="slidenum">
              <a:rPr lang="en-US" smtClean="0"/>
              <a:t>5</a:t>
            </a:fld>
            <a:endParaRPr lang="en-US"/>
          </a:p>
        </p:txBody>
      </p:sp>
    </p:spTree>
    <p:extLst>
      <p:ext uri="{BB962C8B-B14F-4D97-AF65-F5344CB8AC3E}">
        <p14:creationId xmlns:p14="http://schemas.microsoft.com/office/powerpoint/2010/main" val="713376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www.nytimes.com</a:t>
            </a:r>
            <a:r>
              <a:rPr lang="en-US" dirty="0" smtClean="0"/>
              <a:t>/2019/11/10/climate/</a:t>
            </a:r>
            <a:r>
              <a:rPr lang="en-US" dirty="0" err="1" smtClean="0"/>
              <a:t>mary-robinson-maeve-higgins-thimali-kodikara-podcast.html</a:t>
            </a:r>
            <a:endParaRPr lang="en-US" dirty="0"/>
          </a:p>
        </p:txBody>
      </p:sp>
      <p:sp>
        <p:nvSpPr>
          <p:cNvPr id="4" name="Slide Number Placeholder 3"/>
          <p:cNvSpPr>
            <a:spLocks noGrp="1"/>
          </p:cNvSpPr>
          <p:nvPr>
            <p:ph type="sldNum" sz="quarter" idx="10"/>
          </p:nvPr>
        </p:nvSpPr>
        <p:spPr/>
        <p:txBody>
          <a:bodyPr/>
          <a:lstStyle/>
          <a:p>
            <a:fld id="{F01643F4-BD9E-5B40-AFD6-3E1BAA37C82C}" type="slidenum">
              <a:rPr lang="en-US" smtClean="0"/>
              <a:t>6</a:t>
            </a:fld>
            <a:endParaRPr lang="en-US"/>
          </a:p>
        </p:txBody>
      </p:sp>
    </p:spTree>
    <p:extLst>
      <p:ext uri="{BB962C8B-B14F-4D97-AF65-F5344CB8AC3E}">
        <p14:creationId xmlns:p14="http://schemas.microsoft.com/office/powerpoint/2010/main" val="63278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dirty="0" smtClean="0"/>
              <a:t>usiness Product           Virtual Water Footprint[1]</a:t>
            </a:r>
          </a:p>
          <a:p>
            <a:endParaRPr lang="mr-IN" dirty="0" smtClean="0"/>
          </a:p>
          <a:p>
            <a:r>
              <a:rPr lang="mr-IN" dirty="0" smtClean="0"/>
              <a:t>Car                                      13,737 – 21,926 gallons</a:t>
            </a:r>
          </a:p>
          <a:p>
            <a:endParaRPr lang="mr-IN" dirty="0" smtClean="0"/>
          </a:p>
          <a:p>
            <a:r>
              <a:rPr lang="mr-IN" dirty="0" smtClean="0"/>
              <a:t>Leather Shoes                   3,626 gallons</a:t>
            </a:r>
          </a:p>
          <a:p>
            <a:endParaRPr lang="mr-IN" dirty="0" smtClean="0"/>
          </a:p>
          <a:p>
            <a:r>
              <a:rPr lang="mr-IN" dirty="0" smtClean="0"/>
              <a:t>Smart phone (mobile)     3,190 gallons</a:t>
            </a:r>
          </a:p>
          <a:p>
            <a:endParaRPr lang="mr-IN" dirty="0" smtClean="0"/>
          </a:p>
          <a:p>
            <a:r>
              <a:rPr lang="mr-IN" dirty="0" smtClean="0"/>
              <a:t>Bed Sheet (cotton)           2,839 gallons</a:t>
            </a:r>
          </a:p>
          <a:p>
            <a:endParaRPr lang="mr-IN" dirty="0" smtClean="0"/>
          </a:p>
          <a:p>
            <a:r>
              <a:rPr lang="mr-IN" dirty="0" smtClean="0"/>
              <a:t>Jeans (cotton)                   2,108 gallons</a:t>
            </a:r>
          </a:p>
          <a:p>
            <a:endParaRPr lang="mr-IN" dirty="0" smtClean="0"/>
          </a:p>
          <a:p>
            <a:r>
              <a:rPr lang="mr-IN" dirty="0" smtClean="0"/>
              <a:t>T-shirt (cotton)                 659 gallons</a:t>
            </a:r>
            <a:endParaRPr lang="en-US" dirty="0" smtClean="0"/>
          </a:p>
          <a:p>
            <a:endParaRPr lang="en-US" dirty="0"/>
          </a:p>
        </p:txBody>
      </p:sp>
      <p:sp>
        <p:nvSpPr>
          <p:cNvPr id="4" name="Slide Number Placeholder 3"/>
          <p:cNvSpPr>
            <a:spLocks noGrp="1"/>
          </p:cNvSpPr>
          <p:nvPr>
            <p:ph type="sldNum" sz="quarter" idx="10"/>
          </p:nvPr>
        </p:nvSpPr>
        <p:spPr/>
        <p:txBody>
          <a:bodyPr/>
          <a:lstStyle/>
          <a:p>
            <a:fld id="{4F1E8ABD-FE95-1D49-B1D5-7E708C656AE3}" type="slidenum">
              <a:rPr lang="en-US" smtClean="0"/>
              <a:t>9</a:t>
            </a:fld>
            <a:endParaRPr lang="en-US"/>
          </a:p>
        </p:txBody>
      </p:sp>
    </p:spTree>
    <p:extLst>
      <p:ext uri="{BB962C8B-B14F-4D97-AF65-F5344CB8AC3E}">
        <p14:creationId xmlns:p14="http://schemas.microsoft.com/office/powerpoint/2010/main" val="41679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www.linv.org</a:t>
            </a:r>
            <a:r>
              <a:rPr lang="en-US" dirty="0" smtClean="0"/>
              <a:t>/virtual-water/</a:t>
            </a:r>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10</a:t>
            </a:fld>
            <a:endParaRPr lang="en-US"/>
          </a:p>
        </p:txBody>
      </p:sp>
    </p:spTree>
    <p:extLst>
      <p:ext uri="{BB962C8B-B14F-4D97-AF65-F5344CB8AC3E}">
        <p14:creationId xmlns:p14="http://schemas.microsoft.com/office/powerpoint/2010/main" val="26438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dirty="0" smtClean="0"/>
              <a:t>Business Product           Virtual Water Footprint[1]</a:t>
            </a:r>
          </a:p>
          <a:p>
            <a:endParaRPr lang="mr-IN" dirty="0" smtClean="0"/>
          </a:p>
          <a:p>
            <a:r>
              <a:rPr lang="mr-IN" dirty="0" smtClean="0"/>
              <a:t>Car                                      13,737 – 21,926 gallons</a:t>
            </a:r>
          </a:p>
          <a:p>
            <a:endParaRPr lang="mr-IN" dirty="0" smtClean="0"/>
          </a:p>
          <a:p>
            <a:r>
              <a:rPr lang="mr-IN" dirty="0" smtClean="0"/>
              <a:t>Leather Shoes                   3,626 gallons</a:t>
            </a:r>
          </a:p>
          <a:p>
            <a:endParaRPr lang="mr-IN" dirty="0" smtClean="0"/>
          </a:p>
          <a:p>
            <a:r>
              <a:rPr lang="mr-IN" dirty="0" smtClean="0"/>
              <a:t>Smart phone (mobile)     3,190 gallons</a:t>
            </a:r>
          </a:p>
          <a:p>
            <a:endParaRPr lang="mr-IN" dirty="0" smtClean="0"/>
          </a:p>
          <a:p>
            <a:r>
              <a:rPr lang="mr-IN" dirty="0" smtClean="0"/>
              <a:t>Bed Sheet (cotton)           2,839 gallons</a:t>
            </a:r>
          </a:p>
          <a:p>
            <a:endParaRPr lang="mr-IN" dirty="0" smtClean="0"/>
          </a:p>
          <a:p>
            <a:r>
              <a:rPr lang="mr-IN" dirty="0" smtClean="0"/>
              <a:t>Jeans (cotton)                   2,108 gallons</a:t>
            </a:r>
          </a:p>
          <a:p>
            <a:endParaRPr lang="mr-IN" dirty="0" smtClean="0"/>
          </a:p>
          <a:p>
            <a:r>
              <a:rPr lang="mr-IN" dirty="0" smtClean="0"/>
              <a:t>T-shirt (cotton)                 659 gallons</a:t>
            </a:r>
            <a:endParaRPr lang="en-US" dirty="0" smtClean="0"/>
          </a:p>
          <a:p>
            <a:endParaRPr lang="en-US" dirty="0" smtClean="0"/>
          </a:p>
          <a:p>
            <a:endParaRPr lang="en-US" dirty="0" smtClean="0"/>
          </a:p>
          <a:p>
            <a:r>
              <a:rPr lang="en-US" dirty="0" smtClean="0"/>
              <a:t>One </a:t>
            </a:r>
            <a:r>
              <a:rPr lang="en-US" dirty="0" err="1" smtClean="0"/>
              <a:t>litre</a:t>
            </a:r>
            <a:r>
              <a:rPr lang="en-US" dirty="0" smtClean="0"/>
              <a:t> of bio-diesel fuel from soybeans uses 14,000 gallons of water</a:t>
            </a:r>
          </a:p>
          <a:p>
            <a:endParaRPr lang="en-US" dirty="0" smtClean="0"/>
          </a:p>
          <a:p>
            <a:r>
              <a:rPr lang="en-US" dirty="0" smtClean="0"/>
              <a:t>·      One </a:t>
            </a:r>
            <a:r>
              <a:rPr lang="en-US" dirty="0" err="1" smtClean="0"/>
              <a:t>litre</a:t>
            </a:r>
            <a:r>
              <a:rPr lang="en-US" dirty="0" smtClean="0"/>
              <a:t> of bio-ethanol from maize uses 2,600 gallons of water</a:t>
            </a:r>
          </a:p>
          <a:p>
            <a:endParaRPr lang="en-US" dirty="0" smtClean="0"/>
          </a:p>
          <a:p>
            <a:r>
              <a:rPr lang="en-US" dirty="0" smtClean="0"/>
              <a:t>·      One </a:t>
            </a:r>
            <a:r>
              <a:rPr lang="en-US" dirty="0" err="1" smtClean="0"/>
              <a:t>litre</a:t>
            </a:r>
            <a:r>
              <a:rPr lang="en-US" dirty="0" smtClean="0"/>
              <a:t> of bio-ethanol from sugar beet uses 1,400 gallons of water</a:t>
            </a:r>
          </a:p>
          <a:p>
            <a:endParaRPr lang="en-US" dirty="0" smtClean="0"/>
          </a:p>
          <a:p>
            <a:r>
              <a:rPr lang="en-US" dirty="0" smtClean="0"/>
              <a:t>·      One </a:t>
            </a:r>
            <a:r>
              <a:rPr lang="en-US" dirty="0" err="1" smtClean="0"/>
              <a:t>litre</a:t>
            </a:r>
            <a:r>
              <a:rPr lang="en-US" dirty="0" smtClean="0"/>
              <a:t> of bio-ethanol from sugar cane uses 2,500 gallons of water</a:t>
            </a:r>
          </a:p>
          <a:p>
            <a:r>
              <a:rPr lang="en-US" dirty="0" smtClean="0"/>
              <a:t>·      One car uses 39,090 gallons of water in the entire business supply chain</a:t>
            </a:r>
          </a:p>
          <a:p>
            <a:endParaRPr lang="en-US" dirty="0" smtClean="0"/>
          </a:p>
          <a:p>
            <a:r>
              <a:rPr lang="en-US" dirty="0" smtClean="0"/>
              <a:t>·      One ton of steel uses 62,000 gallons of water to produce it</a:t>
            </a:r>
          </a:p>
          <a:p>
            <a:endParaRPr lang="en-US" dirty="0" smtClean="0"/>
          </a:p>
          <a:p>
            <a:r>
              <a:rPr lang="en-US" dirty="0" smtClean="0"/>
              <a:t>·      One ton of cement uses 1,360 gallons of water to produce it</a:t>
            </a:r>
          </a:p>
          <a:p>
            <a:endParaRPr lang="en-US" dirty="0" smtClean="0"/>
          </a:p>
          <a:p>
            <a:r>
              <a:rPr lang="en-US" dirty="0" smtClean="0"/>
              <a:t>·      One cell phone uses 240 gallons of water to produce it</a:t>
            </a:r>
          </a:p>
          <a:p>
            <a:endParaRPr lang="en-US" dirty="0" smtClean="0"/>
          </a:p>
          <a:p>
            <a:r>
              <a:rPr lang="en-US" dirty="0" smtClean="0"/>
              <a:t>·      One pound of plastic uses 24 gallons of water to produce it</a:t>
            </a:r>
          </a:p>
          <a:p>
            <a:endParaRPr lang="en-US" dirty="0" smtClean="0"/>
          </a:p>
          <a:p>
            <a:r>
              <a:rPr lang="en-US" dirty="0" smtClean="0"/>
              <a:t>·      One single use plastic for water or soda uses 1.85 gallons for the plastic, and the water in has a virtual footprint that is</a:t>
            </a:r>
          </a:p>
          <a:p>
            <a:endParaRPr lang="en-US" dirty="0" smtClean="0"/>
          </a:p>
          <a:p>
            <a:r>
              <a:rPr lang="en-US" dirty="0" smtClean="0"/>
              <a:t>·      One pound of synthetic rubber uses 55 gallons of water to produce it</a:t>
            </a:r>
          </a:p>
          <a:p>
            <a:endParaRPr lang="en-US" dirty="0" smtClean="0"/>
          </a:p>
          <a:p>
            <a:r>
              <a:rPr lang="en-US" dirty="0" smtClean="0"/>
              <a:t>·      One cotton T-shirt uses 650 gallons of water to produce and transport it</a:t>
            </a:r>
          </a:p>
          <a:p>
            <a:endParaRPr lang="en-US" dirty="0" smtClean="0"/>
          </a:p>
          <a:p>
            <a:r>
              <a:rPr lang="en-US" dirty="0" smtClean="0"/>
              <a:t>·      One pair of blue jeans uses 2000 gallons of water to produce and transport it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F1E8ABD-FE95-1D49-B1D5-7E708C656AE3}" type="slidenum">
              <a:rPr lang="en-US" smtClean="0"/>
              <a:t>11</a:t>
            </a:fld>
            <a:endParaRPr lang="en-US"/>
          </a:p>
        </p:txBody>
      </p:sp>
    </p:spTree>
    <p:extLst>
      <p:ext uri="{BB962C8B-B14F-4D97-AF65-F5344CB8AC3E}">
        <p14:creationId xmlns:p14="http://schemas.microsoft.com/office/powerpoint/2010/main" val="29888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www.coca-colacompany.com</a:t>
            </a:r>
            <a:r>
              <a:rPr lang="en-US" dirty="0" smtClean="0"/>
              <a:t>/2017-sustainability-report</a:t>
            </a:r>
            <a:endParaRPr lang="en-US" dirty="0"/>
          </a:p>
        </p:txBody>
      </p:sp>
      <p:sp>
        <p:nvSpPr>
          <p:cNvPr id="4" name="Slide Number Placeholder 3"/>
          <p:cNvSpPr>
            <a:spLocks noGrp="1"/>
          </p:cNvSpPr>
          <p:nvPr>
            <p:ph type="sldNum" sz="quarter" idx="10"/>
          </p:nvPr>
        </p:nvSpPr>
        <p:spPr/>
        <p:txBody>
          <a:bodyPr/>
          <a:lstStyle/>
          <a:p>
            <a:fld id="{0EDE57BC-8C8C-AC47-9AAE-BEA112A76934}" type="slidenum">
              <a:rPr lang="en-US" smtClean="0"/>
              <a:t>16</a:t>
            </a:fld>
            <a:endParaRPr lang="en-US"/>
          </a:p>
        </p:txBody>
      </p:sp>
    </p:spTree>
    <p:extLst>
      <p:ext uri="{BB962C8B-B14F-4D97-AF65-F5344CB8AC3E}">
        <p14:creationId xmlns:p14="http://schemas.microsoft.com/office/powerpoint/2010/main" val="359616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a plastic</a:t>
            </a:r>
            <a:r>
              <a:rPr lang="en-US" baseline="0" dirty="0" smtClean="0"/>
              <a:t> water bottle 25% with OIL to illustrate how much oil it take. https://</a:t>
            </a:r>
            <a:r>
              <a:rPr lang="en-US" baseline="0" dirty="0" err="1" smtClean="0"/>
              <a:t>www.portlandoregon.gov</a:t>
            </a:r>
            <a:r>
              <a:rPr lang="en-US" baseline="0" dirty="0" smtClean="0"/>
              <a:t>/</a:t>
            </a:r>
            <a:r>
              <a:rPr lang="en-US" baseline="0" dirty="0" err="1" smtClean="0"/>
              <a:t>sustainabilityatwork</a:t>
            </a:r>
            <a:r>
              <a:rPr lang="en-US" baseline="0" dirty="0" smtClean="0"/>
              <a:t>/article/535746</a:t>
            </a:r>
          </a:p>
          <a:p>
            <a:r>
              <a:rPr lang="en-US" baseline="0" dirty="0" smtClean="0"/>
              <a:t>USA consumes 50 billion plastic water bottles a year, 23% head to recycling, but 38 billion don’t go to recycling, and then only about 9% actually gets recycled, because China is no long taking them, and because it costs $$$ to sort the bottles, shred them, wash them, heat them to sanitize, then melt into pellets and sell to beverage companies</a:t>
            </a:r>
          </a:p>
          <a:p>
            <a:r>
              <a:rPr lang="en-US" baseline="0" dirty="0" smtClean="0"/>
              <a:t>Billions of gallons of water are used to make the Billions of gallons of water in water bottles ( feed waters 3 to 1 final bottle of water)</a:t>
            </a:r>
          </a:p>
          <a:p>
            <a:r>
              <a:rPr lang="en-US" baseline="0" dirty="0" smtClean="0"/>
              <a:t>50 billion USA plastic water bottles is 17 million gallons of oil. It takes 6,000 </a:t>
            </a:r>
            <a:r>
              <a:rPr lang="en-US" baseline="0" dirty="0" err="1" smtClean="0"/>
              <a:t>megajoules</a:t>
            </a:r>
            <a:r>
              <a:rPr lang="en-US" baseline="0" dirty="0" smtClean="0"/>
              <a:t> of electricity for each barrel of oil, and with all the oil for 40 billion bottles that is 106 billion </a:t>
            </a:r>
            <a:r>
              <a:rPr lang="en-US" baseline="0" dirty="0" err="1" smtClean="0"/>
              <a:t>megajoules</a:t>
            </a:r>
            <a:r>
              <a:rPr lang="en-US" baseline="0" dirty="0" smtClean="0"/>
              <a:t> of electricity, which is how the 25% oil calculation is based on.</a:t>
            </a:r>
          </a:p>
          <a:p>
            <a:endParaRPr lang="en-US" baseline="0" dirty="0" smtClean="0"/>
          </a:p>
          <a:p>
            <a:r>
              <a:rPr lang="en-US" baseline="0" dirty="0" smtClean="0"/>
              <a:t>OUR PROBLEM TO BE SOLVED GETS WORSE: 50 billion USA plastic water bottles, is small part of the 250 billion BEVERAGE bottles with juices, sodas, etc. in them </a:t>
            </a:r>
          </a:p>
          <a:p>
            <a:endParaRPr lang="en-US" baseline="0" dirty="0" smtClean="0"/>
          </a:p>
          <a:p>
            <a:r>
              <a:rPr lang="en-US" baseline="0" dirty="0" smtClean="0"/>
              <a:t>WORLDWIDE: USA is 50 billion plastic water bottles, but world total is 500 Billion, and that means five times that in Total World Beverage plastic bottles</a:t>
            </a:r>
          </a:p>
          <a:p>
            <a:endParaRPr lang="en-US" baseline="0" dirty="0" smtClean="0"/>
          </a:p>
          <a:p>
            <a:r>
              <a:rPr lang="en-US" baseline="0" dirty="0" smtClean="0"/>
              <a:t>PROBLEM GETS WORSE AGAIN: Most are made of PET </a:t>
            </a:r>
            <a:r>
              <a:rPr lang="mr-IN" baseline="0" dirty="0" smtClean="0"/>
              <a:t>–</a:t>
            </a:r>
            <a:r>
              <a:rPr lang="en-US" b="1" baseline="0" dirty="0" smtClean="0"/>
              <a:t>Polyethylene Terephthalate</a:t>
            </a:r>
            <a:r>
              <a:rPr lang="en-US" baseline="0" dirty="0" smtClean="0"/>
              <a:t> and that has BPA in it.</a:t>
            </a:r>
          </a:p>
          <a:p>
            <a:r>
              <a:rPr lang="en-US" baseline="0" dirty="0" smtClean="0"/>
              <a:t>https://</a:t>
            </a:r>
            <a:r>
              <a:rPr lang="en-US" baseline="0" dirty="0" err="1" smtClean="0"/>
              <a:t>www.madesafe.org</a:t>
            </a:r>
            <a:r>
              <a:rPr lang="en-US" baseline="0" dirty="0" smtClean="0"/>
              <a:t>/avoid-toxic-chemicals-plastics/</a:t>
            </a:r>
          </a:p>
          <a:p>
            <a:r>
              <a:rPr lang="en-US" baseline="0" dirty="0" smtClean="0"/>
              <a:t>BPA stands for </a:t>
            </a:r>
            <a:r>
              <a:rPr lang="en-US" b="1" baseline="0" dirty="0" smtClean="0"/>
              <a:t>Bisphenol-A and it is a carcinogen, cause low sperm count in boys, and  early puberty in girls. PBA is endocrine disruptor. </a:t>
            </a:r>
          </a:p>
          <a:p>
            <a:r>
              <a:rPr lang="en-US" b="1" baseline="0" dirty="0" smtClean="0"/>
              <a:t>BPA has been a resin to make plastics clear and strong since the 1960s. https://</a:t>
            </a:r>
            <a:r>
              <a:rPr lang="en-US" b="1" baseline="0" dirty="0" err="1" smtClean="0"/>
              <a:t>www.mayoclinic.org</a:t>
            </a:r>
            <a:r>
              <a:rPr lang="en-US" b="1" baseline="0" dirty="0" smtClean="0"/>
              <a:t>/healthy-lifestyle/nutrition-and-healthy-eating/expert-answers/</a:t>
            </a:r>
            <a:r>
              <a:rPr lang="en-US" b="1" baseline="0" dirty="0" err="1" smtClean="0"/>
              <a:t>bpa</a:t>
            </a:r>
            <a:r>
              <a:rPr lang="en-US" b="1" baseline="0" dirty="0" smtClean="0"/>
              <a:t>/faq-20058331</a:t>
            </a:r>
          </a:p>
          <a:p>
            <a:r>
              <a:rPr lang="en-US" b="1" baseline="0" dirty="0" smtClean="0"/>
              <a:t>It is not just making plastic bottles, but coats the insides of beverage cans, and used to make epoxy. </a:t>
            </a:r>
          </a:p>
          <a:p>
            <a:r>
              <a:rPr lang="en-US" b="1" baseline="0" dirty="0" smtClean="0"/>
              <a:t>The FDA does not regulate it, saying low levels of BPA are SAFE to use in foods, and of no harm to human body. But Mayo Clinic says cut back on plastic bottles, and on metal cans (coated in BPA), for your good health life. </a:t>
            </a:r>
          </a:p>
          <a:p>
            <a:endParaRPr lang="en-US" b="1" baseline="0" dirty="0" smtClean="0"/>
          </a:p>
          <a:p>
            <a:r>
              <a:rPr lang="en-US" b="1" baseline="0" dirty="0" smtClean="0"/>
              <a:t>PROBLEM GETS WORSE: BPA has phthalates, and FDA refuses to regulate them either. Phthalates are industrial chemicals are binding agents, and to soften plastic, make it clearer and more </a:t>
            </a:r>
            <a:r>
              <a:rPr lang="en-US" b="1" baseline="0" dirty="0" err="1" smtClean="0"/>
              <a:t>durable.Also</a:t>
            </a:r>
            <a:r>
              <a:rPr lang="en-US" b="1" baseline="0" dirty="0" smtClean="0"/>
              <a:t> used in cosmetic consumer products. https://</a:t>
            </a:r>
            <a:r>
              <a:rPr lang="en-US" b="1" baseline="0" dirty="0" err="1" smtClean="0"/>
              <a:t>www.fda.gov</a:t>
            </a:r>
            <a:r>
              <a:rPr lang="en-US" b="1" baseline="0" dirty="0" smtClean="0"/>
              <a:t>/cosmetics/</a:t>
            </a:r>
            <a:r>
              <a:rPr lang="en-US" b="1" baseline="0" dirty="0" err="1" smtClean="0"/>
              <a:t>productsingredients</a:t>
            </a:r>
            <a:r>
              <a:rPr lang="en-US" b="1" baseline="0" dirty="0" smtClean="0"/>
              <a:t>/ingredients/ucm128250.htm  Phthalates however do cause reproductive, liver, kidney, and lung problems in human beings. See Canada https://</a:t>
            </a:r>
            <a:r>
              <a:rPr lang="en-US" b="1" baseline="0" dirty="0" err="1" smtClean="0"/>
              <a:t>noharm-uscanada.org</a:t>
            </a:r>
            <a:r>
              <a:rPr lang="en-US" b="1" baseline="0" dirty="0" smtClean="0"/>
              <a:t>/issues/us-</a:t>
            </a:r>
            <a:r>
              <a:rPr lang="en-US" b="1" baseline="0" dirty="0" err="1" smtClean="0"/>
              <a:t>canada</a:t>
            </a:r>
            <a:r>
              <a:rPr lang="en-US" b="1" baseline="0" dirty="0" smtClean="0"/>
              <a:t>/phthalates-and-</a:t>
            </a:r>
            <a:r>
              <a:rPr lang="en-US" b="1" baseline="0" dirty="0" err="1" smtClean="0"/>
              <a:t>dehp</a:t>
            </a:r>
            <a:r>
              <a:rPr lang="en-US" b="1" baseline="0" dirty="0" smtClean="0"/>
              <a:t>  Guardian https://</a:t>
            </a:r>
            <a:r>
              <a:rPr lang="en-US" b="1" baseline="0" dirty="0" err="1" smtClean="0"/>
              <a:t>www.theguardian.com</a:t>
            </a:r>
            <a:r>
              <a:rPr lang="en-US" b="1" baseline="0" dirty="0" smtClean="0"/>
              <a:t>/</a:t>
            </a:r>
            <a:r>
              <a:rPr lang="en-US" b="1" baseline="0" dirty="0" err="1" smtClean="0"/>
              <a:t>lifeandstyle</a:t>
            </a:r>
            <a:r>
              <a:rPr lang="en-US" b="1" baseline="0" dirty="0" smtClean="0"/>
              <a:t>/2015/</a:t>
            </a:r>
            <a:r>
              <a:rPr lang="en-US" b="1" baseline="0" dirty="0" err="1" smtClean="0"/>
              <a:t>feb</a:t>
            </a:r>
            <a:r>
              <a:rPr lang="en-US" b="1" baseline="0" dirty="0" smtClean="0"/>
              <a:t>/10/phthalates-plastics-chemicals-research-analysis  </a:t>
            </a:r>
          </a:p>
          <a:p>
            <a:endParaRPr lang="en-US" b="1" baseline="0" dirty="0" smtClean="0"/>
          </a:p>
          <a:p>
            <a:r>
              <a:rPr lang="en-US" b="1" baseline="0" dirty="0" smtClean="0"/>
              <a:t>CDC recommends further study, FDA says its safe to consume, but others say health hazard https://</a:t>
            </a:r>
            <a:r>
              <a:rPr lang="en-US" b="1" baseline="0" dirty="0" err="1" smtClean="0"/>
              <a:t>www.theguardian.com</a:t>
            </a:r>
            <a:r>
              <a:rPr lang="en-US" b="1" baseline="0" dirty="0" smtClean="0"/>
              <a:t>/</a:t>
            </a:r>
            <a:r>
              <a:rPr lang="en-US" b="1" baseline="0" dirty="0" err="1" smtClean="0"/>
              <a:t>lifeandstyle</a:t>
            </a:r>
            <a:r>
              <a:rPr lang="en-US" b="1" baseline="0" dirty="0" smtClean="0"/>
              <a:t>/2015/</a:t>
            </a:r>
            <a:r>
              <a:rPr lang="en-US" b="1" baseline="0" dirty="0" err="1" smtClean="0"/>
              <a:t>feb</a:t>
            </a:r>
            <a:r>
              <a:rPr lang="en-US" b="1" baseline="0" dirty="0" smtClean="0"/>
              <a:t>/10/phthalates-plastics-chemicals-research-analysis. 2008 Henry Waxman bill did ban phthalates in some baby products</a:t>
            </a:r>
          </a:p>
          <a:p>
            <a:r>
              <a:rPr lang="en-US" b="1" baseline="0" dirty="0" smtClean="0"/>
              <a:t>BUT the science says phthalates linked to asthmas, attention-deficit disorder, breast cancer, Type II diabetes, autism, and male fertility disorders. Watch the milk because a lot of plastic tubes are used in milking machines, and the phthalates make their way into even glass bottles of milk. </a:t>
            </a:r>
          </a:p>
          <a:p>
            <a:endParaRPr lang="en-US" b="1" baseline="0" dirty="0" smtClean="0"/>
          </a:p>
          <a:p>
            <a:r>
              <a:rPr lang="en-US" b="1" baseline="0" dirty="0" err="1" smtClean="0"/>
              <a:t>rPET</a:t>
            </a:r>
            <a:r>
              <a:rPr lang="en-US" b="1" baseline="0" dirty="0" smtClean="0"/>
              <a:t> is recycled PET https://</a:t>
            </a:r>
            <a:r>
              <a:rPr lang="en-US" b="1" baseline="0" dirty="0" err="1" smtClean="0"/>
              <a:t>earthhero.com</a:t>
            </a:r>
            <a:r>
              <a:rPr lang="en-US" b="1" baseline="0" dirty="0" smtClean="0"/>
              <a:t>/</a:t>
            </a:r>
            <a:r>
              <a:rPr lang="en-US" b="1" baseline="0" dirty="0" err="1" smtClean="0"/>
              <a:t>whats</a:t>
            </a:r>
            <a:r>
              <a:rPr lang="en-US" b="1" baseline="0" dirty="0" smtClean="0"/>
              <a:t>-the-deal-with-</a:t>
            </a:r>
            <a:r>
              <a:rPr lang="en-US" b="1" baseline="0" dirty="0" err="1" smtClean="0"/>
              <a:t>rpet</a:t>
            </a:r>
            <a:r>
              <a:rPr lang="en-US" b="1" baseline="0" dirty="0" smtClean="0"/>
              <a:t>/ Good news it uses 75% less energy to make </a:t>
            </a:r>
            <a:r>
              <a:rPr lang="en-US" b="1" baseline="0" dirty="0" err="1" smtClean="0"/>
              <a:t>rPET</a:t>
            </a:r>
            <a:r>
              <a:rPr lang="en-US" b="1" baseline="0" dirty="0" smtClean="0"/>
              <a:t>, less resource extraction, less CO2, </a:t>
            </a:r>
          </a:p>
          <a:p>
            <a:endParaRPr lang="en-US" b="1" baseline="0" dirty="0" smtClean="0"/>
          </a:p>
          <a:p>
            <a:r>
              <a:rPr lang="en-US" b="1" baseline="0" dirty="0" smtClean="0"/>
              <a:t>BUT ITS NOT A PERFECT SOLUTION TO NANOPLASTIC POLLUTION</a:t>
            </a:r>
          </a:p>
          <a:p>
            <a:r>
              <a:rPr lang="en-US" b="0" baseline="0" dirty="0" smtClean="0"/>
              <a:t>The </a:t>
            </a:r>
            <a:r>
              <a:rPr lang="en-US" b="0" baseline="0" dirty="0" err="1" smtClean="0"/>
              <a:t>rPET</a:t>
            </a:r>
            <a:r>
              <a:rPr lang="en-US" b="0" baseline="0" dirty="0" smtClean="0"/>
              <a:t>, has microfibers, and with each washing, or swallow, it goes into the water, and these break down into microplastics, then into nanoplastic particles, which circulate in the water cycle with the PET nanoplastic particles, and it take 500 years to degrade, and that means all the plastic every made (except some incinerated) is still here, and worse problem, that are a lot of other plastics, and they break down to nanoparticles and head into food chain, so the water cycle gets more and more contaminated. </a:t>
            </a:r>
          </a:p>
          <a:p>
            <a:endParaRPr lang="en-US" b="0" baseline="0" dirty="0" smtClean="0"/>
          </a:p>
          <a:p>
            <a:r>
              <a:rPr lang="en-US" b="0" baseline="0" dirty="0" smtClean="0"/>
              <a:t>BOTTOM LINE</a:t>
            </a:r>
          </a:p>
          <a:p>
            <a:r>
              <a:rPr lang="en-US" b="0" baseline="0" dirty="0" smtClean="0"/>
              <a:t>Our desire for plastic has change our Self. Other contaminants stick to the plastic and circulate in the water cycle, and the food chain, and that means plastic water and beverage bottles is a huge contributors to the human activities changing the global water cycle, and changing the Self of Water=Desire, Water=Life, Water=Memory, Water=Spirit, and Water=Matter  but also means we are in Water-Denial, so Water=$$$</a:t>
            </a:r>
          </a:p>
          <a:p>
            <a:endParaRPr lang="en-US" b="0" baseline="0" dirty="0" smtClean="0"/>
          </a:p>
          <a:p>
            <a:r>
              <a:rPr lang="en-US" b="0" baseline="0" dirty="0" smtClean="0"/>
              <a:t>Plastic is a waste byproduct of petrochemical manufacturing. The oil industry had to get rid of the waste, so making it into plastic was how to do that, now we are past peak oil, and past three water peaks, and Water=Desire (our Ego manipulated by marketing hype) is causing an evolutionary change in the Self, so instead of an authentic Self, we have the Self as Desired by DuPont (inventor of plastic), and by Nestle, Coke, and PepsiCo (and their imitators). This is why Boje says in his books we are in a culture of denial, as marketing sells us a new self, and corporate lobbies corrupt agencies like FDA, or defang the EPA, and fund the campaigns of political leaders with PAC </a:t>
            </a:r>
            <a:r>
              <a:rPr lang="en-US" b="0" baseline="0" dirty="0" err="1" smtClean="0"/>
              <a:t>meney</a:t>
            </a:r>
            <a:r>
              <a:rPr lang="en-US" b="0" baseline="0" dirty="0" smtClean="0"/>
              <a:t>, as the corporation became a legal person, then its PAC money declared free speech act in political elections, while a human citizen ahs a limit in USA of $2,500.</a:t>
            </a:r>
          </a:p>
          <a:p>
            <a:r>
              <a:rPr lang="en-US" b="0" baseline="0" dirty="0" smtClean="0"/>
              <a:t>All this boils down to Water=Desire is a corruption of Water=Spirit (Radah, mistranslated from the Hebrew in King James bible 1611, and used to by Francis Bacon soon after to make scientific method about subduing and domination of nature as an improper translation of ‘dominion’ and this became a political ideology in the 1970s  e.g. James Watt, Secretary of the Interior to Reagan, said “After the last tree is felled, Christ will come back”</a:t>
            </a:r>
          </a:p>
          <a:p>
            <a:r>
              <a:rPr lang="en-US" b="0" baseline="0" dirty="0" smtClean="0"/>
              <a:t>In sum bad bible translations of Radah are now being corrected so that it means ‘caring for creation’ and ‘stewardship, but the damage will take generations to undo, and by then the science says the water cycle will be destroyed. I.E. By 2030 global water demand will be 40% greater than it is today (McKinsey Report). By 2030 40% of world’s population will lack access to safe, sanitary water, in 2030 there will need 60% more fresh water to support demand than we have today in the water cycle. The developing nations are increasing water withdrawals by 50% and 18% in developing nations. In short, the fresh water system, if it were a bank, has more withdrawals than deposits, and is bankrupt!</a:t>
            </a:r>
          </a:p>
          <a:p>
            <a:endParaRPr lang="en-US" baseline="0" dirty="0" smtClean="0"/>
          </a:p>
          <a:p>
            <a:r>
              <a:rPr lang="en-US" baseline="0" dirty="0" smtClean="0"/>
              <a:t>https://</a:t>
            </a:r>
            <a:r>
              <a:rPr lang="en-US" baseline="0" dirty="0" err="1" smtClean="0"/>
              <a:t>www.waterlogic.com</a:t>
            </a:r>
            <a:r>
              <a:rPr lang="en-US" baseline="0" dirty="0" smtClean="0"/>
              <a:t>/en-us/resources-blog/world-oceans-day-plastic-pandemic/ for ocean impact</a:t>
            </a:r>
          </a:p>
          <a:p>
            <a:endParaRPr lang="en-US" baseline="0" dirty="0" smtClean="0"/>
          </a:p>
          <a:p>
            <a:r>
              <a:rPr lang="en-US" baseline="0" dirty="0" smtClean="0"/>
              <a:t>WATER sourced in a State, is NOT subject to FDA jurisdiction. And see Documentary Tapped </a:t>
            </a:r>
            <a:r>
              <a:rPr lang="mr-IN" baseline="0" dirty="0" smtClean="0"/>
              <a:t>–</a:t>
            </a:r>
            <a:r>
              <a:rPr lang="en-US" baseline="0" dirty="0" smtClean="0"/>
              <a:t> only one person works in FD WITH JOB OF OVERSEEING BOTTLED WATER INDUSTRY. </a:t>
            </a:r>
          </a:p>
          <a:p>
            <a:r>
              <a:rPr lang="en-US" dirty="0" smtClean="0"/>
              <a:t>https://</a:t>
            </a:r>
            <a:r>
              <a:rPr lang="en-US" dirty="0" err="1" smtClean="0"/>
              <a:t>www.isitbadforyou.com</a:t>
            </a:r>
            <a:r>
              <a:rPr lang="en-US" dirty="0" smtClean="0"/>
              <a:t>/questions/is-</a:t>
            </a:r>
            <a:r>
              <a:rPr lang="en-US" dirty="0" err="1" smtClean="0"/>
              <a:t>ozarka</a:t>
            </a:r>
            <a:r>
              <a:rPr lang="en-US" dirty="0" smtClean="0"/>
              <a:t>-water-bad-for-you </a:t>
            </a:r>
          </a:p>
          <a:p>
            <a:r>
              <a:rPr lang="en-US" dirty="0" smtClean="0"/>
              <a:t>Nestle says ‘Water is NOT a Human Right!’ https://</a:t>
            </a:r>
            <a:r>
              <a:rPr lang="en-US" dirty="0" err="1" smtClean="0"/>
              <a:t>www.nestle-watersna.com</a:t>
            </a:r>
            <a:r>
              <a:rPr lang="en-US" dirty="0" smtClean="0"/>
              <a:t>/en/bottled-water-brands/</a:t>
            </a:r>
            <a:r>
              <a:rPr lang="en-US" dirty="0" err="1" smtClean="0"/>
              <a:t>ozarka</a:t>
            </a:r>
            <a:r>
              <a:rPr lang="en-US" dirty="0" smtClean="0"/>
              <a:t>/</a:t>
            </a:r>
            <a:r>
              <a:rPr lang="en-US" dirty="0" err="1" smtClean="0"/>
              <a:t>ozarka</a:t>
            </a:r>
            <a:r>
              <a:rPr lang="en-US" dirty="0" smtClean="0"/>
              <a:t>-water-quality-report </a:t>
            </a:r>
          </a:p>
          <a:p>
            <a:r>
              <a:rPr lang="en-US" dirty="0" smtClean="0"/>
              <a:t>Bottled</a:t>
            </a:r>
            <a:r>
              <a:rPr lang="en-US" baseline="0" dirty="0" smtClean="0"/>
              <a:t> Water Leaches dangerous chemicals into what you drink.</a:t>
            </a:r>
          </a:p>
          <a:p>
            <a:r>
              <a:rPr lang="en-US" baseline="0" dirty="0" smtClean="0"/>
              <a:t>Most plastic bottles end up in the land fill</a:t>
            </a:r>
          </a:p>
          <a:p>
            <a:r>
              <a:rPr lang="en-US" baseline="0" dirty="0" smtClean="0"/>
              <a:t>USA consumes 50 billion plastic single use bottles a year, and 77% are not recycled, much of the ones that are, are down-cycled to making polyester shirts, or rugs. </a:t>
            </a:r>
          </a:p>
          <a:p>
            <a:r>
              <a:rPr lang="en-US" baseline="0" dirty="0" smtClean="0"/>
              <a:t> Since plastic invented, and took off in 1950s, then in bottled water in 1970s, we have 9.2 billion tons of it, and more each year than the prior year, and ALL OF IT STILL HERE. Of the 9.2 billion tons, 6.2 billion tons of plastic never reaches the recycling bin, and that which does, most of that is not actually being recycled. </a:t>
            </a:r>
          </a:p>
          <a:p>
            <a:endParaRPr lang="en-US" dirty="0" smtClean="0"/>
          </a:p>
          <a:p>
            <a:r>
              <a:rPr lang="en-US" dirty="0" smtClean="0"/>
              <a:t>Oil companies had waste</a:t>
            </a:r>
            <a:r>
              <a:rPr lang="en-US" baseline="0" dirty="0" smtClean="0"/>
              <a:t> gas, ethylene to get rid of, so plastic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0B34011-CC24-4AA9-A287-67993316E01C}" type="slidenum">
              <a:rPr lang="en-NZ" smtClean="0"/>
              <a:t>19</a:t>
            </a:fld>
            <a:endParaRPr lang="en-NZ"/>
          </a:p>
        </p:txBody>
      </p:sp>
    </p:spTree>
    <p:extLst>
      <p:ext uri="{BB962C8B-B14F-4D97-AF65-F5344CB8AC3E}">
        <p14:creationId xmlns:p14="http://schemas.microsoft.com/office/powerpoint/2010/main" val="414278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a:t>
            </a:r>
            <a:r>
              <a:rPr lang="en-US" baseline="0" dirty="0" smtClean="0"/>
              <a:t> and comments or questions contact me at </a:t>
            </a:r>
            <a:r>
              <a:rPr lang="en-US" baseline="0" dirty="0" err="1" smtClean="0"/>
              <a:t>davidboje@gmail.com</a:t>
            </a:r>
            <a:endParaRPr lang="en-US" baseline="0" dirty="0" smtClean="0"/>
          </a:p>
          <a:p>
            <a:r>
              <a:rPr lang="en-US" baseline="0" smtClean="0"/>
              <a:t>Thank you</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21</a:t>
            </a:fld>
            <a:endParaRPr lang="en-US"/>
          </a:p>
        </p:txBody>
      </p:sp>
    </p:spTree>
    <p:extLst>
      <p:ext uri="{BB962C8B-B14F-4D97-AF65-F5344CB8AC3E}">
        <p14:creationId xmlns:p14="http://schemas.microsoft.com/office/powerpoint/2010/main" val="391550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11/13/19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0024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78560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35853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9211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08903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74510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3F878-F5E8-489B-AC8A-64F2A7E22C28}" type="datetimeFigureOut">
              <a:rPr lang="en-US" smtClean="0"/>
              <a:pPr/>
              <a:t>11/13/19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96524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11/13/19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07515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11/13/19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01281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11/13/19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71430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11/13/19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0153417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11/13/19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341200998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avidboj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ca-colacompany.com/2017-sustainability-report" TargetMode="Externa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www.coca-colacompany.com/2017-sustainability-report"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ca-colacompany.com/watermap" TargetMode="Externa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onyabbott.com.au/2017/10/transcript-hon-tony-abbott-mp-address-global-warming-policy-foundation-westminster-london/" TargetMode="External"/><Relationship Id="rId3" Type="http://schemas.openxmlformats.org/officeDocument/2006/relationships/hyperlink" Target="https://www.theguardian.com/sustainable-business/2017/jul/10/100-fossil-fuel-companies-investors-responsible-71-global-emissions-cdp-study-climate-chang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ytimes.com/2018/01/13/climate/trump-uranium-bears-ear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hyperlink" Target="https://www.dropbox.com/sh/bd297r9f6lhgjeh/AAChF7KdZH7hvz3aGIySrTJwa?dl=0" TargetMode="External"/><Relationship Id="rId6" Type="http://schemas.openxmlformats.org/officeDocument/2006/relationships/hyperlink" Target="https://davidboje.com" TargetMode="External"/><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science.howstuffworks.com/environmental/earth/geophysics/question157.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eguardian.com/business/2019/oct/22/exxonmobil-trial-climate-crisis-allegations-misleading-investor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Schools and 6</a:t>
            </a:r>
            <a:r>
              <a:rPr lang="en-US" baseline="30000" dirty="0" smtClean="0"/>
              <a:t>th</a:t>
            </a:r>
            <a:r>
              <a:rPr lang="en-US" dirty="0" smtClean="0"/>
              <a:t> Extinction Scenario</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PART II</a:t>
            </a:r>
          </a:p>
          <a:p>
            <a:r>
              <a:rPr lang="en-US" dirty="0" smtClean="0"/>
              <a:t>David M. Boje See Part I of this series at</a:t>
            </a:r>
          </a:p>
          <a:p>
            <a:r>
              <a:rPr lang="en-US" b="1" spc="150" dirty="0" smtClean="0">
                <a:ln w="11430"/>
                <a:solidFill>
                  <a:srgbClr val="F8F8F8"/>
                </a:solidFill>
                <a:effectLst>
                  <a:outerShdw blurRad="25400" algn="tl" rotWithShape="0">
                    <a:srgbClr val="000000">
                      <a:alpha val="43000"/>
                    </a:srgbClr>
                  </a:outerShdw>
                </a:effectLst>
              </a:rPr>
              <a:t>Professor, Aalborg University, Denmark </a:t>
            </a:r>
            <a:r>
              <a:rPr lang="en-US" b="1" spc="150" dirty="0" smtClean="0">
                <a:ln w="11430"/>
                <a:solidFill>
                  <a:srgbClr val="F8F8F8"/>
                </a:solidFill>
                <a:effectLst>
                  <a:outerShdw blurRad="25400" algn="tl" rotWithShape="0">
                    <a:srgbClr val="000000">
                      <a:alpha val="43000"/>
                    </a:srgbClr>
                  </a:outerShdw>
                </a:effectLst>
                <a:hlinkClick r:id="rId2"/>
              </a:rPr>
              <a:t>https://davidboje.com</a:t>
            </a:r>
            <a:r>
              <a:rPr lang="en-US" b="1" spc="150" dirty="0" smtClean="0">
                <a:ln w="11430"/>
                <a:solidFill>
                  <a:srgbClr val="F8F8F8"/>
                </a:solidFill>
                <a:effectLst>
                  <a:outerShdw blurRad="25400" algn="tl" rotWithShape="0">
                    <a:srgbClr val="000000">
                      <a:alpha val="43000"/>
                    </a:srgbClr>
                  </a:outerShdw>
                </a:effectLst>
              </a:rPr>
              <a:t> </a:t>
            </a:r>
          </a:p>
          <a:p>
            <a:endParaRPr lang="en-US" dirty="0"/>
          </a:p>
        </p:txBody>
      </p:sp>
    </p:spTree>
    <p:extLst>
      <p:ext uri="{BB962C8B-B14F-4D97-AF65-F5344CB8AC3E}">
        <p14:creationId xmlns:p14="http://schemas.microsoft.com/office/powerpoint/2010/main" val="335651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204983"/>
            <a:ext cx="9144000" cy="4306293"/>
          </a:xfrm>
          <a:prstGeom prst="rect">
            <a:avLst/>
          </a:prstGeom>
        </p:spPr>
      </p:pic>
      <p:sp>
        <p:nvSpPr>
          <p:cNvPr id="5" name="Title 4"/>
          <p:cNvSpPr>
            <a:spLocks noGrp="1"/>
          </p:cNvSpPr>
          <p:nvPr>
            <p:ph type="title"/>
          </p:nvPr>
        </p:nvSpPr>
        <p:spPr>
          <a:xfrm>
            <a:off x="457201" y="274638"/>
            <a:ext cx="8380310" cy="1701172"/>
          </a:xfrm>
        </p:spPr>
        <p:txBody>
          <a:bodyPr>
            <a:normAutofit/>
          </a:bodyPr>
          <a:lstStyle/>
          <a:p>
            <a:pPr algn="ctr"/>
            <a:r>
              <a:rPr lang="en-US" sz="5400" b="1" dirty="0" smtClean="0">
                <a:solidFill>
                  <a:srgbClr val="FFFF00"/>
                </a:solidFill>
              </a:rPr>
              <a:t>What is VIRTUAL WATER?</a:t>
            </a:r>
            <a:endParaRPr lang="en-US" sz="5400" b="1" dirty="0">
              <a:solidFill>
                <a:srgbClr val="FFFF00"/>
              </a:solidFill>
            </a:endParaRPr>
          </a:p>
        </p:txBody>
      </p:sp>
    </p:spTree>
    <p:extLst>
      <p:ext uri="{BB962C8B-B14F-4D97-AF65-F5344CB8AC3E}">
        <p14:creationId xmlns:p14="http://schemas.microsoft.com/office/powerpoint/2010/main" val="29885646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893451"/>
            <a:ext cx="9144000" cy="4104640"/>
          </a:xfrm>
          <a:prstGeom prst="rect">
            <a:avLst/>
          </a:prstGeom>
        </p:spPr>
      </p:pic>
      <p:sp>
        <p:nvSpPr>
          <p:cNvPr id="4" name="Title 3"/>
          <p:cNvSpPr>
            <a:spLocks noGrp="1"/>
          </p:cNvSpPr>
          <p:nvPr>
            <p:ph type="title"/>
          </p:nvPr>
        </p:nvSpPr>
        <p:spPr/>
        <p:txBody>
          <a:bodyPr>
            <a:normAutofit fontScale="90000"/>
          </a:bodyPr>
          <a:lstStyle/>
          <a:p>
            <a:r>
              <a:rPr lang="en-US" dirty="0" smtClean="0"/>
              <a:t>How Much Virtual Water to Produce a Car?</a:t>
            </a:r>
            <a:endParaRPr lang="en-US" dirty="0"/>
          </a:p>
        </p:txBody>
      </p:sp>
    </p:spTree>
    <p:extLst>
      <p:ext uri="{BB962C8B-B14F-4D97-AF65-F5344CB8AC3E}">
        <p14:creationId xmlns:p14="http://schemas.microsoft.com/office/powerpoint/2010/main" val="9750564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281214"/>
            <a:ext cx="7620000" cy="5778500"/>
          </a:xfrm>
          <a:prstGeom prst="rect">
            <a:avLst/>
          </a:prstGeom>
        </p:spPr>
      </p:pic>
    </p:spTree>
    <p:extLst>
      <p:ext uri="{BB962C8B-B14F-4D97-AF65-F5344CB8AC3E}">
        <p14:creationId xmlns:p14="http://schemas.microsoft.com/office/powerpoint/2010/main" val="24464738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71588" y="534752"/>
            <a:ext cx="7472724" cy="5777036"/>
          </a:xfrm>
          <a:prstGeom prst="rect">
            <a:avLst/>
          </a:prstGeom>
        </p:spPr>
      </p:pic>
    </p:spTree>
    <p:extLst>
      <p:ext uri="{BB962C8B-B14F-4D97-AF65-F5344CB8AC3E}">
        <p14:creationId xmlns:p14="http://schemas.microsoft.com/office/powerpoint/2010/main" val="37481433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82085" cy="333311"/>
          </a:xfrm>
        </p:spPr>
        <p:txBody>
          <a:bodyPr>
            <a:normAutofit fontScale="90000"/>
          </a:bodyPr>
          <a:lstStyle/>
          <a:p>
            <a:r>
              <a:rPr lang="en-US" dirty="0" smtClean="0">
                <a:hlinkClick r:id="rId2"/>
              </a:rPr>
              <a:t>Coca-Cola’s Annual Sustainability Report</a:t>
            </a:r>
            <a:endParaRPr lang="en-US" dirty="0"/>
          </a:p>
        </p:txBody>
      </p:sp>
      <p:pic>
        <p:nvPicPr>
          <p:cNvPr id="4" name="Picture 3"/>
          <p:cNvPicPr>
            <a:picLocks noChangeAspect="1"/>
          </p:cNvPicPr>
          <p:nvPr/>
        </p:nvPicPr>
        <p:blipFill>
          <a:blip r:embed="rId3"/>
          <a:stretch>
            <a:fillRect/>
          </a:stretch>
        </p:blipFill>
        <p:spPr>
          <a:xfrm>
            <a:off x="1129923" y="840079"/>
            <a:ext cx="6936525" cy="5993697"/>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14</a:t>
            </a:fld>
            <a:endParaRPr lang="en-US"/>
          </a:p>
        </p:txBody>
      </p:sp>
    </p:spTree>
    <p:extLst>
      <p:ext uri="{BB962C8B-B14F-4D97-AF65-F5344CB8AC3E}">
        <p14:creationId xmlns:p14="http://schemas.microsoft.com/office/powerpoint/2010/main" val="1596629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05" y="378280"/>
            <a:ext cx="9022395" cy="148609"/>
          </a:xfrm>
        </p:spPr>
        <p:txBody>
          <a:bodyPr>
            <a:noAutofit/>
          </a:bodyPr>
          <a:lstStyle/>
          <a:p>
            <a:r>
              <a:rPr lang="en-US" sz="2800" dirty="0">
                <a:solidFill>
                  <a:srgbClr val="FF0000"/>
                </a:solidFill>
              </a:rPr>
              <a:t>FOR EVERY DROP OF WATER WE USE, WE GIVE ONE BACK </a:t>
            </a:r>
            <a:r>
              <a:rPr lang="en-US" sz="2800" dirty="0" smtClean="0">
                <a:solidFill>
                  <a:srgbClr val="FF0000"/>
                </a:solidFill>
              </a:rPr>
              <a:t/>
            </a:r>
            <a:br>
              <a:rPr lang="en-US" sz="2800" dirty="0" smtClean="0">
                <a:solidFill>
                  <a:srgbClr val="FF0000"/>
                </a:solidFill>
              </a:rPr>
            </a:br>
            <a:endParaRPr lang="en-US" sz="2800" dirty="0">
              <a:solidFill>
                <a:srgbClr val="FF0000"/>
              </a:solidFill>
            </a:endParaRPr>
          </a:p>
        </p:txBody>
      </p:sp>
      <p:pic>
        <p:nvPicPr>
          <p:cNvPr id="4" name="Picture 3"/>
          <p:cNvPicPr>
            <a:picLocks noChangeAspect="1"/>
          </p:cNvPicPr>
          <p:nvPr/>
        </p:nvPicPr>
        <p:blipFill>
          <a:blip r:embed="rId2"/>
          <a:stretch>
            <a:fillRect/>
          </a:stretch>
        </p:blipFill>
        <p:spPr>
          <a:xfrm>
            <a:off x="905280" y="526889"/>
            <a:ext cx="7292906" cy="4811502"/>
          </a:xfrm>
          <a:prstGeom prst="rect">
            <a:avLst/>
          </a:prstGeom>
        </p:spPr>
      </p:pic>
      <p:sp>
        <p:nvSpPr>
          <p:cNvPr id="5" name="Rectangle 4"/>
          <p:cNvSpPr/>
          <p:nvPr/>
        </p:nvSpPr>
        <p:spPr>
          <a:xfrm>
            <a:off x="121605" y="5396033"/>
            <a:ext cx="9022395" cy="1569660"/>
          </a:xfrm>
          <a:prstGeom prst="rect">
            <a:avLst/>
          </a:prstGeom>
        </p:spPr>
        <p:txBody>
          <a:bodyPr wrap="square">
            <a:spAutoFit/>
          </a:bodyPr>
          <a:lstStyle/>
          <a:p>
            <a:r>
              <a:rPr lang="mr-IN" sz="2400" dirty="0" smtClean="0"/>
              <a:t>…</a:t>
            </a:r>
            <a:r>
              <a:rPr lang="en-US" sz="2400" dirty="0" smtClean="0"/>
              <a:t> we </a:t>
            </a:r>
            <a:r>
              <a:rPr lang="en-US" sz="2400" dirty="0"/>
              <a:t>take water leadership seriously because it’s the earth’s most valuable finite resource. With our size and local presence, we have the ability to help people and communities get access to the water they </a:t>
            </a:r>
            <a:r>
              <a:rPr lang="en-US" sz="2400" dirty="0" smtClean="0"/>
              <a:t>need (p. 11)</a:t>
            </a:r>
            <a:endParaRPr lang="en-US" sz="2400"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15</a:t>
            </a:fld>
            <a:endParaRPr lang="en-US"/>
          </a:p>
        </p:txBody>
      </p:sp>
    </p:spTree>
    <p:extLst>
      <p:ext uri="{BB962C8B-B14F-4D97-AF65-F5344CB8AC3E}">
        <p14:creationId xmlns:p14="http://schemas.microsoft.com/office/powerpoint/2010/main" val="13407904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031"/>
            <a:ext cx="8229600" cy="1373579"/>
          </a:xfrm>
        </p:spPr>
        <p:txBody>
          <a:bodyPr>
            <a:noAutofit/>
          </a:bodyPr>
          <a:lstStyle/>
          <a:p>
            <a:r>
              <a:rPr lang="en-US" sz="2400" b="1" dirty="0" smtClean="0"/>
              <a:t>STUPIDITY EXAMPLE: </a:t>
            </a:r>
            <a:r>
              <a:rPr lang="en-US" sz="2400" dirty="0" smtClean="0"/>
              <a:t>Coca Cola says “Water </a:t>
            </a:r>
            <a:br>
              <a:rPr lang="en-US" sz="2400" dirty="0" smtClean="0"/>
            </a:br>
            <a:r>
              <a:rPr lang="en-US" sz="2400" dirty="0"/>
              <a:t>We aim to give back the amount of water used in our finished beverages to replenish communities and </a:t>
            </a:r>
            <a:r>
              <a:rPr lang="en-US" sz="2400" dirty="0" smtClean="0"/>
              <a:t>nature” </a:t>
            </a:r>
            <a:br>
              <a:rPr lang="en-US" sz="2400" dirty="0" smtClean="0"/>
            </a:br>
            <a:r>
              <a:rPr lang="en-US" sz="1800" dirty="0" smtClean="0">
                <a:hlinkClick r:id="rId3"/>
              </a:rPr>
              <a:t>SOURCE</a:t>
            </a:r>
            <a:endParaRPr lang="en-US" sz="1800" dirty="0"/>
          </a:p>
        </p:txBody>
      </p:sp>
      <p:sp>
        <p:nvSpPr>
          <p:cNvPr id="4" name="Content Placeholder 3"/>
          <p:cNvSpPr>
            <a:spLocks noGrp="1"/>
          </p:cNvSpPr>
          <p:nvPr>
            <p:ph idx="1"/>
          </p:nvPr>
        </p:nvSpPr>
        <p:spPr>
          <a:xfrm>
            <a:off x="457200" y="1478610"/>
            <a:ext cx="8229600" cy="655965"/>
          </a:xfrm>
        </p:spPr>
        <p:txBody>
          <a:bodyPr>
            <a:normAutofit/>
          </a:bodyPr>
          <a:lstStyle/>
          <a:p>
            <a:pPr marL="0" indent="0">
              <a:buNone/>
            </a:pPr>
            <a:r>
              <a:rPr lang="en-US" sz="3600" b="1" dirty="0" smtClean="0">
                <a:solidFill>
                  <a:srgbClr val="FF0000"/>
                </a:solidFill>
              </a:rPr>
              <a:t>Question: How would you research this?</a:t>
            </a:r>
            <a:endParaRPr lang="en-US" sz="3600" b="1" dirty="0">
              <a:solidFill>
                <a:srgbClr val="FF0000"/>
              </a:solidFill>
            </a:endParaRPr>
          </a:p>
        </p:txBody>
      </p:sp>
      <p:pic>
        <p:nvPicPr>
          <p:cNvPr id="5" name="Picture 4"/>
          <p:cNvPicPr>
            <a:picLocks noChangeAspect="1"/>
          </p:cNvPicPr>
          <p:nvPr/>
        </p:nvPicPr>
        <p:blipFill>
          <a:blip r:embed="rId4"/>
          <a:stretch>
            <a:fillRect/>
          </a:stretch>
        </p:blipFill>
        <p:spPr>
          <a:xfrm>
            <a:off x="457200" y="2190466"/>
            <a:ext cx="8528038" cy="3701734"/>
          </a:xfrm>
          <a:prstGeom prst="rect">
            <a:avLst/>
          </a:prstGeom>
        </p:spPr>
      </p:pic>
      <p:sp>
        <p:nvSpPr>
          <p:cNvPr id="6" name="Rectangle 5"/>
          <p:cNvSpPr/>
          <p:nvPr/>
        </p:nvSpPr>
        <p:spPr>
          <a:xfrm>
            <a:off x="0" y="5892200"/>
            <a:ext cx="8686800" cy="923330"/>
          </a:xfrm>
          <a:prstGeom prst="rect">
            <a:avLst/>
          </a:prstGeom>
        </p:spPr>
        <p:txBody>
          <a:bodyPr wrap="square">
            <a:spAutoFit/>
          </a:bodyPr>
          <a:lstStyle/>
          <a:p>
            <a:r>
              <a:rPr lang="en-US" dirty="0"/>
              <a:t>**As estimated working with our many external partners and using generally accepted, independently peer-reviewed scientific and technical methods. Finished beverages based on global sales volume</a:t>
            </a:r>
            <a:r>
              <a:rPr lang="en-US" dirty="0" smtClean="0"/>
              <a:t>. (Coke Sustainability Report, p. 9)</a:t>
            </a:r>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16</a:t>
            </a:fld>
            <a:endParaRPr lang="en-US"/>
          </a:p>
        </p:txBody>
      </p:sp>
    </p:spTree>
    <p:extLst>
      <p:ext uri="{BB962C8B-B14F-4D97-AF65-F5344CB8AC3E}">
        <p14:creationId xmlns:p14="http://schemas.microsoft.com/office/powerpoint/2010/main" val="20197938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029"/>
            <a:ext cx="9296006" cy="657550"/>
          </a:xfrm>
        </p:spPr>
        <p:txBody>
          <a:bodyPr>
            <a:noAutofit/>
          </a:bodyPr>
          <a:lstStyle/>
          <a:p>
            <a:r>
              <a:rPr lang="en-US" sz="2400" dirty="0" smtClean="0">
                <a:hlinkClick r:id="rId2"/>
              </a:rPr>
              <a:t>How does Coke Replenish </a:t>
            </a:r>
            <a:r>
              <a:rPr lang="en-US" sz="2400" b="1" dirty="0" smtClean="0">
                <a:hlinkClick r:id="rId2"/>
              </a:rPr>
              <a:t>65.5 billion gallons of Fresh Water?</a:t>
            </a:r>
            <a:br>
              <a:rPr lang="en-US" sz="2400" b="1" dirty="0" smtClean="0">
                <a:hlinkClick r:id="rId2"/>
              </a:rPr>
            </a:br>
            <a:endParaRPr lang="en-US" sz="2400" dirty="0"/>
          </a:p>
        </p:txBody>
      </p:sp>
      <p:pic>
        <p:nvPicPr>
          <p:cNvPr id="4" name="Picture 3"/>
          <p:cNvPicPr>
            <a:picLocks noChangeAspect="1"/>
          </p:cNvPicPr>
          <p:nvPr/>
        </p:nvPicPr>
        <p:blipFill>
          <a:blip r:embed="rId3"/>
          <a:stretch>
            <a:fillRect/>
          </a:stretch>
        </p:blipFill>
        <p:spPr>
          <a:xfrm>
            <a:off x="0" y="624470"/>
            <a:ext cx="9144000" cy="5248697"/>
          </a:xfrm>
          <a:prstGeom prst="rect">
            <a:avLst/>
          </a:prstGeom>
        </p:spPr>
      </p:pic>
      <p:sp>
        <p:nvSpPr>
          <p:cNvPr id="5" name="Rectangle 4"/>
          <p:cNvSpPr/>
          <p:nvPr/>
        </p:nvSpPr>
        <p:spPr>
          <a:xfrm>
            <a:off x="0" y="5925748"/>
            <a:ext cx="9296005" cy="954107"/>
          </a:xfrm>
          <a:prstGeom prst="rect">
            <a:avLst/>
          </a:prstGeom>
        </p:spPr>
        <p:txBody>
          <a:bodyPr wrap="square">
            <a:spAutoFit/>
          </a:bodyPr>
          <a:lstStyle/>
          <a:p>
            <a:pPr algn="ctr"/>
            <a:r>
              <a:rPr lang="en-US" sz="2800" dirty="0" smtClean="0"/>
              <a:t>COCA-COLA’s STORY MAP</a:t>
            </a:r>
          </a:p>
          <a:p>
            <a:pPr algn="ctr"/>
            <a:r>
              <a:rPr lang="en-US" sz="2800" dirty="0" smtClean="0"/>
              <a:t># = projects in that location to replenish water used</a:t>
            </a:r>
            <a:endParaRPr lang="en-US" sz="2800"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17</a:t>
            </a:fld>
            <a:endParaRPr lang="en-US"/>
          </a:p>
        </p:txBody>
      </p:sp>
    </p:spTree>
    <p:extLst>
      <p:ext uri="{BB962C8B-B14F-4D97-AF65-F5344CB8AC3E}">
        <p14:creationId xmlns:p14="http://schemas.microsoft.com/office/powerpoint/2010/main" val="37136259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Economists </a:t>
            </a:r>
            <a:r>
              <a:rPr lang="en-US" b="1" dirty="0" smtClean="0"/>
              <a:t>Storytelling that Growth Prosperity is viable Bet on the Future</a:t>
            </a:r>
            <a:endParaRPr lang="en-US" b="1" dirty="0"/>
          </a:p>
        </p:txBody>
      </p:sp>
      <p:sp>
        <p:nvSpPr>
          <p:cNvPr id="4" name="Content Placeholder 3"/>
          <p:cNvSpPr>
            <a:spLocks noGrp="1"/>
          </p:cNvSpPr>
          <p:nvPr>
            <p:ph idx="1"/>
          </p:nvPr>
        </p:nvSpPr>
        <p:spPr/>
        <p:txBody>
          <a:bodyPr/>
          <a:lstStyle/>
          <a:p>
            <a:pPr marL="0" indent="0">
              <a:buNone/>
            </a:pPr>
            <a:r>
              <a:rPr lang="en-US" dirty="0"/>
              <a:t>Political leaders worldwide need to </a:t>
            </a:r>
            <a:r>
              <a:rPr lang="en-US" dirty="0" err="1"/>
              <a:t>recognise</a:t>
            </a:r>
            <a:r>
              <a:rPr lang="en-US" dirty="0"/>
              <a:t> the causal connection between economic growth and global heating, manifest in fossil fuel consumption. To save the planet, fossil fuels need to stay </a:t>
            </a:r>
            <a:r>
              <a:rPr lang="en-US" dirty="0" smtClean="0"/>
              <a:t>underground</a:t>
            </a:r>
          </a:p>
          <a:p>
            <a:r>
              <a:rPr lang="en-US" dirty="0" smtClean="0"/>
              <a:t>3BL and CE keep pushing growthmania onto the UN Sustainable Development Goals and their Pathways</a:t>
            </a:r>
            <a:r>
              <a:rPr lang="mr-IN" dirty="0" smtClean="0"/>
              <a:t>…</a:t>
            </a: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46363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90117" y="2350112"/>
            <a:ext cx="4114104" cy="2648454"/>
          </a:xfrm>
          <a:prstGeom prst="rect">
            <a:avLst/>
          </a:prstGeom>
        </p:spPr>
      </p:pic>
      <p:pic>
        <p:nvPicPr>
          <p:cNvPr id="3" name="Picture 2"/>
          <p:cNvPicPr>
            <a:picLocks noChangeAspect="1"/>
          </p:cNvPicPr>
          <p:nvPr/>
        </p:nvPicPr>
        <p:blipFill>
          <a:blip r:embed="rId4"/>
          <a:stretch>
            <a:fillRect/>
          </a:stretch>
        </p:blipFill>
        <p:spPr>
          <a:xfrm>
            <a:off x="2310553" y="1226781"/>
            <a:ext cx="3619265" cy="4825687"/>
          </a:xfrm>
          <a:prstGeom prst="rect">
            <a:avLst/>
          </a:prstGeom>
        </p:spPr>
      </p:pic>
      <p:pic>
        <p:nvPicPr>
          <p:cNvPr id="5" name="Picture 4" descr="Screen Shot 2019-04-15 at 9.41.3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338" y="157843"/>
            <a:ext cx="8458200" cy="6464300"/>
          </a:xfrm>
          <a:prstGeom prst="rect">
            <a:avLst/>
          </a:prstGeom>
        </p:spPr>
      </p:pic>
    </p:spTree>
    <p:extLst>
      <p:ext uri="{BB962C8B-B14F-4D97-AF65-F5344CB8AC3E}">
        <p14:creationId xmlns:p14="http://schemas.microsoft.com/office/powerpoint/2010/main" val="2653243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a:t>
            </a:r>
            <a:r>
              <a:rPr lang="en-US" sz="3600" b="1" dirty="0" smtClean="0"/>
              <a:t>Fake Storytelling” is more Prevalent than Science’s attempts at “True Storytelling.”</a:t>
            </a:r>
            <a:endParaRPr lang="en-US" sz="3600" b="1" dirty="0"/>
          </a:p>
        </p:txBody>
      </p:sp>
      <p:sp>
        <p:nvSpPr>
          <p:cNvPr id="3" name="Content Placeholder 2"/>
          <p:cNvSpPr>
            <a:spLocks noGrp="1"/>
          </p:cNvSpPr>
          <p:nvPr>
            <p:ph idx="1"/>
          </p:nvPr>
        </p:nvSpPr>
        <p:spPr>
          <a:xfrm>
            <a:off x="217714" y="1600200"/>
            <a:ext cx="8926286" cy="4949371"/>
          </a:xfrm>
        </p:spPr>
        <p:txBody>
          <a:bodyPr>
            <a:normAutofit lnSpcReduction="10000"/>
          </a:bodyPr>
          <a:lstStyle/>
          <a:p>
            <a:r>
              <a:rPr lang="en-US" dirty="0"/>
              <a:t>A fundamental tenet of the scientific method is that there is </a:t>
            </a:r>
            <a:r>
              <a:rPr lang="en-US" i="1" dirty="0"/>
              <a:t>never </a:t>
            </a:r>
            <a:r>
              <a:rPr lang="en-US" dirty="0"/>
              <a:t>certainty in science, only observation, experimentation, hypothesis refinement and the empirical accumulation of evidence. Our past and present leaders exploit that fact, </a:t>
            </a:r>
            <a:r>
              <a:rPr lang="en-US" dirty="0">
                <a:hlinkClick r:id="rId2"/>
              </a:rPr>
              <a:t>warning of the dangers of scientific consensus</a:t>
            </a:r>
            <a:r>
              <a:rPr lang="en-US" dirty="0"/>
              <a:t> as if it reeks of climate </a:t>
            </a:r>
            <a:r>
              <a:rPr lang="en-US" dirty="0" err="1"/>
              <a:t>conspiracists</a:t>
            </a:r>
            <a:r>
              <a:rPr lang="en-US" dirty="0" smtClean="0"/>
              <a:t>.</a:t>
            </a:r>
          </a:p>
          <a:p>
            <a:r>
              <a:rPr lang="en-US" dirty="0"/>
              <a:t>100 companies are responsible for </a:t>
            </a:r>
            <a:r>
              <a:rPr lang="en-US" dirty="0">
                <a:hlinkClick r:id="rId3"/>
              </a:rPr>
              <a:t>71 percent of global emissions</a:t>
            </a:r>
            <a:r>
              <a:rPr lang="en-US" dirty="0"/>
              <a:t> since </a:t>
            </a:r>
            <a:r>
              <a:rPr lang="en-US" dirty="0" smtClean="0"/>
              <a:t>1970</a:t>
            </a:r>
            <a:endParaRPr lang="en-US" dirty="0"/>
          </a:p>
          <a:p>
            <a:endParaRPr lang="en-US" dirty="0"/>
          </a:p>
        </p:txBody>
      </p:sp>
    </p:spTree>
    <p:extLst>
      <p:ext uri="{BB962C8B-B14F-4D97-AF65-F5344CB8AC3E}">
        <p14:creationId xmlns:p14="http://schemas.microsoft.com/office/powerpoint/2010/main" val="27006446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If </a:t>
            </a:r>
            <a:r>
              <a:rPr lang="en-US" sz="3200" b="1" dirty="0" smtClean="0"/>
              <a:t>US, Australia Brazil </a:t>
            </a:r>
            <a:r>
              <a:rPr lang="en-US" sz="3200" b="1" dirty="0" smtClean="0"/>
              <a:t>etc. </a:t>
            </a:r>
            <a:r>
              <a:rPr lang="en-US" sz="3200" b="1" dirty="0" smtClean="0"/>
              <a:t>are not doing Climate Action, then Global Temperatures will rise and rise </a:t>
            </a:r>
            <a:endParaRPr lang="en-US" sz="3200" b="1" dirty="0"/>
          </a:p>
        </p:txBody>
      </p:sp>
      <p:sp>
        <p:nvSpPr>
          <p:cNvPr id="3" name="Content Placeholder 2"/>
          <p:cNvSpPr>
            <a:spLocks noGrp="1"/>
          </p:cNvSpPr>
          <p:nvPr>
            <p:ph idx="1"/>
          </p:nvPr>
        </p:nvSpPr>
        <p:spPr>
          <a:xfrm>
            <a:off x="1" y="1886857"/>
            <a:ext cx="8944428" cy="4644572"/>
          </a:xfrm>
        </p:spPr>
        <p:txBody>
          <a:bodyPr>
            <a:normAutofit fontScale="92500" lnSpcReduction="20000"/>
          </a:bodyPr>
          <a:lstStyle/>
          <a:p>
            <a:pPr fontAlgn="t"/>
            <a:r>
              <a:rPr lang="en-US" b="1" dirty="0"/>
              <a:t>President Trump is ripping away our right to address climate change.</a:t>
            </a:r>
            <a:endParaRPr lang="en-US" dirty="0"/>
          </a:p>
          <a:p>
            <a:pPr fontAlgn="t"/>
            <a:r>
              <a:rPr lang="en-US" dirty="0"/>
              <a:t>The Trump administration just made a big move to revoke </a:t>
            </a:r>
            <a:r>
              <a:rPr lang="en-US" dirty="0" smtClean="0"/>
              <a:t>states</a:t>
            </a:r>
            <a:r>
              <a:rPr lang="en-US" dirty="0"/>
              <a:t>' rights to adopt clean car standards that </a:t>
            </a:r>
            <a:r>
              <a:rPr lang="en-US" dirty="0" smtClean="0"/>
              <a:t>are tougher </a:t>
            </a:r>
            <a:r>
              <a:rPr lang="en-US" dirty="0"/>
              <a:t>than those set at the national level. </a:t>
            </a:r>
          </a:p>
          <a:p>
            <a:r>
              <a:rPr lang="en-US" dirty="0" smtClean="0"/>
              <a:t>2 of 77 Examples:</a:t>
            </a:r>
          </a:p>
          <a:p>
            <a:r>
              <a:rPr lang="en-US" dirty="0" smtClean="0"/>
              <a:t>Withdrew </a:t>
            </a:r>
            <a:r>
              <a:rPr lang="en-US" dirty="0"/>
              <a:t>a proposed rule requiring  groundwater protections for certain uranium </a:t>
            </a:r>
            <a:r>
              <a:rPr lang="en-US" dirty="0" smtClean="0"/>
              <a:t>mines. E.P.A</a:t>
            </a:r>
            <a:r>
              <a:rPr lang="en-US" dirty="0"/>
              <a:t>. | </a:t>
            </a:r>
            <a:r>
              <a:rPr lang="en-US" u="sng" dirty="0">
                <a:hlinkClick r:id="rId2"/>
              </a:rPr>
              <a:t>Read more</a:t>
            </a:r>
            <a:endParaRPr lang="en-US" dirty="0"/>
          </a:p>
          <a:p>
            <a:r>
              <a:rPr lang="en-US" dirty="0"/>
              <a:t>75. Weakened federal rules regulating the disposal and storage of coal ash waste from power plants</a:t>
            </a:r>
          </a:p>
          <a:p>
            <a:pPr fontAlgn="t"/>
            <a:endParaRPr lang="en-US" dirty="0"/>
          </a:p>
        </p:txBody>
      </p:sp>
    </p:spTree>
    <p:extLst>
      <p:ext uri="{BB962C8B-B14F-4D97-AF65-F5344CB8AC3E}">
        <p14:creationId xmlns:p14="http://schemas.microsoft.com/office/powerpoint/2010/main" val="28344823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2-21 at 6.04.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706533" cy="3594054"/>
          </a:xfrm>
          <a:prstGeom prst="rect">
            <a:avLst/>
          </a:prstGeom>
        </p:spPr>
      </p:pic>
      <p:pic>
        <p:nvPicPr>
          <p:cNvPr id="6" name="Picture 5" descr="Final Cover NO PLANET 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767" y="44216"/>
            <a:ext cx="3203233" cy="3868760"/>
          </a:xfrm>
          <a:prstGeom prst="rect">
            <a:avLst/>
          </a:prstGeom>
        </p:spPr>
      </p:pic>
      <p:sp>
        <p:nvSpPr>
          <p:cNvPr id="3" name="Rectangle 2"/>
          <p:cNvSpPr/>
          <p:nvPr/>
        </p:nvSpPr>
        <p:spPr>
          <a:xfrm>
            <a:off x="2931205" y="5444904"/>
            <a:ext cx="6212795" cy="1384995"/>
          </a:xfrm>
          <a:prstGeom prst="rect">
            <a:avLst/>
          </a:prstGeom>
        </p:spPr>
        <p:txBody>
          <a:bodyPr wrap="square">
            <a:spAutoFit/>
          </a:bodyPr>
          <a:lstStyle/>
          <a:p>
            <a:r>
              <a:rPr lang="en-US" sz="2800" b="1" dirty="0" smtClean="0">
                <a:solidFill>
                  <a:schemeClr val="tx1">
                    <a:lumMod val="85000"/>
                    <a:lumOff val="15000"/>
                  </a:schemeClr>
                </a:solidFill>
                <a:hlinkClick r:id="rId5"/>
              </a:rPr>
              <a:t>Download Conversational Storytelling book </a:t>
            </a:r>
            <a:r>
              <a:rPr lang="en-US" sz="2800" b="1" dirty="0">
                <a:solidFill>
                  <a:schemeClr val="tx1">
                    <a:lumMod val="85000"/>
                    <a:lumOff val="15000"/>
                  </a:schemeClr>
                </a:solidFill>
              </a:rPr>
              <a:t>and slides for this presentation </a:t>
            </a:r>
            <a:r>
              <a:rPr lang="en-US" sz="2800" b="1" dirty="0" smtClean="0">
                <a:solidFill>
                  <a:schemeClr val="tx1">
                    <a:lumMod val="85000"/>
                    <a:lumOff val="15000"/>
                  </a:schemeClr>
                </a:solidFill>
              </a:rPr>
              <a:t>at</a:t>
            </a:r>
          </a:p>
          <a:p>
            <a:r>
              <a:rPr lang="en-US" sz="2800" b="1" dirty="0" smtClean="0">
                <a:solidFill>
                  <a:schemeClr val="tx1">
                    <a:lumMod val="85000"/>
                    <a:lumOff val="15000"/>
                  </a:schemeClr>
                </a:solidFill>
                <a:hlinkClick r:id="rId6"/>
              </a:rPr>
              <a:t>https://</a:t>
            </a:r>
            <a:r>
              <a:rPr lang="en-US" sz="2800" b="1" dirty="0" smtClean="0">
                <a:solidFill>
                  <a:schemeClr val="tx1">
                    <a:lumMod val="85000"/>
                    <a:lumOff val="15000"/>
                  </a:schemeClr>
                </a:solidFill>
                <a:hlinkClick r:id="rId6"/>
              </a:rPr>
              <a:t>davidboje.com</a:t>
            </a:r>
            <a:r>
              <a:rPr lang="en-US" sz="2800" b="1" dirty="0">
                <a:solidFill>
                  <a:schemeClr val="tx1">
                    <a:lumMod val="85000"/>
                    <a:lumOff val="15000"/>
                  </a:schemeClr>
                </a:solidFill>
              </a:rPr>
              <a:t> </a:t>
            </a:r>
            <a:endParaRPr lang="en-US" sz="2800" b="1" dirty="0">
              <a:solidFill>
                <a:schemeClr val="tx1">
                  <a:lumMod val="85000"/>
                  <a:lumOff val="15000"/>
                </a:schemeClr>
              </a:solidFill>
            </a:endParaRPr>
          </a:p>
        </p:txBody>
      </p:sp>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0" y="3668351"/>
            <a:ext cx="2782135" cy="3189650"/>
          </a:xfrm>
          <a:prstGeom prst="rect">
            <a:avLst/>
          </a:prstGeom>
        </p:spPr>
      </p:pic>
      <p:sp>
        <p:nvSpPr>
          <p:cNvPr id="5" name="TextBox 4"/>
          <p:cNvSpPr txBox="1"/>
          <p:nvPr/>
        </p:nvSpPr>
        <p:spPr>
          <a:xfrm>
            <a:off x="2931205" y="3912976"/>
            <a:ext cx="5512493" cy="1323439"/>
          </a:xfrm>
          <a:prstGeom prst="rect">
            <a:avLst/>
          </a:prstGeom>
          <a:noFill/>
        </p:spPr>
        <p:txBody>
          <a:bodyPr wrap="square" rtlCol="0">
            <a:spAutoFit/>
          </a:bodyPr>
          <a:lstStyle/>
          <a:p>
            <a:r>
              <a:rPr lang="en-US" sz="4000" b="1" i="1" dirty="0" smtClean="0"/>
              <a:t>Thank You: Any Questions?</a:t>
            </a:r>
            <a:endParaRPr lang="en-US" sz="4000" b="1" i="1" dirty="0"/>
          </a:p>
        </p:txBody>
      </p:sp>
      <p:pic>
        <p:nvPicPr>
          <p:cNvPr id="11" name="Picture 10" descr="Cover_Storytelling_Interviewing for Dissertations_Book.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6534" y="44216"/>
            <a:ext cx="3234233" cy="3868760"/>
          </a:xfrm>
          <a:prstGeom prst="rect">
            <a:avLst/>
          </a:prstGeom>
        </p:spPr>
      </p:pic>
    </p:spTree>
    <p:extLst>
      <p:ext uri="{BB962C8B-B14F-4D97-AF65-F5344CB8AC3E}">
        <p14:creationId xmlns:p14="http://schemas.microsoft.com/office/powerpoint/2010/main" val="251711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35752"/>
            <a:ext cx="9144000" cy="6622248"/>
          </a:xfrm>
          <a:prstGeom prst="rect">
            <a:avLst/>
          </a:prstGeom>
        </p:spPr>
      </p:pic>
    </p:spTree>
    <p:extLst>
      <p:ext uri="{BB962C8B-B14F-4D97-AF65-F5344CB8AC3E}">
        <p14:creationId xmlns:p14="http://schemas.microsoft.com/office/powerpoint/2010/main" val="5729989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13"/>
            <a:ext cx="8229600" cy="522450"/>
          </a:xfrm>
        </p:spPr>
        <p:txBody>
          <a:bodyPr>
            <a:normAutofit fontScale="90000"/>
          </a:bodyPr>
          <a:lstStyle/>
          <a:p>
            <a:r>
              <a:rPr lang="en-US" dirty="0" smtClean="0">
                <a:solidFill>
                  <a:srgbClr val="FF0000"/>
                </a:solidFill>
              </a:rPr>
              <a:t>Water Facts</a:t>
            </a:r>
            <a:endParaRPr lang="en-US" dirty="0">
              <a:solidFill>
                <a:srgbClr val="FF0000"/>
              </a:solidFill>
            </a:endParaRPr>
          </a:p>
        </p:txBody>
      </p:sp>
      <p:sp>
        <p:nvSpPr>
          <p:cNvPr id="4" name="Rectangle 3"/>
          <p:cNvSpPr/>
          <p:nvPr/>
        </p:nvSpPr>
        <p:spPr>
          <a:xfrm>
            <a:off x="332812" y="683764"/>
            <a:ext cx="8584868" cy="1231106"/>
          </a:xfrm>
          <a:prstGeom prst="rect">
            <a:avLst/>
          </a:prstGeom>
        </p:spPr>
        <p:txBody>
          <a:bodyPr wrap="square">
            <a:spAutoFit/>
          </a:bodyPr>
          <a:lstStyle/>
          <a:p>
            <a:r>
              <a:rPr lang="en-US" sz="2800" b="1" dirty="0"/>
              <a:t>326 million trillion </a:t>
            </a:r>
            <a:r>
              <a:rPr lang="en-US" sz="2800" b="1" dirty="0" smtClean="0"/>
              <a:t>gallons total water on Earth</a:t>
            </a:r>
          </a:p>
          <a:p>
            <a:r>
              <a:rPr lang="en-US" sz="2800" b="1" dirty="0" smtClean="0"/>
              <a:t>97% is Ocean (salt water), only 3% is Fresh Water </a:t>
            </a:r>
            <a:r>
              <a:rPr lang="en-US" b="1" dirty="0" smtClean="0">
                <a:hlinkClick r:id="rId3"/>
              </a:rPr>
              <a:t>source</a:t>
            </a:r>
            <a:endParaRPr lang="en-US" b="1" dirty="0" smtClean="0"/>
          </a:p>
          <a:p>
            <a:endParaRPr lang="en-US" dirty="0"/>
          </a:p>
        </p:txBody>
      </p:sp>
      <p:sp>
        <p:nvSpPr>
          <p:cNvPr id="5" name="Rectangle 4"/>
          <p:cNvSpPr/>
          <p:nvPr/>
        </p:nvSpPr>
        <p:spPr>
          <a:xfrm>
            <a:off x="878256" y="1775923"/>
            <a:ext cx="6566656" cy="523220"/>
          </a:xfrm>
          <a:prstGeom prst="rect">
            <a:avLst/>
          </a:prstGeom>
        </p:spPr>
        <p:txBody>
          <a:bodyPr wrap="square">
            <a:spAutoFit/>
          </a:bodyPr>
          <a:lstStyle/>
          <a:p>
            <a:r>
              <a:rPr lang="en-US" sz="2800" dirty="0" smtClean="0"/>
              <a:t>Ocean </a:t>
            </a:r>
            <a:r>
              <a:rPr lang="en-US" sz="2800" dirty="0" smtClean="0">
                <a:sym typeface="Wingdings"/>
              </a:rPr>
              <a:t></a:t>
            </a:r>
            <a:r>
              <a:rPr lang="en-US" sz="2800" dirty="0" smtClean="0"/>
              <a:t>320 </a:t>
            </a:r>
            <a:r>
              <a:rPr lang="en-US" sz="2800" dirty="0"/>
              <a:t>million cubic </a:t>
            </a:r>
            <a:r>
              <a:rPr lang="en-US" sz="2800" dirty="0" smtClean="0"/>
              <a:t>miles salt water</a:t>
            </a:r>
            <a:endParaRPr lang="en-US" sz="2800" dirty="0"/>
          </a:p>
        </p:txBody>
      </p:sp>
      <p:sp>
        <p:nvSpPr>
          <p:cNvPr id="6" name="Rectangle 5"/>
          <p:cNvSpPr/>
          <p:nvPr/>
        </p:nvSpPr>
        <p:spPr>
          <a:xfrm>
            <a:off x="878256" y="2299143"/>
            <a:ext cx="8039424" cy="1815882"/>
          </a:xfrm>
          <a:prstGeom prst="rect">
            <a:avLst/>
          </a:prstGeom>
        </p:spPr>
        <p:txBody>
          <a:bodyPr wrap="square">
            <a:spAutoFit/>
          </a:bodyPr>
          <a:lstStyle/>
          <a:p>
            <a:r>
              <a:rPr lang="en-US" sz="2800" dirty="0"/>
              <a:t>2.5% </a:t>
            </a:r>
            <a:r>
              <a:rPr lang="en-US" sz="2800" dirty="0" smtClean="0"/>
              <a:t>of </a:t>
            </a:r>
            <a:r>
              <a:rPr lang="en-US" sz="2800" dirty="0"/>
              <a:t>fresh water is unavailable: locked up in glaciers, polar ice caps, atmosphere, and soil; highly polluted; or lies too far under the earth's surface to be extracted at an affordable cost.</a:t>
            </a:r>
          </a:p>
        </p:txBody>
      </p:sp>
      <p:sp>
        <p:nvSpPr>
          <p:cNvPr id="7" name="Rectangle 6"/>
          <p:cNvSpPr/>
          <p:nvPr/>
        </p:nvSpPr>
        <p:spPr>
          <a:xfrm>
            <a:off x="229698" y="4115025"/>
            <a:ext cx="8914302" cy="1077218"/>
          </a:xfrm>
          <a:prstGeom prst="rect">
            <a:avLst/>
          </a:prstGeom>
        </p:spPr>
        <p:txBody>
          <a:bodyPr wrap="square">
            <a:spAutoFit/>
          </a:bodyPr>
          <a:lstStyle/>
          <a:p>
            <a:r>
              <a:rPr lang="en-US" sz="3200" b="1" dirty="0" smtClean="0"/>
              <a:t>1.63 million trillion gallons (Less than 0.5</a:t>
            </a:r>
            <a:r>
              <a:rPr lang="en-US" sz="3200" b="1" dirty="0"/>
              <a:t>% of the </a:t>
            </a:r>
            <a:r>
              <a:rPr lang="en-US" sz="3200" b="1" dirty="0" smtClean="0"/>
              <a:t>earth's total water) </a:t>
            </a:r>
            <a:r>
              <a:rPr lang="en-US" sz="3200" b="1" dirty="0"/>
              <a:t>is </a:t>
            </a:r>
            <a:r>
              <a:rPr lang="en-US" sz="3200" b="1" dirty="0" smtClean="0"/>
              <a:t>accessible </a:t>
            </a:r>
            <a:r>
              <a:rPr lang="en-US" sz="3200" b="1" dirty="0"/>
              <a:t>F</a:t>
            </a:r>
            <a:r>
              <a:rPr lang="en-US" sz="3200" b="1" dirty="0" smtClean="0"/>
              <a:t>resh </a:t>
            </a:r>
            <a:r>
              <a:rPr lang="en-US" sz="3200" b="1" dirty="0"/>
              <a:t>W</a:t>
            </a:r>
            <a:r>
              <a:rPr lang="en-US" sz="3200" b="1" dirty="0" smtClean="0"/>
              <a:t>ater</a:t>
            </a:r>
            <a:endParaRPr lang="en-US" sz="3200" b="1" dirty="0"/>
          </a:p>
        </p:txBody>
      </p:sp>
      <p:sp>
        <p:nvSpPr>
          <p:cNvPr id="9" name="Rectangle 8"/>
          <p:cNvSpPr/>
          <p:nvPr/>
        </p:nvSpPr>
        <p:spPr>
          <a:xfrm>
            <a:off x="332812" y="5005793"/>
            <a:ext cx="8353988" cy="954107"/>
          </a:xfrm>
          <a:prstGeom prst="rect">
            <a:avLst/>
          </a:prstGeom>
        </p:spPr>
        <p:txBody>
          <a:bodyPr wrap="square">
            <a:spAutoFit/>
          </a:bodyPr>
          <a:lstStyle/>
          <a:p>
            <a:r>
              <a:rPr lang="en-US" sz="2800" dirty="0" smtClean="0"/>
              <a:t>Coca-Cola Water </a:t>
            </a:r>
            <a:r>
              <a:rPr lang="en-US" sz="2800" dirty="0"/>
              <a:t>Projects </a:t>
            </a:r>
            <a:r>
              <a:rPr lang="en-US" sz="2800" dirty="0" smtClean="0"/>
              <a:t>by </a:t>
            </a:r>
            <a:r>
              <a:rPr lang="en-US" sz="2800" dirty="0"/>
              <a:t>end of </a:t>
            </a:r>
            <a:r>
              <a:rPr lang="en-US" sz="2800" dirty="0" smtClean="0"/>
              <a:t>2017 replenished  </a:t>
            </a:r>
            <a:r>
              <a:rPr lang="en-US" sz="2800" dirty="0"/>
              <a:t>estimated 248 billion liters </a:t>
            </a:r>
            <a:r>
              <a:rPr lang="en-US" sz="2800" dirty="0" smtClean="0"/>
              <a:t>of Fresh Water that year</a:t>
            </a:r>
            <a:endParaRPr lang="en-US" sz="2800" dirty="0"/>
          </a:p>
        </p:txBody>
      </p:sp>
      <p:sp>
        <p:nvSpPr>
          <p:cNvPr id="10" name="Rectangle 9"/>
          <p:cNvSpPr/>
          <p:nvPr/>
        </p:nvSpPr>
        <p:spPr>
          <a:xfrm>
            <a:off x="2391559" y="5875084"/>
            <a:ext cx="5283049" cy="369332"/>
          </a:xfrm>
          <a:prstGeom prst="rect">
            <a:avLst/>
          </a:prstGeom>
        </p:spPr>
        <p:txBody>
          <a:bodyPr wrap="square">
            <a:spAutoFit/>
          </a:bodyPr>
          <a:lstStyle/>
          <a:p>
            <a:r>
              <a:rPr lang="en-US" dirty="0" smtClean="0"/>
              <a:t>CONVERSION: </a:t>
            </a:r>
            <a:r>
              <a:rPr lang="mr-IN" dirty="0" smtClean="0"/>
              <a:t>1 </a:t>
            </a:r>
            <a:r>
              <a:rPr lang="mr-IN" dirty="0"/>
              <a:t>Liter </a:t>
            </a:r>
            <a:r>
              <a:rPr lang="mr-IN" dirty="0" smtClean="0"/>
              <a:t>=</a:t>
            </a:r>
            <a:r>
              <a:rPr lang="en-US" b="1" dirty="0"/>
              <a:t> </a:t>
            </a:r>
            <a:r>
              <a:rPr lang="fi-FI" b="1" dirty="0" smtClean="0"/>
              <a:t>0.26417205 Gallons </a:t>
            </a:r>
            <a:endParaRPr lang="en-US" dirty="0"/>
          </a:p>
        </p:txBody>
      </p:sp>
      <p:sp>
        <p:nvSpPr>
          <p:cNvPr id="11" name="TextBox 10"/>
          <p:cNvSpPr txBox="1"/>
          <p:nvPr/>
        </p:nvSpPr>
        <p:spPr>
          <a:xfrm>
            <a:off x="121605" y="6242475"/>
            <a:ext cx="9022395" cy="461665"/>
          </a:xfrm>
          <a:prstGeom prst="rect">
            <a:avLst/>
          </a:prstGeom>
          <a:noFill/>
        </p:spPr>
        <p:txBody>
          <a:bodyPr wrap="square" rtlCol="0">
            <a:spAutoFit/>
          </a:bodyPr>
          <a:lstStyle/>
          <a:p>
            <a:r>
              <a:rPr lang="en-US" sz="2400" b="1" dirty="0" smtClean="0"/>
              <a:t>65.5 billion gallons of water that Coca-Cola Water Projects Replenish</a:t>
            </a:r>
            <a:endParaRPr lang="en-US" sz="2400" b="1" dirty="0"/>
          </a:p>
        </p:txBody>
      </p:sp>
      <p:sp>
        <p:nvSpPr>
          <p:cNvPr id="12" name="Slide Number Placeholder 11"/>
          <p:cNvSpPr>
            <a:spLocks noGrp="1"/>
          </p:cNvSpPr>
          <p:nvPr>
            <p:ph type="sldNum" sz="quarter" idx="12"/>
          </p:nvPr>
        </p:nvSpPr>
        <p:spPr/>
        <p:txBody>
          <a:bodyPr/>
          <a:lstStyle/>
          <a:p>
            <a:fld id="{651FC063-5EA9-49AF-AFAF-D68C9E82B23B}" type="slidenum">
              <a:rPr lang="en-US" smtClean="0"/>
              <a:pPr/>
              <a:t>4</a:t>
            </a:fld>
            <a:endParaRPr lang="en-US"/>
          </a:p>
        </p:txBody>
      </p:sp>
    </p:spTree>
    <p:extLst>
      <p:ext uri="{BB962C8B-B14F-4D97-AF65-F5344CB8AC3E}">
        <p14:creationId xmlns:p14="http://schemas.microsoft.com/office/powerpoint/2010/main" val="10025932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0" y="570970"/>
            <a:ext cx="5994400" cy="2007129"/>
          </a:xfrm>
        </p:spPr>
        <p:txBody>
          <a:bodyPr>
            <a:normAutofit fontScale="90000"/>
          </a:bodyPr>
          <a:lstStyle/>
          <a:p>
            <a:r>
              <a:rPr lang="en-US" b="1" dirty="0">
                <a:solidFill>
                  <a:srgbClr val="FF0000"/>
                </a:solidFill>
              </a:rPr>
              <a:t>The Dark Side of Climate-Denier Storytelling Echo </a:t>
            </a:r>
            <a:r>
              <a:rPr lang="en-US" b="1" dirty="0" smtClean="0">
                <a:solidFill>
                  <a:srgbClr val="FF0000"/>
                </a:solidFill>
              </a:rPr>
              <a:t>Chambers funded by Exxon &amp; Koch Brothers</a:t>
            </a:r>
            <a:r>
              <a:rPr lang="en-US" b="1" dirty="0">
                <a:solidFill>
                  <a:srgbClr val="FF0000"/>
                </a:solidFill>
              </a:rPr>
              <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0" y="2578100"/>
            <a:ext cx="9144000" cy="4356100"/>
          </a:xfrm>
        </p:spPr>
        <p:txBody>
          <a:bodyPr/>
          <a:lstStyle/>
          <a:p>
            <a:r>
              <a:rPr lang="en-US" dirty="0" smtClean="0"/>
              <a:t>E.g. </a:t>
            </a:r>
            <a:r>
              <a:rPr lang="en-US" dirty="0"/>
              <a:t>Watts Up With That (WUWT) </a:t>
            </a:r>
            <a:r>
              <a:rPr lang="en-US" dirty="0" smtClean="0"/>
              <a:t>&amp; </a:t>
            </a:r>
            <a:r>
              <a:rPr lang="en-US" dirty="0"/>
              <a:t>Global Warming Policy Forum (GWPF) belittles, derides, and condemns climate science, while misrepresenting the scientific </a:t>
            </a:r>
            <a:r>
              <a:rPr lang="en-US" dirty="0" smtClean="0"/>
              <a:t>findings</a:t>
            </a:r>
          </a:p>
          <a:p>
            <a:r>
              <a:rPr lang="en-US" dirty="0"/>
              <a:t>E.g. Bill </a:t>
            </a:r>
            <a:r>
              <a:rPr lang="en-US" dirty="0" smtClean="0"/>
              <a:t>Nye: “</a:t>
            </a:r>
            <a:r>
              <a:rPr lang="en-US" dirty="0"/>
              <a:t>a science project that went wrong” a “fascist in a </a:t>
            </a:r>
            <a:r>
              <a:rPr lang="en-US" dirty="0" smtClean="0"/>
              <a:t>bow tie”, </a:t>
            </a:r>
            <a:r>
              <a:rPr lang="en-US" dirty="0"/>
              <a:t>“Bill Nye The Crackpot Guy” and “The end is </a:t>
            </a:r>
            <a:r>
              <a:rPr lang="en-US" dirty="0" err="1" smtClean="0"/>
              <a:t>ny</a:t>
            </a:r>
            <a:r>
              <a:rPr lang="en-US" dirty="0" err="1"/>
              <a:t>e</a:t>
            </a:r>
            <a:r>
              <a:rPr lang="en-US" dirty="0" smtClean="0"/>
              <a:t>” (Bloomfield &amp; </a:t>
            </a:r>
            <a:r>
              <a:rPr lang="en-US" dirty="0" err="1" smtClean="0"/>
              <a:t>Tillery</a:t>
            </a:r>
            <a:r>
              <a:rPr lang="en-US" dirty="0" smtClean="0"/>
              <a:t>, 2019).</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5</a:t>
            </a:fld>
            <a:endParaRPr lang="en-US"/>
          </a:p>
        </p:txBody>
      </p:sp>
      <p:pic>
        <p:nvPicPr>
          <p:cNvPr id="5" name="Picture 4"/>
          <p:cNvPicPr>
            <a:picLocks noChangeAspect="1"/>
          </p:cNvPicPr>
          <p:nvPr/>
        </p:nvPicPr>
        <p:blipFill>
          <a:blip r:embed="rId3"/>
          <a:stretch>
            <a:fillRect/>
          </a:stretch>
        </p:blipFill>
        <p:spPr>
          <a:xfrm>
            <a:off x="0" y="0"/>
            <a:ext cx="3149600" cy="2578100"/>
          </a:xfrm>
          <a:prstGeom prst="rect">
            <a:avLst/>
          </a:prstGeom>
        </p:spPr>
      </p:pic>
    </p:spTree>
    <p:extLst>
      <p:ext uri="{BB962C8B-B14F-4D97-AF65-F5344CB8AC3E}">
        <p14:creationId xmlns:p14="http://schemas.microsoft.com/office/powerpoint/2010/main" val="9207449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8"/>
            <a:ext cx="9144000" cy="1249362"/>
          </a:xfrm>
        </p:spPr>
        <p:txBody>
          <a:bodyPr>
            <a:noAutofit/>
          </a:bodyPr>
          <a:lstStyle/>
          <a:p>
            <a:r>
              <a:rPr lang="en-US" sz="2800" dirty="0"/>
              <a:t>JPMorgan Chase, which has </a:t>
            </a:r>
            <a:r>
              <a:rPr lang="en-US" sz="2800" dirty="0" smtClean="0"/>
              <a:t>committed </a:t>
            </a:r>
            <a:r>
              <a:rPr lang="en-US" sz="2800" dirty="0"/>
              <a:t>nearly $200 billion to fossil fuel exploration over the last three years</a:t>
            </a:r>
            <a:br>
              <a:rPr lang="en-US" sz="2800" dirty="0"/>
            </a:br>
            <a:endParaRPr lang="en-US" sz="2800" dirty="0"/>
          </a:p>
        </p:txBody>
      </p:sp>
      <p:pic>
        <p:nvPicPr>
          <p:cNvPr id="4" name="Picture 3"/>
          <p:cNvPicPr>
            <a:picLocks noChangeAspect="1"/>
          </p:cNvPicPr>
          <p:nvPr/>
        </p:nvPicPr>
        <p:blipFill>
          <a:blip r:embed="rId3"/>
          <a:stretch>
            <a:fillRect/>
          </a:stretch>
        </p:blipFill>
        <p:spPr>
          <a:xfrm>
            <a:off x="1905000" y="1006892"/>
            <a:ext cx="5425572" cy="5851108"/>
          </a:xfrm>
          <a:prstGeom prst="rect">
            <a:avLst/>
          </a:prstGeom>
        </p:spPr>
      </p:pic>
    </p:spTree>
    <p:extLst>
      <p:ext uri="{BB962C8B-B14F-4D97-AF65-F5344CB8AC3E}">
        <p14:creationId xmlns:p14="http://schemas.microsoft.com/office/powerpoint/2010/main" val="10737815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EXXON</a:t>
            </a:r>
            <a:r>
              <a:rPr lang="en-US" b="1" dirty="0" smtClean="0"/>
              <a:t>/MOBIL sued by New York  for </a:t>
            </a:r>
            <a:r>
              <a:rPr lang="en-US" b="1" dirty="0" smtClean="0"/>
              <a:t>alleged </a:t>
            </a:r>
            <a:r>
              <a:rPr lang="en-US" b="1" dirty="0" smtClean="0"/>
              <a:t>fake storytelling</a:t>
            </a:r>
            <a:endParaRPr lang="en-US" b="1" dirty="0"/>
          </a:p>
        </p:txBody>
      </p:sp>
      <p:sp>
        <p:nvSpPr>
          <p:cNvPr id="3" name="Content Placeholder 2"/>
          <p:cNvSpPr>
            <a:spLocks noGrp="1"/>
          </p:cNvSpPr>
          <p:nvPr>
            <p:ph idx="1"/>
          </p:nvPr>
        </p:nvSpPr>
        <p:spPr/>
        <p:txBody>
          <a:bodyPr/>
          <a:lstStyle/>
          <a:p>
            <a:r>
              <a:rPr lang="en-US" dirty="0" smtClean="0"/>
              <a:t>Misrepresented the risks of Global Warming to investors (</a:t>
            </a:r>
            <a:r>
              <a:rPr lang="en-US" dirty="0" smtClean="0">
                <a:hlinkClick r:id="rId2"/>
              </a:rPr>
              <a:t>More</a:t>
            </a:r>
            <a:r>
              <a:rPr lang="en-US" dirty="0" smtClean="0"/>
              <a:t>)</a:t>
            </a:r>
          </a:p>
          <a:p>
            <a:r>
              <a:rPr lang="en-US" dirty="0"/>
              <a:t>Exxon is one of just 20 fossil fuel companies responsible for a third of all greenhouse gas emissions in the modern era</a:t>
            </a:r>
          </a:p>
        </p:txBody>
      </p:sp>
    </p:spTree>
    <p:extLst>
      <p:ext uri="{BB962C8B-B14F-4D97-AF65-F5344CB8AC3E}">
        <p14:creationId xmlns:p14="http://schemas.microsoft.com/office/powerpoint/2010/main" val="2139380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284546"/>
            <a:ext cx="9144000" cy="6573454"/>
          </a:xfrm>
          <a:prstGeom prst="rect">
            <a:avLst/>
          </a:prstGeom>
        </p:spPr>
      </p:pic>
    </p:spTree>
    <p:extLst>
      <p:ext uri="{BB962C8B-B14F-4D97-AF65-F5344CB8AC3E}">
        <p14:creationId xmlns:p14="http://schemas.microsoft.com/office/powerpoint/2010/main" val="27947163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96900" y="0"/>
            <a:ext cx="7943629" cy="6858000"/>
          </a:xfrm>
          <a:prstGeom prst="rect">
            <a:avLst/>
          </a:prstGeom>
        </p:spPr>
      </p:pic>
    </p:spTree>
    <p:extLst>
      <p:ext uri="{BB962C8B-B14F-4D97-AF65-F5344CB8AC3E}">
        <p14:creationId xmlns:p14="http://schemas.microsoft.com/office/powerpoint/2010/main" val="4454778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2777</Words>
  <Application>Microsoft Macintosh PowerPoint</Application>
  <PresentationFormat>On-screen Show (4:3)</PresentationFormat>
  <Paragraphs>166</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Business Schools and 6th Extinction Scenario</vt:lpstr>
      <vt:lpstr>“Fake Storytelling” is more Prevalent than Science’s attempts at “True Storytelling.”</vt:lpstr>
      <vt:lpstr>PowerPoint Presentation</vt:lpstr>
      <vt:lpstr>Water Facts</vt:lpstr>
      <vt:lpstr>The Dark Side of Climate-Denier Storytelling Echo Chambers funded by Exxon &amp; Koch Brothers </vt:lpstr>
      <vt:lpstr>JPMorgan Chase, which has committed nearly $200 billion to fossil fuel exploration over the last three years </vt:lpstr>
      <vt:lpstr>EXXON/MOBIL sued by New York  for alleged fake storytelling</vt:lpstr>
      <vt:lpstr>PowerPoint Presentation</vt:lpstr>
      <vt:lpstr>PowerPoint Presentation</vt:lpstr>
      <vt:lpstr>What is VIRTUAL WATER?</vt:lpstr>
      <vt:lpstr>How Much Virtual Water to Produce a Car?</vt:lpstr>
      <vt:lpstr>PowerPoint Presentation</vt:lpstr>
      <vt:lpstr>PowerPoint Presentation</vt:lpstr>
      <vt:lpstr>Coca-Cola’s Annual Sustainability Report</vt:lpstr>
      <vt:lpstr>FOR EVERY DROP OF WATER WE USE, WE GIVE ONE BACK  </vt:lpstr>
      <vt:lpstr>STUPIDITY EXAMPLE: Coca Cola says “Water  We aim to give back the amount of water used in our finished beverages to replenish communities and nature”  SOURCE</vt:lpstr>
      <vt:lpstr>How does Coke Replenish 65.5 billion gallons of Fresh Water? </vt:lpstr>
      <vt:lpstr>Economists Storytelling that Growth Prosperity is viable Bet on the Future</vt:lpstr>
      <vt:lpstr>PowerPoint Presentation</vt:lpstr>
      <vt:lpstr>If US, Australia Brazil etc. are not doing Climate Action, then Global Temperatures will rise and rise </vt:lpstr>
      <vt:lpstr>PowerPoint Presentation</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Schools and 6th Extinction Scenario</dc:title>
  <dc:creator>David Boje</dc:creator>
  <cp:lastModifiedBy>David Boje</cp:lastModifiedBy>
  <cp:revision>1</cp:revision>
  <dcterms:created xsi:type="dcterms:W3CDTF">2019-11-13T04:18:57Z</dcterms:created>
  <dcterms:modified xsi:type="dcterms:W3CDTF">2019-11-13T04:21:47Z</dcterms:modified>
</cp:coreProperties>
</file>