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media1.png" ContentType="video/unknown"/>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5"/>
  </p:notesMasterIdLst>
  <p:sldIdLst>
    <p:sldId id="258" r:id="rId2"/>
    <p:sldId id="306" r:id="rId3"/>
    <p:sldId id="326" r:id="rId4"/>
    <p:sldId id="327" r:id="rId5"/>
    <p:sldId id="290" r:id="rId6"/>
    <p:sldId id="328" r:id="rId7"/>
    <p:sldId id="308" r:id="rId8"/>
    <p:sldId id="309" r:id="rId9"/>
    <p:sldId id="307" r:id="rId10"/>
    <p:sldId id="314" r:id="rId11"/>
    <p:sldId id="274" r:id="rId12"/>
    <p:sldId id="285" r:id="rId13"/>
    <p:sldId id="315" r:id="rId14"/>
    <p:sldId id="316" r:id="rId15"/>
    <p:sldId id="286" r:id="rId16"/>
    <p:sldId id="317" r:id="rId17"/>
    <p:sldId id="284" r:id="rId18"/>
    <p:sldId id="287" r:id="rId19"/>
    <p:sldId id="318" r:id="rId20"/>
    <p:sldId id="288" r:id="rId21"/>
    <p:sldId id="319" r:id="rId22"/>
    <p:sldId id="289" r:id="rId23"/>
    <p:sldId id="291" r:id="rId24"/>
    <p:sldId id="292" r:id="rId25"/>
    <p:sldId id="320" r:id="rId26"/>
    <p:sldId id="293" r:id="rId27"/>
    <p:sldId id="321" r:id="rId28"/>
    <p:sldId id="294" r:id="rId29"/>
    <p:sldId id="322" r:id="rId30"/>
    <p:sldId id="295" r:id="rId31"/>
    <p:sldId id="323" r:id="rId32"/>
    <p:sldId id="297" r:id="rId33"/>
    <p:sldId id="324" r:id="rId34"/>
    <p:sldId id="296" r:id="rId35"/>
    <p:sldId id="301" r:id="rId36"/>
    <p:sldId id="298" r:id="rId37"/>
    <p:sldId id="302" r:id="rId38"/>
    <p:sldId id="278" r:id="rId39"/>
    <p:sldId id="282" r:id="rId40"/>
    <p:sldId id="279" r:id="rId41"/>
    <p:sldId id="325" r:id="rId42"/>
    <p:sldId id="281" r:id="rId43"/>
    <p:sldId id="27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2136" y="-104"/>
      </p:cViewPr>
      <p:guideLst>
        <p:guide orient="horz" pos="2160"/>
        <p:guide pos="2880"/>
      </p:guideLst>
    </p:cSldViewPr>
  </p:slideViewPr>
  <p:notesTextViewPr>
    <p:cViewPr>
      <p:scale>
        <a:sx n="100" d="100"/>
        <a:sy n="100" d="100"/>
      </p:scale>
      <p:origin x="0" y="12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7C5B0-5227-4C8B-AA01-92D448A818AF}" type="doc">
      <dgm:prSet loTypeId="urn:microsoft.com/office/officeart/2005/8/layout/radial6" loCatId="cycle" qsTypeId="urn:microsoft.com/office/officeart/2005/8/quickstyle/simple3" qsCatId="simple" csTypeId="urn:microsoft.com/office/officeart/2005/8/colors/colorful2" csCatId="colorful" phldr="1"/>
      <dgm:spPr/>
      <dgm:t>
        <a:bodyPr/>
        <a:lstStyle/>
        <a:p>
          <a:endParaRPr lang="en-US"/>
        </a:p>
      </dgm:t>
    </dgm:pt>
    <dgm:pt modelId="{0AA34E75-C871-4636-82AC-E87B52167F2D}">
      <dgm:prSet phldrT="[Text]"/>
      <dgm:spPr/>
      <dgm:t>
        <a:bodyPr/>
        <a:lstStyle/>
        <a:p>
          <a:r>
            <a:rPr lang="en-US" dirty="0" smtClean="0"/>
            <a:t>Roots of Storytelling Science</a:t>
          </a:r>
          <a:endParaRPr lang="en-US" dirty="0"/>
        </a:p>
      </dgm:t>
    </dgm:pt>
    <dgm:pt modelId="{7951B0F9-C179-4EF5-82AB-9C0960BAD989}" type="parTrans" cxnId="{650CFF69-2CB2-4304-8E6F-0C50330F4E83}">
      <dgm:prSet/>
      <dgm:spPr/>
      <dgm:t>
        <a:bodyPr/>
        <a:lstStyle/>
        <a:p>
          <a:endParaRPr lang="en-US"/>
        </a:p>
      </dgm:t>
    </dgm:pt>
    <dgm:pt modelId="{D4C38F3D-FB10-4FFF-B562-EB61B4FD0556}" type="sibTrans" cxnId="{650CFF69-2CB2-4304-8E6F-0C50330F4E83}">
      <dgm:prSet/>
      <dgm:spPr/>
      <dgm:t>
        <a:bodyPr/>
        <a:lstStyle/>
        <a:p>
          <a:endParaRPr lang="en-US"/>
        </a:p>
      </dgm:t>
    </dgm:pt>
    <dgm:pt modelId="{AC3E7205-C590-4C12-9D02-2D2D91E25E73}">
      <dgm:prSet phldrT="[Text]" custT="1"/>
      <dgm:spPr/>
      <dgm:t>
        <a:bodyPr/>
        <a:lstStyle/>
        <a:p>
          <a:r>
            <a:rPr lang="en-US" sz="2800" dirty="0" smtClean="0"/>
            <a:t>Karl Popper</a:t>
          </a:r>
          <a:endParaRPr lang="en-US" sz="2800" dirty="0"/>
        </a:p>
      </dgm:t>
    </dgm:pt>
    <dgm:pt modelId="{C72E16C8-A3A3-4D61-BA9F-136C8BBE749A}" type="parTrans" cxnId="{3417AD69-EAA2-43F0-8528-859C472288BF}">
      <dgm:prSet/>
      <dgm:spPr/>
      <dgm:t>
        <a:bodyPr/>
        <a:lstStyle/>
        <a:p>
          <a:endParaRPr lang="en-US"/>
        </a:p>
      </dgm:t>
    </dgm:pt>
    <dgm:pt modelId="{188A0AD8-3361-466A-980F-FD629CABEA5D}" type="sibTrans" cxnId="{3417AD69-EAA2-43F0-8528-859C472288BF}">
      <dgm:prSet/>
      <dgm:spPr/>
      <dgm:t>
        <a:bodyPr/>
        <a:lstStyle/>
        <a:p>
          <a:endParaRPr lang="en-US"/>
        </a:p>
      </dgm:t>
    </dgm:pt>
    <dgm:pt modelId="{053550CC-D558-47D3-BB85-AEC146FC1E73}">
      <dgm:prSet phldrT="[Text]" custT="1"/>
      <dgm:spPr/>
      <dgm:t>
        <a:bodyPr/>
        <a:lstStyle/>
        <a:p>
          <a:r>
            <a:rPr lang="en-US" sz="2400" dirty="0" smtClean="0"/>
            <a:t>Charles Sanders Peirce</a:t>
          </a:r>
        </a:p>
      </dgm:t>
    </dgm:pt>
    <dgm:pt modelId="{EEAEC8F7-C456-4B17-A39A-8C9F0CE7FF7F}" type="parTrans" cxnId="{671463A1-BD77-4E7B-8641-51B69E711DE6}">
      <dgm:prSet/>
      <dgm:spPr/>
      <dgm:t>
        <a:bodyPr/>
        <a:lstStyle/>
        <a:p>
          <a:endParaRPr lang="en-US"/>
        </a:p>
      </dgm:t>
    </dgm:pt>
    <dgm:pt modelId="{274A1F7C-FF7D-49DF-BC19-A31740450024}" type="sibTrans" cxnId="{671463A1-BD77-4E7B-8641-51B69E711DE6}">
      <dgm:prSet/>
      <dgm:spPr/>
      <dgm:t>
        <a:bodyPr/>
        <a:lstStyle/>
        <a:p>
          <a:endParaRPr lang="en-US"/>
        </a:p>
      </dgm:t>
    </dgm:pt>
    <dgm:pt modelId="{C86AF644-A202-465B-986C-F66F4C0A09FE}">
      <dgm:prSet phldrT="[Text]" custT="1"/>
      <dgm:spPr/>
      <dgm:t>
        <a:bodyPr/>
        <a:lstStyle/>
        <a:p>
          <a:r>
            <a:rPr lang="en-US" sz="2800" dirty="0" smtClean="0"/>
            <a:t>Roger Penrose</a:t>
          </a:r>
          <a:endParaRPr lang="en-US" sz="2800" dirty="0"/>
        </a:p>
      </dgm:t>
    </dgm:pt>
    <dgm:pt modelId="{C779C0AF-D271-4A58-BB19-C35BD8C60CE1}" type="parTrans" cxnId="{A154A5B9-5EC8-471A-96F8-FE21466BD2C0}">
      <dgm:prSet/>
      <dgm:spPr/>
      <dgm:t>
        <a:bodyPr/>
        <a:lstStyle/>
        <a:p>
          <a:endParaRPr lang="en-US"/>
        </a:p>
      </dgm:t>
    </dgm:pt>
    <dgm:pt modelId="{FD225BFA-EC92-4709-8193-75F266C9714F}" type="sibTrans" cxnId="{A154A5B9-5EC8-471A-96F8-FE21466BD2C0}">
      <dgm:prSet/>
      <dgm:spPr/>
      <dgm:t>
        <a:bodyPr/>
        <a:lstStyle/>
        <a:p>
          <a:endParaRPr lang="en-US"/>
        </a:p>
      </dgm:t>
    </dgm:pt>
    <dgm:pt modelId="{ABCADF7A-7ED1-44EC-B608-BFA2456D0BF1}">
      <dgm:prSet phldrT="[Text]" custT="1"/>
      <dgm:spPr/>
      <dgm:t>
        <a:bodyPr/>
        <a:lstStyle/>
        <a:p>
          <a:r>
            <a:rPr lang="en-US" sz="2400" dirty="0" smtClean="0"/>
            <a:t>Jean Paul Sartre</a:t>
          </a:r>
          <a:endParaRPr lang="en-US" sz="2400" dirty="0"/>
        </a:p>
      </dgm:t>
    </dgm:pt>
    <dgm:pt modelId="{8A1E2C0D-A1DE-4345-9535-20746F249212}" type="parTrans" cxnId="{9426A0FF-575B-4451-AC2F-24F426AAFB4C}">
      <dgm:prSet/>
      <dgm:spPr/>
      <dgm:t>
        <a:bodyPr/>
        <a:lstStyle/>
        <a:p>
          <a:endParaRPr lang="en-US"/>
        </a:p>
      </dgm:t>
    </dgm:pt>
    <dgm:pt modelId="{550C664F-08C6-4AB0-A8BA-427258162553}" type="sibTrans" cxnId="{9426A0FF-575B-4451-AC2F-24F426AAFB4C}">
      <dgm:prSet/>
      <dgm:spPr/>
      <dgm:t>
        <a:bodyPr/>
        <a:lstStyle/>
        <a:p>
          <a:endParaRPr lang="en-US"/>
        </a:p>
      </dgm:t>
    </dgm:pt>
    <dgm:pt modelId="{758E1963-2700-124A-9734-CEB3A04F2045}">
      <dgm:prSet phldrT="[Text]" custT="1"/>
      <dgm:spPr/>
      <dgm:t>
        <a:bodyPr/>
        <a:lstStyle/>
        <a:p>
          <a:r>
            <a:rPr lang="en-US" sz="2800" dirty="0" smtClean="0"/>
            <a:t>Henri Savall</a:t>
          </a:r>
          <a:endParaRPr lang="en-US" sz="2800" dirty="0"/>
        </a:p>
      </dgm:t>
    </dgm:pt>
    <dgm:pt modelId="{8A814354-5347-7347-AEF3-2C5797F17DE6}" type="parTrans" cxnId="{C3EFC8DF-A52C-D940-8FFD-761790F18FB4}">
      <dgm:prSet/>
      <dgm:spPr/>
      <dgm:t>
        <a:bodyPr/>
        <a:lstStyle/>
        <a:p>
          <a:endParaRPr lang="en-US"/>
        </a:p>
      </dgm:t>
    </dgm:pt>
    <dgm:pt modelId="{DE25CECF-EFB6-1F4F-AB33-CB45CBF2124C}" type="sibTrans" cxnId="{C3EFC8DF-A52C-D940-8FFD-761790F18FB4}">
      <dgm:prSet/>
      <dgm:spPr/>
      <dgm:t>
        <a:bodyPr/>
        <a:lstStyle/>
        <a:p>
          <a:endParaRPr lang="en-US"/>
        </a:p>
      </dgm:t>
    </dgm:pt>
    <dgm:pt modelId="{A819D884-F255-1044-B4F7-60301DCD26B2}">
      <dgm:prSet phldrT="[Text]" custT="1"/>
      <dgm:spPr/>
      <dgm:t>
        <a:bodyPr/>
        <a:lstStyle/>
        <a:p>
          <a:r>
            <a:rPr lang="en-US" sz="2400" dirty="0" smtClean="0"/>
            <a:t> Gilles Deleuze</a:t>
          </a:r>
          <a:endParaRPr lang="en-US" sz="2400" dirty="0"/>
        </a:p>
      </dgm:t>
    </dgm:pt>
    <dgm:pt modelId="{640FF86F-0D80-AF45-A70F-C3EEFB185F65}" type="parTrans" cxnId="{F9D53AAC-2D09-5040-898E-AABE0CF02BBA}">
      <dgm:prSet/>
      <dgm:spPr/>
      <dgm:t>
        <a:bodyPr/>
        <a:lstStyle/>
        <a:p>
          <a:endParaRPr lang="en-US"/>
        </a:p>
      </dgm:t>
    </dgm:pt>
    <dgm:pt modelId="{B20B07BB-E2DF-3D4E-997B-2D7DB65EF99C}" type="sibTrans" cxnId="{F9D53AAC-2D09-5040-898E-AABE0CF02BBA}">
      <dgm:prSet/>
      <dgm:spPr/>
      <dgm:t>
        <a:bodyPr/>
        <a:lstStyle/>
        <a:p>
          <a:endParaRPr lang="en-US"/>
        </a:p>
      </dgm:t>
    </dgm:pt>
    <dgm:pt modelId="{8D7A074A-173C-AE49-A300-4C0243DEE331}">
      <dgm:prSet phldrT="[Text]" custT="1"/>
      <dgm:spPr/>
      <dgm:t>
        <a:bodyPr/>
        <a:lstStyle/>
        <a:p>
          <a:r>
            <a:rPr lang="en-US" sz="2400" dirty="0" smtClean="0"/>
            <a:t>Grace Ann Rosile</a:t>
          </a:r>
          <a:endParaRPr lang="en-US" sz="2400" dirty="0"/>
        </a:p>
      </dgm:t>
    </dgm:pt>
    <dgm:pt modelId="{33EFEFDA-B158-DD4D-90FA-C0FFE8B644DA}" type="parTrans" cxnId="{14A3EFDF-35CD-A047-BD0D-27950F4AF01B}">
      <dgm:prSet/>
      <dgm:spPr/>
      <dgm:t>
        <a:bodyPr/>
        <a:lstStyle/>
        <a:p>
          <a:endParaRPr lang="en-US"/>
        </a:p>
      </dgm:t>
    </dgm:pt>
    <dgm:pt modelId="{F2FFD725-BE6A-C541-AE44-7A60394A8E47}" type="sibTrans" cxnId="{14A3EFDF-35CD-A047-BD0D-27950F4AF01B}">
      <dgm:prSet/>
      <dgm:spPr/>
      <dgm:t>
        <a:bodyPr/>
        <a:lstStyle/>
        <a:p>
          <a:endParaRPr lang="en-US"/>
        </a:p>
      </dgm:t>
    </dgm:pt>
    <dgm:pt modelId="{2E275DC1-257A-A841-BE0E-23555550E2CD}">
      <dgm:prSet phldrT="[Text]" custT="1"/>
      <dgm:spPr/>
      <dgm:t>
        <a:bodyPr/>
        <a:lstStyle/>
        <a:p>
          <a:r>
            <a:rPr lang="en-US" sz="2400" dirty="0" smtClean="0"/>
            <a:t>Karen Barad</a:t>
          </a:r>
          <a:endParaRPr lang="en-US" sz="2400" dirty="0"/>
        </a:p>
      </dgm:t>
    </dgm:pt>
    <dgm:pt modelId="{49864A06-94C4-464B-BFE9-4D8258AEBE28}" type="parTrans" cxnId="{4131FB78-BAAA-D74C-B3DF-4F6D8EF63495}">
      <dgm:prSet/>
      <dgm:spPr/>
      <dgm:t>
        <a:bodyPr/>
        <a:lstStyle/>
        <a:p>
          <a:endParaRPr lang="en-US"/>
        </a:p>
      </dgm:t>
    </dgm:pt>
    <dgm:pt modelId="{642958FE-2D46-6D4C-82C6-C8B3FFA560C1}" type="sibTrans" cxnId="{4131FB78-BAAA-D74C-B3DF-4F6D8EF63495}">
      <dgm:prSet/>
      <dgm:spPr/>
      <dgm:t>
        <a:bodyPr/>
        <a:lstStyle/>
        <a:p>
          <a:endParaRPr lang="en-US"/>
        </a:p>
      </dgm:t>
    </dgm:pt>
    <dgm:pt modelId="{32EFA006-5CA5-7445-A530-3AC957D32F37}">
      <dgm:prSet phldrT="[Text]" custT="1"/>
      <dgm:spPr/>
      <dgm:t>
        <a:bodyPr/>
        <a:lstStyle/>
        <a:p>
          <a:r>
            <a:rPr lang="en-US" sz="2400" dirty="0" smtClean="0"/>
            <a:t>Anete Strand</a:t>
          </a:r>
        </a:p>
      </dgm:t>
    </dgm:pt>
    <dgm:pt modelId="{69392ECC-1A0C-0B4F-8B28-4E4133E23201}" type="parTrans" cxnId="{6323E67B-3802-044F-910F-33F1117F5C99}">
      <dgm:prSet/>
      <dgm:spPr/>
      <dgm:t>
        <a:bodyPr/>
        <a:lstStyle/>
        <a:p>
          <a:endParaRPr lang="en-US"/>
        </a:p>
      </dgm:t>
    </dgm:pt>
    <dgm:pt modelId="{CA0164B7-A195-624D-832F-950798AF7ACC}" type="sibTrans" cxnId="{6323E67B-3802-044F-910F-33F1117F5C99}">
      <dgm:prSet/>
      <dgm:spPr/>
      <dgm:t>
        <a:bodyPr/>
        <a:lstStyle/>
        <a:p>
          <a:endParaRPr lang="en-US"/>
        </a:p>
      </dgm:t>
    </dgm:pt>
    <dgm:pt modelId="{BBD05525-6BFE-C043-A97A-644E668866BE}">
      <dgm:prSet phldrT="[Text]" custT="1"/>
      <dgm:spPr/>
      <dgm:t>
        <a:bodyPr/>
        <a:lstStyle/>
        <a:p>
          <a:r>
            <a:rPr lang="en-US" sz="2800" dirty="0" smtClean="0"/>
            <a:t>Marita Svane</a:t>
          </a:r>
          <a:endParaRPr lang="en-US" sz="2800" dirty="0"/>
        </a:p>
      </dgm:t>
    </dgm:pt>
    <dgm:pt modelId="{965164C0-8BEE-DD47-B7FB-FB9A03DAC564}" type="parTrans" cxnId="{F68D1209-D2B6-094A-AE2B-42719C5D6A4D}">
      <dgm:prSet/>
      <dgm:spPr/>
      <dgm:t>
        <a:bodyPr/>
        <a:lstStyle/>
        <a:p>
          <a:endParaRPr lang="en-US"/>
        </a:p>
      </dgm:t>
    </dgm:pt>
    <dgm:pt modelId="{07DE76A9-D1DE-D54D-AFB2-EB08ADE859D3}" type="sibTrans" cxnId="{F68D1209-D2B6-094A-AE2B-42719C5D6A4D}">
      <dgm:prSet/>
      <dgm:spPr/>
      <dgm:t>
        <a:bodyPr/>
        <a:lstStyle/>
        <a:p>
          <a:endParaRPr lang="en-US"/>
        </a:p>
      </dgm:t>
    </dgm:pt>
    <dgm:pt modelId="{6629626D-218F-6948-AAD0-119A8B24A0B5}">
      <dgm:prSet phldrT="[Text]" custT="1"/>
      <dgm:spPr/>
      <dgm:t>
        <a:bodyPr/>
        <a:lstStyle/>
        <a:p>
          <a:r>
            <a:rPr lang="en-US" sz="2400" dirty="0" smtClean="0"/>
            <a:t>Veronique Zardet</a:t>
          </a:r>
          <a:endParaRPr lang="en-US" sz="2400" dirty="0"/>
        </a:p>
      </dgm:t>
    </dgm:pt>
    <dgm:pt modelId="{E81A5754-A2FC-C84A-B36F-00D985B9B36F}" type="parTrans" cxnId="{4C6FF76F-10AD-704C-A451-4ADC8927EF29}">
      <dgm:prSet/>
      <dgm:spPr/>
      <dgm:t>
        <a:bodyPr/>
        <a:lstStyle/>
        <a:p>
          <a:endParaRPr lang="en-US"/>
        </a:p>
      </dgm:t>
    </dgm:pt>
    <dgm:pt modelId="{4C2FBF2E-3D3A-5E4A-8562-69721FAE1911}" type="sibTrans" cxnId="{4C6FF76F-10AD-704C-A451-4ADC8927EF29}">
      <dgm:prSet/>
      <dgm:spPr/>
      <dgm:t>
        <a:bodyPr/>
        <a:lstStyle/>
        <a:p>
          <a:endParaRPr lang="en-US"/>
        </a:p>
      </dgm:t>
    </dgm:pt>
    <dgm:pt modelId="{17613438-7718-7A4A-A9ED-32CDB36A1640}">
      <dgm:prSet phldrT="[Text]" custT="1"/>
      <dgm:spPr/>
      <dgm:t>
        <a:bodyPr/>
        <a:lstStyle/>
        <a:p>
          <a:r>
            <a:rPr lang="en-US" sz="2000" dirty="0" smtClean="0"/>
            <a:t>Jane Bennett</a:t>
          </a:r>
          <a:endParaRPr lang="en-US" sz="2000" dirty="0"/>
        </a:p>
      </dgm:t>
    </dgm:pt>
    <dgm:pt modelId="{4B8C4766-63B0-9F46-A021-573E7CA17546}" type="parTrans" cxnId="{26F103CE-EB0B-C548-A61D-0E9EC4D8107B}">
      <dgm:prSet/>
      <dgm:spPr/>
      <dgm:t>
        <a:bodyPr/>
        <a:lstStyle/>
        <a:p>
          <a:endParaRPr lang="en-US"/>
        </a:p>
      </dgm:t>
    </dgm:pt>
    <dgm:pt modelId="{B66694DA-0505-584C-8929-823B54A4B2B1}" type="sibTrans" cxnId="{26F103CE-EB0B-C548-A61D-0E9EC4D8107B}">
      <dgm:prSet/>
      <dgm:spPr/>
      <dgm:t>
        <a:bodyPr/>
        <a:lstStyle/>
        <a:p>
          <a:endParaRPr lang="en-US"/>
        </a:p>
      </dgm:t>
    </dgm:pt>
    <dgm:pt modelId="{FA6E1D1B-5FDE-074D-BA3A-0861BE8C4EA2}">
      <dgm:prSet phldrT="[Text]" custT="1"/>
      <dgm:spPr/>
      <dgm:t>
        <a:bodyPr/>
        <a:lstStyle/>
        <a:p>
          <a:r>
            <a:rPr lang="en-US" sz="2800" dirty="0" smtClean="0"/>
            <a:t>David Boje</a:t>
          </a:r>
          <a:endParaRPr lang="en-US" sz="2800" dirty="0"/>
        </a:p>
      </dgm:t>
    </dgm:pt>
    <dgm:pt modelId="{CF03292C-AC2D-1B4C-8F3F-2E78F6A54A4B}" type="parTrans" cxnId="{738CD385-D1BD-0841-8CE5-58F3A6F6E30F}">
      <dgm:prSet/>
      <dgm:spPr/>
      <dgm:t>
        <a:bodyPr/>
        <a:lstStyle/>
        <a:p>
          <a:endParaRPr lang="en-US"/>
        </a:p>
      </dgm:t>
    </dgm:pt>
    <dgm:pt modelId="{07CD4895-6A7E-DA41-999C-2145B9A8ABF9}" type="sibTrans" cxnId="{738CD385-D1BD-0841-8CE5-58F3A6F6E30F}">
      <dgm:prSet/>
      <dgm:spPr/>
      <dgm:t>
        <a:bodyPr/>
        <a:lstStyle/>
        <a:p>
          <a:endParaRPr lang="en-US"/>
        </a:p>
      </dgm:t>
    </dgm:pt>
    <dgm:pt modelId="{929BEE66-58D1-AC4F-9CB7-D6422F3E1006}">
      <dgm:prSet phldrT="[Text]" custT="1"/>
      <dgm:spPr/>
      <dgm:t>
        <a:bodyPr/>
        <a:lstStyle/>
        <a:p>
          <a:r>
            <a:rPr lang="en-US" sz="2800" dirty="0" smtClean="0"/>
            <a:t>Tyron Love</a:t>
          </a:r>
          <a:endParaRPr lang="en-US" sz="2800" dirty="0"/>
        </a:p>
      </dgm:t>
    </dgm:pt>
    <dgm:pt modelId="{C0ED5E9F-82AA-F747-80B5-D2BA38DC3383}" type="parTrans" cxnId="{A8932D95-7F0C-9A41-AA3C-7F42A7563E8D}">
      <dgm:prSet/>
      <dgm:spPr/>
      <dgm:t>
        <a:bodyPr/>
        <a:lstStyle/>
        <a:p>
          <a:endParaRPr lang="en-US"/>
        </a:p>
      </dgm:t>
    </dgm:pt>
    <dgm:pt modelId="{82F36A53-47B8-9A4D-A311-7D45F910B54D}" type="sibTrans" cxnId="{A8932D95-7F0C-9A41-AA3C-7F42A7563E8D}">
      <dgm:prSet/>
      <dgm:spPr/>
      <dgm:t>
        <a:bodyPr/>
        <a:lstStyle/>
        <a:p>
          <a:endParaRPr lang="en-US"/>
        </a:p>
      </dgm:t>
    </dgm:pt>
    <dgm:pt modelId="{44D02DFE-5B22-6148-A592-262315578948}">
      <dgm:prSet phldrT="[Text]" custT="1"/>
      <dgm:spPr/>
      <dgm:t>
        <a:bodyPr/>
        <a:lstStyle/>
        <a:p>
          <a:r>
            <a:rPr lang="en-US" sz="2400" dirty="0" err="1" smtClean="0"/>
            <a:t>Linde</a:t>
          </a:r>
          <a:r>
            <a:rPr lang="en-US" sz="2400" dirty="0" smtClean="0"/>
            <a:t> &amp; Graham Smith</a:t>
          </a:r>
        </a:p>
      </dgm:t>
    </dgm:pt>
    <dgm:pt modelId="{6312381D-4E98-9F4F-90BA-DE11B2AF3379}" type="parTrans" cxnId="{0BE404CA-CBDE-6E44-A14A-E44C73FC9361}">
      <dgm:prSet/>
      <dgm:spPr/>
      <dgm:t>
        <a:bodyPr/>
        <a:lstStyle/>
        <a:p>
          <a:endParaRPr lang="en-US"/>
        </a:p>
      </dgm:t>
    </dgm:pt>
    <dgm:pt modelId="{B12CE0DD-F379-8B40-AFFB-3D0DF609E5AF}" type="sibTrans" cxnId="{0BE404CA-CBDE-6E44-A14A-E44C73FC9361}">
      <dgm:prSet/>
      <dgm:spPr/>
      <dgm:t>
        <a:bodyPr/>
        <a:lstStyle/>
        <a:p>
          <a:endParaRPr lang="en-US"/>
        </a:p>
      </dgm:t>
    </dgm:pt>
    <dgm:pt modelId="{D1283042-79E9-4E47-9DB4-B3376BC276B2}">
      <dgm:prSet phldrT="[Text]" custT="1"/>
      <dgm:spPr/>
      <dgm:t>
        <a:bodyPr/>
        <a:lstStyle/>
        <a:p>
          <a:r>
            <a:rPr lang="en-US" sz="2000" dirty="0" smtClean="0"/>
            <a:t>Angus Macfarlane</a:t>
          </a:r>
          <a:endParaRPr lang="en-US" sz="2000" dirty="0"/>
        </a:p>
      </dgm:t>
    </dgm:pt>
    <dgm:pt modelId="{2B507C17-368B-C64F-81FB-20EC8644ED19}" type="parTrans" cxnId="{94F80B37-9CDB-A04C-9312-37015ADF631B}">
      <dgm:prSet/>
      <dgm:spPr/>
      <dgm:t>
        <a:bodyPr/>
        <a:lstStyle/>
        <a:p>
          <a:endParaRPr lang="en-US"/>
        </a:p>
      </dgm:t>
    </dgm:pt>
    <dgm:pt modelId="{0FF523C1-B74A-B447-A293-880D931D1F5C}" type="sibTrans" cxnId="{94F80B37-9CDB-A04C-9312-37015ADF631B}">
      <dgm:prSet/>
      <dgm:spPr/>
      <dgm:t>
        <a:bodyPr/>
        <a:lstStyle/>
        <a:p>
          <a:endParaRPr lang="en-US"/>
        </a:p>
      </dgm:t>
    </dgm:pt>
    <dgm:pt modelId="{C9387B6D-266B-C340-A7F8-F0963D08E43E}">
      <dgm:prSet phldrT="[Text]" custT="1"/>
      <dgm:spPr/>
      <dgm:t>
        <a:bodyPr/>
        <a:lstStyle/>
        <a:p>
          <a:r>
            <a:rPr lang="en-US" sz="2400" dirty="0" smtClean="0"/>
            <a:t>Gregory Cajete</a:t>
          </a:r>
          <a:endParaRPr lang="en-US" sz="2400" dirty="0"/>
        </a:p>
      </dgm:t>
    </dgm:pt>
    <dgm:pt modelId="{04FCEAAF-DF9A-A541-8279-C0EC0F124147}" type="parTrans" cxnId="{68010918-B2A0-7B43-BB14-BDDDC114E5C7}">
      <dgm:prSet/>
      <dgm:spPr/>
      <dgm:t>
        <a:bodyPr/>
        <a:lstStyle/>
        <a:p>
          <a:endParaRPr lang="en-US"/>
        </a:p>
      </dgm:t>
    </dgm:pt>
    <dgm:pt modelId="{E8D63C0A-16E4-DE4E-B461-5842274DB9AE}" type="sibTrans" cxnId="{68010918-B2A0-7B43-BB14-BDDDC114E5C7}">
      <dgm:prSet/>
      <dgm:spPr/>
      <dgm:t>
        <a:bodyPr/>
        <a:lstStyle/>
        <a:p>
          <a:endParaRPr lang="en-US"/>
        </a:p>
      </dgm:t>
    </dgm:pt>
    <dgm:pt modelId="{72C277C8-DE9E-3843-9457-DC8C2C275AFA}">
      <dgm:prSet phldrT="[Text]" custT="1"/>
      <dgm:spPr/>
      <dgm:t>
        <a:bodyPr/>
        <a:lstStyle/>
        <a:p>
          <a:r>
            <a:rPr lang="en-US" sz="2400" dirty="0" smtClean="0"/>
            <a:t>Don </a:t>
          </a:r>
          <a:r>
            <a:rPr lang="en-US" sz="2400" dirty="0" err="1" smtClean="0"/>
            <a:t>Peppion</a:t>
          </a:r>
          <a:endParaRPr lang="en-US" sz="2400" dirty="0"/>
        </a:p>
      </dgm:t>
    </dgm:pt>
    <dgm:pt modelId="{50BAB604-4CFC-A84F-AE73-012BB1ACC588}" type="parTrans" cxnId="{1B5037BB-C529-B54F-B663-36A89C1DE8A2}">
      <dgm:prSet/>
      <dgm:spPr/>
      <dgm:t>
        <a:bodyPr/>
        <a:lstStyle/>
        <a:p>
          <a:endParaRPr lang="en-US"/>
        </a:p>
      </dgm:t>
    </dgm:pt>
    <dgm:pt modelId="{ECDC0B76-5EA6-3044-912C-193EBBD580A9}" type="sibTrans" cxnId="{1B5037BB-C529-B54F-B663-36A89C1DE8A2}">
      <dgm:prSet/>
      <dgm:spPr/>
      <dgm:t>
        <a:bodyPr/>
        <a:lstStyle/>
        <a:p>
          <a:endParaRPr lang="en-US"/>
        </a:p>
      </dgm:t>
    </dgm:pt>
    <dgm:pt modelId="{DA4DB111-7C98-44ED-BC7C-C91D7DDAE81E}" type="pres">
      <dgm:prSet presAssocID="{78A7C5B0-5227-4C8B-AA01-92D448A818AF}" presName="Name0" presStyleCnt="0">
        <dgm:presLayoutVars>
          <dgm:chMax val="1"/>
          <dgm:dir/>
          <dgm:animLvl val="ctr"/>
          <dgm:resizeHandles val="exact"/>
        </dgm:presLayoutVars>
      </dgm:prSet>
      <dgm:spPr/>
      <dgm:t>
        <a:bodyPr/>
        <a:lstStyle/>
        <a:p>
          <a:endParaRPr lang="en-US"/>
        </a:p>
      </dgm:t>
    </dgm:pt>
    <dgm:pt modelId="{E6AF0A74-5C53-4808-8A77-31B80B0E5BF6}" type="pres">
      <dgm:prSet presAssocID="{0AA34E75-C871-4636-82AC-E87B52167F2D}" presName="centerShape" presStyleLbl="node0" presStyleIdx="0" presStyleCnt="1" custScaleX="390299" custScaleY="373951"/>
      <dgm:spPr/>
      <dgm:t>
        <a:bodyPr/>
        <a:lstStyle/>
        <a:p>
          <a:endParaRPr lang="en-US"/>
        </a:p>
      </dgm:t>
    </dgm:pt>
    <dgm:pt modelId="{21E2B31A-E4B2-4ECF-88AA-8FCC85E6F254}" type="pres">
      <dgm:prSet presAssocID="{AC3E7205-C590-4C12-9D02-2D2D91E25E73}" presName="node" presStyleLbl="node1" presStyleIdx="0" presStyleCnt="18" custScaleX="321522" custScaleY="176826" custRadScaleRad="81774" custRadScaleInc="72068">
        <dgm:presLayoutVars>
          <dgm:bulletEnabled val="1"/>
        </dgm:presLayoutVars>
      </dgm:prSet>
      <dgm:spPr/>
      <dgm:t>
        <a:bodyPr/>
        <a:lstStyle/>
        <a:p>
          <a:endParaRPr lang="en-US"/>
        </a:p>
      </dgm:t>
    </dgm:pt>
    <dgm:pt modelId="{A740D28C-C6E5-4D3D-829E-B2E72DEC6932}" type="pres">
      <dgm:prSet presAssocID="{AC3E7205-C590-4C12-9D02-2D2D91E25E73}" presName="dummy" presStyleCnt="0"/>
      <dgm:spPr/>
      <dgm:t>
        <a:bodyPr/>
        <a:lstStyle/>
        <a:p>
          <a:endParaRPr lang="en-US"/>
        </a:p>
      </dgm:t>
    </dgm:pt>
    <dgm:pt modelId="{C09C0B9D-C626-4352-937F-E565C32A1F1A}" type="pres">
      <dgm:prSet presAssocID="{188A0AD8-3361-466A-980F-FD629CABEA5D}" presName="sibTrans" presStyleLbl="sibTrans2D1" presStyleIdx="0" presStyleCnt="18"/>
      <dgm:spPr/>
      <dgm:t>
        <a:bodyPr/>
        <a:lstStyle/>
        <a:p>
          <a:endParaRPr lang="en-US"/>
        </a:p>
      </dgm:t>
    </dgm:pt>
    <dgm:pt modelId="{D9C7BDA6-EED2-0D4D-AC40-23F8878381E0}" type="pres">
      <dgm:prSet presAssocID="{929BEE66-58D1-AC4F-9CB7-D6422F3E1006}" presName="node" presStyleLbl="node1" presStyleIdx="1" presStyleCnt="18" custScaleX="419521" custRadScaleRad="118097" custRadScaleInc="218286">
        <dgm:presLayoutVars>
          <dgm:bulletEnabled val="1"/>
        </dgm:presLayoutVars>
      </dgm:prSet>
      <dgm:spPr/>
      <dgm:t>
        <a:bodyPr/>
        <a:lstStyle/>
        <a:p>
          <a:endParaRPr lang="en-US"/>
        </a:p>
      </dgm:t>
    </dgm:pt>
    <dgm:pt modelId="{7DD6422E-1012-7E49-A777-8CC318A5A6ED}" type="pres">
      <dgm:prSet presAssocID="{929BEE66-58D1-AC4F-9CB7-D6422F3E1006}" presName="dummy" presStyleCnt="0"/>
      <dgm:spPr/>
      <dgm:t>
        <a:bodyPr/>
        <a:lstStyle/>
        <a:p>
          <a:endParaRPr lang="en-US"/>
        </a:p>
      </dgm:t>
    </dgm:pt>
    <dgm:pt modelId="{EE8A4E5C-9B11-DC41-86C5-9A54F37D167F}" type="pres">
      <dgm:prSet presAssocID="{82F36A53-47B8-9A4D-A311-7D45F910B54D}" presName="sibTrans" presStyleLbl="sibTrans2D1" presStyleIdx="1" presStyleCnt="18"/>
      <dgm:spPr/>
      <dgm:t>
        <a:bodyPr/>
        <a:lstStyle/>
        <a:p>
          <a:endParaRPr lang="en-US"/>
        </a:p>
      </dgm:t>
    </dgm:pt>
    <dgm:pt modelId="{9FF39CCE-522C-7945-A825-E1AE8DFD7068}" type="pres">
      <dgm:prSet presAssocID="{C9387B6D-266B-C340-A7F8-F0963D08E43E}" presName="node" presStyleLbl="node1" presStyleIdx="2" presStyleCnt="18" custScaleX="435425" custRadScaleRad="113643" custRadScaleInc="124225">
        <dgm:presLayoutVars>
          <dgm:bulletEnabled val="1"/>
        </dgm:presLayoutVars>
      </dgm:prSet>
      <dgm:spPr/>
      <dgm:t>
        <a:bodyPr/>
        <a:lstStyle/>
        <a:p>
          <a:endParaRPr lang="en-US"/>
        </a:p>
      </dgm:t>
    </dgm:pt>
    <dgm:pt modelId="{3C0CA264-E135-0F44-9464-5C5D78952877}" type="pres">
      <dgm:prSet presAssocID="{C9387B6D-266B-C340-A7F8-F0963D08E43E}" presName="dummy" presStyleCnt="0"/>
      <dgm:spPr/>
      <dgm:t>
        <a:bodyPr/>
        <a:lstStyle/>
        <a:p>
          <a:endParaRPr lang="en-US"/>
        </a:p>
      </dgm:t>
    </dgm:pt>
    <dgm:pt modelId="{E2C75419-CD3F-AB47-85BF-FB5CBA80EA7E}" type="pres">
      <dgm:prSet presAssocID="{E8D63C0A-16E4-DE4E-B461-5842274DB9AE}" presName="sibTrans" presStyleLbl="sibTrans2D1" presStyleIdx="2" presStyleCnt="18"/>
      <dgm:spPr/>
      <dgm:t>
        <a:bodyPr/>
        <a:lstStyle/>
        <a:p>
          <a:endParaRPr lang="en-US"/>
        </a:p>
      </dgm:t>
    </dgm:pt>
    <dgm:pt modelId="{DFB82B99-2326-9D44-8EE5-D21E4343413C}" type="pres">
      <dgm:prSet presAssocID="{72C277C8-DE9E-3843-9457-DC8C2C275AFA}" presName="node" presStyleLbl="node1" presStyleIdx="3" presStyleCnt="18" custScaleX="446123" custRadScaleRad="111023" custRadScaleInc="27160">
        <dgm:presLayoutVars>
          <dgm:bulletEnabled val="1"/>
        </dgm:presLayoutVars>
      </dgm:prSet>
      <dgm:spPr/>
      <dgm:t>
        <a:bodyPr/>
        <a:lstStyle/>
        <a:p>
          <a:endParaRPr lang="en-US"/>
        </a:p>
      </dgm:t>
    </dgm:pt>
    <dgm:pt modelId="{439BFD2F-6B58-9F43-8314-6E6CD5623C01}" type="pres">
      <dgm:prSet presAssocID="{72C277C8-DE9E-3843-9457-DC8C2C275AFA}" presName="dummy" presStyleCnt="0"/>
      <dgm:spPr/>
      <dgm:t>
        <a:bodyPr/>
        <a:lstStyle/>
        <a:p>
          <a:endParaRPr lang="en-US"/>
        </a:p>
      </dgm:t>
    </dgm:pt>
    <dgm:pt modelId="{8C051E81-8E7F-DD4A-822A-C556FADC5C69}" type="pres">
      <dgm:prSet presAssocID="{ECDC0B76-5EA6-3044-912C-193EBBD580A9}" presName="sibTrans" presStyleLbl="sibTrans2D1" presStyleIdx="3" presStyleCnt="18"/>
      <dgm:spPr/>
      <dgm:t>
        <a:bodyPr/>
        <a:lstStyle/>
        <a:p>
          <a:endParaRPr lang="en-US"/>
        </a:p>
      </dgm:t>
    </dgm:pt>
    <dgm:pt modelId="{22179D19-E919-B547-A014-C2EDEE813188}" type="pres">
      <dgm:prSet presAssocID="{D1283042-79E9-4E47-9DB4-B3376BC276B2}" presName="node" presStyleLbl="node1" presStyleIdx="4" presStyleCnt="18" custScaleX="408869" custRadScaleRad="104266" custRadScaleInc="-51419">
        <dgm:presLayoutVars>
          <dgm:bulletEnabled val="1"/>
        </dgm:presLayoutVars>
      </dgm:prSet>
      <dgm:spPr/>
      <dgm:t>
        <a:bodyPr/>
        <a:lstStyle/>
        <a:p>
          <a:endParaRPr lang="en-US"/>
        </a:p>
      </dgm:t>
    </dgm:pt>
    <dgm:pt modelId="{1099969D-8FD3-FB4D-AF74-DEA16CB72CE2}" type="pres">
      <dgm:prSet presAssocID="{D1283042-79E9-4E47-9DB4-B3376BC276B2}" presName="dummy" presStyleCnt="0"/>
      <dgm:spPr/>
      <dgm:t>
        <a:bodyPr/>
        <a:lstStyle/>
        <a:p>
          <a:endParaRPr lang="en-US"/>
        </a:p>
      </dgm:t>
    </dgm:pt>
    <dgm:pt modelId="{A340E99A-8298-7744-9B84-54863AC459B3}" type="pres">
      <dgm:prSet presAssocID="{0FF523C1-B74A-B447-A293-880D931D1F5C}" presName="sibTrans" presStyleLbl="sibTrans2D1" presStyleIdx="4" presStyleCnt="18"/>
      <dgm:spPr/>
      <dgm:t>
        <a:bodyPr/>
        <a:lstStyle/>
        <a:p>
          <a:endParaRPr lang="en-US"/>
        </a:p>
      </dgm:t>
    </dgm:pt>
    <dgm:pt modelId="{1F7507E7-16FF-E44B-8365-F4F7848627E9}" type="pres">
      <dgm:prSet presAssocID="{2E275DC1-257A-A841-BE0E-23555550E2CD}" presName="node" presStyleLbl="node1" presStyleIdx="5" presStyleCnt="18" custScaleX="390873" custScaleY="113553" custRadScaleRad="107838" custRadScaleInc="-120758">
        <dgm:presLayoutVars>
          <dgm:bulletEnabled val="1"/>
        </dgm:presLayoutVars>
      </dgm:prSet>
      <dgm:spPr/>
      <dgm:t>
        <a:bodyPr/>
        <a:lstStyle/>
        <a:p>
          <a:endParaRPr lang="en-US"/>
        </a:p>
      </dgm:t>
    </dgm:pt>
    <dgm:pt modelId="{8CA4CF8D-31C0-4849-B2B9-38DD496C9559}" type="pres">
      <dgm:prSet presAssocID="{2E275DC1-257A-A841-BE0E-23555550E2CD}" presName="dummy" presStyleCnt="0"/>
      <dgm:spPr/>
      <dgm:t>
        <a:bodyPr/>
        <a:lstStyle/>
        <a:p>
          <a:endParaRPr lang="en-US"/>
        </a:p>
      </dgm:t>
    </dgm:pt>
    <dgm:pt modelId="{A29EF74C-2C7C-0241-A071-61D02259184E}" type="pres">
      <dgm:prSet presAssocID="{642958FE-2D46-6D4C-82C6-C8B3FFA560C1}" presName="sibTrans" presStyleLbl="sibTrans2D1" presStyleIdx="5" presStyleCnt="18"/>
      <dgm:spPr/>
      <dgm:t>
        <a:bodyPr/>
        <a:lstStyle/>
        <a:p>
          <a:endParaRPr lang="en-US"/>
        </a:p>
      </dgm:t>
    </dgm:pt>
    <dgm:pt modelId="{18949E23-5716-41EE-8482-AD899487C22A}" type="pres">
      <dgm:prSet presAssocID="{053550CC-D558-47D3-BB85-AEC146FC1E73}" presName="node" presStyleLbl="node1" presStyleIdx="6" presStyleCnt="18" custScaleX="473427" custScaleY="135826" custRadScaleRad="113036" custRadScaleInc="-157186">
        <dgm:presLayoutVars>
          <dgm:bulletEnabled val="1"/>
        </dgm:presLayoutVars>
      </dgm:prSet>
      <dgm:spPr/>
      <dgm:t>
        <a:bodyPr/>
        <a:lstStyle/>
        <a:p>
          <a:endParaRPr lang="en-US"/>
        </a:p>
      </dgm:t>
    </dgm:pt>
    <dgm:pt modelId="{22544C63-152D-4BA0-B4E1-6E36758E97BB}" type="pres">
      <dgm:prSet presAssocID="{053550CC-D558-47D3-BB85-AEC146FC1E73}" presName="dummy" presStyleCnt="0"/>
      <dgm:spPr/>
      <dgm:t>
        <a:bodyPr/>
        <a:lstStyle/>
        <a:p>
          <a:endParaRPr lang="en-US"/>
        </a:p>
      </dgm:t>
    </dgm:pt>
    <dgm:pt modelId="{47906407-956C-4DBE-95F5-60B3E34737A1}" type="pres">
      <dgm:prSet presAssocID="{274A1F7C-FF7D-49DF-BC19-A31740450024}" presName="sibTrans" presStyleLbl="sibTrans2D1" presStyleIdx="6" presStyleCnt="18"/>
      <dgm:spPr/>
      <dgm:t>
        <a:bodyPr/>
        <a:lstStyle/>
        <a:p>
          <a:endParaRPr lang="en-US"/>
        </a:p>
      </dgm:t>
    </dgm:pt>
    <dgm:pt modelId="{6769DED0-B969-4340-BD69-AA2702B1F3F2}" type="pres">
      <dgm:prSet presAssocID="{44D02DFE-5B22-6148-A592-262315578948}" presName="node" presStyleLbl="node1" presStyleIdx="7" presStyleCnt="18" custScaleX="502592" custScaleY="135250" custRadScaleRad="112945" custRadScaleInc="-201287">
        <dgm:presLayoutVars>
          <dgm:bulletEnabled val="1"/>
        </dgm:presLayoutVars>
      </dgm:prSet>
      <dgm:spPr/>
      <dgm:t>
        <a:bodyPr/>
        <a:lstStyle/>
        <a:p>
          <a:endParaRPr lang="en-US"/>
        </a:p>
      </dgm:t>
    </dgm:pt>
    <dgm:pt modelId="{36938378-8C7B-9B42-A718-596D88544AC4}" type="pres">
      <dgm:prSet presAssocID="{44D02DFE-5B22-6148-A592-262315578948}" presName="dummy" presStyleCnt="0"/>
      <dgm:spPr/>
      <dgm:t>
        <a:bodyPr/>
        <a:lstStyle/>
        <a:p>
          <a:endParaRPr lang="en-US"/>
        </a:p>
      </dgm:t>
    </dgm:pt>
    <dgm:pt modelId="{6F76ED9A-E66C-4F46-AB24-0974453DD866}" type="pres">
      <dgm:prSet presAssocID="{B12CE0DD-F379-8B40-AFFB-3D0DF609E5AF}" presName="sibTrans" presStyleLbl="sibTrans2D1" presStyleIdx="7" presStyleCnt="18"/>
      <dgm:spPr/>
      <dgm:t>
        <a:bodyPr/>
        <a:lstStyle/>
        <a:p>
          <a:endParaRPr lang="en-US"/>
        </a:p>
      </dgm:t>
    </dgm:pt>
    <dgm:pt modelId="{0289BAD0-863C-A34A-9582-7082780532D0}" type="pres">
      <dgm:prSet presAssocID="{32EFA006-5CA5-7445-A530-3AC957D32F37}" presName="node" presStyleLbl="node1" presStyleIdx="8" presStyleCnt="18" custScaleX="343495" custScaleY="151520" custRadScaleRad="119946" custRadScaleInc="-243469">
        <dgm:presLayoutVars>
          <dgm:bulletEnabled val="1"/>
        </dgm:presLayoutVars>
      </dgm:prSet>
      <dgm:spPr/>
      <dgm:t>
        <a:bodyPr/>
        <a:lstStyle/>
        <a:p>
          <a:endParaRPr lang="en-US"/>
        </a:p>
      </dgm:t>
    </dgm:pt>
    <dgm:pt modelId="{F9C6E9D8-065A-D446-A95B-FCBEBA4A41C8}" type="pres">
      <dgm:prSet presAssocID="{32EFA006-5CA5-7445-A530-3AC957D32F37}" presName="dummy" presStyleCnt="0"/>
      <dgm:spPr/>
      <dgm:t>
        <a:bodyPr/>
        <a:lstStyle/>
        <a:p>
          <a:endParaRPr lang="en-US"/>
        </a:p>
      </dgm:t>
    </dgm:pt>
    <dgm:pt modelId="{A5A27364-FAD3-CC4A-9D68-C77D48F84255}" type="pres">
      <dgm:prSet presAssocID="{CA0164B7-A195-624D-832F-950798AF7ACC}" presName="sibTrans" presStyleLbl="sibTrans2D1" presStyleIdx="8" presStyleCnt="18"/>
      <dgm:spPr/>
      <dgm:t>
        <a:bodyPr/>
        <a:lstStyle/>
        <a:p>
          <a:endParaRPr lang="en-US"/>
        </a:p>
      </dgm:t>
    </dgm:pt>
    <dgm:pt modelId="{585FE9A8-D8F9-48B3-BD89-BCB8D40C3B62}" type="pres">
      <dgm:prSet presAssocID="{C86AF644-A202-465B-986C-F66F4C0A09FE}" presName="node" presStyleLbl="node1" presStyleIdx="9" presStyleCnt="18" custScaleX="297389" custScaleY="155484" custRadScaleRad="92949" custRadScaleInc="4523">
        <dgm:presLayoutVars>
          <dgm:bulletEnabled val="1"/>
        </dgm:presLayoutVars>
      </dgm:prSet>
      <dgm:spPr/>
      <dgm:t>
        <a:bodyPr/>
        <a:lstStyle/>
        <a:p>
          <a:endParaRPr lang="en-US"/>
        </a:p>
      </dgm:t>
    </dgm:pt>
    <dgm:pt modelId="{61A87214-CB21-4889-AF91-57B4116DD7F6}" type="pres">
      <dgm:prSet presAssocID="{C86AF644-A202-465B-986C-F66F4C0A09FE}" presName="dummy" presStyleCnt="0"/>
      <dgm:spPr/>
      <dgm:t>
        <a:bodyPr/>
        <a:lstStyle/>
        <a:p>
          <a:endParaRPr lang="en-US"/>
        </a:p>
      </dgm:t>
    </dgm:pt>
    <dgm:pt modelId="{607E6A0A-3655-4CA6-91D8-44B285A4941A}" type="pres">
      <dgm:prSet presAssocID="{FD225BFA-EC92-4709-8193-75F266C9714F}" presName="sibTrans" presStyleLbl="sibTrans2D1" presStyleIdx="9" presStyleCnt="18"/>
      <dgm:spPr/>
      <dgm:t>
        <a:bodyPr/>
        <a:lstStyle/>
        <a:p>
          <a:endParaRPr lang="en-US"/>
        </a:p>
      </dgm:t>
    </dgm:pt>
    <dgm:pt modelId="{E364F04E-E27E-B649-85E7-D7C683FB1A09}" type="pres">
      <dgm:prSet presAssocID="{BBD05525-6BFE-C043-A97A-644E668866BE}" presName="node" presStyleLbl="node1" presStyleIdx="10" presStyleCnt="18" custScaleX="461723" custScaleY="103144" custRadScaleRad="123390" custRadScaleInc="285817">
        <dgm:presLayoutVars>
          <dgm:bulletEnabled val="1"/>
        </dgm:presLayoutVars>
      </dgm:prSet>
      <dgm:spPr/>
      <dgm:t>
        <a:bodyPr/>
        <a:lstStyle/>
        <a:p>
          <a:endParaRPr lang="en-US"/>
        </a:p>
      </dgm:t>
    </dgm:pt>
    <dgm:pt modelId="{07694811-1127-6449-AC35-984BF4B60C2C}" type="pres">
      <dgm:prSet presAssocID="{BBD05525-6BFE-C043-A97A-644E668866BE}" presName="dummy" presStyleCnt="0"/>
      <dgm:spPr/>
      <dgm:t>
        <a:bodyPr/>
        <a:lstStyle/>
        <a:p>
          <a:endParaRPr lang="en-US"/>
        </a:p>
      </dgm:t>
    </dgm:pt>
    <dgm:pt modelId="{6B46F567-7BA0-9248-A5CB-2032F686E371}" type="pres">
      <dgm:prSet presAssocID="{07DE76A9-D1DE-D54D-AFB2-EB08ADE859D3}" presName="sibTrans" presStyleLbl="sibTrans2D1" presStyleIdx="10" presStyleCnt="18"/>
      <dgm:spPr/>
      <dgm:t>
        <a:bodyPr/>
        <a:lstStyle/>
        <a:p>
          <a:endParaRPr lang="en-US"/>
        </a:p>
      </dgm:t>
    </dgm:pt>
    <dgm:pt modelId="{258243CD-DE4C-2E44-B64C-A522B68106EC}" type="pres">
      <dgm:prSet presAssocID="{758E1963-2700-124A-9734-CEB3A04F2045}" presName="node" presStyleLbl="node1" presStyleIdx="11" presStyleCnt="18" custScaleX="384952" custScaleY="113435" custRadScaleRad="115504" custRadScaleInc="160285">
        <dgm:presLayoutVars>
          <dgm:bulletEnabled val="1"/>
        </dgm:presLayoutVars>
      </dgm:prSet>
      <dgm:spPr/>
      <dgm:t>
        <a:bodyPr/>
        <a:lstStyle/>
        <a:p>
          <a:endParaRPr lang="en-US"/>
        </a:p>
      </dgm:t>
    </dgm:pt>
    <dgm:pt modelId="{6BB4724E-08F1-7C45-B8C6-9831080019E2}" type="pres">
      <dgm:prSet presAssocID="{758E1963-2700-124A-9734-CEB3A04F2045}" presName="dummy" presStyleCnt="0"/>
      <dgm:spPr/>
      <dgm:t>
        <a:bodyPr/>
        <a:lstStyle/>
        <a:p>
          <a:endParaRPr lang="en-US"/>
        </a:p>
      </dgm:t>
    </dgm:pt>
    <dgm:pt modelId="{06948657-0060-C34F-B396-056A3FA755BF}" type="pres">
      <dgm:prSet presAssocID="{DE25CECF-EFB6-1F4F-AB33-CB45CBF2124C}" presName="sibTrans" presStyleLbl="sibTrans2D1" presStyleIdx="11" presStyleCnt="18"/>
      <dgm:spPr/>
      <dgm:t>
        <a:bodyPr/>
        <a:lstStyle/>
        <a:p>
          <a:endParaRPr lang="en-US"/>
        </a:p>
      </dgm:t>
    </dgm:pt>
    <dgm:pt modelId="{E230FB75-4F6B-5F4A-BD14-FFB7199487F2}" type="pres">
      <dgm:prSet presAssocID="{6629626D-218F-6948-AAD0-119A8B24A0B5}" presName="node" presStyleLbl="node1" presStyleIdx="12" presStyleCnt="18" custScaleX="396834" custScaleY="146012">
        <dgm:presLayoutVars>
          <dgm:bulletEnabled val="1"/>
        </dgm:presLayoutVars>
      </dgm:prSet>
      <dgm:spPr/>
      <dgm:t>
        <a:bodyPr/>
        <a:lstStyle/>
        <a:p>
          <a:endParaRPr lang="en-US"/>
        </a:p>
      </dgm:t>
    </dgm:pt>
    <dgm:pt modelId="{0802C7C4-4183-CE42-9BC2-2125B517B676}" type="pres">
      <dgm:prSet presAssocID="{6629626D-218F-6948-AAD0-119A8B24A0B5}" presName="dummy" presStyleCnt="0"/>
      <dgm:spPr/>
      <dgm:t>
        <a:bodyPr/>
        <a:lstStyle/>
        <a:p>
          <a:endParaRPr lang="en-US"/>
        </a:p>
      </dgm:t>
    </dgm:pt>
    <dgm:pt modelId="{263EF95E-6152-924D-B8A8-7F1558E80897}" type="pres">
      <dgm:prSet presAssocID="{4C2FBF2E-3D3A-5E4A-8562-69721FAE1911}" presName="sibTrans" presStyleLbl="sibTrans2D1" presStyleIdx="12" presStyleCnt="18"/>
      <dgm:spPr/>
      <dgm:t>
        <a:bodyPr/>
        <a:lstStyle/>
        <a:p>
          <a:endParaRPr lang="en-US"/>
        </a:p>
      </dgm:t>
    </dgm:pt>
    <dgm:pt modelId="{819BC320-0E3F-4F15-A919-57F70CA02FCD}" type="pres">
      <dgm:prSet presAssocID="{ABCADF7A-7ED1-44EC-B608-BFA2456D0BF1}" presName="node" presStyleLbl="node1" presStyleIdx="13" presStyleCnt="18" custScaleX="367599" custScaleY="131356">
        <dgm:presLayoutVars>
          <dgm:bulletEnabled val="1"/>
        </dgm:presLayoutVars>
      </dgm:prSet>
      <dgm:spPr/>
      <dgm:t>
        <a:bodyPr/>
        <a:lstStyle/>
        <a:p>
          <a:endParaRPr lang="en-US"/>
        </a:p>
      </dgm:t>
    </dgm:pt>
    <dgm:pt modelId="{46156E6F-80BF-4EEB-9889-1CA1A20B7461}" type="pres">
      <dgm:prSet presAssocID="{ABCADF7A-7ED1-44EC-B608-BFA2456D0BF1}" presName="dummy" presStyleCnt="0"/>
      <dgm:spPr/>
      <dgm:t>
        <a:bodyPr/>
        <a:lstStyle/>
        <a:p>
          <a:endParaRPr lang="en-US"/>
        </a:p>
      </dgm:t>
    </dgm:pt>
    <dgm:pt modelId="{0DD71EEF-493C-4E91-89BE-3AD922D5DFEC}" type="pres">
      <dgm:prSet presAssocID="{550C664F-08C6-4AB0-A8BA-427258162553}" presName="sibTrans" presStyleLbl="sibTrans2D1" presStyleIdx="13" presStyleCnt="18"/>
      <dgm:spPr/>
      <dgm:t>
        <a:bodyPr/>
        <a:lstStyle/>
        <a:p>
          <a:endParaRPr lang="en-US"/>
        </a:p>
      </dgm:t>
    </dgm:pt>
    <dgm:pt modelId="{8B6E1CC7-B503-164A-95A9-5A6032B4B856}" type="pres">
      <dgm:prSet presAssocID="{17613438-7718-7A4A-A9ED-32CDB36A1640}" presName="node" presStyleLbl="node1" presStyleIdx="14" presStyleCnt="18" custScaleX="268682" custScaleY="142707" custRadScaleRad="106934" custRadScaleInc="-57435">
        <dgm:presLayoutVars>
          <dgm:bulletEnabled val="1"/>
        </dgm:presLayoutVars>
      </dgm:prSet>
      <dgm:spPr/>
      <dgm:t>
        <a:bodyPr/>
        <a:lstStyle/>
        <a:p>
          <a:endParaRPr lang="en-US"/>
        </a:p>
      </dgm:t>
    </dgm:pt>
    <dgm:pt modelId="{D268CCDA-BB58-3C4E-A4F7-6FFE48036C04}" type="pres">
      <dgm:prSet presAssocID="{17613438-7718-7A4A-A9ED-32CDB36A1640}" presName="dummy" presStyleCnt="0"/>
      <dgm:spPr/>
      <dgm:t>
        <a:bodyPr/>
        <a:lstStyle/>
        <a:p>
          <a:endParaRPr lang="en-US"/>
        </a:p>
      </dgm:t>
    </dgm:pt>
    <dgm:pt modelId="{06D0BDB6-38F7-B64F-8A3E-2DB6C36665B3}" type="pres">
      <dgm:prSet presAssocID="{B66694DA-0505-584C-8929-823B54A4B2B1}" presName="sibTrans" presStyleLbl="sibTrans2D1" presStyleIdx="14" presStyleCnt="18"/>
      <dgm:spPr/>
      <dgm:t>
        <a:bodyPr/>
        <a:lstStyle/>
        <a:p>
          <a:endParaRPr lang="en-US"/>
        </a:p>
      </dgm:t>
    </dgm:pt>
    <dgm:pt modelId="{C401F228-884D-2244-9B6C-89284475D5D7}" type="pres">
      <dgm:prSet presAssocID="{A819D884-F255-1044-B4F7-60301DCD26B2}" presName="node" presStyleLbl="node1" presStyleIdx="15" presStyleCnt="18" custScaleX="342257" custScaleY="146671" custRadScaleRad="107199" custRadScaleInc="-98223">
        <dgm:presLayoutVars>
          <dgm:bulletEnabled val="1"/>
        </dgm:presLayoutVars>
      </dgm:prSet>
      <dgm:spPr/>
      <dgm:t>
        <a:bodyPr/>
        <a:lstStyle/>
        <a:p>
          <a:endParaRPr lang="en-US"/>
        </a:p>
      </dgm:t>
    </dgm:pt>
    <dgm:pt modelId="{92CEF8DE-F56A-8340-ADFF-AB8B37905212}" type="pres">
      <dgm:prSet presAssocID="{A819D884-F255-1044-B4F7-60301DCD26B2}" presName="dummy" presStyleCnt="0"/>
      <dgm:spPr/>
      <dgm:t>
        <a:bodyPr/>
        <a:lstStyle/>
        <a:p>
          <a:endParaRPr lang="en-US"/>
        </a:p>
      </dgm:t>
    </dgm:pt>
    <dgm:pt modelId="{23893CC7-C84C-2B46-8ABC-EF81966D2AC4}" type="pres">
      <dgm:prSet presAssocID="{B20B07BB-E2DF-3D4E-997B-2D7DB65EF99C}" presName="sibTrans" presStyleLbl="sibTrans2D1" presStyleIdx="15" presStyleCnt="18"/>
      <dgm:spPr/>
      <dgm:t>
        <a:bodyPr/>
        <a:lstStyle/>
        <a:p>
          <a:endParaRPr lang="en-US"/>
        </a:p>
      </dgm:t>
    </dgm:pt>
    <dgm:pt modelId="{E6436D3D-F0E9-624B-80BB-633D0C0F8CFF}" type="pres">
      <dgm:prSet presAssocID="{8D7A074A-173C-AE49-A300-4C0243DEE331}" presName="node" presStyleLbl="node1" presStyleIdx="16" presStyleCnt="18" custScaleX="390267" custScaleY="148998" custRadScaleRad="120288" custRadScaleInc="-161171">
        <dgm:presLayoutVars>
          <dgm:bulletEnabled val="1"/>
        </dgm:presLayoutVars>
      </dgm:prSet>
      <dgm:spPr/>
      <dgm:t>
        <a:bodyPr/>
        <a:lstStyle/>
        <a:p>
          <a:endParaRPr lang="en-US"/>
        </a:p>
      </dgm:t>
    </dgm:pt>
    <dgm:pt modelId="{EC504091-E60C-DA4B-AFA7-EDBC7CBECB57}" type="pres">
      <dgm:prSet presAssocID="{8D7A074A-173C-AE49-A300-4C0243DEE331}" presName="dummy" presStyleCnt="0"/>
      <dgm:spPr/>
      <dgm:t>
        <a:bodyPr/>
        <a:lstStyle/>
        <a:p>
          <a:endParaRPr lang="en-US"/>
        </a:p>
      </dgm:t>
    </dgm:pt>
    <dgm:pt modelId="{5A44926C-8013-DF49-9A6D-6C2A46AB3E46}" type="pres">
      <dgm:prSet presAssocID="{F2FFD725-BE6A-C541-AE44-7A60394A8E47}" presName="sibTrans" presStyleLbl="sibTrans2D1" presStyleIdx="16" presStyleCnt="18"/>
      <dgm:spPr/>
      <dgm:t>
        <a:bodyPr/>
        <a:lstStyle/>
        <a:p>
          <a:endParaRPr lang="en-US"/>
        </a:p>
      </dgm:t>
    </dgm:pt>
    <dgm:pt modelId="{3075DF85-7B6D-AA4E-A870-EBB2C40FCB61}" type="pres">
      <dgm:prSet presAssocID="{FA6E1D1B-5FDE-074D-BA3A-0861BE8C4EA2}" presName="node" presStyleLbl="node1" presStyleIdx="17" presStyleCnt="18" custScaleX="356299" custScaleY="89387" custRadScaleRad="111857" custRadScaleInc="-143893">
        <dgm:presLayoutVars>
          <dgm:bulletEnabled val="1"/>
        </dgm:presLayoutVars>
      </dgm:prSet>
      <dgm:spPr/>
      <dgm:t>
        <a:bodyPr/>
        <a:lstStyle/>
        <a:p>
          <a:endParaRPr lang="en-US"/>
        </a:p>
      </dgm:t>
    </dgm:pt>
    <dgm:pt modelId="{94B924D9-A867-DD40-AFD6-3B638D049463}" type="pres">
      <dgm:prSet presAssocID="{FA6E1D1B-5FDE-074D-BA3A-0861BE8C4EA2}" presName="dummy" presStyleCnt="0"/>
      <dgm:spPr/>
      <dgm:t>
        <a:bodyPr/>
        <a:lstStyle/>
        <a:p>
          <a:endParaRPr lang="en-US"/>
        </a:p>
      </dgm:t>
    </dgm:pt>
    <dgm:pt modelId="{374F9DBF-5F68-0549-A827-9FA43CD7A3B7}" type="pres">
      <dgm:prSet presAssocID="{07CD4895-6A7E-DA41-999C-2145B9A8ABF9}" presName="sibTrans" presStyleLbl="sibTrans2D1" presStyleIdx="17" presStyleCnt="18"/>
      <dgm:spPr/>
      <dgm:t>
        <a:bodyPr/>
        <a:lstStyle/>
        <a:p>
          <a:endParaRPr lang="en-US"/>
        </a:p>
      </dgm:t>
    </dgm:pt>
  </dgm:ptLst>
  <dgm:cxnLst>
    <dgm:cxn modelId="{DF91B512-2458-604F-A288-BF5BE4F2700D}" type="presOf" srcId="{78A7C5B0-5227-4C8B-AA01-92D448A818AF}" destId="{DA4DB111-7C98-44ED-BC7C-C91D7DDAE81E}" srcOrd="0" destOrd="0" presId="urn:microsoft.com/office/officeart/2005/8/layout/radial6"/>
    <dgm:cxn modelId="{68010918-B2A0-7B43-BB14-BDDDC114E5C7}" srcId="{0AA34E75-C871-4636-82AC-E87B52167F2D}" destId="{C9387B6D-266B-C340-A7F8-F0963D08E43E}" srcOrd="2" destOrd="0" parTransId="{04FCEAAF-DF9A-A541-8279-C0EC0F124147}" sibTransId="{E8D63C0A-16E4-DE4E-B461-5842274DB9AE}"/>
    <dgm:cxn modelId="{1B5037BB-C529-B54F-B663-36A89C1DE8A2}" srcId="{0AA34E75-C871-4636-82AC-E87B52167F2D}" destId="{72C277C8-DE9E-3843-9457-DC8C2C275AFA}" srcOrd="3" destOrd="0" parTransId="{50BAB604-4CFC-A84F-AE73-012BB1ACC588}" sibTransId="{ECDC0B76-5EA6-3044-912C-193EBBD580A9}"/>
    <dgm:cxn modelId="{0B7674EE-C4D9-154D-B59C-F8F6DE8EAC88}" type="presOf" srcId="{D1283042-79E9-4E47-9DB4-B3376BC276B2}" destId="{22179D19-E919-B547-A014-C2EDEE813188}" srcOrd="0" destOrd="0" presId="urn:microsoft.com/office/officeart/2005/8/layout/radial6"/>
    <dgm:cxn modelId="{94F80B37-9CDB-A04C-9312-37015ADF631B}" srcId="{0AA34E75-C871-4636-82AC-E87B52167F2D}" destId="{D1283042-79E9-4E47-9DB4-B3376BC276B2}" srcOrd="4" destOrd="0" parTransId="{2B507C17-368B-C64F-81FB-20EC8644ED19}" sibTransId="{0FF523C1-B74A-B447-A293-880D931D1F5C}"/>
    <dgm:cxn modelId="{DCF81950-4C27-7249-8C8F-E46E03E9AE30}" type="presOf" srcId="{32EFA006-5CA5-7445-A530-3AC957D32F37}" destId="{0289BAD0-863C-A34A-9582-7082780532D0}" srcOrd="0" destOrd="0" presId="urn:microsoft.com/office/officeart/2005/8/layout/radial6"/>
    <dgm:cxn modelId="{EA88E30D-21E3-4B40-9D0D-1CB3AA3A5AEF}" type="presOf" srcId="{ECDC0B76-5EA6-3044-912C-193EBBD580A9}" destId="{8C051E81-8E7F-DD4A-822A-C556FADC5C69}" srcOrd="0" destOrd="0" presId="urn:microsoft.com/office/officeart/2005/8/layout/radial6"/>
    <dgm:cxn modelId="{336896F2-AE29-E847-9F4E-432D579A0C76}" type="presOf" srcId="{C9387B6D-266B-C340-A7F8-F0963D08E43E}" destId="{9FF39CCE-522C-7945-A825-E1AE8DFD7068}" srcOrd="0" destOrd="0" presId="urn:microsoft.com/office/officeart/2005/8/layout/radial6"/>
    <dgm:cxn modelId="{37D0BF19-A885-0A42-907C-544835E3AED5}" type="presOf" srcId="{DE25CECF-EFB6-1F4F-AB33-CB45CBF2124C}" destId="{06948657-0060-C34F-B396-056A3FA755BF}" srcOrd="0" destOrd="0" presId="urn:microsoft.com/office/officeart/2005/8/layout/radial6"/>
    <dgm:cxn modelId="{9426A0FF-575B-4451-AC2F-24F426AAFB4C}" srcId="{0AA34E75-C871-4636-82AC-E87B52167F2D}" destId="{ABCADF7A-7ED1-44EC-B608-BFA2456D0BF1}" srcOrd="13" destOrd="0" parTransId="{8A1E2C0D-A1DE-4345-9535-20746F249212}" sibTransId="{550C664F-08C6-4AB0-A8BA-427258162553}"/>
    <dgm:cxn modelId="{D8A30CD4-B1EA-0245-B55C-D7116AC209EE}" type="presOf" srcId="{8D7A074A-173C-AE49-A300-4C0243DEE331}" destId="{E6436D3D-F0E9-624B-80BB-633D0C0F8CFF}" srcOrd="0" destOrd="0" presId="urn:microsoft.com/office/officeart/2005/8/layout/radial6"/>
    <dgm:cxn modelId="{B00C6D5A-C598-1242-8FA3-9FAFA1E5AF10}" type="presOf" srcId="{642958FE-2D46-6D4C-82C6-C8B3FFA560C1}" destId="{A29EF74C-2C7C-0241-A071-61D02259184E}" srcOrd="0" destOrd="0" presId="urn:microsoft.com/office/officeart/2005/8/layout/radial6"/>
    <dgm:cxn modelId="{3E7BB42F-01F3-9A44-AFFC-6FA2857092F0}" type="presOf" srcId="{0AA34E75-C871-4636-82AC-E87B52167F2D}" destId="{E6AF0A74-5C53-4808-8A77-31B80B0E5BF6}" srcOrd="0" destOrd="0" presId="urn:microsoft.com/office/officeart/2005/8/layout/radial6"/>
    <dgm:cxn modelId="{2A8F417E-C9C6-1241-BC38-45D148D7F1DC}" type="presOf" srcId="{6629626D-218F-6948-AAD0-119A8B24A0B5}" destId="{E230FB75-4F6B-5F4A-BD14-FFB7199487F2}" srcOrd="0" destOrd="0" presId="urn:microsoft.com/office/officeart/2005/8/layout/radial6"/>
    <dgm:cxn modelId="{4131FB78-BAAA-D74C-B3DF-4F6D8EF63495}" srcId="{0AA34E75-C871-4636-82AC-E87B52167F2D}" destId="{2E275DC1-257A-A841-BE0E-23555550E2CD}" srcOrd="5" destOrd="0" parTransId="{49864A06-94C4-464B-BFE9-4D8258AEBE28}" sibTransId="{642958FE-2D46-6D4C-82C6-C8B3FFA560C1}"/>
    <dgm:cxn modelId="{273D535F-31B3-194A-BD5B-B719CAA71543}" type="presOf" srcId="{0FF523C1-B74A-B447-A293-880D931D1F5C}" destId="{A340E99A-8298-7744-9B84-54863AC459B3}" srcOrd="0" destOrd="0" presId="urn:microsoft.com/office/officeart/2005/8/layout/radial6"/>
    <dgm:cxn modelId="{738CD385-D1BD-0841-8CE5-58F3A6F6E30F}" srcId="{0AA34E75-C871-4636-82AC-E87B52167F2D}" destId="{FA6E1D1B-5FDE-074D-BA3A-0861BE8C4EA2}" srcOrd="17" destOrd="0" parTransId="{CF03292C-AC2D-1B4C-8F3F-2E78F6A54A4B}" sibTransId="{07CD4895-6A7E-DA41-999C-2145B9A8ABF9}"/>
    <dgm:cxn modelId="{97DCB0A7-659D-B24F-9E8F-D4AADAB5E9B1}" type="presOf" srcId="{B66694DA-0505-584C-8929-823B54A4B2B1}" destId="{06D0BDB6-38F7-B64F-8A3E-2DB6C36665B3}" srcOrd="0" destOrd="0" presId="urn:microsoft.com/office/officeart/2005/8/layout/radial6"/>
    <dgm:cxn modelId="{671463A1-BD77-4E7B-8641-51B69E711DE6}" srcId="{0AA34E75-C871-4636-82AC-E87B52167F2D}" destId="{053550CC-D558-47D3-BB85-AEC146FC1E73}" srcOrd="6" destOrd="0" parTransId="{EEAEC8F7-C456-4B17-A39A-8C9F0CE7FF7F}" sibTransId="{274A1F7C-FF7D-49DF-BC19-A31740450024}"/>
    <dgm:cxn modelId="{1ACF44BB-C23F-2449-8514-914D8FB5D0CE}" type="presOf" srcId="{CA0164B7-A195-624D-832F-950798AF7ACC}" destId="{A5A27364-FAD3-CC4A-9D68-C77D48F84255}" srcOrd="0" destOrd="0" presId="urn:microsoft.com/office/officeart/2005/8/layout/radial6"/>
    <dgm:cxn modelId="{060D403E-22DD-364A-8EFE-E9C96BD6FE15}" type="presOf" srcId="{07DE76A9-D1DE-D54D-AFB2-EB08ADE859D3}" destId="{6B46F567-7BA0-9248-A5CB-2032F686E371}" srcOrd="0" destOrd="0" presId="urn:microsoft.com/office/officeart/2005/8/layout/radial6"/>
    <dgm:cxn modelId="{0BE404CA-CBDE-6E44-A14A-E44C73FC9361}" srcId="{0AA34E75-C871-4636-82AC-E87B52167F2D}" destId="{44D02DFE-5B22-6148-A592-262315578948}" srcOrd="7" destOrd="0" parTransId="{6312381D-4E98-9F4F-90BA-DE11B2AF3379}" sibTransId="{B12CE0DD-F379-8B40-AFFB-3D0DF609E5AF}"/>
    <dgm:cxn modelId="{833A0E72-62BC-C94B-8022-E9EC3D5915BC}" type="presOf" srcId="{550C664F-08C6-4AB0-A8BA-427258162553}" destId="{0DD71EEF-493C-4E91-89BE-3AD922D5DFEC}" srcOrd="0" destOrd="0" presId="urn:microsoft.com/office/officeart/2005/8/layout/radial6"/>
    <dgm:cxn modelId="{91D671D2-BA39-0440-9164-DA5713C34A20}" type="presOf" srcId="{E8D63C0A-16E4-DE4E-B461-5842274DB9AE}" destId="{E2C75419-CD3F-AB47-85BF-FB5CBA80EA7E}" srcOrd="0" destOrd="0" presId="urn:microsoft.com/office/officeart/2005/8/layout/radial6"/>
    <dgm:cxn modelId="{A6912ADF-F11F-BB46-836A-48D67D995BA3}" type="presOf" srcId="{053550CC-D558-47D3-BB85-AEC146FC1E73}" destId="{18949E23-5716-41EE-8482-AD899487C22A}" srcOrd="0" destOrd="0" presId="urn:microsoft.com/office/officeart/2005/8/layout/radial6"/>
    <dgm:cxn modelId="{26F103CE-EB0B-C548-A61D-0E9EC4D8107B}" srcId="{0AA34E75-C871-4636-82AC-E87B52167F2D}" destId="{17613438-7718-7A4A-A9ED-32CDB36A1640}" srcOrd="14" destOrd="0" parTransId="{4B8C4766-63B0-9F46-A021-573E7CA17546}" sibTransId="{B66694DA-0505-584C-8929-823B54A4B2B1}"/>
    <dgm:cxn modelId="{436AB636-038A-A94B-A2A2-306E4AD76EDE}" type="presOf" srcId="{A819D884-F255-1044-B4F7-60301DCD26B2}" destId="{C401F228-884D-2244-9B6C-89284475D5D7}" srcOrd="0" destOrd="0" presId="urn:microsoft.com/office/officeart/2005/8/layout/radial6"/>
    <dgm:cxn modelId="{520A226A-1E3C-564F-AEDD-F02FDB341A8C}" type="presOf" srcId="{BBD05525-6BFE-C043-A97A-644E668866BE}" destId="{E364F04E-E27E-B649-85E7-D7C683FB1A09}" srcOrd="0" destOrd="0" presId="urn:microsoft.com/office/officeart/2005/8/layout/radial6"/>
    <dgm:cxn modelId="{3765A888-A6B6-FB48-9555-21F6EE155812}" type="presOf" srcId="{72C277C8-DE9E-3843-9457-DC8C2C275AFA}" destId="{DFB82B99-2326-9D44-8EE5-D21E4343413C}" srcOrd="0" destOrd="0" presId="urn:microsoft.com/office/officeart/2005/8/layout/radial6"/>
    <dgm:cxn modelId="{F68D1209-D2B6-094A-AE2B-42719C5D6A4D}" srcId="{0AA34E75-C871-4636-82AC-E87B52167F2D}" destId="{BBD05525-6BFE-C043-A97A-644E668866BE}" srcOrd="10" destOrd="0" parTransId="{965164C0-8BEE-DD47-B7FB-FB9A03DAC564}" sibTransId="{07DE76A9-D1DE-D54D-AFB2-EB08ADE859D3}"/>
    <dgm:cxn modelId="{6E62F203-1C9C-FF4F-853B-9B68093621AC}" type="presOf" srcId="{82F36A53-47B8-9A4D-A311-7D45F910B54D}" destId="{EE8A4E5C-9B11-DC41-86C5-9A54F37D167F}" srcOrd="0" destOrd="0" presId="urn:microsoft.com/office/officeart/2005/8/layout/radial6"/>
    <dgm:cxn modelId="{8649C070-4E37-E746-86C8-DBDC74B0015F}" type="presOf" srcId="{758E1963-2700-124A-9734-CEB3A04F2045}" destId="{258243CD-DE4C-2E44-B64C-A522B68106EC}" srcOrd="0" destOrd="0" presId="urn:microsoft.com/office/officeart/2005/8/layout/radial6"/>
    <dgm:cxn modelId="{230F0102-929D-4D4C-9407-EED7ABAAA220}" type="presOf" srcId="{274A1F7C-FF7D-49DF-BC19-A31740450024}" destId="{47906407-956C-4DBE-95F5-60B3E34737A1}" srcOrd="0" destOrd="0" presId="urn:microsoft.com/office/officeart/2005/8/layout/radial6"/>
    <dgm:cxn modelId="{F9D53AAC-2D09-5040-898E-AABE0CF02BBA}" srcId="{0AA34E75-C871-4636-82AC-E87B52167F2D}" destId="{A819D884-F255-1044-B4F7-60301DCD26B2}" srcOrd="15" destOrd="0" parTransId="{640FF86F-0D80-AF45-A70F-C3EEFB185F65}" sibTransId="{B20B07BB-E2DF-3D4E-997B-2D7DB65EF99C}"/>
    <dgm:cxn modelId="{3417AD69-EAA2-43F0-8528-859C472288BF}" srcId="{0AA34E75-C871-4636-82AC-E87B52167F2D}" destId="{AC3E7205-C590-4C12-9D02-2D2D91E25E73}" srcOrd="0" destOrd="0" parTransId="{C72E16C8-A3A3-4D61-BA9F-136C8BBE749A}" sibTransId="{188A0AD8-3361-466A-980F-FD629CABEA5D}"/>
    <dgm:cxn modelId="{BE32ECF5-8F0F-9944-B67E-8A2464645541}" type="presOf" srcId="{C86AF644-A202-465B-986C-F66F4C0A09FE}" destId="{585FE9A8-D8F9-48B3-BD89-BCB8D40C3B62}" srcOrd="0" destOrd="0" presId="urn:microsoft.com/office/officeart/2005/8/layout/radial6"/>
    <dgm:cxn modelId="{650CFF69-2CB2-4304-8E6F-0C50330F4E83}" srcId="{78A7C5B0-5227-4C8B-AA01-92D448A818AF}" destId="{0AA34E75-C871-4636-82AC-E87B52167F2D}" srcOrd="0" destOrd="0" parTransId="{7951B0F9-C179-4EF5-82AB-9C0960BAD989}" sibTransId="{D4C38F3D-FB10-4FFF-B562-EB61B4FD0556}"/>
    <dgm:cxn modelId="{14A3EFDF-35CD-A047-BD0D-27950F4AF01B}" srcId="{0AA34E75-C871-4636-82AC-E87B52167F2D}" destId="{8D7A074A-173C-AE49-A300-4C0243DEE331}" srcOrd="16" destOrd="0" parTransId="{33EFEFDA-B158-DD4D-90FA-C0FFE8B644DA}" sibTransId="{F2FFD725-BE6A-C541-AE44-7A60394A8E47}"/>
    <dgm:cxn modelId="{4C6FF76F-10AD-704C-A451-4ADC8927EF29}" srcId="{0AA34E75-C871-4636-82AC-E87B52167F2D}" destId="{6629626D-218F-6948-AAD0-119A8B24A0B5}" srcOrd="12" destOrd="0" parTransId="{E81A5754-A2FC-C84A-B36F-00D985B9B36F}" sibTransId="{4C2FBF2E-3D3A-5E4A-8562-69721FAE1911}"/>
    <dgm:cxn modelId="{13C60FB5-7F8C-404B-BD34-93F7F192DADC}" type="presOf" srcId="{929BEE66-58D1-AC4F-9CB7-D6422F3E1006}" destId="{D9C7BDA6-EED2-0D4D-AC40-23F8878381E0}" srcOrd="0" destOrd="0" presId="urn:microsoft.com/office/officeart/2005/8/layout/radial6"/>
    <dgm:cxn modelId="{A10A05B0-7BF6-484D-83C8-DF85ABE735E6}" type="presOf" srcId="{AC3E7205-C590-4C12-9D02-2D2D91E25E73}" destId="{21E2B31A-E4B2-4ECF-88AA-8FCC85E6F254}" srcOrd="0" destOrd="0" presId="urn:microsoft.com/office/officeart/2005/8/layout/radial6"/>
    <dgm:cxn modelId="{2E4241F9-BBEA-8E47-829C-E68A7AB5BAB4}" type="presOf" srcId="{188A0AD8-3361-466A-980F-FD629CABEA5D}" destId="{C09C0B9D-C626-4352-937F-E565C32A1F1A}" srcOrd="0" destOrd="0" presId="urn:microsoft.com/office/officeart/2005/8/layout/radial6"/>
    <dgm:cxn modelId="{7165BC49-CEA1-F142-92BE-349512BCE247}" type="presOf" srcId="{07CD4895-6A7E-DA41-999C-2145B9A8ABF9}" destId="{374F9DBF-5F68-0549-A827-9FA43CD7A3B7}" srcOrd="0" destOrd="0" presId="urn:microsoft.com/office/officeart/2005/8/layout/radial6"/>
    <dgm:cxn modelId="{3C0ACF23-7BC4-234A-B98C-6184E820B22B}" type="presOf" srcId="{F2FFD725-BE6A-C541-AE44-7A60394A8E47}" destId="{5A44926C-8013-DF49-9A6D-6C2A46AB3E46}" srcOrd="0" destOrd="0" presId="urn:microsoft.com/office/officeart/2005/8/layout/radial6"/>
    <dgm:cxn modelId="{7C9694D3-F0D4-BA4B-94FB-DDE217659B9B}" type="presOf" srcId="{FD225BFA-EC92-4709-8193-75F266C9714F}" destId="{607E6A0A-3655-4CA6-91D8-44B285A4941A}" srcOrd="0" destOrd="0" presId="urn:microsoft.com/office/officeart/2005/8/layout/radial6"/>
    <dgm:cxn modelId="{90E342F1-8443-0042-8FD3-5808817E74C5}" type="presOf" srcId="{4C2FBF2E-3D3A-5E4A-8562-69721FAE1911}" destId="{263EF95E-6152-924D-B8A8-7F1558E80897}" srcOrd="0" destOrd="0" presId="urn:microsoft.com/office/officeart/2005/8/layout/radial6"/>
    <dgm:cxn modelId="{15706453-524E-C149-917F-012C88ACDB25}" type="presOf" srcId="{2E275DC1-257A-A841-BE0E-23555550E2CD}" destId="{1F7507E7-16FF-E44B-8365-F4F7848627E9}" srcOrd="0" destOrd="0" presId="urn:microsoft.com/office/officeart/2005/8/layout/radial6"/>
    <dgm:cxn modelId="{0D2F170E-908F-7442-9160-16525CF30B5B}" type="presOf" srcId="{B12CE0DD-F379-8B40-AFFB-3D0DF609E5AF}" destId="{6F76ED9A-E66C-4F46-AB24-0974453DD866}" srcOrd="0" destOrd="0" presId="urn:microsoft.com/office/officeart/2005/8/layout/radial6"/>
    <dgm:cxn modelId="{382E3D85-2798-6D42-8B64-560C289C6633}" type="presOf" srcId="{17613438-7718-7A4A-A9ED-32CDB36A1640}" destId="{8B6E1CC7-B503-164A-95A9-5A6032B4B856}" srcOrd="0" destOrd="0" presId="urn:microsoft.com/office/officeart/2005/8/layout/radial6"/>
    <dgm:cxn modelId="{6FAF1FF0-F70B-CD47-97CA-011DD3A769AD}" type="presOf" srcId="{FA6E1D1B-5FDE-074D-BA3A-0861BE8C4EA2}" destId="{3075DF85-7B6D-AA4E-A870-EBB2C40FCB61}" srcOrd="0" destOrd="0" presId="urn:microsoft.com/office/officeart/2005/8/layout/radial6"/>
    <dgm:cxn modelId="{E71F1BD2-F7F2-C348-83C3-DBCFBA40F116}" type="presOf" srcId="{ABCADF7A-7ED1-44EC-B608-BFA2456D0BF1}" destId="{819BC320-0E3F-4F15-A919-57F70CA02FCD}" srcOrd="0" destOrd="0" presId="urn:microsoft.com/office/officeart/2005/8/layout/radial6"/>
    <dgm:cxn modelId="{B8972945-724E-0945-8AD9-1C901B1722B6}" type="presOf" srcId="{B20B07BB-E2DF-3D4E-997B-2D7DB65EF99C}" destId="{23893CC7-C84C-2B46-8ABC-EF81966D2AC4}" srcOrd="0" destOrd="0" presId="urn:microsoft.com/office/officeart/2005/8/layout/radial6"/>
    <dgm:cxn modelId="{A8932D95-7F0C-9A41-AA3C-7F42A7563E8D}" srcId="{0AA34E75-C871-4636-82AC-E87B52167F2D}" destId="{929BEE66-58D1-AC4F-9CB7-D6422F3E1006}" srcOrd="1" destOrd="0" parTransId="{C0ED5E9F-82AA-F747-80B5-D2BA38DC3383}" sibTransId="{82F36A53-47B8-9A4D-A311-7D45F910B54D}"/>
    <dgm:cxn modelId="{6323E67B-3802-044F-910F-33F1117F5C99}" srcId="{0AA34E75-C871-4636-82AC-E87B52167F2D}" destId="{32EFA006-5CA5-7445-A530-3AC957D32F37}" srcOrd="8" destOrd="0" parTransId="{69392ECC-1A0C-0B4F-8B28-4E4133E23201}" sibTransId="{CA0164B7-A195-624D-832F-950798AF7ACC}"/>
    <dgm:cxn modelId="{C3EFC8DF-A52C-D940-8FFD-761790F18FB4}" srcId="{0AA34E75-C871-4636-82AC-E87B52167F2D}" destId="{758E1963-2700-124A-9734-CEB3A04F2045}" srcOrd="11" destOrd="0" parTransId="{8A814354-5347-7347-AEF3-2C5797F17DE6}" sibTransId="{DE25CECF-EFB6-1F4F-AB33-CB45CBF2124C}"/>
    <dgm:cxn modelId="{CA2A73E5-48C8-E441-A33F-0D5E15BF895D}" type="presOf" srcId="{44D02DFE-5B22-6148-A592-262315578948}" destId="{6769DED0-B969-4340-BD69-AA2702B1F3F2}" srcOrd="0" destOrd="0" presId="urn:microsoft.com/office/officeart/2005/8/layout/radial6"/>
    <dgm:cxn modelId="{A154A5B9-5EC8-471A-96F8-FE21466BD2C0}" srcId="{0AA34E75-C871-4636-82AC-E87B52167F2D}" destId="{C86AF644-A202-465B-986C-F66F4C0A09FE}" srcOrd="9" destOrd="0" parTransId="{C779C0AF-D271-4A58-BB19-C35BD8C60CE1}" sibTransId="{FD225BFA-EC92-4709-8193-75F266C9714F}"/>
    <dgm:cxn modelId="{B32E1406-E919-2D45-BD72-A947997A5A42}" type="presParOf" srcId="{DA4DB111-7C98-44ED-BC7C-C91D7DDAE81E}" destId="{E6AF0A74-5C53-4808-8A77-31B80B0E5BF6}" srcOrd="0" destOrd="0" presId="urn:microsoft.com/office/officeart/2005/8/layout/radial6"/>
    <dgm:cxn modelId="{B2F8A1A1-EA48-774C-9127-583C0BE52C25}" type="presParOf" srcId="{DA4DB111-7C98-44ED-BC7C-C91D7DDAE81E}" destId="{21E2B31A-E4B2-4ECF-88AA-8FCC85E6F254}" srcOrd="1" destOrd="0" presId="urn:microsoft.com/office/officeart/2005/8/layout/radial6"/>
    <dgm:cxn modelId="{7BEB0C3C-AAC0-1940-8AC8-0821F98E3445}" type="presParOf" srcId="{DA4DB111-7C98-44ED-BC7C-C91D7DDAE81E}" destId="{A740D28C-C6E5-4D3D-829E-B2E72DEC6932}" srcOrd="2" destOrd="0" presId="urn:microsoft.com/office/officeart/2005/8/layout/radial6"/>
    <dgm:cxn modelId="{2AA87DC7-7B9B-934C-A8B9-6AD73D3DDF0B}" type="presParOf" srcId="{DA4DB111-7C98-44ED-BC7C-C91D7DDAE81E}" destId="{C09C0B9D-C626-4352-937F-E565C32A1F1A}" srcOrd="3" destOrd="0" presId="urn:microsoft.com/office/officeart/2005/8/layout/radial6"/>
    <dgm:cxn modelId="{D1AFBF75-8AEB-8F43-9779-DC1372A8EFEC}" type="presParOf" srcId="{DA4DB111-7C98-44ED-BC7C-C91D7DDAE81E}" destId="{D9C7BDA6-EED2-0D4D-AC40-23F8878381E0}" srcOrd="4" destOrd="0" presId="urn:microsoft.com/office/officeart/2005/8/layout/radial6"/>
    <dgm:cxn modelId="{4AAD19B2-C20E-BA47-ABCA-B1FEF525FE48}" type="presParOf" srcId="{DA4DB111-7C98-44ED-BC7C-C91D7DDAE81E}" destId="{7DD6422E-1012-7E49-A777-8CC318A5A6ED}" srcOrd="5" destOrd="0" presId="urn:microsoft.com/office/officeart/2005/8/layout/radial6"/>
    <dgm:cxn modelId="{B57016D6-652C-0B48-9F42-6554019106CA}" type="presParOf" srcId="{DA4DB111-7C98-44ED-BC7C-C91D7DDAE81E}" destId="{EE8A4E5C-9B11-DC41-86C5-9A54F37D167F}" srcOrd="6" destOrd="0" presId="urn:microsoft.com/office/officeart/2005/8/layout/radial6"/>
    <dgm:cxn modelId="{7138F285-3262-174C-B276-3C0187EA3C1D}" type="presParOf" srcId="{DA4DB111-7C98-44ED-BC7C-C91D7DDAE81E}" destId="{9FF39CCE-522C-7945-A825-E1AE8DFD7068}" srcOrd="7" destOrd="0" presId="urn:microsoft.com/office/officeart/2005/8/layout/radial6"/>
    <dgm:cxn modelId="{95DAAE7A-2623-6C41-9D40-7FC67B58031C}" type="presParOf" srcId="{DA4DB111-7C98-44ED-BC7C-C91D7DDAE81E}" destId="{3C0CA264-E135-0F44-9464-5C5D78952877}" srcOrd="8" destOrd="0" presId="urn:microsoft.com/office/officeart/2005/8/layout/radial6"/>
    <dgm:cxn modelId="{B1C244F2-C371-F34D-B09A-049194BAB8C2}" type="presParOf" srcId="{DA4DB111-7C98-44ED-BC7C-C91D7DDAE81E}" destId="{E2C75419-CD3F-AB47-85BF-FB5CBA80EA7E}" srcOrd="9" destOrd="0" presId="urn:microsoft.com/office/officeart/2005/8/layout/radial6"/>
    <dgm:cxn modelId="{44E27E62-3610-5D4D-A00D-6BC6191AAFDC}" type="presParOf" srcId="{DA4DB111-7C98-44ED-BC7C-C91D7DDAE81E}" destId="{DFB82B99-2326-9D44-8EE5-D21E4343413C}" srcOrd="10" destOrd="0" presId="urn:microsoft.com/office/officeart/2005/8/layout/radial6"/>
    <dgm:cxn modelId="{82F8FDCB-E7FA-2347-94F3-890C445B9237}" type="presParOf" srcId="{DA4DB111-7C98-44ED-BC7C-C91D7DDAE81E}" destId="{439BFD2F-6B58-9F43-8314-6E6CD5623C01}" srcOrd="11" destOrd="0" presId="urn:microsoft.com/office/officeart/2005/8/layout/radial6"/>
    <dgm:cxn modelId="{AE5E4246-0286-CF44-B067-17A37448F2ED}" type="presParOf" srcId="{DA4DB111-7C98-44ED-BC7C-C91D7DDAE81E}" destId="{8C051E81-8E7F-DD4A-822A-C556FADC5C69}" srcOrd="12" destOrd="0" presId="urn:microsoft.com/office/officeart/2005/8/layout/radial6"/>
    <dgm:cxn modelId="{E474E0AA-68B5-3649-8728-BE7216365292}" type="presParOf" srcId="{DA4DB111-7C98-44ED-BC7C-C91D7DDAE81E}" destId="{22179D19-E919-B547-A014-C2EDEE813188}" srcOrd="13" destOrd="0" presId="urn:microsoft.com/office/officeart/2005/8/layout/radial6"/>
    <dgm:cxn modelId="{31DC1EB5-6DC5-994D-8427-97AA6052095F}" type="presParOf" srcId="{DA4DB111-7C98-44ED-BC7C-C91D7DDAE81E}" destId="{1099969D-8FD3-FB4D-AF74-DEA16CB72CE2}" srcOrd="14" destOrd="0" presId="urn:microsoft.com/office/officeart/2005/8/layout/radial6"/>
    <dgm:cxn modelId="{8D761FB9-CC61-8840-89CD-90333001B765}" type="presParOf" srcId="{DA4DB111-7C98-44ED-BC7C-C91D7DDAE81E}" destId="{A340E99A-8298-7744-9B84-54863AC459B3}" srcOrd="15" destOrd="0" presId="urn:microsoft.com/office/officeart/2005/8/layout/radial6"/>
    <dgm:cxn modelId="{FA518A4B-519D-8C49-B509-45E7984019AE}" type="presParOf" srcId="{DA4DB111-7C98-44ED-BC7C-C91D7DDAE81E}" destId="{1F7507E7-16FF-E44B-8365-F4F7848627E9}" srcOrd="16" destOrd="0" presId="urn:microsoft.com/office/officeart/2005/8/layout/radial6"/>
    <dgm:cxn modelId="{0AAC0235-65F7-7C4A-B3D0-02643052A8D3}" type="presParOf" srcId="{DA4DB111-7C98-44ED-BC7C-C91D7DDAE81E}" destId="{8CA4CF8D-31C0-4849-B2B9-38DD496C9559}" srcOrd="17" destOrd="0" presId="urn:microsoft.com/office/officeart/2005/8/layout/radial6"/>
    <dgm:cxn modelId="{2D1F5465-77C7-D34B-AC8A-F2134129394D}" type="presParOf" srcId="{DA4DB111-7C98-44ED-BC7C-C91D7DDAE81E}" destId="{A29EF74C-2C7C-0241-A071-61D02259184E}" srcOrd="18" destOrd="0" presId="urn:microsoft.com/office/officeart/2005/8/layout/radial6"/>
    <dgm:cxn modelId="{CBAF8D53-BF77-2743-8D79-94F0880D4B0D}" type="presParOf" srcId="{DA4DB111-7C98-44ED-BC7C-C91D7DDAE81E}" destId="{18949E23-5716-41EE-8482-AD899487C22A}" srcOrd="19" destOrd="0" presId="urn:microsoft.com/office/officeart/2005/8/layout/radial6"/>
    <dgm:cxn modelId="{F0359061-3BD4-AF4E-A1F4-0A89031FB5F5}" type="presParOf" srcId="{DA4DB111-7C98-44ED-BC7C-C91D7DDAE81E}" destId="{22544C63-152D-4BA0-B4E1-6E36758E97BB}" srcOrd="20" destOrd="0" presId="urn:microsoft.com/office/officeart/2005/8/layout/radial6"/>
    <dgm:cxn modelId="{2AE68E73-6737-8541-923C-71237A6A6BB9}" type="presParOf" srcId="{DA4DB111-7C98-44ED-BC7C-C91D7DDAE81E}" destId="{47906407-956C-4DBE-95F5-60B3E34737A1}" srcOrd="21" destOrd="0" presId="urn:microsoft.com/office/officeart/2005/8/layout/radial6"/>
    <dgm:cxn modelId="{995B3407-37E9-F74D-97F0-6C64BACBBCB5}" type="presParOf" srcId="{DA4DB111-7C98-44ED-BC7C-C91D7DDAE81E}" destId="{6769DED0-B969-4340-BD69-AA2702B1F3F2}" srcOrd="22" destOrd="0" presId="urn:microsoft.com/office/officeart/2005/8/layout/radial6"/>
    <dgm:cxn modelId="{93F844D6-5520-7F4E-9B62-3857902C510A}" type="presParOf" srcId="{DA4DB111-7C98-44ED-BC7C-C91D7DDAE81E}" destId="{36938378-8C7B-9B42-A718-596D88544AC4}" srcOrd="23" destOrd="0" presId="urn:microsoft.com/office/officeart/2005/8/layout/radial6"/>
    <dgm:cxn modelId="{0E5B5A9E-9AC4-A546-9FFF-0CB517C09028}" type="presParOf" srcId="{DA4DB111-7C98-44ED-BC7C-C91D7DDAE81E}" destId="{6F76ED9A-E66C-4F46-AB24-0974453DD866}" srcOrd="24" destOrd="0" presId="urn:microsoft.com/office/officeart/2005/8/layout/radial6"/>
    <dgm:cxn modelId="{C328C77B-7DEB-D946-BD5C-947F45DEE13C}" type="presParOf" srcId="{DA4DB111-7C98-44ED-BC7C-C91D7DDAE81E}" destId="{0289BAD0-863C-A34A-9582-7082780532D0}" srcOrd="25" destOrd="0" presId="urn:microsoft.com/office/officeart/2005/8/layout/radial6"/>
    <dgm:cxn modelId="{3582CD4B-7138-4F44-8499-0C6392101B44}" type="presParOf" srcId="{DA4DB111-7C98-44ED-BC7C-C91D7DDAE81E}" destId="{F9C6E9D8-065A-D446-A95B-FCBEBA4A41C8}" srcOrd="26" destOrd="0" presId="urn:microsoft.com/office/officeart/2005/8/layout/radial6"/>
    <dgm:cxn modelId="{5272C23E-4ACD-C54B-B475-10DE38EB54E6}" type="presParOf" srcId="{DA4DB111-7C98-44ED-BC7C-C91D7DDAE81E}" destId="{A5A27364-FAD3-CC4A-9D68-C77D48F84255}" srcOrd="27" destOrd="0" presId="urn:microsoft.com/office/officeart/2005/8/layout/radial6"/>
    <dgm:cxn modelId="{1191C288-880A-0249-A0CC-6169DCF7634D}" type="presParOf" srcId="{DA4DB111-7C98-44ED-BC7C-C91D7DDAE81E}" destId="{585FE9A8-D8F9-48B3-BD89-BCB8D40C3B62}" srcOrd="28" destOrd="0" presId="urn:microsoft.com/office/officeart/2005/8/layout/radial6"/>
    <dgm:cxn modelId="{51CD8B6D-7CFD-0B43-9865-357B978E8E9E}" type="presParOf" srcId="{DA4DB111-7C98-44ED-BC7C-C91D7DDAE81E}" destId="{61A87214-CB21-4889-AF91-57B4116DD7F6}" srcOrd="29" destOrd="0" presId="urn:microsoft.com/office/officeart/2005/8/layout/radial6"/>
    <dgm:cxn modelId="{2E16FCBD-70F0-704B-BF2C-08037C1EA577}" type="presParOf" srcId="{DA4DB111-7C98-44ED-BC7C-C91D7DDAE81E}" destId="{607E6A0A-3655-4CA6-91D8-44B285A4941A}" srcOrd="30" destOrd="0" presId="urn:microsoft.com/office/officeart/2005/8/layout/radial6"/>
    <dgm:cxn modelId="{E2EB67A6-DC85-6346-A374-C846DD08B03A}" type="presParOf" srcId="{DA4DB111-7C98-44ED-BC7C-C91D7DDAE81E}" destId="{E364F04E-E27E-B649-85E7-D7C683FB1A09}" srcOrd="31" destOrd="0" presId="urn:microsoft.com/office/officeart/2005/8/layout/radial6"/>
    <dgm:cxn modelId="{41DB799F-BCD0-054C-B47C-BE4E1DB46DA0}" type="presParOf" srcId="{DA4DB111-7C98-44ED-BC7C-C91D7DDAE81E}" destId="{07694811-1127-6449-AC35-984BF4B60C2C}" srcOrd="32" destOrd="0" presId="urn:microsoft.com/office/officeart/2005/8/layout/radial6"/>
    <dgm:cxn modelId="{5FCC2F45-A010-D846-9CC4-65E42D62217D}" type="presParOf" srcId="{DA4DB111-7C98-44ED-BC7C-C91D7DDAE81E}" destId="{6B46F567-7BA0-9248-A5CB-2032F686E371}" srcOrd="33" destOrd="0" presId="urn:microsoft.com/office/officeart/2005/8/layout/radial6"/>
    <dgm:cxn modelId="{0006D415-BCC1-9E46-AB5C-3D1A9B1D521C}" type="presParOf" srcId="{DA4DB111-7C98-44ED-BC7C-C91D7DDAE81E}" destId="{258243CD-DE4C-2E44-B64C-A522B68106EC}" srcOrd="34" destOrd="0" presId="urn:microsoft.com/office/officeart/2005/8/layout/radial6"/>
    <dgm:cxn modelId="{FBF870A8-BC01-6E4A-B649-628D252E4ADC}" type="presParOf" srcId="{DA4DB111-7C98-44ED-BC7C-C91D7DDAE81E}" destId="{6BB4724E-08F1-7C45-B8C6-9831080019E2}" srcOrd="35" destOrd="0" presId="urn:microsoft.com/office/officeart/2005/8/layout/radial6"/>
    <dgm:cxn modelId="{5978085D-1B3E-2446-8835-22BF6821F40C}" type="presParOf" srcId="{DA4DB111-7C98-44ED-BC7C-C91D7DDAE81E}" destId="{06948657-0060-C34F-B396-056A3FA755BF}" srcOrd="36" destOrd="0" presId="urn:microsoft.com/office/officeart/2005/8/layout/radial6"/>
    <dgm:cxn modelId="{F1633AE4-E391-CF4B-B8F6-8EFE5388A8CA}" type="presParOf" srcId="{DA4DB111-7C98-44ED-BC7C-C91D7DDAE81E}" destId="{E230FB75-4F6B-5F4A-BD14-FFB7199487F2}" srcOrd="37" destOrd="0" presId="urn:microsoft.com/office/officeart/2005/8/layout/radial6"/>
    <dgm:cxn modelId="{660FD844-A740-7F43-9878-E11B9CEFE9B9}" type="presParOf" srcId="{DA4DB111-7C98-44ED-BC7C-C91D7DDAE81E}" destId="{0802C7C4-4183-CE42-9BC2-2125B517B676}" srcOrd="38" destOrd="0" presId="urn:microsoft.com/office/officeart/2005/8/layout/radial6"/>
    <dgm:cxn modelId="{D82CC773-AB92-5F4E-BE26-9F775F383CF6}" type="presParOf" srcId="{DA4DB111-7C98-44ED-BC7C-C91D7DDAE81E}" destId="{263EF95E-6152-924D-B8A8-7F1558E80897}" srcOrd="39" destOrd="0" presId="urn:microsoft.com/office/officeart/2005/8/layout/radial6"/>
    <dgm:cxn modelId="{6F8DFC4E-689B-274D-82C2-D9A3290B3155}" type="presParOf" srcId="{DA4DB111-7C98-44ED-BC7C-C91D7DDAE81E}" destId="{819BC320-0E3F-4F15-A919-57F70CA02FCD}" srcOrd="40" destOrd="0" presId="urn:microsoft.com/office/officeart/2005/8/layout/radial6"/>
    <dgm:cxn modelId="{603FEE2E-013D-484D-A2DE-896576784B18}" type="presParOf" srcId="{DA4DB111-7C98-44ED-BC7C-C91D7DDAE81E}" destId="{46156E6F-80BF-4EEB-9889-1CA1A20B7461}" srcOrd="41" destOrd="0" presId="urn:microsoft.com/office/officeart/2005/8/layout/radial6"/>
    <dgm:cxn modelId="{316E63CA-2EB2-EA4C-9425-7F850B1923AF}" type="presParOf" srcId="{DA4DB111-7C98-44ED-BC7C-C91D7DDAE81E}" destId="{0DD71EEF-493C-4E91-89BE-3AD922D5DFEC}" srcOrd="42" destOrd="0" presId="urn:microsoft.com/office/officeart/2005/8/layout/radial6"/>
    <dgm:cxn modelId="{30C8B8BF-3F76-BE4D-A04D-D5550B70BA34}" type="presParOf" srcId="{DA4DB111-7C98-44ED-BC7C-C91D7DDAE81E}" destId="{8B6E1CC7-B503-164A-95A9-5A6032B4B856}" srcOrd="43" destOrd="0" presId="urn:microsoft.com/office/officeart/2005/8/layout/radial6"/>
    <dgm:cxn modelId="{4CC66AFC-CCD1-7745-AA0C-A2A0B4A73D8B}" type="presParOf" srcId="{DA4DB111-7C98-44ED-BC7C-C91D7DDAE81E}" destId="{D268CCDA-BB58-3C4E-A4F7-6FFE48036C04}" srcOrd="44" destOrd="0" presId="urn:microsoft.com/office/officeart/2005/8/layout/radial6"/>
    <dgm:cxn modelId="{535DE005-FCBA-6247-923A-5FFEFE28FB70}" type="presParOf" srcId="{DA4DB111-7C98-44ED-BC7C-C91D7DDAE81E}" destId="{06D0BDB6-38F7-B64F-8A3E-2DB6C36665B3}" srcOrd="45" destOrd="0" presId="urn:microsoft.com/office/officeart/2005/8/layout/radial6"/>
    <dgm:cxn modelId="{412DD938-E897-E249-B391-01564B007950}" type="presParOf" srcId="{DA4DB111-7C98-44ED-BC7C-C91D7DDAE81E}" destId="{C401F228-884D-2244-9B6C-89284475D5D7}" srcOrd="46" destOrd="0" presId="urn:microsoft.com/office/officeart/2005/8/layout/radial6"/>
    <dgm:cxn modelId="{788253B3-FB48-DD49-9858-B0F97AF95DE3}" type="presParOf" srcId="{DA4DB111-7C98-44ED-BC7C-C91D7DDAE81E}" destId="{92CEF8DE-F56A-8340-ADFF-AB8B37905212}" srcOrd="47" destOrd="0" presId="urn:microsoft.com/office/officeart/2005/8/layout/radial6"/>
    <dgm:cxn modelId="{A2227B09-0FFE-7C49-B264-81E49C1C69DC}" type="presParOf" srcId="{DA4DB111-7C98-44ED-BC7C-C91D7DDAE81E}" destId="{23893CC7-C84C-2B46-8ABC-EF81966D2AC4}" srcOrd="48" destOrd="0" presId="urn:microsoft.com/office/officeart/2005/8/layout/radial6"/>
    <dgm:cxn modelId="{4570501D-E51B-5845-BAE7-F795A668CA18}" type="presParOf" srcId="{DA4DB111-7C98-44ED-BC7C-C91D7DDAE81E}" destId="{E6436D3D-F0E9-624B-80BB-633D0C0F8CFF}" srcOrd="49" destOrd="0" presId="urn:microsoft.com/office/officeart/2005/8/layout/radial6"/>
    <dgm:cxn modelId="{7A2326E8-E847-F046-8A53-8BEB94AE92B2}" type="presParOf" srcId="{DA4DB111-7C98-44ED-BC7C-C91D7DDAE81E}" destId="{EC504091-E60C-DA4B-AFA7-EDBC7CBECB57}" srcOrd="50" destOrd="0" presId="urn:microsoft.com/office/officeart/2005/8/layout/radial6"/>
    <dgm:cxn modelId="{BD899D7A-13EA-4E41-AED5-5CD13F697391}" type="presParOf" srcId="{DA4DB111-7C98-44ED-BC7C-C91D7DDAE81E}" destId="{5A44926C-8013-DF49-9A6D-6C2A46AB3E46}" srcOrd="51" destOrd="0" presId="urn:microsoft.com/office/officeart/2005/8/layout/radial6"/>
    <dgm:cxn modelId="{AAA8DF7E-AD28-9047-B274-106EDDF7021B}" type="presParOf" srcId="{DA4DB111-7C98-44ED-BC7C-C91D7DDAE81E}" destId="{3075DF85-7B6D-AA4E-A870-EBB2C40FCB61}" srcOrd="52" destOrd="0" presId="urn:microsoft.com/office/officeart/2005/8/layout/radial6"/>
    <dgm:cxn modelId="{B66176E3-0A73-4442-A8ED-BD4CA2B555A7}" type="presParOf" srcId="{DA4DB111-7C98-44ED-BC7C-C91D7DDAE81E}" destId="{94B924D9-A867-DD40-AFD6-3B638D049463}" srcOrd="53" destOrd="0" presId="urn:microsoft.com/office/officeart/2005/8/layout/radial6"/>
    <dgm:cxn modelId="{9B1C0B80-6D01-1947-8ADA-7391CBB986AE}" type="presParOf" srcId="{DA4DB111-7C98-44ED-BC7C-C91D7DDAE81E}" destId="{374F9DBF-5F68-0549-A827-9FA43CD7A3B7}" srcOrd="5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F9DBF-5F68-0549-A827-9FA43CD7A3B7}">
      <dsp:nvSpPr>
        <dsp:cNvPr id="0" name=""/>
        <dsp:cNvSpPr/>
      </dsp:nvSpPr>
      <dsp:spPr>
        <a:xfrm>
          <a:off x="-80810" y="425252"/>
          <a:ext cx="6229547" cy="6229547"/>
        </a:xfrm>
        <a:prstGeom prst="blockArc">
          <a:avLst>
            <a:gd name="adj1" fmla="val 15934679"/>
            <a:gd name="adj2" fmla="val 18176465"/>
            <a:gd name="adj3" fmla="val 1548"/>
          </a:avLst>
        </a:prstGeom>
        <a:gradFill rotWithShape="0">
          <a:gsLst>
            <a:gs pos="0">
              <a:schemeClr val="accent2">
                <a:hueOff val="4681520"/>
                <a:satOff val="-5839"/>
                <a:lumOff val="1373"/>
                <a:alphaOff val="0"/>
                <a:tint val="50000"/>
                <a:satMod val="300000"/>
              </a:schemeClr>
            </a:gs>
            <a:gs pos="35000">
              <a:schemeClr val="accent2">
                <a:hueOff val="4681520"/>
                <a:satOff val="-5839"/>
                <a:lumOff val="1373"/>
                <a:alphaOff val="0"/>
                <a:tint val="37000"/>
                <a:satMod val="300000"/>
              </a:schemeClr>
            </a:gs>
            <a:gs pos="100000">
              <a:schemeClr val="accent2">
                <a:hueOff val="4681520"/>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A44926C-8013-DF49-9A6D-6C2A46AB3E46}">
      <dsp:nvSpPr>
        <dsp:cNvPr id="0" name=""/>
        <dsp:cNvSpPr/>
      </dsp:nvSpPr>
      <dsp:spPr>
        <a:xfrm>
          <a:off x="565241" y="305229"/>
          <a:ext cx="6229547" cy="6229547"/>
        </a:xfrm>
        <a:prstGeom prst="blockArc">
          <a:avLst>
            <a:gd name="adj1" fmla="val 13698235"/>
            <a:gd name="adj2" fmla="val 15202397"/>
            <a:gd name="adj3" fmla="val 1548"/>
          </a:avLst>
        </a:prstGeom>
        <a:gradFill rotWithShape="0">
          <a:gsLst>
            <a:gs pos="0">
              <a:schemeClr val="accent2">
                <a:hueOff val="4406136"/>
                <a:satOff val="-5496"/>
                <a:lumOff val="1292"/>
                <a:alphaOff val="0"/>
                <a:tint val="50000"/>
                <a:satMod val="300000"/>
              </a:schemeClr>
            </a:gs>
            <a:gs pos="35000">
              <a:schemeClr val="accent2">
                <a:hueOff val="4406136"/>
                <a:satOff val="-5496"/>
                <a:lumOff val="1292"/>
                <a:alphaOff val="0"/>
                <a:tint val="37000"/>
                <a:satMod val="300000"/>
              </a:schemeClr>
            </a:gs>
            <a:gs pos="100000">
              <a:schemeClr val="accent2">
                <a:hueOff val="4406136"/>
                <a:satOff val="-5496"/>
                <a:lumOff val="129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3893CC7-C84C-2B46-8ABC-EF81966D2AC4}">
      <dsp:nvSpPr>
        <dsp:cNvPr id="0" name=""/>
        <dsp:cNvSpPr/>
      </dsp:nvSpPr>
      <dsp:spPr>
        <a:xfrm>
          <a:off x="1438935" y="-1017631"/>
          <a:ext cx="6229547" cy="6229547"/>
        </a:xfrm>
        <a:prstGeom prst="blockArc">
          <a:avLst>
            <a:gd name="adj1" fmla="val 10745473"/>
            <a:gd name="adj2" fmla="val 11914935"/>
            <a:gd name="adj3" fmla="val 1548"/>
          </a:avLst>
        </a:prstGeom>
        <a:gradFill rotWithShape="0">
          <a:gsLst>
            <a:gs pos="0">
              <a:schemeClr val="accent2">
                <a:hueOff val="4130753"/>
                <a:satOff val="-5152"/>
                <a:lumOff val="1211"/>
                <a:alphaOff val="0"/>
                <a:tint val="50000"/>
                <a:satMod val="300000"/>
              </a:schemeClr>
            </a:gs>
            <a:gs pos="35000">
              <a:schemeClr val="accent2">
                <a:hueOff val="4130753"/>
                <a:satOff val="-5152"/>
                <a:lumOff val="1211"/>
                <a:alphaOff val="0"/>
                <a:tint val="37000"/>
                <a:satMod val="300000"/>
              </a:schemeClr>
            </a:gs>
            <a:gs pos="100000">
              <a:schemeClr val="accent2">
                <a:hueOff val="4130753"/>
                <a:satOff val="-5152"/>
                <a:lumOff val="121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6D0BDB6-38F7-B64F-8A3E-2DB6C36665B3}">
      <dsp:nvSpPr>
        <dsp:cNvPr id="0" name=""/>
        <dsp:cNvSpPr/>
      </dsp:nvSpPr>
      <dsp:spPr>
        <a:xfrm>
          <a:off x="1180802" y="268796"/>
          <a:ext cx="6229547" cy="6229547"/>
        </a:xfrm>
        <a:prstGeom prst="blockArc">
          <a:avLst>
            <a:gd name="adj1" fmla="val 11105299"/>
            <a:gd name="adj2" fmla="val 12216076"/>
            <a:gd name="adj3" fmla="val 1548"/>
          </a:avLst>
        </a:prstGeom>
        <a:gradFill rotWithShape="0">
          <a:gsLst>
            <a:gs pos="0">
              <a:schemeClr val="accent2">
                <a:hueOff val="3855369"/>
                <a:satOff val="-4809"/>
                <a:lumOff val="1131"/>
                <a:alphaOff val="0"/>
                <a:tint val="50000"/>
                <a:satMod val="300000"/>
              </a:schemeClr>
            </a:gs>
            <a:gs pos="35000">
              <a:schemeClr val="accent2">
                <a:hueOff val="3855369"/>
                <a:satOff val="-4809"/>
                <a:lumOff val="1131"/>
                <a:alphaOff val="0"/>
                <a:tint val="37000"/>
                <a:satMod val="300000"/>
              </a:schemeClr>
            </a:gs>
            <a:gs pos="100000">
              <a:schemeClr val="accent2">
                <a:hueOff val="3855369"/>
                <a:satOff val="-4809"/>
                <a:lumOff val="113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DD71EEF-493C-4E91-89BE-3AD922D5DFEC}">
      <dsp:nvSpPr>
        <dsp:cNvPr id="0" name=""/>
        <dsp:cNvSpPr/>
      </dsp:nvSpPr>
      <dsp:spPr>
        <a:xfrm>
          <a:off x="1172579" y="-359860"/>
          <a:ext cx="6229547" cy="6229547"/>
        </a:xfrm>
        <a:prstGeom prst="blockArc">
          <a:avLst>
            <a:gd name="adj1" fmla="val 9372878"/>
            <a:gd name="adj2" fmla="val 10404774"/>
            <a:gd name="adj3" fmla="val 1548"/>
          </a:avLst>
        </a:prstGeom>
        <a:gradFill rotWithShape="0">
          <a:gsLst>
            <a:gs pos="0">
              <a:schemeClr val="accent2">
                <a:hueOff val="3579986"/>
                <a:satOff val="-4465"/>
                <a:lumOff val="1050"/>
                <a:alphaOff val="0"/>
                <a:tint val="50000"/>
                <a:satMod val="300000"/>
              </a:schemeClr>
            </a:gs>
            <a:gs pos="35000">
              <a:schemeClr val="accent2">
                <a:hueOff val="3579986"/>
                <a:satOff val="-4465"/>
                <a:lumOff val="1050"/>
                <a:alphaOff val="0"/>
                <a:tint val="37000"/>
                <a:satMod val="300000"/>
              </a:schemeClr>
            </a:gs>
            <a:gs pos="100000">
              <a:schemeClr val="accent2">
                <a:hueOff val="3579986"/>
                <a:satOff val="-4465"/>
                <a:lumOff val="105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63EF95E-6152-924D-B8A8-7F1558E80897}">
      <dsp:nvSpPr>
        <dsp:cNvPr id="0" name=""/>
        <dsp:cNvSpPr/>
      </dsp:nvSpPr>
      <dsp:spPr>
        <a:xfrm>
          <a:off x="1388138" y="349953"/>
          <a:ext cx="6229547" cy="6229547"/>
        </a:xfrm>
        <a:prstGeom prst="blockArc">
          <a:avLst>
            <a:gd name="adj1" fmla="val 9000000"/>
            <a:gd name="adj2" fmla="val 10200000"/>
            <a:gd name="adj3" fmla="val 1548"/>
          </a:avLst>
        </a:prstGeom>
        <a:gradFill rotWithShape="0">
          <a:gsLst>
            <a:gs pos="0">
              <a:schemeClr val="accent2">
                <a:hueOff val="3304602"/>
                <a:satOff val="-4122"/>
                <a:lumOff val="969"/>
                <a:alphaOff val="0"/>
                <a:tint val="50000"/>
                <a:satMod val="300000"/>
              </a:schemeClr>
            </a:gs>
            <a:gs pos="35000">
              <a:schemeClr val="accent2">
                <a:hueOff val="3304602"/>
                <a:satOff val="-4122"/>
                <a:lumOff val="969"/>
                <a:alphaOff val="0"/>
                <a:tint val="37000"/>
                <a:satMod val="300000"/>
              </a:schemeClr>
            </a:gs>
            <a:gs pos="100000">
              <a:schemeClr val="accent2">
                <a:hueOff val="3304602"/>
                <a:satOff val="-4122"/>
                <a:lumOff val="9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6948657-0060-C34F-B396-056A3FA755BF}">
      <dsp:nvSpPr>
        <dsp:cNvPr id="0" name=""/>
        <dsp:cNvSpPr/>
      </dsp:nvSpPr>
      <dsp:spPr>
        <a:xfrm>
          <a:off x="1716878" y="2616519"/>
          <a:ext cx="6229547" cy="6229547"/>
        </a:xfrm>
        <a:prstGeom prst="blockArc">
          <a:avLst>
            <a:gd name="adj1" fmla="val 10805344"/>
            <a:gd name="adj2" fmla="val 11609692"/>
            <a:gd name="adj3" fmla="val 1548"/>
          </a:avLst>
        </a:prstGeom>
        <a:gradFill rotWithShape="0">
          <a:gsLst>
            <a:gs pos="0">
              <a:schemeClr val="accent2">
                <a:hueOff val="3029219"/>
                <a:satOff val="-3778"/>
                <a:lumOff val="888"/>
                <a:alphaOff val="0"/>
                <a:tint val="50000"/>
                <a:satMod val="300000"/>
              </a:schemeClr>
            </a:gs>
            <a:gs pos="35000">
              <a:schemeClr val="accent2">
                <a:hueOff val="3029219"/>
                <a:satOff val="-3778"/>
                <a:lumOff val="888"/>
                <a:alphaOff val="0"/>
                <a:tint val="37000"/>
                <a:satMod val="300000"/>
              </a:schemeClr>
            </a:gs>
            <a:gs pos="100000">
              <a:schemeClr val="accent2">
                <a:hueOff val="3029219"/>
                <a:satOff val="-3778"/>
                <a:lumOff val="88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B46F567-7BA0-9248-A5CB-2032F686E371}">
      <dsp:nvSpPr>
        <dsp:cNvPr id="0" name=""/>
        <dsp:cNvSpPr/>
      </dsp:nvSpPr>
      <dsp:spPr>
        <a:xfrm>
          <a:off x="1533018" y="1561611"/>
          <a:ext cx="6229547" cy="6229547"/>
        </a:xfrm>
        <a:prstGeom prst="blockArc">
          <a:avLst>
            <a:gd name="adj1" fmla="val 8731093"/>
            <a:gd name="adj2" fmla="val 9608242"/>
            <a:gd name="adj3" fmla="val 1548"/>
          </a:avLst>
        </a:prstGeom>
        <a:gradFill rotWithShape="0">
          <a:gsLst>
            <a:gs pos="0">
              <a:schemeClr val="accent2">
                <a:hueOff val="2753835"/>
                <a:satOff val="-3435"/>
                <a:lumOff val="808"/>
                <a:alphaOff val="0"/>
                <a:tint val="50000"/>
                <a:satMod val="300000"/>
              </a:schemeClr>
            </a:gs>
            <a:gs pos="35000">
              <a:schemeClr val="accent2">
                <a:hueOff val="2753835"/>
                <a:satOff val="-3435"/>
                <a:lumOff val="808"/>
                <a:alphaOff val="0"/>
                <a:tint val="37000"/>
                <a:satMod val="300000"/>
              </a:schemeClr>
            </a:gs>
            <a:gs pos="100000">
              <a:schemeClr val="accent2">
                <a:hueOff val="2753835"/>
                <a:satOff val="-3435"/>
                <a:lumOff val="80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07E6A0A-3655-4CA6-91D8-44B285A4941A}">
      <dsp:nvSpPr>
        <dsp:cNvPr id="0" name=""/>
        <dsp:cNvSpPr/>
      </dsp:nvSpPr>
      <dsp:spPr>
        <a:xfrm>
          <a:off x="73352" y="418538"/>
          <a:ext cx="6229547" cy="6229547"/>
        </a:xfrm>
        <a:prstGeom prst="blockArc">
          <a:avLst>
            <a:gd name="adj1" fmla="val 3907979"/>
            <a:gd name="adj2" fmla="val 6636671"/>
            <a:gd name="adj3" fmla="val 1548"/>
          </a:avLst>
        </a:prstGeom>
        <a:gradFill rotWithShape="0">
          <a:gsLst>
            <a:gs pos="0">
              <a:schemeClr val="accent2">
                <a:hueOff val="2478452"/>
                <a:satOff val="-3091"/>
                <a:lumOff val="727"/>
                <a:alphaOff val="0"/>
                <a:tint val="50000"/>
                <a:satMod val="300000"/>
              </a:schemeClr>
            </a:gs>
            <a:gs pos="35000">
              <a:schemeClr val="accent2">
                <a:hueOff val="2478452"/>
                <a:satOff val="-3091"/>
                <a:lumOff val="727"/>
                <a:alphaOff val="0"/>
                <a:tint val="37000"/>
                <a:satMod val="300000"/>
              </a:schemeClr>
            </a:gs>
            <a:gs pos="100000">
              <a:schemeClr val="accent2">
                <a:hueOff val="2478452"/>
                <a:satOff val="-3091"/>
                <a:lumOff val="72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5A27364-FAD3-CC4A-9D68-C77D48F84255}">
      <dsp:nvSpPr>
        <dsp:cNvPr id="0" name=""/>
        <dsp:cNvSpPr/>
      </dsp:nvSpPr>
      <dsp:spPr>
        <a:xfrm>
          <a:off x="2517434" y="351675"/>
          <a:ext cx="6229547" cy="6229547"/>
        </a:xfrm>
        <a:prstGeom prst="blockArc">
          <a:avLst>
            <a:gd name="adj1" fmla="val 4194412"/>
            <a:gd name="adj2" fmla="val 6703975"/>
            <a:gd name="adj3" fmla="val 1548"/>
          </a:avLst>
        </a:prstGeom>
        <a:gradFill rotWithShape="0">
          <a:gsLst>
            <a:gs pos="0">
              <a:schemeClr val="accent2">
                <a:hueOff val="2203068"/>
                <a:satOff val="-2748"/>
                <a:lumOff val="646"/>
                <a:alphaOff val="0"/>
                <a:tint val="50000"/>
                <a:satMod val="300000"/>
              </a:schemeClr>
            </a:gs>
            <a:gs pos="35000">
              <a:schemeClr val="accent2">
                <a:hueOff val="2203068"/>
                <a:satOff val="-2748"/>
                <a:lumOff val="646"/>
                <a:alphaOff val="0"/>
                <a:tint val="37000"/>
                <a:satMod val="300000"/>
              </a:schemeClr>
            </a:gs>
            <a:gs pos="100000">
              <a:schemeClr val="accent2">
                <a:hueOff val="2203068"/>
                <a:satOff val="-2748"/>
                <a:lumOff val="64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F76ED9A-E66C-4F46-AB24-0974453DD866}">
      <dsp:nvSpPr>
        <dsp:cNvPr id="0" name=""/>
        <dsp:cNvSpPr/>
      </dsp:nvSpPr>
      <dsp:spPr>
        <a:xfrm>
          <a:off x="1438646" y="1024847"/>
          <a:ext cx="6229547" cy="6229547"/>
        </a:xfrm>
        <a:prstGeom prst="blockArc">
          <a:avLst>
            <a:gd name="adj1" fmla="val 1622886"/>
            <a:gd name="adj2" fmla="val 2769852"/>
            <a:gd name="adj3" fmla="val 1548"/>
          </a:avLst>
        </a:prstGeom>
        <a:gradFill rotWithShape="0">
          <a:gsLst>
            <a:gs pos="0">
              <a:schemeClr val="accent2">
                <a:hueOff val="1927685"/>
                <a:satOff val="-2404"/>
                <a:lumOff val="565"/>
                <a:alphaOff val="0"/>
                <a:tint val="50000"/>
                <a:satMod val="300000"/>
              </a:schemeClr>
            </a:gs>
            <a:gs pos="35000">
              <a:schemeClr val="accent2">
                <a:hueOff val="1927685"/>
                <a:satOff val="-2404"/>
                <a:lumOff val="565"/>
                <a:alphaOff val="0"/>
                <a:tint val="37000"/>
                <a:satMod val="300000"/>
              </a:schemeClr>
            </a:gs>
            <a:gs pos="100000">
              <a:schemeClr val="accent2">
                <a:hueOff val="1927685"/>
                <a:satOff val="-2404"/>
                <a:lumOff val="56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7906407-956C-4DBE-95F5-60B3E34737A1}">
      <dsp:nvSpPr>
        <dsp:cNvPr id="0" name=""/>
        <dsp:cNvSpPr/>
      </dsp:nvSpPr>
      <dsp:spPr>
        <a:xfrm>
          <a:off x="1374387" y="1158526"/>
          <a:ext cx="6229547" cy="6229547"/>
        </a:xfrm>
        <a:prstGeom prst="blockArc">
          <a:avLst>
            <a:gd name="adj1" fmla="val 400002"/>
            <a:gd name="adj2" fmla="val 1457892"/>
            <a:gd name="adj3" fmla="val 1548"/>
          </a:avLst>
        </a:prstGeom>
        <a:gradFill rotWithShape="0">
          <a:gsLst>
            <a:gs pos="0">
              <a:schemeClr val="accent2">
                <a:hueOff val="1652301"/>
                <a:satOff val="-2061"/>
                <a:lumOff val="485"/>
                <a:alphaOff val="0"/>
                <a:tint val="50000"/>
                <a:satMod val="300000"/>
              </a:schemeClr>
            </a:gs>
            <a:gs pos="35000">
              <a:schemeClr val="accent2">
                <a:hueOff val="1652301"/>
                <a:satOff val="-2061"/>
                <a:lumOff val="485"/>
                <a:alphaOff val="0"/>
                <a:tint val="37000"/>
                <a:satMod val="300000"/>
              </a:schemeClr>
            </a:gs>
            <a:gs pos="100000">
              <a:schemeClr val="accent2">
                <a:hueOff val="1652301"/>
                <a:satOff val="-2061"/>
                <a:lumOff val="48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29EF74C-2C7C-0241-A071-61D02259184E}">
      <dsp:nvSpPr>
        <dsp:cNvPr id="0" name=""/>
        <dsp:cNvSpPr/>
      </dsp:nvSpPr>
      <dsp:spPr>
        <a:xfrm>
          <a:off x="1637864" y="222363"/>
          <a:ext cx="6229547" cy="6229547"/>
        </a:xfrm>
        <a:prstGeom prst="blockArc">
          <a:avLst>
            <a:gd name="adj1" fmla="val 268302"/>
            <a:gd name="adj2" fmla="val 1486264"/>
            <a:gd name="adj3" fmla="val 1548"/>
          </a:avLst>
        </a:prstGeom>
        <a:gradFill rotWithShape="0">
          <a:gsLst>
            <a:gs pos="0">
              <a:schemeClr val="accent2">
                <a:hueOff val="1376918"/>
                <a:satOff val="-1717"/>
                <a:lumOff val="404"/>
                <a:alphaOff val="0"/>
                <a:tint val="50000"/>
                <a:satMod val="300000"/>
              </a:schemeClr>
            </a:gs>
            <a:gs pos="35000">
              <a:schemeClr val="accent2">
                <a:hueOff val="1376918"/>
                <a:satOff val="-1717"/>
                <a:lumOff val="404"/>
                <a:alphaOff val="0"/>
                <a:tint val="37000"/>
                <a:satMod val="300000"/>
              </a:schemeClr>
            </a:gs>
            <a:gs pos="100000">
              <a:schemeClr val="accent2">
                <a:hueOff val="1376918"/>
                <a:satOff val="-1717"/>
                <a:lumOff val="40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340E99A-8298-7744-9B84-54863AC459B3}">
      <dsp:nvSpPr>
        <dsp:cNvPr id="0" name=""/>
        <dsp:cNvSpPr/>
      </dsp:nvSpPr>
      <dsp:spPr>
        <a:xfrm>
          <a:off x="1638537" y="712758"/>
          <a:ext cx="6229547" cy="6229547"/>
        </a:xfrm>
        <a:prstGeom prst="blockArc">
          <a:avLst>
            <a:gd name="adj1" fmla="val 20335772"/>
            <a:gd name="adj2" fmla="val 21322262"/>
            <a:gd name="adj3" fmla="val 1548"/>
          </a:avLst>
        </a:prstGeom>
        <a:gradFill rotWithShape="0">
          <a:gsLst>
            <a:gs pos="0">
              <a:schemeClr val="accent2">
                <a:hueOff val="1101534"/>
                <a:satOff val="-1374"/>
                <a:lumOff val="323"/>
                <a:alphaOff val="0"/>
                <a:tint val="50000"/>
                <a:satMod val="300000"/>
              </a:schemeClr>
            </a:gs>
            <a:gs pos="35000">
              <a:schemeClr val="accent2">
                <a:hueOff val="1101534"/>
                <a:satOff val="-1374"/>
                <a:lumOff val="323"/>
                <a:alphaOff val="0"/>
                <a:tint val="37000"/>
                <a:satMod val="300000"/>
              </a:schemeClr>
            </a:gs>
            <a:gs pos="100000">
              <a:schemeClr val="accent2">
                <a:hueOff val="1101534"/>
                <a:satOff val="-1374"/>
                <a:lumOff val="32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C051E81-8E7F-DD4A-822A-C556FADC5C69}">
      <dsp:nvSpPr>
        <dsp:cNvPr id="0" name=""/>
        <dsp:cNvSpPr/>
      </dsp:nvSpPr>
      <dsp:spPr>
        <a:xfrm>
          <a:off x="1432354" y="-451860"/>
          <a:ext cx="6229547" cy="6229547"/>
        </a:xfrm>
        <a:prstGeom prst="blockArc">
          <a:avLst>
            <a:gd name="adj1" fmla="val 20677886"/>
            <a:gd name="adj2" fmla="val 59483"/>
            <a:gd name="adj3" fmla="val 1548"/>
          </a:avLst>
        </a:prstGeom>
        <a:gradFill rotWithShape="0">
          <a:gsLst>
            <a:gs pos="0">
              <a:schemeClr val="accent2">
                <a:hueOff val="826151"/>
                <a:satOff val="-1030"/>
                <a:lumOff val="242"/>
                <a:alphaOff val="0"/>
                <a:tint val="50000"/>
                <a:satMod val="300000"/>
              </a:schemeClr>
            </a:gs>
            <a:gs pos="35000">
              <a:schemeClr val="accent2">
                <a:hueOff val="826151"/>
                <a:satOff val="-1030"/>
                <a:lumOff val="242"/>
                <a:alphaOff val="0"/>
                <a:tint val="37000"/>
                <a:satMod val="300000"/>
              </a:schemeClr>
            </a:gs>
            <a:gs pos="100000">
              <a:schemeClr val="accent2">
                <a:hueOff val="826151"/>
                <a:satOff val="-1030"/>
                <a:lumOff val="24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2C75419-CD3F-AB47-85BF-FB5CBA80EA7E}">
      <dsp:nvSpPr>
        <dsp:cNvPr id="0" name=""/>
        <dsp:cNvSpPr/>
      </dsp:nvSpPr>
      <dsp:spPr>
        <a:xfrm>
          <a:off x="1540831" y="-128284"/>
          <a:ext cx="6229547" cy="6229547"/>
        </a:xfrm>
        <a:prstGeom prst="blockArc">
          <a:avLst>
            <a:gd name="adj1" fmla="val 19381257"/>
            <a:gd name="adj2" fmla="val 20298093"/>
            <a:gd name="adj3" fmla="val 1548"/>
          </a:avLst>
        </a:prstGeom>
        <a:gradFill rotWithShape="0">
          <a:gsLst>
            <a:gs pos="0">
              <a:schemeClr val="accent2">
                <a:hueOff val="550767"/>
                <a:satOff val="-687"/>
                <a:lumOff val="162"/>
                <a:alphaOff val="0"/>
                <a:tint val="50000"/>
                <a:satMod val="300000"/>
              </a:schemeClr>
            </a:gs>
            <a:gs pos="35000">
              <a:schemeClr val="accent2">
                <a:hueOff val="550767"/>
                <a:satOff val="-687"/>
                <a:lumOff val="162"/>
                <a:alphaOff val="0"/>
                <a:tint val="37000"/>
                <a:satMod val="300000"/>
              </a:schemeClr>
            </a:gs>
            <a:gs pos="100000">
              <a:schemeClr val="accent2">
                <a:hueOff val="550767"/>
                <a:satOff val="-687"/>
                <a:lumOff val="16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E8A4E5C-9B11-DC41-86C5-9A54F37D167F}">
      <dsp:nvSpPr>
        <dsp:cNvPr id="0" name=""/>
        <dsp:cNvSpPr/>
      </dsp:nvSpPr>
      <dsp:spPr>
        <a:xfrm>
          <a:off x="1373196" y="-374817"/>
          <a:ext cx="6229547" cy="6229547"/>
        </a:xfrm>
        <a:prstGeom prst="blockArc">
          <a:avLst>
            <a:gd name="adj1" fmla="val 18745540"/>
            <a:gd name="adj2" fmla="val 19712992"/>
            <a:gd name="adj3" fmla="val 1548"/>
          </a:avLst>
        </a:prstGeom>
        <a:gradFill rotWithShape="0">
          <a:gsLst>
            <a:gs pos="0">
              <a:schemeClr val="accent2">
                <a:hueOff val="275384"/>
                <a:satOff val="-343"/>
                <a:lumOff val="81"/>
                <a:alphaOff val="0"/>
                <a:tint val="50000"/>
                <a:satMod val="300000"/>
              </a:schemeClr>
            </a:gs>
            <a:gs pos="35000">
              <a:schemeClr val="accent2">
                <a:hueOff val="275384"/>
                <a:satOff val="-343"/>
                <a:lumOff val="81"/>
                <a:alphaOff val="0"/>
                <a:tint val="37000"/>
                <a:satMod val="300000"/>
              </a:schemeClr>
            </a:gs>
            <a:gs pos="100000">
              <a:schemeClr val="accent2">
                <a:hueOff val="275384"/>
                <a:satOff val="-343"/>
                <a:lumOff val="8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09C0B9D-C626-4352-937F-E565C32A1F1A}">
      <dsp:nvSpPr>
        <dsp:cNvPr id="0" name=""/>
        <dsp:cNvSpPr/>
      </dsp:nvSpPr>
      <dsp:spPr>
        <a:xfrm>
          <a:off x="3274649" y="429005"/>
          <a:ext cx="6229547" cy="6229547"/>
        </a:xfrm>
        <a:prstGeom prst="blockArc">
          <a:avLst>
            <a:gd name="adj1" fmla="val 14231223"/>
            <a:gd name="adj2" fmla="val 16404355"/>
            <a:gd name="adj3" fmla="val 1548"/>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6AF0A74-5C53-4808-8A77-31B80B0E5BF6}">
      <dsp:nvSpPr>
        <dsp:cNvPr id="0" name=""/>
        <dsp:cNvSpPr/>
      </dsp:nvSpPr>
      <dsp:spPr>
        <a:xfrm>
          <a:off x="2636126" y="1676133"/>
          <a:ext cx="3733572" cy="357718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smtClean="0"/>
            <a:t>Roots of Storytelling Science</a:t>
          </a:r>
          <a:endParaRPr lang="en-US" sz="4300" kern="1200" dirty="0"/>
        </a:p>
      </dsp:txBody>
      <dsp:txXfrm>
        <a:off x="3182895" y="2200000"/>
        <a:ext cx="2640034" cy="2529454"/>
      </dsp:txXfrm>
    </dsp:sp>
    <dsp:sp modelId="{21E2B31A-E4B2-4ECF-88AA-8FCC85E6F254}">
      <dsp:nvSpPr>
        <dsp:cNvPr id="0" name=""/>
        <dsp:cNvSpPr/>
      </dsp:nvSpPr>
      <dsp:spPr>
        <a:xfrm>
          <a:off x="3638116" y="354218"/>
          <a:ext cx="2152959" cy="118405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Karl Popper</a:t>
          </a:r>
          <a:endParaRPr lang="en-US" sz="2800" kern="1200" dirty="0"/>
        </a:p>
      </dsp:txBody>
      <dsp:txXfrm>
        <a:off x="3953410" y="527619"/>
        <a:ext cx="1522371" cy="837251"/>
      </dsp:txXfrm>
    </dsp:sp>
    <dsp:sp modelId="{D9C7BDA6-EED2-0D4D-AC40-23F8878381E0}">
      <dsp:nvSpPr>
        <dsp:cNvPr id="0" name=""/>
        <dsp:cNvSpPr/>
      </dsp:nvSpPr>
      <dsp:spPr>
        <a:xfrm>
          <a:off x="5168449" y="123762"/>
          <a:ext cx="2809175" cy="669614"/>
        </a:xfrm>
        <a:prstGeom prst="ellipse">
          <a:avLst/>
        </a:prstGeom>
        <a:gradFill rotWithShape="0">
          <a:gsLst>
            <a:gs pos="0">
              <a:schemeClr val="accent2">
                <a:hueOff val="275384"/>
                <a:satOff val="-343"/>
                <a:lumOff val="81"/>
                <a:alphaOff val="0"/>
                <a:tint val="50000"/>
                <a:satMod val="300000"/>
              </a:schemeClr>
            </a:gs>
            <a:gs pos="35000">
              <a:schemeClr val="accent2">
                <a:hueOff val="275384"/>
                <a:satOff val="-343"/>
                <a:lumOff val="81"/>
                <a:alphaOff val="0"/>
                <a:tint val="37000"/>
                <a:satMod val="300000"/>
              </a:schemeClr>
            </a:gs>
            <a:gs pos="100000">
              <a:schemeClr val="accent2">
                <a:hueOff val="275384"/>
                <a:satOff val="-343"/>
                <a:lumOff val="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Tyron Love</a:t>
          </a:r>
          <a:endParaRPr lang="en-US" sz="2800" kern="1200" dirty="0"/>
        </a:p>
      </dsp:txBody>
      <dsp:txXfrm>
        <a:off x="5579843" y="221825"/>
        <a:ext cx="1986387" cy="473488"/>
      </dsp:txXfrm>
    </dsp:sp>
    <dsp:sp modelId="{9FF39CCE-522C-7945-A825-E1AE8DFD7068}">
      <dsp:nvSpPr>
        <dsp:cNvPr id="0" name=""/>
        <dsp:cNvSpPr/>
      </dsp:nvSpPr>
      <dsp:spPr>
        <a:xfrm>
          <a:off x="5666767" y="792573"/>
          <a:ext cx="2915670" cy="669614"/>
        </a:xfrm>
        <a:prstGeom prst="ellipse">
          <a:avLst/>
        </a:prstGeom>
        <a:gradFill rotWithShape="0">
          <a:gsLst>
            <a:gs pos="0">
              <a:schemeClr val="accent2">
                <a:hueOff val="550767"/>
                <a:satOff val="-687"/>
                <a:lumOff val="162"/>
                <a:alphaOff val="0"/>
                <a:tint val="50000"/>
                <a:satMod val="300000"/>
              </a:schemeClr>
            </a:gs>
            <a:gs pos="35000">
              <a:schemeClr val="accent2">
                <a:hueOff val="550767"/>
                <a:satOff val="-687"/>
                <a:lumOff val="162"/>
                <a:alphaOff val="0"/>
                <a:tint val="37000"/>
                <a:satMod val="300000"/>
              </a:schemeClr>
            </a:gs>
            <a:gs pos="100000">
              <a:schemeClr val="accent2">
                <a:hueOff val="550767"/>
                <a:satOff val="-687"/>
                <a:lumOff val="1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Gregory Cajete</a:t>
          </a:r>
          <a:endParaRPr lang="en-US" sz="2400" kern="1200" dirty="0"/>
        </a:p>
      </dsp:txBody>
      <dsp:txXfrm>
        <a:off x="6093757" y="890636"/>
        <a:ext cx="2061690" cy="473488"/>
      </dsp:txXfrm>
    </dsp:sp>
    <dsp:sp modelId="{DFB82B99-2326-9D44-8EE5-D21E4343413C}">
      <dsp:nvSpPr>
        <dsp:cNvPr id="0" name=""/>
        <dsp:cNvSpPr/>
      </dsp:nvSpPr>
      <dsp:spPr>
        <a:xfrm>
          <a:off x="6033623" y="1508994"/>
          <a:ext cx="2987306" cy="669614"/>
        </a:xfrm>
        <a:prstGeom prst="ellipse">
          <a:avLst/>
        </a:prstGeom>
        <a:gradFill rotWithShape="0">
          <a:gsLst>
            <a:gs pos="0">
              <a:schemeClr val="accent2">
                <a:hueOff val="826151"/>
                <a:satOff val="-1030"/>
                <a:lumOff val="242"/>
                <a:alphaOff val="0"/>
                <a:tint val="50000"/>
                <a:satMod val="300000"/>
              </a:schemeClr>
            </a:gs>
            <a:gs pos="35000">
              <a:schemeClr val="accent2">
                <a:hueOff val="826151"/>
                <a:satOff val="-1030"/>
                <a:lumOff val="242"/>
                <a:alphaOff val="0"/>
                <a:tint val="37000"/>
                <a:satMod val="300000"/>
              </a:schemeClr>
            </a:gs>
            <a:gs pos="100000">
              <a:schemeClr val="accent2">
                <a:hueOff val="826151"/>
                <a:satOff val="-1030"/>
                <a:lumOff val="2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Don </a:t>
          </a:r>
          <a:r>
            <a:rPr lang="en-US" sz="2400" kern="1200" dirty="0" err="1" smtClean="0"/>
            <a:t>Peppion</a:t>
          </a:r>
          <a:endParaRPr lang="en-US" sz="2400" kern="1200" dirty="0"/>
        </a:p>
      </dsp:txBody>
      <dsp:txXfrm>
        <a:off x="6471104" y="1607057"/>
        <a:ext cx="2112344" cy="473488"/>
      </dsp:txXfrm>
    </dsp:sp>
    <dsp:sp modelId="{22179D19-E919-B547-A014-C2EDEE813188}">
      <dsp:nvSpPr>
        <dsp:cNvPr id="0" name=""/>
        <dsp:cNvSpPr/>
      </dsp:nvSpPr>
      <dsp:spPr>
        <a:xfrm>
          <a:off x="6268409" y="2381580"/>
          <a:ext cx="2737847" cy="669614"/>
        </a:xfrm>
        <a:prstGeom prst="ellipse">
          <a:avLst/>
        </a:prstGeom>
        <a:gradFill rotWithShape="0">
          <a:gsLst>
            <a:gs pos="0">
              <a:schemeClr val="accent2">
                <a:hueOff val="1101534"/>
                <a:satOff val="-1374"/>
                <a:lumOff val="323"/>
                <a:alphaOff val="0"/>
                <a:tint val="50000"/>
                <a:satMod val="300000"/>
              </a:schemeClr>
            </a:gs>
            <a:gs pos="35000">
              <a:schemeClr val="accent2">
                <a:hueOff val="1101534"/>
                <a:satOff val="-1374"/>
                <a:lumOff val="323"/>
                <a:alphaOff val="0"/>
                <a:tint val="37000"/>
                <a:satMod val="300000"/>
              </a:schemeClr>
            </a:gs>
            <a:gs pos="100000">
              <a:schemeClr val="accent2">
                <a:hueOff val="1101534"/>
                <a:satOff val="-1374"/>
                <a:lumOff val="3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Angus Macfarlane</a:t>
          </a:r>
          <a:endParaRPr lang="en-US" sz="2000" kern="1200" dirty="0"/>
        </a:p>
      </dsp:txBody>
      <dsp:txXfrm>
        <a:off x="6669357" y="2479643"/>
        <a:ext cx="1935951" cy="473488"/>
      </dsp:txXfrm>
    </dsp:sp>
    <dsp:sp modelId="{1F7507E7-16FF-E44B-8365-F4F7848627E9}">
      <dsp:nvSpPr>
        <dsp:cNvPr id="0" name=""/>
        <dsp:cNvSpPr/>
      </dsp:nvSpPr>
      <dsp:spPr>
        <a:xfrm>
          <a:off x="6525225" y="3197922"/>
          <a:ext cx="2617344" cy="760367"/>
        </a:xfrm>
        <a:prstGeom prst="ellipse">
          <a:avLst/>
        </a:prstGeom>
        <a:gradFill rotWithShape="0">
          <a:gsLst>
            <a:gs pos="0">
              <a:schemeClr val="accent2">
                <a:hueOff val="1376918"/>
                <a:satOff val="-1717"/>
                <a:lumOff val="404"/>
                <a:alphaOff val="0"/>
                <a:tint val="50000"/>
                <a:satMod val="300000"/>
              </a:schemeClr>
            </a:gs>
            <a:gs pos="35000">
              <a:schemeClr val="accent2">
                <a:hueOff val="1376918"/>
                <a:satOff val="-1717"/>
                <a:lumOff val="404"/>
                <a:alphaOff val="0"/>
                <a:tint val="37000"/>
                <a:satMod val="300000"/>
              </a:schemeClr>
            </a:gs>
            <a:gs pos="100000">
              <a:schemeClr val="accent2">
                <a:hueOff val="1376918"/>
                <a:satOff val="-1717"/>
                <a:lumOff val="4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Karen Barad</a:t>
          </a:r>
          <a:endParaRPr lang="en-US" sz="2400" kern="1200" dirty="0"/>
        </a:p>
      </dsp:txBody>
      <dsp:txXfrm>
        <a:off x="6908526" y="3309275"/>
        <a:ext cx="1850742" cy="537661"/>
      </dsp:txXfrm>
    </dsp:sp>
    <dsp:sp modelId="{18949E23-5716-41EE-8482-AD899487C22A}">
      <dsp:nvSpPr>
        <dsp:cNvPr id="0" name=""/>
        <dsp:cNvSpPr/>
      </dsp:nvSpPr>
      <dsp:spPr>
        <a:xfrm>
          <a:off x="5973862" y="4177351"/>
          <a:ext cx="3170137" cy="909511"/>
        </a:xfrm>
        <a:prstGeom prst="ellipse">
          <a:avLst/>
        </a:prstGeom>
        <a:gradFill rotWithShape="0">
          <a:gsLst>
            <a:gs pos="0">
              <a:schemeClr val="accent2">
                <a:hueOff val="1652301"/>
                <a:satOff val="-2061"/>
                <a:lumOff val="485"/>
                <a:alphaOff val="0"/>
                <a:tint val="50000"/>
                <a:satMod val="300000"/>
              </a:schemeClr>
            </a:gs>
            <a:gs pos="35000">
              <a:schemeClr val="accent2">
                <a:hueOff val="1652301"/>
                <a:satOff val="-2061"/>
                <a:lumOff val="485"/>
                <a:alphaOff val="0"/>
                <a:tint val="37000"/>
                <a:satMod val="300000"/>
              </a:schemeClr>
            </a:gs>
            <a:gs pos="100000">
              <a:schemeClr val="accent2">
                <a:hueOff val="1652301"/>
                <a:satOff val="-2061"/>
                <a:lumOff val="4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Charles Sanders Peirce</a:t>
          </a:r>
        </a:p>
      </dsp:txBody>
      <dsp:txXfrm>
        <a:off x="6438118" y="4310546"/>
        <a:ext cx="2241625" cy="643121"/>
      </dsp:txXfrm>
    </dsp:sp>
    <dsp:sp modelId="{6769DED0-B969-4340-BD69-AA2702B1F3F2}">
      <dsp:nvSpPr>
        <dsp:cNvPr id="0" name=""/>
        <dsp:cNvSpPr/>
      </dsp:nvSpPr>
      <dsp:spPr>
        <a:xfrm>
          <a:off x="5623330" y="5092239"/>
          <a:ext cx="3365431" cy="905654"/>
        </a:xfrm>
        <a:prstGeom prst="ellipse">
          <a:avLst/>
        </a:prstGeom>
        <a:gradFill rotWithShape="0">
          <a:gsLst>
            <a:gs pos="0">
              <a:schemeClr val="accent2">
                <a:hueOff val="1927685"/>
                <a:satOff val="-2404"/>
                <a:lumOff val="565"/>
                <a:alphaOff val="0"/>
                <a:tint val="50000"/>
                <a:satMod val="300000"/>
              </a:schemeClr>
            </a:gs>
            <a:gs pos="35000">
              <a:schemeClr val="accent2">
                <a:hueOff val="1927685"/>
                <a:satOff val="-2404"/>
                <a:lumOff val="565"/>
                <a:alphaOff val="0"/>
                <a:tint val="37000"/>
                <a:satMod val="300000"/>
              </a:schemeClr>
            </a:gs>
            <a:gs pos="100000">
              <a:schemeClr val="accent2">
                <a:hueOff val="1927685"/>
                <a:satOff val="-2404"/>
                <a:lumOff val="5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Linde</a:t>
          </a:r>
          <a:r>
            <a:rPr lang="en-US" sz="2400" kern="1200" dirty="0" smtClean="0"/>
            <a:t> &amp; Graham Smith</a:t>
          </a:r>
        </a:p>
      </dsp:txBody>
      <dsp:txXfrm>
        <a:off x="6116186" y="5224869"/>
        <a:ext cx="2379719" cy="640394"/>
      </dsp:txXfrm>
    </dsp:sp>
    <dsp:sp modelId="{0289BAD0-863C-A34A-9582-7082780532D0}">
      <dsp:nvSpPr>
        <dsp:cNvPr id="0" name=""/>
        <dsp:cNvSpPr/>
      </dsp:nvSpPr>
      <dsp:spPr>
        <a:xfrm>
          <a:off x="5543951" y="5861704"/>
          <a:ext cx="2300093" cy="1014600"/>
        </a:xfrm>
        <a:prstGeom prst="ellipse">
          <a:avLst/>
        </a:prstGeom>
        <a:gradFill rotWithShape="0">
          <a:gsLst>
            <a:gs pos="0">
              <a:schemeClr val="accent2">
                <a:hueOff val="2203068"/>
                <a:satOff val="-2748"/>
                <a:lumOff val="646"/>
                <a:alphaOff val="0"/>
                <a:tint val="50000"/>
                <a:satMod val="300000"/>
              </a:schemeClr>
            </a:gs>
            <a:gs pos="35000">
              <a:schemeClr val="accent2">
                <a:hueOff val="2203068"/>
                <a:satOff val="-2748"/>
                <a:lumOff val="646"/>
                <a:alphaOff val="0"/>
                <a:tint val="37000"/>
                <a:satMod val="300000"/>
              </a:schemeClr>
            </a:gs>
            <a:gs pos="100000">
              <a:schemeClr val="accent2">
                <a:hueOff val="2203068"/>
                <a:satOff val="-2748"/>
                <a:lumOff val="6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Anete Strand</a:t>
          </a:r>
        </a:p>
      </dsp:txBody>
      <dsp:txXfrm>
        <a:off x="5880792" y="6010289"/>
        <a:ext cx="1626411" cy="717430"/>
      </dsp:txXfrm>
    </dsp:sp>
    <dsp:sp modelId="{585FE9A8-D8F9-48B3-BD89-BCB8D40C3B62}">
      <dsp:nvSpPr>
        <dsp:cNvPr id="0" name=""/>
        <dsp:cNvSpPr/>
      </dsp:nvSpPr>
      <dsp:spPr>
        <a:xfrm>
          <a:off x="3492113" y="5816860"/>
          <a:ext cx="1991361" cy="1041144"/>
        </a:xfrm>
        <a:prstGeom prst="ellipse">
          <a:avLst/>
        </a:prstGeom>
        <a:gradFill rotWithShape="0">
          <a:gsLst>
            <a:gs pos="0">
              <a:schemeClr val="accent2">
                <a:hueOff val="2478452"/>
                <a:satOff val="-3091"/>
                <a:lumOff val="727"/>
                <a:alphaOff val="0"/>
                <a:tint val="50000"/>
                <a:satMod val="300000"/>
              </a:schemeClr>
            </a:gs>
            <a:gs pos="35000">
              <a:schemeClr val="accent2">
                <a:hueOff val="2478452"/>
                <a:satOff val="-3091"/>
                <a:lumOff val="727"/>
                <a:alphaOff val="0"/>
                <a:tint val="37000"/>
                <a:satMod val="300000"/>
              </a:schemeClr>
            </a:gs>
            <a:gs pos="100000">
              <a:schemeClr val="accent2">
                <a:hueOff val="2478452"/>
                <a:satOff val="-3091"/>
                <a:lumOff val="7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Roger Penrose</a:t>
          </a:r>
          <a:endParaRPr lang="en-US" sz="2800" kern="1200" dirty="0"/>
        </a:p>
      </dsp:txBody>
      <dsp:txXfrm>
        <a:off x="3783741" y="5969332"/>
        <a:ext cx="1408105" cy="736200"/>
      </dsp:txXfrm>
    </dsp:sp>
    <dsp:sp modelId="{E364F04E-E27E-B649-85E7-D7C683FB1A09}">
      <dsp:nvSpPr>
        <dsp:cNvPr id="0" name=""/>
        <dsp:cNvSpPr/>
      </dsp:nvSpPr>
      <dsp:spPr>
        <a:xfrm>
          <a:off x="554252" y="6080815"/>
          <a:ext cx="3091766" cy="690667"/>
        </a:xfrm>
        <a:prstGeom prst="ellipse">
          <a:avLst/>
        </a:prstGeom>
        <a:gradFill rotWithShape="0">
          <a:gsLst>
            <a:gs pos="0">
              <a:schemeClr val="accent2">
                <a:hueOff val="2753835"/>
                <a:satOff val="-3435"/>
                <a:lumOff val="808"/>
                <a:alphaOff val="0"/>
                <a:tint val="50000"/>
                <a:satMod val="300000"/>
              </a:schemeClr>
            </a:gs>
            <a:gs pos="35000">
              <a:schemeClr val="accent2">
                <a:hueOff val="2753835"/>
                <a:satOff val="-3435"/>
                <a:lumOff val="808"/>
                <a:alphaOff val="0"/>
                <a:tint val="37000"/>
                <a:satMod val="300000"/>
              </a:schemeClr>
            </a:gs>
            <a:gs pos="100000">
              <a:schemeClr val="accent2">
                <a:hueOff val="2753835"/>
                <a:satOff val="-3435"/>
                <a:lumOff val="8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Marita Svane</a:t>
          </a:r>
          <a:endParaRPr lang="en-US" sz="2800" kern="1200" dirty="0"/>
        </a:p>
      </dsp:txBody>
      <dsp:txXfrm>
        <a:off x="1007031" y="6181961"/>
        <a:ext cx="2186208" cy="488375"/>
      </dsp:txXfrm>
    </dsp:sp>
    <dsp:sp modelId="{258243CD-DE4C-2E44-B64C-A522B68106EC}">
      <dsp:nvSpPr>
        <dsp:cNvPr id="0" name=""/>
        <dsp:cNvSpPr/>
      </dsp:nvSpPr>
      <dsp:spPr>
        <a:xfrm>
          <a:off x="452140" y="5346700"/>
          <a:ext cx="2577696" cy="759577"/>
        </a:xfrm>
        <a:prstGeom prst="ellipse">
          <a:avLst/>
        </a:prstGeom>
        <a:gradFill rotWithShape="0">
          <a:gsLst>
            <a:gs pos="0">
              <a:schemeClr val="accent2">
                <a:hueOff val="3029219"/>
                <a:satOff val="-3778"/>
                <a:lumOff val="888"/>
                <a:alphaOff val="0"/>
                <a:tint val="50000"/>
                <a:satMod val="300000"/>
              </a:schemeClr>
            </a:gs>
            <a:gs pos="35000">
              <a:schemeClr val="accent2">
                <a:hueOff val="3029219"/>
                <a:satOff val="-3778"/>
                <a:lumOff val="888"/>
                <a:alphaOff val="0"/>
                <a:tint val="37000"/>
                <a:satMod val="300000"/>
              </a:schemeClr>
            </a:gs>
            <a:gs pos="100000">
              <a:schemeClr val="accent2">
                <a:hueOff val="3029219"/>
                <a:satOff val="-3778"/>
                <a:lumOff val="8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Henri Savall</a:t>
          </a:r>
          <a:endParaRPr lang="en-US" sz="2800" kern="1200" dirty="0"/>
        </a:p>
      </dsp:txBody>
      <dsp:txXfrm>
        <a:off x="829635" y="5457937"/>
        <a:ext cx="1822706" cy="537103"/>
      </dsp:txXfrm>
    </dsp:sp>
    <dsp:sp modelId="{E230FB75-4F6B-5F4A-BD14-FFB7199487F2}">
      <dsp:nvSpPr>
        <dsp:cNvPr id="0" name=""/>
        <dsp:cNvSpPr/>
      </dsp:nvSpPr>
      <dsp:spPr>
        <a:xfrm>
          <a:off x="497685" y="4521202"/>
          <a:ext cx="2657259" cy="977718"/>
        </a:xfrm>
        <a:prstGeom prst="ellipse">
          <a:avLst/>
        </a:prstGeom>
        <a:gradFill rotWithShape="0">
          <a:gsLst>
            <a:gs pos="0">
              <a:schemeClr val="accent2">
                <a:hueOff val="3304602"/>
                <a:satOff val="-4122"/>
                <a:lumOff val="969"/>
                <a:alphaOff val="0"/>
                <a:tint val="50000"/>
                <a:satMod val="300000"/>
              </a:schemeClr>
            </a:gs>
            <a:gs pos="35000">
              <a:schemeClr val="accent2">
                <a:hueOff val="3304602"/>
                <a:satOff val="-4122"/>
                <a:lumOff val="969"/>
                <a:alphaOff val="0"/>
                <a:tint val="37000"/>
                <a:satMod val="300000"/>
              </a:schemeClr>
            </a:gs>
            <a:gs pos="100000">
              <a:schemeClr val="accent2">
                <a:hueOff val="3304602"/>
                <a:satOff val="-4122"/>
                <a:lumOff val="9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Veronique Zardet</a:t>
          </a:r>
          <a:endParaRPr lang="en-US" sz="2400" kern="1200" dirty="0"/>
        </a:p>
      </dsp:txBody>
      <dsp:txXfrm>
        <a:off x="886832" y="4664385"/>
        <a:ext cx="1878965" cy="691352"/>
      </dsp:txXfrm>
    </dsp:sp>
    <dsp:sp modelId="{819BC320-0E3F-4F15-A919-57F70CA02FCD}">
      <dsp:nvSpPr>
        <dsp:cNvPr id="0" name=""/>
        <dsp:cNvSpPr/>
      </dsp:nvSpPr>
      <dsp:spPr>
        <a:xfrm>
          <a:off x="228449" y="3561626"/>
          <a:ext cx="2461497" cy="879579"/>
        </a:xfrm>
        <a:prstGeom prst="ellipse">
          <a:avLst/>
        </a:prstGeom>
        <a:gradFill rotWithShape="0">
          <a:gsLst>
            <a:gs pos="0">
              <a:schemeClr val="accent2">
                <a:hueOff val="3579986"/>
                <a:satOff val="-4465"/>
                <a:lumOff val="1050"/>
                <a:alphaOff val="0"/>
                <a:tint val="50000"/>
                <a:satMod val="300000"/>
              </a:schemeClr>
            </a:gs>
            <a:gs pos="35000">
              <a:schemeClr val="accent2">
                <a:hueOff val="3579986"/>
                <a:satOff val="-4465"/>
                <a:lumOff val="1050"/>
                <a:alphaOff val="0"/>
                <a:tint val="37000"/>
                <a:satMod val="300000"/>
              </a:schemeClr>
            </a:gs>
            <a:gs pos="100000">
              <a:schemeClr val="accent2">
                <a:hueOff val="3579986"/>
                <a:satOff val="-4465"/>
                <a:lumOff val="10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Jean Paul Sartre</a:t>
          </a:r>
          <a:endParaRPr lang="en-US" sz="2400" kern="1200" dirty="0"/>
        </a:p>
      </dsp:txBody>
      <dsp:txXfrm>
        <a:off x="588927" y="3690437"/>
        <a:ext cx="1740541" cy="621957"/>
      </dsp:txXfrm>
    </dsp:sp>
    <dsp:sp modelId="{8B6E1CC7-B503-164A-95A9-5A6032B4B856}">
      <dsp:nvSpPr>
        <dsp:cNvPr id="0" name=""/>
        <dsp:cNvSpPr/>
      </dsp:nvSpPr>
      <dsp:spPr>
        <a:xfrm>
          <a:off x="317521" y="2631661"/>
          <a:ext cx="1799134" cy="955587"/>
        </a:xfrm>
        <a:prstGeom prst="ellipse">
          <a:avLst/>
        </a:prstGeom>
        <a:gradFill rotWithShape="0">
          <a:gsLst>
            <a:gs pos="0">
              <a:schemeClr val="accent2">
                <a:hueOff val="3855369"/>
                <a:satOff val="-4809"/>
                <a:lumOff val="1131"/>
                <a:alphaOff val="0"/>
                <a:tint val="50000"/>
                <a:satMod val="300000"/>
              </a:schemeClr>
            </a:gs>
            <a:gs pos="35000">
              <a:schemeClr val="accent2">
                <a:hueOff val="3855369"/>
                <a:satOff val="-4809"/>
                <a:lumOff val="1131"/>
                <a:alphaOff val="0"/>
                <a:tint val="37000"/>
                <a:satMod val="300000"/>
              </a:schemeClr>
            </a:gs>
            <a:gs pos="100000">
              <a:schemeClr val="accent2">
                <a:hueOff val="3855369"/>
                <a:satOff val="-4809"/>
                <a:lumOff val="11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Jane Bennett</a:t>
          </a:r>
          <a:endParaRPr lang="en-US" sz="2000" kern="1200" dirty="0"/>
        </a:p>
      </dsp:txBody>
      <dsp:txXfrm>
        <a:off x="580998" y="2771603"/>
        <a:ext cx="1272180" cy="675703"/>
      </dsp:txXfrm>
    </dsp:sp>
    <dsp:sp modelId="{C401F228-884D-2244-9B6C-89284475D5D7}">
      <dsp:nvSpPr>
        <dsp:cNvPr id="0" name=""/>
        <dsp:cNvSpPr/>
      </dsp:nvSpPr>
      <dsp:spPr>
        <a:xfrm>
          <a:off x="317528" y="1655096"/>
          <a:ext cx="2291804" cy="982130"/>
        </a:xfrm>
        <a:prstGeom prst="ellipse">
          <a:avLst/>
        </a:prstGeom>
        <a:gradFill rotWithShape="0">
          <a:gsLst>
            <a:gs pos="0">
              <a:schemeClr val="accent2">
                <a:hueOff val="4130753"/>
                <a:satOff val="-5152"/>
                <a:lumOff val="1211"/>
                <a:alphaOff val="0"/>
                <a:tint val="50000"/>
                <a:satMod val="300000"/>
              </a:schemeClr>
            </a:gs>
            <a:gs pos="35000">
              <a:schemeClr val="accent2">
                <a:hueOff val="4130753"/>
                <a:satOff val="-5152"/>
                <a:lumOff val="1211"/>
                <a:alphaOff val="0"/>
                <a:tint val="37000"/>
                <a:satMod val="300000"/>
              </a:schemeClr>
            </a:gs>
            <a:gs pos="100000">
              <a:schemeClr val="accent2">
                <a:hueOff val="4130753"/>
                <a:satOff val="-5152"/>
                <a:lumOff val="121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 Gilles Deleuze</a:t>
          </a:r>
          <a:endParaRPr lang="en-US" sz="2400" kern="1200" dirty="0"/>
        </a:p>
      </dsp:txBody>
      <dsp:txXfrm>
        <a:off x="653155" y="1798926"/>
        <a:ext cx="1620550" cy="694470"/>
      </dsp:txXfrm>
    </dsp:sp>
    <dsp:sp modelId="{E6436D3D-F0E9-624B-80BB-633D0C0F8CFF}">
      <dsp:nvSpPr>
        <dsp:cNvPr id="0" name=""/>
        <dsp:cNvSpPr/>
      </dsp:nvSpPr>
      <dsp:spPr>
        <a:xfrm>
          <a:off x="317524" y="613396"/>
          <a:ext cx="2613286" cy="997712"/>
        </a:xfrm>
        <a:prstGeom prst="ellipse">
          <a:avLst/>
        </a:prstGeom>
        <a:gradFill rotWithShape="0">
          <a:gsLst>
            <a:gs pos="0">
              <a:schemeClr val="accent2">
                <a:hueOff val="4406136"/>
                <a:satOff val="-5496"/>
                <a:lumOff val="1292"/>
                <a:alphaOff val="0"/>
                <a:tint val="50000"/>
                <a:satMod val="300000"/>
              </a:schemeClr>
            </a:gs>
            <a:gs pos="35000">
              <a:schemeClr val="accent2">
                <a:hueOff val="4406136"/>
                <a:satOff val="-5496"/>
                <a:lumOff val="1292"/>
                <a:alphaOff val="0"/>
                <a:tint val="37000"/>
                <a:satMod val="300000"/>
              </a:schemeClr>
            </a:gs>
            <a:gs pos="100000">
              <a:schemeClr val="accent2">
                <a:hueOff val="4406136"/>
                <a:satOff val="-5496"/>
                <a:lumOff val="12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Grace Ann Rosile</a:t>
          </a:r>
          <a:endParaRPr lang="en-US" sz="2400" kern="1200" dirty="0"/>
        </a:p>
      </dsp:txBody>
      <dsp:txXfrm>
        <a:off x="700231" y="759508"/>
        <a:ext cx="1847872" cy="705488"/>
      </dsp:txXfrm>
    </dsp:sp>
    <dsp:sp modelId="{3075DF85-7B6D-AA4E-A870-EBB2C40FCB61}">
      <dsp:nvSpPr>
        <dsp:cNvPr id="0" name=""/>
        <dsp:cNvSpPr/>
      </dsp:nvSpPr>
      <dsp:spPr>
        <a:xfrm>
          <a:off x="1602750" y="159284"/>
          <a:ext cx="2385831" cy="598548"/>
        </a:xfrm>
        <a:prstGeom prst="ellipse">
          <a:avLst/>
        </a:prstGeom>
        <a:gradFill rotWithShape="0">
          <a:gsLst>
            <a:gs pos="0">
              <a:schemeClr val="accent2">
                <a:hueOff val="4681520"/>
                <a:satOff val="-5839"/>
                <a:lumOff val="1373"/>
                <a:alphaOff val="0"/>
                <a:tint val="50000"/>
                <a:satMod val="300000"/>
              </a:schemeClr>
            </a:gs>
            <a:gs pos="35000">
              <a:schemeClr val="accent2">
                <a:hueOff val="4681520"/>
                <a:satOff val="-5839"/>
                <a:lumOff val="1373"/>
                <a:alphaOff val="0"/>
                <a:tint val="37000"/>
                <a:satMod val="300000"/>
              </a:schemeClr>
            </a:gs>
            <a:gs pos="100000">
              <a:schemeClr val="accent2">
                <a:hueOff val="4681520"/>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David Boje</a:t>
          </a:r>
          <a:endParaRPr lang="en-US" sz="2800" kern="1200" dirty="0"/>
        </a:p>
      </dsp:txBody>
      <dsp:txXfrm>
        <a:off x="1952147" y="246939"/>
        <a:ext cx="1687037" cy="42323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F9A61-2B14-2848-A26C-02BCDEFDD156}" type="datetimeFigureOut">
              <a:rPr lang="en-US" smtClean="0"/>
              <a:t>4/26/19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A1337-1039-1746-B107-161422F27870}" type="slidenum">
              <a:rPr lang="en-US" smtClean="0"/>
              <a:t>‹#›</a:t>
            </a:fld>
            <a:endParaRPr lang="en-US"/>
          </a:p>
        </p:txBody>
      </p:sp>
    </p:spTree>
    <p:extLst>
      <p:ext uri="{BB962C8B-B14F-4D97-AF65-F5344CB8AC3E}">
        <p14:creationId xmlns:p14="http://schemas.microsoft.com/office/powerpoint/2010/main" val="29468898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drowning our water in plastic https://</a:t>
            </a:r>
            <a:r>
              <a:rPr lang="en-US" baseline="0" dirty="0" err="1" smtClean="0"/>
              <a:t>www.nationalgeographic.com</a:t>
            </a:r>
            <a:r>
              <a:rPr lang="en-US" baseline="0" dirty="0" smtClean="0"/>
              <a:t>/magazine/2018/06/plastic-planet-waste-pollution-trash-crisis/</a:t>
            </a:r>
          </a:p>
          <a:p>
            <a:r>
              <a:rPr lang="en-US" baseline="0" dirty="0" smtClean="0"/>
              <a:t>It is our storytelling of water and of plastic, that is changing our story of the Christian into a Marketed Self, and what Water=Desire becomes a marketed construction to make people smoke, drink bottled water or beer, etc., which is an evolutionary change in our our Self=Ego=Desire-concept as a Marketing Advertising.</a:t>
            </a:r>
          </a:p>
          <a:p>
            <a:r>
              <a:rPr lang="en-US" baseline="0" dirty="0" smtClean="0"/>
              <a:t>NOTE: The word ego does not appear in the bible. https://</a:t>
            </a:r>
            <a:r>
              <a:rPr lang="en-US" baseline="0" dirty="0" err="1" smtClean="0"/>
              <a:t>www.gotquestions.org</a:t>
            </a:r>
            <a:r>
              <a:rPr lang="en-US" baseline="0" dirty="0" smtClean="0"/>
              <a:t>/Bible-</a:t>
            </a:r>
            <a:r>
              <a:rPr lang="en-US" baseline="0" dirty="0" err="1" smtClean="0"/>
              <a:t>ego.html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B34011-CC24-4AA9-A287-67993316E01C}" type="slidenum">
              <a:rPr lang="en-NZ" smtClean="0"/>
              <a:t>1</a:t>
            </a:fld>
            <a:endParaRPr lang="en-NZ"/>
          </a:p>
        </p:txBody>
      </p:sp>
    </p:spTree>
    <p:extLst>
      <p:ext uri="{BB962C8B-B14F-4D97-AF65-F5344CB8AC3E}">
        <p14:creationId xmlns:p14="http://schemas.microsoft.com/office/powerpoint/2010/main" val="252640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20</a:t>
            </a:fld>
            <a:endParaRPr lang="en-US"/>
          </a:p>
        </p:txBody>
      </p:sp>
    </p:spTree>
    <p:extLst>
      <p:ext uri="{BB962C8B-B14F-4D97-AF65-F5344CB8AC3E}">
        <p14:creationId xmlns:p14="http://schemas.microsoft.com/office/powerpoint/2010/main" val="150293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www.reuters.com</a:t>
            </a:r>
            <a:r>
              <a:rPr lang="en-US" dirty="0" smtClean="0"/>
              <a:t>/article/us-</a:t>
            </a:r>
            <a:r>
              <a:rPr lang="en-US" dirty="0" err="1" smtClean="0"/>
              <a:t>france</a:t>
            </a:r>
            <a:r>
              <a:rPr lang="en-US" dirty="0" smtClean="0"/>
              <a:t>-plastics/france-to-make-unrecycled-plastic-bottles-more-expensive-idUSKBN1KY13T</a:t>
            </a:r>
          </a:p>
          <a:p>
            <a:endParaRPr lang="en-US" dirty="0" smtClean="0"/>
          </a:p>
          <a:p>
            <a:r>
              <a:rPr lang="en-US" dirty="0" smtClean="0"/>
              <a:t>The France</a:t>
            </a:r>
            <a:r>
              <a:rPr lang="en-US" baseline="0" dirty="0" smtClean="0"/>
              <a:t> plan for plastics </a:t>
            </a:r>
            <a:r>
              <a:rPr lang="en-US" baseline="0" dirty="0" err="1" smtClean="0"/>
              <a:t>recycleing</a:t>
            </a:r>
            <a:r>
              <a:rPr lang="en-US" baseline="0" dirty="0" smtClean="0"/>
              <a:t> http://</a:t>
            </a:r>
            <a:r>
              <a:rPr lang="en-US" baseline="0" dirty="0" err="1" smtClean="0"/>
              <a:t>www.desforgeslaw.com</a:t>
            </a:r>
            <a:r>
              <a:rPr lang="en-US" baseline="0" dirty="0" smtClean="0"/>
              <a:t>/uploads/4/6/9/3/46939111/2018_08_19_plastics_recycling_plan_france.pdf </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25</a:t>
            </a:fld>
            <a:endParaRPr lang="en-US"/>
          </a:p>
        </p:txBody>
      </p:sp>
    </p:spTree>
    <p:extLst>
      <p:ext uri="{BB962C8B-B14F-4D97-AF65-F5344CB8AC3E}">
        <p14:creationId xmlns:p14="http://schemas.microsoft.com/office/powerpoint/2010/main" val="64989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www.dw.com</a:t>
            </a:r>
            <a:r>
              <a:rPr lang="en-US" dirty="0" smtClean="0"/>
              <a:t>/en/plastic-waste-and-the-recycling-myth/a-45746469</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27</a:t>
            </a:fld>
            <a:endParaRPr lang="en-US"/>
          </a:p>
        </p:txBody>
      </p:sp>
    </p:spTree>
    <p:extLst>
      <p:ext uri="{BB962C8B-B14F-4D97-AF65-F5344CB8AC3E}">
        <p14:creationId xmlns:p14="http://schemas.microsoft.com/office/powerpoint/2010/main" val="97101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ourworldindata.org</a:t>
            </a:r>
            <a:r>
              <a:rPr lang="en-US" dirty="0" smtClean="0"/>
              <a:t>/plastic-pollution</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29</a:t>
            </a:fld>
            <a:endParaRPr lang="en-US"/>
          </a:p>
        </p:txBody>
      </p:sp>
    </p:spTree>
    <p:extLst>
      <p:ext uri="{BB962C8B-B14F-4D97-AF65-F5344CB8AC3E}">
        <p14:creationId xmlns:p14="http://schemas.microsoft.com/office/powerpoint/2010/main" val="3148446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en.wikipedia.org</a:t>
            </a:r>
            <a:r>
              <a:rPr lang="en-US" dirty="0" smtClean="0"/>
              <a:t>/wiki/</a:t>
            </a:r>
            <a:r>
              <a:rPr lang="en-US" dirty="0" err="1" smtClean="0"/>
              <a:t>Water_supply_and_sanitation_in_France</a:t>
            </a:r>
            <a:endParaRPr lang="en-US" dirty="0" smtClean="0"/>
          </a:p>
          <a:p>
            <a:r>
              <a:rPr lang="en-US" dirty="0" smtClean="0"/>
              <a:t>https://</a:t>
            </a:r>
            <a:r>
              <a:rPr lang="en-US" dirty="0" err="1" smtClean="0"/>
              <a:t>en.wikipedia.org</a:t>
            </a:r>
            <a:r>
              <a:rPr lang="en-US" dirty="0" smtClean="0"/>
              <a:t>/wiki/</a:t>
            </a:r>
            <a:r>
              <a:rPr lang="en-US" dirty="0" err="1" smtClean="0"/>
              <a:t>Water_privatization_in_France</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38</a:t>
            </a:fld>
            <a:endParaRPr lang="en-US"/>
          </a:p>
        </p:txBody>
      </p:sp>
    </p:spTree>
    <p:extLst>
      <p:ext uri="{BB962C8B-B14F-4D97-AF65-F5344CB8AC3E}">
        <p14:creationId xmlns:p14="http://schemas.microsoft.com/office/powerpoint/2010/main" val="3775839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en.wikipedia.org</a:t>
            </a:r>
            <a:r>
              <a:rPr lang="en-US" dirty="0" smtClean="0"/>
              <a:t>/wiki/</a:t>
            </a:r>
            <a:r>
              <a:rPr lang="en-US" dirty="0" err="1" smtClean="0"/>
              <a:t>Water_privatization_in_France</a:t>
            </a:r>
            <a:endParaRPr lang="en-US" dirty="0" smtClean="0"/>
          </a:p>
          <a:p>
            <a:r>
              <a:rPr lang="en-US" dirty="0" smtClean="0"/>
              <a:t>https://</a:t>
            </a:r>
            <a:r>
              <a:rPr lang="en-US" dirty="0" err="1" smtClean="0"/>
              <a:t>en.wikipedia.org</a:t>
            </a:r>
            <a:r>
              <a:rPr lang="en-US" dirty="0" smtClean="0"/>
              <a:t>/wiki/</a:t>
            </a:r>
            <a:r>
              <a:rPr lang="en-US" dirty="0" err="1" smtClean="0"/>
              <a:t>Veolia_Water</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39</a:t>
            </a:fld>
            <a:endParaRPr lang="en-US"/>
          </a:p>
        </p:txBody>
      </p:sp>
    </p:spTree>
    <p:extLst>
      <p:ext uri="{BB962C8B-B14F-4D97-AF65-F5344CB8AC3E}">
        <p14:creationId xmlns:p14="http://schemas.microsoft.com/office/powerpoint/2010/main" val="127611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www.thelocal.fr</a:t>
            </a:r>
            <a:r>
              <a:rPr lang="en-US" dirty="0" smtClean="0"/>
              <a:t>/20170127/millions-in-rural-</a:t>
            </a:r>
            <a:r>
              <a:rPr lang="en-US" dirty="0" err="1" smtClean="0"/>
              <a:t>france</a:t>
            </a:r>
            <a:r>
              <a:rPr lang="en-US" dirty="0" smtClean="0"/>
              <a:t>-drink-polluted-tap-water</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40</a:t>
            </a:fld>
            <a:endParaRPr lang="en-US"/>
          </a:p>
        </p:txBody>
      </p:sp>
    </p:spTree>
    <p:extLst>
      <p:ext uri="{BB962C8B-B14F-4D97-AF65-F5344CB8AC3E}">
        <p14:creationId xmlns:p14="http://schemas.microsoft.com/office/powerpoint/2010/main" val="1632085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en.wikipedia.org</a:t>
            </a:r>
            <a:r>
              <a:rPr lang="en-US" dirty="0" smtClean="0"/>
              <a:t>/wiki/</a:t>
            </a:r>
            <a:r>
              <a:rPr lang="en-US" dirty="0" err="1" smtClean="0"/>
              <a:t>Water_Framework_Directive</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42</a:t>
            </a:fld>
            <a:endParaRPr lang="en-US"/>
          </a:p>
        </p:txBody>
      </p:sp>
    </p:spTree>
    <p:extLst>
      <p:ext uri="{BB962C8B-B14F-4D97-AF65-F5344CB8AC3E}">
        <p14:creationId xmlns:p14="http://schemas.microsoft.com/office/powerpoint/2010/main" val="2854563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a:t>
            </a:r>
            <a:r>
              <a:rPr lang="en-US" baseline="0" dirty="0" smtClean="0"/>
              <a:t> and comments or questions contact me at </a:t>
            </a:r>
            <a:r>
              <a:rPr lang="en-US" baseline="0" dirty="0" err="1" smtClean="0"/>
              <a:t>davidboje@gmail.com</a:t>
            </a:r>
            <a:endParaRPr lang="en-US" baseline="0" dirty="0" smtClean="0"/>
          </a:p>
          <a:p>
            <a:r>
              <a:rPr lang="en-US" baseline="0" smtClean="0"/>
              <a:t>Thank you</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43</a:t>
            </a:fld>
            <a:endParaRPr lang="en-US"/>
          </a:p>
        </p:txBody>
      </p:sp>
    </p:spTree>
    <p:extLst>
      <p:ext uri="{BB962C8B-B14F-4D97-AF65-F5344CB8AC3E}">
        <p14:creationId xmlns:p14="http://schemas.microsoft.com/office/powerpoint/2010/main" val="391550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www.linv.org</a:t>
            </a:r>
            <a:r>
              <a:rPr lang="en-US" dirty="0" smtClean="0"/>
              <a:t>/virtual-water/</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4</a:t>
            </a:fld>
            <a:endParaRPr lang="en-US"/>
          </a:p>
        </p:txBody>
      </p:sp>
    </p:spTree>
    <p:extLst>
      <p:ext uri="{BB962C8B-B14F-4D97-AF65-F5344CB8AC3E}">
        <p14:creationId xmlns:p14="http://schemas.microsoft.com/office/powerpoint/2010/main" val="26438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http://sncyear7geography.weebly.com/virtual-</a:t>
            </a:r>
            <a:r>
              <a:rPr lang="en-US" dirty="0" err="1" smtClean="0"/>
              <a:t>water.html</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When a country imports (bring in from another country) 1 </a:t>
            </a:r>
            <a:r>
              <a:rPr lang="en-US" dirty="0" err="1" smtClean="0"/>
              <a:t>tonne</a:t>
            </a:r>
            <a:r>
              <a:rPr lang="en-US" dirty="0" smtClean="0"/>
              <a:t> of wheat, that country saves about 1,300 cubic </a:t>
            </a:r>
            <a:r>
              <a:rPr lang="en-US" dirty="0" err="1" smtClean="0"/>
              <a:t>metres</a:t>
            </a:r>
            <a:r>
              <a:rPr lang="en-US" dirty="0" smtClean="0"/>
              <a:t> of its own water (as it would have used 1,300 cubic </a:t>
            </a:r>
            <a:r>
              <a:rPr lang="en-US" dirty="0" err="1" smtClean="0"/>
              <a:t>metres</a:t>
            </a:r>
            <a:r>
              <a:rPr lang="en-US" dirty="0" smtClean="0"/>
              <a:t> of its own water if it produced the wheat themselves instead of importing it). If the water is scare in a country, the water it saved can be used for other purposes. If however, the water is scarce in the country that produced the wheat, then they have exported 1,300 cubic </a:t>
            </a:r>
            <a:r>
              <a:rPr lang="en-US" dirty="0" err="1" smtClean="0"/>
              <a:t>metres</a:t>
            </a:r>
            <a:r>
              <a:rPr lang="en-US" dirty="0" smtClean="0"/>
              <a:t> of water that is no longer available for other </a:t>
            </a:r>
            <a:r>
              <a:rPr lang="en-US" smtClean="0"/>
              <a:t>purposes.”</a:t>
            </a:r>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6</a:t>
            </a:fld>
            <a:endParaRPr lang="en-US"/>
          </a:p>
        </p:txBody>
      </p:sp>
    </p:spTree>
    <p:extLst>
      <p:ext uri="{BB962C8B-B14F-4D97-AF65-F5344CB8AC3E}">
        <p14:creationId xmlns:p14="http://schemas.microsoft.com/office/powerpoint/2010/main" val="270909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www.huffpost.com</a:t>
            </a:r>
            <a:r>
              <a:rPr lang="en-US" dirty="0" smtClean="0"/>
              <a:t>/entry/norway-plastic-pollution_n_5b7c07e0e4b05906b41779ee</a:t>
            </a:r>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8</a:t>
            </a:fld>
            <a:endParaRPr lang="en-US"/>
          </a:p>
        </p:txBody>
      </p:sp>
    </p:spTree>
    <p:extLst>
      <p:ext uri="{BB962C8B-B14F-4D97-AF65-F5344CB8AC3E}">
        <p14:creationId xmlns:p14="http://schemas.microsoft.com/office/powerpoint/2010/main" val="324256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Nestlé bought Perrier in 1992. As the story goes, Perrier was losing market share, so Nestlé hired Dita Von Teese, the ‘Queen of Burlesque’ and Playboy model to appeal to the desires of a younger male demographic.  The ad aired July 2010 and went viral. Fans were invited by Dita to the Perrier Mansion (aka Playboy Mansion) who greets them at the front door in a clingy, blue satin dress and says, ‘Find me!’  The interactive website present two doors, one labeled ‘Dark Room’ and the other ‘Roll the Dice.’  If you ‘Roll the Dice’ Dita does a sultry fizzy, cold Perrier shower, dousing herself in the premium brand. If you enter ‘Dark Room’ you are invited to snap a photo of Dita in a green, silky negligée. Perrier accompanied the print, TV, and web ads with a special edition release of Dita’s image on Perrier cans and bottles.</a:t>
            </a:r>
          </a:p>
          <a:p>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10</a:t>
            </a:fld>
            <a:endParaRPr lang="en-US"/>
          </a:p>
        </p:txBody>
      </p:sp>
    </p:spTree>
    <p:extLst>
      <p:ext uri="{BB962C8B-B14F-4D97-AF65-F5344CB8AC3E}">
        <p14:creationId xmlns:p14="http://schemas.microsoft.com/office/powerpoint/2010/main" val="235798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A1337-1039-1746-B107-161422F27870}" type="slidenum">
              <a:rPr lang="en-US" smtClean="0"/>
              <a:t>13</a:t>
            </a:fld>
            <a:endParaRPr lang="en-US"/>
          </a:p>
        </p:txBody>
      </p:sp>
    </p:spTree>
    <p:extLst>
      <p:ext uri="{BB962C8B-B14F-4D97-AF65-F5344CB8AC3E}">
        <p14:creationId xmlns:p14="http://schemas.microsoft.com/office/powerpoint/2010/main" val="422885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www.surfrider.eu</a:t>
            </a:r>
            <a:r>
              <a:rPr lang="en-US" dirty="0" smtClean="0"/>
              <a:t>/en/le-blog/plastic-bottles-key-figures-environmental-disaster/</a:t>
            </a:r>
          </a:p>
          <a:p>
            <a:endParaRPr lang="en-US" dirty="0" smtClean="0"/>
          </a:p>
        </p:txBody>
      </p:sp>
      <p:sp>
        <p:nvSpPr>
          <p:cNvPr id="4" name="Slide Number Placeholder 3"/>
          <p:cNvSpPr>
            <a:spLocks noGrp="1"/>
          </p:cNvSpPr>
          <p:nvPr>
            <p:ph type="sldNum" sz="quarter" idx="10"/>
          </p:nvPr>
        </p:nvSpPr>
        <p:spPr/>
        <p:txBody>
          <a:bodyPr/>
          <a:lstStyle/>
          <a:p>
            <a:fld id="{837A1337-1039-1746-B107-161422F27870}" type="slidenum">
              <a:rPr lang="en-US" smtClean="0"/>
              <a:t>14</a:t>
            </a:fld>
            <a:endParaRPr lang="en-US"/>
          </a:p>
        </p:txBody>
      </p:sp>
    </p:spTree>
    <p:extLst>
      <p:ext uri="{BB962C8B-B14F-4D97-AF65-F5344CB8AC3E}">
        <p14:creationId xmlns:p14="http://schemas.microsoft.com/office/powerpoint/2010/main" val="328545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Savall, Henri. (1975/2010). </a:t>
            </a:r>
            <a:r>
              <a:rPr lang="en-US" sz="1200" b="1" i="1" kern="1200" dirty="0" smtClean="0">
                <a:solidFill>
                  <a:schemeClr val="tx1"/>
                </a:solidFill>
                <a:effectLst/>
                <a:latin typeface="+mn-lt"/>
                <a:ea typeface="+mn-ea"/>
                <a:cs typeface="+mn-cs"/>
              </a:rPr>
              <a:t>Work and People: An Economic Evaluation of Job-Enrichment</a:t>
            </a:r>
            <a:r>
              <a:rPr lang="en-US" sz="1200" kern="1200" dirty="0" smtClean="0">
                <a:solidFill>
                  <a:schemeClr val="tx1"/>
                </a:solidFill>
                <a:effectLst/>
                <a:latin typeface="+mn-lt"/>
                <a:ea typeface="+mn-ea"/>
                <a:cs typeface="+mn-cs"/>
              </a:rPr>
              <a:t>. 1975 book "</a:t>
            </a:r>
            <a:r>
              <a:rPr lang="en-US" sz="1200" b="1" i="1" kern="1200" dirty="0" err="1" smtClean="0">
                <a:solidFill>
                  <a:schemeClr val="tx1"/>
                </a:solidFill>
                <a:effectLst/>
                <a:latin typeface="+mn-lt"/>
                <a:ea typeface="+mn-ea"/>
                <a:cs typeface="+mn-cs"/>
              </a:rPr>
              <a:t>Enrichir</a:t>
            </a:r>
            <a:r>
              <a:rPr lang="en-US" sz="1200" b="1" i="1" kern="1200" dirty="0" smtClean="0">
                <a:solidFill>
                  <a:schemeClr val="tx1"/>
                </a:solidFill>
                <a:effectLst/>
                <a:latin typeface="+mn-lt"/>
                <a:ea typeface="+mn-ea"/>
                <a:cs typeface="+mn-cs"/>
              </a:rPr>
              <a:t> le trail human </a:t>
            </a:r>
            <a:r>
              <a:rPr lang="en-US" sz="1200" b="1" i="1" kern="1200" dirty="0" err="1" smtClean="0">
                <a:solidFill>
                  <a:schemeClr val="tx1"/>
                </a:solidFill>
                <a:effectLst/>
                <a:latin typeface="+mn-lt"/>
                <a:ea typeface="+mn-ea"/>
                <a:cs typeface="+mn-cs"/>
              </a:rPr>
              <a:t>dans</a:t>
            </a:r>
            <a:r>
              <a:rPr lang="en-US" sz="1200" b="1" i="1" kern="1200" dirty="0" smtClean="0">
                <a:solidFill>
                  <a:schemeClr val="tx1"/>
                </a:solidFill>
                <a:effectLst/>
                <a:latin typeface="+mn-lt"/>
                <a:ea typeface="+mn-ea"/>
                <a:cs typeface="+mn-cs"/>
              </a:rPr>
              <a:t> les enterprises et les organizations</a:t>
            </a:r>
            <a:r>
              <a:rPr lang="en-US" sz="1200" kern="1200" dirty="0" smtClean="0">
                <a:solidFill>
                  <a:schemeClr val="tx1"/>
                </a:solidFill>
                <a:effectLst/>
                <a:latin typeface="+mn-lt"/>
                <a:ea typeface="+mn-ea"/>
                <a:cs typeface="+mn-cs"/>
              </a:rPr>
              <a:t>". 2010 English version is Translated from French by M. A. </a:t>
            </a:r>
            <a:r>
              <a:rPr lang="en-US" sz="1200" kern="1200" dirty="0" err="1" smtClean="0">
                <a:solidFill>
                  <a:schemeClr val="tx1"/>
                </a:solidFill>
                <a:effectLst/>
                <a:latin typeface="+mn-lt"/>
                <a:ea typeface="+mn-ea"/>
                <a:cs typeface="+mn-cs"/>
              </a:rPr>
              <a:t>Woodhall</a:t>
            </a:r>
            <a:r>
              <a:rPr lang="en-US" sz="1200" kern="1200" dirty="0" smtClean="0">
                <a:solidFill>
                  <a:schemeClr val="tx1"/>
                </a:solidFill>
                <a:effectLst/>
                <a:latin typeface="+mn-lt"/>
                <a:ea typeface="+mn-ea"/>
                <a:cs typeface="+mn-cs"/>
              </a:rPr>
              <a:t>. Charlotte, NC: Information Age Publishing, Inc.</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9E1A9DB-F82E-F84C-BABF-E6AB771C3570}" type="slidenum">
              <a:rPr lang="en-US" smtClean="0"/>
              <a:t>15</a:t>
            </a:fld>
            <a:endParaRPr lang="en-US"/>
          </a:p>
        </p:txBody>
      </p:sp>
    </p:spTree>
    <p:extLst>
      <p:ext uri="{BB962C8B-B14F-4D97-AF65-F5344CB8AC3E}">
        <p14:creationId xmlns:p14="http://schemas.microsoft.com/office/powerpoint/2010/main" val="38765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18</a:t>
            </a:fld>
            <a:endParaRPr lang="en-US"/>
          </a:p>
        </p:txBody>
      </p:sp>
    </p:spTree>
    <p:extLst>
      <p:ext uri="{BB962C8B-B14F-4D97-AF65-F5344CB8AC3E}">
        <p14:creationId xmlns:p14="http://schemas.microsoft.com/office/powerpoint/2010/main" val="192018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4/26/19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73703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45013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92185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21530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573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13597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4/26/19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13428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4/26/19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746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4/26/19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0294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4/26/19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13611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4/26/19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8641395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4/26/19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354415377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avidboje.com/Lyon"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1" Type="http://schemas.microsoft.com/office/2007/relationships/media" Target="../media/media1.png"/><Relationship Id="rId2" Type="http://schemas.openxmlformats.org/officeDocument/2006/relationships/video" Target="../media/media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hyperlink" Target="https://www.dropbox.com/sh/bd297r9f6lhgjeh/AAChF7KdZH7hvz3aGIySrTJwa?dl=0" TargetMode="External"/><Relationship Id="rId6" Type="http://schemas.openxmlformats.org/officeDocument/2006/relationships/image" Target="../media/image24.png"/><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0"/>
            <a:ext cx="9144001" cy="3120804"/>
          </a:xfrm>
        </p:spPr>
        <p:txBody>
          <a:bodyPr>
            <a:noAutofit/>
          </a:bodyPr>
          <a:lstStyle/>
          <a:p>
            <a:r>
              <a:rPr lang="en-US" sz="4800" b="1" dirty="0" smtClean="0">
                <a:solidFill>
                  <a:srgbClr val="FF0000"/>
                </a:solidFill>
              </a:rPr>
              <a:t>Why is SEAM’s self-correcting ‘storytelling science’ better than Appreciative </a:t>
            </a:r>
            <a:r>
              <a:rPr lang="en-US" sz="4800" b="1" dirty="0" smtClean="0">
                <a:solidFill>
                  <a:srgbClr val="FF0000"/>
                </a:solidFill>
              </a:rPr>
              <a:t>Inquiry for Virtual Water Future of the World?</a:t>
            </a:r>
            <a:endParaRPr lang="en-US" sz="4800" b="1" dirty="0">
              <a:solidFill>
                <a:srgbClr val="FF0000"/>
              </a:solidFill>
            </a:endParaRPr>
          </a:p>
        </p:txBody>
      </p:sp>
      <p:sp>
        <p:nvSpPr>
          <p:cNvPr id="7" name="Rectangle 6"/>
          <p:cNvSpPr/>
          <p:nvPr/>
        </p:nvSpPr>
        <p:spPr>
          <a:xfrm>
            <a:off x="2905612" y="2973599"/>
            <a:ext cx="6238387" cy="3847207"/>
          </a:xfrm>
          <a:prstGeom prst="rect">
            <a:avLst/>
          </a:prstGeom>
        </p:spPr>
        <p:txBody>
          <a:bodyPr wrap="square">
            <a:spAutoFit/>
          </a:bodyPr>
          <a:lstStyle/>
          <a:p>
            <a:endParaRPr lang="en-US" sz="2400" dirty="0"/>
          </a:p>
          <a:p>
            <a:r>
              <a:rPr lang="en-US" sz="2800" b="1" dirty="0"/>
              <a:t>David M. Boje</a:t>
            </a:r>
          </a:p>
          <a:p>
            <a:r>
              <a:rPr lang="en-US" sz="2800" b="1" dirty="0"/>
              <a:t>Professor, Aalborg University (Denmark)</a:t>
            </a:r>
          </a:p>
          <a:p>
            <a:r>
              <a:rPr lang="en-US" sz="2800" b="1" dirty="0"/>
              <a:t>Emeritus &amp; Regents Professor</a:t>
            </a:r>
            <a:r>
              <a:rPr lang="en-US" sz="2400" b="1" dirty="0"/>
              <a:t>, New Mexico State University</a:t>
            </a:r>
          </a:p>
          <a:p>
            <a:r>
              <a:rPr lang="en-US" sz="2800" b="1" dirty="0"/>
              <a:t>Director, European School of Governance</a:t>
            </a:r>
          </a:p>
          <a:p>
            <a:endParaRPr lang="en-US" sz="2800" b="1" dirty="0" smtClean="0"/>
          </a:p>
          <a:p>
            <a:r>
              <a:rPr lang="en-US" sz="2800" b="1" dirty="0" smtClean="0">
                <a:hlinkClick r:id="rId3"/>
              </a:rPr>
              <a:t>https://davidboje.com/Lyon</a:t>
            </a:r>
            <a:r>
              <a:rPr lang="en-US" sz="2800" b="1" dirty="0" smtClean="0"/>
              <a:t> </a:t>
            </a:r>
            <a:endParaRPr lang="en-US" sz="2800" b="1" dirty="0"/>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23477" y="3386092"/>
            <a:ext cx="2782135" cy="3189650"/>
          </a:xfrm>
          <a:prstGeom prst="rect">
            <a:avLst/>
          </a:prstGeom>
        </p:spPr>
      </p:pic>
    </p:spTree>
    <p:extLst>
      <p:ext uri="{BB962C8B-B14F-4D97-AF65-F5344CB8AC3E}">
        <p14:creationId xmlns:p14="http://schemas.microsoft.com/office/powerpoint/2010/main" val="21933191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Nestlé Bought Perrier &amp; Pellegrino </a:t>
            </a:r>
            <a:endParaRPr lang="en-US" dirty="0"/>
          </a:p>
        </p:txBody>
      </p:sp>
      <p:pic>
        <p:nvPicPr>
          <p:cNvPr id="4" name="Picture 3"/>
          <p:cNvPicPr>
            <a:picLocks noChangeAspect="1"/>
          </p:cNvPicPr>
          <p:nvPr/>
        </p:nvPicPr>
        <p:blipFill>
          <a:blip r:embed="rId3"/>
          <a:stretch>
            <a:fillRect/>
          </a:stretch>
        </p:blipFill>
        <p:spPr>
          <a:xfrm>
            <a:off x="1397000" y="1784411"/>
            <a:ext cx="6350000" cy="4229100"/>
          </a:xfrm>
          <a:prstGeom prst="rect">
            <a:avLst/>
          </a:prstGeom>
        </p:spPr>
      </p:pic>
      <p:sp>
        <p:nvSpPr>
          <p:cNvPr id="5" name="TextBox 4"/>
          <p:cNvSpPr txBox="1"/>
          <p:nvPr/>
        </p:nvSpPr>
        <p:spPr>
          <a:xfrm>
            <a:off x="1146583" y="6157896"/>
            <a:ext cx="7179374" cy="369332"/>
          </a:xfrm>
          <a:prstGeom prst="rect">
            <a:avLst/>
          </a:prstGeom>
          <a:noFill/>
        </p:spPr>
        <p:txBody>
          <a:bodyPr wrap="square" rtlCol="0">
            <a:spAutoFit/>
          </a:bodyPr>
          <a:lstStyle/>
          <a:p>
            <a:r>
              <a:rPr lang="en-US" dirty="0" smtClean="0"/>
              <a:t>Nestlé says Water is NOT a Human Right</a:t>
            </a:r>
            <a:endParaRPr lang="en-US" dirty="0"/>
          </a:p>
        </p:txBody>
      </p:sp>
    </p:spTree>
    <p:extLst>
      <p:ext uri="{BB962C8B-B14F-4D97-AF65-F5344CB8AC3E}">
        <p14:creationId xmlns:p14="http://schemas.microsoft.com/office/powerpoint/2010/main" val="30377237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Self-Correcting Induction Methods</a:t>
            </a:r>
            <a:endParaRPr lang="en-US" b="1" i="1" dirty="0"/>
          </a:p>
        </p:txBody>
      </p:sp>
      <p:sp>
        <p:nvSpPr>
          <p:cNvPr id="3" name="Content Placeholder 2"/>
          <p:cNvSpPr>
            <a:spLocks noGrp="1"/>
          </p:cNvSpPr>
          <p:nvPr>
            <p:ph idx="1"/>
          </p:nvPr>
        </p:nvSpPr>
        <p:spPr>
          <a:xfrm>
            <a:off x="205965" y="1600200"/>
            <a:ext cx="8753523" cy="4756150"/>
          </a:xfrm>
        </p:spPr>
        <p:txBody>
          <a:bodyPr>
            <a:normAutofit/>
          </a:bodyPr>
          <a:lstStyle/>
          <a:p>
            <a:pPr marL="514350" indent="-514350">
              <a:buFont typeface="+mj-lt"/>
              <a:buAutoNum type="arabicPeriod"/>
            </a:pPr>
            <a:r>
              <a:rPr lang="en-US" dirty="0" smtClean="0"/>
              <a:t>For Karl Popper it is Zigzag between intuitive hypotheses and testing theories by disconfirmation, not by confirmation</a:t>
            </a:r>
          </a:p>
          <a:p>
            <a:pPr marL="514350" indent="-514350">
              <a:buFont typeface="+mj-lt"/>
              <a:buAutoNum type="arabicPeriod"/>
            </a:pPr>
            <a:r>
              <a:rPr lang="en-US" b="1" dirty="0" smtClean="0">
                <a:solidFill>
                  <a:srgbClr val="FF0000"/>
                </a:solidFill>
              </a:rPr>
              <a:t>For C. S. Pierce it is self-correcting induction by four tests to get closer to Truth</a:t>
            </a:r>
          </a:p>
          <a:p>
            <a:pPr marL="514350" indent="-514350">
              <a:buFont typeface="+mj-lt"/>
              <a:buAutoNum type="arabicPeriod"/>
            </a:pPr>
            <a:r>
              <a:rPr lang="en-US" dirty="0" smtClean="0"/>
              <a:t>For Henri Savall it is self-correcting by ’Agile’ intervention using </a:t>
            </a:r>
            <a:r>
              <a:rPr lang="en-US" b="1" dirty="0" smtClean="0">
                <a:solidFill>
                  <a:srgbClr val="FF0000"/>
                </a:solidFill>
              </a:rPr>
              <a:t>Peirce’s Abduction-Induction-Deduction</a:t>
            </a:r>
            <a:r>
              <a:rPr lang="en-US" dirty="0" smtClean="0"/>
              <a:t> in Scientific Method of unleashing human potential</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11</a:t>
            </a:fld>
            <a:endParaRPr lang="en-US"/>
          </a:p>
        </p:txBody>
      </p:sp>
    </p:spTree>
    <p:extLst>
      <p:ext uri="{BB962C8B-B14F-4D97-AF65-F5344CB8AC3E}">
        <p14:creationId xmlns:p14="http://schemas.microsoft.com/office/powerpoint/2010/main" val="3266273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75" y="128645"/>
            <a:ext cx="8788166" cy="776508"/>
          </a:xfrm>
        </p:spPr>
        <p:txBody>
          <a:bodyPr>
            <a:normAutofit/>
          </a:bodyPr>
          <a:lstStyle/>
          <a:p>
            <a:r>
              <a:rPr lang="en-US" sz="3600" b="1" dirty="0" smtClean="0">
                <a:solidFill>
                  <a:srgbClr val="FF0000"/>
                </a:solidFill>
              </a:rPr>
              <a:t>Why SEAM is not AR or GT inductive fallacies</a:t>
            </a:r>
            <a:endParaRPr lang="en-US" sz="3600" b="1" dirty="0">
              <a:solidFill>
                <a:srgbClr val="FF0000"/>
              </a:solidFill>
            </a:endParaRPr>
          </a:p>
        </p:txBody>
      </p:sp>
      <p:sp>
        <p:nvSpPr>
          <p:cNvPr id="3" name="Slide Number Placeholder 2"/>
          <p:cNvSpPr>
            <a:spLocks noGrp="1"/>
          </p:cNvSpPr>
          <p:nvPr>
            <p:ph type="sldNum" sz="quarter" idx="12"/>
          </p:nvPr>
        </p:nvSpPr>
        <p:spPr/>
        <p:txBody>
          <a:bodyPr/>
          <a:lstStyle/>
          <a:p>
            <a:fld id="{651FC063-5EA9-49AF-AFAF-D68C9E82B23B}" type="slidenum">
              <a:rPr lang="en-US" smtClean="0"/>
              <a:pPr/>
              <a:t>12</a:t>
            </a:fld>
            <a:endParaRPr lang="en-US"/>
          </a:p>
        </p:txBody>
      </p:sp>
      <p:sp>
        <p:nvSpPr>
          <p:cNvPr id="4" name="Rectangle 3"/>
          <p:cNvSpPr/>
          <p:nvPr/>
        </p:nvSpPr>
        <p:spPr>
          <a:xfrm>
            <a:off x="999390" y="6271461"/>
            <a:ext cx="6122189" cy="369332"/>
          </a:xfrm>
          <a:prstGeom prst="rect">
            <a:avLst/>
          </a:prstGeom>
        </p:spPr>
        <p:txBody>
          <a:bodyPr wrap="none">
            <a:spAutoFit/>
          </a:bodyPr>
          <a:lstStyle/>
          <a:p>
            <a:r>
              <a:rPr lang="it-IT" dirty="0" smtClean="0"/>
              <a:t>Based upon (</a:t>
            </a:r>
            <a:r>
              <a:rPr lang="it-IT" dirty="0"/>
              <a:t>Savall &amp; Zardet, 2008: 145, </a:t>
            </a:r>
            <a:r>
              <a:rPr lang="it-IT" dirty="0" smtClean="0"/>
              <a:t>148) Thank you, Rohny</a:t>
            </a:r>
            <a:endParaRPr lang="en-US" dirty="0"/>
          </a:p>
        </p:txBody>
      </p:sp>
      <p:pic>
        <p:nvPicPr>
          <p:cNvPr id="6" name="Picture 5"/>
          <p:cNvPicPr>
            <a:picLocks noChangeAspect="1"/>
          </p:cNvPicPr>
          <p:nvPr/>
        </p:nvPicPr>
        <p:blipFill>
          <a:blip r:embed="rId2"/>
          <a:stretch>
            <a:fillRect/>
          </a:stretch>
        </p:blipFill>
        <p:spPr>
          <a:xfrm>
            <a:off x="0" y="905153"/>
            <a:ext cx="9007141" cy="5366309"/>
          </a:xfrm>
          <a:prstGeom prst="rect">
            <a:avLst/>
          </a:prstGeom>
        </p:spPr>
      </p:pic>
    </p:spTree>
    <p:extLst>
      <p:ext uri="{BB962C8B-B14F-4D97-AF65-F5344CB8AC3E}">
        <p14:creationId xmlns:p14="http://schemas.microsoft.com/office/powerpoint/2010/main" val="15079421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589"/>
            <a:ext cx="8452102" cy="1492200"/>
          </a:xfrm>
        </p:spPr>
        <p:txBody>
          <a:bodyPr>
            <a:normAutofit fontScale="90000"/>
          </a:bodyPr>
          <a:lstStyle/>
          <a:p>
            <a:r>
              <a:rPr lang="en-US" b="1" dirty="0" smtClean="0">
                <a:solidFill>
                  <a:srgbClr val="FF0000"/>
                </a:solidFill>
              </a:rPr>
              <a:t>Bottling Water in Plastic is Wasteful</a:t>
            </a:r>
            <a:br>
              <a:rPr lang="en-US" b="1" dirty="0" smtClean="0">
                <a:solidFill>
                  <a:srgbClr val="FF0000"/>
                </a:solidFill>
              </a:rPr>
            </a:br>
            <a:r>
              <a:rPr lang="en-US" b="1" dirty="0" smtClean="0">
                <a:solidFill>
                  <a:srgbClr val="FF0000"/>
                </a:solidFill>
              </a:rPr>
              <a:t>of Socio-Economics &amp; Ecology</a:t>
            </a:r>
            <a:endParaRPr lang="en-US" b="1" dirty="0">
              <a:solidFill>
                <a:srgbClr val="FF0000"/>
              </a:solidFill>
            </a:endParaRPr>
          </a:p>
        </p:txBody>
      </p:sp>
      <p:pic>
        <p:nvPicPr>
          <p:cNvPr id="5" name="Picture 4"/>
          <p:cNvPicPr>
            <a:picLocks noChangeAspect="1"/>
          </p:cNvPicPr>
          <p:nvPr/>
        </p:nvPicPr>
        <p:blipFill>
          <a:blip r:embed="rId3"/>
          <a:stretch>
            <a:fillRect/>
          </a:stretch>
        </p:blipFill>
        <p:spPr>
          <a:xfrm>
            <a:off x="0" y="2289635"/>
            <a:ext cx="9144000" cy="3937000"/>
          </a:xfrm>
          <a:prstGeom prst="rect">
            <a:avLst/>
          </a:prstGeom>
        </p:spPr>
      </p:pic>
    </p:spTree>
    <p:extLst>
      <p:ext uri="{BB962C8B-B14F-4D97-AF65-F5344CB8AC3E}">
        <p14:creationId xmlns:p14="http://schemas.microsoft.com/office/powerpoint/2010/main" val="30297762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4815648" cy="6858000"/>
          </a:xfrm>
          <a:prstGeom prst="rect">
            <a:avLst/>
          </a:prstGeom>
        </p:spPr>
      </p:pic>
      <p:sp>
        <p:nvSpPr>
          <p:cNvPr id="5" name="Rectangle 4"/>
          <p:cNvSpPr/>
          <p:nvPr/>
        </p:nvSpPr>
        <p:spPr>
          <a:xfrm>
            <a:off x="3803017" y="1009166"/>
            <a:ext cx="5340983" cy="5262980"/>
          </a:xfrm>
          <a:prstGeom prst="rect">
            <a:avLst/>
          </a:prstGeom>
        </p:spPr>
        <p:txBody>
          <a:bodyPr wrap="square">
            <a:spAutoFit/>
          </a:bodyPr>
          <a:lstStyle/>
          <a:p>
            <a:r>
              <a:rPr lang="en-US" sz="2800" dirty="0" smtClean="0"/>
              <a:t>52 Billion litters of bottled water consumed in Europe per year</a:t>
            </a:r>
          </a:p>
          <a:p>
            <a:endParaRPr lang="en-US" sz="2800" dirty="0"/>
          </a:p>
          <a:p>
            <a:r>
              <a:rPr lang="en-US" sz="2800" dirty="0" smtClean="0"/>
              <a:t>Plastic </a:t>
            </a:r>
            <a:r>
              <a:rPr lang="en-US" sz="2800" dirty="0"/>
              <a:t>bottles are made of polyethylene terephthalate (PET or PETE), a 100% recycling </a:t>
            </a:r>
            <a:r>
              <a:rPr lang="en-US" sz="2800" dirty="0" smtClean="0"/>
              <a:t>material</a:t>
            </a:r>
          </a:p>
          <a:p>
            <a:endParaRPr lang="en-US" sz="2800" dirty="0"/>
          </a:p>
          <a:p>
            <a:r>
              <a:rPr lang="en-US" sz="2800" dirty="0" smtClean="0"/>
              <a:t>59% are recycled in EU, about 35% in US</a:t>
            </a:r>
          </a:p>
          <a:p>
            <a:endParaRPr lang="en-US" sz="2800" dirty="0"/>
          </a:p>
          <a:p>
            <a:r>
              <a:rPr lang="en-US" sz="2800" dirty="0" smtClean="0"/>
              <a:t>US uses 50 billion plastic water bottles a year</a:t>
            </a:r>
            <a:endParaRPr lang="en-US" sz="2800" dirty="0"/>
          </a:p>
        </p:txBody>
      </p:sp>
    </p:spTree>
    <p:extLst>
      <p:ext uri="{BB962C8B-B14F-4D97-AF65-F5344CB8AC3E}">
        <p14:creationId xmlns:p14="http://schemas.microsoft.com/office/powerpoint/2010/main" val="6699424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avidboje.com/655/ORM_Storytelling_in_Action_BOOK/ORM_images/savall_dialectic_socioeconomic.png"/>
          <p:cNvPicPr/>
          <p:nvPr/>
        </p:nvPicPr>
        <p:blipFill>
          <a:blip r:embed="rId3">
            <a:extLst>
              <a:ext uri="{28A0092B-C50C-407E-A947-70E740481C1C}">
                <a14:useLocalDpi xmlns:a14="http://schemas.microsoft.com/office/drawing/2010/main" val="0"/>
              </a:ext>
            </a:extLst>
          </a:blip>
          <a:srcRect/>
          <a:stretch>
            <a:fillRect/>
          </a:stretch>
        </p:blipFill>
        <p:spPr bwMode="auto">
          <a:xfrm>
            <a:off x="277792" y="276750"/>
            <a:ext cx="8585108" cy="5650202"/>
          </a:xfrm>
          <a:prstGeom prst="rect">
            <a:avLst/>
          </a:prstGeom>
          <a:noFill/>
          <a:ln>
            <a:noFill/>
          </a:ln>
        </p:spPr>
      </p:pic>
      <p:sp>
        <p:nvSpPr>
          <p:cNvPr id="3" name="Rectangle 2"/>
          <p:cNvSpPr/>
          <p:nvPr/>
        </p:nvSpPr>
        <p:spPr>
          <a:xfrm>
            <a:off x="4649442" y="276750"/>
            <a:ext cx="2993428" cy="369332"/>
          </a:xfrm>
          <a:prstGeom prst="rect">
            <a:avLst/>
          </a:prstGeom>
        </p:spPr>
        <p:txBody>
          <a:bodyPr wrap="none">
            <a:spAutoFit/>
          </a:bodyPr>
          <a:lstStyle/>
          <a:p>
            <a:r>
              <a:rPr lang="en-US" dirty="0"/>
              <a:t>(Savall, 1975/2010: 205) </a:t>
            </a:r>
          </a:p>
        </p:txBody>
      </p:sp>
      <p:sp>
        <p:nvSpPr>
          <p:cNvPr id="4" name="Slide Number Placeholder 3"/>
          <p:cNvSpPr>
            <a:spLocks noGrp="1"/>
          </p:cNvSpPr>
          <p:nvPr>
            <p:ph type="sldNum" sz="quarter" idx="12"/>
          </p:nvPr>
        </p:nvSpPr>
        <p:spPr/>
        <p:txBody>
          <a:bodyPr/>
          <a:lstStyle/>
          <a:p>
            <a:fld id="{651FC063-5EA9-49AF-AFAF-D68C9E82B23B}" type="slidenum">
              <a:rPr lang="en-US" smtClean="0"/>
              <a:pPr/>
              <a:t>15</a:t>
            </a:fld>
            <a:endParaRPr lang="en-US"/>
          </a:p>
        </p:txBody>
      </p:sp>
      <p:sp>
        <p:nvSpPr>
          <p:cNvPr id="5" name="Rectangle 4"/>
          <p:cNvSpPr/>
          <p:nvPr/>
        </p:nvSpPr>
        <p:spPr>
          <a:xfrm>
            <a:off x="-1" y="5926952"/>
            <a:ext cx="8267631" cy="923330"/>
          </a:xfrm>
          <a:prstGeom prst="rect">
            <a:avLst/>
          </a:prstGeom>
        </p:spPr>
        <p:txBody>
          <a:bodyPr wrap="square">
            <a:spAutoFit/>
          </a:bodyPr>
          <a:lstStyle/>
          <a:p>
            <a:r>
              <a:rPr lang="en-US" dirty="0"/>
              <a:t>There is an important, and non-researched, double spiral that is theorized by Savall (1975/2010) which is dialectical relation between and explosive (upward) spiral and an implosive (downward) regressive {death} spiral</a:t>
            </a:r>
          </a:p>
        </p:txBody>
      </p:sp>
    </p:spTree>
    <p:extLst>
      <p:ext uri="{BB962C8B-B14F-4D97-AF65-F5344CB8AC3E}">
        <p14:creationId xmlns:p14="http://schemas.microsoft.com/office/powerpoint/2010/main" val="23750973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Plastic water bottles are dangerous to your health</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P</a:t>
            </a:r>
            <a:r>
              <a:rPr lang="en-US" dirty="0"/>
              <a:t>lastic has entered the water </a:t>
            </a:r>
            <a:r>
              <a:rPr lang="en-US" dirty="0" smtClean="0"/>
              <a:t>cycle</a:t>
            </a:r>
          </a:p>
          <a:p>
            <a:pPr marL="0" indent="0">
              <a:buNone/>
            </a:pPr>
            <a:r>
              <a:rPr lang="en-US" dirty="0" smtClean="0"/>
              <a:t> BPA and </a:t>
            </a:r>
            <a:r>
              <a:rPr lang="en-US" dirty="0"/>
              <a:t>substitutes BPS and BPF are equally </a:t>
            </a:r>
            <a:r>
              <a:rPr lang="en-US" dirty="0" smtClean="0"/>
              <a:t>toxic</a:t>
            </a:r>
            <a:endParaRPr lang="en-US" dirty="0"/>
          </a:p>
          <a:p>
            <a:pPr marL="0" indent="0">
              <a:buNone/>
            </a:pPr>
            <a:r>
              <a:rPr lang="en-US" dirty="0" smtClean="0"/>
              <a:t>Fresh </a:t>
            </a:r>
            <a:r>
              <a:rPr lang="en-US" dirty="0"/>
              <a:t>safe drinking water and sanitation getting so </a:t>
            </a:r>
            <a:r>
              <a:rPr lang="en-US" dirty="0" smtClean="0"/>
              <a:t>scarce</a:t>
            </a:r>
            <a:endParaRPr lang="en-US" dirty="0"/>
          </a:p>
          <a:p>
            <a:pPr marL="0" indent="0">
              <a:buNone/>
            </a:pPr>
            <a:r>
              <a:rPr lang="en-US" dirty="0" smtClean="0"/>
              <a:t>6,000 </a:t>
            </a:r>
            <a:r>
              <a:rPr lang="en-US" dirty="0"/>
              <a:t>children die every day of water-borne diseases that are entirely preventable with modern science</a:t>
            </a:r>
          </a:p>
          <a:p>
            <a:pPr marL="0" indent="0">
              <a:buNone/>
            </a:pPr>
            <a:endParaRPr lang="en-US" dirty="0"/>
          </a:p>
        </p:txBody>
      </p:sp>
    </p:spTree>
    <p:extLst>
      <p:ext uri="{BB962C8B-B14F-4D97-AF65-F5344CB8AC3E}">
        <p14:creationId xmlns:p14="http://schemas.microsoft.com/office/powerpoint/2010/main" val="33755014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SEAM’s Self-Correcting ‘storytelling science’ competitive advantages</a:t>
            </a:r>
            <a:endParaRPr lang="en-US" dirty="0"/>
          </a:p>
        </p:txBody>
      </p:sp>
      <p:sp>
        <p:nvSpPr>
          <p:cNvPr id="3" name="Content Placeholder 2"/>
          <p:cNvSpPr>
            <a:spLocks noGrp="1"/>
          </p:cNvSpPr>
          <p:nvPr>
            <p:ph idx="1"/>
          </p:nvPr>
        </p:nvSpPr>
        <p:spPr/>
        <p:txBody>
          <a:bodyPr/>
          <a:lstStyle/>
          <a:p>
            <a:r>
              <a:rPr lang="en-US" dirty="0" smtClean="0"/>
              <a:t>SEAM uses </a:t>
            </a:r>
            <a:r>
              <a:rPr lang="en-US" b="1" dirty="0">
                <a:solidFill>
                  <a:srgbClr val="FF0000"/>
                </a:solidFill>
              </a:rPr>
              <a:t>Peirce’s Abduction-Induction-Deduction</a:t>
            </a:r>
            <a:r>
              <a:rPr lang="en-US" dirty="0"/>
              <a:t> in Scientific Method of unleashing human </a:t>
            </a:r>
            <a:r>
              <a:rPr lang="en-US" dirty="0" smtClean="0"/>
              <a:t>potential</a:t>
            </a:r>
          </a:p>
          <a:p>
            <a:r>
              <a:rPr lang="en-US" dirty="0" smtClean="0"/>
              <a:t>Appreciative Inquiry is POSITIVITY of Confirmation without any Refutation</a:t>
            </a:r>
          </a:p>
          <a:p>
            <a:r>
              <a:rPr lang="en-US" dirty="0" smtClean="0"/>
              <a:t>Action Research and Grounded Theory are not doing self-correction refutation method</a:t>
            </a:r>
          </a:p>
        </p:txBody>
      </p:sp>
    </p:spTree>
    <p:extLst>
      <p:ext uri="{BB962C8B-B14F-4D97-AF65-F5344CB8AC3E}">
        <p14:creationId xmlns:p14="http://schemas.microsoft.com/office/powerpoint/2010/main" val="38074100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p14="http://schemas.microsoft.com/office/powerpoint/2010/main" val="318787561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47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solidFill>
                  <a:srgbClr val="FF0000"/>
                </a:solidFill>
              </a:rPr>
              <a:t>Polychlorinated biphenyls (PCBs) are </a:t>
            </a:r>
            <a:r>
              <a:rPr lang="en-US" b="1" dirty="0" smtClean="0">
                <a:solidFill>
                  <a:srgbClr val="FF0000"/>
                </a:solidFill>
              </a:rPr>
              <a:t>manmade chemicals that adhere to plastic </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PCB, for example). If there was significant accumulation of environmental contaminants, there is the possibility that these concentrations could '</a:t>
            </a:r>
            <a:r>
              <a:rPr lang="en-US" dirty="0" err="1"/>
              <a:t>biomagnify</a:t>
            </a:r>
            <a:r>
              <a:rPr lang="en-US" dirty="0"/>
              <a:t>' up the food chain to higher </a:t>
            </a:r>
            <a:r>
              <a:rPr lang="en-US" dirty="0" smtClean="0"/>
              <a:t>levels, to humans</a:t>
            </a:r>
            <a:endParaRPr lang="en-US" dirty="0"/>
          </a:p>
        </p:txBody>
      </p:sp>
    </p:spTree>
    <p:extLst>
      <p:ext uri="{BB962C8B-B14F-4D97-AF65-F5344CB8AC3E}">
        <p14:creationId xmlns:p14="http://schemas.microsoft.com/office/powerpoint/2010/main" val="23224287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a:t>
            </a:r>
            <a:r>
              <a:rPr lang="en-US" dirty="0" smtClean="0"/>
              <a:t>Entangled</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SEAM’s self-correcting storytelling science</a:t>
            </a:r>
          </a:p>
          <a:p>
            <a:pPr marL="514350" indent="-514350">
              <a:buAutoNum type="arabicPeriod"/>
            </a:pPr>
            <a:r>
              <a:rPr lang="en-US" dirty="0" smtClean="0"/>
              <a:t>How it can help solve the Plastic Pandemic and the Global Fresh Water </a:t>
            </a:r>
            <a:r>
              <a:rPr lang="en-US" dirty="0" smtClean="0"/>
              <a:t>Crisis</a:t>
            </a:r>
          </a:p>
          <a:p>
            <a:pPr marL="514350" indent="-514350">
              <a:buAutoNum type="arabicPeriod"/>
            </a:pPr>
            <a:r>
              <a:rPr lang="en-US" dirty="0" smtClean="0"/>
              <a:t>How SEAM can Conserve Virtual Water of every Organization on the Planet</a:t>
            </a:r>
            <a:endParaRPr lang="en-US" dirty="0" smtClean="0"/>
          </a:p>
          <a:p>
            <a:pPr marL="0" indent="0">
              <a:buNone/>
            </a:pPr>
            <a:endParaRPr lang="en-US" dirty="0"/>
          </a:p>
          <a:p>
            <a:pPr marL="0" indent="0" algn="ctr">
              <a:buNone/>
            </a:pPr>
            <a:r>
              <a:rPr lang="en-US" sz="4000" b="1" dirty="0" smtClean="0">
                <a:solidFill>
                  <a:srgbClr val="FF0000"/>
                </a:solidFill>
              </a:rPr>
              <a:t>Can SEAM expand from Socially Responsible Capitalism to Ecological Responsible Capitalism?</a:t>
            </a:r>
            <a:endParaRPr lang="en-US" sz="4000" b="1" dirty="0">
              <a:solidFill>
                <a:srgbClr val="FF0000"/>
              </a:solidFill>
            </a:endParaRPr>
          </a:p>
        </p:txBody>
      </p:sp>
    </p:spTree>
    <p:extLst>
      <p:ext uri="{BB962C8B-B14F-4D97-AF65-F5344CB8AC3E}">
        <p14:creationId xmlns:p14="http://schemas.microsoft.com/office/powerpoint/2010/main" val="11728020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86383"/>
          </a:xfrm>
        </p:spPr>
        <p:txBody>
          <a:bodyPr>
            <a:normAutofit fontScale="90000"/>
          </a:bodyPr>
          <a:lstStyle/>
          <a:p>
            <a:r>
              <a:rPr lang="en-US" b="1" i="1" dirty="0" smtClean="0">
                <a:solidFill>
                  <a:srgbClr val="FF0000"/>
                </a:solidFill>
              </a:rPr>
              <a:t>Charles Sanders Peirce </a:t>
            </a:r>
            <a:br>
              <a:rPr lang="en-US" b="1" i="1" dirty="0" smtClean="0">
                <a:solidFill>
                  <a:srgbClr val="FF0000"/>
                </a:solidFill>
              </a:rPr>
            </a:br>
            <a:r>
              <a:rPr lang="en-US" b="1" i="1" dirty="0" smtClean="0">
                <a:solidFill>
                  <a:srgbClr val="FF0000"/>
                </a:solidFill>
              </a:rPr>
              <a:t>4 Tests of Self- Correcting Induction</a:t>
            </a:r>
            <a:endParaRPr lang="en-US" b="1" i="1" dirty="0">
              <a:solidFill>
                <a:srgbClr val="FF0000"/>
              </a:solidFill>
            </a:endParaRPr>
          </a:p>
        </p:txBody>
      </p:sp>
      <p:sp>
        <p:nvSpPr>
          <p:cNvPr id="3" name="Content Placeholder 2"/>
          <p:cNvSpPr>
            <a:spLocks noGrp="1"/>
          </p:cNvSpPr>
          <p:nvPr>
            <p:ph idx="1"/>
          </p:nvPr>
        </p:nvSpPr>
        <p:spPr>
          <a:xfrm>
            <a:off x="0" y="1218438"/>
            <a:ext cx="8936095" cy="5639562"/>
          </a:xfrm>
        </p:spPr>
        <p:txBody>
          <a:bodyPr>
            <a:normAutofit fontScale="47500" lnSpcReduction="20000"/>
          </a:bodyPr>
          <a:lstStyle/>
          <a:p>
            <a:r>
              <a:rPr lang="en-US" sz="5100" b="1" dirty="0"/>
              <a:t>Test One: Try to dismiss the precepts</a:t>
            </a:r>
            <a:r>
              <a:rPr lang="en-US" sz="4200" b="1" dirty="0"/>
              <a:t>. </a:t>
            </a:r>
            <a:r>
              <a:rPr lang="en-US" sz="4200" dirty="0"/>
              <a:t>Given </a:t>
            </a:r>
            <a:r>
              <a:rPr lang="en-US" sz="4200" dirty="0" smtClean="0"/>
              <a:t>fallibility</a:t>
            </a:r>
            <a:r>
              <a:rPr lang="en-US" sz="4200" dirty="0"/>
              <a:t>, “the first test consists in trying to dismiss the </a:t>
            </a:r>
            <a:r>
              <a:rPr lang="en-US" sz="4200" dirty="0" smtClean="0"/>
              <a:t>precepts” as </a:t>
            </a:r>
            <a:r>
              <a:rPr lang="en-US" sz="4200" dirty="0"/>
              <a:t>as some kind of fancy or daydream. If the flow of precepts persists</a:t>
            </a:r>
            <a:r>
              <a:rPr lang="en-US" sz="4200" dirty="0" smtClean="0"/>
              <a:t>, </a:t>
            </a:r>
            <a:r>
              <a:rPr lang="en-US" sz="4200" dirty="0"/>
              <a:t>proceed to Test Two</a:t>
            </a:r>
            <a:r>
              <a:rPr lang="en-US" sz="4200" dirty="0" smtClean="0"/>
              <a:t>.</a:t>
            </a:r>
          </a:p>
          <a:p>
            <a:pPr marL="0" indent="0">
              <a:buNone/>
            </a:pPr>
            <a:endParaRPr lang="en-US" sz="4200" dirty="0"/>
          </a:p>
          <a:p>
            <a:r>
              <a:rPr lang="en-US" sz="5100" b="1" dirty="0"/>
              <a:t>Test Two: Ask other people if they see and hear the same thing</a:t>
            </a:r>
            <a:r>
              <a:rPr lang="en-US" sz="4200" b="1" dirty="0"/>
              <a:t>. </a:t>
            </a:r>
            <a:r>
              <a:rPr lang="en-US" sz="4200" dirty="0"/>
              <a:t>If </a:t>
            </a:r>
            <a:r>
              <a:rPr lang="en-US" sz="4200" dirty="0" smtClean="0"/>
              <a:t>you </a:t>
            </a:r>
            <a:r>
              <a:rPr lang="en-US" sz="4200" dirty="0"/>
              <a:t>have reason to </a:t>
            </a:r>
            <a:r>
              <a:rPr lang="en-US" sz="4200" dirty="0" smtClean="0"/>
              <a:t>suspect </a:t>
            </a:r>
            <a:r>
              <a:rPr lang="en-US" sz="4200" dirty="0"/>
              <a:t>hallucination persists, the second test consists in “asking some other person whether he [or she] sees or hears the same thing” </a:t>
            </a:r>
            <a:r>
              <a:rPr lang="en-US" sz="4200" dirty="0" smtClean="0"/>
              <a:t> </a:t>
            </a:r>
            <a:r>
              <a:rPr lang="en-US" sz="4200" dirty="0"/>
              <a:t>If several people concur </a:t>
            </a:r>
            <a:r>
              <a:rPr lang="en-US" sz="4200" dirty="0" smtClean="0"/>
              <a:t>then </a:t>
            </a:r>
            <a:r>
              <a:rPr lang="en-US" sz="4200" dirty="0"/>
              <a:t>treat the induction as conclusive, or proceed to Test Three</a:t>
            </a:r>
            <a:r>
              <a:rPr lang="en-US" sz="4200" dirty="0" smtClean="0"/>
              <a:t>.</a:t>
            </a:r>
          </a:p>
          <a:p>
            <a:pPr marL="0" indent="0">
              <a:buNone/>
            </a:pPr>
            <a:endParaRPr lang="en-US" sz="4200" dirty="0"/>
          </a:p>
          <a:p>
            <a:r>
              <a:rPr lang="en-US" sz="5000" b="1" dirty="0"/>
              <a:t>Test Three: Use your knowledge of laws of nature. </a:t>
            </a:r>
            <a:r>
              <a:rPr lang="en-US" sz="4200" dirty="0"/>
              <a:t>Some hallucinations and illusions can affect many people. The third test is surer than the first two. “I may make use of my knowledge of the laws of nature” </a:t>
            </a:r>
            <a:r>
              <a:rPr lang="en-US" sz="4200" dirty="0" smtClean="0"/>
              <a:t>  </a:t>
            </a:r>
            <a:r>
              <a:rPr lang="en-US" sz="4200" dirty="0"/>
              <a:t>(as fallible as that may be). </a:t>
            </a:r>
            <a:r>
              <a:rPr lang="en-US" sz="4200" dirty="0" smtClean="0"/>
              <a:t>Apply your </a:t>
            </a:r>
            <a:r>
              <a:rPr lang="en-US" sz="4200" dirty="0"/>
              <a:t>knowledge of the </a:t>
            </a:r>
            <a:r>
              <a:rPr lang="en-US" sz="4200" dirty="0" smtClean="0"/>
              <a:t>Nature, </a:t>
            </a:r>
            <a:r>
              <a:rPr lang="en-US" sz="4200" dirty="0"/>
              <a:t>making our observations</a:t>
            </a:r>
            <a:r>
              <a:rPr lang="en-US" sz="4200" dirty="0" smtClean="0"/>
              <a:t>.</a:t>
            </a:r>
          </a:p>
          <a:p>
            <a:pPr marL="0" indent="0">
              <a:buNone/>
            </a:pPr>
            <a:endParaRPr lang="en-US" sz="4200" dirty="0"/>
          </a:p>
          <a:p>
            <a:r>
              <a:rPr lang="en-US" sz="5000" b="1" dirty="0"/>
              <a:t>Test Four: Do experiments to see if the precept is illusory</a:t>
            </a:r>
            <a:r>
              <a:rPr lang="en-US" sz="4200" b="1" dirty="0"/>
              <a:t>. </a:t>
            </a:r>
            <a:r>
              <a:rPr lang="en-US" sz="4200" dirty="0"/>
              <a:t>There is a fourth test, and it is the surest of them all. </a:t>
            </a:r>
            <a:r>
              <a:rPr lang="en-US" sz="4200" dirty="0" smtClean="0"/>
              <a:t>“ </a:t>
            </a:r>
            <a:r>
              <a:rPr lang="en-US" sz="4200" dirty="0"/>
              <a:t>apply the test of experiment” </a:t>
            </a:r>
            <a:r>
              <a:rPr lang="en-US" dirty="0" smtClean="0"/>
              <a:t>. </a:t>
            </a:r>
          </a:p>
          <a:p>
            <a:endParaRPr lang="en-US" dirty="0"/>
          </a:p>
          <a:p>
            <a:pPr marL="0" indent="0" algn="r">
              <a:buNone/>
            </a:pPr>
            <a:r>
              <a:rPr lang="en-US" dirty="0" smtClean="0"/>
              <a:t>Charles Sanders Peirce (Vol. 2.142</a:t>
            </a:r>
            <a:r>
              <a:rPr lang="en-US" dirty="0"/>
              <a:t>)</a:t>
            </a:r>
          </a:p>
        </p:txBody>
      </p:sp>
      <p:sp>
        <p:nvSpPr>
          <p:cNvPr id="4" name="Slide Number Placeholder 3"/>
          <p:cNvSpPr>
            <a:spLocks noGrp="1"/>
          </p:cNvSpPr>
          <p:nvPr>
            <p:ph type="sldNum" sz="quarter" idx="12"/>
          </p:nvPr>
        </p:nvSpPr>
        <p:spPr/>
        <p:txBody>
          <a:bodyPr/>
          <a:lstStyle/>
          <a:p>
            <a:fld id="{651FC063-5EA9-49AF-AFAF-D68C9E82B23B}" type="slidenum">
              <a:rPr lang="en-US" smtClean="0"/>
              <a:pPr/>
              <a:t>20</a:t>
            </a:fld>
            <a:endParaRPr lang="en-US"/>
          </a:p>
        </p:txBody>
      </p:sp>
    </p:spTree>
    <p:extLst>
      <p:ext uri="{BB962C8B-B14F-4D97-AF65-F5344CB8AC3E}">
        <p14:creationId xmlns:p14="http://schemas.microsoft.com/office/powerpoint/2010/main" val="1160775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t>
            </a:r>
            <a:r>
              <a:rPr lang="en-US" dirty="0" smtClean="0"/>
              <a:t>isphenol-A (BPA) </a:t>
            </a:r>
            <a:br>
              <a:rPr lang="en-US" dirty="0" smtClean="0"/>
            </a:br>
            <a:r>
              <a:rPr lang="en-US" dirty="0" smtClean="0"/>
              <a:t>Its substitutes not that safe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"BPA but not BPS concentrations were positively correlated with both estrogenic and </a:t>
            </a:r>
            <a:r>
              <a:rPr lang="en-US" dirty="0" err="1"/>
              <a:t>antiandrogenic</a:t>
            </a:r>
            <a:r>
              <a:rPr lang="en-US" dirty="0"/>
              <a:t> activities. BPA still dominates the thermal paper market in Brazil and Spain, and BPS appears to be one of the main alternatives in France. There is an urgent need to evaluate the safety of alternatives proposed to replace BPA as developer in thermal printing. The large proportion of samples with hormonal activity calls for the adoption of preventive measures"</a:t>
            </a:r>
          </a:p>
        </p:txBody>
      </p:sp>
      <p:sp>
        <p:nvSpPr>
          <p:cNvPr id="4" name="Rectangle 3"/>
          <p:cNvSpPr/>
          <p:nvPr/>
        </p:nvSpPr>
        <p:spPr>
          <a:xfrm>
            <a:off x="1629127" y="6126163"/>
            <a:ext cx="4368729" cy="369332"/>
          </a:xfrm>
          <a:prstGeom prst="rect">
            <a:avLst/>
          </a:prstGeom>
        </p:spPr>
        <p:txBody>
          <a:bodyPr wrap="none">
            <a:spAutoFit/>
          </a:bodyPr>
          <a:lstStyle/>
          <a:p>
            <a:r>
              <a:rPr lang="en-US" dirty="0"/>
              <a:t>BPA, </a:t>
            </a:r>
            <a:r>
              <a:rPr lang="en-US" dirty="0" err="1"/>
              <a:t>bisphenol</a:t>
            </a:r>
            <a:r>
              <a:rPr lang="en-US" dirty="0"/>
              <a:t> S (BPS) and </a:t>
            </a:r>
            <a:r>
              <a:rPr lang="en-US" dirty="0" err="1"/>
              <a:t>bisphenol</a:t>
            </a:r>
            <a:r>
              <a:rPr lang="en-US" dirty="0"/>
              <a:t> F (BPF)</a:t>
            </a:r>
          </a:p>
        </p:txBody>
      </p:sp>
    </p:spTree>
    <p:extLst>
      <p:ext uri="{BB962C8B-B14F-4D97-AF65-F5344CB8AC3E}">
        <p14:creationId xmlns:p14="http://schemas.microsoft.com/office/powerpoint/2010/main" val="37987599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51FC063-5EA9-49AF-AFAF-D68C9E82B23B}" type="slidenum">
              <a:rPr lang="en-US" smtClean="0"/>
              <a:pPr/>
              <a:t>22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09070414"/>
              </p:ext>
            </p:extLst>
          </p:nvPr>
        </p:nvGraphicFramePr>
        <p:xfrm>
          <a:off x="-1" y="1"/>
          <a:ext cx="9144001" cy="6846910"/>
        </p:xfrm>
        <a:graphic>
          <a:graphicData uri="http://schemas.openxmlformats.org/presentationml/2006/ole">
            <mc:AlternateContent xmlns:mc="http://schemas.openxmlformats.org/markup-compatibility/2006">
              <mc:Choice xmlns:v="urn:schemas-microsoft-com:vml" Requires="v">
                <p:oleObj spid="_x0000_s2069" name="Document" r:id="rId3" imgW="5664200" imgH="4673600" progId="Word.Document.12">
                  <p:embed/>
                </p:oleObj>
              </mc:Choice>
              <mc:Fallback>
                <p:oleObj name="Document" r:id="rId3" imgW="5664200" imgH="4673600" progId="Word.Document.12">
                  <p:embed/>
                  <p:pic>
                    <p:nvPicPr>
                      <p:cNvPr id="0" name=""/>
                      <p:cNvPicPr/>
                      <p:nvPr/>
                    </p:nvPicPr>
                    <p:blipFill>
                      <a:blip r:embed="rId4"/>
                      <a:stretch>
                        <a:fillRect/>
                      </a:stretch>
                    </p:blipFill>
                    <p:spPr>
                      <a:xfrm>
                        <a:off x="-1" y="1"/>
                        <a:ext cx="9144001" cy="6846910"/>
                      </a:xfrm>
                      <a:prstGeom prst="rect">
                        <a:avLst/>
                      </a:prstGeom>
                    </p:spPr>
                  </p:pic>
                </p:oleObj>
              </mc:Fallback>
            </mc:AlternateContent>
          </a:graphicData>
        </a:graphic>
      </p:graphicFrame>
      <p:sp>
        <p:nvSpPr>
          <p:cNvPr id="2" name="TextBox 1"/>
          <p:cNvSpPr txBox="1"/>
          <p:nvPr/>
        </p:nvSpPr>
        <p:spPr>
          <a:xfrm>
            <a:off x="-1" y="937600"/>
            <a:ext cx="9144000" cy="5909311"/>
          </a:xfrm>
          <a:prstGeom prst="rect">
            <a:avLst/>
          </a:prstGeom>
          <a:solidFill>
            <a:schemeClr val="accent3"/>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151865" y="3164681"/>
            <a:ext cx="9295864" cy="3693319"/>
          </a:xfrm>
          <a:prstGeom prst="rect">
            <a:avLst/>
          </a:prstGeom>
          <a:solidFill>
            <a:srgbClr val="9BBB59"/>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6" name="TextBox 5"/>
          <p:cNvSpPr txBox="1"/>
          <p:nvPr/>
        </p:nvSpPr>
        <p:spPr>
          <a:xfrm>
            <a:off x="-1" y="4967148"/>
            <a:ext cx="9144000" cy="1754327"/>
          </a:xfrm>
          <a:prstGeom prst="rect">
            <a:avLst/>
          </a:prstGeom>
          <a:solidFill>
            <a:srgbClr val="9BBB59"/>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155362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107576"/>
            <a:ext cx="8042276" cy="765591"/>
          </a:xfrm>
        </p:spPr>
        <p:txBody>
          <a:bodyPr>
            <a:noAutofit/>
          </a:bodyPr>
          <a:lstStyle/>
          <a:p>
            <a:r>
              <a:rPr lang="en-US" sz="6600" b="1" dirty="0" smtClean="0">
                <a:solidFill>
                  <a:srgbClr val="FF0000"/>
                </a:solidFill>
              </a:rPr>
              <a:t>TRILECTIC</a:t>
            </a:r>
            <a:endParaRPr lang="en-US" sz="6600" b="1" dirty="0">
              <a:solidFill>
                <a:srgbClr val="FF0000"/>
              </a:solidFill>
            </a:endParaRPr>
          </a:p>
        </p:txBody>
      </p:sp>
      <p:sp>
        <p:nvSpPr>
          <p:cNvPr id="2" name="Slide Number Placeholder 1"/>
          <p:cNvSpPr>
            <a:spLocks noGrp="1"/>
          </p:cNvSpPr>
          <p:nvPr>
            <p:ph type="sldNum" sz="quarter" idx="12"/>
          </p:nvPr>
        </p:nvSpPr>
        <p:spPr/>
        <p:txBody>
          <a:bodyPr/>
          <a:lstStyle/>
          <a:p>
            <a:fld id="{651FC063-5EA9-49AF-AFAF-D68C9E82B23B}" type="slidenum">
              <a:rPr lang="en-US" smtClean="0"/>
              <a:pPr/>
              <a:t>23</a:t>
            </a:fld>
            <a:endParaRPr lang="en-US"/>
          </a:p>
        </p:txBody>
      </p:sp>
      <p:sp>
        <p:nvSpPr>
          <p:cNvPr id="6" name="Rectangle 5"/>
          <p:cNvSpPr/>
          <p:nvPr/>
        </p:nvSpPr>
        <p:spPr>
          <a:xfrm>
            <a:off x="549275" y="902110"/>
            <a:ext cx="8042276" cy="2369880"/>
          </a:xfrm>
          <a:prstGeom prst="rect">
            <a:avLst/>
          </a:prstGeom>
        </p:spPr>
        <p:txBody>
          <a:bodyPr wrap="square">
            <a:spAutoFit/>
          </a:bodyPr>
          <a:lstStyle/>
          <a:p>
            <a:r>
              <a:rPr lang="en-US" sz="2800" dirty="0"/>
              <a:t>This is a positive dialectics, </a:t>
            </a:r>
            <a:r>
              <a:rPr lang="en-US" sz="2800" dirty="0" smtClean="0"/>
              <a:t>the </a:t>
            </a:r>
            <a:r>
              <a:rPr lang="en-US" sz="2800" dirty="0"/>
              <a:t>interplay of practical findings from application with academic canons in a “conflict-cooperation dialectical system” to sort a zone of convergence (Savall &amp; Zardet, 2008: 80</a:t>
            </a:r>
            <a:r>
              <a:rPr lang="en-US" sz="2800" dirty="0" smtClean="0"/>
              <a:t>).</a:t>
            </a:r>
          </a:p>
          <a:p>
            <a:endParaRPr lang="en-US" dirty="0"/>
          </a:p>
          <a:p>
            <a:endParaRPr lang="en-US" dirty="0"/>
          </a:p>
        </p:txBody>
      </p:sp>
      <p:sp>
        <p:nvSpPr>
          <p:cNvPr id="8" name="Rectangle 7"/>
          <p:cNvSpPr/>
          <p:nvPr/>
        </p:nvSpPr>
        <p:spPr>
          <a:xfrm>
            <a:off x="410550" y="3858952"/>
            <a:ext cx="8042276" cy="2677656"/>
          </a:xfrm>
          <a:prstGeom prst="rect">
            <a:avLst/>
          </a:prstGeom>
        </p:spPr>
        <p:txBody>
          <a:bodyPr wrap="square">
            <a:spAutoFit/>
          </a:bodyPr>
          <a:lstStyle/>
          <a:p>
            <a:r>
              <a:rPr lang="en-US" sz="2800" dirty="0"/>
              <a:t>Savall and Zardet (2008: 21) cite Peirce’s (1955) logics of induction, deduction, and abduction, but prefers to move from abductive hypothesis selections from many possible ones, to deduction, and finally inductive reasoning.</a:t>
            </a:r>
          </a:p>
        </p:txBody>
      </p:sp>
    </p:spTree>
    <p:extLst>
      <p:ext uri="{BB962C8B-B14F-4D97-AF65-F5344CB8AC3E}">
        <p14:creationId xmlns:p14="http://schemas.microsoft.com/office/powerpoint/2010/main" val="42109377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188262" cy="6727653"/>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24</a:t>
            </a:fld>
            <a:endParaRPr lang="en-US"/>
          </a:p>
        </p:txBody>
      </p:sp>
    </p:spTree>
    <p:extLst>
      <p:ext uri="{BB962C8B-B14F-4D97-AF65-F5344CB8AC3E}">
        <p14:creationId xmlns:p14="http://schemas.microsoft.com/office/powerpoint/2010/main" val="21192089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and rPET </a:t>
            </a:r>
            <a:endParaRPr lang="en-US" dirty="0"/>
          </a:p>
        </p:txBody>
      </p:sp>
      <p:sp>
        <p:nvSpPr>
          <p:cNvPr id="3" name="Content Placeholder 2"/>
          <p:cNvSpPr>
            <a:spLocks noGrp="1"/>
          </p:cNvSpPr>
          <p:nvPr>
            <p:ph idx="1"/>
          </p:nvPr>
        </p:nvSpPr>
        <p:spPr/>
        <p:txBody>
          <a:bodyPr/>
          <a:lstStyle/>
          <a:p>
            <a:pPr marL="0" indent="0">
              <a:buNone/>
            </a:pPr>
            <a:r>
              <a:rPr lang="en-US" dirty="0"/>
              <a:t>France plans to make bottles produced with recycled plastic cheaper than bottles made from virgin plastic and will further tighten regulation on plastics use, a government minister </a:t>
            </a:r>
            <a:r>
              <a:rPr lang="en-US" dirty="0" smtClean="0"/>
              <a:t>said</a:t>
            </a:r>
            <a:endParaRPr lang="en-US" dirty="0"/>
          </a:p>
          <a:p>
            <a:pPr marL="0" indent="0">
              <a:buNone/>
            </a:pPr>
            <a:r>
              <a:rPr lang="en-US" dirty="0"/>
              <a:t>France recycles just 25.5 percent of its plastic packaging waste, the second-worst recycling rate in </a:t>
            </a:r>
            <a:r>
              <a:rPr lang="en-US" dirty="0" smtClean="0"/>
              <a:t>Europe, but has a plan to do better.</a:t>
            </a:r>
            <a:endParaRPr lang="en-US" dirty="0"/>
          </a:p>
        </p:txBody>
      </p:sp>
    </p:spTree>
    <p:extLst>
      <p:ext uri="{BB962C8B-B14F-4D97-AF65-F5344CB8AC3E}">
        <p14:creationId xmlns:p14="http://schemas.microsoft.com/office/powerpoint/2010/main" val="7908910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rendt double spiral zigzag and negation Apr 22 2019.p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69950" y="114300"/>
            <a:ext cx="7404100" cy="6629400"/>
          </a:xfrm>
          <a:prstGeom prst="rect">
            <a:avLst/>
          </a:prstGeom>
        </p:spPr>
      </p:pic>
    </p:spTree>
    <p:extLst>
      <p:ext uri="{BB962C8B-B14F-4D97-AF65-F5344CB8AC3E}">
        <p14:creationId xmlns:p14="http://schemas.microsoft.com/office/powerpoint/2010/main" val="346988581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01900" y="0"/>
            <a:ext cx="4121239" cy="6858000"/>
          </a:xfrm>
          <a:prstGeom prst="rect">
            <a:avLst/>
          </a:prstGeom>
        </p:spPr>
      </p:pic>
    </p:spTree>
    <p:extLst>
      <p:ext uri="{BB962C8B-B14F-4D97-AF65-F5344CB8AC3E}">
        <p14:creationId xmlns:p14="http://schemas.microsoft.com/office/powerpoint/2010/main" val="39511189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Popper (1972: 243) </a:t>
            </a:r>
            <a:br>
              <a:rPr lang="en-US" b="1" dirty="0" smtClean="0">
                <a:solidFill>
                  <a:srgbClr val="FF0000"/>
                </a:solidFill>
              </a:rPr>
            </a:br>
            <a:r>
              <a:rPr lang="en-US" b="1" dirty="0" smtClean="0">
                <a:solidFill>
                  <a:srgbClr val="FF0000"/>
                </a:solidFill>
              </a:rPr>
              <a:t>Self-Correction Formula</a:t>
            </a:r>
            <a:endParaRPr lang="en-US" b="1" dirty="0">
              <a:solidFill>
                <a:srgbClr val="FF0000"/>
              </a:solidFill>
            </a:endParaRPr>
          </a:p>
        </p:txBody>
      </p:sp>
      <p:sp>
        <p:nvSpPr>
          <p:cNvPr id="5" name="Content Placeholder 4"/>
          <p:cNvSpPr>
            <a:spLocks noGrp="1"/>
          </p:cNvSpPr>
          <p:nvPr>
            <p:ph idx="1"/>
          </p:nvPr>
        </p:nvSpPr>
        <p:spPr>
          <a:xfrm>
            <a:off x="457200" y="1417638"/>
            <a:ext cx="8686800" cy="5841502"/>
          </a:xfrm>
        </p:spPr>
        <p:txBody>
          <a:bodyPr>
            <a:normAutofit/>
          </a:bodyPr>
          <a:lstStyle/>
          <a:p>
            <a:pPr marL="0" indent="0" algn="ctr">
              <a:buNone/>
            </a:pPr>
            <a:r>
              <a:rPr lang="en-US" sz="4800" dirty="0"/>
              <a:t>PS</a:t>
            </a:r>
            <a:r>
              <a:rPr lang="en-US" sz="4800" baseline="-25000" dirty="0"/>
              <a:t>1</a:t>
            </a:r>
            <a:r>
              <a:rPr lang="en-US" sz="4800" dirty="0"/>
              <a:t> </a:t>
            </a:r>
            <a:r>
              <a:rPr lang="en-US" sz="4800" dirty="0">
                <a:sym typeface="Wingdings"/>
              </a:rPr>
              <a:t></a:t>
            </a:r>
            <a:r>
              <a:rPr lang="en-US" sz="4800" dirty="0"/>
              <a:t> TT</a:t>
            </a:r>
            <a:r>
              <a:rPr lang="en-US" sz="4800" baseline="-25000" dirty="0"/>
              <a:t>1</a:t>
            </a:r>
            <a:r>
              <a:rPr lang="en-US" sz="4800" dirty="0"/>
              <a:t> </a:t>
            </a:r>
            <a:r>
              <a:rPr lang="en-US" sz="4800" dirty="0">
                <a:sym typeface="Wingdings"/>
              </a:rPr>
              <a:t></a:t>
            </a:r>
            <a:r>
              <a:rPr lang="en-US" sz="4800" dirty="0"/>
              <a:t> EE</a:t>
            </a:r>
            <a:r>
              <a:rPr lang="en-US" sz="4800" baseline="-25000" dirty="0"/>
              <a:t>1</a:t>
            </a:r>
            <a:r>
              <a:rPr lang="en-US" sz="4800" dirty="0"/>
              <a:t> </a:t>
            </a:r>
            <a:r>
              <a:rPr lang="en-US" sz="4800" dirty="0">
                <a:sym typeface="Wingdings"/>
              </a:rPr>
              <a:t></a:t>
            </a:r>
            <a:r>
              <a:rPr lang="en-US" sz="4800" dirty="0" smtClean="0"/>
              <a:t>PS</a:t>
            </a:r>
            <a:r>
              <a:rPr lang="en-US" sz="4800" baseline="-25000" dirty="0" smtClean="0"/>
              <a:t>2</a:t>
            </a:r>
            <a:endParaRPr lang="en-US" sz="4800" dirty="0"/>
          </a:p>
          <a:p>
            <a:r>
              <a:rPr lang="en-US" dirty="0" smtClean="0"/>
              <a:t>PS</a:t>
            </a:r>
            <a:r>
              <a:rPr lang="en-US" baseline="-25000" dirty="0" smtClean="0"/>
              <a:t>1 </a:t>
            </a:r>
            <a:r>
              <a:rPr lang="en-US" dirty="0"/>
              <a:t>=</a:t>
            </a:r>
            <a:r>
              <a:rPr lang="en-US" dirty="0" smtClean="0"/>
              <a:t> </a:t>
            </a:r>
            <a:r>
              <a:rPr lang="en-US" dirty="0"/>
              <a:t>P</a:t>
            </a:r>
            <a:r>
              <a:rPr lang="en-US" dirty="0" smtClean="0"/>
              <a:t>roblem situation, initial response</a:t>
            </a:r>
            <a:endParaRPr lang="en-US" dirty="0"/>
          </a:p>
          <a:p>
            <a:r>
              <a:rPr lang="en-US" dirty="0"/>
              <a:t>TT</a:t>
            </a:r>
            <a:r>
              <a:rPr lang="en-US" baseline="-25000" dirty="0"/>
              <a:t>1</a:t>
            </a:r>
            <a:r>
              <a:rPr lang="en-US" dirty="0"/>
              <a:t> =</a:t>
            </a:r>
            <a:r>
              <a:rPr lang="en-US" dirty="0" smtClean="0"/>
              <a:t> Tentative </a:t>
            </a:r>
            <a:r>
              <a:rPr lang="en-US" dirty="0"/>
              <a:t>theories </a:t>
            </a:r>
            <a:r>
              <a:rPr lang="en-US" dirty="0" smtClean="0"/>
              <a:t>(conjectures)</a:t>
            </a:r>
            <a:endParaRPr lang="en-US" dirty="0"/>
          </a:p>
          <a:p>
            <a:r>
              <a:rPr lang="en-US" dirty="0"/>
              <a:t>EE</a:t>
            </a:r>
            <a:r>
              <a:rPr lang="en-US" baseline="-25000" dirty="0"/>
              <a:t>1</a:t>
            </a:r>
            <a:r>
              <a:rPr lang="en-US" dirty="0"/>
              <a:t> </a:t>
            </a:r>
            <a:r>
              <a:rPr lang="en-US" dirty="0" smtClean="0"/>
              <a:t>= </a:t>
            </a:r>
            <a:r>
              <a:rPr lang="en-US" dirty="0"/>
              <a:t>E</a:t>
            </a:r>
            <a:r>
              <a:rPr lang="en-US" dirty="0" smtClean="0"/>
              <a:t>rror </a:t>
            </a:r>
            <a:r>
              <a:rPr lang="en-US" dirty="0"/>
              <a:t>elimination </a:t>
            </a:r>
            <a:r>
              <a:rPr lang="en-US" dirty="0" smtClean="0"/>
              <a:t>by testing</a:t>
            </a:r>
            <a:endParaRPr lang="en-US" dirty="0"/>
          </a:p>
          <a:p>
            <a:r>
              <a:rPr lang="en-US" dirty="0"/>
              <a:t>PS</a:t>
            </a:r>
            <a:r>
              <a:rPr lang="en-US" baseline="-25000" dirty="0"/>
              <a:t>2 </a:t>
            </a:r>
            <a:r>
              <a:rPr lang="en-US" dirty="0" smtClean="0"/>
              <a:t>= Problem situation, theories surviving refutation process</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28</a:t>
            </a:fld>
            <a:endParaRPr lang="en-US"/>
          </a:p>
        </p:txBody>
      </p:sp>
    </p:spTree>
    <p:extLst>
      <p:ext uri="{BB962C8B-B14F-4D97-AF65-F5344CB8AC3E}">
        <p14:creationId xmlns:p14="http://schemas.microsoft.com/office/powerpoint/2010/main" val="25410766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25 at 4.16.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1018"/>
            <a:ext cx="9144000" cy="5092716"/>
          </a:xfrm>
          <a:prstGeom prst="rect">
            <a:avLst/>
          </a:prstGeom>
        </p:spPr>
      </p:pic>
      <p:sp>
        <p:nvSpPr>
          <p:cNvPr id="5" name="Title 4"/>
          <p:cNvSpPr>
            <a:spLocks noGrp="1"/>
          </p:cNvSpPr>
          <p:nvPr>
            <p:ph type="title"/>
          </p:nvPr>
        </p:nvSpPr>
        <p:spPr/>
        <p:txBody>
          <a:bodyPr/>
          <a:lstStyle/>
          <a:p>
            <a:r>
              <a:rPr lang="en-US" dirty="0" smtClean="0"/>
              <a:t>Plastic Waste By Country</a:t>
            </a:r>
            <a:endParaRPr lang="en-US" dirty="0"/>
          </a:p>
        </p:txBody>
      </p:sp>
      <p:sp>
        <p:nvSpPr>
          <p:cNvPr id="6" name="TextBox 5"/>
          <p:cNvSpPr txBox="1"/>
          <p:nvPr/>
        </p:nvSpPr>
        <p:spPr>
          <a:xfrm>
            <a:off x="229317" y="1529830"/>
            <a:ext cx="2839998" cy="646331"/>
          </a:xfrm>
          <a:prstGeom prst="rect">
            <a:avLst/>
          </a:prstGeom>
          <a:noFill/>
        </p:spPr>
        <p:txBody>
          <a:bodyPr wrap="square" rtlCol="0">
            <a:spAutoFit/>
          </a:bodyPr>
          <a:lstStyle/>
          <a:p>
            <a:pPr algn="ctr"/>
            <a:r>
              <a:rPr lang="en-US" dirty="0" smtClean="0"/>
              <a:t>United States</a:t>
            </a:r>
          </a:p>
          <a:p>
            <a:r>
              <a:rPr lang="en-US" dirty="0" smtClean="0"/>
              <a:t>38 million </a:t>
            </a:r>
            <a:r>
              <a:rPr lang="en-US" dirty="0" err="1" smtClean="0"/>
              <a:t>tonnes</a:t>
            </a:r>
            <a:r>
              <a:rPr lang="en-US" dirty="0" smtClean="0"/>
              <a:t> per year</a:t>
            </a:r>
            <a:endParaRPr lang="en-US" dirty="0"/>
          </a:p>
        </p:txBody>
      </p:sp>
      <p:sp>
        <p:nvSpPr>
          <p:cNvPr id="7" name="TextBox 6"/>
          <p:cNvSpPr txBox="1"/>
          <p:nvPr/>
        </p:nvSpPr>
        <p:spPr>
          <a:xfrm>
            <a:off x="6491424" y="2052673"/>
            <a:ext cx="2652576" cy="646331"/>
          </a:xfrm>
          <a:prstGeom prst="rect">
            <a:avLst/>
          </a:prstGeom>
          <a:noFill/>
        </p:spPr>
        <p:txBody>
          <a:bodyPr wrap="square" rtlCol="0">
            <a:spAutoFit/>
          </a:bodyPr>
          <a:lstStyle/>
          <a:p>
            <a:pPr algn="ctr"/>
            <a:r>
              <a:rPr lang="en-US" dirty="0" smtClean="0"/>
              <a:t>China</a:t>
            </a:r>
          </a:p>
          <a:p>
            <a:pPr algn="ctr"/>
            <a:r>
              <a:rPr lang="en-US" dirty="0" smtClean="0"/>
              <a:t>59 </a:t>
            </a:r>
            <a:r>
              <a:rPr lang="en-US" dirty="0" err="1" smtClean="0"/>
              <a:t>millon</a:t>
            </a:r>
            <a:r>
              <a:rPr lang="en-US" dirty="0" smtClean="0"/>
              <a:t> </a:t>
            </a:r>
            <a:r>
              <a:rPr lang="en-US" dirty="0" err="1" smtClean="0"/>
              <a:t>tonnes</a:t>
            </a:r>
            <a:r>
              <a:rPr lang="en-US" dirty="0" smtClean="0"/>
              <a:t> per year</a:t>
            </a:r>
            <a:endParaRPr lang="en-US" dirty="0"/>
          </a:p>
        </p:txBody>
      </p:sp>
      <p:sp>
        <p:nvSpPr>
          <p:cNvPr id="9" name="Rectangle 8"/>
          <p:cNvSpPr/>
          <p:nvPr/>
        </p:nvSpPr>
        <p:spPr>
          <a:xfrm>
            <a:off x="4903848" y="4645875"/>
            <a:ext cx="4240152" cy="1200329"/>
          </a:xfrm>
          <a:prstGeom prst="rect">
            <a:avLst/>
          </a:prstGeom>
        </p:spPr>
        <p:txBody>
          <a:bodyPr wrap="square">
            <a:spAutoFit/>
          </a:bodyPr>
          <a:lstStyle/>
          <a:p>
            <a:r>
              <a:rPr lang="en-US" dirty="0"/>
              <a:t>For human health, it is the smallest particles — micro- and nano-particles which are of greatest concern. Particles must be small enough to be ingested.</a:t>
            </a:r>
          </a:p>
        </p:txBody>
      </p:sp>
    </p:spTree>
    <p:extLst>
      <p:ext uri="{BB962C8B-B14F-4D97-AF65-F5344CB8AC3E}">
        <p14:creationId xmlns:p14="http://schemas.microsoft.com/office/powerpoint/2010/main" val="37516667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Virtual Water?</a:t>
            </a:r>
            <a:endParaRPr lang="en-US" dirty="0"/>
          </a:p>
        </p:txBody>
      </p:sp>
      <p:sp>
        <p:nvSpPr>
          <p:cNvPr id="3" name="Content Placeholder 2"/>
          <p:cNvSpPr>
            <a:spLocks noGrp="1"/>
          </p:cNvSpPr>
          <p:nvPr>
            <p:ph idx="1"/>
          </p:nvPr>
        </p:nvSpPr>
        <p:spPr/>
        <p:txBody>
          <a:bodyPr/>
          <a:lstStyle/>
          <a:p>
            <a:pPr marL="0" indent="0">
              <a:buNone/>
            </a:pPr>
            <a:r>
              <a:rPr lang="en-US" dirty="0"/>
              <a:t>Virtual water trade refers to the hidden flow of water if food or other commodities are traded from one place to another. For instance, it takes 1,340 cubic meters of water to produce one metric </a:t>
            </a:r>
            <a:r>
              <a:rPr lang="en-US" dirty="0" err="1"/>
              <a:t>tonne</a:t>
            </a:r>
            <a:r>
              <a:rPr lang="en-US" dirty="0"/>
              <a:t> of wheat.</a:t>
            </a:r>
          </a:p>
        </p:txBody>
      </p:sp>
    </p:spTree>
    <p:extLst>
      <p:ext uri="{BB962C8B-B14F-4D97-AF65-F5344CB8AC3E}">
        <p14:creationId xmlns:p14="http://schemas.microsoft.com/office/powerpoint/2010/main" val="9817871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pper drawing part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069560"/>
          </a:xfrm>
          <a:prstGeom prst="rect">
            <a:avLst/>
          </a:prstGeom>
        </p:spPr>
      </p:pic>
      <p:pic>
        <p:nvPicPr>
          <p:cNvPr id="5" name="Picture 4" descr="Popper drawing part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9560"/>
            <a:ext cx="9144000" cy="3788439"/>
          </a:xfrm>
          <a:prstGeom prst="rect">
            <a:avLst/>
          </a:prstGeom>
        </p:spPr>
      </p:pic>
    </p:spTree>
    <p:extLst>
      <p:ext uri="{BB962C8B-B14F-4D97-AF65-F5344CB8AC3E}">
        <p14:creationId xmlns:p14="http://schemas.microsoft.com/office/powerpoint/2010/main" val="20263571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PET (Polyethylene Terephthalate) </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en-US" b="1" dirty="0" smtClean="0"/>
              <a:t>The new rPET (recycled PET) not as good for you as the advertising suggests</a:t>
            </a:r>
          </a:p>
          <a:p>
            <a:pPr marL="0" indent="0">
              <a:buNone/>
            </a:pPr>
            <a:r>
              <a:rPr lang="en-US" dirty="0"/>
              <a:t>rPET </a:t>
            </a:r>
            <a:r>
              <a:rPr lang="en-US" dirty="0" smtClean="0"/>
              <a:t>microfibers come </a:t>
            </a:r>
            <a:r>
              <a:rPr lang="en-US" dirty="0"/>
              <a:t>loose in each washing, and in swooshing the beverage, some get into the water or soda-water, and are being </a:t>
            </a:r>
            <a:r>
              <a:rPr lang="en-US" dirty="0" smtClean="0"/>
              <a:t>swallowed</a:t>
            </a:r>
            <a:endParaRPr lang="en-US" dirty="0"/>
          </a:p>
          <a:p>
            <a:pPr marL="0" indent="0">
              <a:buNone/>
            </a:pPr>
            <a:r>
              <a:rPr lang="en-US" dirty="0" smtClean="0"/>
              <a:t>rPET </a:t>
            </a:r>
            <a:r>
              <a:rPr lang="en-US" dirty="0"/>
              <a:t>gets into the water cycle, breaks down into microplastics, which breakdown into nanoplastic particles, and just like PET, the rPET takes about 500 years to degrade.</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464272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je self_correcting storytelling science image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87" y="511594"/>
            <a:ext cx="8129987" cy="5786299"/>
          </a:xfrm>
          <a:prstGeom prst="rect">
            <a:avLst/>
          </a:prstGeom>
        </p:spPr>
      </p:pic>
    </p:spTree>
    <p:extLst>
      <p:ext uri="{BB962C8B-B14F-4D97-AF65-F5344CB8AC3E}">
        <p14:creationId xmlns:p14="http://schemas.microsoft.com/office/powerpoint/2010/main" val="19179502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rPET bad for your Health and the Ecology</a:t>
            </a:r>
            <a:endParaRPr lang="en-US" dirty="0"/>
          </a:p>
        </p:txBody>
      </p:sp>
      <p:sp>
        <p:nvSpPr>
          <p:cNvPr id="3" name="Content Placeholder 2"/>
          <p:cNvSpPr>
            <a:spLocks noGrp="1"/>
          </p:cNvSpPr>
          <p:nvPr>
            <p:ph idx="1"/>
          </p:nvPr>
        </p:nvSpPr>
        <p:spPr/>
        <p:txBody>
          <a:bodyPr/>
          <a:lstStyle/>
          <a:p>
            <a:pPr marL="0" indent="0">
              <a:buNone/>
            </a:pPr>
            <a:r>
              <a:rPr lang="en-US" dirty="0"/>
              <a:t>Hu et al. (2019: 1221) tested rPET and found "high temperature and oxygen in the recycling process may accelerate the degradation of PET and residual dyes, resulting in the volatile organic compounds (VOCs) emissions, which will do serious harm to the environment and human health."</a:t>
            </a:r>
          </a:p>
        </p:txBody>
      </p:sp>
    </p:spTree>
    <p:extLst>
      <p:ext uri="{BB962C8B-B14F-4D97-AF65-F5344CB8AC3E}">
        <p14:creationId xmlns:p14="http://schemas.microsoft.com/office/powerpoint/2010/main" val="36209193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orytelling Triadic and Antenarrative Dynamical componen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800"/>
            <a:ext cx="9144000" cy="4957262"/>
          </a:xfrm>
          <a:prstGeom prst="rect">
            <a:avLst/>
          </a:prstGeom>
        </p:spPr>
      </p:pic>
    </p:spTree>
    <p:extLst>
      <p:ext uri="{BB962C8B-B14F-4D97-AF65-F5344CB8AC3E}">
        <p14:creationId xmlns:p14="http://schemas.microsoft.com/office/powerpoint/2010/main" val="9463919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plastic water bottles never recycled</a:t>
            </a:r>
            <a:endParaRPr lang="en-US" dirty="0"/>
          </a:p>
        </p:txBody>
      </p:sp>
      <p:sp>
        <p:nvSpPr>
          <p:cNvPr id="3" name="Content Placeholder 2"/>
          <p:cNvSpPr>
            <a:spLocks noGrp="1"/>
          </p:cNvSpPr>
          <p:nvPr>
            <p:ph idx="1"/>
          </p:nvPr>
        </p:nvSpPr>
        <p:spPr/>
        <p:txBody>
          <a:bodyPr/>
          <a:lstStyle/>
          <a:p>
            <a:pPr marL="0" indent="0">
              <a:buNone/>
            </a:pPr>
            <a:r>
              <a:rPr lang="en-US" dirty="0" smtClean="0"/>
              <a:t>Plastic </a:t>
            </a:r>
            <a:r>
              <a:rPr lang="en-US" dirty="0"/>
              <a:t>took off in 1950s, then in bottled water in </a:t>
            </a:r>
            <a:r>
              <a:rPr lang="en-US" dirty="0" smtClean="0"/>
              <a:t>1970s</a:t>
            </a:r>
            <a:endParaRPr lang="en-US" dirty="0"/>
          </a:p>
          <a:p>
            <a:pPr marL="0" indent="0">
              <a:buNone/>
            </a:pPr>
            <a:r>
              <a:rPr lang="en-US" dirty="0"/>
              <a:t>W</a:t>
            </a:r>
            <a:r>
              <a:rPr lang="en-US" dirty="0" smtClean="0"/>
              <a:t>e </a:t>
            </a:r>
            <a:r>
              <a:rPr lang="en-US" dirty="0"/>
              <a:t>have 9.2 billion tons of it, and more each year than the prior </a:t>
            </a:r>
            <a:r>
              <a:rPr lang="en-US" dirty="0" smtClean="0"/>
              <a:t>year</a:t>
            </a:r>
            <a:endParaRPr lang="en-US" dirty="0"/>
          </a:p>
          <a:p>
            <a:pPr marL="0" indent="0">
              <a:buNone/>
            </a:pPr>
            <a:r>
              <a:rPr lang="en-US" dirty="0" smtClean="0"/>
              <a:t>ALL </a:t>
            </a:r>
            <a:r>
              <a:rPr lang="en-US" dirty="0"/>
              <a:t>OF IT STILL </a:t>
            </a:r>
            <a:r>
              <a:rPr lang="en-US" dirty="0" smtClean="0"/>
              <a:t>HERE </a:t>
            </a:r>
          </a:p>
          <a:p>
            <a:pPr marL="0" indent="0">
              <a:buNone/>
            </a:pPr>
            <a:r>
              <a:rPr lang="en-US" dirty="0" smtClean="0"/>
              <a:t>And 6.2 </a:t>
            </a:r>
            <a:r>
              <a:rPr lang="en-US" dirty="0"/>
              <a:t>billion tons of plastic never reaches the recycling bin, and that which does, most of that is not actually being recycled. </a:t>
            </a:r>
          </a:p>
          <a:p>
            <a:pPr marL="0" indent="0">
              <a:buNone/>
            </a:pPr>
            <a:endParaRPr lang="en-US" dirty="0"/>
          </a:p>
        </p:txBody>
      </p:sp>
    </p:spTree>
    <p:extLst>
      <p:ext uri="{BB962C8B-B14F-4D97-AF65-F5344CB8AC3E}">
        <p14:creationId xmlns:p14="http://schemas.microsoft.com/office/powerpoint/2010/main" val="36324616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ioeconomic Death Spiral © D. M. Boje 2017"/>
          <p:cNvPicPr/>
          <p:nvPr/>
        </p:nvPicPr>
        <p:blipFill>
          <a:blip r:embed="rId2">
            <a:extLst>
              <a:ext uri="{28A0092B-C50C-407E-A947-70E740481C1C}">
                <a14:useLocalDpi xmlns:a14="http://schemas.microsoft.com/office/drawing/2010/main" val="0"/>
              </a:ext>
            </a:extLst>
          </a:blip>
          <a:srcRect/>
          <a:stretch>
            <a:fillRect/>
          </a:stretch>
        </p:blipFill>
        <p:spPr bwMode="auto">
          <a:xfrm>
            <a:off x="598530" y="198447"/>
            <a:ext cx="8364816" cy="6509064"/>
          </a:xfrm>
          <a:prstGeom prst="rect">
            <a:avLst/>
          </a:prstGeom>
          <a:noFill/>
          <a:ln>
            <a:noFill/>
          </a:ln>
        </p:spPr>
      </p:pic>
      <p:sp>
        <p:nvSpPr>
          <p:cNvPr id="3" name="Slide Number Placeholder 2"/>
          <p:cNvSpPr>
            <a:spLocks noGrp="1"/>
          </p:cNvSpPr>
          <p:nvPr>
            <p:ph type="sldNum" sz="quarter" idx="12"/>
          </p:nvPr>
        </p:nvSpPr>
        <p:spPr/>
        <p:txBody>
          <a:bodyPr/>
          <a:lstStyle/>
          <a:p>
            <a:fld id="{651FC063-5EA9-49AF-AFAF-D68C9E82B23B}" type="slidenum">
              <a:rPr lang="en-US" smtClean="0"/>
              <a:pPr/>
              <a:t>36</a:t>
            </a:fld>
            <a:endParaRPr lang="en-US"/>
          </a:p>
        </p:txBody>
      </p:sp>
    </p:spTree>
    <p:extLst>
      <p:ext uri="{BB962C8B-B14F-4D97-AF65-F5344CB8AC3E}">
        <p14:creationId xmlns:p14="http://schemas.microsoft.com/office/powerpoint/2010/main" val="10926470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Plastic is dangerous to Health</a:t>
            </a:r>
            <a:endParaRPr lang="en-US" dirty="0"/>
          </a:p>
        </p:txBody>
      </p:sp>
      <p:sp>
        <p:nvSpPr>
          <p:cNvPr id="3" name="Content Placeholder 2"/>
          <p:cNvSpPr>
            <a:spLocks noGrp="1"/>
          </p:cNvSpPr>
          <p:nvPr>
            <p:ph idx="1"/>
          </p:nvPr>
        </p:nvSpPr>
        <p:spPr>
          <a:xfrm>
            <a:off x="280802" y="1194454"/>
            <a:ext cx="8686800" cy="5257800"/>
          </a:xfrm>
        </p:spPr>
        <p:txBody>
          <a:bodyPr>
            <a:normAutofit lnSpcReduction="10000"/>
          </a:bodyPr>
          <a:lstStyle/>
          <a:p>
            <a:pPr marL="0" indent="0">
              <a:buNone/>
            </a:pPr>
            <a:r>
              <a:rPr lang="en-US" dirty="0"/>
              <a:t>BPA stands for Bisphenol-A and it is a carcinogen, </a:t>
            </a:r>
            <a:r>
              <a:rPr lang="en-US" dirty="0" smtClean="0"/>
              <a:t>causes </a:t>
            </a:r>
            <a:r>
              <a:rPr lang="en-US" dirty="0"/>
              <a:t>low sperm count in boys, and  early puberty in girls. </a:t>
            </a:r>
            <a:endParaRPr lang="en-US" dirty="0" smtClean="0"/>
          </a:p>
          <a:p>
            <a:pPr marL="0" indent="0">
              <a:buNone/>
            </a:pPr>
            <a:r>
              <a:rPr lang="en-US" dirty="0" smtClean="0"/>
              <a:t>PBA </a:t>
            </a:r>
            <a:r>
              <a:rPr lang="en-US" dirty="0"/>
              <a:t>is endocrine disruptor</a:t>
            </a:r>
            <a:r>
              <a:rPr lang="en-US" dirty="0" smtClean="0"/>
              <a:t>.</a:t>
            </a:r>
          </a:p>
          <a:p>
            <a:pPr marL="0" indent="0">
              <a:buNone/>
            </a:pPr>
            <a:r>
              <a:rPr lang="en-US" dirty="0"/>
              <a:t>BPA has </a:t>
            </a:r>
            <a:r>
              <a:rPr lang="en-US" dirty="0" smtClean="0"/>
              <a:t>phthalates, industrial chemicals: </a:t>
            </a:r>
            <a:r>
              <a:rPr lang="en-US" dirty="0"/>
              <a:t>binding </a:t>
            </a:r>
            <a:r>
              <a:rPr lang="en-US" dirty="0" smtClean="0"/>
              <a:t>agents</a:t>
            </a:r>
            <a:r>
              <a:rPr lang="en-US" dirty="0"/>
              <a:t> </a:t>
            </a:r>
            <a:r>
              <a:rPr lang="en-US" dirty="0" smtClean="0"/>
              <a:t>and </a:t>
            </a:r>
            <a:r>
              <a:rPr lang="en-US" dirty="0"/>
              <a:t>to soften plastic, make it clearer and more durable</a:t>
            </a:r>
            <a:r>
              <a:rPr lang="en-US" dirty="0" smtClean="0"/>
              <a:t>. </a:t>
            </a:r>
          </a:p>
          <a:p>
            <a:pPr marL="0" indent="0">
              <a:buNone/>
            </a:pPr>
            <a:r>
              <a:rPr lang="en-US" dirty="0" smtClean="0"/>
              <a:t>Phthalates </a:t>
            </a:r>
            <a:r>
              <a:rPr lang="en-US" dirty="0"/>
              <a:t>are  linked to asthmas, attention-deficit disorder, breast cancer, Type II diabetes, autism, and male fertility </a:t>
            </a:r>
            <a:r>
              <a:rPr lang="en-US" dirty="0" smtClean="0"/>
              <a:t>disorders</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1918089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17" y="274638"/>
            <a:ext cx="8914683" cy="1143000"/>
          </a:xfrm>
        </p:spPr>
        <p:txBody>
          <a:bodyPr>
            <a:normAutofit fontScale="90000"/>
          </a:bodyPr>
          <a:lstStyle/>
          <a:p>
            <a:r>
              <a:rPr lang="en-US" b="1" dirty="0" smtClean="0"/>
              <a:t>Can SEAM uses self-correcting ‘storytelling science’ to be Eco-Friendly?</a:t>
            </a:r>
            <a:endParaRPr lang="en-US" b="1" dirty="0"/>
          </a:p>
        </p:txBody>
      </p:sp>
      <p:sp>
        <p:nvSpPr>
          <p:cNvPr id="3" name="Content Placeholder 2"/>
          <p:cNvSpPr>
            <a:spLocks noGrp="1"/>
          </p:cNvSpPr>
          <p:nvPr>
            <p:ph idx="1"/>
          </p:nvPr>
        </p:nvSpPr>
        <p:spPr>
          <a:xfrm>
            <a:off x="457200" y="1600200"/>
            <a:ext cx="8362670" cy="4979952"/>
          </a:xfrm>
        </p:spPr>
        <p:txBody>
          <a:bodyPr>
            <a:normAutofit fontScale="70000" lnSpcReduction="20000"/>
          </a:bodyPr>
          <a:lstStyle/>
          <a:p>
            <a:r>
              <a:rPr lang="en-US" dirty="0"/>
              <a:t>Water quality standards are high in France as they must comply with strict EU standards</a:t>
            </a:r>
            <a:r>
              <a:rPr lang="en-US" dirty="0" smtClean="0"/>
              <a:t>.</a:t>
            </a:r>
          </a:p>
          <a:p>
            <a:r>
              <a:rPr lang="en-US" dirty="0"/>
              <a:t>62 percent of drinking water supply is from groundwater and 38 percent from surface water</a:t>
            </a:r>
            <a:r>
              <a:rPr lang="en-US" dirty="0" smtClean="0"/>
              <a:t>.</a:t>
            </a:r>
          </a:p>
          <a:p>
            <a:r>
              <a:rPr lang="en-US" dirty="0"/>
              <a:t>Veolia and </a:t>
            </a:r>
            <a:r>
              <a:rPr lang="en-US" dirty="0" smtClean="0"/>
              <a:t>Suez: Water </a:t>
            </a:r>
            <a:r>
              <a:rPr lang="en-US" dirty="0"/>
              <a:t>privatization in France goes back to the mid-19th century when cities signed concessions with private water companies for the supply of drinking water</a:t>
            </a:r>
            <a:r>
              <a:rPr lang="en-US" dirty="0" smtClean="0"/>
              <a:t>.</a:t>
            </a:r>
          </a:p>
          <a:p>
            <a:r>
              <a:rPr lang="en-US" dirty="0"/>
              <a:t>75% of water and 50% of sanitation services in France are provided by the private sector, primarily by two firms, Veolia Water and Suez Environnement</a:t>
            </a:r>
            <a:r>
              <a:rPr lang="en-US" dirty="0" smtClean="0"/>
              <a:t>.</a:t>
            </a:r>
          </a:p>
          <a:p>
            <a:r>
              <a:rPr lang="en-US" dirty="0" smtClean="0"/>
              <a:t>Wastewater is a problem; twice EU threatened France with fines if not brought up to EU standards</a:t>
            </a:r>
          </a:p>
          <a:p>
            <a:r>
              <a:rPr lang="en-US" dirty="0" smtClean="0"/>
              <a:t>Agricultural </a:t>
            </a:r>
            <a:r>
              <a:rPr lang="en-US" dirty="0"/>
              <a:t>is exempt from the Polluter-pays principle and that it continues to deteriorate the quality of groundwater with impunity</a:t>
            </a:r>
            <a:r>
              <a:rPr lang="en-US" dirty="0" smtClean="0"/>
              <a:t>.</a:t>
            </a: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0963818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 Private Water System Providers in France</a:t>
            </a:r>
            <a:endParaRPr lang="en-US" dirty="0"/>
          </a:p>
        </p:txBody>
      </p:sp>
      <p:sp>
        <p:nvSpPr>
          <p:cNvPr id="3" name="Content Placeholder 2"/>
          <p:cNvSpPr>
            <a:spLocks noGrp="1"/>
          </p:cNvSpPr>
          <p:nvPr>
            <p:ph idx="1"/>
          </p:nvPr>
        </p:nvSpPr>
        <p:spPr/>
        <p:txBody>
          <a:bodyPr>
            <a:normAutofit fontScale="92500"/>
          </a:bodyPr>
          <a:lstStyle/>
          <a:p>
            <a:r>
              <a:rPr lang="en-US" dirty="0" smtClean="0"/>
              <a:t>Tariffs of private water providers 22% higher than public providers</a:t>
            </a:r>
          </a:p>
          <a:p>
            <a:r>
              <a:rPr lang="en-US" dirty="0" smtClean="0"/>
              <a:t>Private providers contribute to political campaigns</a:t>
            </a:r>
          </a:p>
          <a:p>
            <a:r>
              <a:rPr lang="en-US" dirty="0" smtClean="0"/>
              <a:t>Private provides have hidden costs and hidden profit margins in their accounting systems</a:t>
            </a:r>
          </a:p>
          <a:p>
            <a:r>
              <a:rPr lang="en-US" dirty="0" smtClean="0"/>
              <a:t>Veolia is largest private provider in the world &amp; provides Lyon’s water services, and has its critics for putting profits ahead of people and planet</a:t>
            </a:r>
            <a:endParaRPr lang="en-US" dirty="0"/>
          </a:p>
        </p:txBody>
      </p:sp>
    </p:spTree>
    <p:extLst>
      <p:ext uri="{BB962C8B-B14F-4D97-AF65-F5344CB8AC3E}">
        <p14:creationId xmlns:p14="http://schemas.microsoft.com/office/powerpoint/2010/main" val="1494488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04981"/>
            <a:ext cx="9144000" cy="4306293"/>
          </a:xfrm>
          <a:prstGeom prst="rect">
            <a:avLst/>
          </a:prstGeom>
        </p:spPr>
      </p:pic>
      <p:sp>
        <p:nvSpPr>
          <p:cNvPr id="5" name="Title 4"/>
          <p:cNvSpPr>
            <a:spLocks noGrp="1"/>
          </p:cNvSpPr>
          <p:nvPr>
            <p:ph type="title"/>
          </p:nvPr>
        </p:nvSpPr>
        <p:spPr>
          <a:xfrm>
            <a:off x="457200" y="274638"/>
            <a:ext cx="8380310" cy="1701172"/>
          </a:xfrm>
        </p:spPr>
        <p:txBody>
          <a:bodyPr>
            <a:normAutofit fontScale="90000"/>
          </a:bodyPr>
          <a:lstStyle/>
          <a:p>
            <a:r>
              <a:rPr lang="en-US" b="1" dirty="0" smtClean="0">
                <a:solidFill>
                  <a:srgbClr val="0000FF"/>
                </a:solidFill>
              </a:rPr>
              <a:t>SEAM can help every organization measure Virtual Water of their Global Supply &amp; Distribution Chain</a:t>
            </a:r>
            <a:endParaRPr lang="en-US" b="1" dirty="0">
              <a:solidFill>
                <a:srgbClr val="0000FF"/>
              </a:solidFill>
            </a:endParaRPr>
          </a:p>
        </p:txBody>
      </p:sp>
    </p:spTree>
    <p:extLst>
      <p:ext uri="{BB962C8B-B14F-4D97-AF65-F5344CB8AC3E}">
        <p14:creationId xmlns:p14="http://schemas.microsoft.com/office/powerpoint/2010/main" val="23335608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2077906" cy="6093821"/>
          </a:xfrm>
        </p:spPr>
        <p:txBody>
          <a:bodyPr>
            <a:noAutofit/>
          </a:bodyPr>
          <a:lstStyle/>
          <a:p>
            <a:r>
              <a:rPr lang="en-US" sz="2400" dirty="0" smtClean="0"/>
              <a:t>But, 3 Million live  </a:t>
            </a:r>
            <a:r>
              <a:rPr lang="en-US" sz="2400" dirty="0"/>
              <a:t>in </a:t>
            </a:r>
            <a:r>
              <a:rPr lang="en-US" sz="2400" dirty="0" smtClean="0"/>
              <a:t>rural areas </a:t>
            </a:r>
            <a:r>
              <a:rPr lang="en-US" sz="2400" dirty="0"/>
              <a:t>of intense </a:t>
            </a:r>
            <a:r>
              <a:rPr lang="en-US" sz="2400" dirty="0" smtClean="0"/>
              <a:t>agriculture, </a:t>
            </a:r>
            <a:r>
              <a:rPr lang="en-US" sz="2400" dirty="0"/>
              <a:t>where pesticides and nitrates have got into the water supplies.</a:t>
            </a:r>
            <a:br>
              <a:rPr lang="en-US" sz="2400" dirty="0"/>
            </a:br>
            <a:endParaRPr lang="en-US" sz="2400" dirty="0"/>
          </a:p>
        </p:txBody>
      </p:sp>
      <p:pic>
        <p:nvPicPr>
          <p:cNvPr id="4" name="Picture 3"/>
          <p:cNvPicPr>
            <a:picLocks noChangeAspect="1"/>
          </p:cNvPicPr>
          <p:nvPr/>
        </p:nvPicPr>
        <p:blipFill>
          <a:blip r:embed="rId3"/>
          <a:stretch>
            <a:fillRect/>
          </a:stretch>
        </p:blipFill>
        <p:spPr>
          <a:xfrm>
            <a:off x="2077906" y="0"/>
            <a:ext cx="6846297" cy="6858000"/>
          </a:xfrm>
          <a:prstGeom prst="rect">
            <a:avLst/>
          </a:prstGeom>
        </p:spPr>
      </p:pic>
      <p:sp>
        <p:nvSpPr>
          <p:cNvPr id="5" name="Rectangle 4"/>
          <p:cNvSpPr/>
          <p:nvPr/>
        </p:nvSpPr>
        <p:spPr>
          <a:xfrm>
            <a:off x="2286000" y="2828836"/>
            <a:ext cx="4572000" cy="369332"/>
          </a:xfrm>
          <a:prstGeom prst="rect">
            <a:avLst/>
          </a:prstGeom>
        </p:spPr>
        <p:txBody>
          <a:bodyPr>
            <a:spAutoFit/>
          </a:bodyPr>
          <a:lstStyle/>
          <a:p>
            <a:r>
              <a:rPr lang="en-US" dirty="0" smtClean="0"/>
              <a:t> </a:t>
            </a:r>
            <a:endParaRPr lang="en-US" dirty="0"/>
          </a:p>
        </p:txBody>
      </p:sp>
    </p:spTree>
    <p:extLst>
      <p:ext uri="{BB962C8B-B14F-4D97-AF65-F5344CB8AC3E}">
        <p14:creationId xmlns:p14="http://schemas.microsoft.com/office/powerpoint/2010/main" val="240138817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SEAM solve the Water Cycle Problems</a:t>
            </a:r>
            <a:endParaRPr lang="en-US" dirty="0"/>
          </a:p>
        </p:txBody>
      </p:sp>
      <p:pic>
        <p:nvPicPr>
          <p:cNvPr id="4" name="Picture 3"/>
          <p:cNvPicPr>
            <a:picLocks noChangeAspect="1"/>
          </p:cNvPicPr>
          <p:nvPr/>
        </p:nvPicPr>
        <p:blipFill>
          <a:blip r:embed="rId2"/>
          <a:stretch>
            <a:fillRect/>
          </a:stretch>
        </p:blipFill>
        <p:spPr>
          <a:xfrm>
            <a:off x="1343758" y="1620088"/>
            <a:ext cx="6284955" cy="5032972"/>
          </a:xfrm>
          <a:prstGeom prst="rect">
            <a:avLst/>
          </a:prstGeom>
        </p:spPr>
      </p:pic>
    </p:spTree>
    <p:extLst>
      <p:ext uri="{BB962C8B-B14F-4D97-AF65-F5344CB8AC3E}">
        <p14:creationId xmlns:p14="http://schemas.microsoft.com/office/powerpoint/2010/main" val="1428363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River Basin Management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River Basin Management Plans are a requirement of the Water Framework Directive[1] and a means of achieving the protection, improvement and sustainable use of the water environment across Europe. This includes surface freshwaters (including lakes, streams and rivers), groundwater, ecosystems such as some wetlands that depend on groundwater, estuaries and coastal waters out to one nautical mile.</a:t>
            </a:r>
          </a:p>
          <a:p>
            <a:pPr marL="0" indent="0">
              <a:buNone/>
            </a:pPr>
            <a:endParaRPr lang="en-US" dirty="0"/>
          </a:p>
        </p:txBody>
      </p:sp>
    </p:spTree>
    <p:extLst>
      <p:ext uri="{BB962C8B-B14F-4D97-AF65-F5344CB8AC3E}">
        <p14:creationId xmlns:p14="http://schemas.microsoft.com/office/powerpoint/2010/main" val="28528038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2-21 at 6.04.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706533" cy="3594054"/>
          </a:xfrm>
          <a:prstGeom prst="rect">
            <a:avLst/>
          </a:prstGeom>
        </p:spPr>
      </p:pic>
      <p:pic>
        <p:nvPicPr>
          <p:cNvPr id="6" name="Picture 5" descr="Final Cover NO PLANET 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767" y="5573"/>
            <a:ext cx="3203233" cy="3868760"/>
          </a:xfrm>
          <a:prstGeom prst="rect">
            <a:avLst/>
          </a:prstGeom>
        </p:spPr>
      </p:pic>
      <p:sp>
        <p:nvSpPr>
          <p:cNvPr id="2" name="TextBox 1"/>
          <p:cNvSpPr txBox="1"/>
          <p:nvPr/>
        </p:nvSpPr>
        <p:spPr>
          <a:xfrm>
            <a:off x="2946700" y="1"/>
            <a:ext cx="2994067" cy="4339650"/>
          </a:xfrm>
          <a:prstGeom prst="rect">
            <a:avLst/>
          </a:prstGeom>
          <a:solidFill>
            <a:srgbClr val="008000"/>
          </a:solidFill>
          <a:ln w="38100" cmpd="sng">
            <a:solidFill>
              <a:schemeClr val="tx1"/>
            </a:solidFill>
          </a:ln>
        </p:spPr>
        <p:txBody>
          <a:bodyPr wrap="square" rtlCol="0">
            <a:spAutoFit/>
          </a:bodyPr>
          <a:lstStyle/>
          <a:p>
            <a:pPr algn="ctr"/>
            <a:r>
              <a:rPr lang="en-US" b="1" cap="all" dirty="0"/>
              <a:t>Storytelling Science and Your </a:t>
            </a:r>
            <a:r>
              <a:rPr lang="en-US" b="1" cap="all" dirty="0" smtClean="0"/>
              <a:t>Dissertation</a:t>
            </a:r>
          </a:p>
          <a:p>
            <a:pPr algn="ctr"/>
            <a:endParaRPr lang="en-US" b="1" cap="all" dirty="0"/>
          </a:p>
          <a:p>
            <a:pPr algn="ctr"/>
            <a:endParaRPr lang="en-US" b="1" cap="all" dirty="0" smtClean="0"/>
          </a:p>
          <a:p>
            <a:pPr algn="ctr"/>
            <a:endParaRPr lang="en-US" b="1" cap="all" dirty="0" smtClean="0"/>
          </a:p>
          <a:p>
            <a:pPr algn="ctr"/>
            <a:endParaRPr lang="en-US" b="1" cap="all" dirty="0"/>
          </a:p>
          <a:p>
            <a:pPr algn="ctr"/>
            <a:endParaRPr lang="en-US" dirty="0" smtClean="0"/>
          </a:p>
          <a:p>
            <a:pPr algn="ctr"/>
            <a:endParaRPr lang="en-US" dirty="0" smtClean="0"/>
          </a:p>
          <a:p>
            <a:pPr algn="ctr"/>
            <a:endParaRPr lang="en-US" dirty="0"/>
          </a:p>
          <a:p>
            <a:pPr algn="ctr"/>
            <a:endParaRPr lang="en-US" dirty="0" smtClean="0"/>
          </a:p>
          <a:p>
            <a:pPr algn="ctr"/>
            <a:endParaRPr lang="en-US" dirty="0" smtClean="0"/>
          </a:p>
          <a:p>
            <a:pPr algn="ctr"/>
            <a:r>
              <a:rPr lang="en-US" dirty="0" smtClean="0"/>
              <a:t>David </a:t>
            </a:r>
            <a:r>
              <a:rPr lang="en-US" dirty="0"/>
              <a:t>M. Boje &amp; Grace Ann Rosile</a:t>
            </a:r>
          </a:p>
          <a:p>
            <a:pPr algn="ctr"/>
            <a:r>
              <a:rPr lang="en-US" sz="1400" dirty="0"/>
              <a:t>UK, US, Singapore: World Scientific</a:t>
            </a:r>
          </a:p>
          <a:p>
            <a:pPr algn="ctr"/>
            <a:r>
              <a:rPr lang="en-US" sz="1400" dirty="0"/>
              <a:t>February 21, 2019; Revised March </a:t>
            </a:r>
            <a:r>
              <a:rPr lang="en-US" sz="1400" dirty="0" smtClean="0"/>
              <a:t>19, 2019</a:t>
            </a:r>
            <a:endParaRPr lang="en-US" sz="1400" dirty="0"/>
          </a:p>
        </p:txBody>
      </p:sp>
      <p:sp>
        <p:nvSpPr>
          <p:cNvPr id="3" name="Rectangle 2"/>
          <p:cNvSpPr/>
          <p:nvPr/>
        </p:nvSpPr>
        <p:spPr>
          <a:xfrm>
            <a:off x="3283177" y="5190238"/>
            <a:ext cx="5860823" cy="1384995"/>
          </a:xfrm>
          <a:prstGeom prst="rect">
            <a:avLst/>
          </a:prstGeom>
        </p:spPr>
        <p:txBody>
          <a:bodyPr wrap="square">
            <a:spAutoFit/>
          </a:bodyPr>
          <a:lstStyle/>
          <a:p>
            <a:r>
              <a:rPr lang="en-US" sz="2800" b="1" dirty="0" smtClean="0">
                <a:solidFill>
                  <a:schemeClr val="tx1">
                    <a:lumMod val="85000"/>
                    <a:lumOff val="15000"/>
                  </a:schemeClr>
                </a:solidFill>
                <a:hlinkClick r:id="rId5"/>
              </a:rPr>
              <a:t>Download Storytelling Science </a:t>
            </a:r>
            <a:r>
              <a:rPr lang="en-US" sz="2800" b="1" dirty="0">
                <a:solidFill>
                  <a:schemeClr val="tx1">
                    <a:lumMod val="85000"/>
                    <a:lumOff val="15000"/>
                  </a:schemeClr>
                </a:solidFill>
                <a:hlinkClick r:id="rId5"/>
              </a:rPr>
              <a:t>book </a:t>
            </a:r>
            <a:r>
              <a:rPr lang="en-US" sz="2800" b="1" dirty="0">
                <a:solidFill>
                  <a:schemeClr val="tx1">
                    <a:lumMod val="85000"/>
                    <a:lumOff val="15000"/>
                  </a:schemeClr>
                </a:solidFill>
              </a:rPr>
              <a:t>and slides for this presentation at https://davidboje.com</a:t>
            </a:r>
            <a:r>
              <a:rPr lang="en-US" sz="2800" b="1" dirty="0" smtClean="0">
                <a:solidFill>
                  <a:schemeClr val="tx1">
                    <a:lumMod val="85000"/>
                    <a:lumOff val="15000"/>
                  </a:schemeClr>
                </a:solidFill>
              </a:rPr>
              <a:t>/Lyon</a:t>
            </a:r>
            <a:fld id="{58CF14DA-F410-EF43-97FA-E148FD92FF4D}" type="slidenum">
              <a:rPr lang="en-US" sz="2800" b="1" smtClean="0">
                <a:solidFill>
                  <a:schemeClr val="tx1">
                    <a:lumMod val="85000"/>
                    <a:lumOff val="15000"/>
                  </a:schemeClr>
                </a:solidFill>
              </a:rPr>
              <a:t>43</a:t>
            </a:fld>
            <a:fld id="{81D4982B-3D94-0E40-88A2-D1D3D698064D}" type="slidenum">
              <a:rPr lang="en-US" sz="2800" b="1" smtClean="0">
                <a:solidFill>
                  <a:schemeClr val="tx1">
                    <a:lumMod val="85000"/>
                    <a:lumOff val="15000"/>
                  </a:schemeClr>
                </a:solidFill>
              </a:rPr>
              <a:t>43</a:t>
            </a:fld>
            <a:fld id="{6686C613-4745-DD46-97BB-97BF186AA55E}" type="slidenum">
              <a:rPr lang="en-US" sz="2800" b="1" smtClean="0">
                <a:solidFill>
                  <a:schemeClr val="tx1">
                    <a:lumMod val="85000"/>
                    <a:lumOff val="15000"/>
                  </a:schemeClr>
                </a:solidFill>
              </a:rPr>
              <a:t>43</a:t>
            </a:fld>
            <a:endParaRPr lang="en-US" sz="2800" b="1" dirty="0">
              <a:solidFill>
                <a:schemeClr val="tx1">
                  <a:lumMod val="85000"/>
                  <a:lumOff val="15000"/>
                </a:schemeClr>
              </a:solidFill>
            </a:endParaRPr>
          </a:p>
        </p:txBody>
      </p:sp>
      <p:pic>
        <p:nvPicPr>
          <p:cNvPr id="8" name="Picture 7"/>
          <p:cNvPicPr>
            <a:picLocks noChangeAspect="1"/>
          </p:cNvPicPr>
          <p:nvPr/>
        </p:nvPicPr>
        <p:blipFill>
          <a:blip r:embed="rId6"/>
          <a:stretch>
            <a:fillRect/>
          </a:stretch>
        </p:blipFill>
        <p:spPr>
          <a:xfrm>
            <a:off x="3630083" y="705555"/>
            <a:ext cx="1678643" cy="2255018"/>
          </a:xfrm>
          <a:prstGeom prst="rect">
            <a:avLst/>
          </a:prstGeom>
        </p:spPr>
      </p:pic>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0" y="3668351"/>
            <a:ext cx="2782135" cy="3189650"/>
          </a:xfrm>
          <a:prstGeom prst="rect">
            <a:avLst/>
          </a:prstGeom>
        </p:spPr>
      </p:pic>
      <p:sp>
        <p:nvSpPr>
          <p:cNvPr id="5" name="TextBox 4"/>
          <p:cNvSpPr txBox="1"/>
          <p:nvPr/>
        </p:nvSpPr>
        <p:spPr>
          <a:xfrm>
            <a:off x="3070377" y="4339651"/>
            <a:ext cx="6073623" cy="707886"/>
          </a:xfrm>
          <a:prstGeom prst="rect">
            <a:avLst/>
          </a:prstGeom>
          <a:noFill/>
        </p:spPr>
        <p:txBody>
          <a:bodyPr wrap="square" rtlCol="0">
            <a:spAutoFit/>
          </a:bodyPr>
          <a:lstStyle/>
          <a:p>
            <a:r>
              <a:rPr lang="en-US" sz="4000" b="1" i="1" dirty="0" smtClean="0"/>
              <a:t>Thank You: Any Questions?</a:t>
            </a:r>
            <a:endParaRPr lang="en-US" sz="4000" b="1" i="1" dirty="0"/>
          </a:p>
        </p:txBody>
      </p:sp>
    </p:spTree>
    <p:extLst>
      <p:ext uri="{BB962C8B-B14F-4D97-AF65-F5344CB8AC3E}">
        <p14:creationId xmlns:p14="http://schemas.microsoft.com/office/powerpoint/2010/main" val="1617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ver Doing storytelling scien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88900"/>
            <a:ext cx="6616700" cy="6680200"/>
          </a:xfrm>
          <a:prstGeom prst="rect">
            <a:avLst/>
          </a:prstGeom>
        </p:spPr>
      </p:pic>
    </p:spTree>
    <p:extLst>
      <p:ext uri="{BB962C8B-B14F-4D97-AF65-F5344CB8AC3E}">
        <p14:creationId xmlns:p14="http://schemas.microsoft.com/office/powerpoint/2010/main" val="27063525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293351"/>
            <a:ext cx="9144000" cy="4413404"/>
          </a:xfrm>
          <a:prstGeom prst="rect">
            <a:avLst/>
          </a:prstGeom>
        </p:spPr>
      </p:pic>
      <p:sp>
        <p:nvSpPr>
          <p:cNvPr id="5" name="Title 4"/>
          <p:cNvSpPr>
            <a:spLocks noGrp="1"/>
          </p:cNvSpPr>
          <p:nvPr>
            <p:ph type="title"/>
          </p:nvPr>
        </p:nvSpPr>
        <p:spPr/>
        <p:txBody>
          <a:bodyPr>
            <a:normAutofit fontScale="90000"/>
          </a:bodyPr>
          <a:lstStyle/>
          <a:p>
            <a:r>
              <a:rPr lang="en-US" dirty="0" smtClean="0"/>
              <a:t>How can SEAM do Virtual Water Hidden Cost Diagnostics</a:t>
            </a:r>
            <a:endParaRPr lang="en-US" dirty="0"/>
          </a:p>
        </p:txBody>
      </p:sp>
      <p:sp>
        <p:nvSpPr>
          <p:cNvPr id="6" name="Rectangle 5"/>
          <p:cNvSpPr/>
          <p:nvPr/>
        </p:nvSpPr>
        <p:spPr>
          <a:xfrm>
            <a:off x="2286000" y="1720840"/>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9032333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SEAM could do this:</a:t>
            </a:r>
            <a:br>
              <a:rPr lang="en-US" b="1" dirty="0" smtClean="0">
                <a:solidFill>
                  <a:srgbClr val="FF0000"/>
                </a:solidFill>
              </a:rPr>
            </a:br>
            <a:r>
              <a:rPr lang="en-US" b="1" dirty="0" smtClean="0">
                <a:solidFill>
                  <a:srgbClr val="FF0000"/>
                </a:solidFill>
              </a:rPr>
              <a:t>Make workplaces Eco-Friendly</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t>E.G. Goldman Sacks told 6000 employees: “Plastic isn’t as recyclable as you may think”</a:t>
            </a:r>
          </a:p>
          <a:p>
            <a:r>
              <a:rPr lang="en-US" dirty="0" smtClean="0"/>
              <a:t>Removed plastics bottles from its shops &amp; vending machines</a:t>
            </a:r>
          </a:p>
          <a:p>
            <a:r>
              <a:rPr lang="en-US" dirty="0" smtClean="0"/>
              <a:t>Doing Rainwater harvesting in new HQ</a:t>
            </a:r>
          </a:p>
          <a:p>
            <a:r>
              <a:rPr lang="en-US" dirty="0" smtClean="0"/>
              <a:t>Replacing executive parking with cyclist spaces</a:t>
            </a:r>
          </a:p>
          <a:p>
            <a:r>
              <a:rPr lang="en-US" dirty="0" smtClean="0"/>
              <a:t>Goal: 85% reduction in plastic use by 2019 &amp; divert 100% waste from landfill by 2020</a:t>
            </a:r>
            <a:endParaRPr lang="en-US" dirty="0"/>
          </a:p>
        </p:txBody>
      </p:sp>
    </p:spTree>
    <p:extLst>
      <p:ext uri="{BB962C8B-B14F-4D97-AF65-F5344CB8AC3E}">
        <p14:creationId xmlns:p14="http://schemas.microsoft.com/office/powerpoint/2010/main" val="37084437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Norway’s solution of deposits</a:t>
            </a:r>
            <a:endParaRPr lang="en-US" dirty="0"/>
          </a:p>
        </p:txBody>
      </p:sp>
      <p:sp>
        <p:nvSpPr>
          <p:cNvPr id="3" name="Content Placeholder 2"/>
          <p:cNvSpPr>
            <a:spLocks noGrp="1"/>
          </p:cNvSpPr>
          <p:nvPr>
            <p:ph idx="1"/>
          </p:nvPr>
        </p:nvSpPr>
        <p:spPr/>
        <p:txBody>
          <a:bodyPr/>
          <a:lstStyle/>
          <a:p>
            <a:pPr marL="0" indent="0">
              <a:buNone/>
            </a:pPr>
            <a:r>
              <a:rPr lang="en-US" dirty="0" smtClean="0"/>
              <a:t>Norway recycles 97% of its plastic bottles</a:t>
            </a:r>
          </a:p>
          <a:p>
            <a:pPr marL="0" indent="0">
              <a:buNone/>
            </a:pPr>
            <a:endParaRPr lang="en-US" dirty="0"/>
          </a:p>
          <a:p>
            <a:pPr marL="0" indent="0">
              <a:buNone/>
            </a:pPr>
            <a:r>
              <a:rPr lang="en-US" dirty="0" smtClean="0"/>
              <a:t>EU rate if 57%</a:t>
            </a:r>
          </a:p>
          <a:p>
            <a:pPr marL="0" indent="0">
              <a:buNone/>
            </a:pPr>
            <a:endParaRPr lang="en-US" dirty="0"/>
          </a:p>
          <a:p>
            <a:pPr marL="0" indent="0">
              <a:buNone/>
            </a:pPr>
            <a:r>
              <a:rPr lang="en-US" dirty="0" smtClean="0"/>
              <a:t>In United </a:t>
            </a:r>
            <a:r>
              <a:rPr lang="en-US" dirty="0"/>
              <a:t>States</a:t>
            </a:r>
            <a:r>
              <a:rPr lang="en-US" dirty="0" smtClean="0"/>
              <a:t>, </a:t>
            </a:r>
            <a:r>
              <a:rPr lang="en-US" dirty="0"/>
              <a:t>recycling rates for plastic bottles have plunged from 37.3 percent in 1995 to 28 percent today.</a:t>
            </a:r>
          </a:p>
        </p:txBody>
      </p:sp>
    </p:spTree>
    <p:extLst>
      <p:ext uri="{BB962C8B-B14F-4D97-AF65-F5344CB8AC3E}">
        <p14:creationId xmlns:p14="http://schemas.microsoft.com/office/powerpoint/2010/main" val="18180579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In 10 years it will be too late to solve it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By </a:t>
            </a:r>
            <a:r>
              <a:rPr lang="en-US" dirty="0"/>
              <a:t>2030 global water demand will be 40% greater than it is today (McKinsey Report). </a:t>
            </a:r>
            <a:endParaRPr lang="en-US" dirty="0" smtClean="0"/>
          </a:p>
          <a:p>
            <a:pPr marL="0" indent="0">
              <a:buNone/>
            </a:pPr>
            <a:endParaRPr lang="en-US" dirty="0" smtClean="0"/>
          </a:p>
          <a:p>
            <a:pPr marL="0" indent="0">
              <a:buNone/>
            </a:pPr>
            <a:r>
              <a:rPr lang="en-US" dirty="0" smtClean="0"/>
              <a:t>By </a:t>
            </a:r>
            <a:r>
              <a:rPr lang="en-US" dirty="0"/>
              <a:t>2030 40% of world’s population will lack access to safe, sanitary </a:t>
            </a:r>
            <a:r>
              <a:rPr lang="en-US" dirty="0" smtClean="0"/>
              <a:t>water</a:t>
            </a:r>
          </a:p>
          <a:p>
            <a:pPr marL="0" indent="0">
              <a:buNone/>
            </a:pPr>
            <a:endParaRPr lang="en-US" dirty="0"/>
          </a:p>
          <a:p>
            <a:pPr marL="0" indent="0">
              <a:buNone/>
            </a:pPr>
            <a:r>
              <a:rPr lang="en-US" dirty="0" smtClean="0"/>
              <a:t>In </a:t>
            </a:r>
            <a:r>
              <a:rPr lang="en-US" dirty="0"/>
              <a:t>2030 there will need 60% more fresh water to support demand than we have today in the water cycle. </a:t>
            </a:r>
            <a:endParaRPr lang="en-US" dirty="0" smtClean="0"/>
          </a:p>
          <a:p>
            <a:pPr marL="0" indent="0">
              <a:buNone/>
            </a:pPr>
            <a:endParaRPr lang="en-US" dirty="0" smtClean="0"/>
          </a:p>
          <a:p>
            <a:pPr marL="0" indent="0">
              <a:buNone/>
            </a:pPr>
            <a:r>
              <a:rPr lang="en-US" dirty="0"/>
              <a:t>D</a:t>
            </a:r>
            <a:r>
              <a:rPr lang="en-US" dirty="0" smtClean="0"/>
              <a:t>eveloping </a:t>
            </a:r>
            <a:r>
              <a:rPr lang="en-US" dirty="0"/>
              <a:t>nations are increasing water withdrawals by 50% and 18% in developing nations. </a:t>
            </a:r>
            <a:endParaRPr lang="en-US" dirty="0" smtClean="0"/>
          </a:p>
          <a:p>
            <a:pPr marL="0" indent="0">
              <a:buNone/>
            </a:pPr>
            <a:endParaRPr lang="en-US" dirty="0"/>
          </a:p>
          <a:p>
            <a:pPr marL="0" indent="0">
              <a:buNone/>
            </a:pPr>
            <a:r>
              <a:rPr lang="en-US" dirty="0" smtClean="0"/>
              <a:t>In </a:t>
            </a:r>
            <a:r>
              <a:rPr lang="en-US" dirty="0"/>
              <a:t>short, the fresh water system, if it were a bank, has more withdrawals than deposits, and is bankrupt! </a:t>
            </a:r>
          </a:p>
        </p:txBody>
      </p:sp>
    </p:spTree>
    <p:extLst>
      <p:ext uri="{BB962C8B-B14F-4D97-AF65-F5344CB8AC3E}">
        <p14:creationId xmlns:p14="http://schemas.microsoft.com/office/powerpoint/2010/main" val="22154735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694</TotalTime>
  <Words>2675</Words>
  <Application>Microsoft Macintosh PowerPoint</Application>
  <PresentationFormat>On-screen Show (4:3)</PresentationFormat>
  <Paragraphs>255</Paragraphs>
  <Slides>43</Slides>
  <Notes>18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Document</vt:lpstr>
      <vt:lpstr>Why is SEAM’s self-correcting ‘storytelling science’ better than Appreciative Inquiry for Virtual Water Future of the World?</vt:lpstr>
      <vt:lpstr>Topics Entangled</vt:lpstr>
      <vt:lpstr>What is Virtual Water?</vt:lpstr>
      <vt:lpstr>SEAM can help every organization measure Virtual Water of their Global Supply &amp; Distribution Chain</vt:lpstr>
      <vt:lpstr>PowerPoint Presentation</vt:lpstr>
      <vt:lpstr>How can SEAM do Virtual Water Hidden Cost Diagnostics</vt:lpstr>
      <vt:lpstr>SEAM could do this: Make workplaces Eco-Friendly</vt:lpstr>
      <vt:lpstr>Norway’s solution of deposits</vt:lpstr>
      <vt:lpstr>The problem: In 10 years it will be too late to solve it</vt:lpstr>
      <vt:lpstr>Nestlé Bought Perrier &amp; Pellegrino </vt:lpstr>
      <vt:lpstr>Self-Correcting Induction Methods</vt:lpstr>
      <vt:lpstr>Why SEAM is not AR or GT inductive fallacies</vt:lpstr>
      <vt:lpstr>Bottling Water in Plastic is Wasteful of Socio-Economics &amp; Ecology</vt:lpstr>
      <vt:lpstr>PowerPoint Presentation</vt:lpstr>
      <vt:lpstr>PowerPoint Presentation</vt:lpstr>
      <vt:lpstr>Plastic water bottles are dangerous to your health</vt:lpstr>
      <vt:lpstr>SEAM’s Self-Correcting ‘storytelling science’ competitive advantages</vt:lpstr>
      <vt:lpstr>PowerPoint Presentation</vt:lpstr>
      <vt:lpstr>Polychlorinated biphenyls (PCBs) are manmade chemicals that adhere to plastic </vt:lpstr>
      <vt:lpstr>Charles Sanders Peirce  4 Tests of Self- Correcting Induction</vt:lpstr>
      <vt:lpstr>Bisphenol-A (BPA)  Its substitutes not that safe</vt:lpstr>
      <vt:lpstr>PowerPoint Presentation</vt:lpstr>
      <vt:lpstr>TRILECTIC</vt:lpstr>
      <vt:lpstr>PowerPoint Presentation</vt:lpstr>
      <vt:lpstr>France and rPET </vt:lpstr>
      <vt:lpstr>PowerPoint Presentation</vt:lpstr>
      <vt:lpstr>PowerPoint Presentation</vt:lpstr>
      <vt:lpstr>Popper (1972: 243)  Self-Correction Formula</vt:lpstr>
      <vt:lpstr>Plastic Waste By Country</vt:lpstr>
      <vt:lpstr>PowerPoint Presentation</vt:lpstr>
      <vt:lpstr>PET (Polyethylene Terephthalate)  </vt:lpstr>
      <vt:lpstr>PowerPoint Presentation</vt:lpstr>
      <vt:lpstr>rPET bad for your Health and the Ecology</vt:lpstr>
      <vt:lpstr>PowerPoint Presentation</vt:lpstr>
      <vt:lpstr>Most plastic water bottles never recycled</vt:lpstr>
      <vt:lpstr>PowerPoint Presentation</vt:lpstr>
      <vt:lpstr>Plastic is dangerous to Health</vt:lpstr>
      <vt:lpstr>Can SEAM uses self-correcting ‘storytelling science’ to be Eco-Friendly?</vt:lpstr>
      <vt:lpstr>About Private Water System Providers in France</vt:lpstr>
      <vt:lpstr>But, 3 Million live  in rural areas of intense agriculture, where pesticides and nitrates have got into the water supplies. </vt:lpstr>
      <vt:lpstr>Can SEAM solve the Water Cycle Problems</vt:lpstr>
      <vt:lpstr>France River Basin Management</vt:lpstr>
      <vt:lpstr>PowerPoint Presentation</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SEAM and ‘self-correcting storytelling science</dc:title>
  <dc:creator>David Boje</dc:creator>
  <cp:lastModifiedBy>David Boje</cp:lastModifiedBy>
  <cp:revision>38</cp:revision>
  <dcterms:created xsi:type="dcterms:W3CDTF">2019-04-24T02:13:28Z</dcterms:created>
  <dcterms:modified xsi:type="dcterms:W3CDTF">2019-04-26T03:11:32Z</dcterms:modified>
</cp:coreProperties>
</file>