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2"/>
  </p:notesMasterIdLst>
  <p:sldIdLst>
    <p:sldId id="264" r:id="rId2"/>
    <p:sldId id="278" r:id="rId3"/>
    <p:sldId id="277" r:id="rId4"/>
    <p:sldId id="275" r:id="rId5"/>
    <p:sldId id="276" r:id="rId6"/>
    <p:sldId id="265" r:id="rId7"/>
    <p:sldId id="266" r:id="rId8"/>
    <p:sldId id="267" r:id="rId9"/>
    <p:sldId id="268" r:id="rId10"/>
    <p:sldId id="269" r:id="rId11"/>
    <p:sldId id="270" r:id="rId12"/>
    <p:sldId id="271" r:id="rId13"/>
    <p:sldId id="272" r:id="rId14"/>
    <p:sldId id="273" r:id="rId15"/>
    <p:sldId id="260" r:id="rId16"/>
    <p:sldId id="259" r:id="rId17"/>
    <p:sldId id="258" r:id="rId18"/>
    <p:sldId id="261" r:id="rId19"/>
    <p:sldId id="26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2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92C4A-2FBC-254A-814F-36A180BEC37E}" type="datetimeFigureOut">
              <a:rPr lang="en-US" smtClean="0"/>
              <a:t>6/22/19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5ABEC-7407-A14C-97E3-3A06DD6A24AE}" type="slidenum">
              <a:rPr lang="en-US" smtClean="0"/>
              <a:t>‹#›</a:t>
            </a:fld>
            <a:endParaRPr lang="en-US"/>
          </a:p>
        </p:txBody>
      </p:sp>
    </p:spTree>
    <p:extLst>
      <p:ext uri="{BB962C8B-B14F-4D97-AF65-F5344CB8AC3E}">
        <p14:creationId xmlns:p14="http://schemas.microsoft.com/office/powerpoint/2010/main" val="42231726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Business model storytelling                    See Christian Nielsen, Morten Lund, Marco Montemari, Francesco Paolone, Maurizio Massaro &amp; John Dumay (2019).</a:t>
            </a:r>
            <a:r>
              <a:rPr lang="en-NZ" baseline="0" dirty="0" smtClean="0"/>
              <a:t> Routledge. </a:t>
            </a:r>
            <a:endParaRPr lang="en-NZ" dirty="0" smtClean="0"/>
          </a:p>
          <a:p>
            <a:endParaRPr lang="en-NZ" dirty="0" smtClean="0"/>
          </a:p>
          <a:p>
            <a:r>
              <a:rPr lang="en-NZ" dirty="0" smtClean="0"/>
              <a:t>Digital transformation transfomrs a given business model, into an ensemble of dispositifs that affect selection of intellectual capital and (re)con-figure</a:t>
            </a:r>
            <a:r>
              <a:rPr lang="en-NZ" baseline="0" dirty="0" smtClean="0"/>
              <a:t> the value creation processes to the customer and what he/she requires</a:t>
            </a:r>
          </a:p>
          <a:p>
            <a:endParaRPr lang="en-NZ" baseline="0" dirty="0" smtClean="0"/>
          </a:p>
          <a:p>
            <a:r>
              <a:rPr lang="en-NZ" baseline="0" dirty="0" smtClean="0"/>
              <a:t>Not all businesses have data that works in a big-data context. They need different business models</a:t>
            </a:r>
          </a:p>
          <a:p>
            <a:endParaRPr lang="en-NZ" baseline="0" dirty="0" smtClean="0"/>
          </a:p>
          <a:p>
            <a:r>
              <a:rPr lang="en-NZ" baseline="0" dirty="0" smtClean="0"/>
              <a:t>See - “Sokkelund Café &amp;amp; Brasserie” a 7 year intervention with conversational interviews and data, in digital enablers from analgue to data-driven small-data restaurant.</a:t>
            </a:r>
          </a:p>
          <a:p>
            <a:endParaRPr lang="en-NZ" baseline="0" dirty="0" smtClean="0"/>
          </a:p>
          <a:p>
            <a:r>
              <a:rPr lang="en-NZ" baseline="0" dirty="0" smtClean="0"/>
              <a:t>2009 </a:t>
            </a:r>
          </a:p>
          <a:p>
            <a:r>
              <a:rPr lang="en-NZ" baseline="0" dirty="0" smtClean="0"/>
              <a:t>40 seats and 850.000 euro</a:t>
            </a:r>
          </a:p>
          <a:p>
            <a:r>
              <a:rPr lang="en-NZ" baseline="0" dirty="0" smtClean="0"/>
              <a:t>2017 </a:t>
            </a:r>
          </a:p>
          <a:p>
            <a:r>
              <a:rPr lang="en-NZ" baseline="0" dirty="0" smtClean="0"/>
              <a:t>74 seats and 4,7 million euro</a:t>
            </a:r>
          </a:p>
          <a:p>
            <a:endParaRPr lang="en-NZ" baseline="0" dirty="0" smtClean="0"/>
          </a:p>
          <a:p>
            <a:r>
              <a:rPr lang="en-NZ" baseline="0" dirty="0" smtClean="0"/>
              <a:t>We want business storytelling and its business model-dispositif to work for us, instead of confining the human potential</a:t>
            </a:r>
          </a:p>
          <a:p>
            <a:r>
              <a:rPr lang="en-NZ" baseline="0" dirty="0" smtClean="0"/>
              <a:t>Move from too many documents, notes and paper, inefficent processes, slow comm, irrelevant into, and nothing was real time</a:t>
            </a:r>
          </a:p>
          <a:p>
            <a:endParaRPr lang="en-NZ" baseline="0" dirty="0" smtClean="0"/>
          </a:p>
          <a:p>
            <a:r>
              <a:rPr lang="en-NZ" baseline="0" dirty="0" smtClean="0"/>
              <a:t>The HR, productions, sales, and staff cost in one app. </a:t>
            </a:r>
          </a:p>
          <a:p>
            <a:endParaRPr lang="en-NZ" baseline="0" dirty="0" smtClean="0"/>
          </a:p>
          <a:p>
            <a:r>
              <a:rPr lang="en-NZ" baseline="0" dirty="0" smtClean="0"/>
              <a:t>Small-data </a:t>
            </a:r>
            <a:r>
              <a:rPr lang="mr-IN" baseline="0" dirty="0" smtClean="0"/>
              <a:t>–</a:t>
            </a:r>
            <a:r>
              <a:rPr lang="en-NZ" baseline="0" dirty="0" smtClean="0"/>
              <a:t> began with sales per seat per day (or per customer), customer retention, and find causation in data that is logical enough for humans to understand</a:t>
            </a:r>
          </a:p>
          <a:p>
            <a:endParaRPr lang="en-NZ" baseline="0" dirty="0" smtClean="0"/>
          </a:p>
          <a:p>
            <a:endParaRPr lang="en-NZ" dirty="0" smtClean="0"/>
          </a:p>
          <a:p>
            <a:endParaRPr lang="en-NZ" dirty="0" smtClean="0"/>
          </a:p>
          <a:p>
            <a:r>
              <a:rPr lang="en-NZ" dirty="0" smtClean="0"/>
              <a:t>Themes of natality and plurality becomes</a:t>
            </a:r>
            <a:r>
              <a:rPr lang="en-NZ" baseline="0" dirty="0" smtClean="0"/>
              <a:t> more visible.</a:t>
            </a:r>
            <a:endParaRPr lang="en-NZ" dirty="0" smtClean="0"/>
          </a:p>
          <a:p>
            <a:endParaRPr lang="en-NZ" dirty="0" smtClean="0"/>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E0B34011-CC24-4AA9-A287-67993316E01C}" type="slidenum">
              <a:rPr lang="en-NZ" smtClean="0"/>
              <a:t>1</a:t>
            </a:fld>
            <a:endParaRPr lang="en-NZ"/>
          </a:p>
        </p:txBody>
      </p:sp>
    </p:spTree>
    <p:extLst>
      <p:ext uri="{BB962C8B-B14F-4D97-AF65-F5344CB8AC3E}">
        <p14:creationId xmlns:p14="http://schemas.microsoft.com/office/powerpoint/2010/main" val="214831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Why is all Water Dinosaur Pee?</a:t>
            </a:r>
          </a:p>
          <a:p>
            <a:r>
              <a:rPr lang="en-US" baseline="0" dirty="0" smtClean="0"/>
              <a:t>E.g. OZARKA water is owned by Nestle, and in Texas it is said to be sourced from Natural Springs. </a:t>
            </a:r>
          </a:p>
          <a:p>
            <a:r>
              <a:rPr lang="en-US" dirty="0" smtClean="0"/>
              <a:t>In Texas it is sourced at three different Springs, so each</a:t>
            </a:r>
            <a:r>
              <a:rPr lang="en-US" baseline="0" dirty="0" smtClean="0"/>
              <a:t> has different pH level</a:t>
            </a:r>
          </a:p>
          <a:p>
            <a:r>
              <a:rPr lang="en-US" baseline="0" dirty="0" smtClean="0"/>
              <a:t>WATER sourced in a State, is NOT subject to FDA jurisdiction. And see Documentary Tapped </a:t>
            </a:r>
            <a:r>
              <a:rPr lang="mr-IN" baseline="0" dirty="0" smtClean="0"/>
              <a:t>–</a:t>
            </a:r>
            <a:r>
              <a:rPr lang="en-US" baseline="0" dirty="0" smtClean="0"/>
              <a:t> only one person works in FD WITH JOB OF OVERSEEING BOTTLED WATER INDUSTRY. </a:t>
            </a:r>
          </a:p>
          <a:p>
            <a:r>
              <a:rPr lang="en-US" dirty="0" smtClean="0"/>
              <a:t>https://</a:t>
            </a:r>
            <a:r>
              <a:rPr lang="en-US" dirty="0" err="1" smtClean="0"/>
              <a:t>www.isitbadforyou.com</a:t>
            </a:r>
            <a:r>
              <a:rPr lang="en-US" dirty="0" smtClean="0"/>
              <a:t>/questions/is-</a:t>
            </a:r>
            <a:r>
              <a:rPr lang="en-US" dirty="0" err="1" smtClean="0"/>
              <a:t>ozarka</a:t>
            </a:r>
            <a:r>
              <a:rPr lang="en-US" dirty="0" smtClean="0"/>
              <a:t>-water-bad-for-you </a:t>
            </a:r>
          </a:p>
          <a:p>
            <a:r>
              <a:rPr lang="en-US" dirty="0" smtClean="0"/>
              <a:t>Nestle says ‘Water is NOT a Human Right!’ https://</a:t>
            </a:r>
            <a:r>
              <a:rPr lang="en-US" dirty="0" err="1" smtClean="0"/>
              <a:t>www.nestle-watersna.com</a:t>
            </a:r>
            <a:r>
              <a:rPr lang="en-US" dirty="0" smtClean="0"/>
              <a:t>/en/bottled-water-brands/</a:t>
            </a:r>
            <a:r>
              <a:rPr lang="en-US" dirty="0" err="1" smtClean="0"/>
              <a:t>ozarka</a:t>
            </a:r>
            <a:r>
              <a:rPr lang="en-US" dirty="0" smtClean="0"/>
              <a:t>/</a:t>
            </a:r>
            <a:r>
              <a:rPr lang="en-US" dirty="0" err="1" smtClean="0"/>
              <a:t>ozarka</a:t>
            </a:r>
            <a:r>
              <a:rPr lang="en-US" dirty="0" smtClean="0"/>
              <a:t>-water-quality-report </a:t>
            </a:r>
          </a:p>
          <a:p>
            <a:r>
              <a:rPr lang="en-US" dirty="0" smtClean="0"/>
              <a:t>Bottled</a:t>
            </a:r>
            <a:r>
              <a:rPr lang="en-US" baseline="0" dirty="0" smtClean="0"/>
              <a:t> Water Leaches dangerous chemicals into what you drink.</a:t>
            </a:r>
          </a:p>
          <a:p>
            <a:r>
              <a:rPr lang="en-US" baseline="0" dirty="0" smtClean="0"/>
              <a:t>Most plastic bottles end up in the land fill</a:t>
            </a:r>
          </a:p>
          <a:p>
            <a:r>
              <a:rPr lang="en-US" baseline="0" dirty="0" smtClean="0"/>
              <a:t>USA consumes 50 billion plastic single use bottles a year, and 77% are not recycled, much of the ones that are, are down-cycled to making polyester shirts, or rugs. </a:t>
            </a:r>
          </a:p>
          <a:p>
            <a:r>
              <a:rPr lang="en-US" baseline="0" dirty="0" smtClean="0"/>
              <a:t> Since plastic invented, and took off in 1950s, then in bottled water in 1970s, we have 9.2 billion tons of it, and more each year than the prior year, and ALL OF IT STILL HERE. Of the 9.2 billion tons, 6.2 billion tons of plastic never reaches the recycling bin, and that which does, most of that is not actually being recycled. </a:t>
            </a:r>
          </a:p>
          <a:p>
            <a:endParaRPr lang="en-US" dirty="0" smtClean="0"/>
          </a:p>
          <a:p>
            <a:r>
              <a:rPr lang="en-US" dirty="0" smtClean="0"/>
              <a:t>Oil companies had waste</a:t>
            </a:r>
            <a:r>
              <a:rPr lang="en-US" baseline="0" dirty="0" smtClean="0"/>
              <a:t> gas, ethylene to get rid of, so plastic </a:t>
            </a:r>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17</a:t>
            </a:fld>
            <a:endParaRPr lang="en-NZ"/>
          </a:p>
        </p:txBody>
      </p:sp>
    </p:spTree>
    <p:extLst>
      <p:ext uri="{BB962C8B-B14F-4D97-AF65-F5344CB8AC3E}">
        <p14:creationId xmlns:p14="http://schemas.microsoft.com/office/powerpoint/2010/main" val="16235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a:defRPr/>
            </a:pPr>
            <a:r>
              <a:rPr lang="en-US" dirty="0" smtClean="0"/>
              <a:t>The quantum tunneling of water occurs when water molecules in </a:t>
            </a:r>
            <a:r>
              <a:rPr lang="en-US" dirty="0" err="1" smtClean="0"/>
              <a:t>nanochannels</a:t>
            </a:r>
            <a:r>
              <a:rPr lang="en-US" dirty="0" smtClean="0"/>
              <a:t> exhibit quantum tunneling behavior that smears out the positions of the hydrogen atoms into a pair of corrugated rings. In that state, the water molecules become delocalized around a ring and assume an unusual double top-like shape.</a:t>
            </a:r>
          </a:p>
          <a:p>
            <a:pPr defTabSz="844083">
              <a:defRPr/>
            </a:pPr>
            <a:r>
              <a:rPr lang="en-US" dirty="0" smtClean="0"/>
              <a:t>The</a:t>
            </a:r>
            <a:r>
              <a:rPr lang="en-US" baseline="0" dirty="0" smtClean="0"/>
              <a:t> bottled water part is a joke sort of being played by https://</a:t>
            </a:r>
            <a:r>
              <a:rPr lang="en-US" baseline="0" dirty="0" err="1" smtClean="0"/>
              <a:t>www.quantumpcr.com</a:t>
            </a:r>
            <a:r>
              <a:rPr lang="en-US" baseline="0" dirty="0" smtClean="0"/>
              <a:t>/ https://</a:t>
            </a:r>
            <a:r>
              <a:rPr lang="en-US" baseline="0" dirty="0" err="1" smtClean="0"/>
              <a:t>www.terrawellnessok.com</a:t>
            </a:r>
            <a:r>
              <a:rPr lang="en-US" baseline="0" dirty="0" smtClean="0"/>
              <a:t>/12_pk_quantum_cbd_h20 </a:t>
            </a:r>
          </a:p>
          <a:p>
            <a:pPr defTabSz="844083">
              <a:defRPr/>
            </a:pPr>
            <a:endParaRPr lang="en-US" baseline="0" dirty="0" smtClean="0"/>
          </a:p>
          <a:p>
            <a:pPr defTabSz="844083">
              <a:defRPr/>
            </a:pPr>
            <a:r>
              <a:rPr lang="en-US" baseline="0" dirty="0" smtClean="0"/>
              <a:t> It is water, it is for sale, but not really quantum in the scientific sense of the term </a:t>
            </a:r>
          </a:p>
          <a:p>
            <a:pPr defTabSz="844083">
              <a:defRPr/>
            </a:pPr>
            <a:r>
              <a:rPr lang="en-US" baseline="0" dirty="0" smtClean="0"/>
              <a:t>“</a:t>
            </a:r>
            <a:r>
              <a:rPr lang="en-US" dirty="0" smtClean="0"/>
              <a:t>QUANTUM PCR H2O uses a broad spectrum, hemp derived formula to provide CBD along with additional active cannabinoids and </a:t>
            </a:r>
            <a:r>
              <a:rPr lang="en-US" dirty="0" err="1" smtClean="0"/>
              <a:t>terpenoids</a:t>
            </a:r>
            <a:r>
              <a:rPr lang="en-US" dirty="0" smtClean="0"/>
              <a:t> providing maximum efficacy with a unique and familiar flavor profile”</a:t>
            </a:r>
          </a:p>
          <a:p>
            <a:pPr defTabSz="844083">
              <a:defRPr/>
            </a:pPr>
            <a:r>
              <a:rPr lang="en-US" baseline="0" dirty="0" smtClean="0"/>
              <a:t>See Roberto Car from Princeton University, “Quantum Physics in a Glass of Water” https://www.youtube.com/</a:t>
            </a:r>
            <a:r>
              <a:rPr lang="en-US" baseline="0" dirty="0" err="1" smtClean="0"/>
              <a:t>watch?v</a:t>
            </a:r>
            <a:r>
              <a:rPr lang="en-US" baseline="0" dirty="0" smtClean="0"/>
              <a:t>=SXqDhu4AEF8 </a:t>
            </a:r>
          </a:p>
          <a:p>
            <a:pPr defTabSz="844083">
              <a:defRPr/>
            </a:pPr>
            <a:r>
              <a:rPr lang="en-US" baseline="0" dirty="0" smtClean="0"/>
              <a:t>https://</a:t>
            </a:r>
            <a:r>
              <a:rPr lang="en-US" baseline="0" dirty="0" err="1" smtClean="0"/>
              <a:t>www.livescience.com</a:t>
            </a:r>
            <a:r>
              <a:rPr lang="en-US" baseline="0" dirty="0" smtClean="0"/>
              <a:t>/62708-water-two-kinds.html </a:t>
            </a:r>
          </a:p>
          <a:p>
            <a:pPr defTabSz="844083">
              <a:defRPr/>
            </a:pPr>
            <a:endParaRPr lang="en-US" baseline="0" dirty="0" smtClean="0"/>
          </a:p>
          <a:p>
            <a:r>
              <a:rPr lang="en-US" baseline="0" dirty="0" smtClean="0"/>
              <a:t>Second company -- http://</a:t>
            </a:r>
            <a:r>
              <a:rPr lang="en-US" baseline="0" dirty="0" err="1" smtClean="0"/>
              <a:t>www.quantumagua.com</a:t>
            </a:r>
            <a:r>
              <a:rPr lang="en-US" baseline="0" dirty="0" smtClean="0"/>
              <a:t>/</a:t>
            </a:r>
            <a:r>
              <a:rPr lang="en-US" baseline="0" dirty="0" err="1" smtClean="0"/>
              <a:t>quantum_en.html</a:t>
            </a:r>
            <a:r>
              <a:rPr lang="en-US" baseline="0" dirty="0" smtClean="0"/>
              <a:t> Quantum Water --- </a:t>
            </a:r>
            <a:r>
              <a:rPr lang="en-US" dirty="0" smtClean="0"/>
              <a:t>Quantum is derived from the springs deep within the mountains of the Juan Castro Blanco Water National Park of Costa Rica.</a:t>
            </a:r>
            <a:r>
              <a:rPr lang="en-US" baseline="0" dirty="0" smtClean="0"/>
              <a:t> </a:t>
            </a:r>
            <a:r>
              <a:rPr lang="en-US" dirty="0" smtClean="0"/>
              <a:t>The sedimentary rocks act as a natural filtration system, controlling the levels of acidity and minerals creating an ideal PH7.+.  Quantum is not chemically processed in any way.</a:t>
            </a:r>
            <a:r>
              <a:rPr lang="en-US" baseline="0" dirty="0" smtClean="0"/>
              <a:t> </a:t>
            </a:r>
            <a:r>
              <a:rPr lang="en-US" dirty="0" smtClean="0"/>
              <a:t>We at Quantum know that what you drink is just as important as what you eat.  This clean, crisp water will keep you hydrated and refreshed.</a:t>
            </a:r>
            <a:r>
              <a:rPr lang="en-US" baseline="0" dirty="0" smtClean="0"/>
              <a:t> </a:t>
            </a:r>
            <a:r>
              <a:rPr lang="en-US" dirty="0" smtClean="0"/>
              <a:t>Premium water created by nature and brought to you by Quantum.”</a:t>
            </a:r>
          </a:p>
          <a:p>
            <a:pPr defTabSz="844083">
              <a:defRPr/>
            </a:pPr>
            <a:endParaRPr lang="en-US" baseline="0" dirty="0" smtClean="0"/>
          </a:p>
          <a:p>
            <a:pPr defTabSz="844083">
              <a:defRPr/>
            </a:pPr>
            <a:endParaRPr lang="en-US" baseline="0" dirty="0" smtClean="0"/>
          </a:p>
          <a:p>
            <a:pPr defTabSz="844083">
              <a:defRPr/>
            </a:pPr>
            <a:r>
              <a:rPr lang="en-US" baseline="0" dirty="0" smtClean="0"/>
              <a:t>See </a:t>
            </a:r>
            <a:r>
              <a:rPr lang="en-US" baseline="0" dirty="0" err="1" smtClean="0"/>
              <a:t>Youtube</a:t>
            </a:r>
            <a:r>
              <a:rPr lang="en-US" baseline="0" dirty="0" smtClean="0"/>
              <a:t> “Water and Quantum Physics; The Perfect Couple” https://www.youtube.com/</a:t>
            </a:r>
            <a:r>
              <a:rPr lang="en-US" baseline="0" dirty="0" err="1" smtClean="0"/>
              <a:t>watch?v</a:t>
            </a:r>
            <a:r>
              <a:rPr lang="en-US" baseline="0" dirty="0" smtClean="0"/>
              <a:t>=sVIX3fnTCg0 by Marta from </a:t>
            </a:r>
          </a:p>
          <a:p>
            <a:pPr defTabSz="84408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18</a:t>
            </a:fld>
            <a:endParaRPr lang="en-NZ"/>
          </a:p>
        </p:txBody>
      </p:sp>
    </p:spTree>
    <p:extLst>
      <p:ext uri="{BB962C8B-B14F-4D97-AF65-F5344CB8AC3E}">
        <p14:creationId xmlns:p14="http://schemas.microsoft.com/office/powerpoint/2010/main" val="424344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United</a:t>
            </a:r>
            <a:r>
              <a:rPr lang="en-US" baseline="0" dirty="0" smtClean="0"/>
              <a:t> Methodists, Creation Care is a biblical mandate https://</a:t>
            </a:r>
            <a:r>
              <a:rPr lang="en-US" baseline="0" dirty="0" err="1" smtClean="0"/>
              <a:t>www.umnews.org</a:t>
            </a:r>
            <a:r>
              <a:rPr lang="en-US" baseline="0" dirty="0" smtClean="0"/>
              <a:t>/en/news/assuming-role-of-creation-care-as-gods-mandate</a:t>
            </a:r>
          </a:p>
          <a:p>
            <a:r>
              <a:rPr lang="en-US" baseline="0" dirty="0" smtClean="0"/>
              <a:t>God’s first word to Adam was ‘to till and keep the earth’</a:t>
            </a:r>
          </a:p>
          <a:p>
            <a:r>
              <a:rPr lang="en-US" baseline="0" dirty="0" smtClean="0"/>
              <a:t>The spring conference in Atlanta, of Methodist Church had the them “Let Justice Roll Down Like Waters. </a:t>
            </a:r>
          </a:p>
          <a:p>
            <a:endParaRPr lang="en-US" dirty="0" smtClean="0"/>
          </a:p>
          <a:p>
            <a:r>
              <a:rPr lang="en-US" dirty="0" smtClean="0"/>
              <a:t>See Caretakers for God’s Creation United Methodist’s website https://</a:t>
            </a:r>
            <a:r>
              <a:rPr lang="en-US" dirty="0" err="1" smtClean="0"/>
              <a:t>www.umccreationcare.org</a:t>
            </a:r>
            <a:r>
              <a:rPr lang="en-US" dirty="0" smtClean="0"/>
              <a:t>/#!</a:t>
            </a:r>
            <a:r>
              <a:rPr lang="en-US" dirty="0" err="1" smtClean="0"/>
              <a:t>about_us</a:t>
            </a:r>
            <a:r>
              <a:rPr lang="en-US" dirty="0" smtClean="0"/>
              <a:t>/</a:t>
            </a:r>
            <a:r>
              <a:rPr lang="en-US" dirty="0" err="1" smtClean="0"/>
              <a:t>csgz</a:t>
            </a:r>
            <a:r>
              <a:rPr lang="en-US" dirty="0" smtClean="0"/>
              <a:t> </a:t>
            </a:r>
          </a:p>
          <a:p>
            <a:endParaRPr lang="en-US" dirty="0" smtClean="0"/>
          </a:p>
          <a:p>
            <a:r>
              <a:rPr lang="en-US" dirty="0" smtClean="0"/>
              <a:t>“Whether it’s clean water, chemical free food [&amp; water],</a:t>
            </a:r>
            <a:r>
              <a:rPr lang="en-US" baseline="0" dirty="0" smtClean="0"/>
              <a:t> or healthy air [&amp; water], millions of disadvantaged populations [&amp; Abilene population] are affected by these environmental effects” says Beth Bond, member of Decatur First Methodists. She continues “as God’s people, part of us taking care of these sensitive populations, is taking care of the planet. Creation care is a key component of social justice” https://</a:t>
            </a:r>
            <a:r>
              <a:rPr lang="en-US" baseline="0" dirty="0" err="1" smtClean="0"/>
              <a:t>www.umnews.org</a:t>
            </a:r>
            <a:r>
              <a:rPr lang="en-US" baseline="0" dirty="0" smtClean="0"/>
              <a:t>/en/news/assuming-role-of-creation-care-as-gods-mandate </a:t>
            </a:r>
            <a:endParaRPr lang="en-US" dirty="0" smtClean="0"/>
          </a:p>
          <a:p>
            <a:endParaRPr lang="en-US" dirty="0" smtClean="0"/>
          </a:p>
          <a:p>
            <a:r>
              <a:rPr lang="en-US" dirty="0" smtClean="0"/>
              <a:t>http://</a:t>
            </a:r>
            <a:r>
              <a:rPr lang="en-US" dirty="0" err="1" smtClean="0"/>
              <a:t>www.abxn.org</a:t>
            </a:r>
            <a:r>
              <a:rPr lang="en-US" dirty="0" smtClean="0"/>
              <a:t>/</a:t>
            </a:r>
            <a:r>
              <a:rPr lang="en-US" dirty="0" err="1" smtClean="0"/>
              <a:t>nv</a:t>
            </a:r>
            <a:r>
              <a:rPr lang="en-US" dirty="0" smtClean="0"/>
              <a:t>/</a:t>
            </a:r>
            <a:r>
              <a:rPr lang="en-US" dirty="0" err="1" smtClean="0"/>
              <a:t>shepherds.html</a:t>
            </a:r>
            <a:r>
              <a:rPr lang="en-US" dirty="0" smtClean="0"/>
              <a:t> Radah as Self-Giving love</a:t>
            </a:r>
            <a:r>
              <a:rPr lang="en-US" baseline="0" dirty="0" smtClean="0"/>
              <a:t> instead of Water=DESIRE, the Ego trip </a:t>
            </a:r>
          </a:p>
          <a:p>
            <a:pPr defTabSz="844083">
              <a:defRPr/>
            </a:pPr>
            <a:r>
              <a:rPr lang="en-US" baseline="0" dirty="0" smtClean="0"/>
              <a:t>Thanks to Marty </a:t>
            </a:r>
            <a:r>
              <a:rPr lang="en-US" baseline="0" dirty="0" err="1" smtClean="0"/>
              <a:t>Wortman</a:t>
            </a:r>
            <a:r>
              <a:rPr lang="en-US" baseline="0" dirty="0" smtClean="0"/>
              <a:t>, Dean at Dona Anna Community College for referring me to his dissertation, which is about the misinterpretation of Radah for over 400 years. See </a:t>
            </a:r>
            <a:r>
              <a:rPr lang="en-US" dirty="0" err="1" smtClean="0"/>
              <a:t>Wortman</a:t>
            </a:r>
            <a:r>
              <a:rPr lang="en-US" dirty="0" smtClean="0"/>
              <a:t>, Marty J. (2003). </a:t>
            </a:r>
            <a:r>
              <a:rPr lang="en-US" dirty="0" err="1" smtClean="0"/>
              <a:t>Dwellness</a:t>
            </a:r>
            <a:r>
              <a:rPr lang="en-US" dirty="0" smtClean="0"/>
              <a:t>: A radical notion of </a:t>
            </a:r>
            <a:r>
              <a:rPr lang="en-US" dirty="0" err="1" smtClean="0"/>
              <a:t>wilderness.Accessed</a:t>
            </a:r>
            <a:r>
              <a:rPr lang="en-US" dirty="0" smtClean="0"/>
              <a:t> Apr 14 2019 at https://</a:t>
            </a:r>
            <a:r>
              <a:rPr lang="en-US" dirty="0" err="1" smtClean="0"/>
              <a:t>scholarcommons.usf.edu</a:t>
            </a:r>
            <a:r>
              <a:rPr lang="en-US" dirty="0" smtClean="0"/>
              <a:t>/</a:t>
            </a:r>
            <a:r>
              <a:rPr lang="en-US" dirty="0" err="1" smtClean="0"/>
              <a:t>cgi</a:t>
            </a:r>
            <a:r>
              <a:rPr lang="en-US" dirty="0" smtClean="0"/>
              <a:t>/</a:t>
            </a:r>
            <a:r>
              <a:rPr lang="en-US" dirty="0" err="1" smtClean="0"/>
              <a:t>viewcontent.cgi?referer</a:t>
            </a:r>
            <a:r>
              <a:rPr lang="en-US" dirty="0" smtClean="0"/>
              <a:t>=https://</a:t>
            </a:r>
            <a:r>
              <a:rPr lang="en-US" dirty="0" err="1" smtClean="0"/>
              <a:t>scholar.google.com</a:t>
            </a:r>
            <a:r>
              <a:rPr lang="en-US" dirty="0" smtClean="0"/>
              <a:t>/&amp;</a:t>
            </a:r>
            <a:r>
              <a:rPr lang="en-US" dirty="0" err="1" smtClean="0"/>
              <a:t>httpsredir</a:t>
            </a:r>
            <a:r>
              <a:rPr lang="en-US" dirty="0" smtClean="0"/>
              <a:t>=1&amp;article=2508&amp;context=</a:t>
            </a:r>
            <a:r>
              <a:rPr lang="en-US" dirty="0" err="1" smtClean="0"/>
              <a:t>etd</a:t>
            </a:r>
            <a:r>
              <a:rPr lang="en-US" dirty="0" smtClean="0"/>
              <a:t> </a:t>
            </a:r>
          </a:p>
          <a:p>
            <a:pPr defTabSz="844083">
              <a:defRPr/>
            </a:pPr>
            <a:endParaRPr lang="en-US" dirty="0" smtClean="0"/>
          </a:p>
          <a:p>
            <a:r>
              <a:rPr lang="en-US" dirty="0" err="1" smtClean="0"/>
              <a:t>Wartman</a:t>
            </a:r>
            <a:r>
              <a:rPr lang="en-US" dirty="0" smtClean="0"/>
              <a:t> (2003: 10): “Referring to the original Hebrew, Steffen states</a:t>
            </a:r>
            <a:r>
              <a:rPr lang="en-US" baseline="0" dirty="0" smtClean="0"/>
              <a:t> </a:t>
            </a:r>
            <a:r>
              <a:rPr lang="en-US" dirty="0" smtClean="0"/>
              <a:t>that radah (dominion) means to govern, rule and to have dominion:</a:t>
            </a:r>
          </a:p>
          <a:p>
            <a:endParaRPr lang="en-US" dirty="0" smtClean="0"/>
          </a:p>
          <a:p>
            <a:r>
              <a:rPr lang="en-US" dirty="0" smtClean="0"/>
              <a:t>‘The verb was employed to refer in a general way to the rule of kings over</a:t>
            </a:r>
            <a:r>
              <a:rPr lang="en-US" baseline="0" dirty="0" smtClean="0"/>
              <a:t> </a:t>
            </a:r>
            <a:r>
              <a:rPr lang="en-US" dirty="0" smtClean="0"/>
              <a:t>territory, masters over servants, and the rule of God either over land or in the</a:t>
            </a:r>
            <a:r>
              <a:rPr lang="en-US" baseline="0" dirty="0" smtClean="0"/>
              <a:t> </a:t>
            </a:r>
            <a:r>
              <a:rPr lang="en-US" dirty="0" smtClean="0"/>
              <a:t>midst of God’s enemies. Outside of Genesis, the verb is used only five other</a:t>
            </a:r>
            <a:r>
              <a:rPr lang="en-US" baseline="0" dirty="0" smtClean="0"/>
              <a:t> </a:t>
            </a:r>
            <a:r>
              <a:rPr lang="en-US" dirty="0" smtClean="0"/>
              <a:t>times, and in each context, something other than oppressive power relations is</a:t>
            </a:r>
            <a:r>
              <a:rPr lang="en-US" baseline="0" dirty="0" smtClean="0"/>
              <a:t> </a:t>
            </a:r>
            <a:r>
              <a:rPr lang="en-US" dirty="0" smtClean="0"/>
              <a:t>connoted. (64-65).”</a:t>
            </a:r>
          </a:p>
          <a:p>
            <a:pPr defTabSz="844083">
              <a:defRPr/>
            </a:pPr>
            <a:endParaRPr lang="en-US" dirty="0" smtClean="0"/>
          </a:p>
          <a:p>
            <a:pPr defTabSz="844083">
              <a:defRPr/>
            </a:pPr>
            <a:endParaRPr lang="en-US" dirty="0" smtClean="0"/>
          </a:p>
          <a:p>
            <a:pPr defTabSz="844083">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19</a:t>
            </a:fld>
            <a:endParaRPr lang="en-NZ"/>
          </a:p>
        </p:txBody>
      </p:sp>
    </p:spTree>
    <p:extLst>
      <p:ext uri="{BB962C8B-B14F-4D97-AF65-F5344CB8AC3E}">
        <p14:creationId xmlns:p14="http://schemas.microsoft.com/office/powerpoint/2010/main" val="360450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and comments or questions contact me at </a:t>
            </a:r>
            <a:r>
              <a:rPr lang="en-US" baseline="0" dirty="0" err="1" smtClean="0"/>
              <a:t>davidboje@gmail.com</a:t>
            </a:r>
            <a:endParaRPr lang="en-US" baseline="0" dirty="0" smtClean="0"/>
          </a:p>
          <a:p>
            <a:r>
              <a:rPr lang="en-US" baseline="0" smtClean="0"/>
              <a:t>Thank you</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20</a:t>
            </a:fld>
            <a:endParaRPr lang="en-US"/>
          </a:p>
        </p:txBody>
      </p:sp>
    </p:spTree>
    <p:extLst>
      <p:ext uri="{BB962C8B-B14F-4D97-AF65-F5344CB8AC3E}">
        <p14:creationId xmlns:p14="http://schemas.microsoft.com/office/powerpoint/2010/main" val="391550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a plastic</a:t>
            </a:r>
            <a:r>
              <a:rPr lang="en-US" baseline="0" dirty="0" smtClean="0"/>
              <a:t> water bottle 25% with OIL to illustrate how much oil it take. https://</a:t>
            </a:r>
            <a:r>
              <a:rPr lang="en-US" baseline="0" dirty="0" err="1" smtClean="0"/>
              <a:t>www.portlandoregon.gov</a:t>
            </a:r>
            <a:r>
              <a:rPr lang="en-US" baseline="0" dirty="0" smtClean="0"/>
              <a:t>/</a:t>
            </a:r>
            <a:r>
              <a:rPr lang="en-US" baseline="0" dirty="0" err="1" smtClean="0"/>
              <a:t>sustainabilityatwork</a:t>
            </a:r>
            <a:r>
              <a:rPr lang="en-US" baseline="0" dirty="0" smtClean="0"/>
              <a:t>/article/535746</a:t>
            </a:r>
          </a:p>
          <a:p>
            <a:r>
              <a:rPr lang="en-US" baseline="0" dirty="0" smtClean="0"/>
              <a:t>USA consumes 50 billion plastic water bottles a year, 23% head to recycling, but 38 billion don’t go to recycling, and then only about 9% actually gets recycled, because China is no long taking them, and because it costs $$$ to sort the bottles, shred them, wash them, heat them to sanitize, then melt into pellets and sell to beverage companies</a:t>
            </a:r>
          </a:p>
          <a:p>
            <a:r>
              <a:rPr lang="en-US" baseline="0" dirty="0" smtClean="0"/>
              <a:t>Billions of gallons of water are used to make the Billions of gallons of water in water bottles ( feed waters 3 to 1 final bottle of water)</a:t>
            </a:r>
          </a:p>
          <a:p>
            <a:r>
              <a:rPr lang="en-US" baseline="0" dirty="0" smtClean="0"/>
              <a:t>50 billion USA plastic water bottles is 17 million gallons of oil. It takes 6,000 </a:t>
            </a:r>
            <a:r>
              <a:rPr lang="en-US" baseline="0" dirty="0" err="1" smtClean="0"/>
              <a:t>megajoules</a:t>
            </a:r>
            <a:r>
              <a:rPr lang="en-US" baseline="0" dirty="0" smtClean="0"/>
              <a:t> of electricity for each barrel of oil, and with all the oil for 40 billion bottles that is 106 billion </a:t>
            </a:r>
            <a:r>
              <a:rPr lang="en-US" baseline="0" dirty="0" err="1" smtClean="0"/>
              <a:t>megajoules</a:t>
            </a:r>
            <a:r>
              <a:rPr lang="en-US" baseline="0" dirty="0" smtClean="0"/>
              <a:t> of electricity, which is how the 25% oil calculation is based on.</a:t>
            </a:r>
          </a:p>
          <a:p>
            <a:endParaRPr lang="en-US" baseline="0" dirty="0" smtClean="0"/>
          </a:p>
          <a:p>
            <a:r>
              <a:rPr lang="en-US" baseline="0" dirty="0" smtClean="0"/>
              <a:t>OUR PROBLEM TO BE SOLVED GETS WORSE: 50 billion USA plastic water bottles, is small part of the 250 billion BEVERAGE bottles with juices, sodas, etc. in them </a:t>
            </a:r>
          </a:p>
          <a:p>
            <a:endParaRPr lang="en-US" baseline="0" dirty="0" smtClean="0"/>
          </a:p>
          <a:p>
            <a:r>
              <a:rPr lang="en-US" baseline="0" dirty="0" smtClean="0"/>
              <a:t>WORLDWIDE: USA is 50 billion plastic water bottles, but world total is 500 Billion, and that means five times that in Total World Beverage plastic bottles</a:t>
            </a:r>
          </a:p>
          <a:p>
            <a:endParaRPr lang="en-US" baseline="0" dirty="0" smtClean="0"/>
          </a:p>
          <a:p>
            <a:r>
              <a:rPr lang="en-US" baseline="0" dirty="0" smtClean="0"/>
              <a:t>PROBLEM GETS WORSE AGAIN: Most are made of PET </a:t>
            </a:r>
            <a:r>
              <a:rPr lang="mr-IN" baseline="0" dirty="0" smtClean="0"/>
              <a:t>–</a:t>
            </a:r>
            <a:r>
              <a:rPr lang="en-US" b="1" baseline="0" dirty="0" smtClean="0"/>
              <a:t>Polyethylene Terephthalate</a:t>
            </a:r>
            <a:r>
              <a:rPr lang="en-US" baseline="0" dirty="0" smtClean="0"/>
              <a:t> and that has BPA in it.</a:t>
            </a:r>
          </a:p>
          <a:p>
            <a:r>
              <a:rPr lang="en-US" baseline="0" dirty="0" smtClean="0"/>
              <a:t>https://</a:t>
            </a:r>
            <a:r>
              <a:rPr lang="en-US" baseline="0" dirty="0" err="1" smtClean="0"/>
              <a:t>www.madesafe.org</a:t>
            </a:r>
            <a:r>
              <a:rPr lang="en-US" baseline="0" dirty="0" smtClean="0"/>
              <a:t>/avoid-toxic-chemicals-plastics/</a:t>
            </a:r>
          </a:p>
          <a:p>
            <a:r>
              <a:rPr lang="en-US" baseline="0" dirty="0" smtClean="0"/>
              <a:t>BPA stands for </a:t>
            </a:r>
            <a:r>
              <a:rPr lang="en-US" b="1" baseline="0" dirty="0" smtClean="0"/>
              <a:t>Bisphenol-A and it is a carcinogen, cause low sperm count in boys, and  early puberty in girls. PBA is endocrine disruptor. </a:t>
            </a:r>
          </a:p>
          <a:p>
            <a:r>
              <a:rPr lang="en-US" b="1" baseline="0" dirty="0" smtClean="0"/>
              <a:t>BPA has been a resin to make plastics clear and strong since the 1960s. https://</a:t>
            </a:r>
            <a:r>
              <a:rPr lang="en-US" b="1" baseline="0" dirty="0" err="1" smtClean="0"/>
              <a:t>www.mayoclinic.org</a:t>
            </a:r>
            <a:r>
              <a:rPr lang="en-US" b="1" baseline="0" dirty="0" smtClean="0"/>
              <a:t>/healthy-lifestyle/nutrition-and-healthy-eating/expert-answers/</a:t>
            </a:r>
            <a:r>
              <a:rPr lang="en-US" b="1" baseline="0" dirty="0" err="1" smtClean="0"/>
              <a:t>bpa</a:t>
            </a:r>
            <a:r>
              <a:rPr lang="en-US" b="1" baseline="0" dirty="0" smtClean="0"/>
              <a:t>/faq-20058331</a:t>
            </a:r>
          </a:p>
          <a:p>
            <a:r>
              <a:rPr lang="en-US" b="1" baseline="0" dirty="0" smtClean="0"/>
              <a:t>It is not just making plastic bottles, but coats the insides of beverage cans, and used to make epoxy. </a:t>
            </a:r>
          </a:p>
          <a:p>
            <a:r>
              <a:rPr lang="en-US" b="1" baseline="0" dirty="0" smtClean="0"/>
              <a:t>The FDA does not regulate it, saying low levels of BPA are SAFE to use in foods, and of no harm to human body. But Mayo Clinic says cut back on plastic bottles, and on metal cans (coated in BPA), for your good health life. </a:t>
            </a:r>
          </a:p>
          <a:p>
            <a:endParaRPr lang="en-US" b="1" baseline="0" dirty="0" smtClean="0"/>
          </a:p>
          <a:p>
            <a:r>
              <a:rPr lang="en-US" b="1" baseline="0" dirty="0" smtClean="0"/>
              <a:t>PROBLEM GETS WORSE: BPA has phthalates, and FDA refuses to regulate them either. Phthalates are industrial chemicals are binding agents, and to soften plastic, make it clearer and more </a:t>
            </a:r>
            <a:r>
              <a:rPr lang="en-US" b="1" baseline="0" dirty="0" err="1" smtClean="0"/>
              <a:t>durable.Also</a:t>
            </a:r>
            <a:r>
              <a:rPr lang="en-US" b="1" baseline="0" dirty="0" smtClean="0"/>
              <a:t> used in cosmetic consumer products. https://</a:t>
            </a:r>
            <a:r>
              <a:rPr lang="en-US" b="1" baseline="0" dirty="0" err="1" smtClean="0"/>
              <a:t>www.fda.gov</a:t>
            </a:r>
            <a:r>
              <a:rPr lang="en-US" b="1" baseline="0" dirty="0" smtClean="0"/>
              <a:t>/cosmetics/</a:t>
            </a:r>
            <a:r>
              <a:rPr lang="en-US" b="1" baseline="0" dirty="0" err="1" smtClean="0"/>
              <a:t>productsingredients</a:t>
            </a:r>
            <a:r>
              <a:rPr lang="en-US" b="1" baseline="0" dirty="0" smtClean="0"/>
              <a:t>/ingredients/ucm128250.htm  Phthalates however do cause reproductive, liver, kidney, and lung problems in human beings. See Canada https://</a:t>
            </a:r>
            <a:r>
              <a:rPr lang="en-US" b="1" baseline="0" dirty="0" err="1" smtClean="0"/>
              <a:t>noharm-uscanada.org</a:t>
            </a:r>
            <a:r>
              <a:rPr lang="en-US" b="1" baseline="0" dirty="0" smtClean="0"/>
              <a:t>/issues/us-</a:t>
            </a:r>
            <a:r>
              <a:rPr lang="en-US" b="1" baseline="0" dirty="0" err="1" smtClean="0"/>
              <a:t>canada</a:t>
            </a:r>
            <a:r>
              <a:rPr lang="en-US" b="1" baseline="0" dirty="0" smtClean="0"/>
              <a:t>/phthalates-and-</a:t>
            </a:r>
            <a:r>
              <a:rPr lang="en-US" b="1" baseline="0" dirty="0" err="1" smtClean="0"/>
              <a:t>dehp</a:t>
            </a:r>
            <a:r>
              <a:rPr lang="en-US" b="1" baseline="0" dirty="0" smtClean="0"/>
              <a:t>  Guardian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a:t>
            </a:r>
          </a:p>
          <a:p>
            <a:endParaRPr lang="en-US" b="1" baseline="0" dirty="0" smtClean="0"/>
          </a:p>
          <a:p>
            <a:r>
              <a:rPr lang="en-US" b="1" baseline="0" dirty="0" smtClean="0"/>
              <a:t>CDC recommends further study, FDA says its safe to consume, but others say health hazard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2008 Henry Waxman bill did ban phthalates in some baby products</a:t>
            </a:r>
          </a:p>
          <a:p>
            <a:r>
              <a:rPr lang="en-US" b="1" baseline="0" dirty="0" smtClean="0"/>
              <a:t>BUT the science says phthalates linked to asthmas, attention-deficit disorder, breast cancer, Type II diabetes, autism, and male fertility disorders. Watch the milk because a lot of plastic tubes are used in milking machines, and the phthalates make their way into even glass bottles of milk. </a:t>
            </a:r>
          </a:p>
          <a:p>
            <a:endParaRPr lang="en-US" b="1" baseline="0" dirty="0" smtClean="0"/>
          </a:p>
          <a:p>
            <a:r>
              <a:rPr lang="en-US" b="1" baseline="0" dirty="0" err="1" smtClean="0"/>
              <a:t>rPET</a:t>
            </a:r>
            <a:r>
              <a:rPr lang="en-US" b="1" baseline="0" dirty="0" smtClean="0"/>
              <a:t> is recycled PET https://</a:t>
            </a:r>
            <a:r>
              <a:rPr lang="en-US" b="1" baseline="0" dirty="0" err="1" smtClean="0"/>
              <a:t>earthhero.com</a:t>
            </a:r>
            <a:r>
              <a:rPr lang="en-US" b="1" baseline="0" dirty="0" smtClean="0"/>
              <a:t>/</a:t>
            </a:r>
            <a:r>
              <a:rPr lang="en-US" b="1" baseline="0" dirty="0" err="1" smtClean="0"/>
              <a:t>whats</a:t>
            </a:r>
            <a:r>
              <a:rPr lang="en-US" b="1" baseline="0" dirty="0" smtClean="0"/>
              <a:t>-the-deal-with-</a:t>
            </a:r>
            <a:r>
              <a:rPr lang="en-US" b="1" baseline="0" dirty="0" err="1" smtClean="0"/>
              <a:t>rpet</a:t>
            </a:r>
            <a:r>
              <a:rPr lang="en-US" b="1" baseline="0" dirty="0" smtClean="0"/>
              <a:t>/ Good news it uses 75% less energy to make </a:t>
            </a:r>
            <a:r>
              <a:rPr lang="en-US" b="1" baseline="0" dirty="0" err="1" smtClean="0"/>
              <a:t>rPET</a:t>
            </a:r>
            <a:r>
              <a:rPr lang="en-US" b="1" baseline="0" dirty="0" smtClean="0"/>
              <a:t>, less resource extraction, less CO2, </a:t>
            </a:r>
          </a:p>
          <a:p>
            <a:endParaRPr lang="en-US" b="1" baseline="0" dirty="0" smtClean="0"/>
          </a:p>
          <a:p>
            <a:r>
              <a:rPr lang="en-US" b="1" baseline="0" dirty="0" smtClean="0"/>
              <a:t>BUT ITS NOT A PERFECT SOLUTION TO NANOPLASTIC POLLUTION</a:t>
            </a:r>
          </a:p>
          <a:p>
            <a:r>
              <a:rPr lang="en-US" b="0" baseline="0" dirty="0" smtClean="0"/>
              <a:t>The </a:t>
            </a:r>
            <a:r>
              <a:rPr lang="en-US" b="0" baseline="0" dirty="0" err="1" smtClean="0"/>
              <a:t>rPET</a:t>
            </a:r>
            <a:r>
              <a:rPr lang="en-US" b="0" baseline="0" dirty="0" smtClean="0"/>
              <a:t>, has microfibers, and with each washing, or swallow, it goes into the water, and these break down into microplastics, then into nanoplastic particles, which circulate in the water cycle with the PET nanoplastic particles, and it take 500 years to degrade, and that means all the plastic every made (except some incinerated) is still here, and worse problem, that are a lot of other plastics, and they break down to nanoparticles and head into food chain, so the water cycle gets more and more contaminated. </a:t>
            </a:r>
          </a:p>
          <a:p>
            <a:endParaRPr lang="en-US" b="0" baseline="0" dirty="0" smtClean="0"/>
          </a:p>
          <a:p>
            <a:r>
              <a:rPr lang="en-US" b="0" baseline="0" dirty="0" smtClean="0"/>
              <a:t>BOTTOM LINE</a:t>
            </a:r>
          </a:p>
          <a:p>
            <a:r>
              <a:rPr lang="en-US" b="0" baseline="0" dirty="0" smtClean="0"/>
              <a:t>Our desire for plastic has change our Self. Other contaminants stick to the plastic and circulate in the water cycle, and the food chain, and that means plastic water and beverage bottles is a huge contributors to the human activities changing the global water cycle, and changing the Self of Water=Desire, Water=Life, Water=Memory, Water=Spirit, and Water=Matter  but also means we are in Water-Denial, so Water=$$$</a:t>
            </a:r>
          </a:p>
          <a:p>
            <a:endParaRPr lang="en-US" b="0" baseline="0" dirty="0" smtClean="0"/>
          </a:p>
          <a:p>
            <a:r>
              <a:rPr lang="en-US" b="0" baseline="0" dirty="0" smtClean="0"/>
              <a:t>Plastic is a waste byproduct of petrochemical manufacturing. The oil industry had to get rid of the waste, so making it into plastic was how to do that, now we are past peak oil, and past three water peaks, and Water=Desire (our Ego manipulated by marketing hype) is causing an evolutionary change in the Self, so instead of an authentic Self, we have the Self as Desired by DuPont (inventor of plastic), and by Nestle, Coke, and PepsiCo (and their imitators). This is why Boje says in his books we are in a culture of denial, as marketing sells us a new self, and corporate lobbies corrupt agencies like FDA, or defang the EPA, and fund the campaigns of political leaders with PAC </a:t>
            </a:r>
            <a:r>
              <a:rPr lang="en-US" b="0" baseline="0" dirty="0" err="1" smtClean="0"/>
              <a:t>meney</a:t>
            </a:r>
            <a:r>
              <a:rPr lang="en-US" b="0" baseline="0" dirty="0" smtClean="0"/>
              <a:t>, as the corporation became a legal person, then its PAC money declared free speech act in political elections, while a human citizen ahs a limit in USA of $2,500.</a:t>
            </a:r>
          </a:p>
          <a:p>
            <a:r>
              <a:rPr lang="en-US" b="0" baseline="0" dirty="0" smtClean="0"/>
              <a:t>All this boils down to Water=Desire is a corruption of Water=Spirit (Radah, mistranslated from the Hebrew in King James bible 1611, and used to by Francis Bacon soon after to make scientific method about subduing and domination of nature as an improper translation of ‘dominion’ and this became a political ideology in the 1970s  e.g. James Watt, Secretary of the Interior to Reagan, said “After the last tree is felled, Christ will come back”</a:t>
            </a:r>
          </a:p>
          <a:p>
            <a:r>
              <a:rPr lang="en-US" b="0" baseline="0" dirty="0" smtClean="0"/>
              <a:t>In sum bad bible translations of Radah are now being corrected so that it means ‘caring for creation’ and ‘stewardship, but the damage will take generations to undo, and by then the science says the water cycle will be destroyed. I.E. By 2030 global water demand will be 40% greater than it is today (McKinsey Report). By 2030 40% of world’s population will lack access to safe, sanitary water, in 2030 there will need 60% more fresh water to support demand than we have today in the water cycle. The developing nations are increasing water withdrawals by 50% and 18% in developing nations. In short, the fresh water system, if it were a bank, has more withdrawals than deposits, and is bankrupt!</a:t>
            </a:r>
          </a:p>
          <a:p>
            <a:endParaRPr lang="en-US" baseline="0" dirty="0" smtClean="0"/>
          </a:p>
          <a:p>
            <a:r>
              <a:rPr lang="en-US" baseline="0" dirty="0" smtClean="0"/>
              <a:t>https://</a:t>
            </a:r>
            <a:r>
              <a:rPr lang="en-US" baseline="0" dirty="0" err="1" smtClean="0"/>
              <a:t>www.waterlogic.com</a:t>
            </a:r>
            <a:r>
              <a:rPr lang="en-US" baseline="0" dirty="0" smtClean="0"/>
              <a:t>/en-us/resources-blog/world-oceans-day-plastic-pandemic/ for ocean impact</a:t>
            </a:r>
          </a:p>
        </p:txBody>
      </p:sp>
      <p:sp>
        <p:nvSpPr>
          <p:cNvPr id="4" name="Slide Number Placeholder 3"/>
          <p:cNvSpPr>
            <a:spLocks noGrp="1"/>
          </p:cNvSpPr>
          <p:nvPr>
            <p:ph type="sldNum" sz="quarter" idx="10"/>
          </p:nvPr>
        </p:nvSpPr>
        <p:spPr/>
        <p:txBody>
          <a:bodyPr/>
          <a:lstStyle/>
          <a:p>
            <a:fld id="{E0B34011-CC24-4AA9-A287-67993316E01C}" type="slidenum">
              <a:rPr lang="en-NZ" smtClean="0"/>
              <a:t>3</a:t>
            </a:fld>
            <a:endParaRPr lang="en-NZ"/>
          </a:p>
        </p:txBody>
      </p:sp>
    </p:spTree>
    <p:extLst>
      <p:ext uri="{BB962C8B-B14F-4D97-AF65-F5344CB8AC3E}">
        <p14:creationId xmlns:p14="http://schemas.microsoft.com/office/powerpoint/2010/main" val="41427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a plastic</a:t>
            </a:r>
            <a:r>
              <a:rPr lang="en-US" baseline="0" dirty="0" smtClean="0"/>
              <a:t> water bottle 25% with OIL to illustrate how much oil it take. https://</a:t>
            </a:r>
            <a:r>
              <a:rPr lang="en-US" baseline="0" dirty="0" err="1" smtClean="0"/>
              <a:t>www.portlandoregon.gov</a:t>
            </a:r>
            <a:r>
              <a:rPr lang="en-US" baseline="0" dirty="0" smtClean="0"/>
              <a:t>/</a:t>
            </a:r>
            <a:r>
              <a:rPr lang="en-US" baseline="0" dirty="0" err="1" smtClean="0"/>
              <a:t>sustainabilityatwork</a:t>
            </a:r>
            <a:r>
              <a:rPr lang="en-US" baseline="0" dirty="0" smtClean="0"/>
              <a:t>/article/535746</a:t>
            </a:r>
          </a:p>
          <a:p>
            <a:r>
              <a:rPr lang="en-US" baseline="0" dirty="0" smtClean="0"/>
              <a:t>USA consumes 50 billion plastic water bottles a year, 23% head to recycling, but 38 billion don’t go to recycling, and then only about 9% actually gets recycled, because China is no long taking them, and because it costs $$$ to sort the bottles, shred them, wash them, heat them to sanitize, then melt into pellets and sell to beverage companies</a:t>
            </a:r>
          </a:p>
          <a:p>
            <a:r>
              <a:rPr lang="en-US" baseline="0" dirty="0" smtClean="0"/>
              <a:t>Billions of gallons of water are used to make the Billions of gallons of water in water bottles ( feed waters 3 to 1 final bottle of water)</a:t>
            </a:r>
          </a:p>
          <a:p>
            <a:r>
              <a:rPr lang="en-US" baseline="0" dirty="0" smtClean="0"/>
              <a:t>50 billion USA plastic water bottles is 17 million gallons of oil. It takes 6,000 </a:t>
            </a:r>
            <a:r>
              <a:rPr lang="en-US" baseline="0" dirty="0" err="1" smtClean="0"/>
              <a:t>megajoules</a:t>
            </a:r>
            <a:r>
              <a:rPr lang="en-US" baseline="0" dirty="0" smtClean="0"/>
              <a:t> of electricity for each barrel of oil, and with all the oil for 40 billion bottles that is 106 billion </a:t>
            </a:r>
            <a:r>
              <a:rPr lang="en-US" baseline="0" dirty="0" err="1" smtClean="0"/>
              <a:t>megajoules</a:t>
            </a:r>
            <a:r>
              <a:rPr lang="en-US" baseline="0" dirty="0" smtClean="0"/>
              <a:t> of electricity, which is how the 25% oil calculation is based on.</a:t>
            </a:r>
          </a:p>
          <a:p>
            <a:endParaRPr lang="en-US" baseline="0" dirty="0" smtClean="0"/>
          </a:p>
          <a:p>
            <a:r>
              <a:rPr lang="en-US" baseline="0" dirty="0" smtClean="0"/>
              <a:t>OUR PROBLEM TO BE SOLVED GETS WORSE: 50 billion USA plastic water bottles, is small part of the 250 billion BEVERAGE bottles with juices, sodas, etc. in them </a:t>
            </a:r>
          </a:p>
          <a:p>
            <a:endParaRPr lang="en-US" baseline="0" dirty="0" smtClean="0"/>
          </a:p>
          <a:p>
            <a:r>
              <a:rPr lang="en-US" baseline="0" dirty="0" smtClean="0"/>
              <a:t>WORLDWIDE: USA is 50 billion plastic water bottles, but world total is 500 Billion, and that means five times that in Total World Beverage plastic bottles</a:t>
            </a:r>
          </a:p>
          <a:p>
            <a:endParaRPr lang="en-US" baseline="0" dirty="0" smtClean="0"/>
          </a:p>
          <a:p>
            <a:r>
              <a:rPr lang="en-US" baseline="0" dirty="0" smtClean="0"/>
              <a:t>PROBLEM GETS WORSE AGAIN: Most are made of PET </a:t>
            </a:r>
            <a:r>
              <a:rPr lang="mr-IN" baseline="0" dirty="0" smtClean="0"/>
              <a:t>–</a:t>
            </a:r>
            <a:r>
              <a:rPr lang="en-US" b="1" baseline="0" dirty="0" smtClean="0"/>
              <a:t>Polyethylene Terephthalate</a:t>
            </a:r>
            <a:r>
              <a:rPr lang="en-US" baseline="0" dirty="0" smtClean="0"/>
              <a:t> and that has BPA in it.</a:t>
            </a:r>
          </a:p>
          <a:p>
            <a:r>
              <a:rPr lang="en-US" baseline="0" dirty="0" smtClean="0"/>
              <a:t>https://</a:t>
            </a:r>
            <a:r>
              <a:rPr lang="en-US" baseline="0" dirty="0" err="1" smtClean="0"/>
              <a:t>www.madesafe.org</a:t>
            </a:r>
            <a:r>
              <a:rPr lang="en-US" baseline="0" dirty="0" smtClean="0"/>
              <a:t>/avoid-toxic-chemicals-plastics/</a:t>
            </a:r>
          </a:p>
          <a:p>
            <a:r>
              <a:rPr lang="en-US" baseline="0" dirty="0" smtClean="0"/>
              <a:t>BPA stands for </a:t>
            </a:r>
            <a:r>
              <a:rPr lang="en-US" b="1" baseline="0" dirty="0" smtClean="0"/>
              <a:t>Bisphenol-A and it is a carcinogen, cause low sperm count in boys, and  early puberty in girls. PBA is endocrine disruptor. </a:t>
            </a:r>
          </a:p>
          <a:p>
            <a:r>
              <a:rPr lang="en-US" b="1" baseline="0" dirty="0" smtClean="0"/>
              <a:t>BPA has been a resin to make plastics clear and strong since the 1960s. https://</a:t>
            </a:r>
            <a:r>
              <a:rPr lang="en-US" b="1" baseline="0" dirty="0" err="1" smtClean="0"/>
              <a:t>www.mayoclinic.org</a:t>
            </a:r>
            <a:r>
              <a:rPr lang="en-US" b="1" baseline="0" dirty="0" smtClean="0"/>
              <a:t>/healthy-lifestyle/nutrition-and-healthy-eating/expert-answers/</a:t>
            </a:r>
            <a:r>
              <a:rPr lang="en-US" b="1" baseline="0" dirty="0" err="1" smtClean="0"/>
              <a:t>bpa</a:t>
            </a:r>
            <a:r>
              <a:rPr lang="en-US" b="1" baseline="0" dirty="0" smtClean="0"/>
              <a:t>/faq-20058331</a:t>
            </a:r>
          </a:p>
          <a:p>
            <a:r>
              <a:rPr lang="en-US" b="1" baseline="0" dirty="0" smtClean="0"/>
              <a:t>It is not just making plastic bottles, but coats the insides of beverage cans, and used to make epoxy. </a:t>
            </a:r>
          </a:p>
          <a:p>
            <a:r>
              <a:rPr lang="en-US" b="1" baseline="0" dirty="0" smtClean="0"/>
              <a:t>The FDA does not regulate it, saying low levels of BPA are SAFE to use in foods, and of no harm to human body. But Mayo Clinic says cut back on plastic bottles, and on metal cans (coated in BPA), for your good health life. </a:t>
            </a:r>
          </a:p>
          <a:p>
            <a:endParaRPr lang="en-US" b="1" baseline="0" dirty="0" smtClean="0"/>
          </a:p>
          <a:p>
            <a:r>
              <a:rPr lang="en-US" b="1" baseline="0" dirty="0" smtClean="0"/>
              <a:t>PROBLEM GETS WORSE: BPA has phthalates, and FDA refuses to regulate them either. Phthalates are industrial chemicals are binding agents, and to soften plastic, make it clearer and more </a:t>
            </a:r>
            <a:r>
              <a:rPr lang="en-US" b="1" baseline="0" dirty="0" err="1" smtClean="0"/>
              <a:t>durable.Also</a:t>
            </a:r>
            <a:r>
              <a:rPr lang="en-US" b="1" baseline="0" dirty="0" smtClean="0"/>
              <a:t> used in cosmetic consumer products. https://</a:t>
            </a:r>
            <a:r>
              <a:rPr lang="en-US" b="1" baseline="0" dirty="0" err="1" smtClean="0"/>
              <a:t>www.fda.gov</a:t>
            </a:r>
            <a:r>
              <a:rPr lang="en-US" b="1" baseline="0" dirty="0" smtClean="0"/>
              <a:t>/cosmetics/</a:t>
            </a:r>
            <a:r>
              <a:rPr lang="en-US" b="1" baseline="0" dirty="0" err="1" smtClean="0"/>
              <a:t>productsingredients</a:t>
            </a:r>
            <a:r>
              <a:rPr lang="en-US" b="1" baseline="0" dirty="0" smtClean="0"/>
              <a:t>/ingredients/ucm128250.htm  Phthalates however do cause reproductive, liver, kidney, and lung problems in human beings. See Canada https://</a:t>
            </a:r>
            <a:r>
              <a:rPr lang="en-US" b="1" baseline="0" dirty="0" err="1" smtClean="0"/>
              <a:t>noharm-uscanada.org</a:t>
            </a:r>
            <a:r>
              <a:rPr lang="en-US" b="1" baseline="0" dirty="0" smtClean="0"/>
              <a:t>/issues/us-</a:t>
            </a:r>
            <a:r>
              <a:rPr lang="en-US" b="1" baseline="0" dirty="0" err="1" smtClean="0"/>
              <a:t>canada</a:t>
            </a:r>
            <a:r>
              <a:rPr lang="en-US" b="1" baseline="0" dirty="0" smtClean="0"/>
              <a:t>/phthalates-and-</a:t>
            </a:r>
            <a:r>
              <a:rPr lang="en-US" b="1" baseline="0" dirty="0" err="1" smtClean="0"/>
              <a:t>dehp</a:t>
            </a:r>
            <a:r>
              <a:rPr lang="en-US" b="1" baseline="0" dirty="0" smtClean="0"/>
              <a:t>  Guardian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a:t>
            </a:r>
          </a:p>
          <a:p>
            <a:endParaRPr lang="en-US" b="1" baseline="0" dirty="0" smtClean="0"/>
          </a:p>
          <a:p>
            <a:r>
              <a:rPr lang="en-US" b="1" baseline="0" dirty="0" smtClean="0"/>
              <a:t>CDC recommends further study, FDA says its safe to consume, but others say health hazard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2008 Henry Waxman bill did ban phthalates in some baby products</a:t>
            </a:r>
          </a:p>
          <a:p>
            <a:r>
              <a:rPr lang="en-US" b="1" baseline="0" dirty="0" smtClean="0"/>
              <a:t>BUT the science says phthalates linked to asthmas, attention-deficit disorder, breast cancer, Type II diabetes, autism, and male fertility disorders. Watch the milk because a lot of plastic tubes are used in milking machines, and the phthalates make their way into even glass bottles of milk. </a:t>
            </a:r>
          </a:p>
          <a:p>
            <a:endParaRPr lang="en-US" b="1" baseline="0" dirty="0" smtClean="0"/>
          </a:p>
          <a:p>
            <a:r>
              <a:rPr lang="en-US" b="1" baseline="0" dirty="0" err="1" smtClean="0"/>
              <a:t>rPET</a:t>
            </a:r>
            <a:r>
              <a:rPr lang="en-US" b="1" baseline="0" dirty="0" smtClean="0"/>
              <a:t> is recycled PET https://</a:t>
            </a:r>
            <a:r>
              <a:rPr lang="en-US" b="1" baseline="0" dirty="0" err="1" smtClean="0"/>
              <a:t>earthhero.com</a:t>
            </a:r>
            <a:r>
              <a:rPr lang="en-US" b="1" baseline="0" dirty="0" smtClean="0"/>
              <a:t>/</a:t>
            </a:r>
            <a:r>
              <a:rPr lang="en-US" b="1" baseline="0" dirty="0" err="1" smtClean="0"/>
              <a:t>whats</a:t>
            </a:r>
            <a:r>
              <a:rPr lang="en-US" b="1" baseline="0" dirty="0" smtClean="0"/>
              <a:t>-the-deal-with-</a:t>
            </a:r>
            <a:r>
              <a:rPr lang="en-US" b="1" baseline="0" dirty="0" err="1" smtClean="0"/>
              <a:t>rpet</a:t>
            </a:r>
            <a:r>
              <a:rPr lang="en-US" b="1" baseline="0" dirty="0" smtClean="0"/>
              <a:t>/ Good news it uses 75% less energy to make </a:t>
            </a:r>
            <a:r>
              <a:rPr lang="en-US" b="1" baseline="0" dirty="0" err="1" smtClean="0"/>
              <a:t>rPET</a:t>
            </a:r>
            <a:r>
              <a:rPr lang="en-US" b="1" baseline="0" dirty="0" smtClean="0"/>
              <a:t>, less resource extraction, less CO2, </a:t>
            </a:r>
          </a:p>
          <a:p>
            <a:endParaRPr lang="en-US" b="1" baseline="0" dirty="0" smtClean="0"/>
          </a:p>
          <a:p>
            <a:r>
              <a:rPr lang="en-US" b="1" baseline="0" dirty="0" smtClean="0"/>
              <a:t>BUT ITS NOT A PERFECT SOLUTION TO NANOPLASTIC POLLUTION</a:t>
            </a:r>
          </a:p>
          <a:p>
            <a:r>
              <a:rPr lang="en-US" b="0" baseline="0" dirty="0" smtClean="0"/>
              <a:t>The </a:t>
            </a:r>
            <a:r>
              <a:rPr lang="en-US" b="0" baseline="0" dirty="0" err="1" smtClean="0"/>
              <a:t>rPET</a:t>
            </a:r>
            <a:r>
              <a:rPr lang="en-US" b="0" baseline="0" dirty="0" smtClean="0"/>
              <a:t>, has microfibers, and with each washing, or swallow, it goes into the water, and these break down into microplastics, then into nanoplastic particles, which circulate in the water cycle with the PET nanoplastic particles, and it take 500 years to degrade, and that means all the plastic every made (except some incinerated) is still here, and worse problem, that are a lot of other plastics, and they break down to nanoparticles and head into food chain, so the water cycle gets more and more contaminated. </a:t>
            </a:r>
          </a:p>
          <a:p>
            <a:endParaRPr lang="en-US" b="0" baseline="0" dirty="0" smtClean="0"/>
          </a:p>
          <a:p>
            <a:r>
              <a:rPr lang="en-US" b="0" baseline="0" dirty="0" smtClean="0"/>
              <a:t>BOTTOM LINE</a:t>
            </a:r>
          </a:p>
          <a:p>
            <a:r>
              <a:rPr lang="en-US" b="0" baseline="0" dirty="0" smtClean="0"/>
              <a:t>Our desire for plastic has change our Self. Other contaminants stick to the plastic and circulate in the water cycle, and the food chain, and that means plastic water and beverage bottles is a huge contributors to the human activities changing the global water cycle, and changing the Self of Water=Desire, Water=Life, Water=Memory, Water=Spirit, and Water=Matter  but also means we are in Water-Denial, so Water=$$$</a:t>
            </a:r>
          </a:p>
          <a:p>
            <a:endParaRPr lang="en-US" b="0" baseline="0" dirty="0" smtClean="0"/>
          </a:p>
          <a:p>
            <a:r>
              <a:rPr lang="en-US" b="0" baseline="0" dirty="0" smtClean="0"/>
              <a:t>Plastic is a waste byproduct of petrochemical manufacturing. The oil industry had to get rid of the waste, so making it into plastic was how to do that, now we are past peak oil, and past three water peaks, and Water=Desire (our Ego manipulated by marketing hype) is causing an evolutionary change in the Self, so instead of an authentic Self, we have the Self as Desired by DuPont (inventor of plastic), and by Nestle, Coke, and PepsiCo (and their imitators). This is why Boje says in his books we are in a culture of denial, as marketing sells us a new self, and corporate lobbies corrupt agencies like FDA, or defang the EPA, and fund the campaigns of political leaders with PAC </a:t>
            </a:r>
            <a:r>
              <a:rPr lang="en-US" b="0" baseline="0" dirty="0" err="1" smtClean="0"/>
              <a:t>meney</a:t>
            </a:r>
            <a:r>
              <a:rPr lang="en-US" b="0" baseline="0" dirty="0" smtClean="0"/>
              <a:t>, as the corporation became a legal person, then its PAC money declared free speech act in political elections, while a human citizen ahs a limit in USA of $2,500.</a:t>
            </a:r>
          </a:p>
          <a:p>
            <a:r>
              <a:rPr lang="en-US" b="0" baseline="0" dirty="0" smtClean="0"/>
              <a:t>All this boils down to Water=Desire is a corruption of Water=Spirit (Radah, mistranslated from the Hebrew in King James bible 1611, and used to by Francis Bacon soon after to make scientific method about subduing and domination of nature as an improper translation of ‘dominion’ and this became a political ideology in the 1970s  e.g. James Watt, Secretary of the Interior to Reagan, said “After the last tree is felled, Christ will come back”</a:t>
            </a:r>
          </a:p>
          <a:p>
            <a:r>
              <a:rPr lang="en-US" b="0" baseline="0" dirty="0" smtClean="0"/>
              <a:t>In sum bad bible translations of Radah are now being corrected so that it means ‘caring for creation’ and ‘stewardship, but the damage will take generations to undo, and by then the science says the water cycle will be destroyed. I.E. By 2030 global water demand will be 40% greater than it is today (McKinsey Report). By 2030 40% of world’s population will lack access to safe, sanitary water, in 2030 there will need 60% more fresh water to support demand than we have today in the water cycle. The developing nations are increasing water withdrawals by 50% and 18% in developing nations. In short, the fresh water system, if it were a bank, has more withdrawals than deposits, and is bankrupt!</a:t>
            </a:r>
          </a:p>
          <a:p>
            <a:endParaRPr lang="en-US" baseline="0" dirty="0" smtClean="0"/>
          </a:p>
          <a:p>
            <a:r>
              <a:rPr lang="en-US" baseline="0" dirty="0" smtClean="0"/>
              <a:t>https://</a:t>
            </a:r>
            <a:r>
              <a:rPr lang="en-US" baseline="0" dirty="0" err="1" smtClean="0"/>
              <a:t>www.waterlogic.com</a:t>
            </a:r>
            <a:r>
              <a:rPr lang="en-US" baseline="0" dirty="0" smtClean="0"/>
              <a:t>/en-us/resources-blog/world-oceans-day-plastic-pandemic/ for ocean impact</a:t>
            </a:r>
          </a:p>
        </p:txBody>
      </p:sp>
      <p:sp>
        <p:nvSpPr>
          <p:cNvPr id="4" name="Slide Number Placeholder 3"/>
          <p:cNvSpPr>
            <a:spLocks noGrp="1"/>
          </p:cNvSpPr>
          <p:nvPr>
            <p:ph type="sldNum" sz="quarter" idx="10"/>
          </p:nvPr>
        </p:nvSpPr>
        <p:spPr/>
        <p:txBody>
          <a:bodyPr/>
          <a:lstStyle/>
          <a:p>
            <a:fld id="{E0B34011-CC24-4AA9-A287-67993316E01C}" type="slidenum">
              <a:rPr lang="en-NZ" smtClean="0"/>
              <a:t>4</a:t>
            </a:fld>
            <a:endParaRPr lang="en-NZ"/>
          </a:p>
        </p:txBody>
      </p:sp>
    </p:spTree>
    <p:extLst>
      <p:ext uri="{BB962C8B-B14F-4D97-AF65-F5344CB8AC3E}">
        <p14:creationId xmlns:p14="http://schemas.microsoft.com/office/powerpoint/2010/main" val="414278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a plastic</a:t>
            </a:r>
            <a:r>
              <a:rPr lang="en-US" baseline="0" dirty="0" smtClean="0"/>
              <a:t> water bottle 25% with OIL to illustrate how much oil it take. https://</a:t>
            </a:r>
            <a:r>
              <a:rPr lang="en-US" baseline="0" dirty="0" err="1" smtClean="0"/>
              <a:t>www.portlandoregon.gov</a:t>
            </a:r>
            <a:r>
              <a:rPr lang="en-US" baseline="0" dirty="0" smtClean="0"/>
              <a:t>/</a:t>
            </a:r>
            <a:r>
              <a:rPr lang="en-US" baseline="0" dirty="0" err="1" smtClean="0"/>
              <a:t>sustainabilityatwork</a:t>
            </a:r>
            <a:r>
              <a:rPr lang="en-US" baseline="0" dirty="0" smtClean="0"/>
              <a:t>/article/535746</a:t>
            </a:r>
          </a:p>
          <a:p>
            <a:r>
              <a:rPr lang="en-US" baseline="0" dirty="0" smtClean="0"/>
              <a:t>USA consumes 50 billion plastic water bottles a year, 23% head to recycling, but 38 billion don’t go to recycling, and then only about 9% actually gets recycled, because China is no long taking them, and because it costs $$$ to sort the bottles, shred them, wash them, heat them to sanitize, then melt into pellets and sell to beverage companies</a:t>
            </a:r>
          </a:p>
          <a:p>
            <a:r>
              <a:rPr lang="en-US" baseline="0" dirty="0" smtClean="0"/>
              <a:t>Billions of gallons of water are used to make the Billions of gallons of water in water bottles ( feed waters 3 to 1 final bottle of water)</a:t>
            </a:r>
          </a:p>
          <a:p>
            <a:r>
              <a:rPr lang="en-US" baseline="0" dirty="0" smtClean="0"/>
              <a:t>50 billion USA plastic water bottles is 17 million gallons of oil. It takes 6,000 </a:t>
            </a:r>
            <a:r>
              <a:rPr lang="en-US" baseline="0" dirty="0" err="1" smtClean="0"/>
              <a:t>megajoules</a:t>
            </a:r>
            <a:r>
              <a:rPr lang="en-US" baseline="0" dirty="0" smtClean="0"/>
              <a:t> of electricity for each barrel of oil, and with all the oil for 40 billion bottles that is 106 billion </a:t>
            </a:r>
            <a:r>
              <a:rPr lang="en-US" baseline="0" dirty="0" err="1" smtClean="0"/>
              <a:t>megajoules</a:t>
            </a:r>
            <a:r>
              <a:rPr lang="en-US" baseline="0" dirty="0" smtClean="0"/>
              <a:t> of electricity, which is how the 25% oil calculation is based on.</a:t>
            </a:r>
          </a:p>
          <a:p>
            <a:endParaRPr lang="en-US" baseline="0" dirty="0" smtClean="0"/>
          </a:p>
          <a:p>
            <a:r>
              <a:rPr lang="en-US" baseline="0" dirty="0" smtClean="0"/>
              <a:t>OUR PROBLEM TO BE SOLVED GETS WORSE: 50 billion USA plastic water bottles, is small part of the 250 billion BEVERAGE bottles with juices, sodas, etc. in them </a:t>
            </a:r>
          </a:p>
          <a:p>
            <a:endParaRPr lang="en-US" baseline="0" dirty="0" smtClean="0"/>
          </a:p>
          <a:p>
            <a:r>
              <a:rPr lang="en-US" baseline="0" dirty="0" smtClean="0"/>
              <a:t>WORLDWIDE: USA is 50 billion plastic water bottles, but world total is 500 Billion, and that means five times that in Total World Beverage plastic bottles</a:t>
            </a:r>
          </a:p>
          <a:p>
            <a:endParaRPr lang="en-US" baseline="0" dirty="0" smtClean="0"/>
          </a:p>
          <a:p>
            <a:r>
              <a:rPr lang="en-US" baseline="0" dirty="0" smtClean="0"/>
              <a:t>PROBLEM GETS WORSE AGAIN: Most are made of PET </a:t>
            </a:r>
            <a:r>
              <a:rPr lang="mr-IN" baseline="0" dirty="0" smtClean="0"/>
              <a:t>–</a:t>
            </a:r>
            <a:r>
              <a:rPr lang="en-US" b="1" baseline="0" dirty="0" smtClean="0"/>
              <a:t>Polyethylene Terephthalate</a:t>
            </a:r>
            <a:r>
              <a:rPr lang="en-US" baseline="0" dirty="0" smtClean="0"/>
              <a:t> and that has BPA in it.</a:t>
            </a:r>
          </a:p>
          <a:p>
            <a:r>
              <a:rPr lang="en-US" baseline="0" dirty="0" smtClean="0"/>
              <a:t>https://</a:t>
            </a:r>
            <a:r>
              <a:rPr lang="en-US" baseline="0" dirty="0" err="1" smtClean="0"/>
              <a:t>www.madesafe.org</a:t>
            </a:r>
            <a:r>
              <a:rPr lang="en-US" baseline="0" dirty="0" smtClean="0"/>
              <a:t>/avoid-toxic-chemicals-plastics/</a:t>
            </a:r>
          </a:p>
          <a:p>
            <a:r>
              <a:rPr lang="en-US" baseline="0" dirty="0" smtClean="0"/>
              <a:t>BPA stands for </a:t>
            </a:r>
            <a:r>
              <a:rPr lang="en-US" b="1" baseline="0" dirty="0" smtClean="0"/>
              <a:t>Bisphenol-A and it is a carcinogen, cause low sperm count in boys, and  early puberty in girls. PBA is endocrine disruptor. </a:t>
            </a:r>
          </a:p>
          <a:p>
            <a:r>
              <a:rPr lang="en-US" b="1" baseline="0" dirty="0" smtClean="0"/>
              <a:t>BPA has been a resin to make plastics clear and strong since the 1960s. https://</a:t>
            </a:r>
            <a:r>
              <a:rPr lang="en-US" b="1" baseline="0" dirty="0" err="1" smtClean="0"/>
              <a:t>www.mayoclinic.org</a:t>
            </a:r>
            <a:r>
              <a:rPr lang="en-US" b="1" baseline="0" dirty="0" smtClean="0"/>
              <a:t>/healthy-lifestyle/nutrition-and-healthy-eating/expert-answers/</a:t>
            </a:r>
            <a:r>
              <a:rPr lang="en-US" b="1" baseline="0" dirty="0" err="1" smtClean="0"/>
              <a:t>bpa</a:t>
            </a:r>
            <a:r>
              <a:rPr lang="en-US" b="1" baseline="0" dirty="0" smtClean="0"/>
              <a:t>/faq-20058331</a:t>
            </a:r>
          </a:p>
          <a:p>
            <a:r>
              <a:rPr lang="en-US" b="1" baseline="0" dirty="0" smtClean="0"/>
              <a:t>It is not just making plastic bottles, but coats the insides of beverage cans, and used to make epoxy. </a:t>
            </a:r>
          </a:p>
          <a:p>
            <a:r>
              <a:rPr lang="en-US" b="1" baseline="0" dirty="0" smtClean="0"/>
              <a:t>The FDA does not regulate it, saying low levels of BPA are SAFE to use in foods, and of no harm to human body. But Mayo Clinic says cut back on plastic bottles, and on metal cans (coated in BPA), for your good health life. </a:t>
            </a:r>
          </a:p>
          <a:p>
            <a:endParaRPr lang="en-US" b="1" baseline="0" dirty="0" smtClean="0"/>
          </a:p>
          <a:p>
            <a:r>
              <a:rPr lang="en-US" b="1" baseline="0" dirty="0" smtClean="0"/>
              <a:t>PROBLEM GETS WORSE: BPA has phthalates, and FDA refuses to regulate them either. Phthalates are industrial chemicals are binding agents, and to soften plastic, make it clearer and more </a:t>
            </a:r>
            <a:r>
              <a:rPr lang="en-US" b="1" baseline="0" dirty="0" err="1" smtClean="0"/>
              <a:t>durable.Also</a:t>
            </a:r>
            <a:r>
              <a:rPr lang="en-US" b="1" baseline="0" dirty="0" smtClean="0"/>
              <a:t> used in cosmetic consumer products. https://</a:t>
            </a:r>
            <a:r>
              <a:rPr lang="en-US" b="1" baseline="0" dirty="0" err="1" smtClean="0"/>
              <a:t>www.fda.gov</a:t>
            </a:r>
            <a:r>
              <a:rPr lang="en-US" b="1" baseline="0" dirty="0" smtClean="0"/>
              <a:t>/cosmetics/</a:t>
            </a:r>
            <a:r>
              <a:rPr lang="en-US" b="1" baseline="0" dirty="0" err="1" smtClean="0"/>
              <a:t>productsingredients</a:t>
            </a:r>
            <a:r>
              <a:rPr lang="en-US" b="1" baseline="0" dirty="0" smtClean="0"/>
              <a:t>/ingredients/ucm128250.htm  Phthalates however do cause reproductive, liver, kidney, and lung problems in human beings. See Canada https://</a:t>
            </a:r>
            <a:r>
              <a:rPr lang="en-US" b="1" baseline="0" dirty="0" err="1" smtClean="0"/>
              <a:t>noharm-uscanada.org</a:t>
            </a:r>
            <a:r>
              <a:rPr lang="en-US" b="1" baseline="0" dirty="0" smtClean="0"/>
              <a:t>/issues/us-</a:t>
            </a:r>
            <a:r>
              <a:rPr lang="en-US" b="1" baseline="0" dirty="0" err="1" smtClean="0"/>
              <a:t>canada</a:t>
            </a:r>
            <a:r>
              <a:rPr lang="en-US" b="1" baseline="0" dirty="0" smtClean="0"/>
              <a:t>/phthalates-and-</a:t>
            </a:r>
            <a:r>
              <a:rPr lang="en-US" b="1" baseline="0" dirty="0" err="1" smtClean="0"/>
              <a:t>dehp</a:t>
            </a:r>
            <a:r>
              <a:rPr lang="en-US" b="1" baseline="0" dirty="0" smtClean="0"/>
              <a:t>  Guardian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a:t>
            </a:r>
          </a:p>
          <a:p>
            <a:endParaRPr lang="en-US" b="1" baseline="0" dirty="0" smtClean="0"/>
          </a:p>
          <a:p>
            <a:r>
              <a:rPr lang="en-US" b="1" baseline="0" dirty="0" smtClean="0"/>
              <a:t>CDC recommends further study, FDA says its safe to consume, but others say health hazard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2008 Henry Waxman bill did ban phthalates in some baby products</a:t>
            </a:r>
          </a:p>
          <a:p>
            <a:r>
              <a:rPr lang="en-US" b="1" baseline="0" dirty="0" smtClean="0"/>
              <a:t>BUT the science says phthalates linked to asthmas, attention-deficit disorder, breast cancer, Type II diabetes, autism, and male fertility disorders. Watch the milk because a lot of plastic tubes are used in milking machines, and the phthalates make their way into even glass bottles of milk. </a:t>
            </a:r>
          </a:p>
          <a:p>
            <a:endParaRPr lang="en-US" b="1" baseline="0" dirty="0" smtClean="0"/>
          </a:p>
          <a:p>
            <a:r>
              <a:rPr lang="en-US" b="1" baseline="0" dirty="0" err="1" smtClean="0"/>
              <a:t>rPET</a:t>
            </a:r>
            <a:r>
              <a:rPr lang="en-US" b="1" baseline="0" dirty="0" smtClean="0"/>
              <a:t> is recycled PET https://</a:t>
            </a:r>
            <a:r>
              <a:rPr lang="en-US" b="1" baseline="0" dirty="0" err="1" smtClean="0"/>
              <a:t>earthhero.com</a:t>
            </a:r>
            <a:r>
              <a:rPr lang="en-US" b="1" baseline="0" dirty="0" smtClean="0"/>
              <a:t>/</a:t>
            </a:r>
            <a:r>
              <a:rPr lang="en-US" b="1" baseline="0" dirty="0" err="1" smtClean="0"/>
              <a:t>whats</a:t>
            </a:r>
            <a:r>
              <a:rPr lang="en-US" b="1" baseline="0" dirty="0" smtClean="0"/>
              <a:t>-the-deal-with-</a:t>
            </a:r>
            <a:r>
              <a:rPr lang="en-US" b="1" baseline="0" dirty="0" err="1" smtClean="0"/>
              <a:t>rpet</a:t>
            </a:r>
            <a:r>
              <a:rPr lang="en-US" b="1" baseline="0" dirty="0" smtClean="0"/>
              <a:t>/ Good news it uses 75% less energy to make </a:t>
            </a:r>
            <a:r>
              <a:rPr lang="en-US" b="1" baseline="0" dirty="0" err="1" smtClean="0"/>
              <a:t>rPET</a:t>
            </a:r>
            <a:r>
              <a:rPr lang="en-US" b="1" baseline="0" dirty="0" smtClean="0"/>
              <a:t>, less resource extraction, less CO2, </a:t>
            </a:r>
          </a:p>
          <a:p>
            <a:endParaRPr lang="en-US" b="1" baseline="0" dirty="0" smtClean="0"/>
          </a:p>
          <a:p>
            <a:r>
              <a:rPr lang="en-US" b="1" baseline="0" dirty="0" smtClean="0"/>
              <a:t>BUT ITS NOT A PERFECT SOLUTION TO NANOPLASTIC POLLUTION</a:t>
            </a:r>
          </a:p>
          <a:p>
            <a:r>
              <a:rPr lang="en-US" b="0" baseline="0" dirty="0" smtClean="0"/>
              <a:t>The </a:t>
            </a:r>
            <a:r>
              <a:rPr lang="en-US" b="0" baseline="0" dirty="0" err="1" smtClean="0"/>
              <a:t>rPET</a:t>
            </a:r>
            <a:r>
              <a:rPr lang="en-US" b="0" baseline="0" dirty="0" smtClean="0"/>
              <a:t>, has microfibers, and with each washing, or swallow, it goes into the water, and these break down into microplastics, then into nanoplastic particles, which circulate in the water cycle with the PET nanoplastic particles, and it take 500 years to degrade, and that means all the plastic every made (except some incinerated) is still here, and worse problem, that are a lot of other plastics, and they break down to nanoparticles and head into food chain, so the water cycle gets more and more contaminated. </a:t>
            </a:r>
          </a:p>
          <a:p>
            <a:endParaRPr lang="en-US" b="0" baseline="0" dirty="0" smtClean="0"/>
          </a:p>
          <a:p>
            <a:r>
              <a:rPr lang="en-US" b="0" baseline="0" dirty="0" smtClean="0"/>
              <a:t>BOTTOM LINE</a:t>
            </a:r>
          </a:p>
          <a:p>
            <a:r>
              <a:rPr lang="en-US" b="0" baseline="0" dirty="0" smtClean="0"/>
              <a:t>Our desire for plastic has change our Self. Other contaminants stick to the plastic and circulate in the water cycle, and the food chain, and that means plastic water and beverage bottles is a huge contributors to the human activities changing the global water cycle, and changing the Self of Water=Desire, Water=Life, Water=Memory, Water=Spirit, and Water=Matter  but also means we are in Water-Denial, so Water=$$$</a:t>
            </a:r>
          </a:p>
          <a:p>
            <a:endParaRPr lang="en-US" b="0" baseline="0" dirty="0" smtClean="0"/>
          </a:p>
          <a:p>
            <a:r>
              <a:rPr lang="en-US" b="0" baseline="0" dirty="0" smtClean="0"/>
              <a:t>Plastic is a waste byproduct of petrochemical manufacturing. The oil industry had to get rid of the waste, so making it into plastic was how to do that, now we are past peak oil, and past three water peaks, and Water=Desire (our Ego manipulated by marketing hype) is causing an evolutionary change in the Self, so instead of an authentic Self, we have the Self as Desired by DuPont (inventor of plastic), and by Nestle, Coke, and PepsiCo (and their imitators). This is why Boje says in his books we are in a culture of denial, as marketing sells us a new self, and corporate lobbies corrupt agencies like FDA, or defang the EPA, and fund the campaigns of political leaders with PAC </a:t>
            </a:r>
            <a:r>
              <a:rPr lang="en-US" b="0" baseline="0" dirty="0" err="1" smtClean="0"/>
              <a:t>meney</a:t>
            </a:r>
            <a:r>
              <a:rPr lang="en-US" b="0" baseline="0" dirty="0" smtClean="0"/>
              <a:t>, as the corporation became a legal person, then its PAC money declared free speech act in political elections, while a human citizen ahs a limit in USA of $2,500.</a:t>
            </a:r>
          </a:p>
          <a:p>
            <a:r>
              <a:rPr lang="en-US" b="0" baseline="0" dirty="0" smtClean="0"/>
              <a:t>All this boils down to Water=Desire is a corruption of Water=Spirit (Radah, mistranslated from the Hebrew in King James bible 1611, and used to by Francis Bacon soon after to make scientific method about subduing and domination of nature as an improper translation of ‘dominion’ and this became a political ideology in the 1970s  e.g. James Watt, Secretary of the Interior to Reagan, said “After the last tree is felled, Christ will come back”</a:t>
            </a:r>
          </a:p>
          <a:p>
            <a:r>
              <a:rPr lang="en-US" b="0" baseline="0" dirty="0" smtClean="0"/>
              <a:t>In sum bad bible translations of Radah are now being corrected so that it means ‘caring for creation’ and ‘stewardship, but the damage will take generations to undo, and by then the science says the water cycle will be destroyed. I.E. By 2030 global water demand will be 40% greater than it is today (McKinsey Report). By 2030 40% of world’s population will lack access to safe, sanitary water, in 2030 there will need 60% more fresh water to support demand than we have today in the water cycle. The developing nations are increasing water withdrawals by 50% and 18% in developing nations. In short, the fresh water system, if it were a bank, has more withdrawals than deposits, and is bankrupt!</a:t>
            </a:r>
          </a:p>
          <a:p>
            <a:endParaRPr lang="en-US" baseline="0" dirty="0" smtClean="0"/>
          </a:p>
          <a:p>
            <a:r>
              <a:rPr lang="en-US" baseline="0" dirty="0" smtClean="0"/>
              <a:t>https://</a:t>
            </a:r>
            <a:r>
              <a:rPr lang="en-US" baseline="0" dirty="0" err="1" smtClean="0"/>
              <a:t>www.waterlogic.com</a:t>
            </a:r>
            <a:r>
              <a:rPr lang="en-US" baseline="0" dirty="0" smtClean="0"/>
              <a:t>/en-us/resources-blog/world-oceans-day-plastic-pandemic/ for ocean impact</a:t>
            </a:r>
          </a:p>
        </p:txBody>
      </p:sp>
      <p:sp>
        <p:nvSpPr>
          <p:cNvPr id="4" name="Slide Number Placeholder 3"/>
          <p:cNvSpPr>
            <a:spLocks noGrp="1"/>
          </p:cNvSpPr>
          <p:nvPr>
            <p:ph type="sldNum" sz="quarter" idx="10"/>
          </p:nvPr>
        </p:nvSpPr>
        <p:spPr/>
        <p:txBody>
          <a:bodyPr/>
          <a:lstStyle/>
          <a:p>
            <a:fld id="{E0B34011-CC24-4AA9-A287-67993316E01C}" type="slidenum">
              <a:rPr lang="en-NZ" smtClean="0"/>
              <a:t>5</a:t>
            </a:fld>
            <a:endParaRPr lang="en-NZ"/>
          </a:p>
        </p:txBody>
      </p:sp>
    </p:spTree>
    <p:extLst>
      <p:ext uri="{BB962C8B-B14F-4D97-AF65-F5344CB8AC3E}">
        <p14:creationId xmlns:p14="http://schemas.microsoft.com/office/powerpoint/2010/main" val="41427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www.linv.org</a:t>
            </a:r>
            <a:r>
              <a:rPr lang="en-US" dirty="0" smtClean="0"/>
              <a:t>/virtual-water/</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6</a:t>
            </a:fld>
            <a:endParaRPr lang="en-US"/>
          </a:p>
        </p:txBody>
      </p:sp>
    </p:spTree>
    <p:extLst>
      <p:ext uri="{BB962C8B-B14F-4D97-AF65-F5344CB8AC3E}">
        <p14:creationId xmlns:p14="http://schemas.microsoft.com/office/powerpoint/2010/main" val="2643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http://sncyear7geography.weebly.com/virtual-</a:t>
            </a:r>
            <a:r>
              <a:rPr lang="en-US" dirty="0" err="1" smtClean="0"/>
              <a:t>water.html</a:t>
            </a:r>
            <a:endParaRPr lang="en-US" dirty="0" smtClean="0"/>
          </a:p>
          <a:p>
            <a:pPr defTabSz="457155">
              <a:defRPr/>
            </a:pPr>
            <a:r>
              <a:rPr lang="en-US" dirty="0" smtClean="0"/>
              <a:t>“When a country imports (bring in from another country) 1 </a:t>
            </a:r>
            <a:r>
              <a:rPr lang="en-US" dirty="0" err="1" smtClean="0"/>
              <a:t>tonne</a:t>
            </a:r>
            <a:r>
              <a:rPr lang="en-US" dirty="0" smtClean="0"/>
              <a:t> of wheat, that country saves about 1,300 cubic </a:t>
            </a:r>
            <a:r>
              <a:rPr lang="en-US" dirty="0" err="1" smtClean="0"/>
              <a:t>metres</a:t>
            </a:r>
            <a:r>
              <a:rPr lang="en-US" dirty="0" smtClean="0"/>
              <a:t> of its own water (as it would have used 1,300 cubic </a:t>
            </a:r>
            <a:r>
              <a:rPr lang="en-US" dirty="0" err="1" smtClean="0"/>
              <a:t>metres</a:t>
            </a:r>
            <a:r>
              <a:rPr lang="en-US" dirty="0" smtClean="0"/>
              <a:t> of its own water if it produced the wheat themselves instead of importing it). If the water is scare in a country, the water it saved can be used for other purposes. If however, the water is scarce in the country that produced the wheat, then they have exported 1,300 cubic </a:t>
            </a:r>
            <a:r>
              <a:rPr lang="en-US" dirty="0" err="1" smtClean="0"/>
              <a:t>metres</a:t>
            </a:r>
            <a:r>
              <a:rPr lang="en-US" dirty="0" smtClean="0"/>
              <a:t> of water that is no longer available for other </a:t>
            </a:r>
            <a:r>
              <a:rPr lang="en-US" smtClean="0"/>
              <a:t>purposes.”</a:t>
            </a:r>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7</a:t>
            </a:fld>
            <a:endParaRPr lang="en-US"/>
          </a:p>
        </p:txBody>
      </p:sp>
    </p:spTree>
    <p:extLst>
      <p:ext uri="{BB962C8B-B14F-4D97-AF65-F5344CB8AC3E}">
        <p14:creationId xmlns:p14="http://schemas.microsoft.com/office/powerpoint/2010/main" val="270909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www.surfrider.eu</a:t>
            </a:r>
            <a:r>
              <a:rPr lang="en-US" dirty="0" smtClean="0"/>
              <a:t>/en/le-blog/plastic-bottles-key-figures-environmental-disaster/</a:t>
            </a:r>
          </a:p>
          <a:p>
            <a:endParaRPr lang="en-US" dirty="0" smtClean="0"/>
          </a:p>
        </p:txBody>
      </p:sp>
      <p:sp>
        <p:nvSpPr>
          <p:cNvPr id="4" name="Slide Number Placeholder 3"/>
          <p:cNvSpPr>
            <a:spLocks noGrp="1"/>
          </p:cNvSpPr>
          <p:nvPr>
            <p:ph type="sldNum" sz="quarter" idx="10"/>
          </p:nvPr>
        </p:nvSpPr>
        <p:spPr/>
        <p:txBody>
          <a:bodyPr/>
          <a:lstStyle/>
          <a:p>
            <a:fld id="{837A1337-1039-1746-B107-161422F27870}" type="slidenum">
              <a:rPr lang="en-US" smtClean="0"/>
              <a:t>8</a:t>
            </a:fld>
            <a:endParaRPr lang="en-US"/>
          </a:p>
        </p:txBody>
      </p:sp>
    </p:spTree>
    <p:extLst>
      <p:ext uri="{BB962C8B-B14F-4D97-AF65-F5344CB8AC3E}">
        <p14:creationId xmlns:p14="http://schemas.microsoft.com/office/powerpoint/2010/main" val="328545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www.dw.com</a:t>
            </a:r>
            <a:r>
              <a:rPr lang="en-US" dirty="0" smtClean="0"/>
              <a:t>/en/plastic-waste-and-the-recycling-myth/a-45746469</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9</a:t>
            </a:fld>
            <a:endParaRPr lang="en-US"/>
          </a:p>
        </p:txBody>
      </p:sp>
    </p:spTree>
    <p:extLst>
      <p:ext uri="{BB962C8B-B14F-4D97-AF65-F5344CB8AC3E}">
        <p14:creationId xmlns:p14="http://schemas.microsoft.com/office/powerpoint/2010/main" val="9710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Water=Life. Water is an ecological necessity</a:t>
            </a:r>
          </a:p>
          <a:p>
            <a:r>
              <a:rPr lang="en-US" dirty="0" smtClean="0"/>
              <a:t>The</a:t>
            </a:r>
            <a:r>
              <a:rPr lang="en-US" baseline="0" dirty="0" smtClean="0"/>
              <a:t> human body is 60 to 75% water depending on age and gender. Each human body has 37.2 </a:t>
            </a:r>
            <a:r>
              <a:rPr lang="en-US" baseline="0" dirty="0" err="1" smtClean="0"/>
              <a:t>trilliion</a:t>
            </a:r>
            <a:r>
              <a:rPr lang="en-US" baseline="0" dirty="0" smtClean="0"/>
              <a:t> living cells, </a:t>
            </a:r>
            <a:r>
              <a:rPr lang="en-US" baseline="0" dirty="0" err="1" smtClean="0"/>
              <a:t>allof</a:t>
            </a:r>
            <a:r>
              <a:rPr lang="en-US" baseline="0" dirty="0" smtClean="0"/>
              <a:t> them have water or they die. </a:t>
            </a:r>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15</a:t>
            </a:fld>
            <a:endParaRPr lang="en-NZ"/>
          </a:p>
        </p:txBody>
      </p:sp>
    </p:spTree>
    <p:extLst>
      <p:ext uri="{BB962C8B-B14F-4D97-AF65-F5344CB8AC3E}">
        <p14:creationId xmlns:p14="http://schemas.microsoft.com/office/powerpoint/2010/main" val="264244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6/22/19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82489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6/22/19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53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6/22/19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0332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6/22/19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9650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6/22/19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0507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6/22/19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6798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6/22/19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2810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6/22/19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3237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6/22/19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96700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6/22/19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8870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6/22/19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83857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6/22/19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6732917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s://www.dropbox.com/sh/bd297r9f6lhgjeh/AAChF7KdZH7hvz3aGIySrTJwa?dl=0" TargetMode="External"/><Relationship Id="rId6" Type="http://schemas.openxmlformats.org/officeDocument/2006/relationships/hyperlink" Target="https://davidboje.com/Aalborg" TargetMode="External"/><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and Plastic on Tilos Island</a:t>
            </a:r>
            <a:endParaRPr lang="en-US" dirty="0"/>
          </a:p>
        </p:txBody>
      </p:sp>
      <p:sp>
        <p:nvSpPr>
          <p:cNvPr id="3" name="Subtitle 2"/>
          <p:cNvSpPr>
            <a:spLocks noGrp="1"/>
          </p:cNvSpPr>
          <p:nvPr>
            <p:ph type="subTitle" idx="1"/>
          </p:nvPr>
        </p:nvSpPr>
        <p:spPr/>
        <p:txBody>
          <a:bodyPr>
            <a:normAutofit/>
          </a:bodyPr>
          <a:lstStyle/>
          <a:p>
            <a:pPr algn="ctr"/>
            <a:r>
              <a:rPr lang="en-NZ" dirty="0" smtClean="0"/>
              <a:t>David M. Boje</a:t>
            </a:r>
          </a:p>
          <a:p>
            <a:pPr algn="ctr"/>
            <a:r>
              <a:rPr lang="en-NZ" dirty="0" smtClean="0"/>
              <a:t>Professor,  Aalborg University &amp; Storytelling Researcher</a:t>
            </a:r>
          </a:p>
        </p:txBody>
      </p:sp>
      <p:sp>
        <p:nvSpPr>
          <p:cNvPr id="4" name="Rectangle 3"/>
          <p:cNvSpPr/>
          <p:nvPr/>
        </p:nvSpPr>
        <p:spPr>
          <a:xfrm>
            <a:off x="676275" y="5875636"/>
            <a:ext cx="7791450" cy="369332"/>
          </a:xfrm>
          <a:prstGeom prst="rect">
            <a:avLst/>
          </a:prstGeom>
        </p:spPr>
        <p:txBody>
          <a:bodyPr wrap="square">
            <a:spAutoFit/>
          </a:bodyPr>
          <a:lstStyle/>
          <a:p>
            <a:r>
              <a:rPr lang="en-US" dirty="0" smtClean="0"/>
              <a:t>Special presentation to Andreas </a:t>
            </a:r>
            <a:r>
              <a:rPr lang="en-US" dirty="0" err="1" smtClean="0"/>
              <a:t>Andrapoulos</a:t>
            </a:r>
            <a:r>
              <a:rPr lang="en-US" dirty="0" smtClean="0"/>
              <a:t>, Tilos Island</a:t>
            </a:r>
            <a:endParaRPr lang="en-US" dirty="0" smtClean="0"/>
          </a:p>
        </p:txBody>
      </p:sp>
      <p:pic>
        <p:nvPicPr>
          <p:cNvPr id="5" name="Picture 4"/>
          <p:cNvPicPr>
            <a:picLocks noChangeAspect="1"/>
          </p:cNvPicPr>
          <p:nvPr/>
        </p:nvPicPr>
        <p:blipFill>
          <a:blip r:embed="rId4"/>
          <a:stretch>
            <a:fillRect/>
          </a:stretch>
        </p:blipFill>
        <p:spPr>
          <a:xfrm>
            <a:off x="6962049" y="5638800"/>
            <a:ext cx="1930400" cy="1092200"/>
          </a:xfrm>
          <a:prstGeom prst="rect">
            <a:avLst/>
          </a:prstGeom>
        </p:spPr>
      </p:pic>
    </p:spTree>
    <p:custDataLst>
      <p:tags r:id="rId1"/>
    </p:custDataLst>
    <p:extLst>
      <p:ext uri="{BB962C8B-B14F-4D97-AF65-F5344CB8AC3E}">
        <p14:creationId xmlns:p14="http://schemas.microsoft.com/office/powerpoint/2010/main" val="179372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t>
            </a:r>
            <a:r>
              <a:rPr lang="en-US" dirty="0" smtClean="0"/>
              <a:t>isphenol-A (BPA) </a:t>
            </a:r>
            <a:br>
              <a:rPr lang="en-US" dirty="0" smtClean="0"/>
            </a:br>
            <a:r>
              <a:rPr lang="en-US" dirty="0" smtClean="0"/>
              <a:t>Its substitutes not that safe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"BPA but not BPS concentrations were positively correlated with both estrogenic and </a:t>
            </a:r>
            <a:r>
              <a:rPr lang="en-US" dirty="0" err="1"/>
              <a:t>antiandrogenic</a:t>
            </a:r>
            <a:r>
              <a:rPr lang="en-US" dirty="0"/>
              <a:t> activities. BPA still dominates the thermal paper market in Brazil and Spain, and BPS appears to be one of the main alternatives in France. There is an urgent need to evaluate the safety of alternatives proposed to replace BPA as developer in thermal printing. The large proportion of samples with hormonal activity calls for the adoption of preventive measures"</a:t>
            </a:r>
          </a:p>
        </p:txBody>
      </p:sp>
      <p:sp>
        <p:nvSpPr>
          <p:cNvPr id="4" name="Rectangle 3"/>
          <p:cNvSpPr/>
          <p:nvPr/>
        </p:nvSpPr>
        <p:spPr>
          <a:xfrm>
            <a:off x="1629127" y="6126163"/>
            <a:ext cx="4368729" cy="369332"/>
          </a:xfrm>
          <a:prstGeom prst="rect">
            <a:avLst/>
          </a:prstGeom>
        </p:spPr>
        <p:txBody>
          <a:bodyPr wrap="none">
            <a:spAutoFit/>
          </a:bodyPr>
          <a:lstStyle/>
          <a:p>
            <a:r>
              <a:rPr lang="en-US" dirty="0"/>
              <a:t>BPA, </a:t>
            </a:r>
            <a:r>
              <a:rPr lang="en-US" dirty="0" err="1"/>
              <a:t>bisphenol</a:t>
            </a:r>
            <a:r>
              <a:rPr lang="en-US" dirty="0"/>
              <a:t> S (BPS) and </a:t>
            </a:r>
            <a:r>
              <a:rPr lang="en-US" dirty="0" err="1"/>
              <a:t>bisphenol</a:t>
            </a:r>
            <a:r>
              <a:rPr lang="en-US" dirty="0"/>
              <a:t> F (BPF)</a:t>
            </a:r>
          </a:p>
        </p:txBody>
      </p:sp>
    </p:spTree>
    <p:extLst>
      <p:ext uri="{BB962C8B-B14F-4D97-AF65-F5344CB8AC3E}">
        <p14:creationId xmlns:p14="http://schemas.microsoft.com/office/powerpoint/2010/main" val="796529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plastic water bottles never recycled</a:t>
            </a:r>
            <a:endParaRPr lang="en-US" dirty="0"/>
          </a:p>
        </p:txBody>
      </p:sp>
      <p:sp>
        <p:nvSpPr>
          <p:cNvPr id="3" name="Content Placeholder 2"/>
          <p:cNvSpPr>
            <a:spLocks noGrp="1"/>
          </p:cNvSpPr>
          <p:nvPr>
            <p:ph idx="1"/>
          </p:nvPr>
        </p:nvSpPr>
        <p:spPr/>
        <p:txBody>
          <a:bodyPr/>
          <a:lstStyle/>
          <a:p>
            <a:pPr marL="0" indent="0">
              <a:buNone/>
            </a:pPr>
            <a:r>
              <a:rPr lang="en-US" dirty="0" smtClean="0"/>
              <a:t>Plastic </a:t>
            </a:r>
            <a:r>
              <a:rPr lang="en-US" dirty="0"/>
              <a:t>took off in 1950s, then in bottled water in </a:t>
            </a:r>
            <a:r>
              <a:rPr lang="en-US" dirty="0" smtClean="0"/>
              <a:t>1970s</a:t>
            </a:r>
            <a:endParaRPr lang="en-US" dirty="0"/>
          </a:p>
          <a:p>
            <a:pPr marL="0" indent="0">
              <a:buNone/>
            </a:pPr>
            <a:r>
              <a:rPr lang="en-US" dirty="0"/>
              <a:t>W</a:t>
            </a:r>
            <a:r>
              <a:rPr lang="en-US" dirty="0" smtClean="0"/>
              <a:t>e </a:t>
            </a:r>
            <a:r>
              <a:rPr lang="en-US" dirty="0"/>
              <a:t>have 9.2 billion tons of it, and more each year than the prior </a:t>
            </a:r>
            <a:r>
              <a:rPr lang="en-US" dirty="0" smtClean="0"/>
              <a:t>year</a:t>
            </a:r>
            <a:endParaRPr lang="en-US" dirty="0"/>
          </a:p>
          <a:p>
            <a:pPr marL="0" indent="0">
              <a:buNone/>
            </a:pPr>
            <a:r>
              <a:rPr lang="en-US" dirty="0" smtClean="0"/>
              <a:t>ALL </a:t>
            </a:r>
            <a:r>
              <a:rPr lang="en-US" dirty="0"/>
              <a:t>OF IT STILL </a:t>
            </a:r>
            <a:r>
              <a:rPr lang="en-US" dirty="0" smtClean="0"/>
              <a:t>HERE </a:t>
            </a:r>
          </a:p>
          <a:p>
            <a:pPr marL="0" indent="0">
              <a:buNone/>
            </a:pPr>
            <a:r>
              <a:rPr lang="en-US" dirty="0" smtClean="0"/>
              <a:t>And 6.2 </a:t>
            </a:r>
            <a:r>
              <a:rPr lang="en-US" dirty="0"/>
              <a:t>billion tons of plastic never reaches the recycling bin, and that which does, most of that is not actually being recycled. </a:t>
            </a:r>
          </a:p>
          <a:p>
            <a:pPr marL="0" indent="0">
              <a:buNone/>
            </a:pPr>
            <a:endParaRPr lang="en-US" dirty="0"/>
          </a:p>
        </p:txBody>
      </p:sp>
      <p:sp>
        <p:nvSpPr>
          <p:cNvPr id="4" name="Rectangle 3"/>
          <p:cNvSpPr/>
          <p:nvPr/>
        </p:nvSpPr>
        <p:spPr>
          <a:xfrm>
            <a:off x="152400" y="5916137"/>
            <a:ext cx="8820150" cy="923330"/>
          </a:xfrm>
          <a:prstGeom prst="rect">
            <a:avLst/>
          </a:prstGeom>
        </p:spPr>
        <p:txBody>
          <a:bodyPr wrap="square">
            <a:spAutoFit/>
          </a:bodyPr>
          <a:lstStyle/>
          <a:p>
            <a:pPr algn="ctr"/>
            <a:r>
              <a:rPr lang="en-US" b="1" dirty="0" smtClean="0">
                <a:solidFill>
                  <a:srgbClr val="FFFF00"/>
                </a:solidFill>
              </a:rPr>
              <a:t>WHAT IS OUR MORAL ANSWERABILITY: “What form does this question take for us now? </a:t>
            </a:r>
          </a:p>
          <a:p>
            <a:pPr algn="ctr"/>
            <a:r>
              <a:rPr lang="en-US" b="1" dirty="0" smtClean="0">
                <a:solidFill>
                  <a:srgbClr val="FFFF00"/>
                </a:solidFill>
              </a:rPr>
              <a:t>Or, how does the historical time in which we live condition and permeate the form of the question itself?</a:t>
            </a:r>
            <a:endParaRPr lang="en-US" b="1" dirty="0">
              <a:solidFill>
                <a:srgbClr val="FFFF00"/>
              </a:solidFill>
            </a:endParaRPr>
          </a:p>
        </p:txBody>
      </p:sp>
    </p:spTree>
    <p:extLst>
      <p:ext uri="{BB962C8B-B14F-4D97-AF65-F5344CB8AC3E}">
        <p14:creationId xmlns:p14="http://schemas.microsoft.com/office/powerpoint/2010/main" val="31251889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is dangerous to Health</a:t>
            </a:r>
            <a:endParaRPr lang="en-US" dirty="0"/>
          </a:p>
        </p:txBody>
      </p:sp>
      <p:sp>
        <p:nvSpPr>
          <p:cNvPr id="3" name="Content Placeholder 2"/>
          <p:cNvSpPr>
            <a:spLocks noGrp="1"/>
          </p:cNvSpPr>
          <p:nvPr>
            <p:ph idx="1"/>
          </p:nvPr>
        </p:nvSpPr>
        <p:spPr>
          <a:xfrm>
            <a:off x="280802" y="1194454"/>
            <a:ext cx="8686800" cy="5257800"/>
          </a:xfrm>
        </p:spPr>
        <p:txBody>
          <a:bodyPr>
            <a:normAutofit lnSpcReduction="10000"/>
          </a:bodyPr>
          <a:lstStyle/>
          <a:p>
            <a:pPr marL="0" indent="0">
              <a:buNone/>
            </a:pPr>
            <a:r>
              <a:rPr lang="en-US" dirty="0"/>
              <a:t>BPA stands for Bisphenol-A and it is a carcinogen, </a:t>
            </a:r>
            <a:r>
              <a:rPr lang="en-US" dirty="0" smtClean="0"/>
              <a:t>causes </a:t>
            </a:r>
            <a:r>
              <a:rPr lang="en-US" dirty="0"/>
              <a:t>low sperm count in boys, and  early puberty in girls. </a:t>
            </a:r>
            <a:endParaRPr lang="en-US" dirty="0" smtClean="0"/>
          </a:p>
          <a:p>
            <a:pPr marL="0" indent="0">
              <a:buNone/>
            </a:pPr>
            <a:r>
              <a:rPr lang="en-US" dirty="0" smtClean="0"/>
              <a:t>PBA </a:t>
            </a:r>
            <a:r>
              <a:rPr lang="en-US" dirty="0"/>
              <a:t>is endocrine disruptor</a:t>
            </a:r>
            <a:r>
              <a:rPr lang="en-US" dirty="0" smtClean="0"/>
              <a:t>.</a:t>
            </a:r>
          </a:p>
          <a:p>
            <a:pPr marL="0" indent="0">
              <a:buNone/>
            </a:pPr>
            <a:r>
              <a:rPr lang="en-US" dirty="0"/>
              <a:t>BPA has </a:t>
            </a:r>
            <a:r>
              <a:rPr lang="en-US" dirty="0" smtClean="0"/>
              <a:t>phthalates, industrial chemicals: </a:t>
            </a:r>
            <a:r>
              <a:rPr lang="en-US" dirty="0"/>
              <a:t>binding </a:t>
            </a:r>
            <a:r>
              <a:rPr lang="en-US" dirty="0" smtClean="0"/>
              <a:t>agents</a:t>
            </a:r>
            <a:r>
              <a:rPr lang="en-US" dirty="0"/>
              <a:t> </a:t>
            </a:r>
            <a:r>
              <a:rPr lang="en-US" dirty="0" smtClean="0"/>
              <a:t>and </a:t>
            </a:r>
            <a:r>
              <a:rPr lang="en-US" dirty="0"/>
              <a:t>to soften plastic, make it clearer and more durable</a:t>
            </a:r>
            <a:r>
              <a:rPr lang="en-US" dirty="0" smtClean="0"/>
              <a:t>. </a:t>
            </a:r>
          </a:p>
          <a:p>
            <a:pPr marL="0" indent="0">
              <a:buNone/>
            </a:pPr>
            <a:r>
              <a:rPr lang="en-US" dirty="0" smtClean="0"/>
              <a:t>Phthalates </a:t>
            </a:r>
            <a:r>
              <a:rPr lang="en-US" dirty="0"/>
              <a:t>are  linked to asthmas, attention-deficit disorder, breast cancer, Type II diabetes, autism, and male fertility </a:t>
            </a:r>
            <a:r>
              <a:rPr lang="en-US" dirty="0" smtClean="0"/>
              <a:t>disorders</a:t>
            </a:r>
          </a:p>
          <a:p>
            <a:pPr marL="0" indent="0">
              <a:buNone/>
            </a:pPr>
            <a:endParaRPr lang="en-US" dirty="0"/>
          </a:p>
          <a:p>
            <a:pPr marL="0" indent="0">
              <a:buNone/>
            </a:pPr>
            <a:endParaRPr lang="en-US" dirty="0" smtClean="0"/>
          </a:p>
          <a:p>
            <a:pPr marL="0" indent="0">
              <a:buNone/>
            </a:pPr>
            <a:endParaRPr lang="en-US" dirty="0"/>
          </a:p>
        </p:txBody>
      </p:sp>
      <p:sp>
        <p:nvSpPr>
          <p:cNvPr id="4" name="Rectangle 3"/>
          <p:cNvSpPr/>
          <p:nvPr/>
        </p:nvSpPr>
        <p:spPr>
          <a:xfrm>
            <a:off x="152400" y="5916137"/>
            <a:ext cx="8820150" cy="923330"/>
          </a:xfrm>
          <a:prstGeom prst="rect">
            <a:avLst/>
          </a:prstGeom>
        </p:spPr>
        <p:txBody>
          <a:bodyPr wrap="square">
            <a:spAutoFit/>
          </a:bodyPr>
          <a:lstStyle/>
          <a:p>
            <a:pPr algn="ctr"/>
            <a:r>
              <a:rPr lang="en-US" b="1" dirty="0" smtClean="0">
                <a:solidFill>
                  <a:srgbClr val="FFFF00"/>
                </a:solidFill>
              </a:rPr>
              <a:t>WHAT IS OUR MORAL ANSWERABILITY: “What form does this question take for us now? </a:t>
            </a:r>
          </a:p>
          <a:p>
            <a:pPr algn="ctr"/>
            <a:r>
              <a:rPr lang="en-US" b="1" dirty="0" smtClean="0">
                <a:solidFill>
                  <a:srgbClr val="FFFF00"/>
                </a:solidFill>
              </a:rPr>
              <a:t>Or, how does the historical time in which we live condition and permeate the form of the question itself?</a:t>
            </a:r>
            <a:endParaRPr lang="en-US" b="1" dirty="0">
              <a:solidFill>
                <a:srgbClr val="FFFF00"/>
              </a:solidFill>
            </a:endParaRPr>
          </a:p>
        </p:txBody>
      </p:sp>
    </p:spTree>
    <p:extLst>
      <p:ext uri="{BB962C8B-B14F-4D97-AF65-F5344CB8AC3E}">
        <p14:creationId xmlns:p14="http://schemas.microsoft.com/office/powerpoint/2010/main" val="1747709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Plastic water bottles are dangerous to your health</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P</a:t>
            </a:r>
            <a:r>
              <a:rPr lang="en-US" dirty="0"/>
              <a:t>lastic has entered the water </a:t>
            </a:r>
            <a:r>
              <a:rPr lang="en-US" dirty="0" smtClean="0"/>
              <a:t>cycle</a:t>
            </a:r>
          </a:p>
          <a:p>
            <a:pPr marL="0" indent="0">
              <a:buNone/>
            </a:pPr>
            <a:r>
              <a:rPr lang="en-US" dirty="0" smtClean="0"/>
              <a:t> BPA and </a:t>
            </a:r>
            <a:r>
              <a:rPr lang="en-US" dirty="0"/>
              <a:t>substitutes BPS and BPF are equally </a:t>
            </a:r>
            <a:r>
              <a:rPr lang="en-US" dirty="0" smtClean="0"/>
              <a:t>toxic</a:t>
            </a:r>
            <a:endParaRPr lang="en-US" dirty="0"/>
          </a:p>
          <a:p>
            <a:pPr marL="0" indent="0">
              <a:buNone/>
            </a:pPr>
            <a:r>
              <a:rPr lang="en-US" dirty="0" smtClean="0"/>
              <a:t>Fresh </a:t>
            </a:r>
            <a:r>
              <a:rPr lang="en-US" dirty="0"/>
              <a:t>safe drinking water and sanitation getting so </a:t>
            </a:r>
            <a:r>
              <a:rPr lang="en-US" dirty="0" smtClean="0"/>
              <a:t>scarce</a:t>
            </a:r>
            <a:endParaRPr lang="en-US" dirty="0"/>
          </a:p>
          <a:p>
            <a:pPr marL="0" indent="0">
              <a:buNone/>
            </a:pPr>
            <a:r>
              <a:rPr lang="en-US" dirty="0" smtClean="0"/>
              <a:t>6,000 </a:t>
            </a:r>
            <a:r>
              <a:rPr lang="en-US" dirty="0"/>
              <a:t>children die every day of water-borne diseases that are entirely preventable with modern science</a:t>
            </a:r>
          </a:p>
          <a:p>
            <a:pPr marL="0" indent="0">
              <a:buNone/>
            </a:pPr>
            <a:endParaRPr lang="en-US" dirty="0"/>
          </a:p>
        </p:txBody>
      </p:sp>
    </p:spTree>
    <p:extLst>
      <p:ext uri="{BB962C8B-B14F-4D97-AF65-F5344CB8AC3E}">
        <p14:creationId xmlns:p14="http://schemas.microsoft.com/office/powerpoint/2010/main" val="36086367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734300" cy="1376362"/>
          </a:xfrm>
        </p:spPr>
        <p:txBody>
          <a:bodyPr>
            <a:normAutofit fontScale="90000"/>
          </a:bodyPr>
          <a:lstStyle/>
          <a:p>
            <a:r>
              <a:rPr lang="en-US" b="1" dirty="0">
                <a:solidFill>
                  <a:srgbClr val="FF0000"/>
                </a:solidFill>
              </a:rPr>
              <a:t>Polychlorinated biphenyls (PCBs) are </a:t>
            </a:r>
            <a:r>
              <a:rPr lang="en-US" b="1" dirty="0" smtClean="0">
                <a:solidFill>
                  <a:srgbClr val="FF0000"/>
                </a:solidFill>
              </a:rPr>
              <a:t>manmade chemicals that adhere to plastic </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PCB, for example). If there was significant accumulation of environmental contaminants, there is the possibility that these concentrations could '</a:t>
            </a:r>
            <a:r>
              <a:rPr lang="en-US" dirty="0" err="1"/>
              <a:t>biomagnify</a:t>
            </a:r>
            <a:r>
              <a:rPr lang="en-US" dirty="0"/>
              <a:t>' up the food chain to higher </a:t>
            </a:r>
            <a:r>
              <a:rPr lang="en-US" dirty="0" smtClean="0"/>
              <a:t>levels, to humans</a:t>
            </a:r>
            <a:endParaRPr lang="en-US" dirty="0"/>
          </a:p>
        </p:txBody>
      </p:sp>
    </p:spTree>
    <p:extLst>
      <p:ext uri="{BB962C8B-B14F-4D97-AF65-F5344CB8AC3E}">
        <p14:creationId xmlns:p14="http://schemas.microsoft.com/office/powerpoint/2010/main" val="4230824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047" y="467876"/>
            <a:ext cx="1752384" cy="2800767"/>
          </a:xfrm>
          <a:prstGeom prst="rect">
            <a:avLst/>
          </a:prstGeom>
          <a:ln>
            <a:solidFill>
              <a:srgbClr val="B01513"/>
            </a:solidFill>
          </a:ln>
          <a:effectLst>
            <a:glow rad="1397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Water=Desire</a:t>
            </a:r>
          </a:p>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6" name="Rectangle 5"/>
          <p:cNvSpPr/>
          <p:nvPr/>
        </p:nvSpPr>
        <p:spPr>
          <a:xfrm>
            <a:off x="2244422" y="293740"/>
            <a:ext cx="1752384" cy="280076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Thirst</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4101909" y="0"/>
            <a:ext cx="1752384" cy="2123658"/>
          </a:xfrm>
          <a:prstGeom prst="rect">
            <a:avLst/>
          </a:prstGeom>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a:t>
            </a:r>
          </a:p>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8" name="Rectangle 7"/>
          <p:cNvSpPr/>
          <p:nvPr/>
        </p:nvSpPr>
        <p:spPr>
          <a:xfrm>
            <a:off x="6016963" y="354982"/>
            <a:ext cx="1752384" cy="2800767"/>
          </a:xfrm>
          <a:prstGeom prst="rect">
            <a:avLst/>
          </a:prstGeom>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Denial</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7219925" y="2759077"/>
            <a:ext cx="1752384" cy="2123658"/>
          </a:xfrm>
          <a:prstGeom prst="rect">
            <a:avLst/>
          </a:prstGeom>
          <a:ln/>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Life</a:t>
            </a:r>
          </a:p>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10" name="Rectangle 9"/>
          <p:cNvSpPr/>
          <p:nvPr/>
        </p:nvSpPr>
        <p:spPr>
          <a:xfrm>
            <a:off x="5413947" y="4432005"/>
            <a:ext cx="1752384" cy="3416320"/>
          </a:xfrm>
          <a:prstGeom prst="rect">
            <a:avLst/>
          </a:prstGeom>
          <a:ln/>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50800"/>
                <a:solidFill>
                  <a:schemeClr val="bg1">
                    <a:shade val="50000"/>
                  </a:schemeClr>
                </a:solidFill>
              </a:rPr>
              <a:t>Water= </a:t>
            </a:r>
            <a:r>
              <a:rPr lang="en-US" sz="4000" b="1" dirty="0" smtClean="0">
                <a:ln w="50800"/>
                <a:solidFill>
                  <a:schemeClr val="bg1">
                    <a:shade val="50000"/>
                  </a:schemeClr>
                </a:solidFill>
              </a:rPr>
              <a:t>Memory</a:t>
            </a:r>
            <a:endParaRPr lang="en-US" sz="4400" b="1" dirty="0" smtClean="0">
              <a:ln w="50800"/>
              <a:solidFill>
                <a:schemeClr val="bg1">
                  <a:shade val="50000"/>
                </a:schemeClr>
              </a:solidFill>
            </a:endParaRPr>
          </a:p>
          <a:p>
            <a:pPr algn="ctr"/>
            <a:r>
              <a:rPr lang="en-US" sz="4400" b="1" dirty="0" smtClean="0">
                <a:ln w="50800"/>
                <a:solidFill>
                  <a:schemeClr val="bg1">
                    <a:shade val="50000"/>
                  </a:schemeClr>
                </a:solidFill>
              </a:rPr>
              <a:t>6</a:t>
            </a:r>
            <a:endParaRPr lang="en-US" sz="4400" b="1" dirty="0">
              <a:ln w="50800"/>
              <a:solidFill>
                <a:schemeClr val="bg1">
                  <a:shade val="50000"/>
                </a:schemeClr>
              </a:solidFill>
            </a:endParaRPr>
          </a:p>
        </p:txBody>
      </p:sp>
      <p:sp>
        <p:nvSpPr>
          <p:cNvPr id="11" name="Rectangle 10"/>
          <p:cNvSpPr/>
          <p:nvPr/>
        </p:nvSpPr>
        <p:spPr>
          <a:xfrm>
            <a:off x="3638210" y="4734342"/>
            <a:ext cx="1752384" cy="2123658"/>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50800"/>
                <a:solidFill>
                  <a:schemeClr val="bg1">
                    <a:shade val="50000"/>
                  </a:schemeClr>
                </a:solidFill>
              </a:rPr>
              <a:t>Water= </a:t>
            </a:r>
            <a:r>
              <a:rPr lang="en-US" sz="4000" b="1" dirty="0" smtClean="0">
                <a:ln w="50800"/>
                <a:solidFill>
                  <a:schemeClr val="bg1">
                    <a:shade val="50000"/>
                  </a:schemeClr>
                </a:solidFill>
              </a:rPr>
              <a:t>Spirit</a:t>
            </a:r>
            <a:endParaRPr lang="en-US" sz="4400" b="1" dirty="0" smtClean="0">
              <a:ln w="50800"/>
              <a:solidFill>
                <a:schemeClr val="bg1">
                  <a:shade val="50000"/>
                </a:schemeClr>
              </a:solidFill>
            </a:endParaRPr>
          </a:p>
          <a:p>
            <a:pPr algn="ctr"/>
            <a:r>
              <a:rPr lang="en-US" sz="4400" b="1" dirty="0">
                <a:ln w="50800"/>
                <a:solidFill>
                  <a:schemeClr val="bg1">
                    <a:shade val="50000"/>
                  </a:schemeClr>
                </a:solidFill>
              </a:rPr>
              <a:t>7</a:t>
            </a:r>
          </a:p>
        </p:txBody>
      </p:sp>
      <p:sp>
        <p:nvSpPr>
          <p:cNvPr id="12" name="Rectangle 11"/>
          <p:cNvSpPr/>
          <p:nvPr/>
        </p:nvSpPr>
        <p:spPr>
          <a:xfrm>
            <a:off x="1832231" y="4385311"/>
            <a:ext cx="1752384" cy="2800767"/>
          </a:xfrm>
          <a:prstGeom prst="rect">
            <a:avLst/>
          </a:prstGeom>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Water= </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Ethics</a:t>
            </a:r>
            <a:endPar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8</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0" y="2833318"/>
            <a:ext cx="1752384" cy="2800767"/>
          </a:xfrm>
          <a:prstGeom prst="rect">
            <a:avLst/>
          </a:prstGeom>
          <a:ln/>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Matter</a:t>
            </a: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9</a:t>
            </a:r>
          </a:p>
        </p:txBody>
      </p:sp>
      <p:pic>
        <p:nvPicPr>
          <p:cNvPr id="14" name="Picture 13"/>
          <p:cNvPicPr>
            <a:picLocks noChangeAspect="1"/>
          </p:cNvPicPr>
          <p:nvPr/>
        </p:nvPicPr>
        <p:blipFill>
          <a:blip r:embed="rId3"/>
          <a:stretch>
            <a:fillRect/>
          </a:stretch>
        </p:blipFill>
        <p:spPr>
          <a:xfrm>
            <a:off x="1823987" y="1614202"/>
            <a:ext cx="5421294" cy="4186937"/>
          </a:xfrm>
          <a:prstGeom prst="rect">
            <a:avLst/>
          </a:prstGeom>
        </p:spPr>
      </p:pic>
    </p:spTree>
    <p:extLst>
      <p:ext uri="{BB962C8B-B14F-4D97-AF65-F5344CB8AC3E}">
        <p14:creationId xmlns:p14="http://schemas.microsoft.com/office/powerpoint/2010/main" val="243710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651FC063-5EA9-49AF-AFAF-D68C9E82B23B}" type="slidenum">
              <a:rPr lang="en-US" smtClean="0"/>
              <a:pPr/>
              <a:t>16</a:t>
            </a:fld>
            <a:endParaRPr lang="en-US"/>
          </a:p>
        </p:txBody>
      </p:sp>
      <p:pic>
        <p:nvPicPr>
          <p:cNvPr id="4" name="Picture 3" descr="Water Apocalypse overshoot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8973967" cy="6858000"/>
          </a:xfrm>
          <a:prstGeom prst="rect">
            <a:avLst/>
          </a:prstGeom>
        </p:spPr>
      </p:pic>
      <p:sp>
        <p:nvSpPr>
          <p:cNvPr id="5" name="Rectangle 4"/>
          <p:cNvSpPr/>
          <p:nvPr/>
        </p:nvSpPr>
        <p:spPr>
          <a:xfrm>
            <a:off x="7075384" y="0"/>
            <a:ext cx="1752384" cy="2800767"/>
          </a:xfrm>
          <a:prstGeom prst="rect">
            <a:avLst/>
          </a:prstGeom>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Denial</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35606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58969" y="0"/>
            <a:ext cx="3857625" cy="6858000"/>
          </a:xfrm>
          <a:prstGeom prst="rect">
            <a:avLst/>
          </a:prstGeom>
        </p:spPr>
      </p:pic>
      <p:pic>
        <p:nvPicPr>
          <p:cNvPr id="4" name="Picture 3"/>
          <p:cNvPicPr>
            <a:picLocks noChangeAspect="1"/>
          </p:cNvPicPr>
          <p:nvPr/>
        </p:nvPicPr>
        <p:blipFill>
          <a:blip r:embed="rId4"/>
          <a:stretch>
            <a:fillRect/>
          </a:stretch>
        </p:blipFill>
        <p:spPr>
          <a:xfrm>
            <a:off x="4471315" y="1380802"/>
            <a:ext cx="2876550" cy="3556000"/>
          </a:xfrm>
          <a:prstGeom prst="rect">
            <a:avLst/>
          </a:prstGeom>
        </p:spPr>
      </p:pic>
    </p:spTree>
    <p:extLst>
      <p:ext uri="{BB962C8B-B14F-4D97-AF65-F5344CB8AC3E}">
        <p14:creationId xmlns:p14="http://schemas.microsoft.com/office/powerpoint/2010/main" val="3504336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047" y="467876"/>
            <a:ext cx="1752384" cy="2800767"/>
          </a:xfrm>
          <a:prstGeom prst="rect">
            <a:avLst/>
          </a:prstGeom>
          <a:ln>
            <a:solidFill>
              <a:srgbClr val="B01513"/>
            </a:solidFill>
          </a:ln>
          <a:effectLst>
            <a:glow rad="1397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Water=Desire</a:t>
            </a:r>
          </a:p>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6" name="Rectangle 5"/>
          <p:cNvSpPr/>
          <p:nvPr/>
        </p:nvSpPr>
        <p:spPr>
          <a:xfrm>
            <a:off x="2244422" y="293740"/>
            <a:ext cx="1752384" cy="280076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Thirst</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4101909" y="0"/>
            <a:ext cx="1752384" cy="2123658"/>
          </a:xfrm>
          <a:prstGeom prst="rect">
            <a:avLst/>
          </a:prstGeom>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a:t>
            </a:r>
          </a:p>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8" name="Rectangle 7"/>
          <p:cNvSpPr/>
          <p:nvPr/>
        </p:nvSpPr>
        <p:spPr>
          <a:xfrm>
            <a:off x="6016963" y="354982"/>
            <a:ext cx="1752384" cy="2800767"/>
          </a:xfrm>
          <a:prstGeom prst="rect">
            <a:avLst/>
          </a:prstGeom>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Denial</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7219925" y="2759077"/>
            <a:ext cx="1752384" cy="2123658"/>
          </a:xfrm>
          <a:prstGeom prst="rect">
            <a:avLst/>
          </a:prstGeom>
          <a:ln/>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Life</a:t>
            </a:r>
          </a:p>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10" name="Rectangle 9"/>
          <p:cNvSpPr/>
          <p:nvPr/>
        </p:nvSpPr>
        <p:spPr>
          <a:xfrm>
            <a:off x="5413947" y="4432005"/>
            <a:ext cx="1752384" cy="3416320"/>
          </a:xfrm>
          <a:prstGeom prst="rect">
            <a:avLst/>
          </a:prstGeom>
          <a:ln/>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50800"/>
                <a:solidFill>
                  <a:schemeClr val="bg1">
                    <a:shade val="50000"/>
                  </a:schemeClr>
                </a:solidFill>
              </a:rPr>
              <a:t>Water= </a:t>
            </a:r>
            <a:r>
              <a:rPr lang="en-US" sz="4000" b="1" dirty="0" smtClean="0">
                <a:ln w="50800"/>
                <a:solidFill>
                  <a:schemeClr val="bg1">
                    <a:shade val="50000"/>
                  </a:schemeClr>
                </a:solidFill>
              </a:rPr>
              <a:t>Memory</a:t>
            </a:r>
            <a:endParaRPr lang="en-US" sz="4400" b="1" dirty="0" smtClean="0">
              <a:ln w="50800"/>
              <a:solidFill>
                <a:schemeClr val="bg1">
                  <a:shade val="50000"/>
                </a:schemeClr>
              </a:solidFill>
            </a:endParaRPr>
          </a:p>
          <a:p>
            <a:pPr algn="ctr"/>
            <a:r>
              <a:rPr lang="en-US" sz="4400" b="1" dirty="0" smtClean="0">
                <a:ln w="50800"/>
                <a:solidFill>
                  <a:schemeClr val="bg1">
                    <a:shade val="50000"/>
                  </a:schemeClr>
                </a:solidFill>
              </a:rPr>
              <a:t>6</a:t>
            </a:r>
            <a:endParaRPr lang="en-US" sz="4400" b="1" dirty="0">
              <a:ln w="50800"/>
              <a:solidFill>
                <a:schemeClr val="bg1">
                  <a:shade val="50000"/>
                </a:schemeClr>
              </a:solidFill>
            </a:endParaRPr>
          </a:p>
        </p:txBody>
      </p:sp>
      <p:sp>
        <p:nvSpPr>
          <p:cNvPr id="11" name="Rectangle 10"/>
          <p:cNvSpPr/>
          <p:nvPr/>
        </p:nvSpPr>
        <p:spPr>
          <a:xfrm>
            <a:off x="3638210" y="4734342"/>
            <a:ext cx="1752384" cy="2123658"/>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50800"/>
                <a:solidFill>
                  <a:schemeClr val="bg1">
                    <a:shade val="50000"/>
                  </a:schemeClr>
                </a:solidFill>
              </a:rPr>
              <a:t>Water= </a:t>
            </a:r>
            <a:r>
              <a:rPr lang="en-US" sz="4000" b="1" dirty="0" smtClean="0">
                <a:ln w="50800"/>
                <a:solidFill>
                  <a:schemeClr val="bg1">
                    <a:shade val="50000"/>
                  </a:schemeClr>
                </a:solidFill>
              </a:rPr>
              <a:t>Spirit</a:t>
            </a:r>
            <a:endParaRPr lang="en-US" sz="4400" b="1" dirty="0" smtClean="0">
              <a:ln w="50800"/>
              <a:solidFill>
                <a:schemeClr val="bg1">
                  <a:shade val="50000"/>
                </a:schemeClr>
              </a:solidFill>
            </a:endParaRPr>
          </a:p>
          <a:p>
            <a:pPr algn="ctr"/>
            <a:r>
              <a:rPr lang="en-US" sz="4400" b="1" dirty="0">
                <a:ln w="50800"/>
                <a:solidFill>
                  <a:schemeClr val="bg1">
                    <a:shade val="50000"/>
                  </a:schemeClr>
                </a:solidFill>
              </a:rPr>
              <a:t>7</a:t>
            </a:r>
          </a:p>
        </p:txBody>
      </p:sp>
      <p:sp>
        <p:nvSpPr>
          <p:cNvPr id="12" name="Rectangle 11"/>
          <p:cNvSpPr/>
          <p:nvPr/>
        </p:nvSpPr>
        <p:spPr>
          <a:xfrm>
            <a:off x="1832231" y="4385311"/>
            <a:ext cx="1752384" cy="2800767"/>
          </a:xfrm>
          <a:prstGeom prst="rect">
            <a:avLst/>
          </a:prstGeom>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Water= </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Ethics</a:t>
            </a:r>
            <a:endPar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8</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0" y="2833318"/>
            <a:ext cx="1752384" cy="2800767"/>
          </a:xfrm>
          <a:prstGeom prst="rect">
            <a:avLst/>
          </a:prstGeom>
          <a:ln/>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Matter</a:t>
            </a: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9</a:t>
            </a:r>
          </a:p>
        </p:txBody>
      </p:sp>
      <p:sp>
        <p:nvSpPr>
          <p:cNvPr id="3" name="Left-Right Arrow 2"/>
          <p:cNvSpPr/>
          <p:nvPr/>
        </p:nvSpPr>
        <p:spPr>
          <a:xfrm flipV="1">
            <a:off x="2108464" y="3358779"/>
            <a:ext cx="4934024" cy="277048"/>
          </a:xfrm>
          <a:prstGeom prst="leftRightArrow">
            <a:avLst/>
          </a:prstGeom>
          <a:solidFill>
            <a:schemeClr val="tx1"/>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5" name="Picture 14" descr="Screen Shot 2019-04-05 at 8.34.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434" y="2365463"/>
            <a:ext cx="1662656" cy="1930709"/>
          </a:xfrm>
          <a:prstGeom prst="rect">
            <a:avLst/>
          </a:prstGeom>
        </p:spPr>
      </p:pic>
      <p:pic>
        <p:nvPicPr>
          <p:cNvPr id="14" name="Picture 13" descr="Screen Shot 2019-04-05 at 8.34.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316" y="2345066"/>
            <a:ext cx="1691855" cy="1964617"/>
          </a:xfrm>
          <a:prstGeom prst="rect">
            <a:avLst/>
          </a:prstGeom>
        </p:spPr>
      </p:pic>
      <p:pic>
        <p:nvPicPr>
          <p:cNvPr id="16" name="Picture 15" descr="Screen Shot 2019-04-10 at 2.14.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75" y="508000"/>
            <a:ext cx="8010525" cy="5829300"/>
          </a:xfrm>
          <a:prstGeom prst="rect">
            <a:avLst/>
          </a:prstGeom>
        </p:spPr>
      </p:pic>
      <p:pic>
        <p:nvPicPr>
          <p:cNvPr id="18" name="Picture 17"/>
          <p:cNvPicPr>
            <a:picLocks noChangeAspect="1"/>
          </p:cNvPicPr>
          <p:nvPr/>
        </p:nvPicPr>
        <p:blipFill>
          <a:blip r:embed="rId6"/>
          <a:stretch>
            <a:fillRect/>
          </a:stretch>
        </p:blipFill>
        <p:spPr>
          <a:xfrm>
            <a:off x="2428875" y="0"/>
            <a:ext cx="4267284" cy="6858000"/>
          </a:xfrm>
          <a:prstGeom prst="rect">
            <a:avLst/>
          </a:prstGeom>
        </p:spPr>
      </p:pic>
      <p:sp>
        <p:nvSpPr>
          <p:cNvPr id="21" name="Content Placeholder 2"/>
          <p:cNvSpPr txBox="1">
            <a:spLocks/>
          </p:cNvSpPr>
          <p:nvPr/>
        </p:nvSpPr>
        <p:spPr>
          <a:xfrm>
            <a:off x="942020" y="406268"/>
            <a:ext cx="7148121" cy="5836297"/>
          </a:xfrm>
          <a:prstGeom prst="rect">
            <a:avLst/>
          </a:prstGeom>
          <a:solidFill>
            <a:srgbClr val="3F6374"/>
          </a:solidFill>
        </p:spPr>
        <p:txBody>
          <a:bodyPr>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600" dirty="0" smtClean="0"/>
              <a:t>Empirical evidence: </a:t>
            </a:r>
          </a:p>
          <a:p>
            <a:r>
              <a:rPr lang="en-US" sz="3600" dirty="0" smtClean="0"/>
              <a:t>Collapsing aquifers, </a:t>
            </a:r>
          </a:p>
          <a:p>
            <a:r>
              <a:rPr lang="en-US" sz="3600" dirty="0" smtClean="0"/>
              <a:t>60% die-off of marine life in last few decades, </a:t>
            </a:r>
          </a:p>
          <a:p>
            <a:r>
              <a:rPr lang="en-US" sz="3600" dirty="0" smtClean="0"/>
              <a:t>Deforestation, </a:t>
            </a:r>
          </a:p>
          <a:p>
            <a:r>
              <a:rPr lang="en-US" sz="3600" dirty="0" smtClean="0"/>
              <a:t>Desertification, </a:t>
            </a:r>
          </a:p>
          <a:p>
            <a:r>
              <a:rPr lang="en-US" sz="3600" dirty="0" smtClean="0"/>
              <a:t>Bioaccumulation of carcinogenic toxins, and </a:t>
            </a:r>
          </a:p>
          <a:p>
            <a:r>
              <a:rPr lang="en-US" sz="3600" dirty="0" smtClean="0"/>
              <a:t>Keeling’s Curve of CO2 Climate Change summarily ignored by those in Water=Denial</a:t>
            </a:r>
            <a:endParaRPr lang="en-US" sz="3600" dirty="0"/>
          </a:p>
        </p:txBody>
      </p:sp>
      <p:pic>
        <p:nvPicPr>
          <p:cNvPr id="22" name="Picture 21"/>
          <p:cNvPicPr>
            <a:picLocks noChangeAspect="1"/>
          </p:cNvPicPr>
          <p:nvPr/>
        </p:nvPicPr>
        <p:blipFill>
          <a:blip r:embed="rId7"/>
          <a:stretch>
            <a:fillRect/>
          </a:stretch>
        </p:blipFill>
        <p:spPr>
          <a:xfrm>
            <a:off x="5169889" y="1"/>
            <a:ext cx="3017785" cy="4647389"/>
          </a:xfrm>
          <a:prstGeom prst="rect">
            <a:avLst/>
          </a:prstGeom>
        </p:spPr>
      </p:pic>
    </p:spTree>
    <p:extLst>
      <p:ext uri="{BB962C8B-B14F-4D97-AF65-F5344CB8AC3E}">
        <p14:creationId xmlns:p14="http://schemas.microsoft.com/office/powerpoint/2010/main" val="729818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subTnLst>
                                    <p:set>
                                      <p:cBhvr override="childStyle">
                                        <p:cTn dur="1" fill="hold" display="0" masterRel="nextClick" afterEffect="1"/>
                                        <p:tgtEl>
                                          <p:spTgt spid="21">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subTnLst>
                                    <p:set>
                                      <p:cBhvr override="childStyle">
                                        <p:cTn dur="1" fill="hold" display="0" masterRel="nextClick" afterEffect="1"/>
                                        <p:tgtEl>
                                          <p:spTgt spid="21">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subTnLst>
                                    <p:set>
                                      <p:cBhvr override="childStyle">
                                        <p:cTn dur="1" fill="hold" display="0" masterRel="nextClick" afterEffect="1"/>
                                        <p:tgtEl>
                                          <p:spTgt spid="21">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subTnLst>
                                    <p:set>
                                      <p:cBhvr override="childStyle">
                                        <p:cTn dur="1" fill="hold" display="0" masterRel="nextClick" afterEffect="1"/>
                                        <p:tgtEl>
                                          <p:spTgt spid="21">
                                            <p:txEl>
                                              <p:pRg st="4" end="4"/>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subTnLst>
                                    <p:set>
                                      <p:cBhvr override="childStyle">
                                        <p:cTn dur="1" fill="hold" display="0" masterRel="nextClick" afterEffect="1"/>
                                        <p:tgtEl>
                                          <p:spTgt spid="21">
                                            <p:txEl>
                                              <p:pRg st="5" end="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subTnLst>
                                    <p:set>
                                      <p:cBhvr override="childStyle">
                                        <p:cTn dur="1" fill="hold" display="0" masterRel="nextClick" afterEffect="1"/>
                                        <p:tgtEl>
                                          <p:spTgt spid="21">
                                            <p:txEl>
                                              <p:pRg st="6" end="6"/>
                                            </p:txEl>
                                          </p:spTgt>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xit" presetSubtype="5" fill="hold" grpId="0" nodeType="clickEffect">
                                  <p:stCondLst>
                                    <p:cond delay="0"/>
                                  </p:stCondLst>
                                  <p:childTnLst>
                                    <p:animEffect transition="out" filter="checkerboard(down)">
                                      <p:cBhvr>
                                        <p:cTn id="38" dur="500"/>
                                        <p:tgtEl>
                                          <p:spTgt spid="21">
                                            <p:txEl>
                                              <p:pRg st="0" end="0"/>
                                            </p:txEl>
                                          </p:spTgt>
                                        </p:tgtEl>
                                      </p:cBhvr>
                                    </p:animEffect>
                                    <p:set>
                                      <p:cBhvr>
                                        <p:cTn id="39"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xit" presetSubtype="5" fill="hold" grpId="0" nodeType="clickEffect">
                                  <p:stCondLst>
                                    <p:cond delay="0"/>
                                  </p:stCondLst>
                                  <p:childTnLst>
                                    <p:animEffect transition="out" filter="checkerboard(down)">
                                      <p:cBhvr>
                                        <p:cTn id="43" dur="500"/>
                                        <p:tgtEl>
                                          <p:spTgt spid="21">
                                            <p:bg/>
                                          </p:spTgt>
                                        </p:tgtEl>
                                      </p:cBhvr>
                                    </p:animEffect>
                                    <p:set>
                                      <p:cBhvr>
                                        <p:cTn id="44" dur="1" fill="hold">
                                          <p:stCondLst>
                                            <p:cond delay="499"/>
                                          </p:stCondLst>
                                        </p:cTn>
                                        <p:tgtEl>
                                          <p:spTgt spid="21">
                                            <p:bg/>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nodeType="clickEffect">
                                  <p:stCondLst>
                                    <p:cond delay="0"/>
                                  </p:stCondLst>
                                  <p:childTnLst>
                                    <p:animEffect transition="out" filter="dissolv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9"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0" fill="hold"/>
                                        <p:tgtEl>
                                          <p:spTgt spid="18"/>
                                        </p:tgtEl>
                                        <p:attrNameLst>
                                          <p:attrName>ppt_w</p:attrName>
                                        </p:attrNameLst>
                                      </p:cBhvr>
                                      <p:tavLst>
                                        <p:tav tm="0" fmla="#ppt_w*sin(2.5*pi*$)">
                                          <p:val>
                                            <p:fltVal val="0"/>
                                          </p:val>
                                        </p:tav>
                                        <p:tav tm="100000">
                                          <p:val>
                                            <p:fltVal val="1"/>
                                          </p:val>
                                        </p:tav>
                                      </p:tavLst>
                                    </p:anim>
                                    <p:anim calcmode="lin" valueType="num">
                                      <p:cBhvr>
                                        <p:cTn id="63" dur="5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1">
                                            <p:txEl>
                                              <p:pRg st="1" end="1"/>
                                            </p:txEl>
                                          </p:spTgt>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21">
                                            <p:txEl>
                                              <p:pRg st="2" end="2"/>
                                            </p:txEl>
                                          </p:spTgt>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1">
                                            <p:txEl>
                                              <p:pRg st="3" end="3"/>
                                            </p:txEl>
                                          </p:spTgt>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1">
                                            <p:txEl>
                                              <p:pRg st="4" end="4"/>
                                            </p:txEl>
                                          </p:spTgt>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1">
                                            <p:txEl>
                                              <p:pRg st="5" end="5"/>
                                            </p:txEl>
                                          </p:spTgt>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1">
                                            <p:txEl>
                                              <p:pRg st="6" end="6"/>
                                            </p:txEl>
                                          </p:spTgt>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1" grpI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436" y="1114706"/>
            <a:ext cx="4843698" cy="4627033"/>
          </a:xfrm>
        </p:spPr>
        <p:txBody>
          <a:bodyPr>
            <a:normAutofit/>
          </a:bodyPr>
          <a:lstStyle/>
          <a:p>
            <a:r>
              <a:rPr lang="en-US" sz="3200" b="1" dirty="0" smtClean="0"/>
              <a:t>FINAL QUESTION about Water=DENIAL &amp; Water=Spirit:</a:t>
            </a:r>
            <a:br>
              <a:rPr lang="en-US" sz="3200" b="1" dirty="0" smtClean="0"/>
            </a:br>
            <a:r>
              <a:rPr lang="en-US" sz="3200" b="1" dirty="0" smtClean="0"/>
              <a:t/>
            </a:r>
            <a:br>
              <a:rPr lang="en-US" sz="3200" b="1" dirty="0" smtClean="0"/>
            </a:br>
            <a:r>
              <a:rPr lang="en-US" sz="3200" b="1" dirty="0" smtClean="0"/>
              <a:t>JUST </a:t>
            </a:r>
            <a:r>
              <a:rPr lang="en-US" sz="3200" b="1" dirty="0"/>
              <a:t>HOW BAD DOES </a:t>
            </a:r>
            <a:r>
              <a:rPr lang="en-US" sz="3200" b="1" dirty="0" smtClean="0"/>
              <a:t>WATER SHORTAGE </a:t>
            </a:r>
            <a:r>
              <a:rPr lang="en-US" sz="3200" b="1" dirty="0"/>
              <a:t>HAVE TO BE BEFORE </a:t>
            </a:r>
            <a:r>
              <a:rPr lang="en-US" sz="3200" b="1" dirty="0" smtClean="0"/>
              <a:t>WE BELIEVE AND </a:t>
            </a:r>
            <a:r>
              <a:rPr lang="en-US" sz="3200" b="1" dirty="0"/>
              <a:t>CHANGE </a:t>
            </a:r>
            <a:r>
              <a:rPr lang="en-US" sz="3200" b="1" dirty="0" smtClean="0"/>
              <a:t>OUR </a:t>
            </a:r>
            <a:r>
              <a:rPr lang="en-US" sz="3200" b="1" dirty="0" smtClean="0"/>
              <a:t> WATER AND PLASTIC BEHAVIORS</a:t>
            </a:r>
            <a:endParaRPr lang="en-US" sz="3600" dirty="0"/>
          </a:p>
        </p:txBody>
      </p:sp>
      <p:sp>
        <p:nvSpPr>
          <p:cNvPr id="3" name="Rectangle 2"/>
          <p:cNvSpPr/>
          <p:nvPr/>
        </p:nvSpPr>
        <p:spPr>
          <a:xfrm>
            <a:off x="212799" y="390354"/>
            <a:ext cx="1752384" cy="2800767"/>
          </a:xfrm>
          <a:prstGeom prst="rect">
            <a:avLst/>
          </a:prstGeom>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Denial</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3"/>
          <a:stretch>
            <a:fillRect/>
          </a:stretch>
        </p:blipFill>
        <p:spPr>
          <a:xfrm>
            <a:off x="377672" y="3514686"/>
            <a:ext cx="3408551" cy="3235234"/>
          </a:xfrm>
          <a:prstGeom prst="rect">
            <a:avLst/>
          </a:prstGeom>
        </p:spPr>
      </p:pic>
      <p:sp>
        <p:nvSpPr>
          <p:cNvPr id="6" name="Rectangle 5"/>
          <p:cNvSpPr/>
          <p:nvPr/>
        </p:nvSpPr>
        <p:spPr>
          <a:xfrm>
            <a:off x="2097955" y="424660"/>
            <a:ext cx="1752384" cy="2123658"/>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50800"/>
                <a:solidFill>
                  <a:schemeClr val="bg1">
                    <a:shade val="50000"/>
                  </a:schemeClr>
                </a:solidFill>
              </a:rPr>
              <a:t>Water= </a:t>
            </a:r>
            <a:r>
              <a:rPr lang="en-US" sz="4000" b="1" dirty="0" smtClean="0">
                <a:ln w="50800"/>
                <a:solidFill>
                  <a:schemeClr val="bg1">
                    <a:shade val="50000"/>
                  </a:schemeClr>
                </a:solidFill>
              </a:rPr>
              <a:t>Spirit</a:t>
            </a:r>
            <a:endParaRPr lang="en-US" sz="4400" b="1" dirty="0" smtClean="0">
              <a:ln w="50800"/>
              <a:solidFill>
                <a:schemeClr val="bg1">
                  <a:shade val="50000"/>
                </a:schemeClr>
              </a:solidFill>
            </a:endParaRPr>
          </a:p>
          <a:p>
            <a:pPr algn="ctr"/>
            <a:r>
              <a:rPr lang="en-US" sz="4400" b="1" dirty="0">
                <a:ln w="50800"/>
                <a:solidFill>
                  <a:schemeClr val="bg1">
                    <a:shade val="50000"/>
                  </a:schemeClr>
                </a:solidFill>
              </a:rPr>
              <a:t>7</a:t>
            </a:r>
          </a:p>
        </p:txBody>
      </p:sp>
    </p:spTree>
    <p:extLst>
      <p:ext uri="{BB962C8B-B14F-4D97-AF65-F5344CB8AC3E}">
        <p14:creationId xmlns:p14="http://schemas.microsoft.com/office/powerpoint/2010/main" val="20610774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Livadia</a:t>
            </a:r>
            <a:r>
              <a:rPr lang="en-US" dirty="0"/>
              <a:t> </a:t>
            </a:r>
            <a:r>
              <a:rPr lang="en-US" dirty="0" smtClean="0"/>
              <a:t>Beach TILOS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area behind the beach comprises the fertile plain where the majority of the Tilos grown produce comes from. There are lots of natural water wells providing the water to irrigate the fields. All Tilos grown vegetables and fruit is seasonal and maybe purchased direct from the farmers in Livadia off their trucks. Hidden in the fields are several old churches and abandoned buildings from various eras.</a:t>
            </a:r>
            <a:endParaRPr lang="en-US" dirty="0"/>
          </a:p>
        </p:txBody>
      </p:sp>
    </p:spTree>
    <p:extLst>
      <p:ext uri="{BB962C8B-B14F-4D97-AF65-F5344CB8AC3E}">
        <p14:creationId xmlns:p14="http://schemas.microsoft.com/office/powerpoint/2010/main" val="247496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1 at 6.04.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06533" cy="3594054"/>
          </a:xfrm>
          <a:prstGeom prst="rect">
            <a:avLst/>
          </a:prstGeom>
        </p:spPr>
      </p:pic>
      <p:pic>
        <p:nvPicPr>
          <p:cNvPr id="6" name="Picture 5" descr="Final Cover NO PLANET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67" y="44216"/>
            <a:ext cx="3203233" cy="3868760"/>
          </a:xfrm>
          <a:prstGeom prst="rect">
            <a:avLst/>
          </a:prstGeom>
        </p:spPr>
      </p:pic>
      <p:sp>
        <p:nvSpPr>
          <p:cNvPr id="2" name="TextBox 1"/>
          <p:cNvSpPr txBox="1"/>
          <p:nvPr/>
        </p:nvSpPr>
        <p:spPr>
          <a:xfrm>
            <a:off x="2946700" y="1"/>
            <a:ext cx="2994067" cy="4339650"/>
          </a:xfrm>
          <a:prstGeom prst="rect">
            <a:avLst/>
          </a:prstGeom>
          <a:solidFill>
            <a:srgbClr val="008000"/>
          </a:solidFill>
          <a:ln w="38100" cmpd="sng">
            <a:solidFill>
              <a:schemeClr val="tx1"/>
            </a:solidFill>
          </a:ln>
        </p:spPr>
        <p:txBody>
          <a:bodyPr wrap="square" rtlCol="0">
            <a:spAutoFit/>
          </a:bodyPr>
          <a:lstStyle/>
          <a:p>
            <a:pPr algn="ctr"/>
            <a:r>
              <a:rPr lang="en-US" b="1" cap="all" dirty="0"/>
              <a:t>Storytelling Science and Your </a:t>
            </a:r>
            <a:r>
              <a:rPr lang="en-US" b="1" cap="all" dirty="0" smtClean="0"/>
              <a:t>Dissertation</a:t>
            </a:r>
          </a:p>
          <a:p>
            <a:pPr algn="ctr"/>
            <a:endParaRPr lang="en-US" b="1" cap="all" dirty="0"/>
          </a:p>
          <a:p>
            <a:pPr algn="ctr"/>
            <a:endParaRPr lang="en-US" b="1" cap="all" dirty="0" smtClean="0"/>
          </a:p>
          <a:p>
            <a:pPr algn="ctr"/>
            <a:endParaRPr lang="en-US" b="1" cap="all" dirty="0" smtClean="0"/>
          </a:p>
          <a:p>
            <a:pPr algn="ctr"/>
            <a:endParaRPr lang="en-US" b="1" cap="all" dirty="0"/>
          </a:p>
          <a:p>
            <a:pPr algn="ctr"/>
            <a:endParaRPr lang="en-US" dirty="0" smtClean="0"/>
          </a:p>
          <a:p>
            <a:pPr algn="ctr"/>
            <a:endParaRPr lang="en-US" dirty="0" smtClean="0"/>
          </a:p>
          <a:p>
            <a:pPr algn="ctr"/>
            <a:endParaRPr lang="en-US" dirty="0"/>
          </a:p>
          <a:p>
            <a:pPr algn="ctr"/>
            <a:endParaRPr lang="en-US" dirty="0" smtClean="0"/>
          </a:p>
          <a:p>
            <a:pPr algn="ctr"/>
            <a:endParaRPr lang="en-US" dirty="0" smtClean="0"/>
          </a:p>
          <a:p>
            <a:pPr algn="ctr"/>
            <a:r>
              <a:rPr lang="en-US" dirty="0" smtClean="0"/>
              <a:t>David </a:t>
            </a:r>
            <a:r>
              <a:rPr lang="en-US" dirty="0"/>
              <a:t>M. Boje &amp; Grace Ann Rosile</a:t>
            </a:r>
          </a:p>
          <a:p>
            <a:pPr algn="ctr"/>
            <a:r>
              <a:rPr lang="en-US" sz="1400" dirty="0"/>
              <a:t>UK, US, Singapore: World Scientific</a:t>
            </a:r>
          </a:p>
          <a:p>
            <a:pPr algn="ctr"/>
            <a:r>
              <a:rPr lang="en-US" sz="1400" dirty="0"/>
              <a:t>February 21, 2019; Revised March </a:t>
            </a:r>
            <a:r>
              <a:rPr lang="en-US" sz="1400" dirty="0" smtClean="0"/>
              <a:t>19, 2019</a:t>
            </a:r>
            <a:endParaRPr lang="en-US" sz="1400" dirty="0"/>
          </a:p>
        </p:txBody>
      </p:sp>
      <p:sp>
        <p:nvSpPr>
          <p:cNvPr id="3" name="Rectangle 2"/>
          <p:cNvSpPr/>
          <p:nvPr/>
        </p:nvSpPr>
        <p:spPr>
          <a:xfrm>
            <a:off x="3283177" y="4855056"/>
            <a:ext cx="5860823" cy="1384995"/>
          </a:xfrm>
          <a:prstGeom prst="rect">
            <a:avLst/>
          </a:prstGeom>
        </p:spPr>
        <p:txBody>
          <a:bodyPr wrap="square">
            <a:spAutoFit/>
          </a:bodyPr>
          <a:lstStyle/>
          <a:p>
            <a:r>
              <a:rPr lang="en-US" sz="2800" b="1" dirty="0" smtClean="0">
                <a:solidFill>
                  <a:schemeClr val="tx1">
                    <a:lumMod val="85000"/>
                    <a:lumOff val="15000"/>
                  </a:schemeClr>
                </a:solidFill>
                <a:hlinkClick r:id="rId5"/>
              </a:rPr>
              <a:t>Download Storytelling Science </a:t>
            </a:r>
            <a:r>
              <a:rPr lang="en-US" sz="2800" b="1" dirty="0">
                <a:solidFill>
                  <a:schemeClr val="tx1">
                    <a:lumMod val="85000"/>
                    <a:lumOff val="15000"/>
                  </a:schemeClr>
                </a:solidFill>
                <a:hlinkClick r:id="rId5"/>
              </a:rPr>
              <a:t>book </a:t>
            </a:r>
            <a:r>
              <a:rPr lang="en-US" sz="2800" b="1" dirty="0">
                <a:solidFill>
                  <a:schemeClr val="tx1">
                    <a:lumMod val="85000"/>
                    <a:lumOff val="15000"/>
                  </a:schemeClr>
                </a:solidFill>
              </a:rPr>
              <a:t>and slides for this presentation at </a:t>
            </a:r>
            <a:r>
              <a:rPr lang="en-US" sz="2800" b="1" dirty="0">
                <a:solidFill>
                  <a:schemeClr val="tx1">
                    <a:lumMod val="85000"/>
                    <a:lumOff val="15000"/>
                  </a:schemeClr>
                </a:solidFill>
                <a:hlinkClick r:id="rId6"/>
              </a:rPr>
              <a:t>https://davidboje.com</a:t>
            </a:r>
            <a:r>
              <a:rPr lang="en-US" sz="2800" b="1" smtClean="0">
                <a:solidFill>
                  <a:schemeClr val="tx1">
                    <a:lumMod val="85000"/>
                    <a:lumOff val="15000"/>
                  </a:schemeClr>
                </a:solidFill>
                <a:hlinkClick r:id="rId6"/>
              </a:rPr>
              <a:t>/Aalborg</a:t>
            </a:r>
            <a:r>
              <a:rPr lang="en-US" sz="2800" b="1" smtClean="0">
                <a:solidFill>
                  <a:schemeClr val="tx1">
                    <a:lumMod val="85000"/>
                    <a:lumOff val="15000"/>
                  </a:schemeClr>
                </a:solidFill>
              </a:rPr>
              <a:t>  </a:t>
            </a:r>
            <a:endParaRPr lang="en-US" sz="2800" b="1" dirty="0">
              <a:solidFill>
                <a:schemeClr val="tx1">
                  <a:lumMod val="85000"/>
                  <a:lumOff val="15000"/>
                </a:schemeClr>
              </a:solidFill>
            </a:endParaRPr>
          </a:p>
        </p:txBody>
      </p:sp>
      <p:pic>
        <p:nvPicPr>
          <p:cNvPr id="8" name="Picture 7"/>
          <p:cNvPicPr>
            <a:picLocks noChangeAspect="1"/>
          </p:cNvPicPr>
          <p:nvPr/>
        </p:nvPicPr>
        <p:blipFill>
          <a:blip r:embed="rId7"/>
          <a:stretch>
            <a:fillRect/>
          </a:stretch>
        </p:blipFill>
        <p:spPr>
          <a:xfrm>
            <a:off x="3630083" y="705555"/>
            <a:ext cx="1678643" cy="2255018"/>
          </a:xfrm>
          <a:prstGeom prst="rect">
            <a:avLst/>
          </a:prstGeom>
        </p:spPr>
      </p:pic>
      <p:pic>
        <p:nvPicPr>
          <p:cNvPr id="9" name="Picture 8"/>
          <p:cNvPicPr/>
          <p:nvPr/>
        </p:nvPicPr>
        <p:blipFill>
          <a:blip r:embed="rId8">
            <a:extLst>
              <a:ext uri="{28A0092B-C50C-407E-A947-70E740481C1C}">
                <a14:useLocalDpi xmlns:a14="http://schemas.microsoft.com/office/drawing/2010/main" val="0"/>
              </a:ext>
            </a:extLst>
          </a:blip>
          <a:stretch>
            <a:fillRect/>
          </a:stretch>
        </p:blipFill>
        <p:spPr>
          <a:xfrm>
            <a:off x="0" y="3668351"/>
            <a:ext cx="2782135" cy="3189650"/>
          </a:xfrm>
          <a:prstGeom prst="rect">
            <a:avLst/>
          </a:prstGeom>
        </p:spPr>
      </p:pic>
      <p:sp>
        <p:nvSpPr>
          <p:cNvPr id="5" name="TextBox 4"/>
          <p:cNvSpPr txBox="1"/>
          <p:nvPr/>
        </p:nvSpPr>
        <p:spPr>
          <a:xfrm>
            <a:off x="3070377" y="4052992"/>
            <a:ext cx="5512493" cy="1323439"/>
          </a:xfrm>
          <a:prstGeom prst="rect">
            <a:avLst/>
          </a:prstGeom>
          <a:noFill/>
        </p:spPr>
        <p:txBody>
          <a:bodyPr wrap="square" rtlCol="0">
            <a:spAutoFit/>
          </a:bodyPr>
          <a:lstStyle/>
          <a:p>
            <a:r>
              <a:rPr lang="en-US" sz="4000" b="1" i="1" dirty="0" smtClean="0"/>
              <a:t>Thank You: Any Questions?</a:t>
            </a:r>
            <a:endParaRPr lang="en-US" sz="4000" b="1" i="1" dirty="0"/>
          </a:p>
        </p:txBody>
      </p:sp>
    </p:spTree>
    <p:extLst>
      <p:ext uri="{BB962C8B-B14F-4D97-AF65-F5344CB8AC3E}">
        <p14:creationId xmlns:p14="http://schemas.microsoft.com/office/powerpoint/2010/main" val="2365411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4-15 at 9.4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06" y="175435"/>
            <a:ext cx="8458200" cy="6464300"/>
          </a:xfrm>
          <a:prstGeom prst="rect">
            <a:avLst/>
          </a:prstGeom>
        </p:spPr>
      </p:pic>
    </p:spTree>
    <p:extLst>
      <p:ext uri="{BB962C8B-B14F-4D97-AF65-F5344CB8AC3E}">
        <p14:creationId xmlns:p14="http://schemas.microsoft.com/office/powerpoint/2010/main" val="3719904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0117" y="2350112"/>
            <a:ext cx="4114104" cy="2648454"/>
          </a:xfrm>
          <a:prstGeom prst="rect">
            <a:avLst/>
          </a:prstGeom>
        </p:spPr>
      </p:pic>
      <p:sp>
        <p:nvSpPr>
          <p:cNvPr id="4" name="TextBox 3"/>
          <p:cNvSpPr txBox="1"/>
          <p:nvPr/>
        </p:nvSpPr>
        <p:spPr>
          <a:xfrm>
            <a:off x="685800" y="5816600"/>
            <a:ext cx="7172325" cy="923330"/>
          </a:xfrm>
          <a:prstGeom prst="rect">
            <a:avLst/>
          </a:prstGeom>
          <a:noFill/>
        </p:spPr>
        <p:txBody>
          <a:bodyPr wrap="square" rtlCol="0">
            <a:spAutoFit/>
          </a:bodyPr>
          <a:lstStyle/>
          <a:p>
            <a:pPr algn="ctr"/>
            <a:r>
              <a:rPr lang="en-US" b="1" dirty="0" smtClean="0">
                <a:solidFill>
                  <a:srgbClr val="FFFF00"/>
                </a:solidFill>
              </a:rPr>
              <a:t>QUESTION: How to pursue </a:t>
            </a:r>
            <a:r>
              <a:rPr lang="en-US" b="1" dirty="0">
                <a:solidFill>
                  <a:srgbClr val="FFFF00"/>
                </a:solidFill>
              </a:rPr>
              <a:t>a good life for oneself, as oneself, </a:t>
            </a:r>
            <a:r>
              <a:rPr lang="en-US" b="1" dirty="0" smtClean="0">
                <a:solidFill>
                  <a:srgbClr val="FFFF00"/>
                </a:solidFill>
              </a:rPr>
              <a:t>in the </a:t>
            </a:r>
            <a:r>
              <a:rPr lang="en-US" b="1" dirty="0">
                <a:solidFill>
                  <a:srgbClr val="FFFF00"/>
                </a:solidFill>
              </a:rPr>
              <a:t>context of a broader world that is structured </a:t>
            </a:r>
            <a:r>
              <a:rPr lang="en-US" b="1" dirty="0" smtClean="0">
                <a:solidFill>
                  <a:srgbClr val="FFFF00"/>
                </a:solidFill>
              </a:rPr>
              <a:t>by inequality</a:t>
            </a:r>
            <a:r>
              <a:rPr lang="en-US" b="1" dirty="0">
                <a:solidFill>
                  <a:srgbClr val="FFFF00"/>
                </a:solidFill>
              </a:rPr>
              <a:t>, exploitation and forms of </a:t>
            </a:r>
            <a:r>
              <a:rPr lang="en-US" b="1" dirty="0" smtClean="0">
                <a:solidFill>
                  <a:srgbClr val="FFFF00"/>
                </a:solidFill>
              </a:rPr>
              <a:t>effacement </a:t>
            </a:r>
            <a:r>
              <a:rPr lang="mr-IN" b="1" dirty="0" smtClean="0">
                <a:solidFill>
                  <a:srgbClr val="FFFF00"/>
                </a:solidFill>
              </a:rPr>
              <a:t>–</a:t>
            </a:r>
            <a:r>
              <a:rPr lang="en-US" b="1" dirty="0" smtClean="0">
                <a:solidFill>
                  <a:srgbClr val="FFFF00"/>
                </a:solidFill>
              </a:rPr>
              <a:t> Hannah Arendt </a:t>
            </a:r>
            <a:endParaRPr lang="en-US" b="1" dirty="0">
              <a:solidFill>
                <a:srgbClr val="FFFF00"/>
              </a:solidFill>
            </a:endParaRPr>
          </a:p>
        </p:txBody>
      </p:sp>
    </p:spTree>
    <p:extLst>
      <p:ext uri="{BB962C8B-B14F-4D97-AF65-F5344CB8AC3E}">
        <p14:creationId xmlns:p14="http://schemas.microsoft.com/office/powerpoint/2010/main" val="979878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6303" y="947381"/>
            <a:ext cx="3619265" cy="4825687"/>
          </a:xfrm>
          <a:prstGeom prst="rect">
            <a:avLst/>
          </a:prstGeom>
        </p:spPr>
      </p:pic>
      <p:sp>
        <p:nvSpPr>
          <p:cNvPr id="4" name="TextBox 3"/>
          <p:cNvSpPr txBox="1"/>
          <p:nvPr/>
        </p:nvSpPr>
        <p:spPr>
          <a:xfrm>
            <a:off x="685800" y="5816600"/>
            <a:ext cx="7172325" cy="923330"/>
          </a:xfrm>
          <a:prstGeom prst="rect">
            <a:avLst/>
          </a:prstGeom>
          <a:noFill/>
        </p:spPr>
        <p:txBody>
          <a:bodyPr wrap="square" rtlCol="0">
            <a:spAutoFit/>
          </a:bodyPr>
          <a:lstStyle/>
          <a:p>
            <a:pPr algn="ctr"/>
            <a:r>
              <a:rPr lang="en-US" b="1" dirty="0" smtClean="0">
                <a:solidFill>
                  <a:srgbClr val="FFFF00"/>
                </a:solidFill>
              </a:rPr>
              <a:t>QUESTION: How to pursue </a:t>
            </a:r>
            <a:r>
              <a:rPr lang="en-US" b="1" dirty="0">
                <a:solidFill>
                  <a:srgbClr val="FFFF00"/>
                </a:solidFill>
              </a:rPr>
              <a:t>a good life for oneself, as oneself, </a:t>
            </a:r>
            <a:r>
              <a:rPr lang="en-US" b="1" dirty="0" smtClean="0">
                <a:solidFill>
                  <a:srgbClr val="FFFF00"/>
                </a:solidFill>
              </a:rPr>
              <a:t>in the </a:t>
            </a:r>
            <a:r>
              <a:rPr lang="en-US" b="1" dirty="0">
                <a:solidFill>
                  <a:srgbClr val="FFFF00"/>
                </a:solidFill>
              </a:rPr>
              <a:t>context of a broader world that is structured </a:t>
            </a:r>
            <a:r>
              <a:rPr lang="en-US" b="1" dirty="0" smtClean="0">
                <a:solidFill>
                  <a:srgbClr val="FFFF00"/>
                </a:solidFill>
              </a:rPr>
              <a:t>by inequality</a:t>
            </a:r>
            <a:r>
              <a:rPr lang="en-US" b="1" dirty="0">
                <a:solidFill>
                  <a:srgbClr val="FFFF00"/>
                </a:solidFill>
              </a:rPr>
              <a:t>, exploitation and forms of </a:t>
            </a:r>
            <a:r>
              <a:rPr lang="en-US" b="1" dirty="0" smtClean="0">
                <a:solidFill>
                  <a:srgbClr val="FFFF00"/>
                </a:solidFill>
              </a:rPr>
              <a:t>effacement </a:t>
            </a:r>
            <a:r>
              <a:rPr lang="mr-IN" b="1" dirty="0" smtClean="0">
                <a:solidFill>
                  <a:srgbClr val="FFFF00"/>
                </a:solidFill>
              </a:rPr>
              <a:t>–</a:t>
            </a:r>
            <a:r>
              <a:rPr lang="en-US" b="1" dirty="0" smtClean="0">
                <a:solidFill>
                  <a:srgbClr val="FFFF00"/>
                </a:solidFill>
              </a:rPr>
              <a:t> Hannah Arendt </a:t>
            </a:r>
            <a:endParaRPr lang="en-US" b="1" dirty="0">
              <a:solidFill>
                <a:srgbClr val="FFFF00"/>
              </a:solidFill>
            </a:endParaRPr>
          </a:p>
        </p:txBody>
      </p:sp>
    </p:spTree>
    <p:extLst>
      <p:ext uri="{BB962C8B-B14F-4D97-AF65-F5344CB8AC3E}">
        <p14:creationId xmlns:p14="http://schemas.microsoft.com/office/powerpoint/2010/main" val="144020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04983"/>
            <a:ext cx="9144000" cy="4306293"/>
          </a:xfrm>
          <a:prstGeom prst="rect">
            <a:avLst/>
          </a:prstGeom>
        </p:spPr>
      </p:pic>
      <p:sp>
        <p:nvSpPr>
          <p:cNvPr id="5" name="Title 4"/>
          <p:cNvSpPr>
            <a:spLocks noGrp="1"/>
          </p:cNvSpPr>
          <p:nvPr>
            <p:ph type="title"/>
          </p:nvPr>
        </p:nvSpPr>
        <p:spPr>
          <a:xfrm>
            <a:off x="457201" y="274638"/>
            <a:ext cx="8380310" cy="1701172"/>
          </a:xfrm>
        </p:spPr>
        <p:txBody>
          <a:bodyPr>
            <a:normAutofit/>
          </a:bodyPr>
          <a:lstStyle/>
          <a:p>
            <a:pPr algn="ctr"/>
            <a:r>
              <a:rPr lang="en-US" sz="5400" b="1" dirty="0" smtClean="0">
                <a:solidFill>
                  <a:srgbClr val="FFFF00"/>
                </a:solidFill>
              </a:rPr>
              <a:t>What is VIRTUAL WATER?</a:t>
            </a:r>
            <a:endParaRPr lang="en-US" sz="5400" b="1" dirty="0">
              <a:solidFill>
                <a:srgbClr val="FFFF00"/>
              </a:solidFill>
            </a:endParaRPr>
          </a:p>
        </p:txBody>
      </p:sp>
    </p:spTree>
    <p:extLst>
      <p:ext uri="{BB962C8B-B14F-4D97-AF65-F5344CB8AC3E}">
        <p14:creationId xmlns:p14="http://schemas.microsoft.com/office/powerpoint/2010/main" val="37374528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93351"/>
            <a:ext cx="9144000" cy="4413404"/>
          </a:xfrm>
          <a:prstGeom prst="rect">
            <a:avLst/>
          </a:prstGeom>
        </p:spPr>
      </p:pic>
      <p:sp>
        <p:nvSpPr>
          <p:cNvPr id="5" name="Title 4"/>
          <p:cNvSpPr>
            <a:spLocks noGrp="1"/>
          </p:cNvSpPr>
          <p:nvPr>
            <p:ph type="title"/>
          </p:nvPr>
        </p:nvSpPr>
        <p:spPr/>
        <p:txBody>
          <a:bodyPr>
            <a:normAutofit fontScale="90000"/>
          </a:bodyPr>
          <a:lstStyle/>
          <a:p>
            <a:r>
              <a:rPr lang="en-US" dirty="0" smtClean="0"/>
              <a:t>Virtual Water’s Hidden Cost Diagnostics</a:t>
            </a:r>
            <a:endParaRPr lang="en-US" dirty="0"/>
          </a:p>
        </p:txBody>
      </p:sp>
      <p:sp>
        <p:nvSpPr>
          <p:cNvPr id="6" name="Rectangle 5"/>
          <p:cNvSpPr/>
          <p:nvPr/>
        </p:nvSpPr>
        <p:spPr>
          <a:xfrm>
            <a:off x="2286000" y="1720840"/>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5529162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3400"/>
            <a:ext cx="4505325" cy="6858000"/>
          </a:xfrm>
          <a:prstGeom prst="rect">
            <a:avLst/>
          </a:prstGeom>
        </p:spPr>
      </p:pic>
      <p:sp>
        <p:nvSpPr>
          <p:cNvPr id="5" name="Rectangle 4"/>
          <p:cNvSpPr/>
          <p:nvPr/>
        </p:nvSpPr>
        <p:spPr>
          <a:xfrm>
            <a:off x="4791075" y="495301"/>
            <a:ext cx="4352926" cy="6124754"/>
          </a:xfrm>
          <a:prstGeom prst="rect">
            <a:avLst/>
          </a:prstGeom>
        </p:spPr>
        <p:txBody>
          <a:bodyPr wrap="square">
            <a:spAutoFit/>
          </a:bodyPr>
          <a:lstStyle/>
          <a:p>
            <a:r>
              <a:rPr lang="en-US" sz="2800" dirty="0" smtClean="0"/>
              <a:t>52 Billion litters of bottled water consumed in Europe per year</a:t>
            </a:r>
          </a:p>
          <a:p>
            <a:endParaRPr lang="en-US" sz="2800" dirty="0"/>
          </a:p>
          <a:p>
            <a:r>
              <a:rPr lang="en-US" sz="2800" dirty="0" smtClean="0"/>
              <a:t>Plastic </a:t>
            </a:r>
            <a:r>
              <a:rPr lang="en-US" sz="2800" dirty="0"/>
              <a:t>bottles are made of polyethylene terephthalate (PET or PETE), a 100% recycling </a:t>
            </a:r>
            <a:r>
              <a:rPr lang="en-US" sz="2800" dirty="0" smtClean="0"/>
              <a:t>material</a:t>
            </a:r>
          </a:p>
          <a:p>
            <a:endParaRPr lang="en-US" sz="2800" dirty="0"/>
          </a:p>
          <a:p>
            <a:r>
              <a:rPr lang="en-US" sz="2800" dirty="0" smtClean="0"/>
              <a:t>59% are recycled in EU, about 35% in US</a:t>
            </a:r>
          </a:p>
          <a:p>
            <a:endParaRPr lang="en-US" sz="2800" dirty="0"/>
          </a:p>
          <a:p>
            <a:r>
              <a:rPr lang="en-US" sz="2800" dirty="0" smtClean="0"/>
              <a:t>US uses 50 billion plastic water bottles a year</a:t>
            </a:r>
            <a:endParaRPr lang="en-US" sz="2800" dirty="0"/>
          </a:p>
        </p:txBody>
      </p:sp>
      <p:sp>
        <p:nvSpPr>
          <p:cNvPr id="6" name="Striped Right Arrow 5"/>
          <p:cNvSpPr/>
          <p:nvPr/>
        </p:nvSpPr>
        <p:spPr>
          <a:xfrm rot="10800000">
            <a:off x="1529715" y="5798820"/>
            <a:ext cx="617220" cy="822960"/>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54326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1901" y="0"/>
            <a:ext cx="4121239" cy="6858000"/>
          </a:xfrm>
          <a:prstGeom prst="rect">
            <a:avLst/>
          </a:prstGeom>
        </p:spPr>
      </p:pic>
      <p:sp>
        <p:nvSpPr>
          <p:cNvPr id="3" name="Striped Right Arrow 2"/>
          <p:cNvSpPr/>
          <p:nvPr/>
        </p:nvSpPr>
        <p:spPr>
          <a:xfrm>
            <a:off x="2097405" y="5336258"/>
            <a:ext cx="617220" cy="822960"/>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3329892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6327</Words>
  <Application>Microsoft Macintosh PowerPoint</Application>
  <PresentationFormat>On-screen Show (4:3)</PresentationFormat>
  <Paragraphs>299</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Water and Plastic on Tilos Island</vt:lpstr>
      <vt:lpstr>Livadia Beach TILOS</vt:lpstr>
      <vt:lpstr>PowerPoint Presentation</vt:lpstr>
      <vt:lpstr>PowerPoint Presentation</vt:lpstr>
      <vt:lpstr>PowerPoint Presentation</vt:lpstr>
      <vt:lpstr>What is VIRTUAL WATER?</vt:lpstr>
      <vt:lpstr>Virtual Water’s Hidden Cost Diagnostics</vt:lpstr>
      <vt:lpstr>PowerPoint Presentation</vt:lpstr>
      <vt:lpstr>PowerPoint Presentation</vt:lpstr>
      <vt:lpstr>Bisphenol-A (BPA)  Its substitutes not that safe</vt:lpstr>
      <vt:lpstr>Most plastic water bottles never recycled</vt:lpstr>
      <vt:lpstr>Plastic is dangerous to Health</vt:lpstr>
      <vt:lpstr>Plastic water bottles are dangerous to your health</vt:lpstr>
      <vt:lpstr>Polychlorinated biphenyls (PCBs) are manmade chemicals that adhere to plastic </vt:lpstr>
      <vt:lpstr>PowerPoint Presentation</vt:lpstr>
      <vt:lpstr>PowerPoint Presentation</vt:lpstr>
      <vt:lpstr>PowerPoint Presentation</vt:lpstr>
      <vt:lpstr>PowerPoint Presentation</vt:lpstr>
      <vt:lpstr>FINAL QUESTION about Water=DENIAL &amp; Water=Spirit:  JUST HOW BAD DOES WATER SHORTAGE HAVE TO BE BEFORE WE BELIEVE AND CHANGE OUR  WATER AND PLASTIC BEHAVIORS</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Boje</dc:creator>
  <cp:lastModifiedBy>David Boje</cp:lastModifiedBy>
  <cp:revision>4</cp:revision>
  <dcterms:created xsi:type="dcterms:W3CDTF">2019-06-22T03:36:19Z</dcterms:created>
  <dcterms:modified xsi:type="dcterms:W3CDTF">2019-06-22T03:56:35Z</dcterms:modified>
</cp:coreProperties>
</file>