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51" r:id="rId2"/>
    <p:sldId id="348" r:id="rId3"/>
    <p:sldId id="350" r:id="rId4"/>
    <p:sldId id="352" r:id="rId5"/>
    <p:sldId id="375" r:id="rId6"/>
    <p:sldId id="264" r:id="rId7"/>
    <p:sldId id="370" r:id="rId8"/>
    <p:sldId id="353" r:id="rId9"/>
    <p:sldId id="356" r:id="rId10"/>
    <p:sldId id="319" r:id="rId11"/>
    <p:sldId id="358" r:id="rId12"/>
    <p:sldId id="360" r:id="rId13"/>
    <p:sldId id="368" r:id="rId14"/>
    <p:sldId id="354" r:id="rId15"/>
    <p:sldId id="361" r:id="rId16"/>
    <p:sldId id="359" r:id="rId17"/>
    <p:sldId id="355" r:id="rId18"/>
    <p:sldId id="364" r:id="rId19"/>
    <p:sldId id="369" r:id="rId20"/>
    <p:sldId id="374" r:id="rId21"/>
    <p:sldId id="362" r:id="rId22"/>
    <p:sldId id="260" r:id="rId23"/>
    <p:sldId id="371"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38" autoAdjust="0"/>
    <p:restoredTop sz="97692" autoAdjust="0"/>
  </p:normalViewPr>
  <p:slideViewPr>
    <p:cSldViewPr snapToGrid="0" snapToObjects="1">
      <p:cViewPr varScale="1">
        <p:scale>
          <a:sx n="78" d="100"/>
          <a:sy n="78" d="100"/>
        </p:scale>
        <p:origin x="-10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B2865-191B-D04F-84DC-F54C49F681E8}"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D3291-1C29-ED4A-9641-FB447BE64CC7}" type="slidenum">
              <a:rPr lang="en-US" smtClean="0"/>
              <a:t>‹#›</a:t>
            </a:fld>
            <a:endParaRPr lang="en-US"/>
          </a:p>
        </p:txBody>
      </p:sp>
    </p:spTree>
    <p:extLst>
      <p:ext uri="{BB962C8B-B14F-4D97-AF65-F5344CB8AC3E}">
        <p14:creationId xmlns:p14="http://schemas.microsoft.com/office/powerpoint/2010/main" val="341136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D3291-1C29-ED4A-9641-FB447BE64CC7}" type="slidenum">
              <a:rPr lang="en-US" smtClean="0"/>
              <a:t>1</a:t>
            </a:fld>
            <a:endParaRPr lang="en-US"/>
          </a:p>
        </p:txBody>
      </p:sp>
    </p:spTree>
    <p:extLst>
      <p:ext uri="{BB962C8B-B14F-4D97-AF65-F5344CB8AC3E}">
        <p14:creationId xmlns:p14="http://schemas.microsoft.com/office/powerpoint/2010/main" val="397720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is the problem, not the Person, yet we are the system</a:t>
            </a:r>
            <a:endParaRPr lang="en-US" dirty="0"/>
          </a:p>
        </p:txBody>
      </p:sp>
      <p:sp>
        <p:nvSpPr>
          <p:cNvPr id="4" name="Slide Number Placeholder 3"/>
          <p:cNvSpPr>
            <a:spLocks noGrp="1"/>
          </p:cNvSpPr>
          <p:nvPr>
            <p:ph type="sldNum" sz="quarter" idx="10"/>
          </p:nvPr>
        </p:nvSpPr>
        <p:spPr/>
        <p:txBody>
          <a:bodyPr/>
          <a:lstStyle/>
          <a:p>
            <a:fld id="{3C5D3291-1C29-ED4A-9641-FB447BE64CC7}" type="slidenum">
              <a:rPr lang="en-US" smtClean="0"/>
              <a:t>16</a:t>
            </a:fld>
            <a:endParaRPr lang="en-US"/>
          </a:p>
        </p:txBody>
      </p:sp>
    </p:spTree>
    <p:extLst>
      <p:ext uri="{BB962C8B-B14F-4D97-AF65-F5344CB8AC3E}">
        <p14:creationId xmlns:p14="http://schemas.microsoft.com/office/powerpoint/2010/main" val="4137634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22</a:t>
            </a:fld>
            <a:endParaRPr lang="en-US"/>
          </a:p>
        </p:txBody>
      </p:sp>
    </p:spTree>
    <p:extLst>
      <p:ext uri="{BB962C8B-B14F-4D97-AF65-F5344CB8AC3E}">
        <p14:creationId xmlns:p14="http://schemas.microsoft.com/office/powerpoint/2010/main" val="128805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from free downloads https://</a:t>
            </a:r>
            <a:r>
              <a:rPr lang="en-US" dirty="0" err="1"/>
              <a:t>www.pexels.com</a:t>
            </a:r>
            <a:r>
              <a:rPr lang="en-US" dirty="0"/>
              <a:t>/photo/hands-heart-love-305530/</a:t>
            </a:r>
          </a:p>
        </p:txBody>
      </p:sp>
      <p:sp>
        <p:nvSpPr>
          <p:cNvPr id="4" name="Slide Number Placeholder 3"/>
          <p:cNvSpPr>
            <a:spLocks noGrp="1"/>
          </p:cNvSpPr>
          <p:nvPr>
            <p:ph type="sldNum" sz="quarter" idx="10"/>
          </p:nvPr>
        </p:nvSpPr>
        <p:spPr/>
        <p:txBody>
          <a:bodyPr/>
          <a:lstStyle/>
          <a:p>
            <a:fld id="{64DF5C53-39F1-5942-8229-C47DAAE51A84}" type="slidenum">
              <a:rPr lang="en-US" smtClean="0"/>
              <a:t>3</a:t>
            </a:fld>
            <a:endParaRPr lang="en-US"/>
          </a:p>
        </p:txBody>
      </p:sp>
    </p:spTree>
    <p:extLst>
      <p:ext uri="{BB962C8B-B14F-4D97-AF65-F5344CB8AC3E}">
        <p14:creationId xmlns:p14="http://schemas.microsoft.com/office/powerpoint/2010/main" val="409646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Oppression Tree Tool - https://coco-</a:t>
            </a:r>
            <a:r>
              <a:rPr lang="en-US" dirty="0" err="1" smtClean="0"/>
              <a:t>net.org</a:t>
            </a:r>
            <a:r>
              <a:rPr lang="en-US" dirty="0" smtClean="0"/>
              <a:t>/the-oppression-tree-tool/ </a:t>
            </a:r>
          </a:p>
          <a:p>
            <a:r>
              <a:rPr lang="en-US" dirty="0" smtClean="0"/>
              <a:t>The leaves and the branches are the outcomes and impacts of oppression. For example, racist and homophobic slurs or the way a city is organized.</a:t>
            </a:r>
          </a:p>
          <a:p>
            <a:r>
              <a:rPr lang="en-US" dirty="0" smtClean="0"/>
              <a:t>The trunk of the tree are the ideologies and institutions of oppression. For example, the idea that people of </a:t>
            </a:r>
            <a:r>
              <a:rPr lang="en-US" dirty="0" err="1" smtClean="0"/>
              <a:t>colour</a:t>
            </a:r>
            <a:r>
              <a:rPr lang="en-US" dirty="0" smtClean="0"/>
              <a:t> need to be saved, or the institution of policing.</a:t>
            </a:r>
          </a:p>
          <a:p>
            <a:r>
              <a:rPr lang="en-US" dirty="0" smtClean="0"/>
              <a:t>The roots are the systems of oppression. For example, colonialism or white supremacy.</a:t>
            </a:r>
          </a:p>
          <a:p>
            <a:endParaRPr lang="en-US" dirty="0"/>
          </a:p>
        </p:txBody>
      </p:sp>
      <p:sp>
        <p:nvSpPr>
          <p:cNvPr id="4" name="Slide Number Placeholder 3"/>
          <p:cNvSpPr>
            <a:spLocks noGrp="1"/>
          </p:cNvSpPr>
          <p:nvPr>
            <p:ph type="sldNum" sz="quarter" idx="10"/>
          </p:nvPr>
        </p:nvSpPr>
        <p:spPr/>
        <p:txBody>
          <a:bodyPr/>
          <a:lstStyle/>
          <a:p>
            <a:fld id="{3C5D3291-1C29-ED4A-9641-FB447BE64CC7}" type="slidenum">
              <a:rPr lang="en-US" smtClean="0"/>
              <a:t>4</a:t>
            </a:fld>
            <a:endParaRPr lang="en-US"/>
          </a:p>
        </p:txBody>
      </p:sp>
    </p:spTree>
    <p:extLst>
      <p:ext uri="{BB962C8B-B14F-4D97-AF65-F5344CB8AC3E}">
        <p14:creationId xmlns:p14="http://schemas.microsoft.com/office/powerpoint/2010/main" val="287698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‘Truth’? </a:t>
            </a:r>
            <a:r>
              <a:rPr lang="mr-IN" dirty="0"/>
              <a:t>–</a:t>
            </a:r>
            <a:r>
              <a:rPr lang="en-US" dirty="0"/>
              <a:t> It</a:t>
            </a:r>
            <a:r>
              <a:rPr lang="en-US" baseline="0" dirty="0"/>
              <a:t> is the ancient Greek dialogues that bring True Storytelling out of hiding.</a:t>
            </a:r>
          </a:p>
          <a:p>
            <a:r>
              <a:rPr lang="en-US" baseline="0" dirty="0"/>
              <a:t>A ancient indigenous Guide before Aristotle and Plato would help people find a way of Being-in-the-world of Being-true</a:t>
            </a:r>
          </a:p>
          <a:p>
            <a:r>
              <a:rPr lang="en-US" baseline="0" dirty="0"/>
              <a:t>In today’s corporations, media, government, and our daily lives, The Being-true of ‘Truth’ has been diminished.</a:t>
            </a:r>
          </a:p>
          <a:p>
            <a:r>
              <a:rPr lang="en-US" baseline="0" dirty="0"/>
              <a:t>As Walter Benjamin (1968, in 1930s essay The Storyteller) put it, ‘True’ “Storytelling is coming to an end”. </a:t>
            </a:r>
          </a:p>
          <a:p>
            <a:r>
              <a:rPr lang="en-US" baseline="0" dirty="0"/>
              <a:t>See p. 4 and read his story of the ‘True Storyteller’ https://</a:t>
            </a:r>
            <a:r>
              <a:rPr lang="en-US" baseline="0" dirty="0" err="1"/>
              <a:t>arl.human.cornell.edu</a:t>
            </a:r>
            <a:r>
              <a:rPr lang="en-US" baseline="0" dirty="0"/>
              <a:t>/linked%20docs/Walter%20Benjamin%20Storyteller.pdf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dirty="0"/>
              <a:t>From this story it may be seen what the nature of true storytelling is” (p. 4).</a:t>
            </a:r>
            <a:endParaRPr lang="en-US" baseline="0" dirty="0"/>
          </a:p>
          <a:p>
            <a:endParaRPr lang="en-US" baseline="0" dirty="0"/>
          </a:p>
          <a:p>
            <a:r>
              <a:rPr lang="en-US" baseline="0" dirty="0"/>
              <a:t>TRUTH in True Storytelling is what Parmenides called “The Goddess of Truth”</a:t>
            </a:r>
            <a:r>
              <a:rPr lang="mr-IN" baseline="0" dirty="0"/>
              <a:t>…</a:t>
            </a:r>
            <a:r>
              <a:rPr lang="en-US" baseline="0" dirty="0"/>
              <a:t> “both in truth and in untruth: (Heidegger, Being and Time, 1962: section #223).</a:t>
            </a:r>
          </a:p>
          <a:p>
            <a:r>
              <a:rPr lang="en-US" baseline="0" dirty="0"/>
              <a:t>As True Storytelling Guides, you encounter the Truth and Untruth of your own inner and outer dialogues. </a:t>
            </a:r>
          </a:p>
          <a:p>
            <a:r>
              <a:rPr lang="en-US" baseline="0" dirty="0"/>
              <a:t>We live in societies that cover up what is Truth and Untruth, and what a True Storytelling guide does is uncover the Truth (#226).</a:t>
            </a:r>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6</a:t>
            </a:fld>
            <a:endParaRPr lang="en-US"/>
          </a:p>
        </p:txBody>
      </p:sp>
    </p:spTree>
    <p:extLst>
      <p:ext uri="{BB962C8B-B14F-4D97-AF65-F5344CB8AC3E}">
        <p14:creationId xmlns:p14="http://schemas.microsoft.com/office/powerpoint/2010/main" val="200392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way to visualize and understand this is through a root cause tree. A root cause tree is a graphic organizer that connects the foundation and the impact of an issue. https://</a:t>
            </a:r>
            <a:r>
              <a:rPr lang="en-US" dirty="0" err="1" smtClean="0"/>
              <a:t>www.ywca-ens.org</a:t>
            </a:r>
            <a:r>
              <a:rPr lang="en-US" dirty="0" smtClean="0"/>
              <a:t>/blog/2019/06/07/understanding-the-root-causes-of-violence/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C5D3291-1C29-ED4A-9641-FB447BE64CC7}" type="slidenum">
              <a:rPr lang="en-US" smtClean="0"/>
              <a:t>7</a:t>
            </a:fld>
            <a:endParaRPr lang="en-US"/>
          </a:p>
        </p:txBody>
      </p:sp>
    </p:spTree>
    <p:extLst>
      <p:ext uri="{BB962C8B-B14F-4D97-AF65-F5344CB8AC3E}">
        <p14:creationId xmlns:p14="http://schemas.microsoft.com/office/powerpoint/2010/main" val="180973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D3291-1C29-ED4A-9641-FB447BE64CC7}" type="slidenum">
              <a:rPr lang="en-US" smtClean="0"/>
              <a:t>8</a:t>
            </a:fld>
            <a:endParaRPr lang="en-US"/>
          </a:p>
        </p:txBody>
      </p:sp>
    </p:spTree>
    <p:extLst>
      <p:ext uri="{BB962C8B-B14F-4D97-AF65-F5344CB8AC3E}">
        <p14:creationId xmlns:p14="http://schemas.microsoft.com/office/powerpoint/2010/main" val="127457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Lundholt, M. W., &amp; Boje, D. (2018). Understanding Organizational Narrative-Counter-narratives Dynamics: An overview of Communication Constitutes Organization (CCO) and Storytelling Organization Theory (SOT) approaches. Communication and Language at Work, 5(1), 18-29.</a:t>
            </a:r>
          </a:p>
          <a:p>
            <a:r>
              <a:rPr lang="en-US" dirty="0"/>
              <a:t>Explain: </a:t>
            </a:r>
          </a:p>
          <a:p>
            <a:pPr marL="228600" indent="-228600">
              <a:buAutoNum type="arabicPeriod"/>
            </a:pPr>
            <a:r>
              <a:rPr lang="en-US" dirty="0"/>
              <a:t>Multiple simultaneous</a:t>
            </a:r>
            <a:r>
              <a:rPr lang="en-US" baseline="0" dirty="0"/>
              <a:t> f</a:t>
            </a:r>
            <a:r>
              <a:rPr lang="en-US" dirty="0"/>
              <a:t>ragmented stories</a:t>
            </a:r>
          </a:p>
          <a:p>
            <a:pPr marL="228600" indent="-228600">
              <a:buAutoNum type="arabicPeriod"/>
            </a:pPr>
            <a:r>
              <a:rPr lang="en-US" dirty="0"/>
              <a:t>That have permutations &amp; combinations (factorial)</a:t>
            </a:r>
          </a:p>
          <a:p>
            <a:pPr marL="228600" indent="-228600">
              <a:buAutoNum type="arabicPeriod"/>
            </a:pPr>
            <a:r>
              <a:rPr lang="en-US" dirty="0"/>
              <a:t>Different sides of </a:t>
            </a:r>
            <a:r>
              <a:rPr lang="en-US" dirty="0" err="1"/>
              <a:t>Personalitie</a:t>
            </a:r>
            <a:r>
              <a:rPr lang="en-US" dirty="0"/>
              <a:t> show up with</a:t>
            </a:r>
            <a:r>
              <a:rPr lang="en-US" baseline="0" dirty="0"/>
              <a:t> different characters in different rooms</a:t>
            </a:r>
          </a:p>
          <a:p>
            <a:pPr marL="228600" indent="-228600">
              <a:buAutoNum type="arabicPeriod"/>
            </a:pPr>
            <a:r>
              <a:rPr lang="en-US" baseline="0" dirty="0"/>
              <a:t>Meaning of story you get depends on sequence of rooms you were in BEFORE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We keep Diffracting the multiple histories coming unraveled and reweaving in Tamara-Land</a:t>
            </a:r>
          </a:p>
          <a:p>
            <a:pPr marL="0" indent="0">
              <a:buNone/>
            </a:pPr>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10</a:t>
            </a:fld>
            <a:endParaRPr lang="en-US"/>
          </a:p>
        </p:txBody>
      </p:sp>
    </p:spTree>
    <p:extLst>
      <p:ext uri="{BB962C8B-B14F-4D97-AF65-F5344CB8AC3E}">
        <p14:creationId xmlns:p14="http://schemas.microsoft.com/office/powerpoint/2010/main" val="317970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WHY is it</a:t>
            </a:r>
            <a:r>
              <a:rPr lang="en-US" b="1" baseline="0" dirty="0" smtClean="0"/>
              <a:t>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indent="0">
              <a:buNone/>
            </a:pPr>
            <a:r>
              <a:rPr lang="en-US" dirty="0" smtClean="0"/>
              <a:t>WHAT systemic and structural factors contribute to</a:t>
            </a:r>
          </a:p>
          <a:p>
            <a:pPr marL="0" indent="0">
              <a:buNone/>
            </a:pPr>
            <a:r>
              <a:rPr lang="en-US" dirty="0" smtClean="0"/>
              <a:t>	upward and spirals?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Consider what triggers change to create upward or downward spirals.</a:t>
            </a:r>
          </a:p>
          <a:p>
            <a:pPr marL="0" indent="0">
              <a:buNone/>
            </a:pPr>
            <a:r>
              <a:rPr lang="en-US" dirty="0" smtClean="0"/>
              <a:t>WHAT systemic and structural factors contribute to </a:t>
            </a:r>
          </a:p>
          <a:p>
            <a:pPr marL="0" indent="0">
              <a:buNone/>
            </a:pPr>
            <a:r>
              <a:rPr lang="en-US" dirty="0" smtClean="0"/>
              <a:t>	 downward spirals?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5"/>
          </p:nvPr>
        </p:nvSpPr>
        <p:spPr/>
        <p:txBody>
          <a:bodyPr/>
          <a:lstStyle/>
          <a:p>
            <a:fld id="{3C5D3291-1C29-ED4A-9641-FB447BE64CC7}" type="slidenum">
              <a:rPr lang="en-US" smtClean="0"/>
              <a:t>14</a:t>
            </a:fld>
            <a:endParaRPr lang="en-US"/>
          </a:p>
        </p:txBody>
      </p:sp>
    </p:spTree>
    <p:extLst>
      <p:ext uri="{BB962C8B-B14F-4D97-AF65-F5344CB8AC3E}">
        <p14:creationId xmlns:p14="http://schemas.microsoft.com/office/powerpoint/2010/main" val="308883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systemic and structural factors</a:t>
            </a:r>
            <a:r>
              <a:rPr lang="en-US" dirty="0" smtClean="0"/>
              <a:t>).</a:t>
            </a:r>
          </a:p>
          <a:p>
            <a:endParaRPr lang="en-US" dirty="0"/>
          </a:p>
        </p:txBody>
      </p:sp>
      <p:sp>
        <p:nvSpPr>
          <p:cNvPr id="4" name="Slide Number Placeholder 3"/>
          <p:cNvSpPr>
            <a:spLocks noGrp="1"/>
          </p:cNvSpPr>
          <p:nvPr>
            <p:ph type="sldNum" sz="quarter" idx="10"/>
          </p:nvPr>
        </p:nvSpPr>
        <p:spPr/>
        <p:txBody>
          <a:bodyPr/>
          <a:lstStyle/>
          <a:p>
            <a:fld id="{3C5D3291-1C29-ED4A-9641-FB447BE64CC7}" type="slidenum">
              <a:rPr lang="en-US" smtClean="0"/>
              <a:t>15</a:t>
            </a:fld>
            <a:endParaRPr lang="en-US"/>
          </a:p>
        </p:txBody>
      </p:sp>
    </p:spTree>
    <p:extLst>
      <p:ext uri="{BB962C8B-B14F-4D97-AF65-F5344CB8AC3E}">
        <p14:creationId xmlns:p14="http://schemas.microsoft.com/office/powerpoint/2010/main" val="212899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F80F1-CAA9-CE47-9CF0-E8E0D4AA7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1825C9C-58E2-DA40-8BBB-740794C01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AF1AB0F-ECDE-7D42-8CB1-A99D369E05B1}"/>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5" name="Footer Placeholder 4">
            <a:extLst>
              <a:ext uri="{FF2B5EF4-FFF2-40B4-BE49-F238E27FC236}">
                <a16:creationId xmlns="" xmlns:a16="http://schemas.microsoft.com/office/drawing/2014/main" id="{4F6B847E-C47E-A74E-B365-2515EA9F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025912D-2184-A040-8907-DF5A93946BC8}"/>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33253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43F1F-1773-8547-B192-E687D246A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7592253-EE19-7B43-943F-B84E5A337E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D7EF93-5797-3748-9517-D9526BBB35C4}"/>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5" name="Footer Placeholder 4">
            <a:extLst>
              <a:ext uri="{FF2B5EF4-FFF2-40B4-BE49-F238E27FC236}">
                <a16:creationId xmlns="" xmlns:a16="http://schemas.microsoft.com/office/drawing/2014/main" id="{B6535B7B-37D0-F443-9B53-34A8CE7CB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98CA8D-6E53-2742-BE55-6F91DFBFBC0F}"/>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44524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8BD121A-184B-FC4A-ADBC-BA08553AB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12615A0-F011-FE44-8BA1-574AF6D55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5996A9F-E382-1743-B76E-7116A47195CE}"/>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5" name="Footer Placeholder 4">
            <a:extLst>
              <a:ext uri="{FF2B5EF4-FFF2-40B4-BE49-F238E27FC236}">
                <a16:creationId xmlns="" xmlns:a16="http://schemas.microsoft.com/office/drawing/2014/main" id="{5D9709DA-BDE5-6543-A048-98F0738C2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DFBED8-9ABC-7E4D-AD44-2B1F371621C0}"/>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208794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A2B426-28FF-FB47-9AD4-5426300D0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36DAEF-B6E5-2345-A286-81BF2B590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577DF3-238C-EA43-BEBF-5FFF85EC4394}"/>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5" name="Footer Placeholder 4">
            <a:extLst>
              <a:ext uri="{FF2B5EF4-FFF2-40B4-BE49-F238E27FC236}">
                <a16:creationId xmlns="" xmlns:a16="http://schemas.microsoft.com/office/drawing/2014/main" id="{48FE16DA-672C-904F-B478-6FAEBA101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8FA607-2E5D-E344-AEBC-141D826D523F}"/>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11767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7E22B-E859-7143-BC17-F74F0DC9C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FA5F5B4-6E8D-B646-A9BB-027BBD7A9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08280B3-3150-9744-BB16-6EB6BD9D44AF}"/>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5" name="Footer Placeholder 4">
            <a:extLst>
              <a:ext uri="{FF2B5EF4-FFF2-40B4-BE49-F238E27FC236}">
                <a16:creationId xmlns="" xmlns:a16="http://schemas.microsoft.com/office/drawing/2014/main" id="{26069CAC-DB1C-D545-B87A-EBD95D88C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E8C43AE-DB5B-7A4F-8355-7EC727A164C6}"/>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5153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8D960-A1D8-344A-8E2C-DD175D650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964FA1C-6C17-9A48-A702-61C83507B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D746612-2F37-C34D-8DEF-97114B42C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10562EE-BD63-AA41-A711-8E80E7194E8D}"/>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6" name="Footer Placeholder 5">
            <a:extLst>
              <a:ext uri="{FF2B5EF4-FFF2-40B4-BE49-F238E27FC236}">
                <a16:creationId xmlns="" xmlns:a16="http://schemas.microsoft.com/office/drawing/2014/main" id="{207E958D-3D0E-164A-BE79-06D6F3BFD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C428411-6A8A-3043-9AEA-C299C4A0BBE8}"/>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405791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0B62C-9DB6-0B4E-A313-85B558489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2110E89-8C65-6141-8DC0-B5F26DB55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A8895A2-CF20-3A47-892B-870A5126A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4C69C86-2574-9A47-8EF5-8F5ACFAC7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A040A6C-4ED8-4A43-AB31-4C6CB6CC30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3511130-5F3F-FE41-9633-C155B952062C}"/>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8" name="Footer Placeholder 7">
            <a:extLst>
              <a:ext uri="{FF2B5EF4-FFF2-40B4-BE49-F238E27FC236}">
                <a16:creationId xmlns="" xmlns:a16="http://schemas.microsoft.com/office/drawing/2014/main" id="{CBFC69BC-2368-5141-856B-D9922AAC4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ED43F8D-E6E7-E44E-B56C-BDE95C563884}"/>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99819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F1DD74-AB8F-AA46-839C-90FB478C7A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FE89C7A-C147-2141-B107-146EE88B3D83}"/>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4" name="Footer Placeholder 3">
            <a:extLst>
              <a:ext uri="{FF2B5EF4-FFF2-40B4-BE49-F238E27FC236}">
                <a16:creationId xmlns="" xmlns:a16="http://schemas.microsoft.com/office/drawing/2014/main" id="{92D8F3BD-A9E1-E548-A2B3-2BB22F9FD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4A2F7A7-04F4-E643-8E9A-52F2D1ECC634}"/>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179584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4CBBF17-8E22-AE42-BB14-88070A6538EB}"/>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3" name="Footer Placeholder 2">
            <a:extLst>
              <a:ext uri="{FF2B5EF4-FFF2-40B4-BE49-F238E27FC236}">
                <a16:creationId xmlns="" xmlns:a16="http://schemas.microsoft.com/office/drawing/2014/main" id="{E9D183A9-A688-514F-AAEA-F23E0D187B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829668C-79CB-4E42-AEC4-DB8BC232115E}"/>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138341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A24F6F-0105-054D-ACFB-6A07470F0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D1544F5-E22D-8B46-91C5-4CABE86AA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063FE3C-932D-EE4C-A8DB-C627B2FD9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BA000E3-4758-CD4F-9F8B-4041EFAEDBDC}"/>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6" name="Footer Placeholder 5">
            <a:extLst>
              <a:ext uri="{FF2B5EF4-FFF2-40B4-BE49-F238E27FC236}">
                <a16:creationId xmlns="" xmlns:a16="http://schemas.microsoft.com/office/drawing/2014/main" id="{94BBCD49-F7F0-DE49-96AD-9E9A69B96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5409B95-2E2A-A04C-850F-485F307F66C0}"/>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362816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C8A78-8B26-5E4A-B16A-E6D1366D9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D5580AA-4DDF-244A-B2F4-428FE029C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76E0153-102A-6446-BF66-E92C787F4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61B86F3-8291-9247-8E28-FC6DA7365690}"/>
              </a:ext>
            </a:extLst>
          </p:cNvPr>
          <p:cNvSpPr>
            <a:spLocks noGrp="1"/>
          </p:cNvSpPr>
          <p:nvPr>
            <p:ph type="dt" sz="half" idx="10"/>
          </p:nvPr>
        </p:nvSpPr>
        <p:spPr/>
        <p:txBody>
          <a:bodyPr/>
          <a:lstStyle/>
          <a:p>
            <a:fld id="{3E463EB4-BBBD-964D-B662-D78ACD19D17A}" type="datetimeFigureOut">
              <a:rPr lang="en-US" smtClean="0"/>
              <a:t>8/31/20</a:t>
            </a:fld>
            <a:endParaRPr lang="en-US"/>
          </a:p>
        </p:txBody>
      </p:sp>
      <p:sp>
        <p:nvSpPr>
          <p:cNvPr id="6" name="Footer Placeholder 5">
            <a:extLst>
              <a:ext uri="{FF2B5EF4-FFF2-40B4-BE49-F238E27FC236}">
                <a16:creationId xmlns="" xmlns:a16="http://schemas.microsoft.com/office/drawing/2014/main" id="{BF1E4539-681C-D849-A308-1105F1978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A2358F8-0335-9F48-A073-8C7351EF0CFF}"/>
              </a:ext>
            </a:extLst>
          </p:cNvPr>
          <p:cNvSpPr>
            <a:spLocks noGrp="1"/>
          </p:cNvSpPr>
          <p:nvPr>
            <p:ph type="sldNum" sz="quarter" idx="12"/>
          </p:nvPr>
        </p:nvSpPr>
        <p:spPr/>
        <p:txBody>
          <a:bodyPr/>
          <a:lstStyle/>
          <a:p>
            <a:fld id="{6ED35FDE-5D3E-A144-8070-00357EFD7048}" type="slidenum">
              <a:rPr lang="en-US" smtClean="0"/>
              <a:t>‹#›</a:t>
            </a:fld>
            <a:endParaRPr lang="en-US"/>
          </a:p>
        </p:txBody>
      </p:sp>
    </p:spTree>
    <p:extLst>
      <p:ext uri="{BB962C8B-B14F-4D97-AF65-F5344CB8AC3E}">
        <p14:creationId xmlns:p14="http://schemas.microsoft.com/office/powerpoint/2010/main" val="37678126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DBFA20C-11CE-9F4B-87A2-3867E8971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A7668AB-C9FA-8A40-849A-0F499A0F9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45E944-E2B0-E84F-8DB3-A5B7668B8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63EB4-BBBD-964D-B662-D78ACD19D17A}" type="datetimeFigureOut">
              <a:rPr lang="en-US" smtClean="0"/>
              <a:t>8/31/20</a:t>
            </a:fld>
            <a:endParaRPr lang="en-US"/>
          </a:p>
        </p:txBody>
      </p:sp>
      <p:sp>
        <p:nvSpPr>
          <p:cNvPr id="5" name="Footer Placeholder 4">
            <a:extLst>
              <a:ext uri="{FF2B5EF4-FFF2-40B4-BE49-F238E27FC236}">
                <a16:creationId xmlns="" xmlns:a16="http://schemas.microsoft.com/office/drawing/2014/main" id="{80204B3F-9928-9645-91D1-5F88081DC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91F2395-B9CC-C540-AD27-72E54EA22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35FDE-5D3E-A144-8070-00357EFD7048}" type="slidenum">
              <a:rPr lang="en-US" smtClean="0"/>
              <a:t>‹#›</a:t>
            </a:fld>
            <a:endParaRPr lang="en-US"/>
          </a:p>
        </p:txBody>
      </p:sp>
    </p:spTree>
    <p:extLst>
      <p:ext uri="{BB962C8B-B14F-4D97-AF65-F5344CB8AC3E}">
        <p14:creationId xmlns:p14="http://schemas.microsoft.com/office/powerpoint/2010/main" val="295016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dboje@g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s02web.zoom.us/j/8939761625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dboje@gmail.com" TargetMode="External"/><Relationship Id="rId3" Type="http://schemas.openxmlformats.org/officeDocument/2006/relationships/hyperlink" Target="mailto:oscar@hgs-solution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mailto:oldfriendsindustries@gmail.com" TargetMode="External"/><Relationship Id="rId5" Type="http://schemas.openxmlformats.org/officeDocument/2006/relationships/hyperlink" Target="mailto:davidboje@gmail.com" TargetMode="External"/><Relationship Id="rId6" Type="http://schemas.openxmlformats.org/officeDocument/2006/relationships/hyperlink" Target="mailto:garosile@nmsu.edu" TargetMode="External"/><Relationship Id="rId7" Type="http://schemas.openxmlformats.org/officeDocument/2006/relationships/hyperlink" Target="mailto:lenabruunjensen@gmail.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e.arizona.edu/sites/default/files/story_as_world_making.pdf" TargetMode="External"/><Relationship Id="rId3" Type="http://schemas.openxmlformats.org/officeDocument/2006/relationships/hyperlink" Target="https://davidboje.com/truestorytelling/final%20Session%20ONE%20intercultural%20racism%20P1%20and%20P2%20vesion%204.ppt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s02web.zoom.us/j/89397616259" TargetMode="Externa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EFF53B-764E-8840-889A-DF7C5E40BBB6}"/>
              </a:ext>
            </a:extLst>
          </p:cNvPr>
          <p:cNvSpPr>
            <a:spLocks noGrp="1"/>
          </p:cNvSpPr>
          <p:nvPr>
            <p:ph type="title"/>
          </p:nvPr>
        </p:nvSpPr>
        <p:spPr>
          <a:xfrm>
            <a:off x="838200" y="365126"/>
            <a:ext cx="10515600" cy="517744"/>
          </a:xfrm>
        </p:spPr>
        <p:txBody>
          <a:bodyPr>
            <a:normAutofit fontScale="90000"/>
          </a:bodyPr>
          <a:lstStyle/>
          <a:p>
            <a:r>
              <a:rPr lang="en-US" dirty="0"/>
              <a:t>AGENDA</a:t>
            </a:r>
          </a:p>
        </p:txBody>
      </p:sp>
      <p:sp>
        <p:nvSpPr>
          <p:cNvPr id="3" name="Content Placeholder 2">
            <a:extLst>
              <a:ext uri="{FF2B5EF4-FFF2-40B4-BE49-F238E27FC236}">
                <a16:creationId xmlns="" xmlns:a16="http://schemas.microsoft.com/office/drawing/2014/main" id="{2CB7157A-F4CC-A04B-8D49-2A474D4577B6}"/>
              </a:ext>
            </a:extLst>
          </p:cNvPr>
          <p:cNvSpPr>
            <a:spLocks noGrp="1"/>
          </p:cNvSpPr>
          <p:nvPr>
            <p:ph idx="1"/>
          </p:nvPr>
        </p:nvSpPr>
        <p:spPr>
          <a:xfrm>
            <a:off x="641131" y="882870"/>
            <a:ext cx="10846676" cy="5304603"/>
          </a:xfrm>
        </p:spPr>
        <p:txBody>
          <a:bodyPr>
            <a:normAutofit/>
          </a:bodyPr>
          <a:lstStyle/>
          <a:p>
            <a:pPr>
              <a:lnSpc>
                <a:spcPct val="100000"/>
              </a:lnSpc>
              <a:spcBef>
                <a:spcPts val="0"/>
              </a:spcBef>
            </a:pPr>
            <a:r>
              <a:rPr lang="en-US" sz="2200" dirty="0"/>
              <a:t>9-9:05 Welcome</a:t>
            </a:r>
          </a:p>
          <a:p>
            <a:pPr>
              <a:lnSpc>
                <a:spcPct val="100000"/>
              </a:lnSpc>
              <a:spcBef>
                <a:spcPts val="0"/>
              </a:spcBef>
            </a:pPr>
            <a:r>
              <a:rPr lang="en-US" sz="2200" dirty="0"/>
              <a:t>9:05-9:15 Review Homework: Systemic and Structural Racism Examples</a:t>
            </a:r>
          </a:p>
          <a:p>
            <a:pPr>
              <a:lnSpc>
                <a:spcPct val="100000"/>
              </a:lnSpc>
              <a:spcBef>
                <a:spcPts val="0"/>
              </a:spcBef>
            </a:pPr>
            <a:r>
              <a:rPr lang="en-US" sz="2200" dirty="0"/>
              <a:t>9:15-9:20 True Story Principle #3 Plots:</a:t>
            </a:r>
          </a:p>
          <a:p>
            <a:pPr lvl="1">
              <a:lnSpc>
                <a:spcPct val="100000"/>
              </a:lnSpc>
              <a:spcBef>
                <a:spcPts val="0"/>
              </a:spcBef>
            </a:pPr>
            <a:r>
              <a:rPr lang="en-US" sz="1800" dirty="0"/>
              <a:t>Linear, cyclical, upward spiral, downward death spiral, networked Tamara-land</a:t>
            </a:r>
          </a:p>
          <a:p>
            <a:pPr>
              <a:lnSpc>
                <a:spcPct val="100000"/>
              </a:lnSpc>
              <a:spcBef>
                <a:spcPts val="0"/>
              </a:spcBef>
            </a:pPr>
            <a:r>
              <a:rPr lang="en-US" sz="2200" dirty="0"/>
              <a:t>9:20-9:25 Tamara-land: Networked Plots (advantages &amp; disadvantages)</a:t>
            </a:r>
          </a:p>
          <a:p>
            <a:pPr>
              <a:lnSpc>
                <a:spcPct val="100000"/>
              </a:lnSpc>
              <a:spcBef>
                <a:spcPts val="0"/>
              </a:spcBef>
            </a:pPr>
            <a:r>
              <a:rPr lang="en-US" sz="2200" dirty="0"/>
              <a:t>9:25-9:40 Breakout #1: I min prep for 1-sentence plot, 2 min share plot</a:t>
            </a:r>
          </a:p>
          <a:p>
            <a:pPr>
              <a:lnSpc>
                <a:spcPct val="100000"/>
              </a:lnSpc>
              <a:spcBef>
                <a:spcPts val="0"/>
              </a:spcBef>
            </a:pPr>
            <a:r>
              <a:rPr lang="en-US" sz="2200" dirty="0"/>
              <a:t>9:40-9:50 Debrief Plot Lines—Systemic &amp; Structural Root Causes</a:t>
            </a:r>
          </a:p>
          <a:p>
            <a:pPr>
              <a:lnSpc>
                <a:spcPct val="100000"/>
              </a:lnSpc>
              <a:spcBef>
                <a:spcPts val="0"/>
              </a:spcBef>
            </a:pPr>
            <a:r>
              <a:rPr lang="en-US" sz="2200" dirty="0"/>
              <a:t>9:50-9:55 True Story Principle #4: Timing ‘Catch the wave’-Upward/Downward Death Spirals</a:t>
            </a:r>
          </a:p>
          <a:p>
            <a:pPr>
              <a:lnSpc>
                <a:spcPct val="100000"/>
              </a:lnSpc>
              <a:spcBef>
                <a:spcPts val="0"/>
              </a:spcBef>
            </a:pPr>
            <a:r>
              <a:rPr lang="en-US" sz="2200" dirty="0"/>
              <a:t>9:55-10:05 Breakout #2  1 min prep waves up &amp; down; 2 min share waves and timing.</a:t>
            </a:r>
          </a:p>
          <a:p>
            <a:pPr>
              <a:lnSpc>
                <a:spcPct val="100000"/>
              </a:lnSpc>
              <a:spcBef>
                <a:spcPts val="0"/>
              </a:spcBef>
            </a:pPr>
            <a:r>
              <a:rPr lang="en-US" sz="2200" dirty="0"/>
              <a:t>10:05-10:10 Debrief, and Externalize the problem</a:t>
            </a:r>
          </a:p>
          <a:p>
            <a:pPr>
              <a:lnSpc>
                <a:spcPct val="100000"/>
              </a:lnSpc>
              <a:spcBef>
                <a:spcPts val="0"/>
              </a:spcBef>
            </a:pPr>
            <a:r>
              <a:rPr lang="en-US" sz="2200" dirty="0"/>
              <a:t>10:10-10:15 </a:t>
            </a:r>
            <a:r>
              <a:rPr lang="en-US" sz="2000" dirty="0"/>
              <a:t>Homework: DRAW a Storyboard of the Root Causes and Dynamics of Systemic and Structural Racism---place yourself in the storyboard. </a:t>
            </a:r>
          </a:p>
          <a:p>
            <a:r>
              <a:rPr lang="en-US" sz="2000" dirty="0"/>
              <a:t>10:15-10:25 Q&amp;A--WRITE your questions in CHAT. ANSWERS as time allows, and via email follow-up.</a:t>
            </a:r>
          </a:p>
          <a:p>
            <a:r>
              <a:rPr lang="en-US" sz="2000" dirty="0"/>
              <a:t>10:25-10:30 True Storytelling Certification process, books for your library.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840623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8608" y="0"/>
            <a:ext cx="9144000" cy="6858000"/>
          </a:xfrm>
          <a:prstGeom prst="rect">
            <a:avLst/>
          </a:prstGeom>
        </p:spPr>
      </p:pic>
      <p:sp>
        <p:nvSpPr>
          <p:cNvPr id="2" name="TextBox 1"/>
          <p:cNvSpPr txBox="1"/>
          <p:nvPr/>
        </p:nvSpPr>
        <p:spPr>
          <a:xfrm>
            <a:off x="9721034" y="1155888"/>
            <a:ext cx="2742121" cy="523220"/>
          </a:xfrm>
          <a:prstGeom prst="rect">
            <a:avLst/>
          </a:prstGeom>
          <a:noFill/>
        </p:spPr>
        <p:txBody>
          <a:bodyPr wrap="square" rtlCol="0">
            <a:spAutoFit/>
          </a:bodyPr>
          <a:lstStyle/>
          <a:p>
            <a:r>
              <a:rPr lang="en-US" sz="2800" dirty="0" smtClean="0">
                <a:latin typeface="Arial Black"/>
                <a:cs typeface="Arial Black"/>
              </a:rPr>
              <a:t>SYMPTOMS</a:t>
            </a:r>
            <a:endParaRPr lang="en-US" sz="2800" dirty="0">
              <a:latin typeface="Arial Black"/>
              <a:cs typeface="Arial Black"/>
            </a:endParaRPr>
          </a:p>
        </p:txBody>
      </p:sp>
      <p:sp>
        <p:nvSpPr>
          <p:cNvPr id="4" name="TextBox 3"/>
          <p:cNvSpPr txBox="1"/>
          <p:nvPr/>
        </p:nvSpPr>
        <p:spPr>
          <a:xfrm>
            <a:off x="9532608" y="2773500"/>
            <a:ext cx="2742121" cy="923330"/>
          </a:xfrm>
          <a:prstGeom prst="rect">
            <a:avLst/>
          </a:prstGeom>
          <a:noFill/>
        </p:spPr>
        <p:txBody>
          <a:bodyPr wrap="square" rtlCol="0">
            <a:spAutoFit/>
          </a:bodyPr>
          <a:lstStyle/>
          <a:p>
            <a:pPr algn="ctr"/>
            <a:r>
              <a:rPr lang="en-US" dirty="0" smtClean="0">
                <a:latin typeface="Arial Black"/>
                <a:cs typeface="Arial Black"/>
              </a:rPr>
              <a:t>ORGANIZATIONS/</a:t>
            </a:r>
          </a:p>
          <a:p>
            <a:pPr algn="ctr"/>
            <a:r>
              <a:rPr lang="en-US" dirty="0" smtClean="0">
                <a:latin typeface="Arial Black"/>
                <a:cs typeface="Arial Black"/>
              </a:rPr>
              <a:t>INSTITUIONS/</a:t>
            </a:r>
          </a:p>
          <a:p>
            <a:pPr algn="ctr"/>
            <a:r>
              <a:rPr lang="en-US" dirty="0" smtClean="0">
                <a:latin typeface="Arial Black"/>
                <a:cs typeface="Arial Black"/>
              </a:rPr>
              <a:t>SYSTEMS</a:t>
            </a:r>
            <a:endParaRPr lang="en-US" dirty="0">
              <a:latin typeface="Arial Black"/>
              <a:cs typeface="Arial Black"/>
            </a:endParaRPr>
          </a:p>
        </p:txBody>
      </p:sp>
      <p:sp>
        <p:nvSpPr>
          <p:cNvPr id="5" name="TextBox 4"/>
          <p:cNvSpPr txBox="1"/>
          <p:nvPr/>
        </p:nvSpPr>
        <p:spPr>
          <a:xfrm>
            <a:off x="10209528" y="5091154"/>
            <a:ext cx="2065201" cy="523220"/>
          </a:xfrm>
          <a:prstGeom prst="rect">
            <a:avLst/>
          </a:prstGeom>
          <a:noFill/>
        </p:spPr>
        <p:txBody>
          <a:bodyPr wrap="square" rtlCol="0">
            <a:spAutoFit/>
          </a:bodyPr>
          <a:lstStyle/>
          <a:p>
            <a:r>
              <a:rPr lang="en-US" sz="2800" dirty="0" smtClean="0">
                <a:latin typeface="Arial Black"/>
                <a:cs typeface="Arial Black"/>
              </a:rPr>
              <a:t>IDEAS</a:t>
            </a:r>
            <a:endParaRPr lang="en-US" sz="2800" dirty="0">
              <a:latin typeface="Arial Black"/>
              <a:cs typeface="Arial Black"/>
            </a:endParaRPr>
          </a:p>
        </p:txBody>
      </p:sp>
    </p:spTree>
    <p:extLst>
      <p:ext uri="{BB962C8B-B14F-4D97-AF65-F5344CB8AC3E}">
        <p14:creationId xmlns:p14="http://schemas.microsoft.com/office/powerpoint/2010/main" val="31916391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Lst>
          </a:blip>
          <a:srcRect l="1973" t="8001" r="44739" b="7529"/>
          <a:stretch/>
        </p:blipFill>
        <p:spPr>
          <a:xfrm>
            <a:off x="6439647" y="293042"/>
            <a:ext cx="5752353" cy="6316686"/>
          </a:xfrm>
          <a:prstGeom prst="rect">
            <a:avLst/>
          </a:prstGeom>
        </p:spPr>
      </p:pic>
      <p:sp>
        <p:nvSpPr>
          <p:cNvPr id="2" name="Title 1">
            <a:extLst>
              <a:ext uri="{FF2B5EF4-FFF2-40B4-BE49-F238E27FC236}">
                <a16:creationId xmlns="" xmlns:a16="http://schemas.microsoft.com/office/drawing/2014/main" id="{5C88FBC0-9E8D-3B4D-8DE6-6A94C36A922D}"/>
              </a:ext>
            </a:extLst>
          </p:cNvPr>
          <p:cNvSpPr>
            <a:spLocks noGrp="1"/>
          </p:cNvSpPr>
          <p:nvPr>
            <p:ph type="title"/>
          </p:nvPr>
        </p:nvSpPr>
        <p:spPr>
          <a:xfrm>
            <a:off x="0" y="169765"/>
            <a:ext cx="12192000" cy="904724"/>
          </a:xfrm>
        </p:spPr>
        <p:txBody>
          <a:bodyPr>
            <a:normAutofit fontScale="90000"/>
          </a:bodyPr>
          <a:lstStyle/>
          <a:p>
            <a:r>
              <a:rPr lang="en-US" dirty="0"/>
              <a:t>Breakout #1: </a:t>
            </a:r>
            <a:r>
              <a:rPr lang="en-US" dirty="0" smtClean="0"/>
              <a:t>Draw a Tree, </a:t>
            </a:r>
            <a:r>
              <a:rPr lang="en-US" b="1" dirty="0">
                <a:latin typeface="Arial Black"/>
                <a:cs typeface="Arial Black"/>
              </a:rPr>
              <a:t>What  </a:t>
            </a:r>
            <a:r>
              <a:rPr lang="en-US" b="1" dirty="0" smtClean="0">
                <a:latin typeface="Arial Black"/>
                <a:cs typeface="Arial Black"/>
              </a:rPr>
              <a:t>are </a:t>
            </a:r>
            <a:r>
              <a:rPr lang="en-US" b="1" dirty="0">
                <a:latin typeface="Arial Black"/>
                <a:cs typeface="Arial Black"/>
              </a:rPr>
              <a:t>the </a:t>
            </a:r>
            <a:r>
              <a:rPr lang="en-US" b="1" dirty="0" smtClean="0">
                <a:latin typeface="Arial Black"/>
                <a:cs typeface="Arial Black"/>
              </a:rPr>
              <a:t>PLOTs?</a:t>
            </a:r>
            <a:endParaRPr lang="en-US" b="1" dirty="0">
              <a:latin typeface="Arial Black"/>
              <a:cs typeface="Arial Black"/>
            </a:endParaRPr>
          </a:p>
        </p:txBody>
      </p:sp>
      <p:sp>
        <p:nvSpPr>
          <p:cNvPr id="3" name="Content Placeholder 2">
            <a:extLst>
              <a:ext uri="{FF2B5EF4-FFF2-40B4-BE49-F238E27FC236}">
                <a16:creationId xmlns="" xmlns:a16="http://schemas.microsoft.com/office/drawing/2014/main" id="{363FD4FA-DDC2-DE49-9048-73BD7868A52F}"/>
              </a:ext>
            </a:extLst>
          </p:cNvPr>
          <p:cNvSpPr>
            <a:spLocks noGrp="1"/>
          </p:cNvSpPr>
          <p:nvPr>
            <p:ph idx="1"/>
          </p:nvPr>
        </p:nvSpPr>
        <p:spPr>
          <a:xfrm>
            <a:off x="1" y="1690687"/>
            <a:ext cx="9851298" cy="5167313"/>
          </a:xfrm>
        </p:spPr>
        <p:txBody>
          <a:bodyPr>
            <a:normAutofit/>
          </a:bodyPr>
          <a:lstStyle/>
          <a:p>
            <a:r>
              <a:rPr lang="en-US" dirty="0"/>
              <a:t>Take 2 </a:t>
            </a:r>
            <a:r>
              <a:rPr lang="en-US" dirty="0" smtClean="0"/>
              <a:t>minutes SILENCE, DRAW a ROOT CAUSE PLOT TREE in </a:t>
            </a:r>
            <a:r>
              <a:rPr lang="en-US" dirty="0"/>
              <a:t>your notebook </a:t>
            </a:r>
            <a:r>
              <a:rPr lang="en-US" dirty="0" smtClean="0"/>
              <a:t>Label </a:t>
            </a:r>
            <a:r>
              <a:rPr lang="en-US" b="1" dirty="0" smtClean="0"/>
              <a:t>Leaves=Symptoms; Trunk=Organizations/Institutions/Systems; Roots =Ideas</a:t>
            </a:r>
            <a:r>
              <a:rPr lang="en-US" dirty="0" smtClean="0"/>
              <a:t>. Can make left side bad leaves, orgs, &amp; ideas, and right side good ones</a:t>
            </a:r>
            <a:endParaRPr lang="en-US" dirty="0"/>
          </a:p>
          <a:p>
            <a:pPr marL="0" indent="0">
              <a:buNone/>
            </a:pPr>
            <a:endParaRPr lang="en-US" dirty="0"/>
          </a:p>
          <a:p>
            <a:r>
              <a:rPr lang="en-US" dirty="0"/>
              <a:t>Click to enter your break-out room. </a:t>
            </a:r>
          </a:p>
          <a:p>
            <a:r>
              <a:rPr lang="en-US" dirty="0"/>
              <a:t>Choose who will be timekeeper and who will go first.</a:t>
            </a:r>
          </a:p>
          <a:p>
            <a:r>
              <a:rPr lang="en-US" dirty="0"/>
              <a:t>2 min for each person </a:t>
            </a:r>
            <a:r>
              <a:rPr lang="en-US" dirty="0" smtClean="0"/>
              <a:t>share </a:t>
            </a:r>
            <a:r>
              <a:rPr lang="en-US" dirty="0" smtClean="0"/>
              <a:t>STORY TREE </a:t>
            </a:r>
            <a:r>
              <a:rPr lang="en-US" dirty="0" smtClean="0"/>
              <a:t>and </a:t>
            </a:r>
            <a:r>
              <a:rPr lang="en-US" dirty="0"/>
              <a:t>explain why they think it is true for them</a:t>
            </a:r>
            <a:r>
              <a:rPr lang="en-US" dirty="0" smtClean="0"/>
              <a:t>. </a:t>
            </a:r>
            <a:endParaRPr lang="en-US" dirty="0"/>
          </a:p>
          <a:p>
            <a:r>
              <a:rPr lang="en-US" dirty="0"/>
              <a:t>10 min total in break-out rooms. You will get a 1-min warning.</a:t>
            </a:r>
          </a:p>
          <a:p>
            <a:r>
              <a:rPr lang="en-US" dirty="0"/>
              <a:t>Click “Leave” to return to large group.</a:t>
            </a:r>
          </a:p>
        </p:txBody>
      </p:sp>
    </p:spTree>
    <p:extLst>
      <p:ext uri="{BB962C8B-B14F-4D97-AF65-F5344CB8AC3E}">
        <p14:creationId xmlns:p14="http://schemas.microsoft.com/office/powerpoint/2010/main" val="17795679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E76A0-1A15-144B-AD71-BA8272586B8B}"/>
              </a:ext>
            </a:extLst>
          </p:cNvPr>
          <p:cNvSpPr>
            <a:spLocks noGrp="1"/>
          </p:cNvSpPr>
          <p:nvPr>
            <p:ph type="title"/>
          </p:nvPr>
        </p:nvSpPr>
        <p:spPr>
          <a:xfrm>
            <a:off x="838200" y="365125"/>
            <a:ext cx="4587950" cy="4272625"/>
          </a:xfrm>
        </p:spPr>
        <p:txBody>
          <a:bodyPr>
            <a:normAutofit/>
          </a:bodyPr>
          <a:lstStyle/>
          <a:p>
            <a:r>
              <a:rPr lang="en-US" dirty="0"/>
              <a:t>Debrief Plot Lines: </a:t>
            </a:r>
            <a:br>
              <a:rPr lang="en-US" dirty="0"/>
            </a:br>
            <a:r>
              <a:rPr lang="en-US" dirty="0"/>
              <a:t>Systemic and Structural Racism </a:t>
            </a:r>
            <a:r>
              <a:rPr lang="en-US" dirty="0" smtClean="0"/>
              <a:t>Examples of PLOTS you are in</a:t>
            </a:r>
            <a:endParaRPr lang="en-US" dirty="0"/>
          </a:p>
        </p:txBody>
      </p:sp>
      <p:pic>
        <p:nvPicPr>
          <p:cNvPr id="6" name="Picture 5" descr="Screen Shot 2020-08-31 at 6.17.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315" y="144166"/>
            <a:ext cx="6636251" cy="6583593"/>
          </a:xfrm>
          <a:prstGeom prst="rect">
            <a:avLst/>
          </a:prstGeom>
        </p:spPr>
      </p:pic>
    </p:spTree>
    <p:extLst>
      <p:ext uri="{BB962C8B-B14F-4D97-AF65-F5344CB8AC3E}">
        <p14:creationId xmlns:p14="http://schemas.microsoft.com/office/powerpoint/2010/main" val="22925710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17001" cy="2386215"/>
          </a:xfrm>
        </p:spPr>
        <p:txBody>
          <a:bodyPr>
            <a:normAutofit fontScale="90000"/>
          </a:bodyPr>
          <a:lstStyle/>
          <a:p>
            <a:pPr algn="ctr"/>
            <a:r>
              <a:rPr lang="en-US" dirty="0" smtClean="0">
                <a:latin typeface="Arial Black"/>
                <a:cs typeface="Arial Black"/>
              </a:rPr>
              <a:t>Summarize Principle 3: PLOT, </a:t>
            </a:r>
            <a:br>
              <a:rPr lang="en-US" dirty="0" smtClean="0">
                <a:latin typeface="Arial Black"/>
                <a:cs typeface="Arial Black"/>
              </a:rPr>
            </a:br>
            <a:r>
              <a:rPr lang="en-US" dirty="0" smtClean="0">
                <a:latin typeface="Arial Black"/>
                <a:cs typeface="Arial Black"/>
              </a:rPr>
              <a:t>Move to Principle 4: TIMING</a:t>
            </a:r>
            <a:endParaRPr lang="en-US" dirty="0">
              <a:latin typeface="Arial Black"/>
              <a:cs typeface="Arial Black"/>
            </a:endParaRPr>
          </a:p>
        </p:txBody>
      </p:sp>
      <p:sp>
        <p:nvSpPr>
          <p:cNvPr id="4" name="Content Placeholder 3"/>
          <p:cNvSpPr>
            <a:spLocks noGrp="1"/>
          </p:cNvSpPr>
          <p:nvPr>
            <p:ph idx="1"/>
          </p:nvPr>
        </p:nvSpPr>
        <p:spPr>
          <a:xfrm>
            <a:off x="838200" y="1825625"/>
            <a:ext cx="6212399" cy="4849224"/>
          </a:xfrm>
        </p:spPr>
        <p:txBody>
          <a:bodyPr/>
          <a:lstStyle/>
          <a:p>
            <a:endParaRPr lang="en-US" dirty="0" smtClean="0"/>
          </a:p>
          <a:p>
            <a:endParaRPr lang="en-US" dirty="0"/>
          </a:p>
          <a:p>
            <a:endParaRPr lang="en-US" dirty="0" smtClean="0"/>
          </a:p>
          <a:p>
            <a:r>
              <a:rPr lang="en-US" dirty="0" smtClean="0"/>
              <a:t>Next Session (in 2 weeks) we get to Success and Change Stories</a:t>
            </a:r>
          </a:p>
          <a:p>
            <a:r>
              <a:rPr lang="en-US" dirty="0" smtClean="0"/>
              <a:t>Next Session  (Little Wow Moments to collect into NEW STORY for a NEW PLOT)</a:t>
            </a:r>
            <a:endParaRPr lang="en-US" dirty="0"/>
          </a:p>
        </p:txBody>
      </p:sp>
      <p:pic>
        <p:nvPicPr>
          <p:cNvPr id="5" name="Picture 4"/>
          <p:cNvPicPr>
            <a:picLocks noChangeAspect="1"/>
          </p:cNvPicPr>
          <p:nvPr/>
        </p:nvPicPr>
        <p:blipFill>
          <a:blip r:embed="rId2"/>
          <a:stretch>
            <a:fillRect/>
          </a:stretch>
        </p:blipFill>
        <p:spPr>
          <a:xfrm>
            <a:off x="7327413" y="365124"/>
            <a:ext cx="4685472" cy="6383061"/>
          </a:xfrm>
          <a:prstGeom prst="rect">
            <a:avLst/>
          </a:prstGeom>
        </p:spPr>
      </p:pic>
    </p:spTree>
    <p:extLst>
      <p:ext uri="{BB962C8B-B14F-4D97-AF65-F5344CB8AC3E}">
        <p14:creationId xmlns:p14="http://schemas.microsoft.com/office/powerpoint/2010/main" val="1679458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E19BDA-0776-104A-8ED2-EC38B3E9ECEB}"/>
              </a:ext>
            </a:extLst>
          </p:cNvPr>
          <p:cNvSpPr>
            <a:spLocks noGrp="1"/>
          </p:cNvSpPr>
          <p:nvPr>
            <p:ph type="title"/>
          </p:nvPr>
        </p:nvSpPr>
        <p:spPr>
          <a:xfrm>
            <a:off x="838200" y="365125"/>
            <a:ext cx="6749743" cy="1325563"/>
          </a:xfrm>
        </p:spPr>
        <p:txBody>
          <a:bodyPr>
            <a:normAutofit/>
          </a:bodyPr>
          <a:lstStyle/>
          <a:p>
            <a:pPr algn="ctr"/>
            <a:r>
              <a:rPr lang="en-US" sz="2800" b="1" dirty="0"/>
              <a:t>True Storytelling Principle #4: TIMING</a:t>
            </a:r>
            <a:br>
              <a:rPr lang="en-US" sz="2800" b="1" dirty="0"/>
            </a:br>
            <a:r>
              <a:rPr lang="en-US" sz="2800" b="1" dirty="0"/>
              <a:t>“Catch the wave”</a:t>
            </a:r>
          </a:p>
        </p:txBody>
      </p:sp>
      <p:sp>
        <p:nvSpPr>
          <p:cNvPr id="3" name="Content Placeholder 2">
            <a:extLst>
              <a:ext uri="{FF2B5EF4-FFF2-40B4-BE49-F238E27FC236}">
                <a16:creationId xmlns="" xmlns:a16="http://schemas.microsoft.com/office/drawing/2014/main" id="{1E9B2323-2D8B-D149-9F5A-57E76A47F3D5}"/>
              </a:ext>
            </a:extLst>
          </p:cNvPr>
          <p:cNvSpPr>
            <a:spLocks noGrp="1"/>
          </p:cNvSpPr>
          <p:nvPr>
            <p:ph idx="1"/>
          </p:nvPr>
        </p:nvSpPr>
        <p:spPr>
          <a:xfrm>
            <a:off x="357203" y="1690688"/>
            <a:ext cx="8940469" cy="5167311"/>
          </a:xfrm>
        </p:spPr>
        <p:txBody>
          <a:bodyPr>
            <a:normAutofit/>
          </a:bodyPr>
          <a:lstStyle/>
          <a:p>
            <a:pPr marL="0" indent="0">
              <a:buNone/>
            </a:pPr>
            <a:r>
              <a:rPr lang="en-US" b="1" dirty="0" smtClean="0"/>
              <a:t>What Triggers change? (Listening to each other’s life stories, voices at the table</a:t>
            </a:r>
            <a:r>
              <a:rPr lang="mr-IN" b="1" dirty="0" smtClean="0"/>
              <a:t>…</a:t>
            </a:r>
            <a:r>
              <a:rPr lang="en-US" b="1" dirty="0" smtClean="0"/>
              <a:t>)</a:t>
            </a:r>
            <a:endParaRPr lang="en-US" dirty="0"/>
          </a:p>
          <a:p>
            <a:pPr marL="0" indent="0">
              <a:buNone/>
            </a:pPr>
            <a:endParaRPr lang="en-US" dirty="0"/>
          </a:p>
          <a:p>
            <a:pPr marL="0" indent="0">
              <a:buNone/>
            </a:pPr>
            <a:r>
              <a:rPr lang="en-US" dirty="0" smtClean="0"/>
              <a:t>How do we KNOW this is the TIME to act, to change ideas, to create new plots? LIST:</a:t>
            </a:r>
          </a:p>
          <a:p>
            <a:pPr marL="0" indent="0">
              <a:buNone/>
            </a:pPr>
            <a:endParaRPr lang="en-US" dirty="0"/>
          </a:p>
          <a:p>
            <a:pPr marL="0" indent="0">
              <a:buNone/>
            </a:pPr>
            <a:r>
              <a:rPr lang="en-US" dirty="0" smtClean="0"/>
              <a:t>What is there in the NETWORK of Tamara-Land Stories that can help Change the PLOT (not symptoms, but transform the organizations/institutions &amp; root ideas)? LIST:</a:t>
            </a:r>
            <a:endParaRPr lang="en-US" dirty="0"/>
          </a:p>
          <a:p>
            <a:pPr marL="0" indent="0">
              <a:buNone/>
            </a:pPr>
            <a:endParaRPr lang="en-US" dirty="0"/>
          </a:p>
          <a:p>
            <a:pPr marL="0" indent="0">
              <a:buNone/>
            </a:pPr>
            <a:r>
              <a:rPr lang="en-US" b="1" dirty="0"/>
              <a:t>TYPE YOUR ANSWERS</a:t>
            </a:r>
            <a:r>
              <a:rPr lang="en-US" dirty="0"/>
              <a:t>, as brief words or phrases, into </a:t>
            </a:r>
            <a:r>
              <a:rPr lang="en-US" dirty="0" smtClean="0"/>
              <a:t>CHAT</a:t>
            </a:r>
          </a:p>
          <a:p>
            <a:pPr marL="0" indent="0">
              <a:buNone/>
            </a:pPr>
            <a:endParaRPr lang="en-US" dirty="0"/>
          </a:p>
        </p:txBody>
      </p:sp>
      <p:pic>
        <p:nvPicPr>
          <p:cNvPr id="5" name="Picture 4" descr="woman surfing animate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955" y="309321"/>
            <a:ext cx="3825828" cy="2869371"/>
          </a:xfrm>
          <a:prstGeom prst="rect">
            <a:avLst/>
          </a:prstGeom>
        </p:spPr>
      </p:pic>
    </p:spTree>
    <p:extLst>
      <p:ext uri="{BB962C8B-B14F-4D97-AF65-F5344CB8AC3E}">
        <p14:creationId xmlns:p14="http://schemas.microsoft.com/office/powerpoint/2010/main" val="39558297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man surfing animate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955" y="309321"/>
            <a:ext cx="3825828" cy="2869371"/>
          </a:xfrm>
          <a:prstGeom prst="rect">
            <a:avLst/>
          </a:prstGeom>
        </p:spPr>
      </p:pic>
      <p:sp>
        <p:nvSpPr>
          <p:cNvPr id="2" name="Title 1">
            <a:extLst>
              <a:ext uri="{FF2B5EF4-FFF2-40B4-BE49-F238E27FC236}">
                <a16:creationId xmlns="" xmlns:a16="http://schemas.microsoft.com/office/drawing/2014/main" id="{BDDAC7A9-1E0F-3647-8728-ACEF7BB3D947}"/>
              </a:ext>
            </a:extLst>
          </p:cNvPr>
          <p:cNvSpPr>
            <a:spLocks noGrp="1"/>
          </p:cNvSpPr>
          <p:nvPr>
            <p:ph type="title"/>
          </p:nvPr>
        </p:nvSpPr>
        <p:spPr>
          <a:xfrm>
            <a:off x="0" y="75565"/>
            <a:ext cx="10515600" cy="579122"/>
          </a:xfrm>
        </p:spPr>
        <p:txBody>
          <a:bodyPr>
            <a:normAutofit fontScale="90000"/>
          </a:bodyPr>
          <a:lstStyle/>
          <a:p>
            <a:r>
              <a:rPr lang="en-US" dirty="0">
                <a:solidFill>
                  <a:schemeClr val="accent1">
                    <a:lumMod val="75000"/>
                  </a:schemeClr>
                </a:solidFill>
                <a:latin typeface="Arial Black"/>
                <a:cs typeface="Arial Black"/>
              </a:rPr>
              <a:t>Breakout #2: Waves and TIMING</a:t>
            </a:r>
          </a:p>
        </p:txBody>
      </p:sp>
      <p:sp>
        <p:nvSpPr>
          <p:cNvPr id="3" name="Content Placeholder 2">
            <a:extLst>
              <a:ext uri="{FF2B5EF4-FFF2-40B4-BE49-F238E27FC236}">
                <a16:creationId xmlns="" xmlns:a16="http://schemas.microsoft.com/office/drawing/2014/main" id="{D8BC83F7-C804-774C-BA3B-F5D9C601919E}"/>
              </a:ext>
            </a:extLst>
          </p:cNvPr>
          <p:cNvSpPr>
            <a:spLocks noGrp="1"/>
          </p:cNvSpPr>
          <p:nvPr>
            <p:ph idx="1"/>
          </p:nvPr>
        </p:nvSpPr>
        <p:spPr>
          <a:xfrm>
            <a:off x="0" y="1532582"/>
            <a:ext cx="9460504" cy="5325417"/>
          </a:xfrm>
        </p:spPr>
        <p:txBody>
          <a:bodyPr>
            <a:normAutofit fontScale="92500" lnSpcReduction="10000"/>
          </a:bodyPr>
          <a:lstStyle/>
          <a:p>
            <a:r>
              <a:rPr lang="en-US" dirty="0"/>
              <a:t>1 min prep: Write in your notebook what you think are the </a:t>
            </a:r>
          </a:p>
          <a:p>
            <a:pPr marL="0" indent="0">
              <a:buNone/>
            </a:pPr>
            <a:r>
              <a:rPr lang="en-US" b="1" dirty="0"/>
              <a:t>   most important </a:t>
            </a:r>
            <a:r>
              <a:rPr lang="en-US" b="1" dirty="0" smtClean="0"/>
              <a:t>waves of IDEAS </a:t>
            </a:r>
            <a:r>
              <a:rPr lang="en-US" dirty="0" smtClean="0"/>
              <a:t> </a:t>
            </a:r>
            <a:r>
              <a:rPr lang="en-US" dirty="0"/>
              <a:t>for upward and/or downward </a:t>
            </a:r>
            <a:r>
              <a:rPr lang="en-US" dirty="0" smtClean="0"/>
              <a:t>spirals </a:t>
            </a:r>
            <a:r>
              <a:rPr lang="en-US" dirty="0" smtClean="0"/>
              <a:t>of </a:t>
            </a:r>
            <a:r>
              <a:rPr lang="en-US" dirty="0" smtClean="0"/>
              <a:t>Storytelling</a:t>
            </a:r>
          </a:p>
          <a:p>
            <a:pPr marL="0" indent="0">
              <a:buNone/>
            </a:pPr>
            <a:r>
              <a:rPr lang="en-US" b="1" dirty="0" smtClean="0">
                <a:latin typeface="Arial Black"/>
                <a:cs typeface="Arial Black"/>
              </a:rPr>
              <a:t>EXTERNALIZE ideas you want to change</a:t>
            </a:r>
          </a:p>
          <a:p>
            <a:pPr marL="0" indent="0">
              <a:buNone/>
            </a:pPr>
            <a:r>
              <a:rPr lang="en-US" b="1" dirty="0" smtClean="0">
                <a:latin typeface="Arial Black"/>
                <a:cs typeface="Arial Black"/>
              </a:rPr>
              <a:t>In tree as a Character, e.g. MR GREED; </a:t>
            </a:r>
          </a:p>
          <a:p>
            <a:pPr marL="0" indent="0">
              <a:buNone/>
            </a:pPr>
            <a:r>
              <a:rPr lang="en-US" b="1" dirty="0" smtClean="0">
                <a:latin typeface="Arial Black"/>
                <a:cs typeface="Arial Black"/>
              </a:rPr>
              <a:t>MR MULTICULTURAL-BARRIER</a:t>
            </a:r>
            <a:endParaRPr lang="en-US" b="1" dirty="0">
              <a:latin typeface="Arial Black"/>
              <a:cs typeface="Arial Black"/>
            </a:endParaRPr>
          </a:p>
          <a:p>
            <a:pPr marL="0" indent="0">
              <a:buNone/>
            </a:pPr>
            <a:r>
              <a:rPr lang="en-US" b="1" dirty="0"/>
              <a:t>	</a:t>
            </a:r>
            <a:r>
              <a:rPr lang="en-US" dirty="0" smtClean="0"/>
              <a:t>Click </a:t>
            </a:r>
            <a:r>
              <a:rPr lang="en-US" dirty="0"/>
              <a:t>on the link for the Breakout</a:t>
            </a:r>
            <a:r>
              <a:rPr lang="en-US" dirty="0" smtClean="0"/>
              <a:t>.</a:t>
            </a:r>
          </a:p>
          <a:p>
            <a:pPr marL="0" indent="0">
              <a:buNone/>
            </a:pPr>
            <a:endParaRPr lang="en-US" dirty="0"/>
          </a:p>
          <a:p>
            <a:pPr marL="0" indent="0">
              <a:buNone/>
            </a:pPr>
            <a:r>
              <a:rPr lang="en-US" dirty="0"/>
              <a:t>Choose a timekeeper and choose who will go first.</a:t>
            </a:r>
          </a:p>
          <a:p>
            <a:pPr marL="0" indent="0">
              <a:buNone/>
            </a:pPr>
            <a:r>
              <a:rPr lang="en-US" b="1" u="sng" dirty="0"/>
              <a:t>Each person takes 2 min to present their waves and timing ideas</a:t>
            </a:r>
            <a:r>
              <a:rPr lang="en-US" u="sng" dirty="0"/>
              <a:t>. </a:t>
            </a:r>
          </a:p>
          <a:p>
            <a:pPr marL="0" indent="0">
              <a:buNone/>
            </a:pPr>
            <a:r>
              <a:rPr lang="en-US" dirty="0"/>
              <a:t>You will receive a 1-min. warning when time is almost up.</a:t>
            </a:r>
          </a:p>
          <a:p>
            <a:pPr marL="0" indent="0">
              <a:buNone/>
            </a:pPr>
            <a:r>
              <a:rPr lang="en-US" dirty="0"/>
              <a:t>Click on the link to return to the large group.</a:t>
            </a:r>
          </a:p>
        </p:txBody>
      </p:sp>
    </p:spTree>
    <p:extLst>
      <p:ext uri="{BB962C8B-B14F-4D97-AF65-F5344CB8AC3E}">
        <p14:creationId xmlns:p14="http://schemas.microsoft.com/office/powerpoint/2010/main" val="31307298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4BD2F0-3493-FF40-A0C7-D131F96E9706}"/>
              </a:ext>
            </a:extLst>
          </p:cNvPr>
          <p:cNvSpPr>
            <a:spLocks noGrp="1"/>
          </p:cNvSpPr>
          <p:nvPr>
            <p:ph type="title"/>
          </p:nvPr>
        </p:nvSpPr>
        <p:spPr/>
        <p:txBody>
          <a:bodyPr>
            <a:normAutofit/>
          </a:bodyPr>
          <a:lstStyle/>
          <a:p>
            <a:pPr algn="ctr"/>
            <a:r>
              <a:rPr lang="en-US" dirty="0"/>
              <a:t>Debrief and </a:t>
            </a:r>
            <a:r>
              <a:rPr lang="en-US" b="1" dirty="0"/>
              <a:t>EXTERNALIZE</a:t>
            </a:r>
            <a:r>
              <a:rPr lang="en-US" dirty="0"/>
              <a:t> the problem</a:t>
            </a:r>
            <a:br>
              <a:rPr lang="en-US" dirty="0"/>
            </a:br>
            <a:r>
              <a:rPr lang="en-US" dirty="0"/>
              <a:t>as its own </a:t>
            </a:r>
            <a:r>
              <a:rPr lang="en-US" b="1" dirty="0"/>
              <a:t>FANTASY CHARACTER </a:t>
            </a:r>
            <a:r>
              <a:rPr lang="en-US" dirty="0"/>
              <a:t>in your story</a:t>
            </a:r>
          </a:p>
        </p:txBody>
      </p:sp>
      <p:sp>
        <p:nvSpPr>
          <p:cNvPr id="3" name="Content Placeholder 2">
            <a:extLst>
              <a:ext uri="{FF2B5EF4-FFF2-40B4-BE49-F238E27FC236}">
                <a16:creationId xmlns="" xmlns:a16="http://schemas.microsoft.com/office/drawing/2014/main" id="{443E72B9-A124-3540-ABFF-3D06C36E2497}"/>
              </a:ext>
            </a:extLst>
          </p:cNvPr>
          <p:cNvSpPr>
            <a:spLocks noGrp="1"/>
          </p:cNvSpPr>
          <p:nvPr>
            <p:ph idx="1"/>
          </p:nvPr>
        </p:nvSpPr>
        <p:spPr/>
        <p:txBody>
          <a:bodyPr>
            <a:normAutofit fontScale="92500" lnSpcReduction="10000"/>
          </a:bodyPr>
          <a:lstStyle/>
          <a:p>
            <a:r>
              <a:rPr lang="en-US" b="1" dirty="0"/>
              <a:t>F</a:t>
            </a:r>
            <a:r>
              <a:rPr lang="en-US" b="1" dirty="0" smtClean="0"/>
              <a:t>actors that get us away from Symptoms, Blaming people (self or others), and get at Root Cause Truck of Institution Change, and Roots of Idea Changes</a:t>
            </a:r>
          </a:p>
          <a:p>
            <a:pPr marL="0" indent="0">
              <a:buNone/>
            </a:pPr>
            <a:endParaRPr lang="en-US" dirty="0"/>
          </a:p>
          <a:p>
            <a:pPr lvl="1"/>
            <a:r>
              <a:rPr lang="en-US" b="1" dirty="0" smtClean="0"/>
              <a:t>In Successful Re-Storying, the IDEAS are the PROBLEM, and People Practices are the Symptoms; and Intervention is in the SYSTEMS</a:t>
            </a:r>
          </a:p>
          <a:p>
            <a:pPr lvl="1"/>
            <a:endParaRPr lang="en-US" b="1" dirty="0"/>
          </a:p>
          <a:p>
            <a:pPr lvl="1"/>
            <a:r>
              <a:rPr lang="en-US" b="1" dirty="0" smtClean="0"/>
              <a:t>EXTERNALIZE: “The ROOT-Problem</a:t>
            </a:r>
            <a:r>
              <a:rPr lang="en-US" b="1" dirty="0"/>
              <a:t>” will be its own CHARACTER in your </a:t>
            </a:r>
            <a:r>
              <a:rPr lang="en-US" b="1" dirty="0" smtClean="0"/>
              <a:t>‘new story’ with ‘new plot’ </a:t>
            </a:r>
            <a:endParaRPr lang="en-US" b="1" dirty="0"/>
          </a:p>
          <a:p>
            <a:pPr marL="457200" lvl="1" indent="0">
              <a:buNone/>
            </a:pPr>
            <a:r>
              <a:rPr lang="en-US" b="1" dirty="0"/>
              <a:t>	(’Mr. </a:t>
            </a:r>
            <a:r>
              <a:rPr lang="en-US" b="1" dirty="0" smtClean="0"/>
              <a:t>Media,</a:t>
            </a:r>
            <a:r>
              <a:rPr lang="en-US" b="1" dirty="0"/>
              <a:t>’ </a:t>
            </a:r>
            <a:r>
              <a:rPr lang="en-US" b="1" dirty="0" smtClean="0"/>
              <a:t>‘The SYSTEM,’ ‘The MATRIX,’ or ‘The Man’ ‘Mrs. Banker’ </a:t>
            </a:r>
            <a:r>
              <a:rPr lang="en-US" b="1" dirty="0"/>
              <a:t>etc.).</a:t>
            </a:r>
          </a:p>
          <a:p>
            <a:pPr marL="457200" lvl="1" indent="0">
              <a:buNone/>
            </a:pPr>
            <a:endParaRPr lang="en-US" b="1" dirty="0"/>
          </a:p>
          <a:p>
            <a:pPr marL="457200" lvl="1" indent="0">
              <a:buNone/>
            </a:pPr>
            <a:r>
              <a:rPr lang="en-US" sz="3200" b="1" dirty="0"/>
              <a:t>WRITE</a:t>
            </a:r>
            <a:r>
              <a:rPr lang="en-US" b="1" dirty="0"/>
              <a:t> 1 or more of your FANTASY CHARACTER names in </a:t>
            </a:r>
            <a:r>
              <a:rPr lang="en-US" sz="3200" b="1" dirty="0"/>
              <a:t>CHAT.</a:t>
            </a:r>
          </a:p>
          <a:p>
            <a:endParaRPr lang="en-US" dirty="0"/>
          </a:p>
        </p:txBody>
      </p:sp>
    </p:spTree>
    <p:extLst>
      <p:ext uri="{BB962C8B-B14F-4D97-AF65-F5344CB8AC3E}">
        <p14:creationId xmlns:p14="http://schemas.microsoft.com/office/powerpoint/2010/main" val="1621990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4143E-286D-F545-859E-99B03FC71CB7}"/>
              </a:ext>
            </a:extLst>
          </p:cNvPr>
          <p:cNvSpPr>
            <a:spLocks noGrp="1"/>
          </p:cNvSpPr>
          <p:nvPr>
            <p:ph type="title"/>
          </p:nvPr>
        </p:nvSpPr>
        <p:spPr>
          <a:xfrm>
            <a:off x="211681" y="365126"/>
            <a:ext cx="11980319" cy="904724"/>
          </a:xfrm>
        </p:spPr>
        <p:txBody>
          <a:bodyPr/>
          <a:lstStyle/>
          <a:p>
            <a:r>
              <a:rPr lang="en-US" dirty="0">
                <a:latin typeface="Arial Black"/>
                <a:cs typeface="Arial Black"/>
              </a:rPr>
              <a:t>HOMEWORK: DRAW </a:t>
            </a:r>
            <a:r>
              <a:rPr lang="en-US" dirty="0" smtClean="0">
                <a:latin typeface="Arial Black"/>
                <a:cs typeface="Arial Black"/>
              </a:rPr>
              <a:t>your Storyboard</a:t>
            </a:r>
            <a:endParaRPr lang="en-US" dirty="0">
              <a:latin typeface="Arial Black"/>
              <a:cs typeface="Arial Black"/>
            </a:endParaRPr>
          </a:p>
        </p:txBody>
      </p:sp>
      <p:sp>
        <p:nvSpPr>
          <p:cNvPr id="3" name="Content Placeholder 2">
            <a:extLst>
              <a:ext uri="{FF2B5EF4-FFF2-40B4-BE49-F238E27FC236}">
                <a16:creationId xmlns="" xmlns:a16="http://schemas.microsoft.com/office/drawing/2014/main" id="{843FF1BA-BBDE-FD45-9A0D-BFFC3B490375}"/>
              </a:ext>
            </a:extLst>
          </p:cNvPr>
          <p:cNvSpPr>
            <a:spLocks noGrp="1"/>
          </p:cNvSpPr>
          <p:nvPr>
            <p:ph idx="1"/>
          </p:nvPr>
        </p:nvSpPr>
        <p:spPr>
          <a:xfrm>
            <a:off x="683892" y="1269850"/>
            <a:ext cx="10669908" cy="4907113"/>
          </a:xfrm>
        </p:spPr>
        <p:txBody>
          <a:bodyPr>
            <a:normAutofit lnSpcReduction="10000"/>
          </a:bodyPr>
          <a:lstStyle/>
          <a:p>
            <a:r>
              <a:rPr lang="en-US" dirty="0"/>
              <a:t>Storyboard: Visual IMAGES of the PLOT of your story.</a:t>
            </a:r>
          </a:p>
          <a:p>
            <a:r>
              <a:rPr lang="en-US" dirty="0"/>
              <a:t>Externalize the problem, make it a character in your story</a:t>
            </a:r>
          </a:p>
          <a:p>
            <a:r>
              <a:rPr lang="en-US" dirty="0"/>
              <a:t>Systemic and Structural factors get us OUT OF blaming PEOPLE (self or others).</a:t>
            </a:r>
          </a:p>
          <a:p>
            <a:r>
              <a:rPr lang="en-US" dirty="0"/>
              <a:t>Address PRESENT time, BEFORE we begin to re-story -</a:t>
            </a:r>
          </a:p>
          <a:p>
            <a:pPr lvl="1"/>
            <a:r>
              <a:rPr lang="en-US" dirty="0"/>
              <a:t>Re-story-</a:t>
            </a:r>
            <a:r>
              <a:rPr lang="en-US" dirty="0" err="1"/>
              <a:t>ing</a:t>
            </a:r>
            <a:r>
              <a:rPr lang="en-US" dirty="0"/>
              <a:t> will be NEXT WEEK!</a:t>
            </a:r>
          </a:p>
          <a:p>
            <a:r>
              <a:rPr lang="en-US" dirty="0"/>
              <a:t>REMEMBER:</a:t>
            </a:r>
          </a:p>
          <a:p>
            <a:pPr lvl="1"/>
            <a:r>
              <a:rPr lang="en-US" b="1" dirty="0"/>
              <a:t>Place YOURSELF somewhere on the storyboard.</a:t>
            </a:r>
          </a:p>
          <a:p>
            <a:pPr lvl="1"/>
            <a:r>
              <a:rPr lang="en-US" b="1" dirty="0"/>
              <a:t>DUE before Sept 7; (Labor Day Holiday Sept 7 so next session is Sept 14). </a:t>
            </a:r>
            <a:endParaRPr lang="en-US" b="1" dirty="0" smtClean="0"/>
          </a:p>
          <a:p>
            <a:pPr marL="0" indent="0">
              <a:buNone/>
            </a:pPr>
            <a:r>
              <a:rPr lang="en-US" sz="3200" b="1" dirty="0" smtClean="0"/>
              <a:t>PLEASE SEND your Homework STORYBOARD to </a:t>
            </a:r>
            <a:r>
              <a:rPr lang="en-US" sz="3200" b="1" dirty="0" smtClean="0">
                <a:hlinkClick r:id="rId2"/>
              </a:rPr>
              <a:t>davidboje@gmail.com</a:t>
            </a:r>
            <a:r>
              <a:rPr lang="en-US" sz="3200" b="1" dirty="0" smtClean="0"/>
              <a:t> by SUNDAY Sep 13th</a:t>
            </a:r>
            <a:endParaRPr lang="en-US" sz="3200"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786114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STORYBOARD example by Oscar Edwards</a:t>
            </a:r>
            <a:endParaRPr lang="en-US" dirty="0"/>
          </a:p>
        </p:txBody>
      </p:sp>
      <p:pic>
        <p:nvPicPr>
          <p:cNvPr id="4" name="Picture 3" descr="Oscar Edwards storyboard July 13 2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4422"/>
            <a:ext cx="12192000" cy="5173579"/>
          </a:xfrm>
          <a:prstGeom prst="rect">
            <a:avLst/>
          </a:prstGeom>
        </p:spPr>
      </p:pic>
    </p:spTree>
    <p:extLst>
      <p:ext uri="{BB962C8B-B14F-4D97-AF65-F5344CB8AC3E}">
        <p14:creationId xmlns:p14="http://schemas.microsoft.com/office/powerpoint/2010/main" val="2793470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 Long Storyboard example</a:t>
            </a:r>
            <a:endParaRPr lang="en-US" dirty="0"/>
          </a:p>
        </p:txBody>
      </p:sp>
      <p:pic>
        <p:nvPicPr>
          <p:cNvPr id="4" name="Picture 3"/>
          <p:cNvPicPr>
            <a:picLocks noChangeAspect="1"/>
          </p:cNvPicPr>
          <p:nvPr/>
        </p:nvPicPr>
        <p:blipFill>
          <a:blip r:embed="rId2"/>
          <a:stretch>
            <a:fillRect/>
          </a:stretch>
        </p:blipFill>
        <p:spPr>
          <a:xfrm>
            <a:off x="428372" y="1702371"/>
            <a:ext cx="12149985" cy="4743956"/>
          </a:xfrm>
          <a:prstGeom prst="rect">
            <a:avLst/>
          </a:prstGeom>
        </p:spPr>
      </p:pic>
    </p:spTree>
    <p:extLst>
      <p:ext uri="{BB962C8B-B14F-4D97-AF65-F5344CB8AC3E}">
        <p14:creationId xmlns:p14="http://schemas.microsoft.com/office/powerpoint/2010/main" val="4551916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146"/>
            <a:ext cx="10515600" cy="1325563"/>
          </a:xfrm>
        </p:spPr>
        <p:txBody>
          <a:bodyPr>
            <a:normAutofit/>
          </a:bodyPr>
          <a:lstStyle/>
          <a:p>
            <a:pPr algn="ctr"/>
            <a:r>
              <a:rPr lang="en-US" dirty="0"/>
              <a:t>True Storytelling: Session #2 of 4 on</a:t>
            </a:r>
            <a:br>
              <a:rPr lang="en-US" dirty="0"/>
            </a:br>
            <a:r>
              <a:rPr lang="en-US" dirty="0"/>
              <a:t>Intercultural Racism Conversations </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dirty="0"/>
              <a:t>9am Pacific/10am Mountain Time on </a:t>
            </a:r>
          </a:p>
          <a:p>
            <a:pPr marL="0" indent="0" algn="ctr">
              <a:buNone/>
            </a:pPr>
            <a:r>
              <a:rPr lang="en-US" dirty="0"/>
              <a:t>24, 31 Aug, and 14 &amp; 21 Sept </a:t>
            </a:r>
          </a:p>
          <a:p>
            <a:pPr marL="0" indent="0" algn="ctr">
              <a:buNone/>
            </a:pPr>
            <a:r>
              <a:rPr lang="en-US" dirty="0"/>
              <a:t>Join Zoom Meeting </a:t>
            </a:r>
          </a:p>
          <a:p>
            <a:pPr marL="0" indent="0" algn="ctr">
              <a:buNone/>
            </a:pPr>
            <a:r>
              <a:rPr lang="mr-IN" u="sng" dirty="0">
                <a:hlinkClick r:id="rId2"/>
              </a:rPr>
              <a:t>https://us02web.zoom.us/j/89397616259</a:t>
            </a:r>
          </a:p>
          <a:p>
            <a:pPr algn="ctr"/>
            <a:endParaRPr lang="mr-IN" dirty="0"/>
          </a:p>
          <a:p>
            <a:pPr algn="ctr"/>
            <a:r>
              <a:rPr lang="en-US" dirty="0"/>
              <a:t>Meeting ID: 893 9761 6259 </a:t>
            </a:r>
          </a:p>
          <a:p>
            <a:pPr algn="ctr"/>
            <a:r>
              <a:rPr lang="en-US" dirty="0"/>
              <a:t>Passcode: </a:t>
            </a:r>
            <a:r>
              <a:rPr lang="en-US" dirty="0" err="1"/>
              <a:t>endracism</a:t>
            </a:r>
            <a:r>
              <a:rPr lang="en-US" dirty="0"/>
              <a:t> </a:t>
            </a:r>
          </a:p>
          <a:p>
            <a:pPr marL="0" indent="0">
              <a:buNone/>
            </a:pPr>
            <a:endParaRPr lang="en-US" dirty="0"/>
          </a:p>
        </p:txBody>
      </p:sp>
    </p:spTree>
    <p:extLst>
      <p:ext uri="{BB962C8B-B14F-4D97-AF65-F5344CB8AC3E}">
        <p14:creationId xmlns:p14="http://schemas.microsoft.com/office/powerpoint/2010/main" val="12273255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20-08-31 at 9.3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12192000" cy="6614679"/>
          </a:xfrm>
          <a:prstGeom prst="rect">
            <a:avLst/>
          </a:prstGeom>
        </p:spPr>
      </p:pic>
    </p:spTree>
    <p:extLst>
      <p:ext uri="{BB962C8B-B14F-4D97-AF65-F5344CB8AC3E}">
        <p14:creationId xmlns:p14="http://schemas.microsoft.com/office/powerpoint/2010/main" val="32725856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74535-EE46-6744-9429-289187F671B3}"/>
              </a:ext>
            </a:extLst>
          </p:cNvPr>
          <p:cNvSpPr>
            <a:spLocks noGrp="1"/>
          </p:cNvSpPr>
          <p:nvPr>
            <p:ph type="title"/>
          </p:nvPr>
        </p:nvSpPr>
        <p:spPr>
          <a:xfrm>
            <a:off x="146547" y="365125"/>
            <a:ext cx="11902975" cy="1325563"/>
          </a:xfrm>
        </p:spPr>
        <p:txBody>
          <a:bodyPr/>
          <a:lstStyle/>
          <a:p>
            <a:r>
              <a:rPr lang="en-US" b="1" dirty="0">
                <a:latin typeface="Arial Black"/>
                <a:cs typeface="Arial Black"/>
              </a:rPr>
              <a:t>Q&amp;A: </a:t>
            </a:r>
            <a:r>
              <a:rPr lang="en-US" sz="3600" b="1" dirty="0">
                <a:latin typeface="Arial Black"/>
                <a:cs typeface="Arial Black"/>
              </a:rPr>
              <a:t>WRITE your questions in CHAT NOW.</a:t>
            </a:r>
            <a:endParaRPr lang="en-US" b="1" dirty="0">
              <a:latin typeface="Arial Black"/>
              <a:cs typeface="Arial Black"/>
            </a:endParaRPr>
          </a:p>
        </p:txBody>
      </p:sp>
      <p:sp>
        <p:nvSpPr>
          <p:cNvPr id="3" name="Content Placeholder 2">
            <a:extLst>
              <a:ext uri="{FF2B5EF4-FFF2-40B4-BE49-F238E27FC236}">
                <a16:creationId xmlns="" xmlns:a16="http://schemas.microsoft.com/office/drawing/2014/main" id="{4B76F3B7-358D-FA4D-9F3F-D5CF69FFBA2C}"/>
              </a:ext>
            </a:extLst>
          </p:cNvPr>
          <p:cNvSpPr>
            <a:spLocks noGrp="1"/>
          </p:cNvSpPr>
          <p:nvPr>
            <p:ph idx="1"/>
          </p:nvPr>
        </p:nvSpPr>
        <p:spPr/>
        <p:txBody>
          <a:bodyPr>
            <a:normAutofit lnSpcReduction="10000"/>
          </a:bodyPr>
          <a:lstStyle/>
          <a:p>
            <a:r>
              <a:rPr lang="en-US" dirty="0"/>
              <a:t>As time permits, some questions will be answered immediately.</a:t>
            </a:r>
          </a:p>
          <a:p>
            <a:endParaRPr lang="en-US" dirty="0"/>
          </a:p>
          <a:p>
            <a:r>
              <a:rPr lang="en-US" dirty="0"/>
              <a:t>Answers will be addressed in emails to all, and as appropriate, during upcoming sessions.</a:t>
            </a:r>
          </a:p>
          <a:p>
            <a:endParaRPr lang="en-US" dirty="0"/>
          </a:p>
          <a:p>
            <a:r>
              <a:rPr lang="en-US" dirty="0"/>
              <a:t>Feel free to email us with further questions/comments as you think of them:  David </a:t>
            </a:r>
            <a:r>
              <a:rPr lang="en-US" dirty="0" err="1"/>
              <a:t>Boje</a:t>
            </a:r>
            <a:r>
              <a:rPr lang="en-US" dirty="0"/>
              <a:t> (</a:t>
            </a:r>
            <a:r>
              <a:rPr lang="en-US" dirty="0">
                <a:hlinkClick r:id="rId2"/>
              </a:rPr>
              <a:t>davidboje@gmail.com</a:t>
            </a:r>
            <a:r>
              <a:rPr lang="en-US" dirty="0"/>
              <a:t>) and/or</a:t>
            </a:r>
          </a:p>
          <a:p>
            <a:pPr marL="0" indent="0" fontAlgn="base" latinLnBrk="1">
              <a:buNone/>
            </a:pPr>
            <a:r>
              <a:rPr lang="en-US" dirty="0"/>
              <a:t>	Oscar Edwards (</a:t>
            </a:r>
            <a:r>
              <a:rPr lang="en-US" b="1" dirty="0">
                <a:hlinkClick r:id="rId3"/>
              </a:rPr>
              <a:t>oscar@hgs-solutions.com</a:t>
            </a:r>
            <a:r>
              <a:rPr lang="en-US" b="1" dirty="0"/>
              <a:t> )</a:t>
            </a:r>
          </a:p>
          <a:p>
            <a:pPr marL="0" indent="0">
              <a:buNone/>
            </a:pPr>
            <a:r>
              <a:rPr lang="en-US" dirty="0"/>
              <a:t/>
            </a:r>
            <a:br>
              <a:rPr lang="en-US" dirty="0"/>
            </a:br>
            <a:endParaRPr lang="en-US" dirty="0"/>
          </a:p>
        </p:txBody>
      </p:sp>
    </p:spTree>
    <p:extLst>
      <p:ext uri="{BB962C8B-B14F-4D97-AF65-F5344CB8AC3E}">
        <p14:creationId xmlns:p14="http://schemas.microsoft.com/office/powerpoint/2010/main" val="6152677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4"/>
          <p:cNvSpPr txBox="1"/>
          <p:nvPr/>
        </p:nvSpPr>
        <p:spPr>
          <a:xfrm>
            <a:off x="6321513" y="5542836"/>
            <a:ext cx="4042278" cy="1077218"/>
          </a:xfrm>
          <a:prstGeom prst="rect">
            <a:avLst/>
          </a:prstGeom>
          <a:noFill/>
        </p:spPr>
        <p:txBody>
          <a:bodyPr wrap="square" rtlCol="0">
            <a:spAutoFit/>
          </a:bodyPr>
          <a:lstStyle/>
          <a:p>
            <a:r>
              <a:rPr lang="da-DK" sz="3200" dirty="0"/>
              <a:t>True-</a:t>
            </a:r>
            <a:r>
              <a:rPr lang="da-DK" sz="3200" dirty="0" err="1"/>
              <a:t>storytelling.com</a:t>
            </a:r>
            <a:r>
              <a:rPr lang="da-DK" sz="3200" dirty="0"/>
              <a:t> </a:t>
            </a:r>
            <a:r>
              <a:rPr lang="da-DK" sz="3200" dirty="0" err="1"/>
              <a:t>Truestorytelling.blog</a:t>
            </a:r>
            <a:endParaRPr lang="da-DK" sz="3200" dirty="0"/>
          </a:p>
        </p:txBody>
      </p:sp>
      <p:pic>
        <p:nvPicPr>
          <p:cNvPr id="9" name="Picture 8" descr="True Storytelling Certificate with talking stick progr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3999" y="564419"/>
            <a:ext cx="7710340" cy="4820085"/>
          </a:xfrm>
          <a:prstGeom prst="rect">
            <a:avLst/>
          </a:prstGeom>
        </p:spPr>
      </p:pic>
      <p:sp>
        <p:nvSpPr>
          <p:cNvPr id="6" name="Rectangle 5"/>
          <p:cNvSpPr/>
          <p:nvPr/>
        </p:nvSpPr>
        <p:spPr>
          <a:xfrm>
            <a:off x="1590551" y="5021117"/>
            <a:ext cx="4572000" cy="1477328"/>
          </a:xfrm>
          <a:prstGeom prst="rect">
            <a:avLst/>
          </a:prstGeom>
        </p:spPr>
        <p:txBody>
          <a:bodyPr>
            <a:spAutoFit/>
          </a:bodyPr>
          <a:lstStyle/>
          <a:p>
            <a:endParaRPr lang="en-US" dirty="0"/>
          </a:p>
          <a:p>
            <a:r>
              <a:rPr lang="en-US" b="1" dirty="0">
                <a:solidFill>
                  <a:srgbClr val="000000"/>
                </a:solidFill>
              </a:rPr>
              <a:t>Jens Larsen </a:t>
            </a:r>
            <a:r>
              <a:rPr lang="en-US" b="1" dirty="0">
                <a:solidFill>
                  <a:srgbClr val="000000"/>
                </a:solidFill>
                <a:hlinkClick r:id="rId4"/>
              </a:rPr>
              <a:t>oldfriendsindustries@gmail.com</a:t>
            </a:r>
            <a:r>
              <a:rPr lang="en-US" b="1" dirty="0">
                <a:solidFill>
                  <a:srgbClr val="000000"/>
                </a:solidFill>
              </a:rPr>
              <a:t> ,</a:t>
            </a:r>
          </a:p>
          <a:p>
            <a:r>
              <a:rPr lang="en-US" b="1" dirty="0">
                <a:solidFill>
                  <a:srgbClr val="000000"/>
                </a:solidFill>
              </a:rPr>
              <a:t>David M. Boje </a:t>
            </a:r>
            <a:r>
              <a:rPr lang="en-US" b="1" dirty="0">
                <a:solidFill>
                  <a:srgbClr val="000000"/>
                </a:solidFill>
                <a:hlinkClick r:id="rId5"/>
              </a:rPr>
              <a:t>davidboje@gmail.com</a:t>
            </a:r>
            <a:r>
              <a:rPr lang="en-US" b="1" dirty="0">
                <a:solidFill>
                  <a:srgbClr val="000000"/>
                </a:solidFill>
              </a:rPr>
              <a:t> ,</a:t>
            </a:r>
          </a:p>
          <a:p>
            <a:r>
              <a:rPr lang="en-US" b="1" dirty="0">
                <a:solidFill>
                  <a:srgbClr val="000000"/>
                </a:solidFill>
              </a:rPr>
              <a:t>Grace Ann Rosile </a:t>
            </a:r>
            <a:r>
              <a:rPr lang="en-US" b="1" dirty="0">
                <a:solidFill>
                  <a:srgbClr val="000000"/>
                </a:solidFill>
                <a:hlinkClick r:id="rId6"/>
              </a:rPr>
              <a:t>garosile@nmsu.edu</a:t>
            </a:r>
            <a:r>
              <a:rPr lang="en-US" b="1" dirty="0">
                <a:solidFill>
                  <a:srgbClr val="000000"/>
                </a:solidFill>
              </a:rPr>
              <a:t> ,</a:t>
            </a:r>
          </a:p>
          <a:p>
            <a:r>
              <a:rPr lang="en-US" b="1" dirty="0">
                <a:solidFill>
                  <a:srgbClr val="000000"/>
                </a:solidFill>
              </a:rPr>
              <a:t>Lena Bruun </a:t>
            </a:r>
            <a:r>
              <a:rPr lang="en-US" b="1" dirty="0">
                <a:solidFill>
                  <a:srgbClr val="000000"/>
                </a:solidFill>
                <a:hlinkClick r:id="rId7"/>
              </a:rPr>
              <a:t>lenabruunjensen@gmail.com</a:t>
            </a:r>
            <a:r>
              <a:rPr lang="en-US" b="1" dirty="0">
                <a:solidFill>
                  <a:srgbClr val="000000"/>
                </a:solidFill>
              </a:rPr>
              <a:t>  </a:t>
            </a:r>
          </a:p>
        </p:txBody>
      </p:sp>
      <p:sp>
        <p:nvSpPr>
          <p:cNvPr id="11" name="TextBox 10"/>
          <p:cNvSpPr txBox="1"/>
          <p:nvPr/>
        </p:nvSpPr>
        <p:spPr>
          <a:xfrm>
            <a:off x="5270121" y="1"/>
            <a:ext cx="5397880" cy="1015663"/>
          </a:xfrm>
          <a:prstGeom prst="rect">
            <a:avLst/>
          </a:prstGeom>
          <a:noFill/>
        </p:spPr>
        <p:txBody>
          <a:bodyPr wrap="square" rtlCol="0">
            <a:spAutoFit/>
          </a:bodyPr>
          <a:lstStyle/>
          <a:p>
            <a:r>
              <a:rPr lang="en-US" sz="2000" b="1" dirty="0">
                <a:solidFill>
                  <a:srgbClr val="FF0000"/>
                </a:solidFill>
              </a:rPr>
              <a:t>Become a True Storyteller</a:t>
            </a:r>
          </a:p>
          <a:p>
            <a:r>
              <a:rPr lang="en-US" sz="2000" b="1" dirty="0">
                <a:solidFill>
                  <a:srgbClr val="FF0000"/>
                </a:solidFill>
              </a:rPr>
              <a:t>“It’s not about living a good life, but a true life</a:t>
            </a:r>
          </a:p>
          <a:p>
            <a:r>
              <a:rPr lang="en-US" sz="2000" b="1" dirty="0">
                <a:solidFill>
                  <a:srgbClr val="FF0000"/>
                </a:solidFill>
              </a:rPr>
              <a:t> [an ethical life]” </a:t>
            </a:r>
            <a:r>
              <a:rPr lang="mr-IN" sz="2000" b="1" dirty="0">
                <a:solidFill>
                  <a:srgbClr val="FF0000"/>
                </a:solidFill>
              </a:rPr>
              <a:t>–</a:t>
            </a:r>
            <a:r>
              <a:rPr lang="en-US" sz="2000" b="1" dirty="0">
                <a:solidFill>
                  <a:srgbClr val="FF0000"/>
                </a:solidFill>
              </a:rPr>
              <a:t> Kierkegaard </a:t>
            </a:r>
          </a:p>
        </p:txBody>
      </p:sp>
    </p:spTree>
    <p:extLst>
      <p:ext uri="{BB962C8B-B14F-4D97-AF65-F5344CB8AC3E}">
        <p14:creationId xmlns:p14="http://schemas.microsoft.com/office/powerpoint/2010/main" val="40373138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a:cs typeface="Arial Black"/>
              </a:rPr>
              <a:t>Homework Resources</a:t>
            </a:r>
            <a:endParaRPr lang="en-US" dirty="0">
              <a:latin typeface="Arial Black"/>
              <a:cs typeface="Arial Black"/>
            </a:endParaRPr>
          </a:p>
        </p:txBody>
      </p:sp>
      <p:sp>
        <p:nvSpPr>
          <p:cNvPr id="3" name="Content Placeholder 2"/>
          <p:cNvSpPr>
            <a:spLocks noGrp="1"/>
          </p:cNvSpPr>
          <p:nvPr>
            <p:ph idx="1"/>
          </p:nvPr>
        </p:nvSpPr>
        <p:spPr>
          <a:xfrm>
            <a:off x="293096" y="1825625"/>
            <a:ext cx="11060704" cy="4351338"/>
          </a:xfrm>
        </p:spPr>
        <p:txBody>
          <a:bodyPr/>
          <a:lstStyle/>
          <a:p>
            <a:r>
              <a:rPr lang="en-US" dirty="0"/>
              <a:t>Short, </a:t>
            </a:r>
            <a:r>
              <a:rPr lang="en-US" dirty="0" smtClean="0"/>
              <a:t>Karen </a:t>
            </a:r>
            <a:r>
              <a:rPr lang="en-US" dirty="0"/>
              <a:t>G. (2012). Story as world making. Language Arts, 90(1), 9-17. </a:t>
            </a:r>
            <a:r>
              <a:rPr lang="en-US" dirty="0">
                <a:hlinkClick r:id="rId2"/>
              </a:rPr>
              <a:t>https://www.coe.arizona.edu/sites/default/files/</a:t>
            </a:r>
            <a:r>
              <a:rPr lang="en-US" dirty="0" smtClean="0">
                <a:hlinkClick r:id="rId2"/>
              </a:rPr>
              <a:t>story_as_world_making.pdf</a:t>
            </a:r>
            <a:r>
              <a:rPr lang="en-US" dirty="0" smtClean="0"/>
              <a:t> </a:t>
            </a:r>
          </a:p>
          <a:p>
            <a:endParaRPr lang="en-US" dirty="0"/>
          </a:p>
          <a:p>
            <a:r>
              <a:rPr lang="en-US" dirty="0" smtClean="0"/>
              <a:t>Slides from </a:t>
            </a:r>
            <a:r>
              <a:rPr lang="en-US" dirty="0"/>
              <a:t>Session One </a:t>
            </a:r>
            <a:r>
              <a:rPr lang="en-US" dirty="0">
                <a:hlinkClick r:id="rId3"/>
              </a:rPr>
              <a:t>https://davidboje.com/truestorytelling/final%20Session%20ONE%20intercultural%20racism%20P1%20and%20P2%20vesion%204.</a:t>
            </a:r>
            <a:r>
              <a:rPr lang="en-US" dirty="0" smtClean="0">
                <a:hlinkClick r:id="rId3"/>
              </a:rPr>
              <a:t>pptx</a:t>
            </a:r>
            <a:r>
              <a:rPr lang="en-US" dirty="0" smtClean="0"/>
              <a:t> </a:t>
            </a:r>
            <a:endParaRPr lang="en-US" dirty="0"/>
          </a:p>
          <a:p>
            <a:endParaRPr lang="en-US" dirty="0"/>
          </a:p>
        </p:txBody>
      </p:sp>
    </p:spTree>
    <p:extLst>
      <p:ext uri="{BB962C8B-B14F-4D97-AF65-F5344CB8AC3E}">
        <p14:creationId xmlns:p14="http://schemas.microsoft.com/office/powerpoint/2010/main" val="33927344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093E19-7B82-B14F-B830-F3E25E60BD8C}"/>
              </a:ext>
            </a:extLst>
          </p:cNvPr>
          <p:cNvSpPr>
            <a:spLocks noGrp="1"/>
          </p:cNvSpPr>
          <p:nvPr>
            <p:ph type="title"/>
          </p:nvPr>
        </p:nvSpPr>
        <p:spPr>
          <a:xfrm>
            <a:off x="838200" y="365125"/>
            <a:ext cx="7677881" cy="1325563"/>
          </a:xfrm>
        </p:spPr>
        <p:txBody>
          <a:bodyPr/>
          <a:lstStyle/>
          <a:p>
            <a:pPr algn="ctr"/>
            <a:r>
              <a:rPr lang="en-US" b="1" dirty="0">
                <a:latin typeface="Arial Black"/>
                <a:cs typeface="Arial Black"/>
              </a:rPr>
              <a:t>THANK YOU</a:t>
            </a:r>
          </a:p>
        </p:txBody>
      </p:sp>
      <p:sp>
        <p:nvSpPr>
          <p:cNvPr id="3" name="Content Placeholder 2">
            <a:extLst>
              <a:ext uri="{FF2B5EF4-FFF2-40B4-BE49-F238E27FC236}">
                <a16:creationId xmlns="" xmlns:a16="http://schemas.microsoft.com/office/drawing/2014/main" id="{53E46524-F081-9D42-B7E6-B7EC1CB9E10B}"/>
              </a:ext>
            </a:extLst>
          </p:cNvPr>
          <p:cNvSpPr>
            <a:spLocks noGrp="1"/>
          </p:cNvSpPr>
          <p:nvPr>
            <p:ph idx="1"/>
          </p:nvPr>
        </p:nvSpPr>
        <p:spPr>
          <a:xfrm>
            <a:off x="838200" y="1516303"/>
            <a:ext cx="8305800" cy="4351338"/>
          </a:xfrm>
        </p:spPr>
        <p:txBody>
          <a:bodyPr/>
          <a:lstStyle/>
          <a:p>
            <a:pPr algn="ctr"/>
            <a:endParaRPr lang="en-US" dirty="0"/>
          </a:p>
          <a:p>
            <a:pPr marL="0" indent="0" algn="ctr">
              <a:buNone/>
            </a:pPr>
            <a:r>
              <a:rPr lang="en-US" dirty="0"/>
              <a:t>For your </a:t>
            </a:r>
          </a:p>
          <a:p>
            <a:pPr marL="0" indent="0" algn="ctr">
              <a:buNone/>
            </a:pPr>
            <a:r>
              <a:rPr lang="en-US" dirty="0"/>
              <a:t>PATIENCE, </a:t>
            </a:r>
          </a:p>
          <a:p>
            <a:pPr marL="0" indent="0" algn="ctr">
              <a:buNone/>
            </a:pPr>
            <a:r>
              <a:rPr lang="en-US" dirty="0"/>
              <a:t>COURAGE, </a:t>
            </a:r>
          </a:p>
          <a:p>
            <a:pPr marL="0" indent="0" algn="ctr">
              <a:buNone/>
            </a:pPr>
            <a:r>
              <a:rPr lang="en-US" dirty="0"/>
              <a:t>COMMITMENT, </a:t>
            </a:r>
          </a:p>
          <a:p>
            <a:pPr marL="0" indent="0" algn="ctr">
              <a:buNone/>
            </a:pPr>
            <a:r>
              <a:rPr lang="en-US" dirty="0"/>
              <a:t>and</a:t>
            </a:r>
          </a:p>
          <a:p>
            <a:pPr marL="0" indent="0" algn="ctr">
              <a:buNone/>
            </a:pPr>
            <a:r>
              <a:rPr lang="en-US" dirty="0"/>
              <a:t>HEART-of-CARE</a:t>
            </a:r>
          </a:p>
          <a:p>
            <a:pPr marL="0" indent="0" algn="ctr">
              <a:buNone/>
            </a:pPr>
            <a:r>
              <a:rPr lang="en-US" dirty="0"/>
              <a:t>in this process!</a:t>
            </a:r>
          </a:p>
          <a:p>
            <a:pPr marL="914400" lvl="2" indent="0">
              <a:buNone/>
            </a:pPr>
            <a:endParaRPr lang="en-US" dirty="0"/>
          </a:p>
        </p:txBody>
      </p:sp>
      <p:sp>
        <p:nvSpPr>
          <p:cNvPr id="4" name="Rectangle 3"/>
          <p:cNvSpPr/>
          <p:nvPr/>
        </p:nvSpPr>
        <p:spPr>
          <a:xfrm>
            <a:off x="1631367" y="5657671"/>
            <a:ext cx="6096000" cy="1200329"/>
          </a:xfrm>
          <a:prstGeom prst="rect">
            <a:avLst/>
          </a:prstGeom>
        </p:spPr>
        <p:txBody>
          <a:bodyPr>
            <a:spAutoFit/>
          </a:bodyPr>
          <a:lstStyle/>
          <a:p>
            <a:pPr algn="ctr"/>
            <a:r>
              <a:rPr lang="mr-IN" u="sng" dirty="0">
                <a:hlinkClick r:id="rId2"/>
              </a:rPr>
              <a:t>https://us02web.zoom.us/j/89397616259</a:t>
            </a:r>
          </a:p>
          <a:p>
            <a:pPr algn="ctr"/>
            <a:endParaRPr lang="mr-IN" dirty="0"/>
          </a:p>
          <a:p>
            <a:pPr algn="ctr"/>
            <a:r>
              <a:rPr lang="en-US" dirty="0"/>
              <a:t>Meeting ID: 893 9761 6259 </a:t>
            </a:r>
          </a:p>
          <a:p>
            <a:pPr algn="ctr"/>
            <a:r>
              <a:rPr lang="en-US" dirty="0"/>
              <a:t>Passcode: </a:t>
            </a:r>
            <a:r>
              <a:rPr lang="en-US" dirty="0" err="1"/>
              <a:t>endracism</a:t>
            </a:r>
            <a:r>
              <a:rPr lang="en-US" dirty="0"/>
              <a:t> </a:t>
            </a:r>
          </a:p>
        </p:txBody>
      </p:sp>
      <p:pic>
        <p:nvPicPr>
          <p:cNvPr id="5" name="Picture 4"/>
          <p:cNvPicPr>
            <a:picLocks noChangeAspect="1"/>
          </p:cNvPicPr>
          <p:nvPr/>
        </p:nvPicPr>
        <p:blipFill>
          <a:blip r:embed="rId3"/>
          <a:stretch>
            <a:fillRect/>
          </a:stretch>
        </p:blipFill>
        <p:spPr>
          <a:xfrm>
            <a:off x="7327413" y="365124"/>
            <a:ext cx="4685472" cy="6383061"/>
          </a:xfrm>
          <a:prstGeom prst="rect">
            <a:avLst/>
          </a:prstGeom>
        </p:spPr>
      </p:pic>
    </p:spTree>
    <p:extLst>
      <p:ext uri="{BB962C8B-B14F-4D97-AF65-F5344CB8AC3E}">
        <p14:creationId xmlns:p14="http://schemas.microsoft.com/office/powerpoint/2010/main" val="23573791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xels-atc-comm-photo-305530.jpg"/>
          <p:cNvPicPr>
            <a:picLocks noChangeAspect="1"/>
          </p:cNvPicPr>
          <p:nvPr/>
        </p:nvPicPr>
        <p:blipFill rotWithShape="1">
          <a:blip r:embed="rId3">
            <a:extLst>
              <a:ext uri="{28A0092B-C50C-407E-A947-70E740481C1C}">
                <a14:useLocalDpi xmlns:a14="http://schemas.microsoft.com/office/drawing/2010/main" val="0"/>
              </a:ext>
            </a:extLst>
          </a:blip>
          <a:srcRect l="22755" t="41079" r="24828" b="8480"/>
          <a:stretch/>
        </p:blipFill>
        <p:spPr>
          <a:xfrm>
            <a:off x="2861386" y="73572"/>
            <a:ext cx="7296193" cy="6232634"/>
          </a:xfrm>
          <a:prstGeom prst="rect">
            <a:avLst/>
          </a:prstGeom>
        </p:spPr>
      </p:pic>
      <p:sp>
        <p:nvSpPr>
          <p:cNvPr id="2" name="Title 1"/>
          <p:cNvSpPr>
            <a:spLocks noGrp="1"/>
          </p:cNvSpPr>
          <p:nvPr>
            <p:ph type="ctrTitle"/>
          </p:nvPr>
        </p:nvSpPr>
        <p:spPr>
          <a:xfrm>
            <a:off x="2861386" y="2932386"/>
            <a:ext cx="7296193" cy="1367001"/>
          </a:xfrm>
        </p:spPr>
        <p:txBody>
          <a:bodyPr>
            <a:noAutofit/>
          </a:bodyPr>
          <a:lstStyle/>
          <a:p>
            <a:r>
              <a:rPr lang="en-US" sz="4400" b="1" dirty="0">
                <a:solidFill>
                  <a:srgbClr val="FFFFFF"/>
                </a:solidFill>
              </a:rPr>
              <a:t>Intercultural Conversations to</a:t>
            </a:r>
            <a:br>
              <a:rPr lang="en-US" sz="4400" b="1" dirty="0">
                <a:solidFill>
                  <a:srgbClr val="FFFFFF"/>
                </a:solidFill>
              </a:rPr>
            </a:br>
            <a:r>
              <a:rPr lang="en-US" sz="4400" b="1" dirty="0">
                <a:solidFill>
                  <a:srgbClr val="FFFFFF"/>
                </a:solidFill>
              </a:rPr>
              <a:t> Impact Racism</a:t>
            </a:r>
          </a:p>
        </p:txBody>
      </p:sp>
      <p:sp>
        <p:nvSpPr>
          <p:cNvPr id="3" name="Subtitle 2"/>
          <p:cNvSpPr>
            <a:spLocks noGrp="1"/>
          </p:cNvSpPr>
          <p:nvPr>
            <p:ph type="subTitle" idx="1"/>
          </p:nvPr>
        </p:nvSpPr>
        <p:spPr>
          <a:xfrm>
            <a:off x="1661311" y="5497775"/>
            <a:ext cx="9006690" cy="1367001"/>
          </a:xfrm>
        </p:spPr>
        <p:txBody>
          <a:bodyPr>
            <a:normAutofit/>
          </a:bodyPr>
          <a:lstStyle/>
          <a:p>
            <a:r>
              <a:rPr lang="en-US" sz="4000" b="1" dirty="0">
                <a:solidFill>
                  <a:srgbClr val="FFFFFF"/>
                </a:solidFill>
              </a:rPr>
              <a:t>Facilitated</a:t>
            </a:r>
            <a:r>
              <a:rPr lang="en-US" sz="4000" b="1" dirty="0"/>
              <a:t> </a:t>
            </a:r>
            <a:r>
              <a:rPr lang="en-US" sz="4000" b="1" dirty="0">
                <a:solidFill>
                  <a:srgbClr val="FFFFFF"/>
                </a:solidFill>
              </a:rPr>
              <a:t>by </a:t>
            </a:r>
          </a:p>
          <a:p>
            <a:r>
              <a:rPr lang="en-US" sz="4000" b="1" dirty="0"/>
              <a:t>David M. Boje and Oscar Edwards</a:t>
            </a:r>
          </a:p>
        </p:txBody>
      </p:sp>
      <p:sp>
        <p:nvSpPr>
          <p:cNvPr id="6" name="Rectangle 5"/>
          <p:cNvSpPr/>
          <p:nvPr/>
        </p:nvSpPr>
        <p:spPr>
          <a:xfrm>
            <a:off x="4613863" y="1568054"/>
            <a:ext cx="3791241" cy="1323439"/>
          </a:xfrm>
          <a:prstGeom prst="rect">
            <a:avLst/>
          </a:prstGeom>
        </p:spPr>
        <p:txBody>
          <a:bodyPr wrap="square">
            <a:spAutoFit/>
          </a:bodyPr>
          <a:lstStyle/>
          <a:p>
            <a:pPr algn="ctr"/>
            <a:r>
              <a:rPr lang="en-US" sz="4000" b="1" dirty="0">
                <a:solidFill>
                  <a:schemeClr val="bg1"/>
                </a:solidFill>
              </a:rPr>
              <a:t>True </a:t>
            </a:r>
          </a:p>
          <a:p>
            <a:pPr algn="ctr"/>
            <a:r>
              <a:rPr lang="en-US" sz="4000" b="1" dirty="0">
                <a:solidFill>
                  <a:schemeClr val="bg1"/>
                </a:solidFill>
              </a:rPr>
              <a:t>Storytelling </a:t>
            </a:r>
            <a:endParaRPr lang="en-US" sz="4000" dirty="0">
              <a:solidFill>
                <a:schemeClr val="bg1"/>
              </a:solidFill>
            </a:endParaRPr>
          </a:p>
        </p:txBody>
      </p:sp>
    </p:spTree>
    <p:extLst>
      <p:ext uri="{BB962C8B-B14F-4D97-AF65-F5344CB8AC3E}">
        <p14:creationId xmlns:p14="http://schemas.microsoft.com/office/powerpoint/2010/main" val="4172260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57899" y="1"/>
            <a:ext cx="5034100" cy="6858000"/>
          </a:xfrm>
          <a:prstGeom prst="rect">
            <a:avLst/>
          </a:prstGeom>
        </p:spPr>
      </p:pic>
      <p:sp>
        <p:nvSpPr>
          <p:cNvPr id="2" name="Title 1">
            <a:extLst>
              <a:ext uri="{FF2B5EF4-FFF2-40B4-BE49-F238E27FC236}">
                <a16:creationId xmlns="" xmlns:a16="http://schemas.microsoft.com/office/drawing/2014/main" id="{E41BD53C-0C88-9F43-914D-293B4530A90F}"/>
              </a:ext>
            </a:extLst>
          </p:cNvPr>
          <p:cNvSpPr>
            <a:spLocks noGrp="1"/>
          </p:cNvSpPr>
          <p:nvPr>
            <p:ph type="title"/>
          </p:nvPr>
        </p:nvSpPr>
        <p:spPr>
          <a:xfrm>
            <a:off x="134691" y="365124"/>
            <a:ext cx="7196383" cy="1460499"/>
          </a:xfrm>
        </p:spPr>
        <p:txBody>
          <a:bodyPr>
            <a:noAutofit/>
          </a:bodyPr>
          <a:lstStyle/>
          <a:p>
            <a:r>
              <a:rPr lang="en-US" sz="3600" dirty="0"/>
              <a:t>Last Week’s HOMEWORK: Notice and Listen to Others’ stories to find examples of Systemic and Structural Racism</a:t>
            </a:r>
          </a:p>
        </p:txBody>
      </p:sp>
      <p:sp>
        <p:nvSpPr>
          <p:cNvPr id="3" name="Content Placeholder 2">
            <a:extLst>
              <a:ext uri="{FF2B5EF4-FFF2-40B4-BE49-F238E27FC236}">
                <a16:creationId xmlns="" xmlns:a16="http://schemas.microsoft.com/office/drawing/2014/main" id="{34D8460C-83B1-8444-8A6D-1503A3087997}"/>
              </a:ext>
            </a:extLst>
          </p:cNvPr>
          <p:cNvSpPr>
            <a:spLocks noGrp="1"/>
          </p:cNvSpPr>
          <p:nvPr>
            <p:ph idx="1"/>
          </p:nvPr>
        </p:nvSpPr>
        <p:spPr>
          <a:xfrm>
            <a:off x="0" y="2213034"/>
            <a:ext cx="7927566" cy="4644966"/>
          </a:xfrm>
        </p:spPr>
        <p:txBody>
          <a:bodyPr>
            <a:normAutofit fontScale="62500" lnSpcReduction="20000"/>
          </a:bodyPr>
          <a:lstStyle/>
          <a:p>
            <a:r>
              <a:rPr lang="en-US" dirty="0"/>
              <a:t>10 min</a:t>
            </a:r>
          </a:p>
          <a:p>
            <a:r>
              <a:rPr lang="en-US" dirty="0"/>
              <a:t>Report Out of a few examples</a:t>
            </a:r>
            <a:r>
              <a:rPr lang="en-US" dirty="0" smtClean="0"/>
              <a:t>.</a:t>
            </a:r>
          </a:p>
          <a:p>
            <a:endParaRPr lang="en-US" dirty="0"/>
          </a:p>
          <a:p>
            <a:r>
              <a:rPr lang="en-US" dirty="0"/>
              <a:t>Categories of examples?  </a:t>
            </a:r>
            <a:r>
              <a:rPr lang="en-US" dirty="0" smtClean="0"/>
              <a:t>Promotion criteria, training, education, Equity, Access </a:t>
            </a:r>
            <a:r>
              <a:rPr lang="mr-IN" dirty="0" smtClean="0"/>
              <a:t>…</a:t>
            </a:r>
            <a:r>
              <a:rPr lang="en-US" dirty="0" smtClean="0"/>
              <a:t> </a:t>
            </a:r>
            <a:endParaRPr lang="en-US" dirty="0"/>
          </a:p>
          <a:p>
            <a:r>
              <a:rPr lang="en-US" dirty="0"/>
              <a:t>Systemic and Structural factors get us OUT OF blaming PEOPLE (self or others).</a:t>
            </a:r>
          </a:p>
          <a:p>
            <a:pPr lvl="1"/>
            <a:r>
              <a:rPr lang="en-US" b="1" dirty="0"/>
              <a:t>“Those turkeys” (or yourself, or others) are NEVER the PROBLEM if you want to be successful in re-story-</a:t>
            </a:r>
            <a:r>
              <a:rPr lang="en-US" b="1" dirty="0" err="1"/>
              <a:t>ing</a:t>
            </a:r>
            <a:r>
              <a:rPr lang="en-US" b="1" dirty="0"/>
              <a:t>.</a:t>
            </a:r>
          </a:p>
          <a:p>
            <a:pPr lvl="1"/>
            <a:r>
              <a:rPr lang="en-US" b="1" dirty="0"/>
              <a:t>”The Problem” will be its own CHARACTER in your new story (’Mr. Military’ example).</a:t>
            </a:r>
            <a:endParaRPr lang="en-US" dirty="0"/>
          </a:p>
          <a:p>
            <a:pPr marL="0" indent="0">
              <a:buNone/>
            </a:pPr>
            <a:endParaRPr lang="en-US" dirty="0"/>
          </a:p>
          <a:p>
            <a:r>
              <a:rPr lang="en-US" dirty="0"/>
              <a:t>THIS WEEK’S TOPICS:</a:t>
            </a:r>
          </a:p>
          <a:p>
            <a:pPr lvl="1"/>
            <a:r>
              <a:rPr lang="en-US" dirty="0"/>
              <a:t>True Storytelling Principle #3 Plot, and</a:t>
            </a:r>
          </a:p>
          <a:p>
            <a:pPr lvl="1"/>
            <a:r>
              <a:rPr lang="en-US" dirty="0"/>
              <a:t>True Storytelling Principle #4 Timing</a:t>
            </a:r>
          </a:p>
          <a:p>
            <a:pPr lvl="1"/>
            <a:endParaRPr lang="en-US" dirty="0"/>
          </a:p>
          <a:p>
            <a:r>
              <a:rPr lang="en-US" dirty="0"/>
              <a:t>NEXT SESSION: HOW TO CHANGE the STORY (Re-Story-</a:t>
            </a:r>
            <a:r>
              <a:rPr lang="en-US" dirty="0" err="1"/>
              <a:t>ing</a:t>
            </a:r>
            <a:r>
              <a:rPr lang="en-US" dirty="0" smtClean="0"/>
              <a:t>)</a:t>
            </a:r>
            <a:endParaRPr lang="en-US" dirty="0"/>
          </a:p>
        </p:txBody>
      </p:sp>
    </p:spTree>
    <p:extLst>
      <p:ext uri="{BB962C8B-B14F-4D97-AF65-F5344CB8AC3E}">
        <p14:creationId xmlns:p14="http://schemas.microsoft.com/office/powerpoint/2010/main" val="1776203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descr="A picture containing flower&#10;&#10;Description automatically generated">
            <a:extLst>
              <a:ext uri="{FF2B5EF4-FFF2-40B4-BE49-F238E27FC236}">
                <a16:creationId xmlns:a16="http://schemas.microsoft.com/office/drawing/2014/main" xmlns="" id="{623CE626-725F-914A-8712-0CA05630C783}"/>
              </a:ext>
            </a:extLst>
          </p:cNvPr>
          <p:cNvPicPr>
            <a:picLocks noGrp="1" noChangeAspect="1"/>
          </p:cNvPicPr>
          <p:nvPr>
            <p:ph sz="half" idx="2"/>
          </p:nvPr>
        </p:nvPicPr>
        <p:blipFill rotWithShape="1">
          <a:blip r:embed="rId3">
            <a:alphaModFix/>
          </a:blip>
          <a:srcRect l="6608" r="812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Content Placeholder 4">
            <a:extLst>
              <a:ext uri="{FF2B5EF4-FFF2-40B4-BE49-F238E27FC236}">
                <a16:creationId xmlns:a16="http://schemas.microsoft.com/office/drawing/2014/main" xmlns="" id="{B7B89B5C-2B1D-4F4A-880B-77CF38231E79}"/>
              </a:ext>
            </a:extLst>
          </p:cNvPr>
          <p:cNvSpPr>
            <a:spLocks noGrp="1"/>
          </p:cNvSpPr>
          <p:nvPr>
            <p:ph sz="half" idx="1"/>
          </p:nvPr>
        </p:nvSpPr>
        <p:spPr>
          <a:xfrm>
            <a:off x="6210317" y="505323"/>
            <a:ext cx="4977578" cy="3260661"/>
          </a:xfrm>
        </p:spPr>
        <p:txBody>
          <a:bodyPr vert="horz" lIns="91440" tIns="45720" rIns="91440" bIns="45720" rtlCol="0" anchor="ctr">
            <a:normAutofit/>
          </a:bodyPr>
          <a:lstStyle/>
          <a:p>
            <a:r>
              <a:rPr lang="en-US" sz="1700" dirty="0">
                <a:solidFill>
                  <a:srgbClr val="000000"/>
                </a:solidFill>
              </a:rPr>
              <a:t>the dynamic balance of nature is becoming increasingly disturbed; species are disappearing at a rapid rate. Humanity is recklessly exploiting natural resources, producing so much waste and pollution that nature is “striking back”, creating a great disturbance to the healthy self-regulation of the biosphere. The main responsibility for this is carried by the First World countries, “the West”, with its lifestyles that are imitated and coveted worldwide. “The West” has the potential to change this way of life quickly - within the next 20 years.</a:t>
            </a:r>
          </a:p>
          <a:p>
            <a:endParaRPr lang="en-US" sz="1700" dirty="0">
              <a:solidFill>
                <a:srgbClr val="000000"/>
              </a:solidFill>
            </a:endParaRPr>
          </a:p>
        </p:txBody>
      </p:sp>
      <p:sp>
        <p:nvSpPr>
          <p:cNvPr id="9" name="Half-frame 8">
            <a:extLst>
              <a:ext uri="{FF2B5EF4-FFF2-40B4-BE49-F238E27FC236}">
                <a16:creationId xmlns:a16="http://schemas.microsoft.com/office/drawing/2014/main" xmlns="" id="{75367BC0-AB8E-3244-B56A-361E8C6A1F15}"/>
              </a:ext>
            </a:extLst>
          </p:cNvPr>
          <p:cNvSpPr/>
          <p:nvPr/>
        </p:nvSpPr>
        <p:spPr>
          <a:xfrm>
            <a:off x="6210317" y="341066"/>
            <a:ext cx="1324639" cy="16425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0" name="Up Arrow Callout 9">
            <a:extLst>
              <a:ext uri="{FF2B5EF4-FFF2-40B4-BE49-F238E27FC236}">
                <a16:creationId xmlns:a16="http://schemas.microsoft.com/office/drawing/2014/main" xmlns="" id="{8244AA46-A2A3-B546-8F6A-AD7CD211829A}"/>
              </a:ext>
            </a:extLst>
          </p:cNvPr>
          <p:cNvSpPr/>
          <p:nvPr/>
        </p:nvSpPr>
        <p:spPr>
          <a:xfrm>
            <a:off x="5391706" y="3084745"/>
            <a:ext cx="2897293" cy="2373124"/>
          </a:xfrm>
          <a:prstGeom prst="upArrowCallou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x-none" dirty="0"/>
              <a:t>Principle 1: Unconcious/Implicit Bias</a:t>
            </a:r>
          </a:p>
        </p:txBody>
      </p:sp>
      <p:sp>
        <p:nvSpPr>
          <p:cNvPr id="3" name="Chevron 2">
            <a:extLst>
              <a:ext uri="{FF2B5EF4-FFF2-40B4-BE49-F238E27FC236}">
                <a16:creationId xmlns:a16="http://schemas.microsoft.com/office/drawing/2014/main" xmlns="" id="{40A46A8E-5D4C-A148-8F47-F90CCA299F68}"/>
              </a:ext>
            </a:extLst>
          </p:cNvPr>
          <p:cNvSpPr/>
          <p:nvPr/>
        </p:nvSpPr>
        <p:spPr>
          <a:xfrm>
            <a:off x="8403771" y="4071257"/>
            <a:ext cx="295335" cy="1197429"/>
          </a:xfrm>
          <a:prstGeom prst="chevron">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7" name="Rectangle 6">
            <a:extLst>
              <a:ext uri="{FF2B5EF4-FFF2-40B4-BE49-F238E27FC236}">
                <a16:creationId xmlns:a16="http://schemas.microsoft.com/office/drawing/2014/main" xmlns="" id="{97C48331-0C69-0B49-B567-8DA7F514CAFA}"/>
              </a:ext>
            </a:extLst>
          </p:cNvPr>
          <p:cNvSpPr/>
          <p:nvPr/>
        </p:nvSpPr>
        <p:spPr>
          <a:xfrm>
            <a:off x="8699106" y="3320143"/>
            <a:ext cx="3362265" cy="3367328"/>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DED308F8-2424-AC40-97A2-2C94F8BE613A}"/>
              </a:ext>
            </a:extLst>
          </p:cNvPr>
          <p:cNvSpPr txBox="1"/>
          <p:nvPr/>
        </p:nvSpPr>
        <p:spPr>
          <a:xfrm>
            <a:off x="8813878" y="3424926"/>
            <a:ext cx="3152530" cy="1815882"/>
          </a:xfrm>
          <a:prstGeom prst="rect">
            <a:avLst/>
          </a:prstGeom>
          <a:noFill/>
        </p:spPr>
        <p:txBody>
          <a:bodyPr wrap="none" rtlCol="0">
            <a:spAutoFit/>
          </a:bodyPr>
          <a:lstStyle/>
          <a:p>
            <a:r>
              <a:rPr lang="x-none" sz="1600" dirty="0"/>
              <a:t>Principle 2: </a:t>
            </a:r>
          </a:p>
          <a:p>
            <a:r>
              <a:rPr lang="x-none" sz="1600" dirty="0"/>
              <a:t>Systemic/Structural Factors</a:t>
            </a:r>
          </a:p>
          <a:p>
            <a:endParaRPr lang="x-none" sz="1600" dirty="0"/>
          </a:p>
          <a:p>
            <a:r>
              <a:rPr lang="x-none" sz="1600" dirty="0"/>
              <a:t>- A given perspective on regulations</a:t>
            </a:r>
          </a:p>
          <a:p>
            <a:r>
              <a:rPr lang="x-none" sz="1600"/>
              <a:t>- Though craving for We’ness, still </a:t>
            </a:r>
            <a:br>
              <a:rPr lang="x-none" sz="1600"/>
            </a:br>
            <a:r>
              <a:rPr lang="x-none" sz="1600"/>
              <a:t>   caught in the egocentric</a:t>
            </a:r>
            <a:br>
              <a:rPr lang="x-none" sz="1600"/>
            </a:br>
            <a:r>
              <a:rPr lang="x-none" sz="1600"/>
              <a:t>- …  </a:t>
            </a:r>
            <a:endParaRPr lang="x-none" sz="1600" dirty="0"/>
          </a:p>
        </p:txBody>
      </p:sp>
      <p:sp>
        <p:nvSpPr>
          <p:cNvPr id="2" name="TextBox 1"/>
          <p:cNvSpPr txBox="1"/>
          <p:nvPr/>
        </p:nvSpPr>
        <p:spPr>
          <a:xfrm>
            <a:off x="5178038" y="6139581"/>
            <a:ext cx="2356918" cy="369332"/>
          </a:xfrm>
          <a:prstGeom prst="rect">
            <a:avLst/>
          </a:prstGeom>
          <a:noFill/>
        </p:spPr>
        <p:txBody>
          <a:bodyPr wrap="square" rtlCol="0">
            <a:spAutoFit/>
          </a:bodyPr>
          <a:lstStyle/>
          <a:p>
            <a:r>
              <a:rPr lang="en-US" dirty="0" smtClean="0"/>
              <a:t>Karin’s Homework</a:t>
            </a:r>
            <a:endParaRPr lang="en-US" dirty="0"/>
          </a:p>
        </p:txBody>
      </p:sp>
    </p:spTree>
    <p:extLst>
      <p:ext uri="{BB962C8B-B14F-4D97-AF65-F5344CB8AC3E}">
        <p14:creationId xmlns:p14="http://schemas.microsoft.com/office/powerpoint/2010/main" val="1028303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222"/>
            <a:ext cx="8686800" cy="1761095"/>
          </a:xfrm>
        </p:spPr>
        <p:txBody>
          <a:bodyPr>
            <a:normAutofit/>
          </a:bodyPr>
          <a:lstStyle/>
          <a:p>
            <a:r>
              <a:rPr lang="en-US" sz="4800" b="1" dirty="0"/>
              <a:t>True Storytelling </a:t>
            </a:r>
            <a:r>
              <a:rPr lang="en-US" sz="6000" b="1" dirty="0"/>
              <a:t/>
            </a:r>
            <a:br>
              <a:rPr lang="en-US" sz="6000" b="1" dirty="0"/>
            </a:br>
            <a:r>
              <a:rPr lang="mr-IN" sz="3600" b="1" dirty="0"/>
              <a:t>–</a:t>
            </a:r>
            <a:r>
              <a:rPr lang="en-US" sz="3600" b="1" dirty="0"/>
              <a:t> 7 Principles for Impacting Racism</a:t>
            </a:r>
            <a:endParaRPr lang="en-US" sz="3600"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6</a:t>
            </a:fld>
            <a:endParaRPr lang="en-US"/>
          </a:p>
        </p:txBody>
      </p:sp>
      <p:pic>
        <p:nvPicPr>
          <p:cNvPr id="6" name="Picture 5" descr="True Storytelling Golden SPiral with embedded 3rd spiral.png">
            <a:extLst>
              <a:ext uri="{FF2B5EF4-FFF2-40B4-BE49-F238E27FC236}">
                <a16:creationId xmlns="" xmlns:a16="http://schemas.microsoft.com/office/drawing/2014/main" id="{F6A2E7E9-45D9-4344-8E45-2E3F5B7572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80344" y="1614410"/>
            <a:ext cx="6230457" cy="4950807"/>
          </a:xfrm>
          <a:prstGeom prst="rect">
            <a:avLst/>
          </a:prstGeom>
        </p:spPr>
      </p:pic>
      <p:sp>
        <p:nvSpPr>
          <p:cNvPr id="3" name="TextBox 2"/>
          <p:cNvSpPr txBox="1"/>
          <p:nvPr/>
        </p:nvSpPr>
        <p:spPr>
          <a:xfrm>
            <a:off x="1624192" y="2262487"/>
            <a:ext cx="2426307" cy="1938992"/>
          </a:xfrm>
          <a:prstGeom prst="rect">
            <a:avLst/>
          </a:prstGeom>
          <a:noFill/>
        </p:spPr>
        <p:txBody>
          <a:bodyPr wrap="square" rtlCol="0">
            <a:spAutoFit/>
          </a:bodyPr>
          <a:lstStyle/>
          <a:p>
            <a:r>
              <a:rPr lang="en-US" sz="4000" b="1" dirty="0">
                <a:solidFill>
                  <a:srgbClr val="FF0000"/>
                </a:solidFill>
              </a:rPr>
              <a:t>Session#2 </a:t>
            </a:r>
          </a:p>
          <a:p>
            <a:endParaRPr lang="en-US" sz="4000" b="1" dirty="0">
              <a:solidFill>
                <a:srgbClr val="FF0000"/>
              </a:solidFill>
            </a:endParaRPr>
          </a:p>
          <a:p>
            <a:r>
              <a:rPr lang="en-US" sz="4000" b="1" dirty="0">
                <a:solidFill>
                  <a:srgbClr val="FF0000"/>
                </a:solidFill>
              </a:rPr>
              <a:t>P3: Plot  &amp;</a:t>
            </a:r>
          </a:p>
        </p:txBody>
      </p:sp>
      <p:sp>
        <p:nvSpPr>
          <p:cNvPr id="8" name="TextBox 7"/>
          <p:cNvSpPr txBox="1"/>
          <p:nvPr/>
        </p:nvSpPr>
        <p:spPr>
          <a:xfrm>
            <a:off x="1554038" y="4201479"/>
            <a:ext cx="2426306" cy="707886"/>
          </a:xfrm>
          <a:prstGeom prst="rect">
            <a:avLst/>
          </a:prstGeom>
          <a:noFill/>
        </p:spPr>
        <p:txBody>
          <a:bodyPr wrap="square" rtlCol="0">
            <a:spAutoFit/>
          </a:bodyPr>
          <a:lstStyle/>
          <a:p>
            <a:r>
              <a:rPr lang="en-US" sz="4000" b="1" dirty="0">
                <a:solidFill>
                  <a:srgbClr val="FF0000"/>
                </a:solidFill>
              </a:rPr>
              <a:t>P4: Timing</a:t>
            </a:r>
          </a:p>
        </p:txBody>
      </p:sp>
    </p:spTree>
    <p:extLst>
      <p:ext uri="{BB962C8B-B14F-4D97-AF65-F5344CB8AC3E}">
        <p14:creationId xmlns:p14="http://schemas.microsoft.com/office/powerpoint/2010/main" val="35420172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95800" cy="3926237"/>
          </a:xfrm>
        </p:spPr>
        <p:txBody>
          <a:bodyPr/>
          <a:lstStyle/>
          <a:p>
            <a:r>
              <a:rPr lang="en-US" dirty="0" smtClean="0">
                <a:latin typeface="Arial Black"/>
                <a:cs typeface="Arial Black"/>
              </a:rPr>
              <a:t>Root Causes of Systemic Racism on 7 Continents</a:t>
            </a:r>
            <a:endParaRPr lang="en-US" dirty="0">
              <a:latin typeface="Arial Black"/>
              <a:cs typeface="Arial Black"/>
            </a:endParaRPr>
          </a:p>
        </p:txBody>
      </p:sp>
      <p:pic>
        <p:nvPicPr>
          <p:cNvPr id="6" name="Picture 5"/>
          <p:cNvPicPr>
            <a:picLocks noChangeAspect="1"/>
          </p:cNvPicPr>
          <p:nvPr/>
        </p:nvPicPr>
        <p:blipFill rotWithShape="1">
          <a:blip r:embed="rId3"/>
          <a:srcRect l="1973" t="8001" r="44739" b="7529"/>
          <a:stretch/>
        </p:blipFill>
        <p:spPr>
          <a:xfrm>
            <a:off x="6000002" y="772129"/>
            <a:ext cx="5752353" cy="5363882"/>
          </a:xfrm>
          <a:prstGeom prst="rect">
            <a:avLst/>
          </a:prstGeom>
        </p:spPr>
      </p:pic>
    </p:spTree>
    <p:extLst>
      <p:ext uri="{BB962C8B-B14F-4D97-AF65-F5344CB8AC3E}">
        <p14:creationId xmlns:p14="http://schemas.microsoft.com/office/powerpoint/2010/main" val="18246119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8-31 at 6.17.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315" y="144166"/>
            <a:ext cx="6636251" cy="6583593"/>
          </a:xfrm>
          <a:prstGeom prst="rect">
            <a:avLst/>
          </a:prstGeom>
        </p:spPr>
      </p:pic>
      <p:sp>
        <p:nvSpPr>
          <p:cNvPr id="2" name="Title 1">
            <a:extLst>
              <a:ext uri="{FF2B5EF4-FFF2-40B4-BE49-F238E27FC236}">
                <a16:creationId xmlns="" xmlns:a16="http://schemas.microsoft.com/office/drawing/2014/main" id="{6420D337-212A-4543-BA64-F1CDB1AB662F}"/>
              </a:ext>
            </a:extLst>
          </p:cNvPr>
          <p:cNvSpPr>
            <a:spLocks noGrp="1"/>
          </p:cNvSpPr>
          <p:nvPr>
            <p:ph type="title"/>
          </p:nvPr>
        </p:nvSpPr>
        <p:spPr>
          <a:xfrm>
            <a:off x="0" y="144166"/>
            <a:ext cx="5796797" cy="1325563"/>
          </a:xfrm>
        </p:spPr>
        <p:txBody>
          <a:bodyPr>
            <a:normAutofit fontScale="90000"/>
          </a:bodyPr>
          <a:lstStyle/>
          <a:p>
            <a:r>
              <a:rPr lang="en-US" dirty="0">
                <a:latin typeface="Arial Black"/>
                <a:cs typeface="Arial Black"/>
              </a:rPr>
              <a:t>True Storytelling Principle #3: </a:t>
            </a:r>
            <a:r>
              <a:rPr lang="en-US" dirty="0" smtClean="0">
                <a:latin typeface="Arial Black"/>
                <a:cs typeface="Arial Black"/>
              </a:rPr>
              <a:t>PLOTs</a:t>
            </a:r>
            <a:endParaRPr lang="en-US" dirty="0">
              <a:latin typeface="Arial Black"/>
              <a:cs typeface="Arial Black"/>
            </a:endParaRPr>
          </a:p>
        </p:txBody>
      </p:sp>
      <p:sp>
        <p:nvSpPr>
          <p:cNvPr id="3" name="Content Placeholder 2">
            <a:extLst>
              <a:ext uri="{FF2B5EF4-FFF2-40B4-BE49-F238E27FC236}">
                <a16:creationId xmlns="" xmlns:a16="http://schemas.microsoft.com/office/drawing/2014/main" id="{BC1E360A-B3E2-2644-9B2A-A12834508583}"/>
              </a:ext>
            </a:extLst>
          </p:cNvPr>
          <p:cNvSpPr>
            <a:spLocks noGrp="1"/>
          </p:cNvSpPr>
          <p:nvPr>
            <p:ph idx="1"/>
          </p:nvPr>
        </p:nvSpPr>
        <p:spPr>
          <a:xfrm>
            <a:off x="0" y="1611732"/>
            <a:ext cx="6773786" cy="5246267"/>
          </a:xfrm>
        </p:spPr>
        <p:txBody>
          <a:bodyPr>
            <a:normAutofit fontScale="85000" lnSpcReduction="20000"/>
          </a:bodyPr>
          <a:lstStyle/>
          <a:p>
            <a:r>
              <a:rPr lang="en-US" dirty="0"/>
              <a:t>Linear: This caused that. (A caused B)</a:t>
            </a:r>
          </a:p>
          <a:p>
            <a:endParaRPr lang="en-US" dirty="0"/>
          </a:p>
          <a:p>
            <a:r>
              <a:rPr lang="en-US" dirty="0"/>
              <a:t>Cyclical: We’ve been here before. (A-B-C, A-B-C).</a:t>
            </a:r>
          </a:p>
          <a:p>
            <a:endParaRPr lang="en-US" dirty="0"/>
          </a:p>
          <a:p>
            <a:r>
              <a:rPr lang="en-US" dirty="0"/>
              <a:t>Spiral upward: We’ve been here before, but now we know better.</a:t>
            </a:r>
          </a:p>
          <a:p>
            <a:pPr lvl="1"/>
            <a:r>
              <a:rPr lang="en-US" dirty="0"/>
              <a:t>(A-B-C, A-B-C-D, A-B-C-D-E) improving upward spiral</a:t>
            </a:r>
          </a:p>
          <a:p>
            <a:pPr lvl="1"/>
            <a:endParaRPr lang="en-US" dirty="0"/>
          </a:p>
          <a:p>
            <a:r>
              <a:rPr lang="en-US" dirty="0"/>
              <a:t>Downward Death Spiral: We’ve been here before, and now it is even worse. </a:t>
            </a:r>
          </a:p>
          <a:p>
            <a:pPr lvl="1"/>
            <a:r>
              <a:rPr lang="en-US" dirty="0"/>
              <a:t>(Z-Y-X, Z-Y-X-W, Z-Y-X-W-V)  worsening downward spiral</a:t>
            </a:r>
          </a:p>
          <a:p>
            <a:pPr lvl="1"/>
            <a:endParaRPr lang="en-US" dirty="0"/>
          </a:p>
          <a:p>
            <a:r>
              <a:rPr lang="en-US" dirty="0"/>
              <a:t>Network: A web of stories that contains linear, cyclical, and spiral patterns within it.  How can Network do this? </a:t>
            </a:r>
            <a:r>
              <a:rPr lang="en-US" b="1" dirty="0"/>
              <a:t>Answer: Tamara-land</a:t>
            </a:r>
            <a:r>
              <a:rPr lang="en-US" dirty="0"/>
              <a:t>.</a:t>
            </a:r>
          </a:p>
          <a:p>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28785034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4234B-388D-C243-9E5F-1F01AFEC91C2}"/>
              </a:ext>
            </a:extLst>
          </p:cNvPr>
          <p:cNvSpPr>
            <a:spLocks noGrp="1"/>
          </p:cNvSpPr>
          <p:nvPr>
            <p:ph type="title"/>
          </p:nvPr>
        </p:nvSpPr>
        <p:spPr/>
        <p:txBody>
          <a:bodyPr/>
          <a:lstStyle/>
          <a:p>
            <a:pPr algn="ctr"/>
            <a:r>
              <a:rPr lang="en-US" sz="2400" b="1" dirty="0"/>
              <a:t>(”Plot,” continued) </a:t>
            </a:r>
            <a:r>
              <a:rPr lang="en-US" b="1" dirty="0">
                <a:latin typeface="Arial Black"/>
                <a:cs typeface="Arial Black"/>
              </a:rPr>
              <a:t>TAMARA-LAND</a:t>
            </a:r>
          </a:p>
        </p:txBody>
      </p:sp>
      <p:sp>
        <p:nvSpPr>
          <p:cNvPr id="3" name="Content Placeholder 2">
            <a:extLst>
              <a:ext uri="{FF2B5EF4-FFF2-40B4-BE49-F238E27FC236}">
                <a16:creationId xmlns="" xmlns:a16="http://schemas.microsoft.com/office/drawing/2014/main" id="{46AD9FC9-010F-1F4B-BEF0-7031960DE887}"/>
              </a:ext>
            </a:extLst>
          </p:cNvPr>
          <p:cNvSpPr>
            <a:spLocks noGrp="1"/>
          </p:cNvSpPr>
          <p:nvPr>
            <p:ph idx="1"/>
          </p:nvPr>
        </p:nvSpPr>
        <p:spPr/>
        <p:txBody>
          <a:bodyPr>
            <a:normAutofit fontScale="92500" lnSpcReduction="20000"/>
          </a:bodyPr>
          <a:lstStyle/>
          <a:p>
            <a:r>
              <a:rPr lang="en-US" dirty="0"/>
              <a:t>”TAMARA” is a play that was performed in LA and around the world.</a:t>
            </a:r>
          </a:p>
          <a:p>
            <a:endParaRPr lang="en-US" dirty="0"/>
          </a:p>
          <a:p>
            <a:r>
              <a:rPr lang="en-US" dirty="0"/>
              <a:t>The play takes place in multiple rooms of a mansion, with action occurring in many rooms at once.</a:t>
            </a:r>
          </a:p>
          <a:p>
            <a:endParaRPr lang="en-US" dirty="0"/>
          </a:p>
          <a:p>
            <a:r>
              <a:rPr lang="en-US" dirty="0"/>
              <a:t>Each audience member chooses which character to follow, or which room to go to next, so that the story may look different to each audience member.</a:t>
            </a:r>
          </a:p>
          <a:p>
            <a:endParaRPr lang="en-US" dirty="0"/>
          </a:p>
          <a:p>
            <a:r>
              <a:rPr lang="en-US" dirty="0"/>
              <a:t>Surprises may include discovering that the chauffer is really a spy who is having an affair with the maid. The plot is very complex and engaging!</a:t>
            </a:r>
          </a:p>
          <a:p>
            <a:pPr marL="0" indent="0">
              <a:buNone/>
            </a:pPr>
            <a:r>
              <a:rPr lang="en-US" dirty="0"/>
              <a:t> </a:t>
            </a:r>
          </a:p>
        </p:txBody>
      </p:sp>
    </p:spTree>
    <p:extLst>
      <p:ext uri="{BB962C8B-B14F-4D97-AF65-F5344CB8AC3E}">
        <p14:creationId xmlns:p14="http://schemas.microsoft.com/office/powerpoint/2010/main" val="246192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2193</Words>
  <Application>Microsoft Macintosh PowerPoint</Application>
  <PresentationFormat>Custom</PresentationFormat>
  <Paragraphs>224</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AGENDA</vt:lpstr>
      <vt:lpstr>True Storytelling: Session #2 of 4 on Intercultural Racism Conversations </vt:lpstr>
      <vt:lpstr>Intercultural Conversations to  Impact Racism</vt:lpstr>
      <vt:lpstr>Last Week’s HOMEWORK: Notice and Listen to Others’ stories to find examples of Systemic and Structural Racism</vt:lpstr>
      <vt:lpstr>PowerPoint Presentation</vt:lpstr>
      <vt:lpstr>True Storytelling  – 7 Principles for Impacting Racism</vt:lpstr>
      <vt:lpstr>Root Causes of Systemic Racism on 7 Continents</vt:lpstr>
      <vt:lpstr>True Storytelling Principle #3: PLOTs</vt:lpstr>
      <vt:lpstr>(”Plot,” continued) TAMARA-LAND</vt:lpstr>
      <vt:lpstr>PowerPoint Presentation</vt:lpstr>
      <vt:lpstr>Breakout #1: Draw a Tree, What  are the PLOTs?</vt:lpstr>
      <vt:lpstr>Debrief Plot Lines:  Systemic and Structural Racism Examples of PLOTS you are in</vt:lpstr>
      <vt:lpstr>Summarize Principle 3: PLOT,  Move to Principle 4: TIMING</vt:lpstr>
      <vt:lpstr>True Storytelling Principle #4: TIMING “Catch the wave”</vt:lpstr>
      <vt:lpstr>Breakout #2: Waves and TIMING</vt:lpstr>
      <vt:lpstr>Debrief and EXTERNALIZE the problem as its own FANTASY CHARACTER in your story</vt:lpstr>
      <vt:lpstr>HOMEWORK: DRAW your Storyboard</vt:lpstr>
      <vt:lpstr>STORYBOARD example by Oscar Edwards</vt:lpstr>
      <vt:lpstr>Ken Long Storyboard example</vt:lpstr>
      <vt:lpstr>PowerPoint Presentation</vt:lpstr>
      <vt:lpstr>Q&amp;A: WRITE your questions in CHAT NOW.</vt:lpstr>
      <vt:lpstr>PowerPoint Presentation</vt:lpstr>
      <vt:lpstr>Homework Resources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Storytelling: Intercultural Conversations to  Impact Racism Session #2 of 4 31 August 2020</dc:title>
  <dc:creator>Microsoft Office User</dc:creator>
  <cp:lastModifiedBy>David Boje</cp:lastModifiedBy>
  <cp:revision>64</cp:revision>
  <cp:lastPrinted>2020-08-20T02:03:38Z</cp:lastPrinted>
  <dcterms:created xsi:type="dcterms:W3CDTF">2020-08-19T18:27:36Z</dcterms:created>
  <dcterms:modified xsi:type="dcterms:W3CDTF">2020-08-31T15:59:21Z</dcterms:modified>
</cp:coreProperties>
</file>