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0" r:id="rId1"/>
  </p:sldMasterIdLst>
  <p:notesMasterIdLst>
    <p:notesMasterId r:id="rId23"/>
  </p:notesMasterIdLst>
  <p:sldIdLst>
    <p:sldId id="328" r:id="rId2"/>
    <p:sldId id="429" r:id="rId3"/>
    <p:sldId id="428" r:id="rId4"/>
    <p:sldId id="504" r:id="rId5"/>
    <p:sldId id="487" r:id="rId6"/>
    <p:sldId id="516" r:id="rId7"/>
    <p:sldId id="515" r:id="rId8"/>
    <p:sldId id="505" r:id="rId9"/>
    <p:sldId id="336" r:id="rId10"/>
    <p:sldId id="506" r:id="rId11"/>
    <p:sldId id="512" r:id="rId12"/>
    <p:sldId id="507" r:id="rId13"/>
    <p:sldId id="511" r:id="rId14"/>
    <p:sldId id="509" r:id="rId15"/>
    <p:sldId id="520" r:id="rId16"/>
    <p:sldId id="514" r:id="rId17"/>
    <p:sldId id="518" r:id="rId18"/>
    <p:sldId id="517" r:id="rId19"/>
    <p:sldId id="519" r:id="rId20"/>
    <p:sldId id="329" r:id="rId21"/>
    <p:sldId id="371" r:id="rId22"/>
  </p:sldIdLst>
  <p:sldSz cx="9144000" cy="6858000" type="screen4x3"/>
  <p:notesSz cx="9144000" cy="6858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5" userDrawn="1">
          <p15:clr>
            <a:srgbClr val="A4A3A4"/>
          </p15:clr>
        </p15:guide>
        <p15:guide id="2" pos="4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A72B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49"/>
    <p:restoredTop sz="91522"/>
  </p:normalViewPr>
  <p:slideViewPr>
    <p:cSldViewPr snapToGrid="0" snapToObjects="1">
      <p:cViewPr varScale="1">
        <p:scale>
          <a:sx n="90" d="100"/>
          <a:sy n="90" d="100"/>
        </p:scale>
        <p:origin x="1272" y="112"/>
      </p:cViewPr>
      <p:guideLst>
        <p:guide orient="horz" pos="595"/>
        <p:guide pos="476"/>
      </p:guideLst>
    </p:cSldViewPr>
  </p:slideViewPr>
  <p:outlineViewPr>
    <p:cViewPr>
      <p:scale>
        <a:sx n="33" d="100"/>
        <a:sy n="33" d="100"/>
      </p:scale>
      <p:origin x="0" y="-1015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3" d="100"/>
          <a:sy n="93" d="100"/>
        </p:scale>
        <p:origin x="3336"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6" Type="http://schemas.openxmlformats.org/officeDocument/2006/relationships/image" Target="../media/image20.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6" Type="http://schemas.openxmlformats.org/officeDocument/2006/relationships/image" Target="../media/image20.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452D45-39A5-45BB-BE21-85FAF637FB17}"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018CB86E-F69B-4ECE-A429-121172F826BD}">
      <dgm:prSet custT="1"/>
      <dgm:spPr/>
      <dgm:t>
        <a:bodyPr/>
        <a:lstStyle/>
        <a:p>
          <a:r>
            <a:rPr lang="en-US" sz="1400" dirty="0">
              <a:solidFill>
                <a:schemeClr val="tx1"/>
              </a:solidFill>
            </a:rPr>
            <a:t>Please bring a </a:t>
          </a:r>
          <a:r>
            <a:rPr lang="en-US" sz="1400" b="1" dirty="0">
              <a:solidFill>
                <a:schemeClr val="tx1"/>
              </a:solidFill>
            </a:rPr>
            <a:t>notebook</a:t>
          </a:r>
          <a:r>
            <a:rPr lang="en-US" sz="1400" dirty="0">
              <a:solidFill>
                <a:schemeClr val="tx1"/>
              </a:solidFill>
            </a:rPr>
            <a:t> and pen/pencil to each session.</a:t>
          </a:r>
        </a:p>
      </dgm:t>
    </dgm:pt>
    <dgm:pt modelId="{EBE578D5-6D91-4BBC-B956-49446ACDD8FA}" type="parTrans" cxnId="{6937D539-98B8-4D7F-BC3C-5FC6577B7424}">
      <dgm:prSet/>
      <dgm:spPr/>
      <dgm:t>
        <a:bodyPr/>
        <a:lstStyle/>
        <a:p>
          <a:endParaRPr lang="en-US">
            <a:solidFill>
              <a:schemeClr val="accent3">
                <a:lumMod val="50000"/>
              </a:schemeClr>
            </a:solidFill>
          </a:endParaRPr>
        </a:p>
      </dgm:t>
    </dgm:pt>
    <dgm:pt modelId="{6C16A6AA-A868-4771-A3E0-27B3A980D562}" type="sibTrans" cxnId="{6937D539-98B8-4D7F-BC3C-5FC6577B7424}">
      <dgm:prSet/>
      <dgm:spPr/>
      <dgm:t>
        <a:bodyPr/>
        <a:lstStyle/>
        <a:p>
          <a:pPr>
            <a:lnSpc>
              <a:spcPct val="100000"/>
            </a:lnSpc>
          </a:pPr>
          <a:endParaRPr lang="en-US">
            <a:solidFill>
              <a:schemeClr val="accent3">
                <a:lumMod val="50000"/>
              </a:schemeClr>
            </a:solidFill>
          </a:endParaRPr>
        </a:p>
      </dgm:t>
    </dgm:pt>
    <dgm:pt modelId="{28DBB295-CC41-4032-8FBA-E5E331E17B42}">
      <dgm:prSet custT="1"/>
      <dgm:spPr/>
      <dgm:t>
        <a:bodyPr/>
        <a:lstStyle/>
        <a:p>
          <a:r>
            <a:rPr lang="en-US" sz="1400" dirty="0">
              <a:solidFill>
                <a:schemeClr val="tx1"/>
              </a:solidFill>
            </a:rPr>
            <a:t>Use the “</a:t>
          </a:r>
          <a:r>
            <a:rPr lang="en-US" sz="1400" b="1" dirty="0">
              <a:solidFill>
                <a:schemeClr val="tx1"/>
              </a:solidFill>
            </a:rPr>
            <a:t>Gallery View</a:t>
          </a:r>
          <a:r>
            <a:rPr lang="en-US" sz="1400" dirty="0">
              <a:solidFill>
                <a:schemeClr val="tx1"/>
              </a:solidFill>
            </a:rPr>
            <a:t>” so you can see each other while viewing PowerPoint.</a:t>
          </a:r>
        </a:p>
      </dgm:t>
    </dgm:pt>
    <dgm:pt modelId="{24F04D88-E6FD-4BB7-9669-1A4BF0157BBC}" type="parTrans" cxnId="{A68F77D3-F4C7-4673-8C8E-FCEFB6A54EFF}">
      <dgm:prSet/>
      <dgm:spPr/>
      <dgm:t>
        <a:bodyPr/>
        <a:lstStyle/>
        <a:p>
          <a:endParaRPr lang="en-US">
            <a:solidFill>
              <a:schemeClr val="accent3">
                <a:lumMod val="50000"/>
              </a:schemeClr>
            </a:solidFill>
          </a:endParaRPr>
        </a:p>
      </dgm:t>
    </dgm:pt>
    <dgm:pt modelId="{C00F48E9-ED25-4027-92A9-30089AE92C72}" type="sibTrans" cxnId="{A68F77D3-F4C7-4673-8C8E-FCEFB6A54EFF}">
      <dgm:prSet/>
      <dgm:spPr/>
      <dgm:t>
        <a:bodyPr/>
        <a:lstStyle/>
        <a:p>
          <a:pPr>
            <a:lnSpc>
              <a:spcPct val="100000"/>
            </a:lnSpc>
          </a:pPr>
          <a:endParaRPr lang="en-US">
            <a:solidFill>
              <a:schemeClr val="accent3">
                <a:lumMod val="50000"/>
              </a:schemeClr>
            </a:solidFill>
          </a:endParaRPr>
        </a:p>
      </dgm:t>
    </dgm:pt>
    <dgm:pt modelId="{81059872-99F0-4FA1-A331-EE8ED84A8BC3}">
      <dgm:prSet custT="1"/>
      <dgm:spPr/>
      <dgm:t>
        <a:bodyPr/>
        <a:lstStyle/>
        <a:p>
          <a:r>
            <a:rPr lang="en-US" sz="1400" dirty="0">
              <a:solidFill>
                <a:schemeClr val="tx1"/>
              </a:solidFill>
            </a:rPr>
            <a:t>Please do not give advice to others or use ‘should’ statements for self or others.</a:t>
          </a:r>
        </a:p>
      </dgm:t>
    </dgm:pt>
    <dgm:pt modelId="{15DE5B35-EF43-41B0-A494-D0A97F8678EC}" type="parTrans" cxnId="{8912B5DF-2253-443C-9C8C-EFFC77E7C006}">
      <dgm:prSet/>
      <dgm:spPr/>
      <dgm:t>
        <a:bodyPr/>
        <a:lstStyle/>
        <a:p>
          <a:endParaRPr lang="en-US">
            <a:solidFill>
              <a:schemeClr val="accent3">
                <a:lumMod val="50000"/>
              </a:schemeClr>
            </a:solidFill>
          </a:endParaRPr>
        </a:p>
      </dgm:t>
    </dgm:pt>
    <dgm:pt modelId="{291CA8A6-3E77-4D03-94E7-4EC26FF94CA0}" type="sibTrans" cxnId="{8912B5DF-2253-443C-9C8C-EFFC77E7C006}">
      <dgm:prSet/>
      <dgm:spPr/>
      <dgm:t>
        <a:bodyPr/>
        <a:lstStyle/>
        <a:p>
          <a:pPr>
            <a:lnSpc>
              <a:spcPct val="100000"/>
            </a:lnSpc>
          </a:pPr>
          <a:endParaRPr lang="en-US">
            <a:solidFill>
              <a:schemeClr val="accent3">
                <a:lumMod val="50000"/>
              </a:schemeClr>
            </a:solidFill>
          </a:endParaRPr>
        </a:p>
      </dgm:t>
    </dgm:pt>
    <dgm:pt modelId="{BCEEF51C-2B95-4B9D-AC37-8546E6579073}">
      <dgm:prSet custT="1"/>
      <dgm:spPr/>
      <dgm:t>
        <a:bodyPr/>
        <a:lstStyle/>
        <a:p>
          <a:r>
            <a:rPr lang="en-US" sz="1400" b="0" dirty="0">
              <a:solidFill>
                <a:schemeClr val="tx1"/>
              </a:solidFill>
            </a:rPr>
            <a:t>Speak more from </a:t>
          </a:r>
          <a:r>
            <a:rPr lang="en-US" sz="1400" b="1" dirty="0">
              <a:solidFill>
                <a:schemeClr val="tx1"/>
              </a:solidFill>
            </a:rPr>
            <a:t>the heart </a:t>
          </a:r>
          <a:r>
            <a:rPr lang="en-US" sz="1400" b="0" dirty="0">
              <a:solidFill>
                <a:schemeClr val="tx1"/>
              </a:solidFill>
            </a:rPr>
            <a:t>than from the head. </a:t>
          </a:r>
        </a:p>
      </dgm:t>
    </dgm:pt>
    <dgm:pt modelId="{F0869072-7F0D-4425-BF66-13AEBED04761}" type="parTrans" cxnId="{B468A92F-850A-4811-9877-C241584C518F}">
      <dgm:prSet/>
      <dgm:spPr/>
      <dgm:t>
        <a:bodyPr/>
        <a:lstStyle/>
        <a:p>
          <a:endParaRPr lang="en-US">
            <a:solidFill>
              <a:schemeClr val="accent3">
                <a:lumMod val="50000"/>
              </a:schemeClr>
            </a:solidFill>
          </a:endParaRPr>
        </a:p>
      </dgm:t>
    </dgm:pt>
    <dgm:pt modelId="{7E8EE63E-0EBD-4D41-BDF5-D454267C9252}" type="sibTrans" cxnId="{B468A92F-850A-4811-9877-C241584C518F}">
      <dgm:prSet/>
      <dgm:spPr/>
      <dgm:t>
        <a:bodyPr/>
        <a:lstStyle/>
        <a:p>
          <a:pPr>
            <a:lnSpc>
              <a:spcPct val="100000"/>
            </a:lnSpc>
          </a:pPr>
          <a:endParaRPr lang="en-US">
            <a:solidFill>
              <a:schemeClr val="accent3">
                <a:lumMod val="50000"/>
              </a:schemeClr>
            </a:solidFill>
          </a:endParaRPr>
        </a:p>
      </dgm:t>
    </dgm:pt>
    <dgm:pt modelId="{52F9D5BD-8207-4234-8FF0-61A6393ED59E}">
      <dgm:prSet custT="1"/>
      <dgm:spPr/>
      <dgm:t>
        <a:bodyPr/>
        <a:lstStyle/>
        <a:p>
          <a:r>
            <a:rPr lang="en-US" sz="1400" dirty="0">
              <a:solidFill>
                <a:schemeClr val="tx1"/>
              </a:solidFill>
            </a:rPr>
            <a:t>Laser in, </a:t>
          </a:r>
          <a:r>
            <a:rPr lang="en-US" sz="1400" b="1" dirty="0">
              <a:solidFill>
                <a:schemeClr val="tx1"/>
              </a:solidFill>
            </a:rPr>
            <a:t>be concise</a:t>
          </a:r>
          <a:r>
            <a:rPr lang="en-US" sz="1400" dirty="0">
              <a:solidFill>
                <a:schemeClr val="tx1"/>
              </a:solidFill>
            </a:rPr>
            <a:t>, and share only one story </a:t>
          </a:r>
          <a:br>
            <a:rPr lang="en-US" sz="1400" dirty="0">
              <a:solidFill>
                <a:schemeClr val="tx1"/>
              </a:solidFill>
            </a:rPr>
          </a:br>
          <a:r>
            <a:rPr lang="en-US" sz="1400" dirty="0">
              <a:solidFill>
                <a:schemeClr val="tx1"/>
              </a:solidFill>
            </a:rPr>
            <a:t>instead of several.</a:t>
          </a:r>
        </a:p>
      </dgm:t>
    </dgm:pt>
    <dgm:pt modelId="{D6DB1580-4574-45AF-AC8C-BAD23B98C6B9}" type="parTrans" cxnId="{77C93E08-EC55-4B49-9D10-EEACE2C85E52}">
      <dgm:prSet/>
      <dgm:spPr/>
      <dgm:t>
        <a:bodyPr/>
        <a:lstStyle/>
        <a:p>
          <a:endParaRPr lang="en-US">
            <a:solidFill>
              <a:schemeClr val="accent3">
                <a:lumMod val="50000"/>
              </a:schemeClr>
            </a:solidFill>
          </a:endParaRPr>
        </a:p>
      </dgm:t>
    </dgm:pt>
    <dgm:pt modelId="{0D090E60-91A8-4D8A-88FA-FA59E296CA3F}" type="sibTrans" cxnId="{77C93E08-EC55-4B49-9D10-EEACE2C85E52}">
      <dgm:prSet/>
      <dgm:spPr/>
      <dgm:t>
        <a:bodyPr/>
        <a:lstStyle/>
        <a:p>
          <a:pPr>
            <a:lnSpc>
              <a:spcPct val="100000"/>
            </a:lnSpc>
          </a:pPr>
          <a:endParaRPr lang="en-US">
            <a:solidFill>
              <a:schemeClr val="accent3">
                <a:lumMod val="50000"/>
              </a:schemeClr>
            </a:solidFill>
          </a:endParaRPr>
        </a:p>
      </dgm:t>
    </dgm:pt>
    <dgm:pt modelId="{7D8C2621-FB86-4AFE-AF09-37F07F636F00}">
      <dgm:prSet custT="1"/>
      <dgm:spPr/>
      <dgm:t>
        <a:bodyPr/>
        <a:lstStyle/>
        <a:p>
          <a:r>
            <a:rPr lang="en-US" sz="1400" b="1" dirty="0">
              <a:solidFill>
                <a:schemeClr val="tx1"/>
              </a:solidFill>
            </a:rPr>
            <a:t>CONFIDENTIALITY</a:t>
          </a:r>
          <a:r>
            <a:rPr lang="en-US" sz="1400" dirty="0">
              <a:solidFill>
                <a:schemeClr val="tx1"/>
              </a:solidFill>
            </a:rPr>
            <a:t>: </a:t>
          </a:r>
          <a:br>
            <a:rPr lang="en-US" sz="1400" dirty="0">
              <a:solidFill>
                <a:schemeClr val="tx1"/>
              </a:solidFill>
            </a:rPr>
          </a:br>
          <a:r>
            <a:rPr lang="en-US" sz="1400" dirty="0">
              <a:solidFill>
                <a:schemeClr val="tx1"/>
              </a:solidFill>
            </a:rPr>
            <a:t>Do not tell someone else’s story. Please DO NOT record any session of the presenters or the participants.</a:t>
          </a:r>
        </a:p>
      </dgm:t>
    </dgm:pt>
    <dgm:pt modelId="{A403F52C-FCBB-4BEB-A662-D87A4E7578C9}" type="parTrans" cxnId="{FDDFE021-6C7D-44D8-8F78-34C5C6849ED5}">
      <dgm:prSet/>
      <dgm:spPr/>
      <dgm:t>
        <a:bodyPr/>
        <a:lstStyle/>
        <a:p>
          <a:endParaRPr lang="en-US">
            <a:solidFill>
              <a:schemeClr val="accent3">
                <a:lumMod val="50000"/>
              </a:schemeClr>
            </a:solidFill>
          </a:endParaRPr>
        </a:p>
      </dgm:t>
    </dgm:pt>
    <dgm:pt modelId="{48496E43-A6FC-4D45-9FDE-890970040BD7}" type="sibTrans" cxnId="{FDDFE021-6C7D-44D8-8F78-34C5C6849ED5}">
      <dgm:prSet/>
      <dgm:spPr/>
      <dgm:t>
        <a:bodyPr/>
        <a:lstStyle/>
        <a:p>
          <a:pPr>
            <a:lnSpc>
              <a:spcPct val="100000"/>
            </a:lnSpc>
          </a:pPr>
          <a:endParaRPr lang="en-US">
            <a:solidFill>
              <a:schemeClr val="accent3">
                <a:lumMod val="50000"/>
              </a:schemeClr>
            </a:solidFill>
          </a:endParaRPr>
        </a:p>
      </dgm:t>
    </dgm:pt>
    <dgm:pt modelId="{BA72E97F-FD89-4F3C-8EDB-2124E3A4FFA1}">
      <dgm:prSet custT="1"/>
      <dgm:spPr/>
      <dgm:t>
        <a:bodyPr/>
        <a:lstStyle/>
        <a:p>
          <a:r>
            <a:rPr lang="en-US" sz="1400" dirty="0">
              <a:solidFill>
                <a:schemeClr val="tx1"/>
              </a:solidFill>
            </a:rPr>
            <a:t>Please use Chat </a:t>
          </a:r>
          <a:br>
            <a:rPr lang="en-US" sz="1400" dirty="0">
              <a:solidFill>
                <a:schemeClr val="tx1"/>
              </a:solidFill>
            </a:rPr>
          </a:br>
          <a:r>
            <a:rPr lang="en-US" sz="1400" dirty="0">
              <a:solidFill>
                <a:schemeClr val="tx1"/>
              </a:solidFill>
            </a:rPr>
            <a:t>ONLY when asked to do so. </a:t>
          </a:r>
          <a:r>
            <a:rPr lang="en-US" sz="1400" b="1" dirty="0">
              <a:solidFill>
                <a:schemeClr val="tx1"/>
              </a:solidFill>
            </a:rPr>
            <a:t>Avoid “side talk.”</a:t>
          </a:r>
        </a:p>
      </dgm:t>
    </dgm:pt>
    <dgm:pt modelId="{842644CF-9FA6-4E6E-9416-13DEA3BF1569}" type="parTrans" cxnId="{DF958F92-112B-470E-9EF1-37C1A0CBDF66}">
      <dgm:prSet/>
      <dgm:spPr/>
      <dgm:t>
        <a:bodyPr/>
        <a:lstStyle/>
        <a:p>
          <a:endParaRPr lang="en-US">
            <a:solidFill>
              <a:schemeClr val="accent3">
                <a:lumMod val="50000"/>
              </a:schemeClr>
            </a:solidFill>
          </a:endParaRPr>
        </a:p>
      </dgm:t>
    </dgm:pt>
    <dgm:pt modelId="{0E6E228A-3911-486B-B021-3FDC575C7BEF}" type="sibTrans" cxnId="{DF958F92-112B-470E-9EF1-37C1A0CBDF66}">
      <dgm:prSet/>
      <dgm:spPr/>
      <dgm:t>
        <a:bodyPr/>
        <a:lstStyle/>
        <a:p>
          <a:pPr>
            <a:lnSpc>
              <a:spcPct val="100000"/>
            </a:lnSpc>
          </a:pPr>
          <a:endParaRPr lang="en-US">
            <a:solidFill>
              <a:schemeClr val="accent3">
                <a:lumMod val="50000"/>
              </a:schemeClr>
            </a:solidFill>
          </a:endParaRPr>
        </a:p>
      </dgm:t>
    </dgm:pt>
    <dgm:pt modelId="{2DE6F43E-8C1C-4A7F-8B96-B24F7E47F3A3}">
      <dgm:prSet custT="1"/>
      <dgm:spPr/>
      <dgm:t>
        <a:bodyPr/>
        <a:lstStyle/>
        <a:p>
          <a:r>
            <a:rPr lang="en-US" sz="1400" dirty="0">
              <a:solidFill>
                <a:schemeClr val="tx1"/>
              </a:solidFill>
            </a:rPr>
            <a:t>Please </a:t>
          </a:r>
          <a:r>
            <a:rPr lang="en-US" sz="1400" b="1" dirty="0">
              <a:solidFill>
                <a:schemeClr val="tx1"/>
              </a:solidFill>
            </a:rPr>
            <a:t>attend all sessions</a:t>
          </a:r>
          <a:r>
            <a:rPr lang="en-US" sz="1400" dirty="0">
              <a:solidFill>
                <a:schemeClr val="tx1"/>
              </a:solidFill>
            </a:rPr>
            <a:t>. If you must miss one, contact us so we can help you to catch up before you return.</a:t>
          </a:r>
        </a:p>
      </dgm:t>
    </dgm:pt>
    <dgm:pt modelId="{76C7D6D4-74C9-4012-9447-9FCA64F503E8}" type="parTrans" cxnId="{40D84959-FD1C-4A9F-A8F4-D4F9FF9427B1}">
      <dgm:prSet/>
      <dgm:spPr/>
      <dgm:t>
        <a:bodyPr/>
        <a:lstStyle/>
        <a:p>
          <a:endParaRPr lang="en-US">
            <a:solidFill>
              <a:schemeClr val="accent3">
                <a:lumMod val="50000"/>
              </a:schemeClr>
            </a:solidFill>
          </a:endParaRPr>
        </a:p>
      </dgm:t>
    </dgm:pt>
    <dgm:pt modelId="{06EA2854-68C2-4D62-8497-FC650EA56D95}" type="sibTrans" cxnId="{40D84959-FD1C-4A9F-A8F4-D4F9FF9427B1}">
      <dgm:prSet/>
      <dgm:spPr/>
      <dgm:t>
        <a:bodyPr/>
        <a:lstStyle/>
        <a:p>
          <a:endParaRPr lang="en-US">
            <a:solidFill>
              <a:schemeClr val="accent3">
                <a:lumMod val="50000"/>
              </a:schemeClr>
            </a:solidFill>
          </a:endParaRPr>
        </a:p>
      </dgm:t>
    </dgm:pt>
    <dgm:pt modelId="{63BD71B4-AF24-4904-9997-B195908C3EA7}" type="pres">
      <dgm:prSet presAssocID="{F9452D45-39A5-45BB-BE21-85FAF637FB17}" presName="root" presStyleCnt="0">
        <dgm:presLayoutVars>
          <dgm:dir/>
          <dgm:resizeHandles val="exact"/>
        </dgm:presLayoutVars>
      </dgm:prSet>
      <dgm:spPr/>
    </dgm:pt>
    <dgm:pt modelId="{EF4CC85B-C712-4399-82FE-8AD4FD05CE1B}" type="pres">
      <dgm:prSet presAssocID="{F9452D45-39A5-45BB-BE21-85FAF637FB17}" presName="container" presStyleCnt="0">
        <dgm:presLayoutVars>
          <dgm:dir/>
          <dgm:resizeHandles val="exact"/>
        </dgm:presLayoutVars>
      </dgm:prSet>
      <dgm:spPr/>
    </dgm:pt>
    <dgm:pt modelId="{1567222E-5736-4A15-9C07-785466BCFDE0}" type="pres">
      <dgm:prSet presAssocID="{018CB86E-F69B-4ECE-A429-121172F826BD}" presName="compNode" presStyleCnt="0"/>
      <dgm:spPr/>
    </dgm:pt>
    <dgm:pt modelId="{3E0CDA37-E7EA-4D35-99F7-52A59B9C32C1}" type="pres">
      <dgm:prSet presAssocID="{018CB86E-F69B-4ECE-A429-121172F826BD}" presName="iconBgRect" presStyleLbl="bgShp" presStyleIdx="0" presStyleCnt="8"/>
      <dgm:spPr/>
    </dgm:pt>
    <dgm:pt modelId="{2FFE002A-27DE-4DF9-83F8-8F1537BE8B3E}" type="pres">
      <dgm:prSet presAssocID="{018CB86E-F69B-4ECE-A429-121172F826BD}"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DE18BF2F-7BC0-48B3-A4CC-D181EF337619}" type="pres">
      <dgm:prSet presAssocID="{018CB86E-F69B-4ECE-A429-121172F826BD}" presName="spaceRect" presStyleCnt="0"/>
      <dgm:spPr/>
    </dgm:pt>
    <dgm:pt modelId="{368134CC-82BF-4FA5-A052-0234C8136225}" type="pres">
      <dgm:prSet presAssocID="{018CB86E-F69B-4ECE-A429-121172F826BD}" presName="textRect" presStyleLbl="revTx" presStyleIdx="0" presStyleCnt="8" custScaleX="130690" custLinFactNeighborX="8389">
        <dgm:presLayoutVars>
          <dgm:chMax val="1"/>
          <dgm:chPref val="1"/>
        </dgm:presLayoutVars>
      </dgm:prSet>
      <dgm:spPr/>
    </dgm:pt>
    <dgm:pt modelId="{F16CF012-92DD-4FD8-AB04-19997FD58B5D}" type="pres">
      <dgm:prSet presAssocID="{6C16A6AA-A868-4771-A3E0-27B3A980D562}" presName="sibTrans" presStyleLbl="sibTrans2D1" presStyleIdx="0" presStyleCnt="0"/>
      <dgm:spPr/>
    </dgm:pt>
    <dgm:pt modelId="{DE607F5B-F891-4425-8405-6E9D227F8466}" type="pres">
      <dgm:prSet presAssocID="{28DBB295-CC41-4032-8FBA-E5E331E17B42}" presName="compNode" presStyleCnt="0"/>
      <dgm:spPr/>
    </dgm:pt>
    <dgm:pt modelId="{3893A3B0-ED44-4064-BBA7-0193A8390A14}" type="pres">
      <dgm:prSet presAssocID="{28DBB295-CC41-4032-8FBA-E5E331E17B42}" presName="iconBgRect" presStyleLbl="bgShp" presStyleIdx="1" presStyleCnt="8"/>
      <dgm:spPr/>
    </dgm:pt>
    <dgm:pt modelId="{2B1B1BBC-CDFA-4071-819A-CBFD0BBC2240}" type="pres">
      <dgm:prSet presAssocID="{28DBB295-CC41-4032-8FBA-E5E331E17B42}"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jector screen"/>
        </a:ext>
      </dgm:extLst>
    </dgm:pt>
    <dgm:pt modelId="{9A004EA7-7491-46C3-B016-02F61CCAD0E1}" type="pres">
      <dgm:prSet presAssocID="{28DBB295-CC41-4032-8FBA-E5E331E17B42}" presName="spaceRect" presStyleCnt="0"/>
      <dgm:spPr/>
    </dgm:pt>
    <dgm:pt modelId="{46695924-E939-41B5-BB90-0CB6785B602C}" type="pres">
      <dgm:prSet presAssocID="{28DBB295-CC41-4032-8FBA-E5E331E17B42}" presName="textRect" presStyleLbl="revTx" presStyleIdx="1" presStyleCnt="8" custScaleX="130690" custScaleY="135569" custLinFactNeighborX="8389" custLinFactNeighborY="17280">
        <dgm:presLayoutVars>
          <dgm:chMax val="1"/>
          <dgm:chPref val="1"/>
        </dgm:presLayoutVars>
      </dgm:prSet>
      <dgm:spPr/>
    </dgm:pt>
    <dgm:pt modelId="{9AD3E133-6C4D-4B57-ADC8-8934120899AB}" type="pres">
      <dgm:prSet presAssocID="{C00F48E9-ED25-4027-92A9-30089AE92C72}" presName="sibTrans" presStyleLbl="sibTrans2D1" presStyleIdx="0" presStyleCnt="0"/>
      <dgm:spPr/>
    </dgm:pt>
    <dgm:pt modelId="{937DBBA3-7383-41B1-906B-3EE967ECCB61}" type="pres">
      <dgm:prSet presAssocID="{81059872-99F0-4FA1-A331-EE8ED84A8BC3}" presName="compNode" presStyleCnt="0"/>
      <dgm:spPr/>
    </dgm:pt>
    <dgm:pt modelId="{7EFF1327-19EA-4908-86B3-FBE83F376F81}" type="pres">
      <dgm:prSet presAssocID="{81059872-99F0-4FA1-A331-EE8ED84A8BC3}" presName="iconBgRect" presStyleLbl="bgShp" presStyleIdx="2" presStyleCnt="8"/>
      <dgm:spPr/>
    </dgm:pt>
    <dgm:pt modelId="{C54E1DE7-145F-4138-AA2C-4FD3C5AA89F1}" type="pres">
      <dgm:prSet presAssocID="{81059872-99F0-4FA1-A331-EE8ED84A8BC3}"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o sign"/>
        </a:ext>
      </dgm:extLst>
    </dgm:pt>
    <dgm:pt modelId="{F929005C-2F3C-4DB0-B390-04456C2574E5}" type="pres">
      <dgm:prSet presAssocID="{81059872-99F0-4FA1-A331-EE8ED84A8BC3}" presName="spaceRect" presStyleCnt="0"/>
      <dgm:spPr/>
    </dgm:pt>
    <dgm:pt modelId="{E6891C32-5959-4D0A-813A-52728045112C}" type="pres">
      <dgm:prSet presAssocID="{81059872-99F0-4FA1-A331-EE8ED84A8BC3}" presName="textRect" presStyleLbl="revTx" presStyleIdx="2" presStyleCnt="8" custScaleX="130690" custScaleY="124367" custLinFactNeighborX="6942" custLinFactNeighborY="13839">
        <dgm:presLayoutVars>
          <dgm:chMax val="1"/>
          <dgm:chPref val="1"/>
        </dgm:presLayoutVars>
      </dgm:prSet>
      <dgm:spPr/>
    </dgm:pt>
    <dgm:pt modelId="{6BDDC7EA-CB4B-42E4-8965-BB06D5E72B78}" type="pres">
      <dgm:prSet presAssocID="{291CA8A6-3E77-4D03-94E7-4EC26FF94CA0}" presName="sibTrans" presStyleLbl="sibTrans2D1" presStyleIdx="0" presStyleCnt="0"/>
      <dgm:spPr/>
    </dgm:pt>
    <dgm:pt modelId="{63881E37-BFC4-462D-836D-A3B084254FF5}" type="pres">
      <dgm:prSet presAssocID="{BCEEF51C-2B95-4B9D-AC37-8546E6579073}" presName="compNode" presStyleCnt="0"/>
      <dgm:spPr/>
    </dgm:pt>
    <dgm:pt modelId="{00538703-2100-4843-B97A-B494EBD920EB}" type="pres">
      <dgm:prSet presAssocID="{BCEEF51C-2B95-4B9D-AC37-8546E6579073}" presName="iconBgRect" presStyleLbl="bgShp" presStyleIdx="3" presStyleCnt="8"/>
      <dgm:spPr/>
    </dgm:pt>
    <dgm:pt modelId="{C03FE3B0-8A3A-4A0C-845C-8B31B70D690A}" type="pres">
      <dgm:prSet presAssocID="{BCEEF51C-2B95-4B9D-AC37-8546E6579073}"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
        </a:ext>
      </dgm:extLst>
    </dgm:pt>
    <dgm:pt modelId="{6C4BDA6D-8B6C-4D64-A1ED-711E39CB100A}" type="pres">
      <dgm:prSet presAssocID="{BCEEF51C-2B95-4B9D-AC37-8546E6579073}" presName="spaceRect" presStyleCnt="0"/>
      <dgm:spPr/>
    </dgm:pt>
    <dgm:pt modelId="{BA14B038-5C40-4E34-B20E-38C7E95445BB}" type="pres">
      <dgm:prSet presAssocID="{BCEEF51C-2B95-4B9D-AC37-8546E6579073}" presName="textRect" presStyleLbl="revTx" presStyleIdx="3" presStyleCnt="8" custScaleX="130690" custScaleY="116557" custLinFactNeighborX="8389" custLinFactNeighborY="4320">
        <dgm:presLayoutVars>
          <dgm:chMax val="1"/>
          <dgm:chPref val="1"/>
        </dgm:presLayoutVars>
      </dgm:prSet>
      <dgm:spPr/>
    </dgm:pt>
    <dgm:pt modelId="{6E036D91-4863-4711-8B8F-04B667E244EB}" type="pres">
      <dgm:prSet presAssocID="{7E8EE63E-0EBD-4D41-BDF5-D454267C9252}" presName="sibTrans" presStyleLbl="sibTrans2D1" presStyleIdx="0" presStyleCnt="0"/>
      <dgm:spPr/>
    </dgm:pt>
    <dgm:pt modelId="{80AD2AB9-70B0-4FA5-B372-E497D029AD6E}" type="pres">
      <dgm:prSet presAssocID="{52F9D5BD-8207-4234-8FF0-61A6393ED59E}" presName="compNode" presStyleCnt="0"/>
      <dgm:spPr/>
    </dgm:pt>
    <dgm:pt modelId="{D5D673AE-3F95-466D-864A-CD9439BE3AB6}" type="pres">
      <dgm:prSet presAssocID="{52F9D5BD-8207-4234-8FF0-61A6393ED59E}" presName="iconBgRect" presStyleLbl="bgShp" presStyleIdx="4" presStyleCnt="8"/>
      <dgm:spPr/>
    </dgm:pt>
    <dgm:pt modelId="{36AE6C0F-447D-4448-AD26-9DF4E117DFDA}" type="pres">
      <dgm:prSet presAssocID="{52F9D5BD-8207-4234-8FF0-61A6393ED59E}"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xclamation Mark"/>
        </a:ext>
      </dgm:extLst>
    </dgm:pt>
    <dgm:pt modelId="{52D2B6E2-BEF6-4FDD-A959-76FF6A1E1928}" type="pres">
      <dgm:prSet presAssocID="{52F9D5BD-8207-4234-8FF0-61A6393ED59E}" presName="spaceRect" presStyleCnt="0"/>
      <dgm:spPr/>
    </dgm:pt>
    <dgm:pt modelId="{5FE2CF7F-B02A-4143-A8E3-F4F34D7B3A7D}" type="pres">
      <dgm:prSet presAssocID="{52F9D5BD-8207-4234-8FF0-61A6393ED59E}" presName="textRect" presStyleLbl="revTx" presStyleIdx="4" presStyleCnt="8" custScaleX="130690" custLinFactNeighborX="8389">
        <dgm:presLayoutVars>
          <dgm:chMax val="1"/>
          <dgm:chPref val="1"/>
        </dgm:presLayoutVars>
      </dgm:prSet>
      <dgm:spPr/>
    </dgm:pt>
    <dgm:pt modelId="{84B11C66-7D35-4B49-9680-40D7AD3A0115}" type="pres">
      <dgm:prSet presAssocID="{0D090E60-91A8-4D8A-88FA-FA59E296CA3F}" presName="sibTrans" presStyleLbl="sibTrans2D1" presStyleIdx="0" presStyleCnt="0"/>
      <dgm:spPr/>
    </dgm:pt>
    <dgm:pt modelId="{DC90D776-63FE-4E87-AD3E-EF7C21F92373}" type="pres">
      <dgm:prSet presAssocID="{7D8C2621-FB86-4AFE-AF09-37F07F636F00}" presName="compNode" presStyleCnt="0"/>
      <dgm:spPr/>
    </dgm:pt>
    <dgm:pt modelId="{39F78108-5301-4C56-BB31-8DC5F86E613D}" type="pres">
      <dgm:prSet presAssocID="{7D8C2621-FB86-4AFE-AF09-37F07F636F00}" presName="iconBgRect" presStyleLbl="bgShp" presStyleIdx="5" presStyleCnt="8" custLinFactNeighborY="-8640"/>
      <dgm:spPr/>
    </dgm:pt>
    <dgm:pt modelId="{DE4E266D-0695-48EA-A633-2E49E247A796}" type="pres">
      <dgm:prSet presAssocID="{7D8C2621-FB86-4AFE-AF09-37F07F636F00}" presName="iconRect" presStyleLbl="node1" presStyleIdx="5" presStyleCnt="8" custLinFactNeighborY="-1489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ock"/>
        </a:ext>
      </dgm:extLst>
    </dgm:pt>
    <dgm:pt modelId="{B28FB757-5B12-44F3-B834-71B4BE56EFC9}" type="pres">
      <dgm:prSet presAssocID="{7D8C2621-FB86-4AFE-AF09-37F07F636F00}" presName="spaceRect" presStyleCnt="0"/>
      <dgm:spPr/>
    </dgm:pt>
    <dgm:pt modelId="{CBCC5DEC-7ABD-4DC4-9376-CF35B7B10D05}" type="pres">
      <dgm:prSet presAssocID="{7D8C2621-FB86-4AFE-AF09-37F07F636F00}" presName="textRect" presStyleLbl="revTx" presStyleIdx="5" presStyleCnt="8" custScaleX="130690" custScaleY="204766" custLinFactNeighborX="7781" custLinFactNeighborY="36831">
        <dgm:presLayoutVars>
          <dgm:chMax val="1"/>
          <dgm:chPref val="1"/>
        </dgm:presLayoutVars>
      </dgm:prSet>
      <dgm:spPr/>
    </dgm:pt>
    <dgm:pt modelId="{1843A2C6-41E2-422C-9643-CE36004C8169}" type="pres">
      <dgm:prSet presAssocID="{48496E43-A6FC-4D45-9FDE-890970040BD7}" presName="sibTrans" presStyleLbl="sibTrans2D1" presStyleIdx="0" presStyleCnt="0"/>
      <dgm:spPr/>
    </dgm:pt>
    <dgm:pt modelId="{9D029FD0-351F-4AB1-9ACF-9F1C6619970C}" type="pres">
      <dgm:prSet presAssocID="{BA72E97F-FD89-4F3C-8EDB-2124E3A4FFA1}" presName="compNode" presStyleCnt="0"/>
      <dgm:spPr/>
    </dgm:pt>
    <dgm:pt modelId="{2CD59333-067D-47D1-BC7E-AC46E4DC71F3}" type="pres">
      <dgm:prSet presAssocID="{BA72E97F-FD89-4F3C-8EDB-2124E3A4FFA1}" presName="iconBgRect" presStyleLbl="bgShp" presStyleIdx="6" presStyleCnt="8"/>
      <dgm:spPr/>
    </dgm:pt>
    <dgm:pt modelId="{9666671E-A84D-4573-AA37-AEEF90DC0FE8}" type="pres">
      <dgm:prSet presAssocID="{BA72E97F-FD89-4F3C-8EDB-2124E3A4FFA1}"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at"/>
        </a:ext>
      </dgm:extLst>
    </dgm:pt>
    <dgm:pt modelId="{82497ECF-49B8-4B97-8565-67676A0759D9}" type="pres">
      <dgm:prSet presAssocID="{BA72E97F-FD89-4F3C-8EDB-2124E3A4FFA1}" presName="spaceRect" presStyleCnt="0"/>
      <dgm:spPr/>
    </dgm:pt>
    <dgm:pt modelId="{EF4A48F4-084B-4177-A520-B67DDD26E2A6}" type="pres">
      <dgm:prSet presAssocID="{BA72E97F-FD89-4F3C-8EDB-2124E3A4FFA1}" presName="textRect" presStyleLbl="revTx" presStyleIdx="6" presStyleCnt="8" custScaleX="130690" custLinFactNeighborX="7550">
        <dgm:presLayoutVars>
          <dgm:chMax val="1"/>
          <dgm:chPref val="1"/>
        </dgm:presLayoutVars>
      </dgm:prSet>
      <dgm:spPr/>
    </dgm:pt>
    <dgm:pt modelId="{28D32D1C-88BB-4F0A-9D74-97241B2930DE}" type="pres">
      <dgm:prSet presAssocID="{0E6E228A-3911-486B-B021-3FDC575C7BEF}" presName="sibTrans" presStyleLbl="sibTrans2D1" presStyleIdx="0" presStyleCnt="0"/>
      <dgm:spPr/>
    </dgm:pt>
    <dgm:pt modelId="{67D50FC5-52E2-4965-83BE-FBEB5DA5DAE1}" type="pres">
      <dgm:prSet presAssocID="{2DE6F43E-8C1C-4A7F-8B96-B24F7E47F3A3}" presName="compNode" presStyleCnt="0"/>
      <dgm:spPr/>
    </dgm:pt>
    <dgm:pt modelId="{012F3518-1017-4556-9CCE-FBEBA2497884}" type="pres">
      <dgm:prSet presAssocID="{2DE6F43E-8C1C-4A7F-8B96-B24F7E47F3A3}" presName="iconBgRect" presStyleLbl="bgShp" presStyleIdx="7" presStyleCnt="8"/>
      <dgm:spPr/>
    </dgm:pt>
    <dgm:pt modelId="{55C58A48-895D-46D0-9586-CC8902C13331}" type="pres">
      <dgm:prSet presAssocID="{2DE6F43E-8C1C-4A7F-8B96-B24F7E47F3A3}"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lassroom"/>
        </a:ext>
      </dgm:extLst>
    </dgm:pt>
    <dgm:pt modelId="{7F7B4AE8-6ADC-4F71-857D-3A7DC99E3C8A}" type="pres">
      <dgm:prSet presAssocID="{2DE6F43E-8C1C-4A7F-8B96-B24F7E47F3A3}" presName="spaceRect" presStyleCnt="0"/>
      <dgm:spPr/>
    </dgm:pt>
    <dgm:pt modelId="{4A41B94F-7BE5-495D-99DF-7E7A8D814CF1}" type="pres">
      <dgm:prSet presAssocID="{2DE6F43E-8C1C-4A7F-8B96-B24F7E47F3A3}" presName="textRect" presStyleLbl="revTx" presStyleIdx="7" presStyleCnt="8" custScaleX="144541" custScaleY="145767" custLinFactNeighborX="15101" custLinFactNeighborY="11862">
        <dgm:presLayoutVars>
          <dgm:chMax val="1"/>
          <dgm:chPref val="1"/>
        </dgm:presLayoutVars>
      </dgm:prSet>
      <dgm:spPr/>
    </dgm:pt>
  </dgm:ptLst>
  <dgm:cxnLst>
    <dgm:cxn modelId="{77C93E08-EC55-4B49-9D10-EEACE2C85E52}" srcId="{F9452D45-39A5-45BB-BE21-85FAF637FB17}" destId="{52F9D5BD-8207-4234-8FF0-61A6393ED59E}" srcOrd="4" destOrd="0" parTransId="{D6DB1580-4574-45AF-AC8C-BAD23B98C6B9}" sibTransId="{0D090E60-91A8-4D8A-88FA-FA59E296CA3F}"/>
    <dgm:cxn modelId="{C054470F-15C7-BF44-B10C-5E61CF3FB512}" type="presOf" srcId="{BCEEF51C-2B95-4B9D-AC37-8546E6579073}" destId="{BA14B038-5C40-4E34-B20E-38C7E95445BB}" srcOrd="0" destOrd="0" presId="urn:microsoft.com/office/officeart/2018/2/layout/IconCircleList"/>
    <dgm:cxn modelId="{FDDFE021-6C7D-44D8-8F78-34C5C6849ED5}" srcId="{F9452D45-39A5-45BB-BE21-85FAF637FB17}" destId="{7D8C2621-FB86-4AFE-AF09-37F07F636F00}" srcOrd="5" destOrd="0" parTransId="{A403F52C-FCBB-4BEB-A662-D87A4E7578C9}" sibTransId="{48496E43-A6FC-4D45-9FDE-890970040BD7}"/>
    <dgm:cxn modelId="{B468A92F-850A-4811-9877-C241584C518F}" srcId="{F9452D45-39A5-45BB-BE21-85FAF637FB17}" destId="{BCEEF51C-2B95-4B9D-AC37-8546E6579073}" srcOrd="3" destOrd="0" parTransId="{F0869072-7F0D-4425-BF66-13AEBED04761}" sibTransId="{7E8EE63E-0EBD-4D41-BDF5-D454267C9252}"/>
    <dgm:cxn modelId="{480D4838-26BB-C044-B431-EC6AAA14DD16}" type="presOf" srcId="{52F9D5BD-8207-4234-8FF0-61A6393ED59E}" destId="{5FE2CF7F-B02A-4143-A8E3-F4F34D7B3A7D}" srcOrd="0" destOrd="0" presId="urn:microsoft.com/office/officeart/2018/2/layout/IconCircleList"/>
    <dgm:cxn modelId="{6937D539-98B8-4D7F-BC3C-5FC6577B7424}" srcId="{F9452D45-39A5-45BB-BE21-85FAF637FB17}" destId="{018CB86E-F69B-4ECE-A429-121172F826BD}" srcOrd="0" destOrd="0" parTransId="{EBE578D5-6D91-4BBC-B956-49446ACDD8FA}" sibTransId="{6C16A6AA-A868-4771-A3E0-27B3A980D562}"/>
    <dgm:cxn modelId="{9C097544-2485-BA47-8A55-04D6DC398030}" type="presOf" srcId="{291CA8A6-3E77-4D03-94E7-4EC26FF94CA0}" destId="{6BDDC7EA-CB4B-42E4-8965-BB06D5E72B78}" srcOrd="0" destOrd="0" presId="urn:microsoft.com/office/officeart/2018/2/layout/IconCircleList"/>
    <dgm:cxn modelId="{B0D8CF47-B83A-1C49-8A5C-7FB2B3FE01A8}" type="presOf" srcId="{0D090E60-91A8-4D8A-88FA-FA59E296CA3F}" destId="{84B11C66-7D35-4B49-9680-40D7AD3A0115}" srcOrd="0" destOrd="0" presId="urn:microsoft.com/office/officeart/2018/2/layout/IconCircleList"/>
    <dgm:cxn modelId="{40D84959-FD1C-4A9F-A8F4-D4F9FF9427B1}" srcId="{F9452D45-39A5-45BB-BE21-85FAF637FB17}" destId="{2DE6F43E-8C1C-4A7F-8B96-B24F7E47F3A3}" srcOrd="7" destOrd="0" parTransId="{76C7D6D4-74C9-4012-9447-9FCA64F503E8}" sibTransId="{06EA2854-68C2-4D62-8497-FC650EA56D95}"/>
    <dgm:cxn modelId="{C2C3E762-AC82-9D41-AA4A-87DA307739AE}" type="presOf" srcId="{7D8C2621-FB86-4AFE-AF09-37F07F636F00}" destId="{CBCC5DEC-7ABD-4DC4-9376-CF35B7B10D05}" srcOrd="0" destOrd="0" presId="urn:microsoft.com/office/officeart/2018/2/layout/IconCircleList"/>
    <dgm:cxn modelId="{464AE576-0495-5248-A160-0836F41C5846}" type="presOf" srcId="{28DBB295-CC41-4032-8FBA-E5E331E17B42}" destId="{46695924-E939-41B5-BB90-0CB6785B602C}" srcOrd="0" destOrd="0" presId="urn:microsoft.com/office/officeart/2018/2/layout/IconCircleList"/>
    <dgm:cxn modelId="{AA0B9488-217F-704B-990E-4FBDA01C1D52}" type="presOf" srcId="{6C16A6AA-A868-4771-A3E0-27B3A980D562}" destId="{F16CF012-92DD-4FD8-AB04-19997FD58B5D}" srcOrd="0" destOrd="0" presId="urn:microsoft.com/office/officeart/2018/2/layout/IconCircleList"/>
    <dgm:cxn modelId="{EAB4818E-543B-CE48-B9BB-410DD67AFD28}" type="presOf" srcId="{7E8EE63E-0EBD-4D41-BDF5-D454267C9252}" destId="{6E036D91-4863-4711-8B8F-04B667E244EB}" srcOrd="0" destOrd="0" presId="urn:microsoft.com/office/officeart/2018/2/layout/IconCircleList"/>
    <dgm:cxn modelId="{66C6DC91-CB6E-8249-8D72-97FE38985811}" type="presOf" srcId="{2DE6F43E-8C1C-4A7F-8B96-B24F7E47F3A3}" destId="{4A41B94F-7BE5-495D-99DF-7E7A8D814CF1}" srcOrd="0" destOrd="0" presId="urn:microsoft.com/office/officeart/2018/2/layout/IconCircleList"/>
    <dgm:cxn modelId="{DF958F92-112B-470E-9EF1-37C1A0CBDF66}" srcId="{F9452D45-39A5-45BB-BE21-85FAF637FB17}" destId="{BA72E97F-FD89-4F3C-8EDB-2124E3A4FFA1}" srcOrd="6" destOrd="0" parTransId="{842644CF-9FA6-4E6E-9416-13DEA3BF1569}" sibTransId="{0E6E228A-3911-486B-B021-3FDC575C7BEF}"/>
    <dgm:cxn modelId="{C222C6AE-9BAE-EA47-A9FD-17A835496D03}" type="presOf" srcId="{48496E43-A6FC-4D45-9FDE-890970040BD7}" destId="{1843A2C6-41E2-422C-9643-CE36004C8169}" srcOrd="0" destOrd="0" presId="urn:microsoft.com/office/officeart/2018/2/layout/IconCircleList"/>
    <dgm:cxn modelId="{03C0A1B9-CC7C-9640-8D77-2A71C78DD1FC}" type="presOf" srcId="{BA72E97F-FD89-4F3C-8EDB-2124E3A4FFA1}" destId="{EF4A48F4-084B-4177-A520-B67DDD26E2A6}" srcOrd="0" destOrd="0" presId="urn:microsoft.com/office/officeart/2018/2/layout/IconCircleList"/>
    <dgm:cxn modelId="{2946B7C1-42B7-B442-8FC6-BC68209DE81E}" type="presOf" srcId="{F9452D45-39A5-45BB-BE21-85FAF637FB17}" destId="{63BD71B4-AF24-4904-9997-B195908C3EA7}" srcOrd="0" destOrd="0" presId="urn:microsoft.com/office/officeart/2018/2/layout/IconCircleList"/>
    <dgm:cxn modelId="{A68F77D3-F4C7-4673-8C8E-FCEFB6A54EFF}" srcId="{F9452D45-39A5-45BB-BE21-85FAF637FB17}" destId="{28DBB295-CC41-4032-8FBA-E5E331E17B42}" srcOrd="1" destOrd="0" parTransId="{24F04D88-E6FD-4BB7-9669-1A4BF0157BBC}" sibTransId="{C00F48E9-ED25-4027-92A9-30089AE92C72}"/>
    <dgm:cxn modelId="{D6543CDE-9371-3E4F-A165-F81588950AC2}" type="presOf" srcId="{018CB86E-F69B-4ECE-A429-121172F826BD}" destId="{368134CC-82BF-4FA5-A052-0234C8136225}" srcOrd="0" destOrd="0" presId="urn:microsoft.com/office/officeart/2018/2/layout/IconCircleList"/>
    <dgm:cxn modelId="{8912B5DF-2253-443C-9C8C-EFFC77E7C006}" srcId="{F9452D45-39A5-45BB-BE21-85FAF637FB17}" destId="{81059872-99F0-4FA1-A331-EE8ED84A8BC3}" srcOrd="2" destOrd="0" parTransId="{15DE5B35-EF43-41B0-A494-D0A97F8678EC}" sibTransId="{291CA8A6-3E77-4D03-94E7-4EC26FF94CA0}"/>
    <dgm:cxn modelId="{2CC33CE0-7E40-2C42-82DD-5EDB41B471D3}" type="presOf" srcId="{C00F48E9-ED25-4027-92A9-30089AE92C72}" destId="{9AD3E133-6C4D-4B57-ADC8-8934120899AB}" srcOrd="0" destOrd="0" presId="urn:microsoft.com/office/officeart/2018/2/layout/IconCircleList"/>
    <dgm:cxn modelId="{9A9F9BFD-32B6-A54A-88DB-A526E976588F}" type="presOf" srcId="{81059872-99F0-4FA1-A331-EE8ED84A8BC3}" destId="{E6891C32-5959-4D0A-813A-52728045112C}" srcOrd="0" destOrd="0" presId="urn:microsoft.com/office/officeart/2018/2/layout/IconCircleList"/>
    <dgm:cxn modelId="{A33373FF-16E6-FF4E-BF1F-50BE81FEFB89}" type="presOf" srcId="{0E6E228A-3911-486B-B021-3FDC575C7BEF}" destId="{28D32D1C-88BB-4F0A-9D74-97241B2930DE}" srcOrd="0" destOrd="0" presId="urn:microsoft.com/office/officeart/2018/2/layout/IconCircleList"/>
    <dgm:cxn modelId="{0B3158B7-100C-844E-BBA5-619C5E896D47}" type="presParOf" srcId="{63BD71B4-AF24-4904-9997-B195908C3EA7}" destId="{EF4CC85B-C712-4399-82FE-8AD4FD05CE1B}" srcOrd="0" destOrd="0" presId="urn:microsoft.com/office/officeart/2018/2/layout/IconCircleList"/>
    <dgm:cxn modelId="{34E9ECD9-8A44-0E4B-958E-337CC5D52E50}" type="presParOf" srcId="{EF4CC85B-C712-4399-82FE-8AD4FD05CE1B}" destId="{1567222E-5736-4A15-9C07-785466BCFDE0}" srcOrd="0" destOrd="0" presId="urn:microsoft.com/office/officeart/2018/2/layout/IconCircleList"/>
    <dgm:cxn modelId="{3013F9A1-42FE-5044-8677-E907CE6B70FB}" type="presParOf" srcId="{1567222E-5736-4A15-9C07-785466BCFDE0}" destId="{3E0CDA37-E7EA-4D35-99F7-52A59B9C32C1}" srcOrd="0" destOrd="0" presId="urn:microsoft.com/office/officeart/2018/2/layout/IconCircleList"/>
    <dgm:cxn modelId="{2A1F1A2B-647E-F449-996A-ACB2DB486B39}" type="presParOf" srcId="{1567222E-5736-4A15-9C07-785466BCFDE0}" destId="{2FFE002A-27DE-4DF9-83F8-8F1537BE8B3E}" srcOrd="1" destOrd="0" presId="urn:microsoft.com/office/officeart/2018/2/layout/IconCircleList"/>
    <dgm:cxn modelId="{8930DAFC-FEC0-CE46-ABE4-B86150A2BF9E}" type="presParOf" srcId="{1567222E-5736-4A15-9C07-785466BCFDE0}" destId="{DE18BF2F-7BC0-48B3-A4CC-D181EF337619}" srcOrd="2" destOrd="0" presId="urn:microsoft.com/office/officeart/2018/2/layout/IconCircleList"/>
    <dgm:cxn modelId="{1C5CDD9B-19AC-AE41-AF33-9E1E82AE2FB1}" type="presParOf" srcId="{1567222E-5736-4A15-9C07-785466BCFDE0}" destId="{368134CC-82BF-4FA5-A052-0234C8136225}" srcOrd="3" destOrd="0" presId="urn:microsoft.com/office/officeart/2018/2/layout/IconCircleList"/>
    <dgm:cxn modelId="{E6D293C4-038D-4C48-84E0-E4FF505E28EB}" type="presParOf" srcId="{EF4CC85B-C712-4399-82FE-8AD4FD05CE1B}" destId="{F16CF012-92DD-4FD8-AB04-19997FD58B5D}" srcOrd="1" destOrd="0" presId="urn:microsoft.com/office/officeart/2018/2/layout/IconCircleList"/>
    <dgm:cxn modelId="{093C3EBF-1D0D-384A-A2DF-D31286BF9784}" type="presParOf" srcId="{EF4CC85B-C712-4399-82FE-8AD4FD05CE1B}" destId="{DE607F5B-F891-4425-8405-6E9D227F8466}" srcOrd="2" destOrd="0" presId="urn:microsoft.com/office/officeart/2018/2/layout/IconCircleList"/>
    <dgm:cxn modelId="{03A236AA-D9C1-8D49-9161-97614E388C59}" type="presParOf" srcId="{DE607F5B-F891-4425-8405-6E9D227F8466}" destId="{3893A3B0-ED44-4064-BBA7-0193A8390A14}" srcOrd="0" destOrd="0" presId="urn:microsoft.com/office/officeart/2018/2/layout/IconCircleList"/>
    <dgm:cxn modelId="{1FD3C773-250A-9749-A8F5-1D68F5E3E87D}" type="presParOf" srcId="{DE607F5B-F891-4425-8405-6E9D227F8466}" destId="{2B1B1BBC-CDFA-4071-819A-CBFD0BBC2240}" srcOrd="1" destOrd="0" presId="urn:microsoft.com/office/officeart/2018/2/layout/IconCircleList"/>
    <dgm:cxn modelId="{C8C92EBA-95A7-7240-A2D0-8E8E5A4BE9BD}" type="presParOf" srcId="{DE607F5B-F891-4425-8405-6E9D227F8466}" destId="{9A004EA7-7491-46C3-B016-02F61CCAD0E1}" srcOrd="2" destOrd="0" presId="urn:microsoft.com/office/officeart/2018/2/layout/IconCircleList"/>
    <dgm:cxn modelId="{0301EEAF-127C-2A4B-A345-D3E3B18461DC}" type="presParOf" srcId="{DE607F5B-F891-4425-8405-6E9D227F8466}" destId="{46695924-E939-41B5-BB90-0CB6785B602C}" srcOrd="3" destOrd="0" presId="urn:microsoft.com/office/officeart/2018/2/layout/IconCircleList"/>
    <dgm:cxn modelId="{34004C53-B7AF-6148-A097-AC97C1EBBB4B}" type="presParOf" srcId="{EF4CC85B-C712-4399-82FE-8AD4FD05CE1B}" destId="{9AD3E133-6C4D-4B57-ADC8-8934120899AB}" srcOrd="3" destOrd="0" presId="urn:microsoft.com/office/officeart/2018/2/layout/IconCircleList"/>
    <dgm:cxn modelId="{3EB09496-AAC6-D843-AA52-8382DDCDA980}" type="presParOf" srcId="{EF4CC85B-C712-4399-82FE-8AD4FD05CE1B}" destId="{937DBBA3-7383-41B1-906B-3EE967ECCB61}" srcOrd="4" destOrd="0" presId="urn:microsoft.com/office/officeart/2018/2/layout/IconCircleList"/>
    <dgm:cxn modelId="{CD463E51-F590-224B-9989-32830D400300}" type="presParOf" srcId="{937DBBA3-7383-41B1-906B-3EE967ECCB61}" destId="{7EFF1327-19EA-4908-86B3-FBE83F376F81}" srcOrd="0" destOrd="0" presId="urn:microsoft.com/office/officeart/2018/2/layout/IconCircleList"/>
    <dgm:cxn modelId="{F5AA053E-CB5E-5449-804F-54AA0F2D0E6F}" type="presParOf" srcId="{937DBBA3-7383-41B1-906B-3EE967ECCB61}" destId="{C54E1DE7-145F-4138-AA2C-4FD3C5AA89F1}" srcOrd="1" destOrd="0" presId="urn:microsoft.com/office/officeart/2018/2/layout/IconCircleList"/>
    <dgm:cxn modelId="{D49E7228-1CD5-7149-9B1F-C48F5D30B7BB}" type="presParOf" srcId="{937DBBA3-7383-41B1-906B-3EE967ECCB61}" destId="{F929005C-2F3C-4DB0-B390-04456C2574E5}" srcOrd="2" destOrd="0" presId="urn:microsoft.com/office/officeart/2018/2/layout/IconCircleList"/>
    <dgm:cxn modelId="{D6F78A6A-5A9A-944A-ABA5-4EAEC969A2F3}" type="presParOf" srcId="{937DBBA3-7383-41B1-906B-3EE967ECCB61}" destId="{E6891C32-5959-4D0A-813A-52728045112C}" srcOrd="3" destOrd="0" presId="urn:microsoft.com/office/officeart/2018/2/layout/IconCircleList"/>
    <dgm:cxn modelId="{FD768C9E-A9BD-714E-9F91-C133AB5F1795}" type="presParOf" srcId="{EF4CC85B-C712-4399-82FE-8AD4FD05CE1B}" destId="{6BDDC7EA-CB4B-42E4-8965-BB06D5E72B78}" srcOrd="5" destOrd="0" presId="urn:microsoft.com/office/officeart/2018/2/layout/IconCircleList"/>
    <dgm:cxn modelId="{018EA874-D63B-D940-A2D7-70F6BF40B94F}" type="presParOf" srcId="{EF4CC85B-C712-4399-82FE-8AD4FD05CE1B}" destId="{63881E37-BFC4-462D-836D-A3B084254FF5}" srcOrd="6" destOrd="0" presId="urn:microsoft.com/office/officeart/2018/2/layout/IconCircleList"/>
    <dgm:cxn modelId="{2252E118-BCEB-BF48-BB58-A98C7A8BF4D5}" type="presParOf" srcId="{63881E37-BFC4-462D-836D-A3B084254FF5}" destId="{00538703-2100-4843-B97A-B494EBD920EB}" srcOrd="0" destOrd="0" presId="urn:microsoft.com/office/officeart/2018/2/layout/IconCircleList"/>
    <dgm:cxn modelId="{085F9A95-69EB-2348-B2AC-A689F0DD3BDB}" type="presParOf" srcId="{63881E37-BFC4-462D-836D-A3B084254FF5}" destId="{C03FE3B0-8A3A-4A0C-845C-8B31B70D690A}" srcOrd="1" destOrd="0" presId="urn:microsoft.com/office/officeart/2018/2/layout/IconCircleList"/>
    <dgm:cxn modelId="{34FD81B8-DEB9-3B4B-9A0E-DB52A2D89508}" type="presParOf" srcId="{63881E37-BFC4-462D-836D-A3B084254FF5}" destId="{6C4BDA6D-8B6C-4D64-A1ED-711E39CB100A}" srcOrd="2" destOrd="0" presId="urn:microsoft.com/office/officeart/2018/2/layout/IconCircleList"/>
    <dgm:cxn modelId="{00208496-E063-FB45-A136-C296B01021EC}" type="presParOf" srcId="{63881E37-BFC4-462D-836D-A3B084254FF5}" destId="{BA14B038-5C40-4E34-B20E-38C7E95445BB}" srcOrd="3" destOrd="0" presId="urn:microsoft.com/office/officeart/2018/2/layout/IconCircleList"/>
    <dgm:cxn modelId="{F33E746D-53A1-7D47-ABCC-F1CA548436F3}" type="presParOf" srcId="{EF4CC85B-C712-4399-82FE-8AD4FD05CE1B}" destId="{6E036D91-4863-4711-8B8F-04B667E244EB}" srcOrd="7" destOrd="0" presId="urn:microsoft.com/office/officeart/2018/2/layout/IconCircleList"/>
    <dgm:cxn modelId="{ADC31841-F7E0-6540-B5F8-D32CE53EE2DE}" type="presParOf" srcId="{EF4CC85B-C712-4399-82FE-8AD4FD05CE1B}" destId="{80AD2AB9-70B0-4FA5-B372-E497D029AD6E}" srcOrd="8" destOrd="0" presId="urn:microsoft.com/office/officeart/2018/2/layout/IconCircleList"/>
    <dgm:cxn modelId="{ADB5B38A-B57B-2B46-B989-48FE78CE00C8}" type="presParOf" srcId="{80AD2AB9-70B0-4FA5-B372-E497D029AD6E}" destId="{D5D673AE-3F95-466D-864A-CD9439BE3AB6}" srcOrd="0" destOrd="0" presId="urn:microsoft.com/office/officeart/2018/2/layout/IconCircleList"/>
    <dgm:cxn modelId="{319F6F8C-11C5-6345-9DF0-FC940B1F9ABC}" type="presParOf" srcId="{80AD2AB9-70B0-4FA5-B372-E497D029AD6E}" destId="{36AE6C0F-447D-4448-AD26-9DF4E117DFDA}" srcOrd="1" destOrd="0" presId="urn:microsoft.com/office/officeart/2018/2/layout/IconCircleList"/>
    <dgm:cxn modelId="{02E4160E-2BF5-1D4E-B49C-2B07FA0C857E}" type="presParOf" srcId="{80AD2AB9-70B0-4FA5-B372-E497D029AD6E}" destId="{52D2B6E2-BEF6-4FDD-A959-76FF6A1E1928}" srcOrd="2" destOrd="0" presId="urn:microsoft.com/office/officeart/2018/2/layout/IconCircleList"/>
    <dgm:cxn modelId="{F6246301-999D-7147-A697-433645800382}" type="presParOf" srcId="{80AD2AB9-70B0-4FA5-B372-E497D029AD6E}" destId="{5FE2CF7F-B02A-4143-A8E3-F4F34D7B3A7D}" srcOrd="3" destOrd="0" presId="urn:microsoft.com/office/officeart/2018/2/layout/IconCircleList"/>
    <dgm:cxn modelId="{85348892-F325-6D4F-BCB1-A7E88151C2B9}" type="presParOf" srcId="{EF4CC85B-C712-4399-82FE-8AD4FD05CE1B}" destId="{84B11C66-7D35-4B49-9680-40D7AD3A0115}" srcOrd="9" destOrd="0" presId="urn:microsoft.com/office/officeart/2018/2/layout/IconCircleList"/>
    <dgm:cxn modelId="{9A9D70DC-F458-C74C-8937-51DBA04E1188}" type="presParOf" srcId="{EF4CC85B-C712-4399-82FE-8AD4FD05CE1B}" destId="{DC90D776-63FE-4E87-AD3E-EF7C21F92373}" srcOrd="10" destOrd="0" presId="urn:microsoft.com/office/officeart/2018/2/layout/IconCircleList"/>
    <dgm:cxn modelId="{8F2947DD-D163-E840-AAA5-BAF01565B53A}" type="presParOf" srcId="{DC90D776-63FE-4E87-AD3E-EF7C21F92373}" destId="{39F78108-5301-4C56-BB31-8DC5F86E613D}" srcOrd="0" destOrd="0" presId="urn:microsoft.com/office/officeart/2018/2/layout/IconCircleList"/>
    <dgm:cxn modelId="{B24A0E3E-98B7-C94F-95CD-A5B4DC9D0781}" type="presParOf" srcId="{DC90D776-63FE-4E87-AD3E-EF7C21F92373}" destId="{DE4E266D-0695-48EA-A633-2E49E247A796}" srcOrd="1" destOrd="0" presId="urn:microsoft.com/office/officeart/2018/2/layout/IconCircleList"/>
    <dgm:cxn modelId="{77FBA452-DA2D-0842-B1AA-361B8214AF42}" type="presParOf" srcId="{DC90D776-63FE-4E87-AD3E-EF7C21F92373}" destId="{B28FB757-5B12-44F3-B834-71B4BE56EFC9}" srcOrd="2" destOrd="0" presId="urn:microsoft.com/office/officeart/2018/2/layout/IconCircleList"/>
    <dgm:cxn modelId="{F8B2D573-52F8-3C4B-B649-63B6C422BFAA}" type="presParOf" srcId="{DC90D776-63FE-4E87-AD3E-EF7C21F92373}" destId="{CBCC5DEC-7ABD-4DC4-9376-CF35B7B10D05}" srcOrd="3" destOrd="0" presId="urn:microsoft.com/office/officeart/2018/2/layout/IconCircleList"/>
    <dgm:cxn modelId="{9820DBB4-4F22-834E-9F4A-73DB1D49C094}" type="presParOf" srcId="{EF4CC85B-C712-4399-82FE-8AD4FD05CE1B}" destId="{1843A2C6-41E2-422C-9643-CE36004C8169}" srcOrd="11" destOrd="0" presId="urn:microsoft.com/office/officeart/2018/2/layout/IconCircleList"/>
    <dgm:cxn modelId="{B1E31E4D-043D-2F45-9B43-07352FF5061F}" type="presParOf" srcId="{EF4CC85B-C712-4399-82FE-8AD4FD05CE1B}" destId="{9D029FD0-351F-4AB1-9ACF-9F1C6619970C}" srcOrd="12" destOrd="0" presId="urn:microsoft.com/office/officeart/2018/2/layout/IconCircleList"/>
    <dgm:cxn modelId="{DF1F1B95-7681-4844-A542-2B3B8568B137}" type="presParOf" srcId="{9D029FD0-351F-4AB1-9ACF-9F1C6619970C}" destId="{2CD59333-067D-47D1-BC7E-AC46E4DC71F3}" srcOrd="0" destOrd="0" presId="urn:microsoft.com/office/officeart/2018/2/layout/IconCircleList"/>
    <dgm:cxn modelId="{2EDB4E50-A81F-844F-86E7-D1CE95CF555A}" type="presParOf" srcId="{9D029FD0-351F-4AB1-9ACF-9F1C6619970C}" destId="{9666671E-A84D-4573-AA37-AEEF90DC0FE8}" srcOrd="1" destOrd="0" presId="urn:microsoft.com/office/officeart/2018/2/layout/IconCircleList"/>
    <dgm:cxn modelId="{AC464D03-7749-394D-84B9-6B21C750B47C}" type="presParOf" srcId="{9D029FD0-351F-4AB1-9ACF-9F1C6619970C}" destId="{82497ECF-49B8-4B97-8565-67676A0759D9}" srcOrd="2" destOrd="0" presId="urn:microsoft.com/office/officeart/2018/2/layout/IconCircleList"/>
    <dgm:cxn modelId="{1CB4F039-306A-9444-B7EE-86B5D63E31C7}" type="presParOf" srcId="{9D029FD0-351F-4AB1-9ACF-9F1C6619970C}" destId="{EF4A48F4-084B-4177-A520-B67DDD26E2A6}" srcOrd="3" destOrd="0" presId="urn:microsoft.com/office/officeart/2018/2/layout/IconCircleList"/>
    <dgm:cxn modelId="{9662D866-DAB7-E641-8FEB-4FC9A541369B}" type="presParOf" srcId="{EF4CC85B-C712-4399-82FE-8AD4FD05CE1B}" destId="{28D32D1C-88BB-4F0A-9D74-97241B2930DE}" srcOrd="13" destOrd="0" presId="urn:microsoft.com/office/officeart/2018/2/layout/IconCircleList"/>
    <dgm:cxn modelId="{796ADF1B-A49C-CA4E-87F9-6E05730085F5}" type="presParOf" srcId="{EF4CC85B-C712-4399-82FE-8AD4FD05CE1B}" destId="{67D50FC5-52E2-4965-83BE-FBEB5DA5DAE1}" srcOrd="14" destOrd="0" presId="urn:microsoft.com/office/officeart/2018/2/layout/IconCircleList"/>
    <dgm:cxn modelId="{16F30642-3158-0D43-85E3-51555C3736B4}" type="presParOf" srcId="{67D50FC5-52E2-4965-83BE-FBEB5DA5DAE1}" destId="{012F3518-1017-4556-9CCE-FBEBA2497884}" srcOrd="0" destOrd="0" presId="urn:microsoft.com/office/officeart/2018/2/layout/IconCircleList"/>
    <dgm:cxn modelId="{3A1AF454-D042-B54D-9A16-A096F8E9EC9A}" type="presParOf" srcId="{67D50FC5-52E2-4965-83BE-FBEB5DA5DAE1}" destId="{55C58A48-895D-46D0-9586-CC8902C13331}" srcOrd="1" destOrd="0" presId="urn:microsoft.com/office/officeart/2018/2/layout/IconCircleList"/>
    <dgm:cxn modelId="{3719A61E-8111-8C4C-884D-39550A370BA2}" type="presParOf" srcId="{67D50FC5-52E2-4965-83BE-FBEB5DA5DAE1}" destId="{7F7B4AE8-6ADC-4F71-857D-3A7DC99E3C8A}" srcOrd="2" destOrd="0" presId="urn:microsoft.com/office/officeart/2018/2/layout/IconCircleList"/>
    <dgm:cxn modelId="{DB89ADD8-12C5-7B41-8729-4595AEC8D768}" type="presParOf" srcId="{67D50FC5-52E2-4965-83BE-FBEB5DA5DAE1}" destId="{4A41B94F-7BE5-495D-99DF-7E7A8D814CF1}"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DF2A9F-2138-426D-971B-B5F4737072C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68F554C-6FBF-4DE4-B8C8-429B6B42D3FD}">
      <dgm:prSet custT="1"/>
      <dgm:spPr>
        <a:solidFill>
          <a:schemeClr val="accent2">
            <a:lumMod val="40000"/>
            <a:lumOff val="60000"/>
            <a:alpha val="90000"/>
          </a:schemeClr>
        </a:solidFill>
        <a:ln>
          <a:solidFill>
            <a:schemeClr val="accent2">
              <a:lumMod val="40000"/>
              <a:lumOff val="60000"/>
            </a:schemeClr>
          </a:solidFill>
        </a:ln>
      </dgm:spPr>
      <dgm:t>
        <a:bodyPr/>
        <a:lstStyle/>
        <a:p>
          <a:pPr algn="l"/>
          <a:r>
            <a:rPr lang="en-US" sz="3300" b="1" dirty="0"/>
            <a:t>“COFFEE </a:t>
          </a:r>
        </a:p>
        <a:p>
          <a:pPr algn="l"/>
          <a:r>
            <a:rPr lang="en-US" sz="3300" b="1" dirty="0"/>
            <a:t>in the LOBBY”</a:t>
          </a:r>
        </a:p>
      </dgm:t>
    </dgm:pt>
    <dgm:pt modelId="{3A8F87D4-D5AA-45DD-9E3D-F9C45D674366}" type="parTrans" cxnId="{3FF7646A-5694-4DD6-9998-C18497F19A95}">
      <dgm:prSet/>
      <dgm:spPr/>
      <dgm:t>
        <a:bodyPr/>
        <a:lstStyle/>
        <a:p>
          <a:endParaRPr lang="en-US"/>
        </a:p>
      </dgm:t>
    </dgm:pt>
    <dgm:pt modelId="{51BD5D63-32FB-4E82-B537-DF9EB6E95A8F}" type="sibTrans" cxnId="{3FF7646A-5694-4DD6-9998-C18497F19A95}">
      <dgm:prSet/>
      <dgm:spPr/>
      <dgm:t>
        <a:bodyPr/>
        <a:lstStyle/>
        <a:p>
          <a:endParaRPr lang="en-US"/>
        </a:p>
      </dgm:t>
    </dgm:pt>
    <dgm:pt modelId="{BF1294C2-4FC1-274E-8D82-648B628046BF}" type="pres">
      <dgm:prSet presAssocID="{2ADF2A9F-2138-426D-971B-B5F4737072CF}" presName="hierChild1" presStyleCnt="0">
        <dgm:presLayoutVars>
          <dgm:chPref val="1"/>
          <dgm:dir/>
          <dgm:animOne val="branch"/>
          <dgm:animLvl val="lvl"/>
          <dgm:resizeHandles/>
        </dgm:presLayoutVars>
      </dgm:prSet>
      <dgm:spPr/>
    </dgm:pt>
    <dgm:pt modelId="{BD18A90C-EDB4-844E-A6F3-E32E10866A17}" type="pres">
      <dgm:prSet presAssocID="{E68F554C-6FBF-4DE4-B8C8-429B6B42D3FD}" presName="hierRoot1" presStyleCnt="0"/>
      <dgm:spPr/>
    </dgm:pt>
    <dgm:pt modelId="{09B7D226-996C-1243-9DF2-A1A690002FFF}" type="pres">
      <dgm:prSet presAssocID="{E68F554C-6FBF-4DE4-B8C8-429B6B42D3FD}" presName="composite" presStyleCnt="0"/>
      <dgm:spPr/>
    </dgm:pt>
    <dgm:pt modelId="{81246B7C-F5AE-8041-8F68-1F0156EC06E4}" type="pres">
      <dgm:prSet presAssocID="{E68F554C-6FBF-4DE4-B8C8-429B6B42D3FD}" presName="background" presStyleLbl="node0" presStyleIdx="0" presStyleCnt="1"/>
      <dgm:spPr/>
    </dgm:pt>
    <dgm:pt modelId="{B9075F66-A308-AF43-9447-A4E4D5BD21AD}" type="pres">
      <dgm:prSet presAssocID="{E68F554C-6FBF-4DE4-B8C8-429B6B42D3FD}" presName="text" presStyleLbl="fgAcc0" presStyleIdx="0" presStyleCnt="1" custScaleY="103558" custLinFactNeighborY="4402">
        <dgm:presLayoutVars>
          <dgm:chPref val="3"/>
        </dgm:presLayoutVars>
      </dgm:prSet>
      <dgm:spPr/>
    </dgm:pt>
    <dgm:pt modelId="{FD87C591-B460-6640-86A0-58F465F107B4}" type="pres">
      <dgm:prSet presAssocID="{E68F554C-6FBF-4DE4-B8C8-429B6B42D3FD}" presName="hierChild2" presStyleCnt="0"/>
      <dgm:spPr/>
    </dgm:pt>
  </dgm:ptLst>
  <dgm:cxnLst>
    <dgm:cxn modelId="{D55AC051-3887-C64E-8F05-478A0C06C23A}" type="presOf" srcId="{E68F554C-6FBF-4DE4-B8C8-429B6B42D3FD}" destId="{B9075F66-A308-AF43-9447-A4E4D5BD21AD}" srcOrd="0" destOrd="0" presId="urn:microsoft.com/office/officeart/2005/8/layout/hierarchy1"/>
    <dgm:cxn modelId="{3FF7646A-5694-4DD6-9998-C18497F19A95}" srcId="{2ADF2A9F-2138-426D-971B-B5F4737072CF}" destId="{E68F554C-6FBF-4DE4-B8C8-429B6B42D3FD}" srcOrd="0" destOrd="0" parTransId="{3A8F87D4-D5AA-45DD-9E3D-F9C45D674366}" sibTransId="{51BD5D63-32FB-4E82-B537-DF9EB6E95A8F}"/>
    <dgm:cxn modelId="{FF7917C0-EE29-9247-82E8-2201A33F5A4A}" type="presOf" srcId="{2ADF2A9F-2138-426D-971B-B5F4737072CF}" destId="{BF1294C2-4FC1-274E-8D82-648B628046BF}" srcOrd="0" destOrd="0" presId="urn:microsoft.com/office/officeart/2005/8/layout/hierarchy1"/>
    <dgm:cxn modelId="{96DCF57C-6553-E444-86AC-1A3DFCAC37DB}" type="presParOf" srcId="{BF1294C2-4FC1-274E-8D82-648B628046BF}" destId="{BD18A90C-EDB4-844E-A6F3-E32E10866A17}" srcOrd="0" destOrd="0" presId="urn:microsoft.com/office/officeart/2005/8/layout/hierarchy1"/>
    <dgm:cxn modelId="{9D19EA81-7E92-964D-9A63-97A5914160A8}" type="presParOf" srcId="{BD18A90C-EDB4-844E-A6F3-E32E10866A17}" destId="{09B7D226-996C-1243-9DF2-A1A690002FFF}" srcOrd="0" destOrd="0" presId="urn:microsoft.com/office/officeart/2005/8/layout/hierarchy1"/>
    <dgm:cxn modelId="{D5049ACD-C794-944B-A52F-609F23A700C5}" type="presParOf" srcId="{09B7D226-996C-1243-9DF2-A1A690002FFF}" destId="{81246B7C-F5AE-8041-8F68-1F0156EC06E4}" srcOrd="0" destOrd="0" presId="urn:microsoft.com/office/officeart/2005/8/layout/hierarchy1"/>
    <dgm:cxn modelId="{193240B6-EDE1-5F40-8F8D-B870BB82C238}" type="presParOf" srcId="{09B7D226-996C-1243-9DF2-A1A690002FFF}" destId="{B9075F66-A308-AF43-9447-A4E4D5BD21AD}" srcOrd="1" destOrd="0" presId="urn:microsoft.com/office/officeart/2005/8/layout/hierarchy1"/>
    <dgm:cxn modelId="{1076985F-F2DD-5F45-9CA0-087BD32CC825}" type="presParOf" srcId="{BD18A90C-EDB4-844E-A6F3-E32E10866A17}" destId="{FD87C591-B460-6640-86A0-58F465F107B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CDA37-E7EA-4D35-99F7-52A59B9C32C1}">
      <dsp:nvSpPr>
        <dsp:cNvPr id="0" name=""/>
        <dsp:cNvSpPr/>
      </dsp:nvSpPr>
      <dsp:spPr>
        <a:xfrm>
          <a:off x="211667" y="225845"/>
          <a:ext cx="662798" cy="66279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FE002A-27DE-4DF9-83F8-8F1537BE8B3E}">
      <dsp:nvSpPr>
        <dsp:cNvPr id="0" name=""/>
        <dsp:cNvSpPr/>
      </dsp:nvSpPr>
      <dsp:spPr>
        <a:xfrm>
          <a:off x="350855" y="365033"/>
          <a:ext cx="384423" cy="3844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8134CC-82BF-4FA5-A052-0234C8136225}">
      <dsp:nvSpPr>
        <dsp:cNvPr id="0" name=""/>
        <dsp:cNvSpPr/>
      </dsp:nvSpPr>
      <dsp:spPr>
        <a:xfrm>
          <a:off x="907820" y="225845"/>
          <a:ext cx="2041783" cy="662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Please bring a </a:t>
          </a:r>
          <a:r>
            <a:rPr lang="en-US" sz="1400" b="1" kern="1200" dirty="0">
              <a:solidFill>
                <a:schemeClr val="tx1"/>
              </a:solidFill>
            </a:rPr>
            <a:t>notebook</a:t>
          </a:r>
          <a:r>
            <a:rPr lang="en-US" sz="1400" kern="1200" dirty="0">
              <a:solidFill>
                <a:schemeClr val="tx1"/>
              </a:solidFill>
            </a:rPr>
            <a:t> and pen/pencil to each session.</a:t>
          </a:r>
        </a:p>
      </dsp:txBody>
      <dsp:txXfrm>
        <a:off x="907820" y="225845"/>
        <a:ext cx="2041783" cy="662798"/>
      </dsp:txXfrm>
    </dsp:sp>
    <dsp:sp modelId="{3893A3B0-ED44-4064-BBA7-0193A8390A14}">
      <dsp:nvSpPr>
        <dsp:cNvPr id="0" name=""/>
        <dsp:cNvSpPr/>
      </dsp:nvSpPr>
      <dsp:spPr>
        <a:xfrm>
          <a:off x="3090762" y="225845"/>
          <a:ext cx="662798" cy="662798"/>
        </a:xfrm>
        <a:prstGeom prst="ellipse">
          <a:avLst/>
        </a:prstGeom>
        <a:solidFill>
          <a:schemeClr val="accent2">
            <a:hueOff val="245688"/>
            <a:satOff val="-4348"/>
            <a:lumOff val="-2325"/>
            <a:alphaOff val="0"/>
          </a:schemeClr>
        </a:solidFill>
        <a:ln>
          <a:noFill/>
        </a:ln>
        <a:effectLst/>
      </dsp:spPr>
      <dsp:style>
        <a:lnRef idx="0">
          <a:scrgbClr r="0" g="0" b="0"/>
        </a:lnRef>
        <a:fillRef idx="1">
          <a:scrgbClr r="0" g="0" b="0"/>
        </a:fillRef>
        <a:effectRef idx="0">
          <a:scrgbClr r="0" g="0" b="0"/>
        </a:effectRef>
        <a:fontRef idx="minor"/>
      </dsp:style>
    </dsp:sp>
    <dsp:sp modelId="{2B1B1BBC-CDFA-4071-819A-CBFD0BBC2240}">
      <dsp:nvSpPr>
        <dsp:cNvPr id="0" name=""/>
        <dsp:cNvSpPr/>
      </dsp:nvSpPr>
      <dsp:spPr>
        <a:xfrm>
          <a:off x="3229950" y="365033"/>
          <a:ext cx="384423" cy="3844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695924-E939-41B5-BB90-0CB6785B602C}">
      <dsp:nvSpPr>
        <dsp:cNvPr id="0" name=""/>
        <dsp:cNvSpPr/>
      </dsp:nvSpPr>
      <dsp:spPr>
        <a:xfrm>
          <a:off x="3786914" y="222501"/>
          <a:ext cx="2041783" cy="898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Use the “</a:t>
          </a:r>
          <a:r>
            <a:rPr lang="en-US" sz="1400" b="1" kern="1200" dirty="0">
              <a:solidFill>
                <a:schemeClr val="tx1"/>
              </a:solidFill>
            </a:rPr>
            <a:t>Gallery View</a:t>
          </a:r>
          <a:r>
            <a:rPr lang="en-US" sz="1400" kern="1200" dirty="0">
              <a:solidFill>
                <a:schemeClr val="tx1"/>
              </a:solidFill>
            </a:rPr>
            <a:t>” so you can see each other while viewing PowerPoint.</a:t>
          </a:r>
        </a:p>
      </dsp:txBody>
      <dsp:txXfrm>
        <a:off x="3786914" y="222501"/>
        <a:ext cx="2041783" cy="898549"/>
      </dsp:txXfrm>
    </dsp:sp>
    <dsp:sp modelId="{7EFF1327-19EA-4908-86B3-FBE83F376F81}">
      <dsp:nvSpPr>
        <dsp:cNvPr id="0" name=""/>
        <dsp:cNvSpPr/>
      </dsp:nvSpPr>
      <dsp:spPr>
        <a:xfrm>
          <a:off x="5969857" y="225845"/>
          <a:ext cx="662798" cy="662798"/>
        </a:xfrm>
        <a:prstGeom prst="ellipse">
          <a:avLst/>
        </a:prstGeom>
        <a:solidFill>
          <a:schemeClr val="accent2">
            <a:hueOff val="491376"/>
            <a:satOff val="-8696"/>
            <a:lumOff val="-4650"/>
            <a:alphaOff val="0"/>
          </a:schemeClr>
        </a:solidFill>
        <a:ln>
          <a:noFill/>
        </a:ln>
        <a:effectLst/>
      </dsp:spPr>
      <dsp:style>
        <a:lnRef idx="0">
          <a:scrgbClr r="0" g="0" b="0"/>
        </a:lnRef>
        <a:fillRef idx="1">
          <a:scrgbClr r="0" g="0" b="0"/>
        </a:fillRef>
        <a:effectRef idx="0">
          <a:scrgbClr r="0" g="0" b="0"/>
        </a:effectRef>
        <a:fontRef idx="minor"/>
      </dsp:style>
    </dsp:sp>
    <dsp:sp modelId="{C54E1DE7-145F-4138-AA2C-4FD3C5AA89F1}">
      <dsp:nvSpPr>
        <dsp:cNvPr id="0" name=""/>
        <dsp:cNvSpPr/>
      </dsp:nvSpPr>
      <dsp:spPr>
        <a:xfrm>
          <a:off x="6109045" y="365033"/>
          <a:ext cx="384423" cy="3844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891C32-5959-4D0A-813A-52728045112C}">
      <dsp:nvSpPr>
        <dsp:cNvPr id="0" name=""/>
        <dsp:cNvSpPr/>
      </dsp:nvSpPr>
      <dsp:spPr>
        <a:xfrm>
          <a:off x="6643403" y="236818"/>
          <a:ext cx="2041783" cy="824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Please do not give advice to others or use ‘should’ statements for self or others.</a:t>
          </a:r>
        </a:p>
      </dsp:txBody>
      <dsp:txXfrm>
        <a:off x="6643403" y="236818"/>
        <a:ext cx="2041783" cy="824302"/>
      </dsp:txXfrm>
    </dsp:sp>
    <dsp:sp modelId="{00538703-2100-4843-B97A-B494EBD920EB}">
      <dsp:nvSpPr>
        <dsp:cNvPr id="0" name=""/>
        <dsp:cNvSpPr/>
      </dsp:nvSpPr>
      <dsp:spPr>
        <a:xfrm>
          <a:off x="211667" y="2239211"/>
          <a:ext cx="662798" cy="662798"/>
        </a:xfrm>
        <a:prstGeom prst="ellipse">
          <a:avLst/>
        </a:prstGeom>
        <a:solidFill>
          <a:schemeClr val="accent2">
            <a:hueOff val="737064"/>
            <a:satOff val="-13044"/>
            <a:lumOff val="-6975"/>
            <a:alphaOff val="0"/>
          </a:schemeClr>
        </a:solidFill>
        <a:ln>
          <a:noFill/>
        </a:ln>
        <a:effectLst/>
      </dsp:spPr>
      <dsp:style>
        <a:lnRef idx="0">
          <a:scrgbClr r="0" g="0" b="0"/>
        </a:lnRef>
        <a:fillRef idx="1">
          <a:scrgbClr r="0" g="0" b="0"/>
        </a:fillRef>
        <a:effectRef idx="0">
          <a:scrgbClr r="0" g="0" b="0"/>
        </a:effectRef>
        <a:fontRef idx="minor"/>
      </dsp:style>
    </dsp:sp>
    <dsp:sp modelId="{C03FE3B0-8A3A-4A0C-845C-8B31B70D690A}">
      <dsp:nvSpPr>
        <dsp:cNvPr id="0" name=""/>
        <dsp:cNvSpPr/>
      </dsp:nvSpPr>
      <dsp:spPr>
        <a:xfrm>
          <a:off x="350855" y="2378399"/>
          <a:ext cx="384423" cy="3844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14B038-5C40-4E34-B20E-38C7E95445BB}">
      <dsp:nvSpPr>
        <dsp:cNvPr id="0" name=""/>
        <dsp:cNvSpPr/>
      </dsp:nvSpPr>
      <dsp:spPr>
        <a:xfrm>
          <a:off x="907820" y="2212974"/>
          <a:ext cx="2041783" cy="772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0" kern="1200" dirty="0">
              <a:solidFill>
                <a:schemeClr val="tx1"/>
              </a:solidFill>
            </a:rPr>
            <a:t>Speak more from </a:t>
          </a:r>
          <a:r>
            <a:rPr lang="en-US" sz="1400" b="1" kern="1200" dirty="0">
              <a:solidFill>
                <a:schemeClr val="tx1"/>
              </a:solidFill>
            </a:rPr>
            <a:t>the heart </a:t>
          </a:r>
          <a:r>
            <a:rPr lang="en-US" sz="1400" b="0" kern="1200" dirty="0">
              <a:solidFill>
                <a:schemeClr val="tx1"/>
              </a:solidFill>
            </a:rPr>
            <a:t>than from the head. </a:t>
          </a:r>
        </a:p>
      </dsp:txBody>
      <dsp:txXfrm>
        <a:off x="907820" y="2212974"/>
        <a:ext cx="2041783" cy="772538"/>
      </dsp:txXfrm>
    </dsp:sp>
    <dsp:sp modelId="{D5D673AE-3F95-466D-864A-CD9439BE3AB6}">
      <dsp:nvSpPr>
        <dsp:cNvPr id="0" name=""/>
        <dsp:cNvSpPr/>
      </dsp:nvSpPr>
      <dsp:spPr>
        <a:xfrm>
          <a:off x="3090762" y="2239211"/>
          <a:ext cx="662798" cy="662798"/>
        </a:xfrm>
        <a:prstGeom prst="ellipse">
          <a:avLst/>
        </a:prstGeom>
        <a:solidFill>
          <a:schemeClr val="accent2">
            <a:hueOff val="982752"/>
            <a:satOff val="-17393"/>
            <a:lumOff val="-9299"/>
            <a:alphaOff val="0"/>
          </a:schemeClr>
        </a:solidFill>
        <a:ln>
          <a:noFill/>
        </a:ln>
        <a:effectLst/>
      </dsp:spPr>
      <dsp:style>
        <a:lnRef idx="0">
          <a:scrgbClr r="0" g="0" b="0"/>
        </a:lnRef>
        <a:fillRef idx="1">
          <a:scrgbClr r="0" g="0" b="0"/>
        </a:fillRef>
        <a:effectRef idx="0">
          <a:scrgbClr r="0" g="0" b="0"/>
        </a:effectRef>
        <a:fontRef idx="minor"/>
      </dsp:style>
    </dsp:sp>
    <dsp:sp modelId="{36AE6C0F-447D-4448-AD26-9DF4E117DFDA}">
      <dsp:nvSpPr>
        <dsp:cNvPr id="0" name=""/>
        <dsp:cNvSpPr/>
      </dsp:nvSpPr>
      <dsp:spPr>
        <a:xfrm>
          <a:off x="3229950" y="2378399"/>
          <a:ext cx="384423" cy="3844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E2CF7F-B02A-4143-A8E3-F4F34D7B3A7D}">
      <dsp:nvSpPr>
        <dsp:cNvPr id="0" name=""/>
        <dsp:cNvSpPr/>
      </dsp:nvSpPr>
      <dsp:spPr>
        <a:xfrm>
          <a:off x="3786914" y="2239211"/>
          <a:ext cx="2041783" cy="662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Laser in, </a:t>
          </a:r>
          <a:r>
            <a:rPr lang="en-US" sz="1400" b="1" kern="1200" dirty="0">
              <a:solidFill>
                <a:schemeClr val="tx1"/>
              </a:solidFill>
            </a:rPr>
            <a:t>be concise</a:t>
          </a:r>
          <a:r>
            <a:rPr lang="en-US" sz="1400" kern="1200" dirty="0">
              <a:solidFill>
                <a:schemeClr val="tx1"/>
              </a:solidFill>
            </a:rPr>
            <a:t>, and share only one story </a:t>
          </a:r>
          <a:br>
            <a:rPr lang="en-US" sz="1400" kern="1200" dirty="0">
              <a:solidFill>
                <a:schemeClr val="tx1"/>
              </a:solidFill>
            </a:rPr>
          </a:br>
          <a:r>
            <a:rPr lang="en-US" sz="1400" kern="1200" dirty="0">
              <a:solidFill>
                <a:schemeClr val="tx1"/>
              </a:solidFill>
            </a:rPr>
            <a:t>instead of several.</a:t>
          </a:r>
        </a:p>
      </dsp:txBody>
      <dsp:txXfrm>
        <a:off x="3786914" y="2239211"/>
        <a:ext cx="2041783" cy="662798"/>
      </dsp:txXfrm>
    </dsp:sp>
    <dsp:sp modelId="{39F78108-5301-4C56-BB31-8DC5F86E613D}">
      <dsp:nvSpPr>
        <dsp:cNvPr id="0" name=""/>
        <dsp:cNvSpPr/>
      </dsp:nvSpPr>
      <dsp:spPr>
        <a:xfrm>
          <a:off x="5969857" y="2181945"/>
          <a:ext cx="662798" cy="662798"/>
        </a:xfrm>
        <a:prstGeom prst="ellipse">
          <a:avLst/>
        </a:prstGeom>
        <a:solidFill>
          <a:schemeClr val="accent2">
            <a:hueOff val="1228440"/>
            <a:satOff val="-21741"/>
            <a:lumOff val="-11624"/>
            <a:alphaOff val="0"/>
          </a:schemeClr>
        </a:solidFill>
        <a:ln>
          <a:noFill/>
        </a:ln>
        <a:effectLst/>
      </dsp:spPr>
      <dsp:style>
        <a:lnRef idx="0">
          <a:scrgbClr r="0" g="0" b="0"/>
        </a:lnRef>
        <a:fillRef idx="1">
          <a:scrgbClr r="0" g="0" b="0"/>
        </a:fillRef>
        <a:effectRef idx="0">
          <a:scrgbClr r="0" g="0" b="0"/>
        </a:effectRef>
        <a:fontRef idx="minor"/>
      </dsp:style>
    </dsp:sp>
    <dsp:sp modelId="{DE4E266D-0695-48EA-A633-2E49E247A796}">
      <dsp:nvSpPr>
        <dsp:cNvPr id="0" name=""/>
        <dsp:cNvSpPr/>
      </dsp:nvSpPr>
      <dsp:spPr>
        <a:xfrm>
          <a:off x="6109045" y="2321135"/>
          <a:ext cx="384423" cy="38442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CC5DEC-7ABD-4DC4-9376-CF35B7B10D05}">
      <dsp:nvSpPr>
        <dsp:cNvPr id="0" name=""/>
        <dsp:cNvSpPr/>
      </dsp:nvSpPr>
      <dsp:spPr>
        <a:xfrm>
          <a:off x="6656510" y="2136133"/>
          <a:ext cx="2041783" cy="1357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CONFIDENTIALITY</a:t>
          </a:r>
          <a:r>
            <a:rPr lang="en-US" sz="1400" kern="1200" dirty="0">
              <a:solidFill>
                <a:schemeClr val="tx1"/>
              </a:solidFill>
            </a:rPr>
            <a:t>: </a:t>
          </a:r>
          <a:br>
            <a:rPr lang="en-US" sz="1400" kern="1200" dirty="0">
              <a:solidFill>
                <a:schemeClr val="tx1"/>
              </a:solidFill>
            </a:rPr>
          </a:br>
          <a:r>
            <a:rPr lang="en-US" sz="1400" kern="1200" dirty="0">
              <a:solidFill>
                <a:schemeClr val="tx1"/>
              </a:solidFill>
            </a:rPr>
            <a:t>Do not tell someone else’s story. Please DO NOT record any session of the presenters or the participants.</a:t>
          </a:r>
        </a:p>
      </dsp:txBody>
      <dsp:txXfrm>
        <a:off x="6656510" y="2136133"/>
        <a:ext cx="2041783" cy="1357185"/>
      </dsp:txXfrm>
    </dsp:sp>
    <dsp:sp modelId="{2CD59333-067D-47D1-BC7E-AC46E4DC71F3}">
      <dsp:nvSpPr>
        <dsp:cNvPr id="0" name=""/>
        <dsp:cNvSpPr/>
      </dsp:nvSpPr>
      <dsp:spPr>
        <a:xfrm>
          <a:off x="211667" y="4286373"/>
          <a:ext cx="662798" cy="662798"/>
        </a:xfrm>
        <a:prstGeom prst="ellipse">
          <a:avLst/>
        </a:prstGeom>
        <a:solidFill>
          <a:schemeClr val="accent2">
            <a:hueOff val="1474128"/>
            <a:satOff val="-26089"/>
            <a:lumOff val="-13949"/>
            <a:alphaOff val="0"/>
          </a:schemeClr>
        </a:solidFill>
        <a:ln>
          <a:noFill/>
        </a:ln>
        <a:effectLst/>
      </dsp:spPr>
      <dsp:style>
        <a:lnRef idx="0">
          <a:scrgbClr r="0" g="0" b="0"/>
        </a:lnRef>
        <a:fillRef idx="1">
          <a:scrgbClr r="0" g="0" b="0"/>
        </a:fillRef>
        <a:effectRef idx="0">
          <a:scrgbClr r="0" g="0" b="0"/>
        </a:effectRef>
        <a:fontRef idx="minor"/>
      </dsp:style>
    </dsp:sp>
    <dsp:sp modelId="{9666671E-A84D-4573-AA37-AEEF90DC0FE8}">
      <dsp:nvSpPr>
        <dsp:cNvPr id="0" name=""/>
        <dsp:cNvSpPr/>
      </dsp:nvSpPr>
      <dsp:spPr>
        <a:xfrm>
          <a:off x="350855" y="4425561"/>
          <a:ext cx="384423" cy="38442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4A48F4-084B-4177-A520-B67DDD26E2A6}">
      <dsp:nvSpPr>
        <dsp:cNvPr id="0" name=""/>
        <dsp:cNvSpPr/>
      </dsp:nvSpPr>
      <dsp:spPr>
        <a:xfrm>
          <a:off x="894712" y="4286373"/>
          <a:ext cx="2041783" cy="662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Please use Chat </a:t>
          </a:r>
          <a:br>
            <a:rPr lang="en-US" sz="1400" kern="1200" dirty="0">
              <a:solidFill>
                <a:schemeClr val="tx1"/>
              </a:solidFill>
            </a:rPr>
          </a:br>
          <a:r>
            <a:rPr lang="en-US" sz="1400" kern="1200" dirty="0">
              <a:solidFill>
                <a:schemeClr val="tx1"/>
              </a:solidFill>
            </a:rPr>
            <a:t>ONLY when asked to do so. </a:t>
          </a:r>
          <a:r>
            <a:rPr lang="en-US" sz="1400" b="1" kern="1200" dirty="0">
              <a:solidFill>
                <a:schemeClr val="tx1"/>
              </a:solidFill>
            </a:rPr>
            <a:t>Avoid “side talk.”</a:t>
          </a:r>
        </a:p>
      </dsp:txBody>
      <dsp:txXfrm>
        <a:off x="894712" y="4286373"/>
        <a:ext cx="2041783" cy="662798"/>
      </dsp:txXfrm>
    </dsp:sp>
    <dsp:sp modelId="{012F3518-1017-4556-9CCE-FBEBA2497884}">
      <dsp:nvSpPr>
        <dsp:cNvPr id="0" name=""/>
        <dsp:cNvSpPr/>
      </dsp:nvSpPr>
      <dsp:spPr>
        <a:xfrm>
          <a:off x="3090762" y="4286373"/>
          <a:ext cx="662798" cy="662798"/>
        </a:xfrm>
        <a:prstGeom prst="ellipse">
          <a:avLst/>
        </a:prstGeom>
        <a:solidFill>
          <a:schemeClr val="accent2">
            <a:hueOff val="1719816"/>
            <a:satOff val="-30437"/>
            <a:lumOff val="-16274"/>
            <a:alphaOff val="0"/>
          </a:schemeClr>
        </a:solidFill>
        <a:ln>
          <a:noFill/>
        </a:ln>
        <a:effectLst/>
      </dsp:spPr>
      <dsp:style>
        <a:lnRef idx="0">
          <a:scrgbClr r="0" g="0" b="0"/>
        </a:lnRef>
        <a:fillRef idx="1">
          <a:scrgbClr r="0" g="0" b="0"/>
        </a:fillRef>
        <a:effectRef idx="0">
          <a:scrgbClr r="0" g="0" b="0"/>
        </a:effectRef>
        <a:fontRef idx="minor"/>
      </dsp:style>
    </dsp:sp>
    <dsp:sp modelId="{55C58A48-895D-46D0-9586-CC8902C13331}">
      <dsp:nvSpPr>
        <dsp:cNvPr id="0" name=""/>
        <dsp:cNvSpPr/>
      </dsp:nvSpPr>
      <dsp:spPr>
        <a:xfrm>
          <a:off x="3229950" y="4425561"/>
          <a:ext cx="384423" cy="384423"/>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41B94F-7BE5-495D-99DF-7E7A8D814CF1}">
      <dsp:nvSpPr>
        <dsp:cNvPr id="0" name=""/>
        <dsp:cNvSpPr/>
      </dsp:nvSpPr>
      <dsp:spPr>
        <a:xfrm>
          <a:off x="3783579" y="4213323"/>
          <a:ext cx="2258179" cy="966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Please </a:t>
          </a:r>
          <a:r>
            <a:rPr lang="en-US" sz="1400" b="1" kern="1200" dirty="0">
              <a:solidFill>
                <a:schemeClr val="tx1"/>
              </a:solidFill>
            </a:rPr>
            <a:t>attend all sessions</a:t>
          </a:r>
          <a:r>
            <a:rPr lang="en-US" sz="1400" kern="1200" dirty="0">
              <a:solidFill>
                <a:schemeClr val="tx1"/>
              </a:solidFill>
            </a:rPr>
            <a:t>. If you must miss one, contact us so we can help you to catch up before you return.</a:t>
          </a:r>
        </a:p>
      </dsp:txBody>
      <dsp:txXfrm>
        <a:off x="3783579" y="4213323"/>
        <a:ext cx="2258179" cy="9661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46B7C-F5AE-8041-8F68-1F0156EC06E4}">
      <dsp:nvSpPr>
        <dsp:cNvPr id="0" name=""/>
        <dsp:cNvSpPr/>
      </dsp:nvSpPr>
      <dsp:spPr>
        <a:xfrm>
          <a:off x="0" y="456303"/>
          <a:ext cx="3664925" cy="24100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075F66-A308-AF43-9447-A4E4D5BD21AD}">
      <dsp:nvSpPr>
        <dsp:cNvPr id="0" name=""/>
        <dsp:cNvSpPr/>
      </dsp:nvSpPr>
      <dsp:spPr>
        <a:xfrm>
          <a:off x="407213" y="843157"/>
          <a:ext cx="3664925" cy="2410030"/>
        </a:xfrm>
        <a:prstGeom prst="roundRect">
          <a:avLst>
            <a:gd name="adj" fmla="val 10000"/>
          </a:avLst>
        </a:prstGeom>
        <a:solidFill>
          <a:schemeClr val="accent2">
            <a:lumMod val="40000"/>
            <a:lumOff val="60000"/>
            <a:alpha val="90000"/>
          </a:scheme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dirty="0"/>
            <a:t>“COFFEE </a:t>
          </a:r>
        </a:p>
        <a:p>
          <a:pPr marL="0" lvl="0" indent="0" algn="l" defTabSz="1466850">
            <a:lnSpc>
              <a:spcPct val="90000"/>
            </a:lnSpc>
            <a:spcBef>
              <a:spcPct val="0"/>
            </a:spcBef>
            <a:spcAft>
              <a:spcPct val="35000"/>
            </a:spcAft>
            <a:buNone/>
          </a:pPr>
          <a:r>
            <a:rPr lang="en-US" sz="3300" b="1" kern="1200" dirty="0"/>
            <a:t>in the LOBBY”</a:t>
          </a:r>
        </a:p>
      </dsp:txBody>
      <dsp:txXfrm>
        <a:off x="477800" y="913744"/>
        <a:ext cx="3523751" cy="226885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9190CEE-CFC2-7642-8680-8713A4BF7581}" type="datetimeFigureOut">
              <a:rPr lang="en-CH" smtClean="0"/>
              <a:t>3/9/22</a:t>
            </a:fld>
            <a:endParaRPr lang="en-CH"/>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7A22F8A-1068-AE4B-A6E2-A8C5C25741BD}" type="slidenum">
              <a:rPr lang="en-CH" smtClean="0"/>
              <a:t>‹#›</a:t>
            </a:fld>
            <a:endParaRPr lang="en-CH"/>
          </a:p>
        </p:txBody>
      </p:sp>
    </p:spTree>
    <p:extLst>
      <p:ext uri="{BB962C8B-B14F-4D97-AF65-F5344CB8AC3E}">
        <p14:creationId xmlns:p14="http://schemas.microsoft.com/office/powerpoint/2010/main" val="406360246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2</a:t>
            </a:fld>
            <a:endParaRPr lang="en-CH"/>
          </a:p>
        </p:txBody>
      </p:sp>
    </p:spTree>
    <p:extLst>
      <p:ext uri="{BB962C8B-B14F-4D97-AF65-F5344CB8AC3E}">
        <p14:creationId xmlns:p14="http://schemas.microsoft.com/office/powerpoint/2010/main" val="2190524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lnSpc>
                <a:spcPct val="100000"/>
              </a:lnSpc>
              <a:spcBef>
                <a:spcPts val="561"/>
              </a:spcBef>
              <a:buNone/>
              <a:tabLst>
                <a:tab pos="0" algn="l"/>
              </a:tabLst>
            </a:pPr>
            <a:r>
              <a:rPr lang="en-US" sz="1100" b="1" spc="-1" dirty="0">
                <a:solidFill>
                  <a:srgbClr val="000000"/>
                </a:solidFill>
              </a:rPr>
              <a:t>When did you foresee a negative outcome </a:t>
            </a:r>
            <a:br>
              <a:rPr lang="en-US" sz="1100" b="1" spc="-1" dirty="0">
                <a:solidFill>
                  <a:srgbClr val="000000"/>
                </a:solidFill>
              </a:rPr>
            </a:br>
            <a:r>
              <a:rPr lang="en-US" sz="1100" b="1" spc="-1" dirty="0">
                <a:solidFill>
                  <a:srgbClr val="000000"/>
                </a:solidFill>
              </a:rPr>
              <a:t>and turn around the plot as it was happening?</a:t>
            </a:r>
          </a:p>
          <a:p>
            <a:pPr marL="0" indent="0" algn="ctr">
              <a:lnSpc>
                <a:spcPct val="100000"/>
              </a:lnSpc>
              <a:buNone/>
            </a:pPr>
            <a:endParaRPr lang="en-US" sz="1100" b="1" spc="-1" dirty="0">
              <a:solidFill>
                <a:srgbClr val="000000"/>
              </a:solidFill>
            </a:endParaRPr>
          </a:p>
          <a:p>
            <a:pPr>
              <a:lnSpc>
                <a:spcPct val="100000"/>
              </a:lnSpc>
            </a:pPr>
            <a:endParaRPr lang="da-DK" sz="1100" b="0" strike="noStrike" spc="-1" dirty="0">
              <a:solidFill>
                <a:srgbClr val="000000"/>
              </a:solidFill>
              <a:latin typeface="Arial"/>
              <a:ea typeface="DejaVu Sans"/>
            </a:endParaRPr>
          </a:p>
          <a:p>
            <a:pPr>
              <a:lnSpc>
                <a:spcPct val="100000"/>
              </a:lnSpc>
            </a:pPr>
            <a:r>
              <a:rPr lang="da-DK" sz="1100" b="0" strike="noStrike" spc="-1" dirty="0">
                <a:solidFill>
                  <a:srgbClr val="000000"/>
                </a:solidFill>
                <a:latin typeface="Arial"/>
                <a:ea typeface="DejaVu Sans"/>
              </a:rPr>
              <a:t>INTRO TO BREAKOUT ROOM</a:t>
            </a:r>
            <a:endParaRPr lang="da-DK" sz="1100" b="0" strike="noStrike" spc="-1" dirty="0">
              <a:latin typeface="Arial"/>
            </a:endParaRPr>
          </a:p>
          <a:p>
            <a:pPr>
              <a:lnSpc>
                <a:spcPct val="100000"/>
              </a:lnSpc>
            </a:pPr>
            <a:r>
              <a:rPr lang="da-DK" sz="800" b="0" strike="noStrike" spc="-1" dirty="0">
                <a:solidFill>
                  <a:srgbClr val="000000"/>
                </a:solidFill>
                <a:latin typeface="Arial"/>
                <a:ea typeface="DejaVu Sans"/>
              </a:rPr>
              <a:t>15 </a:t>
            </a:r>
            <a:r>
              <a:rPr lang="da-DK" sz="800" b="0" strike="noStrike" spc="-1" dirty="0" err="1">
                <a:solidFill>
                  <a:srgbClr val="000000"/>
                </a:solidFill>
                <a:latin typeface="Arial"/>
                <a:ea typeface="DejaVu Sans"/>
              </a:rPr>
              <a:t>minutes</a:t>
            </a:r>
            <a:r>
              <a:rPr lang="da-DK" sz="800" b="0" strike="noStrike" spc="-1" dirty="0">
                <a:solidFill>
                  <a:srgbClr val="000000"/>
                </a:solidFill>
                <a:latin typeface="Arial"/>
                <a:ea typeface="DejaVu Sans"/>
              </a:rPr>
              <a:t> total in </a:t>
            </a:r>
            <a:r>
              <a:rPr lang="da-DK" sz="800" b="0" strike="noStrike" spc="-1" dirty="0" err="1">
                <a:solidFill>
                  <a:srgbClr val="000000"/>
                </a:solidFill>
                <a:latin typeface="Arial"/>
                <a:ea typeface="DejaVu Sans"/>
              </a:rPr>
              <a:t>groups</a:t>
            </a:r>
            <a:r>
              <a:rPr lang="da-DK" sz="800" b="0" strike="noStrike" spc="-1" dirty="0">
                <a:solidFill>
                  <a:srgbClr val="000000"/>
                </a:solidFill>
                <a:latin typeface="Arial"/>
                <a:ea typeface="DejaVu Sans"/>
              </a:rPr>
              <a:t> of 3 or 4 </a:t>
            </a:r>
            <a:endParaRPr lang="da-DK" sz="800" b="0" strike="noStrike" spc="-1" dirty="0">
              <a:latin typeface="Arial"/>
            </a:endParaRPr>
          </a:p>
          <a:p>
            <a:pPr>
              <a:lnSpc>
                <a:spcPct val="100000"/>
              </a:lnSpc>
            </a:pPr>
            <a:endParaRPr lang="da-DK" sz="800" b="0" strike="noStrike" spc="-1" dirty="0">
              <a:latin typeface="Arial"/>
            </a:endParaRPr>
          </a:p>
          <a:p>
            <a:pPr>
              <a:lnSpc>
                <a:spcPct val="100000"/>
              </a:lnSpc>
            </a:pPr>
            <a:r>
              <a:rPr lang="da-DK" sz="900" b="1" strike="noStrike" spc="-1" dirty="0">
                <a:solidFill>
                  <a:srgbClr val="000000"/>
                </a:solidFill>
                <a:latin typeface="Arial"/>
                <a:ea typeface="DejaVu Sans"/>
              </a:rPr>
              <a:t>2 min </a:t>
            </a:r>
            <a:r>
              <a:rPr lang="da-DK" sz="900" b="0" strike="noStrike" spc="-1" dirty="0" err="1">
                <a:solidFill>
                  <a:srgbClr val="000000"/>
                </a:solidFill>
                <a:latin typeface="Arial"/>
                <a:ea typeface="DejaVu Sans"/>
              </a:rPr>
              <a:t>explains</a:t>
            </a:r>
            <a:r>
              <a:rPr lang="da-DK" sz="900" b="0" strike="noStrike" spc="-1" dirty="0">
                <a:solidFill>
                  <a:srgbClr val="000000"/>
                </a:solidFill>
                <a:latin typeface="Arial"/>
                <a:ea typeface="DejaVu Sans"/>
              </a:rPr>
              <a:t>/</a:t>
            </a:r>
            <a:r>
              <a:rPr lang="da-DK" sz="900" b="0" strike="noStrike" spc="-1" dirty="0" err="1">
                <a:solidFill>
                  <a:srgbClr val="000000"/>
                </a:solidFill>
                <a:latin typeface="Arial"/>
                <a:ea typeface="DejaVu Sans"/>
              </a:rPr>
              <a:t>demonstrates</a:t>
            </a:r>
            <a:r>
              <a:rPr lang="da-DK" sz="900" b="0" strike="noStrike" spc="-1" dirty="0">
                <a:solidFill>
                  <a:srgbClr val="000000"/>
                </a:solidFill>
                <a:latin typeface="Arial"/>
                <a:ea typeface="DejaVu Sans"/>
              </a:rPr>
              <a:t> </a:t>
            </a:r>
            <a:r>
              <a:rPr lang="da-DK" sz="900" b="0" strike="noStrike" spc="-1" dirty="0" err="1">
                <a:solidFill>
                  <a:srgbClr val="000000"/>
                </a:solidFill>
                <a:latin typeface="Arial"/>
                <a:ea typeface="DejaVu Sans"/>
              </a:rPr>
              <a:t>questions</a:t>
            </a:r>
            <a:r>
              <a:rPr lang="da-DK" sz="900" spc="-1" dirty="0">
                <a:solidFill>
                  <a:srgbClr val="000000"/>
                </a:solidFill>
                <a:latin typeface="Arial"/>
                <a:ea typeface="DejaVu Sans"/>
              </a:rPr>
              <a:t> to Faith Groups and Consumer Groups </a:t>
            </a:r>
            <a:r>
              <a:rPr lang="da-DK" sz="900" spc="-1" dirty="0" err="1">
                <a:solidFill>
                  <a:srgbClr val="000000"/>
                </a:solidFill>
                <a:latin typeface="Arial"/>
                <a:ea typeface="DejaVu Sans"/>
              </a:rPr>
              <a:t>aligning</a:t>
            </a:r>
            <a:r>
              <a:rPr lang="da-DK" sz="900" spc="-1" dirty="0">
                <a:solidFill>
                  <a:srgbClr val="000000"/>
                </a:solidFill>
                <a:latin typeface="Arial"/>
                <a:ea typeface="DejaVu Sans"/>
              </a:rPr>
              <a:t> to Agricultural </a:t>
            </a:r>
            <a:r>
              <a:rPr lang="da-DK" sz="900" spc="-1" dirty="0" err="1">
                <a:solidFill>
                  <a:srgbClr val="000000"/>
                </a:solidFill>
                <a:latin typeface="Arial"/>
                <a:ea typeface="DejaVu Sans"/>
              </a:rPr>
              <a:t>Workers</a:t>
            </a:r>
            <a:r>
              <a:rPr lang="da-DK" sz="900" spc="-1" dirty="0">
                <a:solidFill>
                  <a:srgbClr val="000000"/>
                </a:solidFill>
                <a:latin typeface="Arial"/>
                <a:ea typeface="DejaVu Sans"/>
              </a:rPr>
              <a:t> to </a:t>
            </a:r>
            <a:r>
              <a:rPr lang="da-DK" sz="900" spc="-1" dirty="0" err="1">
                <a:solidFill>
                  <a:srgbClr val="000000"/>
                </a:solidFill>
                <a:latin typeface="Arial"/>
                <a:ea typeface="DejaVu Sans"/>
              </a:rPr>
              <a:t>affect</a:t>
            </a:r>
            <a:r>
              <a:rPr lang="da-DK" sz="900" spc="-1" dirty="0">
                <a:solidFill>
                  <a:srgbClr val="000000"/>
                </a:solidFill>
                <a:latin typeface="Arial"/>
                <a:ea typeface="DejaVu Sans"/>
              </a:rPr>
              <a:t> </a:t>
            </a:r>
            <a:r>
              <a:rPr lang="da-DK" sz="900" spc="-1" dirty="0" err="1">
                <a:solidFill>
                  <a:srgbClr val="000000"/>
                </a:solidFill>
                <a:latin typeface="Arial"/>
                <a:ea typeface="DejaVu Sans"/>
              </a:rPr>
              <a:t>growers</a:t>
            </a:r>
            <a:r>
              <a:rPr lang="da-DK" sz="900" spc="-1" dirty="0">
                <a:solidFill>
                  <a:srgbClr val="000000"/>
                </a:solidFill>
                <a:latin typeface="Arial"/>
                <a:ea typeface="DejaVu Sans"/>
              </a:rPr>
              <a:t> &amp; </a:t>
            </a:r>
            <a:r>
              <a:rPr lang="da-DK" sz="900" spc="-1" dirty="0" err="1">
                <a:solidFill>
                  <a:srgbClr val="000000"/>
                </a:solidFill>
                <a:latin typeface="Arial"/>
                <a:ea typeface="DejaVu Sans"/>
              </a:rPr>
              <a:t>corporations</a:t>
            </a:r>
            <a:endParaRPr lang="da-DK" sz="900" spc="-1" dirty="0">
              <a:solidFill>
                <a:srgbClr val="000000"/>
              </a:solidFill>
              <a:latin typeface="Arial"/>
              <a:ea typeface="DejaVu Sans"/>
            </a:endParaRPr>
          </a:p>
          <a:p>
            <a:endParaRPr lang="da-DK" sz="900" spc="-1" dirty="0">
              <a:solidFill>
                <a:srgbClr val="000000"/>
              </a:solidFill>
              <a:latin typeface="+mn-lt"/>
              <a:ea typeface="+mn-ea"/>
            </a:endParaRPr>
          </a:p>
          <a:p>
            <a:r>
              <a:rPr lang="da-DK" sz="900" spc="-1" dirty="0" err="1">
                <a:solidFill>
                  <a:srgbClr val="000000"/>
                </a:solidFill>
                <a:latin typeface="+mn-lt"/>
                <a:ea typeface="+mn-ea"/>
              </a:rPr>
              <a:t>Workers</a:t>
            </a:r>
            <a:r>
              <a:rPr lang="da-DK" sz="900" spc="-1" dirty="0">
                <a:solidFill>
                  <a:srgbClr val="000000"/>
                </a:solidFill>
                <a:latin typeface="+mn-lt"/>
                <a:ea typeface="+mn-ea"/>
              </a:rPr>
              <a:t> </a:t>
            </a:r>
            <a:r>
              <a:rPr lang="da-DK" sz="900" spc="-1" dirty="0" err="1">
                <a:solidFill>
                  <a:srgbClr val="000000"/>
                </a:solidFill>
                <a:latin typeface="+mn-lt"/>
                <a:ea typeface="+mn-ea"/>
              </a:rPr>
              <a:t>that</a:t>
            </a:r>
            <a:r>
              <a:rPr lang="da-DK" sz="900" spc="-1" dirty="0">
                <a:solidFill>
                  <a:srgbClr val="000000"/>
                </a:solidFill>
                <a:latin typeface="+mn-lt"/>
                <a:ea typeface="+mn-ea"/>
              </a:rPr>
              <a:t> pressure </a:t>
            </a:r>
            <a:r>
              <a:rPr lang="da-DK" sz="900" spc="-1" dirty="0" err="1">
                <a:solidFill>
                  <a:srgbClr val="000000"/>
                </a:solidFill>
                <a:latin typeface="+mn-lt"/>
                <a:ea typeface="+mn-ea"/>
              </a:rPr>
              <a:t>Corporate</a:t>
            </a:r>
            <a:r>
              <a:rPr lang="da-DK" sz="900" spc="-1" dirty="0">
                <a:solidFill>
                  <a:srgbClr val="000000"/>
                </a:solidFill>
                <a:latin typeface="+mn-lt"/>
                <a:ea typeface="+mn-ea"/>
              </a:rPr>
              <a:t> Social </a:t>
            </a:r>
            <a:r>
              <a:rPr lang="da-DK" sz="900" spc="-1" dirty="0" err="1">
                <a:solidFill>
                  <a:srgbClr val="000000"/>
                </a:solidFill>
                <a:latin typeface="+mn-lt"/>
                <a:ea typeface="+mn-ea"/>
              </a:rPr>
              <a:t>Responsibility</a:t>
            </a:r>
            <a:r>
              <a:rPr lang="da-DK" sz="900" spc="-1" dirty="0">
                <a:solidFill>
                  <a:srgbClr val="000000"/>
                </a:solidFill>
                <a:latin typeface="+mn-lt"/>
                <a:ea typeface="+mn-ea"/>
              </a:rPr>
              <a:t> </a:t>
            </a:r>
            <a:r>
              <a:rPr lang="da-DK" sz="900" spc="-1" dirty="0" err="1">
                <a:solidFill>
                  <a:srgbClr val="000000"/>
                </a:solidFill>
                <a:latin typeface="+mn-lt"/>
                <a:ea typeface="+mn-ea"/>
              </a:rPr>
              <a:t>which</a:t>
            </a:r>
            <a:r>
              <a:rPr lang="da-DK" sz="900" spc="-1" dirty="0">
                <a:solidFill>
                  <a:srgbClr val="000000"/>
                </a:solidFill>
                <a:latin typeface="+mn-lt"/>
                <a:ea typeface="+mn-ea"/>
              </a:rPr>
              <a:t> pressures </a:t>
            </a:r>
            <a:r>
              <a:rPr lang="da-DK" sz="900" spc="-1" dirty="0" err="1">
                <a:solidFill>
                  <a:srgbClr val="000000"/>
                </a:solidFill>
                <a:latin typeface="+mn-lt"/>
                <a:ea typeface="+mn-ea"/>
              </a:rPr>
              <a:t>growers</a:t>
            </a:r>
            <a:r>
              <a:rPr lang="da-DK" sz="900" spc="-1" dirty="0">
                <a:solidFill>
                  <a:srgbClr val="000000"/>
                </a:solidFill>
                <a:latin typeface="+mn-lt"/>
                <a:ea typeface="+mn-ea"/>
              </a:rPr>
              <a:t> (BUILD VISUAL OF CONNECT THESE DOTS)...</a:t>
            </a:r>
          </a:p>
          <a:p>
            <a:pPr>
              <a:lnSpc>
                <a:spcPct val="100000"/>
              </a:lnSpc>
            </a:pPr>
            <a:r>
              <a:rPr lang="da-DK" sz="900" b="1" strike="noStrike" spc="-1" dirty="0">
                <a:solidFill>
                  <a:srgbClr val="000000"/>
                </a:solidFill>
                <a:highlight>
                  <a:srgbClr val="FFFF00"/>
                </a:highlight>
                <a:latin typeface="+mn-lt"/>
                <a:ea typeface="Verdana"/>
              </a:rPr>
              <a:t>Any </a:t>
            </a:r>
            <a:r>
              <a:rPr lang="da-DK" sz="900" b="1" strike="noStrike" spc="-1" dirty="0" err="1">
                <a:solidFill>
                  <a:srgbClr val="000000"/>
                </a:solidFill>
                <a:highlight>
                  <a:srgbClr val="FFFF00"/>
                </a:highlight>
                <a:latin typeface="+mn-lt"/>
                <a:ea typeface="Verdana"/>
              </a:rPr>
              <a:t>extra</a:t>
            </a:r>
            <a:r>
              <a:rPr lang="da-DK" sz="900" b="1" strike="noStrike" spc="-1" dirty="0">
                <a:solidFill>
                  <a:srgbClr val="000000"/>
                </a:solidFill>
                <a:highlight>
                  <a:srgbClr val="FFFF00"/>
                </a:highlight>
                <a:latin typeface="+mn-lt"/>
                <a:ea typeface="Verdana"/>
              </a:rPr>
              <a:t> time:</a:t>
            </a:r>
            <a:endParaRPr lang="en-US" sz="900" b="0" strike="noStrike" spc="-1" dirty="0">
              <a:latin typeface="+mn-lt"/>
            </a:endParaRPr>
          </a:p>
          <a:p>
            <a:pPr>
              <a:lnSpc>
                <a:spcPct val="100000"/>
              </a:lnSpc>
            </a:pPr>
            <a:r>
              <a:rPr lang="da-DK" sz="900" b="0" strike="noStrike" spc="-1" dirty="0" err="1">
                <a:solidFill>
                  <a:srgbClr val="000000"/>
                </a:solidFill>
                <a:highlight>
                  <a:srgbClr val="FFFF00"/>
                </a:highlight>
                <a:latin typeface="+mn-lt"/>
                <a:ea typeface="Verdana"/>
              </a:rPr>
              <a:t>What</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we</a:t>
            </a:r>
            <a:r>
              <a:rPr lang="da-DK" sz="900" b="0" strike="noStrike" spc="-1" dirty="0">
                <a:solidFill>
                  <a:srgbClr val="000000"/>
                </a:solidFill>
                <a:highlight>
                  <a:srgbClr val="FFFF00"/>
                </a:highlight>
                <a:latin typeface="+mn-lt"/>
                <a:ea typeface="Verdana"/>
              </a:rPr>
              <a:t> had in </a:t>
            </a:r>
            <a:r>
              <a:rPr lang="da-DK" sz="900" b="0" strike="noStrike" spc="-1" dirty="0" err="1">
                <a:solidFill>
                  <a:srgbClr val="000000"/>
                </a:solidFill>
                <a:highlight>
                  <a:srgbClr val="FFFF00"/>
                </a:highlight>
                <a:latin typeface="+mn-lt"/>
                <a:ea typeface="Verdana"/>
              </a:rPr>
              <a:t>common</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where</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we</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diverged</a:t>
            </a:r>
            <a:r>
              <a:rPr lang="da-DK" sz="900" b="0" strike="noStrike" spc="-1" dirty="0">
                <a:solidFill>
                  <a:srgbClr val="000000"/>
                </a:solidFill>
                <a:highlight>
                  <a:srgbClr val="FFFF00"/>
                </a:highlight>
                <a:latin typeface="+mn-lt"/>
                <a:ea typeface="Verdana"/>
              </a:rPr>
              <a:t>.</a:t>
            </a:r>
            <a:endParaRPr lang="en-US" sz="900" b="0" strike="noStrike" spc="-1" dirty="0">
              <a:latin typeface="+mn-lt"/>
            </a:endParaRPr>
          </a:p>
          <a:p>
            <a:pPr>
              <a:lnSpc>
                <a:spcPct val="100000"/>
              </a:lnSpc>
            </a:pPr>
            <a:endParaRPr lang="da-DK" sz="900" b="0" strike="noStrike" spc="-1" dirty="0">
              <a:latin typeface="Arial"/>
            </a:endParaRPr>
          </a:p>
          <a:p>
            <a:pPr>
              <a:lnSpc>
                <a:spcPct val="100000"/>
              </a:lnSpc>
            </a:pPr>
            <a:endParaRPr lang="da-DK" sz="900" b="0" strike="noStrike" spc="-1" dirty="0">
              <a:latin typeface="Arial"/>
            </a:endParaRPr>
          </a:p>
          <a:p>
            <a:pPr>
              <a:lnSpc>
                <a:spcPct val="100000"/>
              </a:lnSpc>
            </a:pPr>
            <a:r>
              <a:rPr lang="da-DK" sz="900" b="0" strike="noStrike" spc="-1" dirty="0">
                <a:solidFill>
                  <a:srgbClr val="000000"/>
                </a:solidFill>
                <a:latin typeface="Arial"/>
                <a:ea typeface="DejaVu Sans"/>
              </a:rPr>
              <a:t> </a:t>
            </a:r>
            <a:endParaRPr lang="da-DK" sz="900" b="0" strike="noStrike" spc="-1" dirty="0">
              <a:latin typeface="Arial"/>
            </a:endParaRPr>
          </a:p>
          <a:p>
            <a:pPr>
              <a:lnSpc>
                <a:spcPct val="100000"/>
              </a:lnSpc>
            </a:pPr>
            <a:r>
              <a:rPr lang="da-DK" sz="900" b="1" strike="noStrike" spc="-1" dirty="0">
                <a:solidFill>
                  <a:srgbClr val="000000"/>
                </a:solidFill>
                <a:latin typeface="Arial"/>
                <a:ea typeface="DejaVu Sans"/>
              </a:rPr>
              <a:t>2 min </a:t>
            </a:r>
            <a:r>
              <a:rPr lang="da-DK" sz="900" b="0" strike="noStrike" spc="-1" dirty="0" err="1">
                <a:solidFill>
                  <a:srgbClr val="000000"/>
                </a:solidFill>
                <a:latin typeface="Arial"/>
                <a:ea typeface="DejaVu Sans"/>
              </a:rPr>
              <a:t>silent</a:t>
            </a:r>
            <a:r>
              <a:rPr lang="da-DK" sz="900" b="0" strike="noStrike" spc="-1" dirty="0">
                <a:solidFill>
                  <a:srgbClr val="000000"/>
                </a:solidFill>
                <a:latin typeface="Arial"/>
                <a:ea typeface="DejaVu Sans"/>
              </a:rPr>
              <a:t> </a:t>
            </a:r>
            <a:r>
              <a:rPr lang="da-DK" sz="900" b="0" strike="noStrike" spc="-1" dirty="0" err="1">
                <a:solidFill>
                  <a:srgbClr val="000000"/>
                </a:solidFill>
                <a:latin typeface="Arial"/>
                <a:ea typeface="DejaVu Sans"/>
              </a:rPr>
              <a:t>written</a:t>
            </a:r>
            <a:r>
              <a:rPr lang="da-DK" sz="900" b="0" strike="noStrike" spc="-1" dirty="0">
                <a:solidFill>
                  <a:srgbClr val="000000"/>
                </a:solidFill>
                <a:latin typeface="Arial"/>
                <a:ea typeface="DejaVu Sans"/>
              </a:rPr>
              <a:t> </a:t>
            </a:r>
            <a:r>
              <a:rPr lang="da-DK" sz="900" b="0" strike="noStrike" spc="-1" dirty="0" err="1">
                <a:solidFill>
                  <a:srgbClr val="000000"/>
                </a:solidFill>
                <a:latin typeface="Arial"/>
                <a:ea typeface="DejaVu Sans"/>
              </a:rPr>
              <a:t>prep</a:t>
            </a:r>
            <a:r>
              <a:rPr lang="da-DK" sz="900" b="0" strike="noStrike" spc="-1" dirty="0">
                <a:solidFill>
                  <a:srgbClr val="000000"/>
                </a:solidFill>
                <a:latin typeface="Arial"/>
                <a:ea typeface="DejaVu Sans"/>
              </a:rPr>
              <a:t>  </a:t>
            </a:r>
            <a:endParaRPr lang="da-DK" sz="900" b="0" strike="noStrike" spc="-1" dirty="0">
              <a:latin typeface="Arial"/>
            </a:endParaRPr>
          </a:p>
          <a:p>
            <a:pPr>
              <a:lnSpc>
                <a:spcPct val="100000"/>
              </a:lnSpc>
            </a:pPr>
            <a:endParaRPr lang="da-DK" sz="900" b="0" strike="noStrike" spc="-1" dirty="0">
              <a:latin typeface="Arial"/>
            </a:endParaRPr>
          </a:p>
          <a:p>
            <a:pPr>
              <a:lnSpc>
                <a:spcPct val="100000"/>
              </a:lnSpc>
            </a:pPr>
            <a:r>
              <a:rPr lang="da-DK" sz="900" b="1" strike="noStrike" spc="-1" dirty="0">
                <a:solidFill>
                  <a:srgbClr val="000000"/>
                </a:solidFill>
                <a:highlight>
                  <a:srgbClr val="FFFF00"/>
                </a:highlight>
                <a:latin typeface="Arial"/>
                <a:ea typeface="Verdana"/>
              </a:rPr>
              <a:t>BREAKOUT</a:t>
            </a:r>
            <a:endParaRPr lang="da-DK" sz="900" b="0" strike="noStrike" spc="-1" dirty="0">
              <a:latin typeface="Arial"/>
            </a:endParaRPr>
          </a:p>
          <a:p>
            <a:pPr>
              <a:lnSpc>
                <a:spcPct val="100000"/>
              </a:lnSpc>
            </a:pPr>
            <a:r>
              <a:rPr lang="da-DK" sz="900" b="1" strike="noStrike" spc="-1" dirty="0">
                <a:solidFill>
                  <a:srgbClr val="000000"/>
                </a:solidFill>
                <a:highlight>
                  <a:srgbClr val="FFFF00"/>
                </a:highlight>
                <a:latin typeface="Arial"/>
                <a:ea typeface="Verdana"/>
              </a:rPr>
              <a:t>2 min. per person; Total 8 or 10 </a:t>
            </a:r>
            <a:r>
              <a:rPr lang="da-DK" sz="900" b="1" strike="noStrike" spc="-1" dirty="0" err="1">
                <a:solidFill>
                  <a:srgbClr val="000000"/>
                </a:solidFill>
                <a:highlight>
                  <a:srgbClr val="FFFF00"/>
                </a:highlight>
                <a:latin typeface="Arial"/>
                <a:ea typeface="Verdana"/>
              </a:rPr>
              <a:t>minutes</a:t>
            </a:r>
            <a:endParaRPr lang="da-DK" sz="900" b="0" strike="noStrike" spc="-1" dirty="0">
              <a:latin typeface="Arial"/>
            </a:endParaRPr>
          </a:p>
          <a:p>
            <a:pPr>
              <a:lnSpc>
                <a:spcPct val="100000"/>
              </a:lnSpc>
            </a:pPr>
            <a:endParaRPr lang="da-DK" sz="900" b="0" strike="noStrike" spc="-1" dirty="0">
              <a:latin typeface="Arial"/>
            </a:endParaRPr>
          </a:p>
          <a:p>
            <a:pPr>
              <a:lnSpc>
                <a:spcPct val="100000"/>
              </a:lnSpc>
            </a:pPr>
            <a:r>
              <a:rPr lang="da-DK" sz="1000" b="1" strike="noStrike" spc="-1" dirty="0">
                <a:solidFill>
                  <a:srgbClr val="000000"/>
                </a:solidFill>
                <a:highlight>
                  <a:srgbClr val="FFFF00"/>
                </a:highlight>
                <a:latin typeface="+mn-lt"/>
                <a:ea typeface="Verdana"/>
              </a:rPr>
              <a:t>QUESTION:</a:t>
            </a:r>
            <a:br>
              <a:rPr lang="da-DK" dirty="0"/>
            </a:br>
            <a:r>
              <a:rPr lang="da-DK" sz="1000" b="1" strike="noStrike" spc="-1" dirty="0" err="1">
                <a:solidFill>
                  <a:srgbClr val="000000"/>
                </a:solidFill>
                <a:highlight>
                  <a:srgbClr val="FFFF00"/>
                </a:highlight>
                <a:latin typeface="+mn-lt"/>
                <a:ea typeface="Verdana"/>
              </a:rPr>
              <a:t>What</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stories</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are</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already</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there</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that</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you</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can</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connect</a:t>
            </a:r>
            <a:r>
              <a:rPr lang="da-DK" sz="1000" b="1" strike="noStrike" spc="-1" dirty="0">
                <a:solidFill>
                  <a:srgbClr val="000000"/>
                </a:solidFill>
                <a:highlight>
                  <a:srgbClr val="FFFF00"/>
                </a:highlight>
                <a:latin typeface="+mn-lt"/>
                <a:ea typeface="Verdana"/>
              </a:rPr>
              <a:t> to in </a:t>
            </a:r>
            <a:r>
              <a:rPr lang="da-DK" sz="1000" b="1" strike="noStrike" spc="-1" dirty="0" err="1">
                <a:solidFill>
                  <a:srgbClr val="000000"/>
                </a:solidFill>
                <a:highlight>
                  <a:srgbClr val="FFFF00"/>
                </a:highlight>
                <a:latin typeface="+mn-lt"/>
                <a:ea typeface="Verdana"/>
              </a:rPr>
              <a:t>your</a:t>
            </a:r>
            <a:r>
              <a:rPr lang="da-DK" sz="1000" b="1" strike="noStrike" spc="-1" dirty="0">
                <a:solidFill>
                  <a:srgbClr val="000000"/>
                </a:solidFill>
                <a:highlight>
                  <a:srgbClr val="FFFF00"/>
                </a:highlight>
                <a:latin typeface="+mn-lt"/>
                <a:ea typeface="Verdana"/>
              </a:rPr>
              <a:t> situation?</a:t>
            </a:r>
            <a:endParaRPr lang="da-DK" sz="1000" b="0" strike="noStrike" spc="-1" dirty="0">
              <a:latin typeface="Arial"/>
            </a:endParaRPr>
          </a:p>
          <a:p>
            <a:pPr>
              <a:lnSpc>
                <a:spcPct val="100000"/>
              </a:lnSpc>
            </a:pPr>
            <a:endParaRPr lang="da-DK" sz="1000" b="0" strike="noStrike" spc="-1" dirty="0">
              <a:latin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spc="-1" dirty="0">
                <a:solidFill>
                  <a:srgbClr val="000000"/>
                </a:solidFill>
              </a:rPr>
              <a:t>After you took action (broke up with someone, fired someone, quit your job) and said to yourself:</a:t>
            </a: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11</a:t>
            </a:fld>
            <a:endParaRPr lang="en-CH"/>
          </a:p>
        </p:txBody>
      </p:sp>
    </p:spTree>
    <p:extLst>
      <p:ext uri="{BB962C8B-B14F-4D97-AF65-F5344CB8AC3E}">
        <p14:creationId xmlns:p14="http://schemas.microsoft.com/office/powerpoint/2010/main" val="1676235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22F8A-1068-AE4B-A6E2-A8C5C25741BD}" type="slidenum">
              <a:rPr lang="en-CH" smtClean="0"/>
              <a:t>12</a:t>
            </a:fld>
            <a:endParaRPr lang="en-CH"/>
          </a:p>
        </p:txBody>
      </p:sp>
    </p:spTree>
    <p:extLst>
      <p:ext uri="{BB962C8B-B14F-4D97-AF65-F5344CB8AC3E}">
        <p14:creationId xmlns:p14="http://schemas.microsoft.com/office/powerpoint/2010/main" val="1578217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lnSpc>
                <a:spcPct val="100000"/>
              </a:lnSpc>
              <a:spcBef>
                <a:spcPts val="561"/>
              </a:spcBef>
              <a:buNone/>
              <a:tabLst>
                <a:tab pos="0" algn="l"/>
              </a:tabLst>
            </a:pPr>
            <a:r>
              <a:rPr lang="en-US" sz="1100" b="1" spc="-1" dirty="0">
                <a:solidFill>
                  <a:srgbClr val="000000"/>
                </a:solidFill>
              </a:rPr>
              <a:t>When did you foresee a negative outcome </a:t>
            </a:r>
            <a:br>
              <a:rPr lang="en-US" sz="1100" b="1" spc="-1" dirty="0">
                <a:solidFill>
                  <a:srgbClr val="000000"/>
                </a:solidFill>
              </a:rPr>
            </a:br>
            <a:r>
              <a:rPr lang="en-US" sz="1100" b="1" spc="-1" dirty="0">
                <a:solidFill>
                  <a:srgbClr val="000000"/>
                </a:solidFill>
              </a:rPr>
              <a:t>and turn around the plot as it was happening?</a:t>
            </a:r>
          </a:p>
          <a:p>
            <a:pPr marL="0" indent="0" algn="ctr">
              <a:lnSpc>
                <a:spcPct val="100000"/>
              </a:lnSpc>
              <a:buNone/>
            </a:pPr>
            <a:endParaRPr lang="en-US" sz="1100" b="1" spc="-1" dirty="0">
              <a:solidFill>
                <a:srgbClr val="000000"/>
              </a:solidFill>
            </a:endParaRPr>
          </a:p>
          <a:p>
            <a:pPr>
              <a:lnSpc>
                <a:spcPct val="100000"/>
              </a:lnSpc>
            </a:pPr>
            <a:endParaRPr lang="da-DK" sz="1100" b="0" strike="noStrike" spc="-1" dirty="0">
              <a:solidFill>
                <a:srgbClr val="000000"/>
              </a:solidFill>
              <a:latin typeface="Arial"/>
              <a:ea typeface="DejaVu Sans"/>
            </a:endParaRPr>
          </a:p>
          <a:p>
            <a:pPr>
              <a:lnSpc>
                <a:spcPct val="100000"/>
              </a:lnSpc>
            </a:pPr>
            <a:r>
              <a:rPr lang="da-DK" sz="1100" b="0" strike="noStrike" spc="-1" dirty="0">
                <a:solidFill>
                  <a:srgbClr val="000000"/>
                </a:solidFill>
                <a:latin typeface="Arial"/>
                <a:ea typeface="DejaVu Sans"/>
              </a:rPr>
              <a:t>INTRO TO BREAKOUT ROOM</a:t>
            </a:r>
            <a:endParaRPr lang="da-DK" sz="1100" b="0" strike="noStrike" spc="-1" dirty="0">
              <a:latin typeface="Arial"/>
            </a:endParaRPr>
          </a:p>
          <a:p>
            <a:pPr>
              <a:lnSpc>
                <a:spcPct val="100000"/>
              </a:lnSpc>
            </a:pPr>
            <a:r>
              <a:rPr lang="da-DK" sz="800" b="0" strike="noStrike" spc="-1" dirty="0">
                <a:solidFill>
                  <a:srgbClr val="000000"/>
                </a:solidFill>
                <a:latin typeface="Arial"/>
                <a:ea typeface="DejaVu Sans"/>
              </a:rPr>
              <a:t>15 </a:t>
            </a:r>
            <a:r>
              <a:rPr lang="da-DK" sz="800" b="0" strike="noStrike" spc="-1" dirty="0" err="1">
                <a:solidFill>
                  <a:srgbClr val="000000"/>
                </a:solidFill>
                <a:latin typeface="Arial"/>
                <a:ea typeface="DejaVu Sans"/>
              </a:rPr>
              <a:t>minutes</a:t>
            </a:r>
            <a:r>
              <a:rPr lang="da-DK" sz="800" b="0" strike="noStrike" spc="-1" dirty="0">
                <a:solidFill>
                  <a:srgbClr val="000000"/>
                </a:solidFill>
                <a:latin typeface="Arial"/>
                <a:ea typeface="DejaVu Sans"/>
              </a:rPr>
              <a:t> total in </a:t>
            </a:r>
            <a:r>
              <a:rPr lang="da-DK" sz="800" b="0" strike="noStrike" spc="-1" dirty="0" err="1">
                <a:solidFill>
                  <a:srgbClr val="000000"/>
                </a:solidFill>
                <a:latin typeface="Arial"/>
                <a:ea typeface="DejaVu Sans"/>
              </a:rPr>
              <a:t>groups</a:t>
            </a:r>
            <a:r>
              <a:rPr lang="da-DK" sz="800" b="0" strike="noStrike" spc="-1" dirty="0">
                <a:solidFill>
                  <a:srgbClr val="000000"/>
                </a:solidFill>
                <a:latin typeface="Arial"/>
                <a:ea typeface="DejaVu Sans"/>
              </a:rPr>
              <a:t> of 3 or 4 </a:t>
            </a:r>
            <a:endParaRPr lang="da-DK" sz="800" b="0" strike="noStrike" spc="-1" dirty="0">
              <a:latin typeface="Arial"/>
            </a:endParaRPr>
          </a:p>
          <a:p>
            <a:pPr>
              <a:lnSpc>
                <a:spcPct val="100000"/>
              </a:lnSpc>
            </a:pPr>
            <a:endParaRPr lang="da-DK" sz="800" b="0" strike="noStrike" spc="-1" dirty="0">
              <a:latin typeface="Arial"/>
            </a:endParaRPr>
          </a:p>
          <a:p>
            <a:pPr>
              <a:lnSpc>
                <a:spcPct val="100000"/>
              </a:lnSpc>
            </a:pPr>
            <a:r>
              <a:rPr lang="da-DK" sz="900" b="1" strike="noStrike" spc="-1" dirty="0">
                <a:solidFill>
                  <a:srgbClr val="000000"/>
                </a:solidFill>
                <a:latin typeface="Arial"/>
                <a:ea typeface="DejaVu Sans"/>
              </a:rPr>
              <a:t>2 min </a:t>
            </a:r>
            <a:r>
              <a:rPr lang="da-DK" sz="900" b="0" strike="noStrike" spc="-1" dirty="0" err="1">
                <a:solidFill>
                  <a:srgbClr val="000000"/>
                </a:solidFill>
                <a:latin typeface="Arial"/>
                <a:ea typeface="DejaVu Sans"/>
              </a:rPr>
              <a:t>explains</a:t>
            </a:r>
            <a:r>
              <a:rPr lang="da-DK" sz="900" b="0" strike="noStrike" spc="-1" dirty="0">
                <a:solidFill>
                  <a:srgbClr val="000000"/>
                </a:solidFill>
                <a:latin typeface="Arial"/>
                <a:ea typeface="DejaVu Sans"/>
              </a:rPr>
              <a:t>/</a:t>
            </a:r>
            <a:r>
              <a:rPr lang="da-DK" sz="900" b="0" strike="noStrike" spc="-1" dirty="0" err="1">
                <a:solidFill>
                  <a:srgbClr val="000000"/>
                </a:solidFill>
                <a:latin typeface="Arial"/>
                <a:ea typeface="DejaVu Sans"/>
              </a:rPr>
              <a:t>demonstrates</a:t>
            </a:r>
            <a:r>
              <a:rPr lang="da-DK" sz="900" b="0" strike="noStrike" spc="-1" dirty="0">
                <a:solidFill>
                  <a:srgbClr val="000000"/>
                </a:solidFill>
                <a:latin typeface="Arial"/>
                <a:ea typeface="DejaVu Sans"/>
              </a:rPr>
              <a:t> </a:t>
            </a:r>
            <a:r>
              <a:rPr lang="da-DK" sz="900" b="0" strike="noStrike" spc="-1" dirty="0" err="1">
                <a:solidFill>
                  <a:srgbClr val="000000"/>
                </a:solidFill>
                <a:latin typeface="Arial"/>
                <a:ea typeface="DejaVu Sans"/>
              </a:rPr>
              <a:t>questions</a:t>
            </a:r>
            <a:r>
              <a:rPr lang="da-DK" sz="900" spc="-1" dirty="0">
                <a:solidFill>
                  <a:srgbClr val="000000"/>
                </a:solidFill>
                <a:latin typeface="Arial"/>
                <a:ea typeface="DejaVu Sans"/>
              </a:rPr>
              <a:t> to Faith Groups and Consumer Groups </a:t>
            </a:r>
            <a:r>
              <a:rPr lang="da-DK" sz="900" spc="-1" dirty="0" err="1">
                <a:solidFill>
                  <a:srgbClr val="000000"/>
                </a:solidFill>
                <a:latin typeface="Arial"/>
                <a:ea typeface="DejaVu Sans"/>
              </a:rPr>
              <a:t>aligning</a:t>
            </a:r>
            <a:r>
              <a:rPr lang="da-DK" sz="900" spc="-1" dirty="0">
                <a:solidFill>
                  <a:srgbClr val="000000"/>
                </a:solidFill>
                <a:latin typeface="Arial"/>
                <a:ea typeface="DejaVu Sans"/>
              </a:rPr>
              <a:t> to Agricultural </a:t>
            </a:r>
            <a:r>
              <a:rPr lang="da-DK" sz="900" spc="-1" dirty="0" err="1">
                <a:solidFill>
                  <a:srgbClr val="000000"/>
                </a:solidFill>
                <a:latin typeface="Arial"/>
                <a:ea typeface="DejaVu Sans"/>
              </a:rPr>
              <a:t>Workers</a:t>
            </a:r>
            <a:r>
              <a:rPr lang="da-DK" sz="900" spc="-1" dirty="0">
                <a:solidFill>
                  <a:srgbClr val="000000"/>
                </a:solidFill>
                <a:latin typeface="Arial"/>
                <a:ea typeface="DejaVu Sans"/>
              </a:rPr>
              <a:t> to </a:t>
            </a:r>
            <a:r>
              <a:rPr lang="da-DK" sz="900" spc="-1" dirty="0" err="1">
                <a:solidFill>
                  <a:srgbClr val="000000"/>
                </a:solidFill>
                <a:latin typeface="Arial"/>
                <a:ea typeface="DejaVu Sans"/>
              </a:rPr>
              <a:t>affect</a:t>
            </a:r>
            <a:r>
              <a:rPr lang="da-DK" sz="900" spc="-1" dirty="0">
                <a:solidFill>
                  <a:srgbClr val="000000"/>
                </a:solidFill>
                <a:latin typeface="Arial"/>
                <a:ea typeface="DejaVu Sans"/>
              </a:rPr>
              <a:t> </a:t>
            </a:r>
            <a:r>
              <a:rPr lang="da-DK" sz="900" spc="-1" dirty="0" err="1">
                <a:solidFill>
                  <a:srgbClr val="000000"/>
                </a:solidFill>
                <a:latin typeface="Arial"/>
                <a:ea typeface="DejaVu Sans"/>
              </a:rPr>
              <a:t>growers</a:t>
            </a:r>
            <a:r>
              <a:rPr lang="da-DK" sz="900" spc="-1" dirty="0">
                <a:solidFill>
                  <a:srgbClr val="000000"/>
                </a:solidFill>
                <a:latin typeface="Arial"/>
                <a:ea typeface="DejaVu Sans"/>
              </a:rPr>
              <a:t> &amp; </a:t>
            </a:r>
            <a:r>
              <a:rPr lang="da-DK" sz="900" spc="-1" dirty="0" err="1">
                <a:solidFill>
                  <a:srgbClr val="000000"/>
                </a:solidFill>
                <a:latin typeface="Arial"/>
                <a:ea typeface="DejaVu Sans"/>
              </a:rPr>
              <a:t>corporations</a:t>
            </a:r>
            <a:endParaRPr lang="da-DK" sz="900" spc="-1" dirty="0">
              <a:solidFill>
                <a:srgbClr val="000000"/>
              </a:solidFill>
              <a:latin typeface="Arial"/>
              <a:ea typeface="DejaVu Sans"/>
            </a:endParaRPr>
          </a:p>
          <a:p>
            <a:endParaRPr lang="da-DK" sz="900" spc="-1" dirty="0">
              <a:solidFill>
                <a:srgbClr val="000000"/>
              </a:solidFill>
              <a:latin typeface="+mn-lt"/>
              <a:ea typeface="+mn-ea"/>
            </a:endParaRPr>
          </a:p>
          <a:p>
            <a:r>
              <a:rPr lang="da-DK" sz="900" spc="-1" dirty="0" err="1">
                <a:solidFill>
                  <a:srgbClr val="000000"/>
                </a:solidFill>
                <a:latin typeface="+mn-lt"/>
                <a:ea typeface="+mn-ea"/>
              </a:rPr>
              <a:t>Workers</a:t>
            </a:r>
            <a:r>
              <a:rPr lang="da-DK" sz="900" spc="-1" dirty="0">
                <a:solidFill>
                  <a:srgbClr val="000000"/>
                </a:solidFill>
                <a:latin typeface="+mn-lt"/>
                <a:ea typeface="+mn-ea"/>
              </a:rPr>
              <a:t> </a:t>
            </a:r>
            <a:r>
              <a:rPr lang="da-DK" sz="900" spc="-1" dirty="0" err="1">
                <a:solidFill>
                  <a:srgbClr val="000000"/>
                </a:solidFill>
                <a:latin typeface="+mn-lt"/>
                <a:ea typeface="+mn-ea"/>
              </a:rPr>
              <a:t>that</a:t>
            </a:r>
            <a:r>
              <a:rPr lang="da-DK" sz="900" spc="-1" dirty="0">
                <a:solidFill>
                  <a:srgbClr val="000000"/>
                </a:solidFill>
                <a:latin typeface="+mn-lt"/>
                <a:ea typeface="+mn-ea"/>
              </a:rPr>
              <a:t> pressure </a:t>
            </a:r>
            <a:r>
              <a:rPr lang="da-DK" sz="900" spc="-1" dirty="0" err="1">
                <a:solidFill>
                  <a:srgbClr val="000000"/>
                </a:solidFill>
                <a:latin typeface="+mn-lt"/>
                <a:ea typeface="+mn-ea"/>
              </a:rPr>
              <a:t>Corporate</a:t>
            </a:r>
            <a:r>
              <a:rPr lang="da-DK" sz="900" spc="-1" dirty="0">
                <a:solidFill>
                  <a:srgbClr val="000000"/>
                </a:solidFill>
                <a:latin typeface="+mn-lt"/>
                <a:ea typeface="+mn-ea"/>
              </a:rPr>
              <a:t> Social </a:t>
            </a:r>
            <a:r>
              <a:rPr lang="da-DK" sz="900" spc="-1" dirty="0" err="1">
                <a:solidFill>
                  <a:srgbClr val="000000"/>
                </a:solidFill>
                <a:latin typeface="+mn-lt"/>
                <a:ea typeface="+mn-ea"/>
              </a:rPr>
              <a:t>Responsibility</a:t>
            </a:r>
            <a:r>
              <a:rPr lang="da-DK" sz="900" spc="-1" dirty="0">
                <a:solidFill>
                  <a:srgbClr val="000000"/>
                </a:solidFill>
                <a:latin typeface="+mn-lt"/>
                <a:ea typeface="+mn-ea"/>
              </a:rPr>
              <a:t> </a:t>
            </a:r>
            <a:r>
              <a:rPr lang="da-DK" sz="900" spc="-1" dirty="0" err="1">
                <a:solidFill>
                  <a:srgbClr val="000000"/>
                </a:solidFill>
                <a:latin typeface="+mn-lt"/>
                <a:ea typeface="+mn-ea"/>
              </a:rPr>
              <a:t>which</a:t>
            </a:r>
            <a:r>
              <a:rPr lang="da-DK" sz="900" spc="-1" dirty="0">
                <a:solidFill>
                  <a:srgbClr val="000000"/>
                </a:solidFill>
                <a:latin typeface="+mn-lt"/>
                <a:ea typeface="+mn-ea"/>
              </a:rPr>
              <a:t> pressures </a:t>
            </a:r>
            <a:r>
              <a:rPr lang="da-DK" sz="900" spc="-1" dirty="0" err="1">
                <a:solidFill>
                  <a:srgbClr val="000000"/>
                </a:solidFill>
                <a:latin typeface="+mn-lt"/>
                <a:ea typeface="+mn-ea"/>
              </a:rPr>
              <a:t>growers</a:t>
            </a:r>
            <a:r>
              <a:rPr lang="da-DK" sz="900" spc="-1" dirty="0">
                <a:solidFill>
                  <a:srgbClr val="000000"/>
                </a:solidFill>
                <a:latin typeface="+mn-lt"/>
                <a:ea typeface="+mn-ea"/>
              </a:rPr>
              <a:t> (BUILD VISUAL OF CONNECT THESE DOTS)...</a:t>
            </a:r>
          </a:p>
          <a:p>
            <a:pPr>
              <a:lnSpc>
                <a:spcPct val="100000"/>
              </a:lnSpc>
            </a:pPr>
            <a:r>
              <a:rPr lang="da-DK" sz="900" b="1" strike="noStrike" spc="-1" dirty="0">
                <a:solidFill>
                  <a:srgbClr val="000000"/>
                </a:solidFill>
                <a:highlight>
                  <a:srgbClr val="FFFF00"/>
                </a:highlight>
                <a:latin typeface="+mn-lt"/>
                <a:ea typeface="Verdana"/>
              </a:rPr>
              <a:t>Any </a:t>
            </a:r>
            <a:r>
              <a:rPr lang="da-DK" sz="900" b="1" strike="noStrike" spc="-1" dirty="0" err="1">
                <a:solidFill>
                  <a:srgbClr val="000000"/>
                </a:solidFill>
                <a:highlight>
                  <a:srgbClr val="FFFF00"/>
                </a:highlight>
                <a:latin typeface="+mn-lt"/>
                <a:ea typeface="Verdana"/>
              </a:rPr>
              <a:t>extra</a:t>
            </a:r>
            <a:r>
              <a:rPr lang="da-DK" sz="900" b="1" strike="noStrike" spc="-1" dirty="0">
                <a:solidFill>
                  <a:srgbClr val="000000"/>
                </a:solidFill>
                <a:highlight>
                  <a:srgbClr val="FFFF00"/>
                </a:highlight>
                <a:latin typeface="+mn-lt"/>
                <a:ea typeface="Verdana"/>
              </a:rPr>
              <a:t> time:</a:t>
            </a:r>
            <a:endParaRPr lang="en-US" sz="900" b="0" strike="noStrike" spc="-1" dirty="0">
              <a:latin typeface="+mn-lt"/>
            </a:endParaRPr>
          </a:p>
          <a:p>
            <a:pPr>
              <a:lnSpc>
                <a:spcPct val="100000"/>
              </a:lnSpc>
            </a:pPr>
            <a:r>
              <a:rPr lang="da-DK" sz="900" b="0" strike="noStrike" spc="-1" dirty="0" err="1">
                <a:solidFill>
                  <a:srgbClr val="000000"/>
                </a:solidFill>
                <a:highlight>
                  <a:srgbClr val="FFFF00"/>
                </a:highlight>
                <a:latin typeface="+mn-lt"/>
                <a:ea typeface="Verdana"/>
              </a:rPr>
              <a:t>What</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we</a:t>
            </a:r>
            <a:r>
              <a:rPr lang="da-DK" sz="900" b="0" strike="noStrike" spc="-1" dirty="0">
                <a:solidFill>
                  <a:srgbClr val="000000"/>
                </a:solidFill>
                <a:highlight>
                  <a:srgbClr val="FFFF00"/>
                </a:highlight>
                <a:latin typeface="+mn-lt"/>
                <a:ea typeface="Verdana"/>
              </a:rPr>
              <a:t> had in </a:t>
            </a:r>
            <a:r>
              <a:rPr lang="da-DK" sz="900" b="0" strike="noStrike" spc="-1" dirty="0" err="1">
                <a:solidFill>
                  <a:srgbClr val="000000"/>
                </a:solidFill>
                <a:highlight>
                  <a:srgbClr val="FFFF00"/>
                </a:highlight>
                <a:latin typeface="+mn-lt"/>
                <a:ea typeface="Verdana"/>
              </a:rPr>
              <a:t>common</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where</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we</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diverged</a:t>
            </a:r>
            <a:r>
              <a:rPr lang="da-DK" sz="900" b="0" strike="noStrike" spc="-1" dirty="0">
                <a:solidFill>
                  <a:srgbClr val="000000"/>
                </a:solidFill>
                <a:highlight>
                  <a:srgbClr val="FFFF00"/>
                </a:highlight>
                <a:latin typeface="+mn-lt"/>
                <a:ea typeface="Verdana"/>
              </a:rPr>
              <a:t>.</a:t>
            </a:r>
            <a:endParaRPr lang="en-US" sz="900" b="0" strike="noStrike" spc="-1" dirty="0">
              <a:latin typeface="+mn-lt"/>
            </a:endParaRPr>
          </a:p>
          <a:p>
            <a:pPr>
              <a:lnSpc>
                <a:spcPct val="100000"/>
              </a:lnSpc>
            </a:pPr>
            <a:endParaRPr lang="da-DK" sz="900" b="0" strike="noStrike" spc="-1" dirty="0">
              <a:latin typeface="Arial"/>
            </a:endParaRPr>
          </a:p>
          <a:p>
            <a:pPr>
              <a:lnSpc>
                <a:spcPct val="100000"/>
              </a:lnSpc>
            </a:pPr>
            <a:endParaRPr lang="da-DK" sz="900" b="0" strike="noStrike" spc="-1" dirty="0">
              <a:latin typeface="Arial"/>
            </a:endParaRPr>
          </a:p>
          <a:p>
            <a:pPr>
              <a:lnSpc>
                <a:spcPct val="100000"/>
              </a:lnSpc>
            </a:pPr>
            <a:r>
              <a:rPr lang="da-DK" sz="900" b="0" strike="noStrike" spc="-1" dirty="0">
                <a:solidFill>
                  <a:srgbClr val="000000"/>
                </a:solidFill>
                <a:latin typeface="Arial"/>
                <a:ea typeface="DejaVu Sans"/>
              </a:rPr>
              <a:t> </a:t>
            </a:r>
            <a:endParaRPr lang="da-DK" sz="900" b="0" strike="noStrike" spc="-1" dirty="0">
              <a:latin typeface="Arial"/>
            </a:endParaRPr>
          </a:p>
          <a:p>
            <a:pPr>
              <a:lnSpc>
                <a:spcPct val="100000"/>
              </a:lnSpc>
            </a:pPr>
            <a:r>
              <a:rPr lang="da-DK" sz="900" b="1" strike="noStrike" spc="-1" dirty="0">
                <a:solidFill>
                  <a:srgbClr val="000000"/>
                </a:solidFill>
                <a:latin typeface="Arial"/>
                <a:ea typeface="DejaVu Sans"/>
              </a:rPr>
              <a:t>2 min </a:t>
            </a:r>
            <a:r>
              <a:rPr lang="da-DK" sz="900" b="0" strike="noStrike" spc="-1" dirty="0" err="1">
                <a:solidFill>
                  <a:srgbClr val="000000"/>
                </a:solidFill>
                <a:latin typeface="Arial"/>
                <a:ea typeface="DejaVu Sans"/>
              </a:rPr>
              <a:t>silent</a:t>
            </a:r>
            <a:r>
              <a:rPr lang="da-DK" sz="900" b="0" strike="noStrike" spc="-1" dirty="0">
                <a:solidFill>
                  <a:srgbClr val="000000"/>
                </a:solidFill>
                <a:latin typeface="Arial"/>
                <a:ea typeface="DejaVu Sans"/>
              </a:rPr>
              <a:t> </a:t>
            </a:r>
            <a:r>
              <a:rPr lang="da-DK" sz="900" b="0" strike="noStrike" spc="-1" dirty="0" err="1">
                <a:solidFill>
                  <a:srgbClr val="000000"/>
                </a:solidFill>
                <a:latin typeface="Arial"/>
                <a:ea typeface="DejaVu Sans"/>
              </a:rPr>
              <a:t>written</a:t>
            </a:r>
            <a:r>
              <a:rPr lang="da-DK" sz="900" b="0" strike="noStrike" spc="-1" dirty="0">
                <a:solidFill>
                  <a:srgbClr val="000000"/>
                </a:solidFill>
                <a:latin typeface="Arial"/>
                <a:ea typeface="DejaVu Sans"/>
              </a:rPr>
              <a:t> </a:t>
            </a:r>
            <a:r>
              <a:rPr lang="da-DK" sz="900" b="0" strike="noStrike" spc="-1" dirty="0" err="1">
                <a:solidFill>
                  <a:srgbClr val="000000"/>
                </a:solidFill>
                <a:latin typeface="Arial"/>
                <a:ea typeface="DejaVu Sans"/>
              </a:rPr>
              <a:t>prep</a:t>
            </a:r>
            <a:r>
              <a:rPr lang="da-DK" sz="900" b="0" strike="noStrike" spc="-1" dirty="0">
                <a:solidFill>
                  <a:srgbClr val="000000"/>
                </a:solidFill>
                <a:latin typeface="Arial"/>
                <a:ea typeface="DejaVu Sans"/>
              </a:rPr>
              <a:t>  </a:t>
            </a:r>
            <a:endParaRPr lang="da-DK" sz="900" b="0" strike="noStrike" spc="-1" dirty="0">
              <a:latin typeface="Arial"/>
            </a:endParaRPr>
          </a:p>
          <a:p>
            <a:pPr>
              <a:lnSpc>
                <a:spcPct val="100000"/>
              </a:lnSpc>
            </a:pPr>
            <a:endParaRPr lang="da-DK" sz="900" b="0" strike="noStrike" spc="-1" dirty="0">
              <a:latin typeface="Arial"/>
            </a:endParaRPr>
          </a:p>
          <a:p>
            <a:pPr>
              <a:lnSpc>
                <a:spcPct val="100000"/>
              </a:lnSpc>
            </a:pPr>
            <a:r>
              <a:rPr lang="da-DK" sz="900" b="1" strike="noStrike" spc="-1" dirty="0">
                <a:solidFill>
                  <a:srgbClr val="000000"/>
                </a:solidFill>
                <a:highlight>
                  <a:srgbClr val="FFFF00"/>
                </a:highlight>
                <a:latin typeface="Arial"/>
                <a:ea typeface="Verdana"/>
              </a:rPr>
              <a:t>BREAKOUT</a:t>
            </a:r>
            <a:endParaRPr lang="da-DK" sz="900" b="0" strike="noStrike" spc="-1" dirty="0">
              <a:latin typeface="Arial"/>
            </a:endParaRPr>
          </a:p>
          <a:p>
            <a:pPr>
              <a:lnSpc>
                <a:spcPct val="100000"/>
              </a:lnSpc>
            </a:pPr>
            <a:r>
              <a:rPr lang="da-DK" sz="900" b="1" strike="noStrike" spc="-1" dirty="0">
                <a:solidFill>
                  <a:srgbClr val="000000"/>
                </a:solidFill>
                <a:highlight>
                  <a:srgbClr val="FFFF00"/>
                </a:highlight>
                <a:latin typeface="Arial"/>
                <a:ea typeface="Verdana"/>
              </a:rPr>
              <a:t>2 min. per person; Total 8 or 10 </a:t>
            </a:r>
            <a:r>
              <a:rPr lang="da-DK" sz="900" b="1" strike="noStrike" spc="-1" dirty="0" err="1">
                <a:solidFill>
                  <a:srgbClr val="000000"/>
                </a:solidFill>
                <a:highlight>
                  <a:srgbClr val="FFFF00"/>
                </a:highlight>
                <a:latin typeface="Arial"/>
                <a:ea typeface="Verdana"/>
              </a:rPr>
              <a:t>minutes</a:t>
            </a:r>
            <a:endParaRPr lang="da-DK" sz="900" b="0" strike="noStrike" spc="-1" dirty="0">
              <a:latin typeface="Arial"/>
            </a:endParaRPr>
          </a:p>
          <a:p>
            <a:pPr>
              <a:lnSpc>
                <a:spcPct val="100000"/>
              </a:lnSpc>
            </a:pPr>
            <a:endParaRPr lang="da-DK" sz="900" b="0" strike="noStrike" spc="-1" dirty="0">
              <a:latin typeface="Arial"/>
            </a:endParaRPr>
          </a:p>
          <a:p>
            <a:pPr>
              <a:lnSpc>
                <a:spcPct val="100000"/>
              </a:lnSpc>
            </a:pPr>
            <a:r>
              <a:rPr lang="da-DK" sz="1000" b="1" strike="noStrike" spc="-1" dirty="0">
                <a:solidFill>
                  <a:srgbClr val="000000"/>
                </a:solidFill>
                <a:highlight>
                  <a:srgbClr val="FFFF00"/>
                </a:highlight>
                <a:latin typeface="+mn-lt"/>
                <a:ea typeface="Verdana"/>
              </a:rPr>
              <a:t>QUESTION:</a:t>
            </a:r>
            <a:br>
              <a:rPr lang="da-DK" dirty="0"/>
            </a:br>
            <a:r>
              <a:rPr lang="da-DK" sz="1000" b="1" strike="noStrike" spc="-1" dirty="0" err="1">
                <a:solidFill>
                  <a:srgbClr val="000000"/>
                </a:solidFill>
                <a:highlight>
                  <a:srgbClr val="FFFF00"/>
                </a:highlight>
                <a:latin typeface="+mn-lt"/>
                <a:ea typeface="Verdana"/>
              </a:rPr>
              <a:t>What</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stories</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are</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already</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there</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that</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you</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can</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connect</a:t>
            </a:r>
            <a:r>
              <a:rPr lang="da-DK" sz="1000" b="1" strike="noStrike" spc="-1" dirty="0">
                <a:solidFill>
                  <a:srgbClr val="000000"/>
                </a:solidFill>
                <a:highlight>
                  <a:srgbClr val="FFFF00"/>
                </a:highlight>
                <a:latin typeface="+mn-lt"/>
                <a:ea typeface="Verdana"/>
              </a:rPr>
              <a:t> to in </a:t>
            </a:r>
            <a:r>
              <a:rPr lang="da-DK" sz="1000" b="1" strike="noStrike" spc="-1" dirty="0" err="1">
                <a:solidFill>
                  <a:srgbClr val="000000"/>
                </a:solidFill>
                <a:highlight>
                  <a:srgbClr val="FFFF00"/>
                </a:highlight>
                <a:latin typeface="+mn-lt"/>
                <a:ea typeface="Verdana"/>
              </a:rPr>
              <a:t>your</a:t>
            </a:r>
            <a:r>
              <a:rPr lang="da-DK" sz="1000" b="1" strike="noStrike" spc="-1" dirty="0">
                <a:solidFill>
                  <a:srgbClr val="000000"/>
                </a:solidFill>
                <a:highlight>
                  <a:srgbClr val="FFFF00"/>
                </a:highlight>
                <a:latin typeface="+mn-lt"/>
                <a:ea typeface="Verdana"/>
              </a:rPr>
              <a:t> situation?</a:t>
            </a:r>
            <a:endParaRPr lang="da-DK" sz="1000" b="0" strike="noStrike" spc="-1" dirty="0">
              <a:latin typeface="Arial"/>
            </a:endParaRPr>
          </a:p>
          <a:p>
            <a:pPr>
              <a:lnSpc>
                <a:spcPct val="100000"/>
              </a:lnSpc>
            </a:pPr>
            <a:endParaRPr lang="da-DK" sz="1000" b="0" strike="noStrike" spc="-1" dirty="0">
              <a:latin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spc="-1" dirty="0">
                <a:solidFill>
                  <a:srgbClr val="000000"/>
                </a:solidFill>
              </a:rPr>
              <a:t>After you took action (broke up with someone, fired someone, quit your job) and said to yourself:</a:t>
            </a: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13</a:t>
            </a:fld>
            <a:endParaRPr lang="en-CH"/>
          </a:p>
        </p:txBody>
      </p:sp>
    </p:spTree>
    <p:extLst>
      <p:ext uri="{BB962C8B-B14F-4D97-AF65-F5344CB8AC3E}">
        <p14:creationId xmlns:p14="http://schemas.microsoft.com/office/powerpoint/2010/main" val="2856832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22F8A-1068-AE4B-A6E2-A8C5C25741BD}" type="slidenum">
              <a:rPr lang="en-CH" smtClean="0"/>
              <a:t>14</a:t>
            </a:fld>
            <a:endParaRPr lang="en-CH"/>
          </a:p>
        </p:txBody>
      </p:sp>
    </p:spTree>
    <p:extLst>
      <p:ext uri="{BB962C8B-B14F-4D97-AF65-F5344CB8AC3E}">
        <p14:creationId xmlns:p14="http://schemas.microsoft.com/office/powerpoint/2010/main" val="3277579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22F8A-1068-AE4B-A6E2-A8C5C25741BD}" type="slidenum">
              <a:rPr lang="en-CH" smtClean="0"/>
              <a:t>15</a:t>
            </a:fld>
            <a:endParaRPr lang="en-CH"/>
          </a:p>
        </p:txBody>
      </p:sp>
    </p:spTree>
    <p:extLst>
      <p:ext uri="{BB962C8B-B14F-4D97-AF65-F5344CB8AC3E}">
        <p14:creationId xmlns:p14="http://schemas.microsoft.com/office/powerpoint/2010/main" val="3417105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lnSpc>
                <a:spcPct val="100000"/>
              </a:lnSpc>
              <a:spcBef>
                <a:spcPts val="561"/>
              </a:spcBef>
              <a:buNone/>
              <a:tabLst>
                <a:tab pos="0" algn="l"/>
              </a:tabLst>
            </a:pPr>
            <a:r>
              <a:rPr lang="en-US" sz="1100" b="1" spc="-1" dirty="0">
                <a:solidFill>
                  <a:srgbClr val="000000"/>
                </a:solidFill>
              </a:rPr>
              <a:t>When did you foresee a negative outcome </a:t>
            </a:r>
            <a:br>
              <a:rPr lang="en-US" sz="1100" b="1" spc="-1" dirty="0">
                <a:solidFill>
                  <a:srgbClr val="000000"/>
                </a:solidFill>
              </a:rPr>
            </a:br>
            <a:r>
              <a:rPr lang="en-US" sz="1100" b="1" spc="-1" dirty="0">
                <a:solidFill>
                  <a:srgbClr val="000000"/>
                </a:solidFill>
              </a:rPr>
              <a:t>and turn around the plot as it was happening?</a:t>
            </a:r>
          </a:p>
          <a:p>
            <a:pPr marL="0" indent="0" algn="ctr">
              <a:lnSpc>
                <a:spcPct val="100000"/>
              </a:lnSpc>
              <a:buNone/>
            </a:pPr>
            <a:endParaRPr lang="en-US" sz="1100" b="1" spc="-1" dirty="0">
              <a:solidFill>
                <a:srgbClr val="000000"/>
              </a:solidFill>
            </a:endParaRPr>
          </a:p>
          <a:p>
            <a:pPr>
              <a:lnSpc>
                <a:spcPct val="100000"/>
              </a:lnSpc>
            </a:pPr>
            <a:endParaRPr lang="da-DK" sz="1100" b="0" strike="noStrike" spc="-1" dirty="0">
              <a:solidFill>
                <a:srgbClr val="000000"/>
              </a:solidFill>
              <a:latin typeface="Arial"/>
              <a:ea typeface="DejaVu Sans"/>
            </a:endParaRPr>
          </a:p>
          <a:p>
            <a:pPr>
              <a:lnSpc>
                <a:spcPct val="100000"/>
              </a:lnSpc>
            </a:pPr>
            <a:r>
              <a:rPr lang="da-DK" sz="1100" b="0" strike="noStrike" spc="-1" dirty="0">
                <a:solidFill>
                  <a:srgbClr val="000000"/>
                </a:solidFill>
                <a:latin typeface="Arial"/>
                <a:ea typeface="DejaVu Sans"/>
              </a:rPr>
              <a:t>INTRO TO BREAKOUT ROOM</a:t>
            </a:r>
            <a:endParaRPr lang="da-DK" sz="1100" b="0" strike="noStrike" spc="-1" dirty="0">
              <a:latin typeface="Arial"/>
            </a:endParaRPr>
          </a:p>
          <a:p>
            <a:pPr>
              <a:lnSpc>
                <a:spcPct val="100000"/>
              </a:lnSpc>
            </a:pPr>
            <a:r>
              <a:rPr lang="da-DK" sz="800" b="0" strike="noStrike" spc="-1" dirty="0">
                <a:solidFill>
                  <a:srgbClr val="000000"/>
                </a:solidFill>
                <a:latin typeface="Arial"/>
                <a:ea typeface="DejaVu Sans"/>
              </a:rPr>
              <a:t>15 </a:t>
            </a:r>
            <a:r>
              <a:rPr lang="da-DK" sz="800" b="0" strike="noStrike" spc="-1" dirty="0" err="1">
                <a:solidFill>
                  <a:srgbClr val="000000"/>
                </a:solidFill>
                <a:latin typeface="Arial"/>
                <a:ea typeface="DejaVu Sans"/>
              </a:rPr>
              <a:t>minutes</a:t>
            </a:r>
            <a:r>
              <a:rPr lang="da-DK" sz="800" b="0" strike="noStrike" spc="-1" dirty="0">
                <a:solidFill>
                  <a:srgbClr val="000000"/>
                </a:solidFill>
                <a:latin typeface="Arial"/>
                <a:ea typeface="DejaVu Sans"/>
              </a:rPr>
              <a:t> total in </a:t>
            </a:r>
            <a:r>
              <a:rPr lang="da-DK" sz="800" b="0" strike="noStrike" spc="-1" dirty="0" err="1">
                <a:solidFill>
                  <a:srgbClr val="000000"/>
                </a:solidFill>
                <a:latin typeface="Arial"/>
                <a:ea typeface="DejaVu Sans"/>
              </a:rPr>
              <a:t>groups</a:t>
            </a:r>
            <a:r>
              <a:rPr lang="da-DK" sz="800" b="0" strike="noStrike" spc="-1" dirty="0">
                <a:solidFill>
                  <a:srgbClr val="000000"/>
                </a:solidFill>
                <a:latin typeface="Arial"/>
                <a:ea typeface="DejaVu Sans"/>
              </a:rPr>
              <a:t> of 3 or 4 </a:t>
            </a:r>
            <a:endParaRPr lang="da-DK" sz="800" b="0" strike="noStrike" spc="-1" dirty="0">
              <a:latin typeface="Arial"/>
            </a:endParaRPr>
          </a:p>
          <a:p>
            <a:pPr>
              <a:lnSpc>
                <a:spcPct val="100000"/>
              </a:lnSpc>
            </a:pPr>
            <a:endParaRPr lang="da-DK" sz="800" b="0" strike="noStrike" spc="-1" dirty="0">
              <a:latin typeface="Arial"/>
            </a:endParaRPr>
          </a:p>
          <a:p>
            <a:pPr>
              <a:lnSpc>
                <a:spcPct val="100000"/>
              </a:lnSpc>
            </a:pPr>
            <a:r>
              <a:rPr lang="da-DK" sz="900" b="1" strike="noStrike" spc="-1" dirty="0">
                <a:solidFill>
                  <a:srgbClr val="000000"/>
                </a:solidFill>
                <a:latin typeface="Arial"/>
                <a:ea typeface="DejaVu Sans"/>
              </a:rPr>
              <a:t>2 min </a:t>
            </a:r>
            <a:r>
              <a:rPr lang="da-DK" sz="900" b="0" strike="noStrike" spc="-1" dirty="0" err="1">
                <a:solidFill>
                  <a:srgbClr val="000000"/>
                </a:solidFill>
                <a:latin typeface="Arial"/>
                <a:ea typeface="DejaVu Sans"/>
              </a:rPr>
              <a:t>explains</a:t>
            </a:r>
            <a:r>
              <a:rPr lang="da-DK" sz="900" b="0" strike="noStrike" spc="-1" dirty="0">
                <a:solidFill>
                  <a:srgbClr val="000000"/>
                </a:solidFill>
                <a:latin typeface="Arial"/>
                <a:ea typeface="DejaVu Sans"/>
              </a:rPr>
              <a:t>/</a:t>
            </a:r>
            <a:r>
              <a:rPr lang="da-DK" sz="900" b="0" strike="noStrike" spc="-1" dirty="0" err="1">
                <a:solidFill>
                  <a:srgbClr val="000000"/>
                </a:solidFill>
                <a:latin typeface="Arial"/>
                <a:ea typeface="DejaVu Sans"/>
              </a:rPr>
              <a:t>demonstrates</a:t>
            </a:r>
            <a:r>
              <a:rPr lang="da-DK" sz="900" b="0" strike="noStrike" spc="-1" dirty="0">
                <a:solidFill>
                  <a:srgbClr val="000000"/>
                </a:solidFill>
                <a:latin typeface="Arial"/>
                <a:ea typeface="DejaVu Sans"/>
              </a:rPr>
              <a:t> </a:t>
            </a:r>
            <a:r>
              <a:rPr lang="da-DK" sz="900" b="0" strike="noStrike" spc="-1" dirty="0" err="1">
                <a:solidFill>
                  <a:srgbClr val="000000"/>
                </a:solidFill>
                <a:latin typeface="Arial"/>
                <a:ea typeface="DejaVu Sans"/>
              </a:rPr>
              <a:t>questions</a:t>
            </a:r>
            <a:r>
              <a:rPr lang="da-DK" sz="900" spc="-1" dirty="0">
                <a:solidFill>
                  <a:srgbClr val="000000"/>
                </a:solidFill>
                <a:latin typeface="Arial"/>
                <a:ea typeface="DejaVu Sans"/>
              </a:rPr>
              <a:t> to Faith Groups and Consumer Groups </a:t>
            </a:r>
            <a:r>
              <a:rPr lang="da-DK" sz="900" spc="-1" dirty="0" err="1">
                <a:solidFill>
                  <a:srgbClr val="000000"/>
                </a:solidFill>
                <a:latin typeface="Arial"/>
                <a:ea typeface="DejaVu Sans"/>
              </a:rPr>
              <a:t>aligning</a:t>
            </a:r>
            <a:r>
              <a:rPr lang="da-DK" sz="900" spc="-1" dirty="0">
                <a:solidFill>
                  <a:srgbClr val="000000"/>
                </a:solidFill>
                <a:latin typeface="Arial"/>
                <a:ea typeface="DejaVu Sans"/>
              </a:rPr>
              <a:t> to Agricultural </a:t>
            </a:r>
            <a:r>
              <a:rPr lang="da-DK" sz="900" spc="-1" dirty="0" err="1">
                <a:solidFill>
                  <a:srgbClr val="000000"/>
                </a:solidFill>
                <a:latin typeface="Arial"/>
                <a:ea typeface="DejaVu Sans"/>
              </a:rPr>
              <a:t>Workers</a:t>
            </a:r>
            <a:r>
              <a:rPr lang="da-DK" sz="900" spc="-1" dirty="0">
                <a:solidFill>
                  <a:srgbClr val="000000"/>
                </a:solidFill>
                <a:latin typeface="Arial"/>
                <a:ea typeface="DejaVu Sans"/>
              </a:rPr>
              <a:t> to </a:t>
            </a:r>
            <a:r>
              <a:rPr lang="da-DK" sz="900" spc="-1" dirty="0" err="1">
                <a:solidFill>
                  <a:srgbClr val="000000"/>
                </a:solidFill>
                <a:latin typeface="Arial"/>
                <a:ea typeface="DejaVu Sans"/>
              </a:rPr>
              <a:t>affect</a:t>
            </a:r>
            <a:r>
              <a:rPr lang="da-DK" sz="900" spc="-1" dirty="0">
                <a:solidFill>
                  <a:srgbClr val="000000"/>
                </a:solidFill>
                <a:latin typeface="Arial"/>
                <a:ea typeface="DejaVu Sans"/>
              </a:rPr>
              <a:t> </a:t>
            </a:r>
            <a:r>
              <a:rPr lang="da-DK" sz="900" spc="-1" dirty="0" err="1">
                <a:solidFill>
                  <a:srgbClr val="000000"/>
                </a:solidFill>
                <a:latin typeface="Arial"/>
                <a:ea typeface="DejaVu Sans"/>
              </a:rPr>
              <a:t>growers</a:t>
            </a:r>
            <a:r>
              <a:rPr lang="da-DK" sz="900" spc="-1" dirty="0">
                <a:solidFill>
                  <a:srgbClr val="000000"/>
                </a:solidFill>
                <a:latin typeface="Arial"/>
                <a:ea typeface="DejaVu Sans"/>
              </a:rPr>
              <a:t> &amp; </a:t>
            </a:r>
            <a:r>
              <a:rPr lang="da-DK" sz="900" spc="-1" dirty="0" err="1">
                <a:solidFill>
                  <a:srgbClr val="000000"/>
                </a:solidFill>
                <a:latin typeface="Arial"/>
                <a:ea typeface="DejaVu Sans"/>
              </a:rPr>
              <a:t>corporations</a:t>
            </a:r>
            <a:endParaRPr lang="da-DK" sz="900" spc="-1" dirty="0">
              <a:solidFill>
                <a:srgbClr val="000000"/>
              </a:solidFill>
              <a:latin typeface="Arial"/>
              <a:ea typeface="DejaVu Sans"/>
            </a:endParaRPr>
          </a:p>
          <a:p>
            <a:endParaRPr lang="da-DK" sz="900" spc="-1" dirty="0">
              <a:solidFill>
                <a:srgbClr val="000000"/>
              </a:solidFill>
              <a:latin typeface="+mn-lt"/>
              <a:ea typeface="+mn-ea"/>
            </a:endParaRPr>
          </a:p>
          <a:p>
            <a:r>
              <a:rPr lang="da-DK" sz="900" spc="-1" dirty="0" err="1">
                <a:solidFill>
                  <a:srgbClr val="000000"/>
                </a:solidFill>
                <a:latin typeface="+mn-lt"/>
                <a:ea typeface="+mn-ea"/>
              </a:rPr>
              <a:t>Workers</a:t>
            </a:r>
            <a:r>
              <a:rPr lang="da-DK" sz="900" spc="-1" dirty="0">
                <a:solidFill>
                  <a:srgbClr val="000000"/>
                </a:solidFill>
                <a:latin typeface="+mn-lt"/>
                <a:ea typeface="+mn-ea"/>
              </a:rPr>
              <a:t> </a:t>
            </a:r>
            <a:r>
              <a:rPr lang="da-DK" sz="900" spc="-1" dirty="0" err="1">
                <a:solidFill>
                  <a:srgbClr val="000000"/>
                </a:solidFill>
                <a:latin typeface="+mn-lt"/>
                <a:ea typeface="+mn-ea"/>
              </a:rPr>
              <a:t>that</a:t>
            </a:r>
            <a:r>
              <a:rPr lang="da-DK" sz="900" spc="-1" dirty="0">
                <a:solidFill>
                  <a:srgbClr val="000000"/>
                </a:solidFill>
                <a:latin typeface="+mn-lt"/>
                <a:ea typeface="+mn-ea"/>
              </a:rPr>
              <a:t> pressure </a:t>
            </a:r>
            <a:r>
              <a:rPr lang="da-DK" sz="900" spc="-1" dirty="0" err="1">
                <a:solidFill>
                  <a:srgbClr val="000000"/>
                </a:solidFill>
                <a:latin typeface="+mn-lt"/>
                <a:ea typeface="+mn-ea"/>
              </a:rPr>
              <a:t>Corporate</a:t>
            </a:r>
            <a:r>
              <a:rPr lang="da-DK" sz="900" spc="-1" dirty="0">
                <a:solidFill>
                  <a:srgbClr val="000000"/>
                </a:solidFill>
                <a:latin typeface="+mn-lt"/>
                <a:ea typeface="+mn-ea"/>
              </a:rPr>
              <a:t> Social </a:t>
            </a:r>
            <a:r>
              <a:rPr lang="da-DK" sz="900" spc="-1" dirty="0" err="1">
                <a:solidFill>
                  <a:srgbClr val="000000"/>
                </a:solidFill>
                <a:latin typeface="+mn-lt"/>
                <a:ea typeface="+mn-ea"/>
              </a:rPr>
              <a:t>Responsibility</a:t>
            </a:r>
            <a:r>
              <a:rPr lang="da-DK" sz="900" spc="-1" dirty="0">
                <a:solidFill>
                  <a:srgbClr val="000000"/>
                </a:solidFill>
                <a:latin typeface="+mn-lt"/>
                <a:ea typeface="+mn-ea"/>
              </a:rPr>
              <a:t> </a:t>
            </a:r>
            <a:r>
              <a:rPr lang="da-DK" sz="900" spc="-1" dirty="0" err="1">
                <a:solidFill>
                  <a:srgbClr val="000000"/>
                </a:solidFill>
                <a:latin typeface="+mn-lt"/>
                <a:ea typeface="+mn-ea"/>
              </a:rPr>
              <a:t>which</a:t>
            </a:r>
            <a:r>
              <a:rPr lang="da-DK" sz="900" spc="-1" dirty="0">
                <a:solidFill>
                  <a:srgbClr val="000000"/>
                </a:solidFill>
                <a:latin typeface="+mn-lt"/>
                <a:ea typeface="+mn-ea"/>
              </a:rPr>
              <a:t> pressures </a:t>
            </a:r>
            <a:r>
              <a:rPr lang="da-DK" sz="900" spc="-1" dirty="0" err="1">
                <a:solidFill>
                  <a:srgbClr val="000000"/>
                </a:solidFill>
                <a:latin typeface="+mn-lt"/>
                <a:ea typeface="+mn-ea"/>
              </a:rPr>
              <a:t>growers</a:t>
            </a:r>
            <a:r>
              <a:rPr lang="da-DK" sz="900" spc="-1" dirty="0">
                <a:solidFill>
                  <a:srgbClr val="000000"/>
                </a:solidFill>
                <a:latin typeface="+mn-lt"/>
                <a:ea typeface="+mn-ea"/>
              </a:rPr>
              <a:t> (BUILD VISUAL OF CONNECT THESE DOTS)...</a:t>
            </a:r>
          </a:p>
          <a:p>
            <a:pPr>
              <a:lnSpc>
                <a:spcPct val="100000"/>
              </a:lnSpc>
            </a:pPr>
            <a:r>
              <a:rPr lang="da-DK" sz="900" b="1" strike="noStrike" spc="-1" dirty="0">
                <a:solidFill>
                  <a:srgbClr val="000000"/>
                </a:solidFill>
                <a:highlight>
                  <a:srgbClr val="FFFF00"/>
                </a:highlight>
                <a:latin typeface="+mn-lt"/>
                <a:ea typeface="Verdana"/>
              </a:rPr>
              <a:t>Any </a:t>
            </a:r>
            <a:r>
              <a:rPr lang="da-DK" sz="900" b="1" strike="noStrike" spc="-1" dirty="0" err="1">
                <a:solidFill>
                  <a:srgbClr val="000000"/>
                </a:solidFill>
                <a:highlight>
                  <a:srgbClr val="FFFF00"/>
                </a:highlight>
                <a:latin typeface="+mn-lt"/>
                <a:ea typeface="Verdana"/>
              </a:rPr>
              <a:t>extra</a:t>
            </a:r>
            <a:r>
              <a:rPr lang="da-DK" sz="900" b="1" strike="noStrike" spc="-1" dirty="0">
                <a:solidFill>
                  <a:srgbClr val="000000"/>
                </a:solidFill>
                <a:highlight>
                  <a:srgbClr val="FFFF00"/>
                </a:highlight>
                <a:latin typeface="+mn-lt"/>
                <a:ea typeface="Verdana"/>
              </a:rPr>
              <a:t> time:</a:t>
            </a:r>
            <a:endParaRPr lang="en-US" sz="900" b="0" strike="noStrike" spc="-1" dirty="0">
              <a:latin typeface="+mn-lt"/>
            </a:endParaRPr>
          </a:p>
          <a:p>
            <a:pPr>
              <a:lnSpc>
                <a:spcPct val="100000"/>
              </a:lnSpc>
            </a:pPr>
            <a:r>
              <a:rPr lang="da-DK" sz="900" b="0" strike="noStrike" spc="-1" dirty="0" err="1">
                <a:solidFill>
                  <a:srgbClr val="000000"/>
                </a:solidFill>
                <a:highlight>
                  <a:srgbClr val="FFFF00"/>
                </a:highlight>
                <a:latin typeface="+mn-lt"/>
                <a:ea typeface="Verdana"/>
              </a:rPr>
              <a:t>What</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we</a:t>
            </a:r>
            <a:r>
              <a:rPr lang="da-DK" sz="900" b="0" strike="noStrike" spc="-1" dirty="0">
                <a:solidFill>
                  <a:srgbClr val="000000"/>
                </a:solidFill>
                <a:highlight>
                  <a:srgbClr val="FFFF00"/>
                </a:highlight>
                <a:latin typeface="+mn-lt"/>
                <a:ea typeface="Verdana"/>
              </a:rPr>
              <a:t> had in </a:t>
            </a:r>
            <a:r>
              <a:rPr lang="da-DK" sz="900" b="0" strike="noStrike" spc="-1" dirty="0" err="1">
                <a:solidFill>
                  <a:srgbClr val="000000"/>
                </a:solidFill>
                <a:highlight>
                  <a:srgbClr val="FFFF00"/>
                </a:highlight>
                <a:latin typeface="+mn-lt"/>
                <a:ea typeface="Verdana"/>
              </a:rPr>
              <a:t>common</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where</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we</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diverged</a:t>
            </a:r>
            <a:r>
              <a:rPr lang="da-DK" sz="900" b="0" strike="noStrike" spc="-1" dirty="0">
                <a:solidFill>
                  <a:srgbClr val="000000"/>
                </a:solidFill>
                <a:highlight>
                  <a:srgbClr val="FFFF00"/>
                </a:highlight>
                <a:latin typeface="+mn-lt"/>
                <a:ea typeface="Verdana"/>
              </a:rPr>
              <a:t>.</a:t>
            </a:r>
            <a:endParaRPr lang="en-US" sz="900" b="0" strike="noStrike" spc="-1" dirty="0">
              <a:latin typeface="+mn-lt"/>
            </a:endParaRPr>
          </a:p>
          <a:p>
            <a:pPr>
              <a:lnSpc>
                <a:spcPct val="100000"/>
              </a:lnSpc>
            </a:pPr>
            <a:endParaRPr lang="da-DK" sz="900" b="0" strike="noStrike" spc="-1" dirty="0">
              <a:latin typeface="Arial"/>
            </a:endParaRPr>
          </a:p>
          <a:p>
            <a:pPr>
              <a:lnSpc>
                <a:spcPct val="100000"/>
              </a:lnSpc>
            </a:pPr>
            <a:endParaRPr lang="da-DK" sz="900" b="0" strike="noStrike" spc="-1" dirty="0">
              <a:latin typeface="Arial"/>
            </a:endParaRPr>
          </a:p>
          <a:p>
            <a:pPr>
              <a:lnSpc>
                <a:spcPct val="100000"/>
              </a:lnSpc>
            </a:pPr>
            <a:r>
              <a:rPr lang="da-DK" sz="900" b="0" strike="noStrike" spc="-1" dirty="0">
                <a:solidFill>
                  <a:srgbClr val="000000"/>
                </a:solidFill>
                <a:latin typeface="Arial"/>
                <a:ea typeface="DejaVu Sans"/>
              </a:rPr>
              <a:t> </a:t>
            </a:r>
            <a:endParaRPr lang="da-DK" sz="900" b="0" strike="noStrike" spc="-1" dirty="0">
              <a:latin typeface="Arial"/>
            </a:endParaRPr>
          </a:p>
          <a:p>
            <a:pPr>
              <a:lnSpc>
                <a:spcPct val="100000"/>
              </a:lnSpc>
            </a:pPr>
            <a:r>
              <a:rPr lang="da-DK" sz="900" b="1" strike="noStrike" spc="-1" dirty="0">
                <a:solidFill>
                  <a:srgbClr val="000000"/>
                </a:solidFill>
                <a:latin typeface="Arial"/>
                <a:ea typeface="DejaVu Sans"/>
              </a:rPr>
              <a:t>2 min </a:t>
            </a:r>
            <a:r>
              <a:rPr lang="da-DK" sz="900" b="0" strike="noStrike" spc="-1" dirty="0" err="1">
                <a:solidFill>
                  <a:srgbClr val="000000"/>
                </a:solidFill>
                <a:latin typeface="Arial"/>
                <a:ea typeface="DejaVu Sans"/>
              </a:rPr>
              <a:t>silent</a:t>
            </a:r>
            <a:r>
              <a:rPr lang="da-DK" sz="900" b="0" strike="noStrike" spc="-1" dirty="0">
                <a:solidFill>
                  <a:srgbClr val="000000"/>
                </a:solidFill>
                <a:latin typeface="Arial"/>
                <a:ea typeface="DejaVu Sans"/>
              </a:rPr>
              <a:t> </a:t>
            </a:r>
            <a:r>
              <a:rPr lang="da-DK" sz="900" b="0" strike="noStrike" spc="-1" dirty="0" err="1">
                <a:solidFill>
                  <a:srgbClr val="000000"/>
                </a:solidFill>
                <a:latin typeface="Arial"/>
                <a:ea typeface="DejaVu Sans"/>
              </a:rPr>
              <a:t>written</a:t>
            </a:r>
            <a:r>
              <a:rPr lang="da-DK" sz="900" b="0" strike="noStrike" spc="-1" dirty="0">
                <a:solidFill>
                  <a:srgbClr val="000000"/>
                </a:solidFill>
                <a:latin typeface="Arial"/>
                <a:ea typeface="DejaVu Sans"/>
              </a:rPr>
              <a:t> </a:t>
            </a:r>
            <a:r>
              <a:rPr lang="da-DK" sz="900" b="0" strike="noStrike" spc="-1" dirty="0" err="1">
                <a:solidFill>
                  <a:srgbClr val="000000"/>
                </a:solidFill>
                <a:latin typeface="Arial"/>
                <a:ea typeface="DejaVu Sans"/>
              </a:rPr>
              <a:t>prep</a:t>
            </a:r>
            <a:r>
              <a:rPr lang="da-DK" sz="900" b="0" strike="noStrike" spc="-1" dirty="0">
                <a:solidFill>
                  <a:srgbClr val="000000"/>
                </a:solidFill>
                <a:latin typeface="Arial"/>
                <a:ea typeface="DejaVu Sans"/>
              </a:rPr>
              <a:t>  </a:t>
            </a:r>
            <a:endParaRPr lang="da-DK" sz="900" b="0" strike="noStrike" spc="-1" dirty="0">
              <a:latin typeface="Arial"/>
            </a:endParaRPr>
          </a:p>
          <a:p>
            <a:pPr>
              <a:lnSpc>
                <a:spcPct val="100000"/>
              </a:lnSpc>
            </a:pPr>
            <a:endParaRPr lang="da-DK" sz="900" b="0" strike="noStrike" spc="-1" dirty="0">
              <a:latin typeface="Arial"/>
            </a:endParaRPr>
          </a:p>
          <a:p>
            <a:pPr>
              <a:lnSpc>
                <a:spcPct val="100000"/>
              </a:lnSpc>
            </a:pPr>
            <a:r>
              <a:rPr lang="da-DK" sz="900" b="1" strike="noStrike" spc="-1" dirty="0">
                <a:solidFill>
                  <a:srgbClr val="000000"/>
                </a:solidFill>
                <a:highlight>
                  <a:srgbClr val="FFFF00"/>
                </a:highlight>
                <a:latin typeface="Arial"/>
                <a:ea typeface="Verdana"/>
              </a:rPr>
              <a:t>BREAKOUT</a:t>
            </a:r>
            <a:endParaRPr lang="da-DK" sz="900" b="0" strike="noStrike" spc="-1" dirty="0">
              <a:latin typeface="Arial"/>
            </a:endParaRPr>
          </a:p>
          <a:p>
            <a:pPr>
              <a:lnSpc>
                <a:spcPct val="100000"/>
              </a:lnSpc>
            </a:pPr>
            <a:r>
              <a:rPr lang="da-DK" sz="900" b="1" strike="noStrike" spc="-1" dirty="0">
                <a:solidFill>
                  <a:srgbClr val="000000"/>
                </a:solidFill>
                <a:highlight>
                  <a:srgbClr val="FFFF00"/>
                </a:highlight>
                <a:latin typeface="Arial"/>
                <a:ea typeface="Verdana"/>
              </a:rPr>
              <a:t>2 min. per person; Total 8 or 10 </a:t>
            </a:r>
            <a:r>
              <a:rPr lang="da-DK" sz="900" b="1" strike="noStrike" spc="-1" dirty="0" err="1">
                <a:solidFill>
                  <a:srgbClr val="000000"/>
                </a:solidFill>
                <a:highlight>
                  <a:srgbClr val="FFFF00"/>
                </a:highlight>
                <a:latin typeface="Arial"/>
                <a:ea typeface="Verdana"/>
              </a:rPr>
              <a:t>minutes</a:t>
            </a:r>
            <a:endParaRPr lang="da-DK" sz="900" b="0" strike="noStrike" spc="-1" dirty="0">
              <a:latin typeface="Arial"/>
            </a:endParaRPr>
          </a:p>
          <a:p>
            <a:pPr>
              <a:lnSpc>
                <a:spcPct val="100000"/>
              </a:lnSpc>
            </a:pPr>
            <a:endParaRPr lang="da-DK" sz="900" b="0" strike="noStrike" spc="-1" dirty="0">
              <a:latin typeface="Arial"/>
            </a:endParaRPr>
          </a:p>
          <a:p>
            <a:pPr>
              <a:lnSpc>
                <a:spcPct val="100000"/>
              </a:lnSpc>
            </a:pPr>
            <a:r>
              <a:rPr lang="da-DK" sz="1000" b="1" strike="noStrike" spc="-1" dirty="0">
                <a:solidFill>
                  <a:srgbClr val="000000"/>
                </a:solidFill>
                <a:highlight>
                  <a:srgbClr val="FFFF00"/>
                </a:highlight>
                <a:latin typeface="+mn-lt"/>
                <a:ea typeface="Verdana"/>
              </a:rPr>
              <a:t>QUESTION:</a:t>
            </a:r>
            <a:br>
              <a:rPr lang="da-DK" dirty="0"/>
            </a:br>
            <a:r>
              <a:rPr lang="da-DK" sz="1000" b="1" strike="noStrike" spc="-1" dirty="0" err="1">
                <a:solidFill>
                  <a:srgbClr val="000000"/>
                </a:solidFill>
                <a:highlight>
                  <a:srgbClr val="FFFF00"/>
                </a:highlight>
                <a:latin typeface="+mn-lt"/>
                <a:ea typeface="Verdana"/>
              </a:rPr>
              <a:t>What</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stories</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are</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already</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there</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that</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you</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can</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connect</a:t>
            </a:r>
            <a:r>
              <a:rPr lang="da-DK" sz="1000" b="1" strike="noStrike" spc="-1" dirty="0">
                <a:solidFill>
                  <a:srgbClr val="000000"/>
                </a:solidFill>
                <a:highlight>
                  <a:srgbClr val="FFFF00"/>
                </a:highlight>
                <a:latin typeface="+mn-lt"/>
                <a:ea typeface="Verdana"/>
              </a:rPr>
              <a:t> to in </a:t>
            </a:r>
            <a:r>
              <a:rPr lang="da-DK" sz="1000" b="1" strike="noStrike" spc="-1" dirty="0" err="1">
                <a:solidFill>
                  <a:srgbClr val="000000"/>
                </a:solidFill>
                <a:highlight>
                  <a:srgbClr val="FFFF00"/>
                </a:highlight>
                <a:latin typeface="+mn-lt"/>
                <a:ea typeface="Verdana"/>
              </a:rPr>
              <a:t>your</a:t>
            </a:r>
            <a:r>
              <a:rPr lang="da-DK" sz="1000" b="1" strike="noStrike" spc="-1" dirty="0">
                <a:solidFill>
                  <a:srgbClr val="000000"/>
                </a:solidFill>
                <a:highlight>
                  <a:srgbClr val="FFFF00"/>
                </a:highlight>
                <a:latin typeface="+mn-lt"/>
                <a:ea typeface="Verdana"/>
              </a:rPr>
              <a:t> situation?</a:t>
            </a:r>
            <a:endParaRPr lang="da-DK" sz="1000" b="0" strike="noStrike" spc="-1" dirty="0">
              <a:latin typeface="Arial"/>
            </a:endParaRPr>
          </a:p>
          <a:p>
            <a:pPr>
              <a:lnSpc>
                <a:spcPct val="100000"/>
              </a:lnSpc>
            </a:pPr>
            <a:endParaRPr lang="da-DK" sz="1000" b="0" strike="noStrike" spc="-1" dirty="0">
              <a:latin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spc="-1" dirty="0">
                <a:solidFill>
                  <a:srgbClr val="000000"/>
                </a:solidFill>
              </a:rPr>
              <a:t>After you took action (broke up with someone, fired someone, quit your job) and said to yourself:</a:t>
            </a: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16</a:t>
            </a:fld>
            <a:endParaRPr lang="en-CH"/>
          </a:p>
        </p:txBody>
      </p:sp>
    </p:spTree>
    <p:extLst>
      <p:ext uri="{BB962C8B-B14F-4D97-AF65-F5344CB8AC3E}">
        <p14:creationId xmlns:p14="http://schemas.microsoft.com/office/powerpoint/2010/main" val="2285065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20</a:t>
            </a:fld>
            <a:endParaRPr lang="en-CH"/>
          </a:p>
        </p:txBody>
      </p:sp>
    </p:spTree>
    <p:extLst>
      <p:ext uri="{BB962C8B-B14F-4D97-AF65-F5344CB8AC3E}">
        <p14:creationId xmlns:p14="http://schemas.microsoft.com/office/powerpoint/2010/main" val="1050811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1"/>
              </a:spcAft>
            </a:pPr>
            <a:r>
              <a:rPr lang="en-US" sz="1050" b="0" strike="noStrike" spc="-1" dirty="0">
                <a:solidFill>
                  <a:srgbClr val="000000"/>
                </a:solidFill>
                <a:latin typeface="Calibri Light"/>
                <a:ea typeface="DejaVu Sans"/>
              </a:rPr>
              <a:t>ROADMAP: Lena</a:t>
            </a:r>
            <a:endParaRPr lang="en-US" sz="1050" b="0" strike="noStrike" spc="-1" dirty="0">
              <a:latin typeface="Arial"/>
            </a:endParaRPr>
          </a:p>
          <a:p>
            <a:pPr>
              <a:lnSpc>
                <a:spcPct val="90000"/>
              </a:lnSpc>
              <a:spcAft>
                <a:spcPts val="601"/>
              </a:spcAft>
            </a:pPr>
            <a:endParaRPr lang="en-US" sz="1050" b="0" strike="noStrike" spc="-1" dirty="0">
              <a:latin typeface="Arial"/>
            </a:endParaRPr>
          </a:p>
          <a:p>
            <a:pPr>
              <a:lnSpc>
                <a:spcPct val="90000"/>
              </a:lnSpc>
              <a:spcAft>
                <a:spcPts val="601"/>
              </a:spcAft>
            </a:pPr>
            <a:r>
              <a:rPr lang="en-US" sz="1050" b="0" strike="noStrike" spc="-1" dirty="0">
                <a:solidFill>
                  <a:srgbClr val="000000"/>
                </a:solidFill>
                <a:latin typeface="Calibri Light"/>
                <a:ea typeface="DejaVu Sans"/>
              </a:rPr>
              <a:t>Last Week: </a:t>
            </a:r>
            <a:endParaRPr lang="en-US" sz="1050" b="0" strike="noStrike" spc="-1" dirty="0">
              <a:latin typeface="Arial"/>
            </a:endParaRPr>
          </a:p>
          <a:p>
            <a:pPr>
              <a:lnSpc>
                <a:spcPct val="90000"/>
              </a:lnSpc>
              <a:spcAft>
                <a:spcPts val="601"/>
              </a:spcAft>
            </a:pPr>
            <a:r>
              <a:rPr lang="en-US" sz="1050" b="1" strike="noStrike" spc="-1" dirty="0">
                <a:solidFill>
                  <a:srgbClr val="000000"/>
                </a:solidFill>
                <a:latin typeface="Calibri Light"/>
                <a:ea typeface="DejaVu Sans"/>
              </a:rPr>
              <a:t>Principle 1 True</a:t>
            </a:r>
            <a:endParaRPr lang="en-US" sz="1050" b="0" strike="noStrike" spc="-1" dirty="0">
              <a:latin typeface="Arial"/>
            </a:endParaRPr>
          </a:p>
          <a:p>
            <a:pPr>
              <a:lnSpc>
                <a:spcPct val="90000"/>
              </a:lnSpc>
              <a:spcAft>
                <a:spcPts val="601"/>
              </a:spcAft>
            </a:pPr>
            <a:endParaRPr lang="en-US" sz="1050" b="0" strike="noStrike" spc="-1" dirty="0">
              <a:latin typeface="Arial"/>
            </a:endParaRPr>
          </a:p>
          <a:p>
            <a:pPr>
              <a:lnSpc>
                <a:spcPct val="90000"/>
              </a:lnSpc>
              <a:spcAft>
                <a:spcPts val="601"/>
              </a:spcAft>
            </a:pPr>
            <a:r>
              <a:rPr lang="en-US" sz="1050" b="0" strike="noStrike" spc="-1" dirty="0">
                <a:solidFill>
                  <a:srgbClr val="000000"/>
                </a:solidFill>
                <a:latin typeface="Calibri Light"/>
                <a:ea typeface="DejaVu Sans"/>
              </a:rPr>
              <a:t>This week: </a:t>
            </a:r>
            <a:endParaRPr lang="en-US" sz="1050" b="0" strike="noStrike" spc="-1" dirty="0">
              <a:latin typeface="Arial"/>
            </a:endParaRPr>
          </a:p>
          <a:p>
            <a:pPr>
              <a:lnSpc>
                <a:spcPct val="90000"/>
              </a:lnSpc>
              <a:spcAft>
                <a:spcPts val="601"/>
              </a:spcAft>
            </a:pPr>
            <a:r>
              <a:rPr lang="en-US" sz="1050" b="1" strike="noStrike" spc="-1" dirty="0">
                <a:solidFill>
                  <a:srgbClr val="000000"/>
                </a:solidFill>
                <a:latin typeface="Calibri Light"/>
                <a:ea typeface="DejaVu Sans"/>
              </a:rPr>
              <a:t>Principle 2 Making Room</a:t>
            </a:r>
            <a:endParaRPr lang="en-US" sz="1050" b="0" strike="noStrike" spc="-1" dirty="0">
              <a:latin typeface="Arial"/>
            </a:endParaRPr>
          </a:p>
          <a:p>
            <a:pPr>
              <a:lnSpc>
                <a:spcPct val="90000"/>
              </a:lnSpc>
              <a:spcAft>
                <a:spcPts val="601"/>
              </a:spcAft>
            </a:pPr>
            <a:endParaRPr lang="en-US" sz="1050" b="0" strike="noStrike" spc="-1" dirty="0">
              <a:latin typeface="Arial"/>
            </a:endParaRPr>
          </a:p>
          <a:p>
            <a:pPr>
              <a:lnSpc>
                <a:spcPct val="90000"/>
              </a:lnSpc>
              <a:spcAft>
                <a:spcPts val="601"/>
              </a:spcAft>
            </a:pPr>
            <a:r>
              <a:rPr lang="en-US" sz="1050" b="0" strike="noStrike" spc="-1" dirty="0">
                <a:solidFill>
                  <a:srgbClr val="000000"/>
                </a:solidFill>
                <a:latin typeface="Calibri Light"/>
                <a:ea typeface="DejaVu Sans"/>
              </a:rPr>
              <a:t>and</a:t>
            </a:r>
            <a:endParaRPr lang="en-US" sz="1050" b="0" strike="noStrike" spc="-1" dirty="0">
              <a:latin typeface="Arial"/>
            </a:endParaRPr>
          </a:p>
          <a:p>
            <a:pPr>
              <a:lnSpc>
                <a:spcPct val="90000"/>
              </a:lnSpc>
              <a:spcAft>
                <a:spcPts val="601"/>
              </a:spcAft>
            </a:pPr>
            <a:r>
              <a:rPr lang="en-US" sz="1050" b="1" strike="noStrike" spc="-1" dirty="0">
                <a:solidFill>
                  <a:srgbClr val="000000"/>
                </a:solidFill>
                <a:latin typeface="Calibri Light"/>
                <a:ea typeface="DejaVu Sans"/>
              </a:rPr>
              <a:t>Nuts and Bolts</a:t>
            </a:r>
            <a:endParaRPr lang="en-US" sz="1050" b="0" strike="noStrike" spc="-1" dirty="0">
              <a:latin typeface="Arial"/>
            </a:endParaRP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21</a:t>
            </a:fld>
            <a:endParaRPr lang="en-CH"/>
          </a:p>
        </p:txBody>
      </p:sp>
    </p:spTree>
    <p:extLst>
      <p:ext uri="{BB962C8B-B14F-4D97-AF65-F5344CB8AC3E}">
        <p14:creationId xmlns:p14="http://schemas.microsoft.com/office/powerpoint/2010/main" val="225400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22F8A-1068-AE4B-A6E2-A8C5C25741BD}" type="slidenum">
              <a:rPr lang="en-CH" smtClean="0"/>
              <a:t>3</a:t>
            </a:fld>
            <a:endParaRPr lang="en-CH"/>
          </a:p>
        </p:txBody>
      </p:sp>
    </p:spTree>
    <p:extLst>
      <p:ext uri="{BB962C8B-B14F-4D97-AF65-F5344CB8AC3E}">
        <p14:creationId xmlns:p14="http://schemas.microsoft.com/office/powerpoint/2010/main" val="56608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direction are you look in-time (past, present, future, or from future present past?), and in-depth (dwell in surface or in grounding)</a:t>
            </a:r>
          </a:p>
        </p:txBody>
      </p:sp>
      <p:sp>
        <p:nvSpPr>
          <p:cNvPr id="4" name="Slide Number Placeholder 3"/>
          <p:cNvSpPr>
            <a:spLocks noGrp="1"/>
          </p:cNvSpPr>
          <p:nvPr>
            <p:ph type="sldNum" sz="quarter" idx="5"/>
          </p:nvPr>
        </p:nvSpPr>
        <p:spPr/>
        <p:txBody>
          <a:bodyPr/>
          <a:lstStyle/>
          <a:p>
            <a:fld id="{A7A22F8A-1068-AE4B-A6E2-A8C5C25741BD}" type="slidenum">
              <a:rPr lang="en-CH" smtClean="0"/>
              <a:t>4</a:t>
            </a:fld>
            <a:endParaRPr lang="en-CH"/>
          </a:p>
        </p:txBody>
      </p:sp>
    </p:spTree>
    <p:extLst>
      <p:ext uri="{BB962C8B-B14F-4D97-AF65-F5344CB8AC3E}">
        <p14:creationId xmlns:p14="http://schemas.microsoft.com/office/powerpoint/2010/main" val="421386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2000" indent="-323280">
              <a:lnSpc>
                <a:spcPct val="100000"/>
              </a:lnSpc>
              <a:spcBef>
                <a:spcPts val="1417"/>
              </a:spcBef>
              <a:buClr>
                <a:srgbClr val="000000"/>
              </a:buClr>
              <a:buSzPct val="45000"/>
              <a:buFont typeface="Wingdings" charset="2"/>
              <a:buChar char=""/>
            </a:pPr>
            <a:r>
              <a:rPr lang="da-DK" sz="1600" b="0" strike="noStrike" spc="-1" dirty="0" err="1">
                <a:solidFill>
                  <a:srgbClr val="000000"/>
                </a:solidFill>
                <a:latin typeface="Arial"/>
                <a:ea typeface="DejaVu Sans"/>
              </a:rPr>
              <a:t>Stories</a:t>
            </a:r>
            <a:r>
              <a:rPr lang="da-DK" sz="1600" b="0" strike="noStrike" spc="-1" dirty="0">
                <a:solidFill>
                  <a:srgbClr val="000000"/>
                </a:solidFill>
                <a:latin typeface="Arial"/>
                <a:ea typeface="DejaVu Sans"/>
              </a:rPr>
              <a:t> &amp; Narratives </a:t>
            </a:r>
            <a:r>
              <a:rPr lang="da-DK" sz="1600" b="0" strike="noStrike" spc="-1" dirty="0" err="1">
                <a:solidFill>
                  <a:srgbClr val="000000"/>
                </a:solidFill>
                <a:latin typeface="Arial"/>
                <a:ea typeface="DejaVu Sans"/>
              </a:rPr>
              <a:t>are</a:t>
            </a:r>
            <a:r>
              <a:rPr lang="da-DK" sz="1600" b="0" strike="noStrike" spc="-1" dirty="0">
                <a:solidFill>
                  <a:srgbClr val="000000"/>
                </a:solidFill>
                <a:latin typeface="Arial"/>
                <a:ea typeface="DejaVu Sans"/>
              </a:rPr>
              <a:t> </a:t>
            </a:r>
            <a:r>
              <a:rPr lang="da-DK" sz="1600" b="0" strike="noStrike" spc="-1" dirty="0" err="1">
                <a:solidFill>
                  <a:srgbClr val="000000"/>
                </a:solidFill>
                <a:latin typeface="Arial"/>
                <a:ea typeface="DejaVu Sans"/>
              </a:rPr>
              <a:t>composed</a:t>
            </a:r>
            <a:r>
              <a:rPr lang="da-DK" sz="1600" b="0" strike="noStrike" spc="-1" dirty="0">
                <a:solidFill>
                  <a:srgbClr val="000000"/>
                </a:solidFill>
                <a:latin typeface="Arial"/>
                <a:ea typeface="DejaVu Sans"/>
              </a:rPr>
              <a:t> of </a:t>
            </a:r>
            <a:r>
              <a:rPr lang="da-DK" sz="1600" b="0" strike="noStrike" spc="-1" dirty="0" err="1">
                <a:solidFill>
                  <a:srgbClr val="000000"/>
                </a:solidFill>
                <a:latin typeface="Arial"/>
                <a:ea typeface="DejaVu Sans"/>
              </a:rPr>
              <a:t>pre-conceived</a:t>
            </a:r>
            <a:r>
              <a:rPr lang="da-DK" sz="1600" b="0" strike="noStrike" spc="-1" dirty="0">
                <a:solidFill>
                  <a:srgbClr val="000000"/>
                </a:solidFill>
                <a:latin typeface="Arial"/>
                <a:ea typeface="DejaVu Sans"/>
              </a:rPr>
              <a:t> SURFACE </a:t>
            </a:r>
            <a:r>
              <a:rPr lang="da-DK" sz="1600" b="0" strike="noStrike" spc="-1" dirty="0" err="1">
                <a:solidFill>
                  <a:srgbClr val="000000"/>
                </a:solidFill>
                <a:latin typeface="Arial"/>
                <a:ea typeface="DejaVu Sans"/>
              </a:rPr>
              <a:t>values</a:t>
            </a:r>
            <a:r>
              <a:rPr lang="da-DK" sz="1600" b="0" strike="noStrike" spc="-1" dirty="0">
                <a:solidFill>
                  <a:srgbClr val="000000"/>
                </a:solidFill>
                <a:latin typeface="Arial"/>
                <a:ea typeface="DejaVu Sans"/>
              </a:rPr>
              <a:t>, </a:t>
            </a:r>
            <a:r>
              <a:rPr lang="da-DK" sz="1600" b="0" strike="noStrike" spc="-1" dirty="0" err="1">
                <a:solidFill>
                  <a:srgbClr val="000000"/>
                </a:solidFill>
                <a:latin typeface="Arial"/>
                <a:ea typeface="DejaVu Sans"/>
              </a:rPr>
              <a:t>concepts</a:t>
            </a:r>
            <a:r>
              <a:rPr lang="da-DK" sz="1600" b="0" strike="noStrike" spc="-1" dirty="0">
                <a:solidFill>
                  <a:srgbClr val="000000"/>
                </a:solidFill>
                <a:latin typeface="Arial"/>
                <a:ea typeface="DejaVu Sans"/>
              </a:rPr>
              <a:t>, &amp; </a:t>
            </a:r>
            <a:r>
              <a:rPr lang="da-DK" sz="1600" b="0" strike="noStrike" spc="-1" dirty="0" err="1">
                <a:solidFill>
                  <a:srgbClr val="000000"/>
                </a:solidFill>
                <a:latin typeface="Arial"/>
                <a:ea typeface="DejaVu Sans"/>
              </a:rPr>
              <a:t>motives</a:t>
            </a:r>
            <a:r>
              <a:rPr lang="da-DK" sz="1600" b="0" strike="noStrike" spc="-1" dirty="0">
                <a:solidFill>
                  <a:srgbClr val="000000"/>
                </a:solidFill>
                <a:latin typeface="Arial"/>
                <a:ea typeface="DejaVu Sans"/>
              </a:rPr>
              <a:t>, so GUIDES go BENEATH to </a:t>
            </a:r>
            <a:r>
              <a:rPr lang="da-DK" sz="1600" b="0" strike="noStrike" spc="-1" dirty="0" err="1">
                <a:solidFill>
                  <a:srgbClr val="000000"/>
                </a:solidFill>
                <a:latin typeface="Arial"/>
                <a:ea typeface="DejaVu Sans"/>
              </a:rPr>
              <a:t>core</a:t>
            </a:r>
            <a:r>
              <a:rPr lang="da-DK" sz="1600" b="0" strike="noStrike" spc="-1" dirty="0">
                <a:solidFill>
                  <a:srgbClr val="000000"/>
                </a:solidFill>
                <a:latin typeface="Arial"/>
                <a:ea typeface="DejaVu Sans"/>
              </a:rPr>
              <a:t> </a:t>
            </a:r>
            <a:r>
              <a:rPr lang="da-DK" sz="1600" b="0" strike="noStrike" spc="-1" dirty="0" err="1">
                <a:solidFill>
                  <a:srgbClr val="000000"/>
                </a:solidFill>
                <a:latin typeface="Arial"/>
                <a:ea typeface="DejaVu Sans"/>
              </a:rPr>
              <a:t>values</a:t>
            </a:r>
            <a:r>
              <a:rPr lang="da-DK" sz="1600" b="0" strike="noStrike" spc="-1" dirty="0">
                <a:solidFill>
                  <a:srgbClr val="000000"/>
                </a:solidFill>
                <a:latin typeface="Arial"/>
                <a:ea typeface="DejaVu Sans"/>
              </a:rPr>
              <a:t>…</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1600" b="0" strike="noStrike" spc="-1" dirty="0">
                <a:solidFill>
                  <a:srgbClr val="000000"/>
                </a:solidFill>
                <a:latin typeface="Arial"/>
                <a:ea typeface="DejaVu Sans"/>
              </a:rPr>
              <a:t>On the </a:t>
            </a:r>
            <a:r>
              <a:rPr lang="da-DK" sz="1600" b="0" strike="noStrike" spc="-1" dirty="0" err="1">
                <a:solidFill>
                  <a:srgbClr val="000000"/>
                </a:solidFill>
                <a:latin typeface="Arial"/>
                <a:ea typeface="DejaVu Sans"/>
              </a:rPr>
              <a:t>surface</a:t>
            </a:r>
            <a:r>
              <a:rPr lang="da-DK" sz="1600" b="0" strike="noStrike" spc="-1" dirty="0">
                <a:solidFill>
                  <a:srgbClr val="000000"/>
                </a:solidFill>
                <a:latin typeface="Arial"/>
                <a:ea typeface="DejaVu Sans"/>
              </a:rPr>
              <a:t> is the ‘</a:t>
            </a:r>
            <a:r>
              <a:rPr lang="da-DK" sz="1600" b="0" strike="noStrike" spc="-1" dirty="0" err="1">
                <a:solidFill>
                  <a:srgbClr val="000000"/>
                </a:solidFill>
                <a:latin typeface="Arial"/>
                <a:ea typeface="DejaVu Sans"/>
              </a:rPr>
              <a:t>Domination</a:t>
            </a:r>
            <a:r>
              <a:rPr lang="da-DK" sz="1600" b="0" strike="noStrike" spc="-1" dirty="0">
                <a:solidFill>
                  <a:srgbClr val="000000"/>
                </a:solidFill>
                <a:latin typeface="Arial"/>
                <a:ea typeface="DejaVu Sans"/>
              </a:rPr>
              <a:t> of the </a:t>
            </a:r>
            <a:r>
              <a:rPr lang="da-DK" sz="1600" b="0" strike="noStrike" spc="-1" dirty="0" err="1">
                <a:solidFill>
                  <a:srgbClr val="000000"/>
                </a:solidFill>
                <a:latin typeface="Arial"/>
                <a:ea typeface="DejaVu Sans"/>
              </a:rPr>
              <a:t>Obvious</a:t>
            </a:r>
            <a:r>
              <a:rPr lang="da-DK" sz="1600" b="0" strike="noStrike" spc="-1" dirty="0">
                <a:solidFill>
                  <a:srgbClr val="000000"/>
                </a:solidFill>
                <a:latin typeface="Arial"/>
                <a:ea typeface="DejaVu Sans"/>
              </a:rPr>
              <a:t>’</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1600" b="0" strike="noStrike" spc="-1" dirty="0" err="1">
                <a:solidFill>
                  <a:srgbClr val="000000"/>
                </a:solidFill>
                <a:latin typeface="Arial"/>
                <a:ea typeface="DejaVu Sans"/>
              </a:rPr>
              <a:t>Going</a:t>
            </a:r>
            <a:r>
              <a:rPr lang="da-DK" sz="1600" b="0" strike="noStrike" spc="-1" dirty="0">
                <a:solidFill>
                  <a:srgbClr val="000000"/>
                </a:solidFill>
                <a:latin typeface="Arial"/>
                <a:ea typeface="DejaVu Sans"/>
              </a:rPr>
              <a:t> BENEATH the </a:t>
            </a:r>
            <a:r>
              <a:rPr lang="da-DK" sz="1600" b="0" strike="noStrike" spc="-1" dirty="0" err="1">
                <a:solidFill>
                  <a:srgbClr val="000000"/>
                </a:solidFill>
                <a:latin typeface="Arial"/>
                <a:ea typeface="DejaVu Sans"/>
              </a:rPr>
              <a:t>words</a:t>
            </a:r>
            <a:r>
              <a:rPr lang="da-DK" sz="1600" b="0" strike="noStrike" spc="-1" dirty="0">
                <a:solidFill>
                  <a:srgbClr val="000000"/>
                </a:solidFill>
                <a:latin typeface="Arial"/>
                <a:ea typeface="DejaVu Sans"/>
              </a:rPr>
              <a:t>, labels, </a:t>
            </a:r>
            <a:r>
              <a:rPr lang="en-US" sz="1600" b="0" strike="noStrike" spc="-1" dirty="0">
                <a:solidFill>
                  <a:srgbClr val="000000"/>
                </a:solidFill>
                <a:latin typeface="Arial"/>
                <a:ea typeface="DejaVu Sans"/>
              </a:rPr>
              <a:t>judgements, and polarities, gets to CORE values &amp; CORE concepts &amp; CORE motives</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en-US" sz="1600" b="0" strike="noStrike" spc="-1" dirty="0">
                <a:solidFill>
                  <a:srgbClr val="000000"/>
                </a:solidFill>
                <a:latin typeface="Arial"/>
                <a:ea typeface="DejaVu Sans"/>
              </a:rPr>
              <a:t>BENEATH the surface is the changes, movements, the flow, and its what is changeless about the world and universe</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en-US" sz="1600" b="0" strike="noStrike" spc="-1" dirty="0">
                <a:solidFill>
                  <a:srgbClr val="000000"/>
                </a:solidFill>
                <a:latin typeface="Arial"/>
                <a:ea typeface="DejaVu Sans"/>
              </a:rPr>
              <a:t>Going BENEATH the Narrative-Counternarrative arguing, the polarities, we get to the changes and the changeless</a:t>
            </a:r>
            <a:r>
              <a:rPr lang="da-DK" sz="1600" b="0" strike="noStrike" spc="-1" dirty="0">
                <a:solidFill>
                  <a:srgbClr val="000000"/>
                </a:solidFill>
                <a:latin typeface="Arial"/>
                <a:ea typeface="DejaVu Sans"/>
              </a:rPr>
              <a:t> </a:t>
            </a:r>
            <a:endParaRPr lang="en-US" sz="1600" b="0" strike="noStrike" spc="-1" dirty="0">
              <a:latin typeface="Arial"/>
            </a:endParaRPr>
          </a:p>
          <a:p>
            <a:endParaRPr lang="en-CH" dirty="0"/>
          </a:p>
          <a:p>
            <a:pPr marL="1080" indent="0">
              <a:lnSpc>
                <a:spcPct val="100000"/>
              </a:lnSpc>
              <a:buClr>
                <a:srgbClr val="000000"/>
              </a:buClr>
              <a:buNone/>
            </a:pPr>
            <a:r>
              <a:rPr lang="en-US" sz="1200" b="1" i="1" spc="-1" dirty="0">
                <a:solidFill>
                  <a:schemeClr val="accent4">
                    <a:lumMod val="50000"/>
                  </a:schemeClr>
                </a:solidFill>
              </a:rPr>
              <a:t>What is the BENEATH? </a:t>
            </a:r>
          </a:p>
          <a:p>
            <a:pPr marL="1080" indent="0">
              <a:lnSpc>
                <a:spcPct val="100000"/>
              </a:lnSpc>
              <a:spcBef>
                <a:spcPts val="2205"/>
              </a:spcBef>
              <a:buClr>
                <a:srgbClr val="000000"/>
              </a:buClr>
              <a:buNone/>
            </a:pPr>
            <a:r>
              <a:rPr lang="en-US" sz="900" b="1" spc="-1" dirty="0">
                <a:solidFill>
                  <a:schemeClr val="accent4">
                    <a:lumMod val="50000"/>
                  </a:schemeClr>
                </a:solidFill>
              </a:rPr>
              <a:t>Stories &amp; Narratives are composed of pre-conceived </a:t>
            </a:r>
            <a:br>
              <a:rPr lang="en-US" sz="900" b="1" spc="-1" dirty="0">
                <a:solidFill>
                  <a:schemeClr val="accent4">
                    <a:lumMod val="50000"/>
                  </a:schemeClr>
                </a:solidFill>
              </a:rPr>
            </a:br>
            <a:r>
              <a:rPr lang="en-US" sz="900" b="1" spc="-1" dirty="0">
                <a:solidFill>
                  <a:schemeClr val="accent4">
                    <a:lumMod val="50000"/>
                  </a:schemeClr>
                </a:solidFill>
              </a:rPr>
              <a:t>SURFACE values, concepts, &amp; motives</a:t>
            </a:r>
            <a:br>
              <a:rPr lang="en-US" sz="900" b="1" spc="-1" dirty="0">
                <a:solidFill>
                  <a:schemeClr val="accent4">
                    <a:lumMod val="50000"/>
                  </a:schemeClr>
                </a:solidFill>
              </a:rPr>
            </a:br>
            <a:r>
              <a:rPr lang="en-US" sz="900" b="1" spc="-1" dirty="0">
                <a:solidFill>
                  <a:schemeClr val="accent4">
                    <a:lumMod val="50000"/>
                  </a:schemeClr>
                </a:solidFill>
              </a:rPr>
              <a:t>	</a:t>
            </a:r>
            <a:r>
              <a:rPr lang="en-US" sz="900" b="1" spc="-1" dirty="0">
                <a:solidFill>
                  <a:schemeClr val="accent4">
                    <a:lumMod val="50000"/>
                  </a:schemeClr>
                </a:solidFill>
                <a:sym typeface="Wingdings" pitchFamily="2" charset="2"/>
              </a:rPr>
              <a:t> </a:t>
            </a:r>
            <a:r>
              <a:rPr lang="en-US" sz="900" b="1" spc="-1" dirty="0">
                <a:solidFill>
                  <a:schemeClr val="accent4">
                    <a:lumMod val="50000"/>
                  </a:schemeClr>
                </a:solidFill>
              </a:rPr>
              <a:t>Guides go </a:t>
            </a:r>
            <a:r>
              <a:rPr lang="en-US" sz="900" b="1" spc="-1" dirty="0">
                <a:solidFill>
                  <a:schemeClr val="accent5">
                    <a:lumMod val="50000"/>
                  </a:schemeClr>
                </a:solidFill>
              </a:rPr>
              <a:t>BENEATH</a:t>
            </a:r>
            <a:r>
              <a:rPr lang="en-US" sz="900" b="1" spc="-1" dirty="0">
                <a:solidFill>
                  <a:schemeClr val="accent4">
                    <a:lumMod val="50000"/>
                  </a:schemeClr>
                </a:solidFill>
              </a:rPr>
              <a:t> to core values</a:t>
            </a:r>
          </a:p>
          <a:p>
            <a:pPr marL="1080" indent="0">
              <a:lnSpc>
                <a:spcPct val="100000"/>
              </a:lnSpc>
              <a:spcBef>
                <a:spcPts val="2205"/>
              </a:spcBef>
              <a:buClr>
                <a:srgbClr val="000000"/>
              </a:buClr>
              <a:buNone/>
            </a:pPr>
            <a:r>
              <a:rPr lang="en-US" sz="900" b="1" spc="-1" dirty="0">
                <a:solidFill>
                  <a:schemeClr val="accent4">
                    <a:lumMod val="50000"/>
                  </a:schemeClr>
                </a:solidFill>
              </a:rPr>
              <a:t>On the surface is the ‘Domination of the Obvious’</a:t>
            </a:r>
          </a:p>
          <a:p>
            <a:pPr marL="1080" indent="0">
              <a:lnSpc>
                <a:spcPct val="100000"/>
              </a:lnSpc>
              <a:spcBef>
                <a:spcPts val="2205"/>
              </a:spcBef>
              <a:buClr>
                <a:srgbClr val="000000"/>
              </a:buClr>
              <a:buNone/>
            </a:pPr>
            <a:r>
              <a:rPr lang="en-US" sz="900" b="1" spc="-1" dirty="0">
                <a:solidFill>
                  <a:schemeClr val="accent5">
                    <a:lumMod val="50000"/>
                  </a:schemeClr>
                </a:solidFill>
              </a:rPr>
              <a:t>BENEATH</a:t>
            </a:r>
            <a:r>
              <a:rPr lang="en-US" sz="900" b="1" spc="-1" dirty="0">
                <a:solidFill>
                  <a:schemeClr val="accent4">
                    <a:lumMod val="50000"/>
                  </a:schemeClr>
                </a:solidFill>
              </a:rPr>
              <a:t> the words, labels, judgements, and polarities is the CORE</a:t>
            </a:r>
            <a:br>
              <a:rPr lang="en-US" sz="900" b="1" spc="-1" dirty="0">
                <a:solidFill>
                  <a:schemeClr val="accent4">
                    <a:lumMod val="50000"/>
                  </a:schemeClr>
                </a:solidFill>
              </a:rPr>
            </a:br>
            <a:r>
              <a:rPr lang="en-US" sz="900" b="1" spc="-1" dirty="0">
                <a:solidFill>
                  <a:schemeClr val="accent4">
                    <a:lumMod val="50000"/>
                  </a:schemeClr>
                </a:solidFill>
              </a:rPr>
              <a:t>	</a:t>
            </a:r>
            <a:r>
              <a:rPr lang="en-US" sz="900" b="1" spc="-1" dirty="0">
                <a:solidFill>
                  <a:schemeClr val="accent4">
                    <a:lumMod val="50000"/>
                  </a:schemeClr>
                </a:solidFill>
                <a:sym typeface="Wingdings" pitchFamily="2" charset="2"/>
              </a:rPr>
              <a:t> Guides gets to </a:t>
            </a:r>
            <a:r>
              <a:rPr lang="en-US" sz="900" b="1" spc="-1" dirty="0">
                <a:solidFill>
                  <a:schemeClr val="accent4">
                    <a:lumMod val="50000"/>
                  </a:schemeClr>
                </a:solidFill>
              </a:rPr>
              <a:t>CORE values &amp; CORE concepts &amp; CORE motives</a:t>
            </a:r>
          </a:p>
          <a:p>
            <a:pPr marL="1080" indent="0">
              <a:lnSpc>
                <a:spcPct val="100000"/>
              </a:lnSpc>
              <a:spcBef>
                <a:spcPts val="2205"/>
              </a:spcBef>
              <a:buClr>
                <a:srgbClr val="000000"/>
              </a:buClr>
              <a:buNone/>
            </a:pPr>
            <a:r>
              <a:rPr lang="en-US" sz="900" b="1" spc="-1" dirty="0">
                <a:solidFill>
                  <a:schemeClr val="accent5">
                    <a:lumMod val="50000"/>
                  </a:schemeClr>
                </a:solidFill>
              </a:rPr>
              <a:t>BENEATH</a:t>
            </a:r>
            <a:r>
              <a:rPr lang="en-US" sz="900" b="1" spc="-1" dirty="0">
                <a:solidFill>
                  <a:schemeClr val="accent4">
                    <a:lumMod val="50000"/>
                  </a:schemeClr>
                </a:solidFill>
              </a:rPr>
              <a:t> the surface is the changes, movements, the flow, and it’s what is changeless about the world and universe</a:t>
            </a:r>
          </a:p>
          <a:p>
            <a:pPr marL="1080" indent="0">
              <a:lnSpc>
                <a:spcPct val="100000"/>
              </a:lnSpc>
              <a:spcBef>
                <a:spcPts val="2205"/>
              </a:spcBef>
              <a:buClr>
                <a:srgbClr val="000000"/>
              </a:buClr>
              <a:buNone/>
            </a:pPr>
            <a:r>
              <a:rPr lang="en-US" sz="900" b="1" spc="-1" dirty="0">
                <a:solidFill>
                  <a:schemeClr val="accent5">
                    <a:lumMod val="50000"/>
                  </a:schemeClr>
                </a:solidFill>
              </a:rPr>
              <a:t>BENEATH</a:t>
            </a:r>
            <a:r>
              <a:rPr lang="en-US" sz="900" b="1" spc="-1" dirty="0">
                <a:solidFill>
                  <a:schemeClr val="accent4">
                    <a:lumMod val="50000"/>
                  </a:schemeClr>
                </a:solidFill>
              </a:rPr>
              <a:t> the Narrative-Counternarrative arguing, the polarities </a:t>
            </a:r>
            <a:br>
              <a:rPr lang="en-US" sz="900" b="1" spc="-1" dirty="0">
                <a:solidFill>
                  <a:schemeClr val="accent4">
                    <a:lumMod val="50000"/>
                  </a:schemeClr>
                </a:solidFill>
              </a:rPr>
            </a:br>
            <a:r>
              <a:rPr lang="en-US" sz="900" b="1" spc="-1" dirty="0">
                <a:solidFill>
                  <a:schemeClr val="accent4">
                    <a:lumMod val="50000"/>
                  </a:schemeClr>
                </a:solidFill>
              </a:rPr>
              <a:t>	</a:t>
            </a:r>
            <a:r>
              <a:rPr lang="en-US" sz="900" b="1" spc="-1" dirty="0">
                <a:solidFill>
                  <a:schemeClr val="accent4">
                    <a:lumMod val="50000"/>
                  </a:schemeClr>
                </a:solidFill>
                <a:sym typeface="Wingdings" pitchFamily="2" charset="2"/>
              </a:rPr>
              <a:t> </a:t>
            </a:r>
            <a:r>
              <a:rPr lang="en-US" sz="900" b="1" spc="-1" dirty="0">
                <a:solidFill>
                  <a:schemeClr val="accent4">
                    <a:lumMod val="50000"/>
                  </a:schemeClr>
                </a:solidFill>
              </a:rPr>
              <a:t>Guides get to the changes and the changeless </a:t>
            </a: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5</a:t>
            </a:fld>
            <a:endParaRPr lang="en-CH"/>
          </a:p>
        </p:txBody>
      </p:sp>
    </p:spTree>
    <p:extLst>
      <p:ext uri="{BB962C8B-B14F-4D97-AF65-F5344CB8AC3E}">
        <p14:creationId xmlns:p14="http://schemas.microsoft.com/office/powerpoint/2010/main" val="1458062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2000" indent="-323280">
              <a:lnSpc>
                <a:spcPct val="100000"/>
              </a:lnSpc>
              <a:spcBef>
                <a:spcPts val="1417"/>
              </a:spcBef>
              <a:buClr>
                <a:srgbClr val="000000"/>
              </a:buClr>
              <a:buSzPct val="45000"/>
              <a:buFont typeface="Wingdings" charset="2"/>
              <a:buChar char=""/>
            </a:pPr>
            <a:r>
              <a:rPr lang="da-DK" sz="1600" b="0" strike="noStrike" spc="-1" dirty="0" err="1">
                <a:solidFill>
                  <a:srgbClr val="000000"/>
                </a:solidFill>
                <a:latin typeface="Arial"/>
                <a:ea typeface="DejaVu Sans"/>
              </a:rPr>
              <a:t>Stories</a:t>
            </a:r>
            <a:r>
              <a:rPr lang="da-DK" sz="1600" b="0" strike="noStrike" spc="-1" dirty="0">
                <a:solidFill>
                  <a:srgbClr val="000000"/>
                </a:solidFill>
                <a:latin typeface="Arial"/>
                <a:ea typeface="DejaVu Sans"/>
              </a:rPr>
              <a:t> &amp; Narratives </a:t>
            </a:r>
            <a:r>
              <a:rPr lang="da-DK" sz="1600" b="0" strike="noStrike" spc="-1" dirty="0" err="1">
                <a:solidFill>
                  <a:srgbClr val="000000"/>
                </a:solidFill>
                <a:latin typeface="Arial"/>
                <a:ea typeface="DejaVu Sans"/>
              </a:rPr>
              <a:t>are</a:t>
            </a:r>
            <a:r>
              <a:rPr lang="da-DK" sz="1600" b="0" strike="noStrike" spc="-1" dirty="0">
                <a:solidFill>
                  <a:srgbClr val="000000"/>
                </a:solidFill>
                <a:latin typeface="Arial"/>
                <a:ea typeface="DejaVu Sans"/>
              </a:rPr>
              <a:t> </a:t>
            </a:r>
            <a:r>
              <a:rPr lang="da-DK" sz="1600" b="0" strike="noStrike" spc="-1" dirty="0" err="1">
                <a:solidFill>
                  <a:srgbClr val="000000"/>
                </a:solidFill>
                <a:latin typeface="Arial"/>
                <a:ea typeface="DejaVu Sans"/>
              </a:rPr>
              <a:t>composed</a:t>
            </a:r>
            <a:r>
              <a:rPr lang="da-DK" sz="1600" b="0" strike="noStrike" spc="-1" dirty="0">
                <a:solidFill>
                  <a:srgbClr val="000000"/>
                </a:solidFill>
                <a:latin typeface="Arial"/>
                <a:ea typeface="DejaVu Sans"/>
              </a:rPr>
              <a:t> of </a:t>
            </a:r>
            <a:r>
              <a:rPr lang="da-DK" sz="1600" b="0" strike="noStrike" spc="-1" dirty="0" err="1">
                <a:solidFill>
                  <a:srgbClr val="000000"/>
                </a:solidFill>
                <a:latin typeface="Arial"/>
                <a:ea typeface="DejaVu Sans"/>
              </a:rPr>
              <a:t>pre-conceived</a:t>
            </a:r>
            <a:r>
              <a:rPr lang="da-DK" sz="1600" b="0" strike="noStrike" spc="-1" dirty="0">
                <a:solidFill>
                  <a:srgbClr val="000000"/>
                </a:solidFill>
                <a:latin typeface="Arial"/>
                <a:ea typeface="DejaVu Sans"/>
              </a:rPr>
              <a:t> SURFACE </a:t>
            </a:r>
            <a:r>
              <a:rPr lang="da-DK" sz="1600" b="0" strike="noStrike" spc="-1" dirty="0" err="1">
                <a:solidFill>
                  <a:srgbClr val="000000"/>
                </a:solidFill>
                <a:latin typeface="Arial"/>
                <a:ea typeface="DejaVu Sans"/>
              </a:rPr>
              <a:t>values</a:t>
            </a:r>
            <a:r>
              <a:rPr lang="da-DK" sz="1600" b="0" strike="noStrike" spc="-1" dirty="0">
                <a:solidFill>
                  <a:srgbClr val="000000"/>
                </a:solidFill>
                <a:latin typeface="Arial"/>
                <a:ea typeface="DejaVu Sans"/>
              </a:rPr>
              <a:t>, </a:t>
            </a:r>
            <a:r>
              <a:rPr lang="da-DK" sz="1600" b="0" strike="noStrike" spc="-1" dirty="0" err="1">
                <a:solidFill>
                  <a:srgbClr val="000000"/>
                </a:solidFill>
                <a:latin typeface="Arial"/>
                <a:ea typeface="DejaVu Sans"/>
              </a:rPr>
              <a:t>concepts</a:t>
            </a:r>
            <a:r>
              <a:rPr lang="da-DK" sz="1600" b="0" strike="noStrike" spc="-1" dirty="0">
                <a:solidFill>
                  <a:srgbClr val="000000"/>
                </a:solidFill>
                <a:latin typeface="Arial"/>
                <a:ea typeface="DejaVu Sans"/>
              </a:rPr>
              <a:t>, &amp; </a:t>
            </a:r>
            <a:r>
              <a:rPr lang="da-DK" sz="1600" b="0" strike="noStrike" spc="-1" dirty="0" err="1">
                <a:solidFill>
                  <a:srgbClr val="000000"/>
                </a:solidFill>
                <a:latin typeface="Arial"/>
                <a:ea typeface="DejaVu Sans"/>
              </a:rPr>
              <a:t>motives</a:t>
            </a:r>
            <a:r>
              <a:rPr lang="da-DK" sz="1600" b="0" strike="noStrike" spc="-1" dirty="0">
                <a:solidFill>
                  <a:srgbClr val="000000"/>
                </a:solidFill>
                <a:latin typeface="Arial"/>
                <a:ea typeface="DejaVu Sans"/>
              </a:rPr>
              <a:t>, so GUIDES go BENEATH to </a:t>
            </a:r>
            <a:r>
              <a:rPr lang="da-DK" sz="1600" b="0" strike="noStrike" spc="-1" dirty="0" err="1">
                <a:solidFill>
                  <a:srgbClr val="000000"/>
                </a:solidFill>
                <a:latin typeface="Arial"/>
                <a:ea typeface="DejaVu Sans"/>
              </a:rPr>
              <a:t>core</a:t>
            </a:r>
            <a:r>
              <a:rPr lang="da-DK" sz="1600" b="0" strike="noStrike" spc="-1" dirty="0">
                <a:solidFill>
                  <a:srgbClr val="000000"/>
                </a:solidFill>
                <a:latin typeface="Arial"/>
                <a:ea typeface="DejaVu Sans"/>
              </a:rPr>
              <a:t> </a:t>
            </a:r>
            <a:r>
              <a:rPr lang="da-DK" sz="1600" b="0" strike="noStrike" spc="-1" dirty="0" err="1">
                <a:solidFill>
                  <a:srgbClr val="000000"/>
                </a:solidFill>
                <a:latin typeface="Arial"/>
                <a:ea typeface="DejaVu Sans"/>
              </a:rPr>
              <a:t>values</a:t>
            </a:r>
            <a:r>
              <a:rPr lang="da-DK" sz="1600" b="0" strike="noStrike" spc="-1" dirty="0">
                <a:solidFill>
                  <a:srgbClr val="000000"/>
                </a:solidFill>
                <a:latin typeface="Arial"/>
                <a:ea typeface="DejaVu Sans"/>
              </a:rPr>
              <a:t>…</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1600" b="0" strike="noStrike" spc="-1" dirty="0">
                <a:solidFill>
                  <a:srgbClr val="000000"/>
                </a:solidFill>
                <a:latin typeface="Arial"/>
                <a:ea typeface="DejaVu Sans"/>
              </a:rPr>
              <a:t>On the </a:t>
            </a:r>
            <a:r>
              <a:rPr lang="da-DK" sz="1600" b="0" strike="noStrike" spc="-1" dirty="0" err="1">
                <a:solidFill>
                  <a:srgbClr val="000000"/>
                </a:solidFill>
                <a:latin typeface="Arial"/>
                <a:ea typeface="DejaVu Sans"/>
              </a:rPr>
              <a:t>surface</a:t>
            </a:r>
            <a:r>
              <a:rPr lang="da-DK" sz="1600" b="0" strike="noStrike" spc="-1" dirty="0">
                <a:solidFill>
                  <a:srgbClr val="000000"/>
                </a:solidFill>
                <a:latin typeface="Arial"/>
                <a:ea typeface="DejaVu Sans"/>
              </a:rPr>
              <a:t> is the ‘</a:t>
            </a:r>
            <a:r>
              <a:rPr lang="da-DK" sz="1600" b="0" strike="noStrike" spc="-1" dirty="0" err="1">
                <a:solidFill>
                  <a:srgbClr val="000000"/>
                </a:solidFill>
                <a:latin typeface="Arial"/>
                <a:ea typeface="DejaVu Sans"/>
              </a:rPr>
              <a:t>Domination</a:t>
            </a:r>
            <a:r>
              <a:rPr lang="da-DK" sz="1600" b="0" strike="noStrike" spc="-1" dirty="0">
                <a:solidFill>
                  <a:srgbClr val="000000"/>
                </a:solidFill>
                <a:latin typeface="Arial"/>
                <a:ea typeface="DejaVu Sans"/>
              </a:rPr>
              <a:t> of the </a:t>
            </a:r>
            <a:r>
              <a:rPr lang="da-DK" sz="1600" b="0" strike="noStrike" spc="-1" dirty="0" err="1">
                <a:solidFill>
                  <a:srgbClr val="000000"/>
                </a:solidFill>
                <a:latin typeface="Arial"/>
                <a:ea typeface="DejaVu Sans"/>
              </a:rPr>
              <a:t>Obvious</a:t>
            </a:r>
            <a:r>
              <a:rPr lang="da-DK" sz="1600" b="0" strike="noStrike" spc="-1" dirty="0">
                <a:solidFill>
                  <a:srgbClr val="000000"/>
                </a:solidFill>
                <a:latin typeface="Arial"/>
                <a:ea typeface="DejaVu Sans"/>
              </a:rPr>
              <a:t>’</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1600" b="0" strike="noStrike" spc="-1" dirty="0" err="1">
                <a:solidFill>
                  <a:srgbClr val="000000"/>
                </a:solidFill>
                <a:latin typeface="Arial"/>
                <a:ea typeface="DejaVu Sans"/>
              </a:rPr>
              <a:t>Going</a:t>
            </a:r>
            <a:r>
              <a:rPr lang="da-DK" sz="1600" b="0" strike="noStrike" spc="-1" dirty="0">
                <a:solidFill>
                  <a:srgbClr val="000000"/>
                </a:solidFill>
                <a:latin typeface="Arial"/>
                <a:ea typeface="DejaVu Sans"/>
              </a:rPr>
              <a:t> BENEATH the </a:t>
            </a:r>
            <a:r>
              <a:rPr lang="da-DK" sz="1600" b="0" strike="noStrike" spc="-1" dirty="0" err="1">
                <a:solidFill>
                  <a:srgbClr val="000000"/>
                </a:solidFill>
                <a:latin typeface="Arial"/>
                <a:ea typeface="DejaVu Sans"/>
              </a:rPr>
              <a:t>words</a:t>
            </a:r>
            <a:r>
              <a:rPr lang="da-DK" sz="1600" b="0" strike="noStrike" spc="-1" dirty="0">
                <a:solidFill>
                  <a:srgbClr val="000000"/>
                </a:solidFill>
                <a:latin typeface="Arial"/>
                <a:ea typeface="DejaVu Sans"/>
              </a:rPr>
              <a:t>, labels, </a:t>
            </a:r>
            <a:r>
              <a:rPr lang="en-US" sz="1600" b="0" strike="noStrike" spc="-1" dirty="0">
                <a:solidFill>
                  <a:srgbClr val="000000"/>
                </a:solidFill>
                <a:latin typeface="Arial"/>
                <a:ea typeface="DejaVu Sans"/>
              </a:rPr>
              <a:t>judgements, and polarities, gets to CORE values &amp; CORE concepts &amp; CORE motives</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en-US" sz="1600" b="0" strike="noStrike" spc="-1" dirty="0">
                <a:solidFill>
                  <a:srgbClr val="000000"/>
                </a:solidFill>
                <a:latin typeface="Arial"/>
                <a:ea typeface="DejaVu Sans"/>
              </a:rPr>
              <a:t>BENEATH the surface is the changes, movements, the flow, and its what is changeless about the world and universe</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en-US" sz="1600" b="0" strike="noStrike" spc="-1" dirty="0">
                <a:solidFill>
                  <a:srgbClr val="000000"/>
                </a:solidFill>
                <a:latin typeface="Arial"/>
                <a:ea typeface="DejaVu Sans"/>
              </a:rPr>
              <a:t>Going BENEATH the Narrative-Counternarrative arguing, the polarities, we get to the changes and the changeless</a:t>
            </a:r>
            <a:r>
              <a:rPr lang="da-DK" sz="1600" b="0" strike="noStrike" spc="-1" dirty="0">
                <a:solidFill>
                  <a:srgbClr val="000000"/>
                </a:solidFill>
                <a:latin typeface="Arial"/>
                <a:ea typeface="DejaVu Sans"/>
              </a:rPr>
              <a:t> </a:t>
            </a:r>
            <a:endParaRPr lang="en-US" sz="1600" b="0" strike="noStrike" spc="-1" dirty="0">
              <a:latin typeface="Arial"/>
            </a:endParaRPr>
          </a:p>
          <a:p>
            <a:endParaRPr lang="en-CH" dirty="0"/>
          </a:p>
          <a:p>
            <a:pPr marL="1080" indent="0">
              <a:lnSpc>
                <a:spcPct val="100000"/>
              </a:lnSpc>
              <a:buClr>
                <a:srgbClr val="000000"/>
              </a:buClr>
              <a:buNone/>
            </a:pPr>
            <a:r>
              <a:rPr lang="en-US" sz="1200" b="1" i="1" spc="-1" dirty="0">
                <a:solidFill>
                  <a:schemeClr val="accent4">
                    <a:lumMod val="50000"/>
                  </a:schemeClr>
                </a:solidFill>
              </a:rPr>
              <a:t>What is the BENEATH? </a:t>
            </a:r>
          </a:p>
          <a:p>
            <a:pPr marL="1080" indent="0">
              <a:lnSpc>
                <a:spcPct val="100000"/>
              </a:lnSpc>
              <a:spcBef>
                <a:spcPts val="2205"/>
              </a:spcBef>
              <a:buClr>
                <a:srgbClr val="000000"/>
              </a:buClr>
              <a:buNone/>
            </a:pPr>
            <a:r>
              <a:rPr lang="en-US" sz="900" b="1" spc="-1" dirty="0">
                <a:solidFill>
                  <a:schemeClr val="accent4">
                    <a:lumMod val="50000"/>
                  </a:schemeClr>
                </a:solidFill>
              </a:rPr>
              <a:t>Stories &amp; Narratives are composed of pre-conceived </a:t>
            </a:r>
            <a:br>
              <a:rPr lang="en-US" sz="900" b="1" spc="-1" dirty="0">
                <a:solidFill>
                  <a:schemeClr val="accent4">
                    <a:lumMod val="50000"/>
                  </a:schemeClr>
                </a:solidFill>
              </a:rPr>
            </a:br>
            <a:r>
              <a:rPr lang="en-US" sz="900" b="1" spc="-1" dirty="0">
                <a:solidFill>
                  <a:schemeClr val="accent4">
                    <a:lumMod val="50000"/>
                  </a:schemeClr>
                </a:solidFill>
              </a:rPr>
              <a:t>SURFACE values, concepts, &amp; motives</a:t>
            </a:r>
            <a:br>
              <a:rPr lang="en-US" sz="900" b="1" spc="-1" dirty="0">
                <a:solidFill>
                  <a:schemeClr val="accent4">
                    <a:lumMod val="50000"/>
                  </a:schemeClr>
                </a:solidFill>
              </a:rPr>
            </a:br>
            <a:r>
              <a:rPr lang="en-US" sz="900" b="1" spc="-1" dirty="0">
                <a:solidFill>
                  <a:schemeClr val="accent4">
                    <a:lumMod val="50000"/>
                  </a:schemeClr>
                </a:solidFill>
              </a:rPr>
              <a:t>	</a:t>
            </a:r>
            <a:r>
              <a:rPr lang="en-US" sz="900" b="1" spc="-1" dirty="0">
                <a:solidFill>
                  <a:schemeClr val="accent4">
                    <a:lumMod val="50000"/>
                  </a:schemeClr>
                </a:solidFill>
                <a:sym typeface="Wingdings" pitchFamily="2" charset="2"/>
              </a:rPr>
              <a:t> </a:t>
            </a:r>
            <a:r>
              <a:rPr lang="en-US" sz="900" b="1" spc="-1" dirty="0">
                <a:solidFill>
                  <a:schemeClr val="accent4">
                    <a:lumMod val="50000"/>
                  </a:schemeClr>
                </a:solidFill>
              </a:rPr>
              <a:t>Guides go </a:t>
            </a:r>
            <a:r>
              <a:rPr lang="en-US" sz="900" b="1" spc="-1" dirty="0">
                <a:solidFill>
                  <a:schemeClr val="accent5">
                    <a:lumMod val="50000"/>
                  </a:schemeClr>
                </a:solidFill>
              </a:rPr>
              <a:t>BENEATH</a:t>
            </a:r>
            <a:r>
              <a:rPr lang="en-US" sz="900" b="1" spc="-1" dirty="0">
                <a:solidFill>
                  <a:schemeClr val="accent4">
                    <a:lumMod val="50000"/>
                  </a:schemeClr>
                </a:solidFill>
              </a:rPr>
              <a:t> to core values</a:t>
            </a:r>
          </a:p>
          <a:p>
            <a:pPr marL="1080" indent="0">
              <a:lnSpc>
                <a:spcPct val="100000"/>
              </a:lnSpc>
              <a:spcBef>
                <a:spcPts val="2205"/>
              </a:spcBef>
              <a:buClr>
                <a:srgbClr val="000000"/>
              </a:buClr>
              <a:buNone/>
            </a:pPr>
            <a:r>
              <a:rPr lang="en-US" sz="900" b="1" spc="-1" dirty="0">
                <a:solidFill>
                  <a:schemeClr val="accent4">
                    <a:lumMod val="50000"/>
                  </a:schemeClr>
                </a:solidFill>
              </a:rPr>
              <a:t>On the surface is the ‘Domination of the Obvious’</a:t>
            </a:r>
          </a:p>
          <a:p>
            <a:pPr marL="1080" indent="0">
              <a:lnSpc>
                <a:spcPct val="100000"/>
              </a:lnSpc>
              <a:spcBef>
                <a:spcPts val="2205"/>
              </a:spcBef>
              <a:buClr>
                <a:srgbClr val="000000"/>
              </a:buClr>
              <a:buNone/>
            </a:pPr>
            <a:r>
              <a:rPr lang="en-US" sz="900" b="1" spc="-1" dirty="0">
                <a:solidFill>
                  <a:schemeClr val="accent5">
                    <a:lumMod val="50000"/>
                  </a:schemeClr>
                </a:solidFill>
              </a:rPr>
              <a:t>BENEATH</a:t>
            </a:r>
            <a:r>
              <a:rPr lang="en-US" sz="900" b="1" spc="-1" dirty="0">
                <a:solidFill>
                  <a:schemeClr val="accent4">
                    <a:lumMod val="50000"/>
                  </a:schemeClr>
                </a:solidFill>
              </a:rPr>
              <a:t> the words, labels, judgements, and polarities is the CORE</a:t>
            </a:r>
            <a:br>
              <a:rPr lang="en-US" sz="900" b="1" spc="-1" dirty="0">
                <a:solidFill>
                  <a:schemeClr val="accent4">
                    <a:lumMod val="50000"/>
                  </a:schemeClr>
                </a:solidFill>
              </a:rPr>
            </a:br>
            <a:r>
              <a:rPr lang="en-US" sz="900" b="1" spc="-1" dirty="0">
                <a:solidFill>
                  <a:schemeClr val="accent4">
                    <a:lumMod val="50000"/>
                  </a:schemeClr>
                </a:solidFill>
              </a:rPr>
              <a:t>	</a:t>
            </a:r>
            <a:r>
              <a:rPr lang="en-US" sz="900" b="1" spc="-1" dirty="0">
                <a:solidFill>
                  <a:schemeClr val="accent4">
                    <a:lumMod val="50000"/>
                  </a:schemeClr>
                </a:solidFill>
                <a:sym typeface="Wingdings" pitchFamily="2" charset="2"/>
              </a:rPr>
              <a:t> Guides gets to </a:t>
            </a:r>
            <a:r>
              <a:rPr lang="en-US" sz="900" b="1" spc="-1" dirty="0">
                <a:solidFill>
                  <a:schemeClr val="accent4">
                    <a:lumMod val="50000"/>
                  </a:schemeClr>
                </a:solidFill>
              </a:rPr>
              <a:t>CORE values &amp; CORE concepts &amp; CORE motives</a:t>
            </a:r>
          </a:p>
          <a:p>
            <a:pPr marL="1080" indent="0">
              <a:lnSpc>
                <a:spcPct val="100000"/>
              </a:lnSpc>
              <a:spcBef>
                <a:spcPts val="2205"/>
              </a:spcBef>
              <a:buClr>
                <a:srgbClr val="000000"/>
              </a:buClr>
              <a:buNone/>
            </a:pPr>
            <a:r>
              <a:rPr lang="en-US" sz="900" b="1" spc="-1" dirty="0">
                <a:solidFill>
                  <a:schemeClr val="accent5">
                    <a:lumMod val="50000"/>
                  </a:schemeClr>
                </a:solidFill>
              </a:rPr>
              <a:t>BENEATH</a:t>
            </a:r>
            <a:r>
              <a:rPr lang="en-US" sz="900" b="1" spc="-1" dirty="0">
                <a:solidFill>
                  <a:schemeClr val="accent4">
                    <a:lumMod val="50000"/>
                  </a:schemeClr>
                </a:solidFill>
              </a:rPr>
              <a:t> the surface is the changes, movements, the flow, and it’s what is changeless about the world and universe</a:t>
            </a:r>
          </a:p>
          <a:p>
            <a:pPr marL="1080" indent="0">
              <a:lnSpc>
                <a:spcPct val="100000"/>
              </a:lnSpc>
              <a:spcBef>
                <a:spcPts val="2205"/>
              </a:spcBef>
              <a:buClr>
                <a:srgbClr val="000000"/>
              </a:buClr>
              <a:buNone/>
            </a:pPr>
            <a:r>
              <a:rPr lang="en-US" sz="900" b="1" spc="-1" dirty="0">
                <a:solidFill>
                  <a:schemeClr val="accent5">
                    <a:lumMod val="50000"/>
                  </a:schemeClr>
                </a:solidFill>
              </a:rPr>
              <a:t>BENEATH</a:t>
            </a:r>
            <a:r>
              <a:rPr lang="en-US" sz="900" b="1" spc="-1" dirty="0">
                <a:solidFill>
                  <a:schemeClr val="accent4">
                    <a:lumMod val="50000"/>
                  </a:schemeClr>
                </a:solidFill>
              </a:rPr>
              <a:t> the Narrative-Counternarrative arguing, the polarities </a:t>
            </a:r>
            <a:br>
              <a:rPr lang="en-US" sz="900" b="1" spc="-1" dirty="0">
                <a:solidFill>
                  <a:schemeClr val="accent4">
                    <a:lumMod val="50000"/>
                  </a:schemeClr>
                </a:solidFill>
              </a:rPr>
            </a:br>
            <a:r>
              <a:rPr lang="en-US" sz="900" b="1" spc="-1" dirty="0">
                <a:solidFill>
                  <a:schemeClr val="accent4">
                    <a:lumMod val="50000"/>
                  </a:schemeClr>
                </a:solidFill>
              </a:rPr>
              <a:t>	</a:t>
            </a:r>
            <a:r>
              <a:rPr lang="en-US" sz="900" b="1" spc="-1" dirty="0">
                <a:solidFill>
                  <a:schemeClr val="accent4">
                    <a:lumMod val="50000"/>
                  </a:schemeClr>
                </a:solidFill>
                <a:sym typeface="Wingdings" pitchFamily="2" charset="2"/>
              </a:rPr>
              <a:t> </a:t>
            </a:r>
            <a:r>
              <a:rPr lang="en-US" sz="900" b="1" spc="-1" dirty="0">
                <a:solidFill>
                  <a:schemeClr val="accent4">
                    <a:lumMod val="50000"/>
                  </a:schemeClr>
                </a:solidFill>
              </a:rPr>
              <a:t>Guides get to the changes and the changeless </a:t>
            </a: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6</a:t>
            </a:fld>
            <a:endParaRPr lang="en-CH"/>
          </a:p>
        </p:txBody>
      </p:sp>
    </p:spTree>
    <p:extLst>
      <p:ext uri="{BB962C8B-B14F-4D97-AF65-F5344CB8AC3E}">
        <p14:creationId xmlns:p14="http://schemas.microsoft.com/office/powerpoint/2010/main" val="4493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22F8A-1068-AE4B-A6E2-A8C5C25741BD}" type="slidenum">
              <a:rPr lang="en-CH" smtClean="0"/>
              <a:t>7</a:t>
            </a:fld>
            <a:endParaRPr lang="en-CH"/>
          </a:p>
        </p:txBody>
      </p:sp>
    </p:spTree>
    <p:extLst>
      <p:ext uri="{BB962C8B-B14F-4D97-AF65-F5344CB8AC3E}">
        <p14:creationId xmlns:p14="http://schemas.microsoft.com/office/powerpoint/2010/main" val="1500115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22F8A-1068-AE4B-A6E2-A8C5C25741BD}" type="slidenum">
              <a:rPr lang="en-CH" smtClean="0"/>
              <a:t>8</a:t>
            </a:fld>
            <a:endParaRPr lang="en-CH"/>
          </a:p>
        </p:txBody>
      </p:sp>
    </p:spTree>
    <p:extLst>
      <p:ext uri="{BB962C8B-B14F-4D97-AF65-F5344CB8AC3E}">
        <p14:creationId xmlns:p14="http://schemas.microsoft.com/office/powerpoint/2010/main" val="3819287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lnSpc>
                <a:spcPct val="100000"/>
              </a:lnSpc>
              <a:spcBef>
                <a:spcPts val="561"/>
              </a:spcBef>
              <a:buNone/>
              <a:tabLst>
                <a:tab pos="0" algn="l"/>
              </a:tabLst>
            </a:pPr>
            <a:r>
              <a:rPr lang="en-US" sz="1100" b="1" spc="-1" dirty="0">
                <a:solidFill>
                  <a:srgbClr val="000000"/>
                </a:solidFill>
              </a:rPr>
              <a:t>When did you foresee a negative outcome </a:t>
            </a:r>
            <a:br>
              <a:rPr lang="en-US" sz="1100" b="1" spc="-1" dirty="0">
                <a:solidFill>
                  <a:srgbClr val="000000"/>
                </a:solidFill>
              </a:rPr>
            </a:br>
            <a:r>
              <a:rPr lang="en-US" sz="1100" b="1" spc="-1" dirty="0">
                <a:solidFill>
                  <a:srgbClr val="000000"/>
                </a:solidFill>
              </a:rPr>
              <a:t>and turn around the plot as it was happening?</a:t>
            </a:r>
          </a:p>
          <a:p>
            <a:pPr marL="0" indent="0" algn="ctr">
              <a:lnSpc>
                <a:spcPct val="100000"/>
              </a:lnSpc>
              <a:buNone/>
            </a:pPr>
            <a:endParaRPr lang="en-US" sz="1100" b="1" spc="-1" dirty="0">
              <a:solidFill>
                <a:srgbClr val="000000"/>
              </a:solidFill>
            </a:endParaRPr>
          </a:p>
          <a:p>
            <a:pPr>
              <a:lnSpc>
                <a:spcPct val="100000"/>
              </a:lnSpc>
            </a:pPr>
            <a:endParaRPr lang="da-DK" sz="1100" b="0" strike="noStrike" spc="-1" dirty="0">
              <a:solidFill>
                <a:srgbClr val="000000"/>
              </a:solidFill>
              <a:latin typeface="Arial"/>
              <a:ea typeface="DejaVu Sans"/>
            </a:endParaRPr>
          </a:p>
          <a:p>
            <a:pPr>
              <a:lnSpc>
                <a:spcPct val="100000"/>
              </a:lnSpc>
            </a:pPr>
            <a:r>
              <a:rPr lang="da-DK" sz="1100" b="0" strike="noStrike" spc="-1" dirty="0">
                <a:solidFill>
                  <a:srgbClr val="000000"/>
                </a:solidFill>
                <a:latin typeface="Arial"/>
                <a:ea typeface="DejaVu Sans"/>
              </a:rPr>
              <a:t>INTRO TO BREAKOUT ROOM</a:t>
            </a:r>
            <a:endParaRPr lang="da-DK" sz="1100" b="0" strike="noStrike" spc="-1" dirty="0">
              <a:latin typeface="Arial"/>
            </a:endParaRPr>
          </a:p>
          <a:p>
            <a:pPr>
              <a:lnSpc>
                <a:spcPct val="100000"/>
              </a:lnSpc>
            </a:pPr>
            <a:r>
              <a:rPr lang="da-DK" sz="800" b="0" strike="noStrike" spc="-1" dirty="0">
                <a:solidFill>
                  <a:srgbClr val="000000"/>
                </a:solidFill>
                <a:latin typeface="Arial"/>
                <a:ea typeface="DejaVu Sans"/>
              </a:rPr>
              <a:t>15 </a:t>
            </a:r>
            <a:r>
              <a:rPr lang="da-DK" sz="800" b="0" strike="noStrike" spc="-1" dirty="0" err="1">
                <a:solidFill>
                  <a:srgbClr val="000000"/>
                </a:solidFill>
                <a:latin typeface="Arial"/>
                <a:ea typeface="DejaVu Sans"/>
              </a:rPr>
              <a:t>minutes</a:t>
            </a:r>
            <a:r>
              <a:rPr lang="da-DK" sz="800" b="0" strike="noStrike" spc="-1" dirty="0">
                <a:solidFill>
                  <a:srgbClr val="000000"/>
                </a:solidFill>
                <a:latin typeface="Arial"/>
                <a:ea typeface="DejaVu Sans"/>
              </a:rPr>
              <a:t> total in </a:t>
            </a:r>
            <a:r>
              <a:rPr lang="da-DK" sz="800" b="0" strike="noStrike" spc="-1" dirty="0" err="1">
                <a:solidFill>
                  <a:srgbClr val="000000"/>
                </a:solidFill>
                <a:latin typeface="Arial"/>
                <a:ea typeface="DejaVu Sans"/>
              </a:rPr>
              <a:t>groups</a:t>
            </a:r>
            <a:r>
              <a:rPr lang="da-DK" sz="800" b="0" strike="noStrike" spc="-1" dirty="0">
                <a:solidFill>
                  <a:srgbClr val="000000"/>
                </a:solidFill>
                <a:latin typeface="Arial"/>
                <a:ea typeface="DejaVu Sans"/>
              </a:rPr>
              <a:t> of 3 or 4 </a:t>
            </a:r>
            <a:endParaRPr lang="da-DK" sz="800" b="0" strike="noStrike" spc="-1" dirty="0">
              <a:latin typeface="Arial"/>
            </a:endParaRPr>
          </a:p>
          <a:p>
            <a:pPr>
              <a:lnSpc>
                <a:spcPct val="100000"/>
              </a:lnSpc>
            </a:pPr>
            <a:endParaRPr lang="da-DK" sz="800" b="0" strike="noStrike" spc="-1" dirty="0">
              <a:latin typeface="Arial"/>
            </a:endParaRPr>
          </a:p>
          <a:p>
            <a:pPr>
              <a:lnSpc>
                <a:spcPct val="100000"/>
              </a:lnSpc>
            </a:pPr>
            <a:r>
              <a:rPr lang="da-DK" sz="900" b="1" strike="noStrike" spc="-1" dirty="0">
                <a:solidFill>
                  <a:srgbClr val="000000"/>
                </a:solidFill>
                <a:latin typeface="Arial"/>
                <a:ea typeface="DejaVu Sans"/>
              </a:rPr>
              <a:t>2 min </a:t>
            </a:r>
            <a:r>
              <a:rPr lang="da-DK" sz="900" b="0" strike="noStrike" spc="-1" dirty="0" err="1">
                <a:solidFill>
                  <a:srgbClr val="000000"/>
                </a:solidFill>
                <a:latin typeface="Arial"/>
                <a:ea typeface="DejaVu Sans"/>
              </a:rPr>
              <a:t>explains</a:t>
            </a:r>
            <a:r>
              <a:rPr lang="da-DK" sz="900" b="0" strike="noStrike" spc="-1" dirty="0">
                <a:solidFill>
                  <a:srgbClr val="000000"/>
                </a:solidFill>
                <a:latin typeface="Arial"/>
                <a:ea typeface="DejaVu Sans"/>
              </a:rPr>
              <a:t>/</a:t>
            </a:r>
            <a:r>
              <a:rPr lang="da-DK" sz="900" b="0" strike="noStrike" spc="-1" dirty="0" err="1">
                <a:solidFill>
                  <a:srgbClr val="000000"/>
                </a:solidFill>
                <a:latin typeface="Arial"/>
                <a:ea typeface="DejaVu Sans"/>
              </a:rPr>
              <a:t>demonstrates</a:t>
            </a:r>
            <a:r>
              <a:rPr lang="da-DK" sz="900" b="0" strike="noStrike" spc="-1" dirty="0">
                <a:solidFill>
                  <a:srgbClr val="000000"/>
                </a:solidFill>
                <a:latin typeface="Arial"/>
                <a:ea typeface="DejaVu Sans"/>
              </a:rPr>
              <a:t> </a:t>
            </a:r>
            <a:r>
              <a:rPr lang="da-DK" sz="900" b="0" strike="noStrike" spc="-1" dirty="0" err="1">
                <a:solidFill>
                  <a:srgbClr val="000000"/>
                </a:solidFill>
                <a:latin typeface="Arial"/>
                <a:ea typeface="DejaVu Sans"/>
              </a:rPr>
              <a:t>questions</a:t>
            </a:r>
            <a:r>
              <a:rPr lang="da-DK" sz="900" spc="-1" dirty="0">
                <a:solidFill>
                  <a:srgbClr val="000000"/>
                </a:solidFill>
                <a:latin typeface="Arial"/>
                <a:ea typeface="DejaVu Sans"/>
              </a:rPr>
              <a:t> to Faith Groups and Consumer Groups </a:t>
            </a:r>
            <a:r>
              <a:rPr lang="da-DK" sz="900" spc="-1" dirty="0" err="1">
                <a:solidFill>
                  <a:srgbClr val="000000"/>
                </a:solidFill>
                <a:latin typeface="Arial"/>
                <a:ea typeface="DejaVu Sans"/>
              </a:rPr>
              <a:t>aligning</a:t>
            </a:r>
            <a:r>
              <a:rPr lang="da-DK" sz="900" spc="-1" dirty="0">
                <a:solidFill>
                  <a:srgbClr val="000000"/>
                </a:solidFill>
                <a:latin typeface="Arial"/>
                <a:ea typeface="DejaVu Sans"/>
              </a:rPr>
              <a:t> to Agricultural </a:t>
            </a:r>
            <a:r>
              <a:rPr lang="da-DK" sz="900" spc="-1" dirty="0" err="1">
                <a:solidFill>
                  <a:srgbClr val="000000"/>
                </a:solidFill>
                <a:latin typeface="Arial"/>
                <a:ea typeface="DejaVu Sans"/>
              </a:rPr>
              <a:t>Workers</a:t>
            </a:r>
            <a:r>
              <a:rPr lang="da-DK" sz="900" spc="-1" dirty="0">
                <a:solidFill>
                  <a:srgbClr val="000000"/>
                </a:solidFill>
                <a:latin typeface="Arial"/>
                <a:ea typeface="DejaVu Sans"/>
              </a:rPr>
              <a:t> to </a:t>
            </a:r>
            <a:r>
              <a:rPr lang="da-DK" sz="900" spc="-1" dirty="0" err="1">
                <a:solidFill>
                  <a:srgbClr val="000000"/>
                </a:solidFill>
                <a:latin typeface="Arial"/>
                <a:ea typeface="DejaVu Sans"/>
              </a:rPr>
              <a:t>affect</a:t>
            </a:r>
            <a:r>
              <a:rPr lang="da-DK" sz="900" spc="-1" dirty="0">
                <a:solidFill>
                  <a:srgbClr val="000000"/>
                </a:solidFill>
                <a:latin typeface="Arial"/>
                <a:ea typeface="DejaVu Sans"/>
              </a:rPr>
              <a:t> </a:t>
            </a:r>
            <a:r>
              <a:rPr lang="da-DK" sz="900" spc="-1" dirty="0" err="1">
                <a:solidFill>
                  <a:srgbClr val="000000"/>
                </a:solidFill>
                <a:latin typeface="Arial"/>
                <a:ea typeface="DejaVu Sans"/>
              </a:rPr>
              <a:t>growers</a:t>
            </a:r>
            <a:r>
              <a:rPr lang="da-DK" sz="900" spc="-1" dirty="0">
                <a:solidFill>
                  <a:srgbClr val="000000"/>
                </a:solidFill>
                <a:latin typeface="Arial"/>
                <a:ea typeface="DejaVu Sans"/>
              </a:rPr>
              <a:t> &amp; </a:t>
            </a:r>
            <a:r>
              <a:rPr lang="da-DK" sz="900" spc="-1" dirty="0" err="1">
                <a:solidFill>
                  <a:srgbClr val="000000"/>
                </a:solidFill>
                <a:latin typeface="Arial"/>
                <a:ea typeface="DejaVu Sans"/>
              </a:rPr>
              <a:t>corporations</a:t>
            </a:r>
            <a:endParaRPr lang="da-DK" sz="900" spc="-1" dirty="0">
              <a:solidFill>
                <a:srgbClr val="000000"/>
              </a:solidFill>
              <a:latin typeface="Arial"/>
              <a:ea typeface="DejaVu Sans"/>
            </a:endParaRPr>
          </a:p>
          <a:p>
            <a:endParaRPr lang="da-DK" sz="900" spc="-1" dirty="0">
              <a:solidFill>
                <a:srgbClr val="000000"/>
              </a:solidFill>
              <a:latin typeface="+mn-lt"/>
              <a:ea typeface="+mn-ea"/>
            </a:endParaRPr>
          </a:p>
          <a:p>
            <a:r>
              <a:rPr lang="da-DK" sz="900" spc="-1" dirty="0" err="1">
                <a:solidFill>
                  <a:srgbClr val="000000"/>
                </a:solidFill>
                <a:latin typeface="+mn-lt"/>
                <a:ea typeface="+mn-ea"/>
              </a:rPr>
              <a:t>Workers</a:t>
            </a:r>
            <a:r>
              <a:rPr lang="da-DK" sz="900" spc="-1" dirty="0">
                <a:solidFill>
                  <a:srgbClr val="000000"/>
                </a:solidFill>
                <a:latin typeface="+mn-lt"/>
                <a:ea typeface="+mn-ea"/>
              </a:rPr>
              <a:t> </a:t>
            </a:r>
            <a:r>
              <a:rPr lang="da-DK" sz="900" spc="-1" dirty="0" err="1">
                <a:solidFill>
                  <a:srgbClr val="000000"/>
                </a:solidFill>
                <a:latin typeface="+mn-lt"/>
                <a:ea typeface="+mn-ea"/>
              </a:rPr>
              <a:t>that</a:t>
            </a:r>
            <a:r>
              <a:rPr lang="da-DK" sz="900" spc="-1" dirty="0">
                <a:solidFill>
                  <a:srgbClr val="000000"/>
                </a:solidFill>
                <a:latin typeface="+mn-lt"/>
                <a:ea typeface="+mn-ea"/>
              </a:rPr>
              <a:t> pressure </a:t>
            </a:r>
            <a:r>
              <a:rPr lang="da-DK" sz="900" spc="-1" dirty="0" err="1">
                <a:solidFill>
                  <a:srgbClr val="000000"/>
                </a:solidFill>
                <a:latin typeface="+mn-lt"/>
                <a:ea typeface="+mn-ea"/>
              </a:rPr>
              <a:t>Corporate</a:t>
            </a:r>
            <a:r>
              <a:rPr lang="da-DK" sz="900" spc="-1" dirty="0">
                <a:solidFill>
                  <a:srgbClr val="000000"/>
                </a:solidFill>
                <a:latin typeface="+mn-lt"/>
                <a:ea typeface="+mn-ea"/>
              </a:rPr>
              <a:t> Social </a:t>
            </a:r>
            <a:r>
              <a:rPr lang="da-DK" sz="900" spc="-1" dirty="0" err="1">
                <a:solidFill>
                  <a:srgbClr val="000000"/>
                </a:solidFill>
                <a:latin typeface="+mn-lt"/>
                <a:ea typeface="+mn-ea"/>
              </a:rPr>
              <a:t>Responsibility</a:t>
            </a:r>
            <a:r>
              <a:rPr lang="da-DK" sz="900" spc="-1" dirty="0">
                <a:solidFill>
                  <a:srgbClr val="000000"/>
                </a:solidFill>
                <a:latin typeface="+mn-lt"/>
                <a:ea typeface="+mn-ea"/>
              </a:rPr>
              <a:t> </a:t>
            </a:r>
            <a:r>
              <a:rPr lang="da-DK" sz="900" spc="-1" dirty="0" err="1">
                <a:solidFill>
                  <a:srgbClr val="000000"/>
                </a:solidFill>
                <a:latin typeface="+mn-lt"/>
                <a:ea typeface="+mn-ea"/>
              </a:rPr>
              <a:t>which</a:t>
            </a:r>
            <a:r>
              <a:rPr lang="da-DK" sz="900" spc="-1" dirty="0">
                <a:solidFill>
                  <a:srgbClr val="000000"/>
                </a:solidFill>
                <a:latin typeface="+mn-lt"/>
                <a:ea typeface="+mn-ea"/>
              </a:rPr>
              <a:t> pressures </a:t>
            </a:r>
            <a:r>
              <a:rPr lang="da-DK" sz="900" spc="-1" dirty="0" err="1">
                <a:solidFill>
                  <a:srgbClr val="000000"/>
                </a:solidFill>
                <a:latin typeface="+mn-lt"/>
                <a:ea typeface="+mn-ea"/>
              </a:rPr>
              <a:t>growers</a:t>
            </a:r>
            <a:r>
              <a:rPr lang="da-DK" sz="900" spc="-1" dirty="0">
                <a:solidFill>
                  <a:srgbClr val="000000"/>
                </a:solidFill>
                <a:latin typeface="+mn-lt"/>
                <a:ea typeface="+mn-ea"/>
              </a:rPr>
              <a:t> (BUILD VISUAL OF CONNECT THESE DOTS)...</a:t>
            </a:r>
          </a:p>
          <a:p>
            <a:pPr>
              <a:lnSpc>
                <a:spcPct val="100000"/>
              </a:lnSpc>
            </a:pPr>
            <a:r>
              <a:rPr lang="da-DK" sz="900" b="1" strike="noStrike" spc="-1" dirty="0">
                <a:solidFill>
                  <a:srgbClr val="000000"/>
                </a:solidFill>
                <a:highlight>
                  <a:srgbClr val="FFFF00"/>
                </a:highlight>
                <a:latin typeface="+mn-lt"/>
                <a:ea typeface="Verdana"/>
              </a:rPr>
              <a:t>Any </a:t>
            </a:r>
            <a:r>
              <a:rPr lang="da-DK" sz="900" b="1" strike="noStrike" spc="-1" dirty="0" err="1">
                <a:solidFill>
                  <a:srgbClr val="000000"/>
                </a:solidFill>
                <a:highlight>
                  <a:srgbClr val="FFFF00"/>
                </a:highlight>
                <a:latin typeface="+mn-lt"/>
                <a:ea typeface="Verdana"/>
              </a:rPr>
              <a:t>extra</a:t>
            </a:r>
            <a:r>
              <a:rPr lang="da-DK" sz="900" b="1" strike="noStrike" spc="-1" dirty="0">
                <a:solidFill>
                  <a:srgbClr val="000000"/>
                </a:solidFill>
                <a:highlight>
                  <a:srgbClr val="FFFF00"/>
                </a:highlight>
                <a:latin typeface="+mn-lt"/>
                <a:ea typeface="Verdana"/>
              </a:rPr>
              <a:t> time:</a:t>
            </a:r>
            <a:endParaRPr lang="en-US" sz="900" b="0" strike="noStrike" spc="-1" dirty="0">
              <a:latin typeface="+mn-lt"/>
            </a:endParaRPr>
          </a:p>
          <a:p>
            <a:pPr>
              <a:lnSpc>
                <a:spcPct val="100000"/>
              </a:lnSpc>
            </a:pPr>
            <a:r>
              <a:rPr lang="da-DK" sz="900" b="0" strike="noStrike" spc="-1" dirty="0" err="1">
                <a:solidFill>
                  <a:srgbClr val="000000"/>
                </a:solidFill>
                <a:highlight>
                  <a:srgbClr val="FFFF00"/>
                </a:highlight>
                <a:latin typeface="+mn-lt"/>
                <a:ea typeface="Verdana"/>
              </a:rPr>
              <a:t>What</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we</a:t>
            </a:r>
            <a:r>
              <a:rPr lang="da-DK" sz="900" b="0" strike="noStrike" spc="-1" dirty="0">
                <a:solidFill>
                  <a:srgbClr val="000000"/>
                </a:solidFill>
                <a:highlight>
                  <a:srgbClr val="FFFF00"/>
                </a:highlight>
                <a:latin typeface="+mn-lt"/>
                <a:ea typeface="Verdana"/>
              </a:rPr>
              <a:t> had in </a:t>
            </a:r>
            <a:r>
              <a:rPr lang="da-DK" sz="900" b="0" strike="noStrike" spc="-1" dirty="0" err="1">
                <a:solidFill>
                  <a:srgbClr val="000000"/>
                </a:solidFill>
                <a:highlight>
                  <a:srgbClr val="FFFF00"/>
                </a:highlight>
                <a:latin typeface="+mn-lt"/>
                <a:ea typeface="Verdana"/>
              </a:rPr>
              <a:t>common</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where</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we</a:t>
            </a:r>
            <a:r>
              <a:rPr lang="da-DK" sz="900" b="0" strike="noStrike" spc="-1" dirty="0">
                <a:solidFill>
                  <a:srgbClr val="000000"/>
                </a:solidFill>
                <a:highlight>
                  <a:srgbClr val="FFFF00"/>
                </a:highlight>
                <a:latin typeface="+mn-lt"/>
                <a:ea typeface="Verdana"/>
              </a:rPr>
              <a:t> </a:t>
            </a:r>
            <a:r>
              <a:rPr lang="da-DK" sz="900" b="0" strike="noStrike" spc="-1" dirty="0" err="1">
                <a:solidFill>
                  <a:srgbClr val="000000"/>
                </a:solidFill>
                <a:highlight>
                  <a:srgbClr val="FFFF00"/>
                </a:highlight>
                <a:latin typeface="+mn-lt"/>
                <a:ea typeface="Verdana"/>
              </a:rPr>
              <a:t>diverged</a:t>
            </a:r>
            <a:r>
              <a:rPr lang="da-DK" sz="900" b="0" strike="noStrike" spc="-1" dirty="0">
                <a:solidFill>
                  <a:srgbClr val="000000"/>
                </a:solidFill>
                <a:highlight>
                  <a:srgbClr val="FFFF00"/>
                </a:highlight>
                <a:latin typeface="+mn-lt"/>
                <a:ea typeface="Verdana"/>
              </a:rPr>
              <a:t>.</a:t>
            </a:r>
            <a:endParaRPr lang="en-US" sz="900" b="0" strike="noStrike" spc="-1" dirty="0">
              <a:latin typeface="+mn-lt"/>
            </a:endParaRPr>
          </a:p>
          <a:p>
            <a:pPr>
              <a:lnSpc>
                <a:spcPct val="100000"/>
              </a:lnSpc>
            </a:pPr>
            <a:endParaRPr lang="da-DK" sz="900" b="0" strike="noStrike" spc="-1" dirty="0">
              <a:latin typeface="Arial"/>
            </a:endParaRPr>
          </a:p>
          <a:p>
            <a:pPr>
              <a:lnSpc>
                <a:spcPct val="100000"/>
              </a:lnSpc>
            </a:pPr>
            <a:endParaRPr lang="da-DK" sz="900" b="0" strike="noStrike" spc="-1" dirty="0">
              <a:latin typeface="Arial"/>
            </a:endParaRPr>
          </a:p>
          <a:p>
            <a:pPr>
              <a:lnSpc>
                <a:spcPct val="100000"/>
              </a:lnSpc>
            </a:pPr>
            <a:r>
              <a:rPr lang="da-DK" sz="900" b="0" strike="noStrike" spc="-1" dirty="0">
                <a:solidFill>
                  <a:srgbClr val="000000"/>
                </a:solidFill>
                <a:latin typeface="Arial"/>
                <a:ea typeface="DejaVu Sans"/>
              </a:rPr>
              <a:t> </a:t>
            </a:r>
            <a:endParaRPr lang="da-DK" sz="900" b="0" strike="noStrike" spc="-1" dirty="0">
              <a:latin typeface="Arial"/>
            </a:endParaRPr>
          </a:p>
          <a:p>
            <a:pPr>
              <a:lnSpc>
                <a:spcPct val="100000"/>
              </a:lnSpc>
            </a:pPr>
            <a:r>
              <a:rPr lang="da-DK" sz="900" b="1" strike="noStrike" spc="-1" dirty="0">
                <a:solidFill>
                  <a:srgbClr val="000000"/>
                </a:solidFill>
                <a:latin typeface="Arial"/>
                <a:ea typeface="DejaVu Sans"/>
              </a:rPr>
              <a:t>2 min </a:t>
            </a:r>
            <a:r>
              <a:rPr lang="da-DK" sz="900" b="0" strike="noStrike" spc="-1" dirty="0" err="1">
                <a:solidFill>
                  <a:srgbClr val="000000"/>
                </a:solidFill>
                <a:latin typeface="Arial"/>
                <a:ea typeface="DejaVu Sans"/>
              </a:rPr>
              <a:t>silent</a:t>
            </a:r>
            <a:r>
              <a:rPr lang="da-DK" sz="900" b="0" strike="noStrike" spc="-1" dirty="0">
                <a:solidFill>
                  <a:srgbClr val="000000"/>
                </a:solidFill>
                <a:latin typeface="Arial"/>
                <a:ea typeface="DejaVu Sans"/>
              </a:rPr>
              <a:t> </a:t>
            </a:r>
            <a:r>
              <a:rPr lang="da-DK" sz="900" b="0" strike="noStrike" spc="-1" dirty="0" err="1">
                <a:solidFill>
                  <a:srgbClr val="000000"/>
                </a:solidFill>
                <a:latin typeface="Arial"/>
                <a:ea typeface="DejaVu Sans"/>
              </a:rPr>
              <a:t>written</a:t>
            </a:r>
            <a:r>
              <a:rPr lang="da-DK" sz="900" b="0" strike="noStrike" spc="-1" dirty="0">
                <a:solidFill>
                  <a:srgbClr val="000000"/>
                </a:solidFill>
                <a:latin typeface="Arial"/>
                <a:ea typeface="DejaVu Sans"/>
              </a:rPr>
              <a:t> </a:t>
            </a:r>
            <a:r>
              <a:rPr lang="da-DK" sz="900" b="0" strike="noStrike" spc="-1" dirty="0" err="1">
                <a:solidFill>
                  <a:srgbClr val="000000"/>
                </a:solidFill>
                <a:latin typeface="Arial"/>
                <a:ea typeface="DejaVu Sans"/>
              </a:rPr>
              <a:t>prep</a:t>
            </a:r>
            <a:r>
              <a:rPr lang="da-DK" sz="900" b="0" strike="noStrike" spc="-1" dirty="0">
                <a:solidFill>
                  <a:srgbClr val="000000"/>
                </a:solidFill>
                <a:latin typeface="Arial"/>
                <a:ea typeface="DejaVu Sans"/>
              </a:rPr>
              <a:t>  </a:t>
            </a:r>
            <a:endParaRPr lang="da-DK" sz="900" b="0" strike="noStrike" spc="-1" dirty="0">
              <a:latin typeface="Arial"/>
            </a:endParaRPr>
          </a:p>
          <a:p>
            <a:pPr>
              <a:lnSpc>
                <a:spcPct val="100000"/>
              </a:lnSpc>
            </a:pPr>
            <a:endParaRPr lang="da-DK" sz="900" b="0" strike="noStrike" spc="-1" dirty="0">
              <a:latin typeface="Arial"/>
            </a:endParaRPr>
          </a:p>
          <a:p>
            <a:pPr>
              <a:lnSpc>
                <a:spcPct val="100000"/>
              </a:lnSpc>
            </a:pPr>
            <a:r>
              <a:rPr lang="da-DK" sz="900" b="1" strike="noStrike" spc="-1" dirty="0">
                <a:solidFill>
                  <a:srgbClr val="000000"/>
                </a:solidFill>
                <a:highlight>
                  <a:srgbClr val="FFFF00"/>
                </a:highlight>
                <a:latin typeface="Arial"/>
                <a:ea typeface="Verdana"/>
              </a:rPr>
              <a:t>BREAKOUT</a:t>
            </a:r>
            <a:endParaRPr lang="da-DK" sz="900" b="0" strike="noStrike" spc="-1" dirty="0">
              <a:latin typeface="Arial"/>
            </a:endParaRPr>
          </a:p>
          <a:p>
            <a:pPr>
              <a:lnSpc>
                <a:spcPct val="100000"/>
              </a:lnSpc>
            </a:pPr>
            <a:r>
              <a:rPr lang="da-DK" sz="900" b="1" strike="noStrike" spc="-1" dirty="0">
                <a:solidFill>
                  <a:srgbClr val="000000"/>
                </a:solidFill>
                <a:highlight>
                  <a:srgbClr val="FFFF00"/>
                </a:highlight>
                <a:latin typeface="Arial"/>
                <a:ea typeface="Verdana"/>
              </a:rPr>
              <a:t>2 min. per person; Total 8 or 10 </a:t>
            </a:r>
            <a:r>
              <a:rPr lang="da-DK" sz="900" b="1" strike="noStrike" spc="-1" dirty="0" err="1">
                <a:solidFill>
                  <a:srgbClr val="000000"/>
                </a:solidFill>
                <a:highlight>
                  <a:srgbClr val="FFFF00"/>
                </a:highlight>
                <a:latin typeface="Arial"/>
                <a:ea typeface="Verdana"/>
              </a:rPr>
              <a:t>minutes</a:t>
            </a:r>
            <a:endParaRPr lang="da-DK" sz="900" b="0" strike="noStrike" spc="-1" dirty="0">
              <a:latin typeface="Arial"/>
            </a:endParaRPr>
          </a:p>
          <a:p>
            <a:pPr>
              <a:lnSpc>
                <a:spcPct val="100000"/>
              </a:lnSpc>
            </a:pPr>
            <a:endParaRPr lang="da-DK" sz="900" b="0" strike="noStrike" spc="-1" dirty="0">
              <a:latin typeface="Arial"/>
            </a:endParaRPr>
          </a:p>
          <a:p>
            <a:pPr>
              <a:lnSpc>
                <a:spcPct val="100000"/>
              </a:lnSpc>
            </a:pPr>
            <a:r>
              <a:rPr lang="da-DK" sz="1000" b="1" strike="noStrike" spc="-1" dirty="0">
                <a:solidFill>
                  <a:srgbClr val="000000"/>
                </a:solidFill>
                <a:highlight>
                  <a:srgbClr val="FFFF00"/>
                </a:highlight>
                <a:latin typeface="+mn-lt"/>
                <a:ea typeface="Verdana"/>
              </a:rPr>
              <a:t>QUESTION:</a:t>
            </a:r>
            <a:br>
              <a:rPr lang="da-DK" dirty="0"/>
            </a:br>
            <a:r>
              <a:rPr lang="da-DK" sz="1000" b="1" strike="noStrike" spc="-1" dirty="0" err="1">
                <a:solidFill>
                  <a:srgbClr val="000000"/>
                </a:solidFill>
                <a:highlight>
                  <a:srgbClr val="FFFF00"/>
                </a:highlight>
                <a:latin typeface="+mn-lt"/>
                <a:ea typeface="Verdana"/>
              </a:rPr>
              <a:t>What</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stories</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are</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already</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there</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that</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you</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can</a:t>
            </a:r>
            <a:r>
              <a:rPr lang="da-DK" sz="1000" b="1" strike="noStrike" spc="-1" dirty="0">
                <a:solidFill>
                  <a:srgbClr val="000000"/>
                </a:solidFill>
                <a:highlight>
                  <a:srgbClr val="FFFF00"/>
                </a:highlight>
                <a:latin typeface="+mn-lt"/>
                <a:ea typeface="Verdana"/>
              </a:rPr>
              <a:t> </a:t>
            </a:r>
            <a:r>
              <a:rPr lang="da-DK" sz="1000" b="1" strike="noStrike" spc="-1" dirty="0" err="1">
                <a:solidFill>
                  <a:srgbClr val="000000"/>
                </a:solidFill>
                <a:highlight>
                  <a:srgbClr val="FFFF00"/>
                </a:highlight>
                <a:latin typeface="+mn-lt"/>
                <a:ea typeface="Verdana"/>
              </a:rPr>
              <a:t>connect</a:t>
            </a:r>
            <a:r>
              <a:rPr lang="da-DK" sz="1000" b="1" strike="noStrike" spc="-1" dirty="0">
                <a:solidFill>
                  <a:srgbClr val="000000"/>
                </a:solidFill>
                <a:highlight>
                  <a:srgbClr val="FFFF00"/>
                </a:highlight>
                <a:latin typeface="+mn-lt"/>
                <a:ea typeface="Verdana"/>
              </a:rPr>
              <a:t> to in </a:t>
            </a:r>
            <a:r>
              <a:rPr lang="da-DK" sz="1000" b="1" strike="noStrike" spc="-1" dirty="0" err="1">
                <a:solidFill>
                  <a:srgbClr val="000000"/>
                </a:solidFill>
                <a:highlight>
                  <a:srgbClr val="FFFF00"/>
                </a:highlight>
                <a:latin typeface="+mn-lt"/>
                <a:ea typeface="Verdana"/>
              </a:rPr>
              <a:t>your</a:t>
            </a:r>
            <a:r>
              <a:rPr lang="da-DK" sz="1000" b="1" strike="noStrike" spc="-1" dirty="0">
                <a:solidFill>
                  <a:srgbClr val="000000"/>
                </a:solidFill>
                <a:highlight>
                  <a:srgbClr val="FFFF00"/>
                </a:highlight>
                <a:latin typeface="+mn-lt"/>
                <a:ea typeface="Verdana"/>
              </a:rPr>
              <a:t> situation?</a:t>
            </a:r>
            <a:endParaRPr lang="da-DK" sz="1000" b="0" strike="noStrike" spc="-1" dirty="0">
              <a:latin typeface="Arial"/>
            </a:endParaRPr>
          </a:p>
          <a:p>
            <a:pPr>
              <a:lnSpc>
                <a:spcPct val="100000"/>
              </a:lnSpc>
            </a:pPr>
            <a:endParaRPr lang="da-DK" sz="1000" b="0" strike="noStrike" spc="-1" dirty="0">
              <a:latin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spc="-1" dirty="0">
                <a:solidFill>
                  <a:srgbClr val="000000"/>
                </a:solidFill>
              </a:rPr>
              <a:t>After you took action (broke up with someone, fired someone, quit your job) and said to yourself:</a:t>
            </a: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9</a:t>
            </a:fld>
            <a:endParaRPr lang="en-CH"/>
          </a:p>
        </p:txBody>
      </p:sp>
    </p:spTree>
    <p:extLst>
      <p:ext uri="{BB962C8B-B14F-4D97-AF65-F5344CB8AC3E}">
        <p14:creationId xmlns:p14="http://schemas.microsoft.com/office/powerpoint/2010/main" val="191545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22F8A-1068-AE4B-A6E2-A8C5C25741BD}" type="slidenum">
              <a:rPr lang="en-CH" smtClean="0"/>
              <a:t>10</a:t>
            </a:fld>
            <a:endParaRPr lang="en-CH"/>
          </a:p>
        </p:txBody>
      </p:sp>
    </p:spTree>
    <p:extLst>
      <p:ext uri="{BB962C8B-B14F-4D97-AF65-F5344CB8AC3E}">
        <p14:creationId xmlns:p14="http://schemas.microsoft.com/office/powerpoint/2010/main" val="1012624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443D3-EDE9-1343-B908-69D923D0FF95}"/>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26FE761B-BBE4-6243-8AF6-C37D7E9362E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88455CBD-2F2C-9D4D-AA21-F90CCBC9F59B}"/>
              </a:ext>
            </a:extLst>
          </p:cNvPr>
          <p:cNvSpPr>
            <a:spLocks noGrp="1"/>
          </p:cNvSpPr>
          <p:nvPr>
            <p:ph type="dt" sz="half" idx="10"/>
          </p:nvPr>
        </p:nvSpPr>
        <p:spPr/>
        <p:txBody>
          <a:bodyPr/>
          <a:lstStyle/>
          <a:p>
            <a:endParaRPr lang="en-CH"/>
          </a:p>
        </p:txBody>
      </p:sp>
      <p:sp>
        <p:nvSpPr>
          <p:cNvPr id="5" name="Footer Placeholder 4">
            <a:extLst>
              <a:ext uri="{FF2B5EF4-FFF2-40B4-BE49-F238E27FC236}">
                <a16:creationId xmlns:a16="http://schemas.microsoft.com/office/drawing/2014/main" id="{F95879AC-EE0A-8140-B5F0-4A5EA398558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4F266B4-9216-A043-A219-7212B268CDB8}"/>
              </a:ext>
            </a:extLst>
          </p:cNvPr>
          <p:cNvSpPr>
            <a:spLocks noGrp="1"/>
          </p:cNvSpPr>
          <p:nvPr>
            <p:ph type="sldNum" sz="quarter" idx="12"/>
          </p:nvPr>
        </p:nvSpPr>
        <p:spPr>
          <a:xfrm>
            <a:off x="5582738" y="6356351"/>
            <a:ext cx="2057400" cy="365125"/>
          </a:xfrm>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96503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F02D-15F6-4140-917B-BCCF90E938D7}"/>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890B790D-D580-5E4F-8CD3-83CC8372EA9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A03D0B7-FF8B-754C-ABFE-12AC1F2338FB}"/>
              </a:ext>
            </a:extLst>
          </p:cNvPr>
          <p:cNvSpPr>
            <a:spLocks noGrp="1"/>
          </p:cNvSpPr>
          <p:nvPr>
            <p:ph type="dt" sz="half" idx="10"/>
          </p:nvPr>
        </p:nvSpPr>
        <p:spPr/>
        <p:txBody>
          <a:bodyPr/>
          <a:lstStyle/>
          <a:p>
            <a:endParaRPr lang="en-CH"/>
          </a:p>
        </p:txBody>
      </p:sp>
      <p:sp>
        <p:nvSpPr>
          <p:cNvPr id="5" name="Footer Placeholder 4">
            <a:extLst>
              <a:ext uri="{FF2B5EF4-FFF2-40B4-BE49-F238E27FC236}">
                <a16:creationId xmlns:a16="http://schemas.microsoft.com/office/drawing/2014/main" id="{3EDED77E-0C70-A944-89D5-6FE88F81D62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597EDFD-B017-0E42-AC02-26B7695B6C8B}"/>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3645397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6FB294-05F7-3B48-9279-3D4523F3FC84}"/>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18204119-D3F7-4541-A79C-5154972510E7}"/>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B1324EA-117E-FF4F-9C25-0EC57C2CFDBF}"/>
              </a:ext>
            </a:extLst>
          </p:cNvPr>
          <p:cNvSpPr>
            <a:spLocks noGrp="1"/>
          </p:cNvSpPr>
          <p:nvPr>
            <p:ph type="dt" sz="half" idx="10"/>
          </p:nvPr>
        </p:nvSpPr>
        <p:spPr/>
        <p:txBody>
          <a:bodyPr/>
          <a:lstStyle/>
          <a:p>
            <a:endParaRPr lang="en-CH"/>
          </a:p>
        </p:txBody>
      </p:sp>
      <p:sp>
        <p:nvSpPr>
          <p:cNvPr id="5" name="Footer Placeholder 4">
            <a:extLst>
              <a:ext uri="{FF2B5EF4-FFF2-40B4-BE49-F238E27FC236}">
                <a16:creationId xmlns:a16="http://schemas.microsoft.com/office/drawing/2014/main" id="{8BFEBDC6-3869-1E43-BB0C-4C7488F883A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447BD20-EF59-1D41-982E-167401D741D5}"/>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4933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F5CA-A964-F24B-BF0D-F87952534E7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C98340B9-68A6-1D44-B84A-69282ABA84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5196133-7E6D-C14A-BD58-B9741E3D8746}"/>
              </a:ext>
            </a:extLst>
          </p:cNvPr>
          <p:cNvSpPr>
            <a:spLocks noGrp="1"/>
          </p:cNvSpPr>
          <p:nvPr>
            <p:ph type="dt" sz="half" idx="10"/>
          </p:nvPr>
        </p:nvSpPr>
        <p:spPr/>
        <p:txBody>
          <a:bodyPr/>
          <a:lstStyle/>
          <a:p>
            <a:endParaRPr lang="en-CH"/>
          </a:p>
        </p:txBody>
      </p:sp>
      <p:sp>
        <p:nvSpPr>
          <p:cNvPr id="5" name="Footer Placeholder 4">
            <a:extLst>
              <a:ext uri="{FF2B5EF4-FFF2-40B4-BE49-F238E27FC236}">
                <a16:creationId xmlns:a16="http://schemas.microsoft.com/office/drawing/2014/main" id="{D92C0B10-861D-C945-9BEA-BE282A6B16E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86C4274-9CB6-DC4F-A8A4-FB1202EAD220}"/>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204255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4F500-114D-6340-BDE3-CE08F2B402C2}"/>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51C47F05-04AB-C54D-84CD-72DF1BECACC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5590A96-35C0-4C43-A3C1-34B64A80BD9E}"/>
              </a:ext>
            </a:extLst>
          </p:cNvPr>
          <p:cNvSpPr>
            <a:spLocks noGrp="1"/>
          </p:cNvSpPr>
          <p:nvPr>
            <p:ph type="dt" sz="half" idx="10"/>
          </p:nvPr>
        </p:nvSpPr>
        <p:spPr/>
        <p:txBody>
          <a:bodyPr/>
          <a:lstStyle/>
          <a:p>
            <a:endParaRPr lang="en-CH"/>
          </a:p>
        </p:txBody>
      </p:sp>
      <p:sp>
        <p:nvSpPr>
          <p:cNvPr id="5" name="Footer Placeholder 4">
            <a:extLst>
              <a:ext uri="{FF2B5EF4-FFF2-40B4-BE49-F238E27FC236}">
                <a16:creationId xmlns:a16="http://schemas.microsoft.com/office/drawing/2014/main" id="{58CCFC34-B944-E440-9466-EBF324B862A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415E834-61A8-9B4B-AE91-47D6FBF1D7CC}"/>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240456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492E-8688-1740-B339-8EAF99F5857C}"/>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72B118C0-6601-F04F-84CB-DF76B3D0E6F2}"/>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D7126302-3683-1B49-9593-01E2E919BCB8}"/>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E8A1C232-10AA-8B41-B76F-80F22C229EB6}"/>
              </a:ext>
            </a:extLst>
          </p:cNvPr>
          <p:cNvSpPr>
            <a:spLocks noGrp="1"/>
          </p:cNvSpPr>
          <p:nvPr>
            <p:ph type="dt" sz="half" idx="10"/>
          </p:nvPr>
        </p:nvSpPr>
        <p:spPr/>
        <p:txBody>
          <a:bodyPr/>
          <a:lstStyle/>
          <a:p>
            <a:endParaRPr lang="en-CH"/>
          </a:p>
        </p:txBody>
      </p:sp>
      <p:sp>
        <p:nvSpPr>
          <p:cNvPr id="6" name="Footer Placeholder 5">
            <a:extLst>
              <a:ext uri="{FF2B5EF4-FFF2-40B4-BE49-F238E27FC236}">
                <a16:creationId xmlns:a16="http://schemas.microsoft.com/office/drawing/2014/main" id="{DA62A414-2DF3-484F-AF93-551AE9F0485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85524C7-E10E-F14B-9E86-D8AA33E51BD9}"/>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230888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E8A29-26EB-EE41-8B1C-CF805D5334D1}"/>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E89E608D-885B-F84A-BFC0-ECB16F92446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BAD352F-38F1-A54E-BEFD-BDEF6B285184}"/>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3ABF46E1-DA66-AF43-8D39-771286A5A8B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DE76E984-3301-5145-A259-4DBC6C142B39}"/>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E6B5AE28-41EF-B04C-8314-05470D27ED93}"/>
              </a:ext>
            </a:extLst>
          </p:cNvPr>
          <p:cNvSpPr>
            <a:spLocks noGrp="1"/>
          </p:cNvSpPr>
          <p:nvPr>
            <p:ph type="dt" sz="half" idx="10"/>
          </p:nvPr>
        </p:nvSpPr>
        <p:spPr/>
        <p:txBody>
          <a:bodyPr/>
          <a:lstStyle/>
          <a:p>
            <a:endParaRPr lang="en-CH"/>
          </a:p>
        </p:txBody>
      </p:sp>
      <p:sp>
        <p:nvSpPr>
          <p:cNvPr id="8" name="Footer Placeholder 7">
            <a:extLst>
              <a:ext uri="{FF2B5EF4-FFF2-40B4-BE49-F238E27FC236}">
                <a16:creationId xmlns:a16="http://schemas.microsoft.com/office/drawing/2014/main" id="{D0872E7A-707A-AF40-AA1D-4BDC48FFA337}"/>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9E162A23-CF17-C141-B648-D9ED548A496B}"/>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3001287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7DB7-4209-5240-A9F7-34FB6E160B71}"/>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43E584F1-D2CF-5243-90B6-0530DBA581DA}"/>
              </a:ext>
            </a:extLst>
          </p:cNvPr>
          <p:cNvSpPr>
            <a:spLocks noGrp="1"/>
          </p:cNvSpPr>
          <p:nvPr>
            <p:ph type="dt" sz="half" idx="10"/>
          </p:nvPr>
        </p:nvSpPr>
        <p:spPr/>
        <p:txBody>
          <a:bodyPr/>
          <a:lstStyle/>
          <a:p>
            <a:endParaRPr lang="en-CH"/>
          </a:p>
        </p:txBody>
      </p:sp>
      <p:sp>
        <p:nvSpPr>
          <p:cNvPr id="4" name="Footer Placeholder 3">
            <a:extLst>
              <a:ext uri="{FF2B5EF4-FFF2-40B4-BE49-F238E27FC236}">
                <a16:creationId xmlns:a16="http://schemas.microsoft.com/office/drawing/2014/main" id="{2447BA2E-9756-E140-AC5A-988D51DE6F2C}"/>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A03CC03F-95AB-A740-8BA3-F6D9E6949368}"/>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177328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B7583C-D554-5843-BA9C-F6E0B02916D8}"/>
              </a:ext>
            </a:extLst>
          </p:cNvPr>
          <p:cNvSpPr>
            <a:spLocks noGrp="1"/>
          </p:cNvSpPr>
          <p:nvPr>
            <p:ph type="dt" sz="half" idx="10"/>
          </p:nvPr>
        </p:nvSpPr>
        <p:spPr/>
        <p:txBody>
          <a:bodyPr/>
          <a:lstStyle/>
          <a:p>
            <a:endParaRPr lang="en-CH"/>
          </a:p>
        </p:txBody>
      </p:sp>
      <p:sp>
        <p:nvSpPr>
          <p:cNvPr id="3" name="Footer Placeholder 2">
            <a:extLst>
              <a:ext uri="{FF2B5EF4-FFF2-40B4-BE49-F238E27FC236}">
                <a16:creationId xmlns:a16="http://schemas.microsoft.com/office/drawing/2014/main" id="{16C43A07-46A1-5D4E-A306-C49AA094CA23}"/>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265CF3D9-ED4A-3E47-A02E-BB58D31DE1BD}"/>
              </a:ext>
            </a:extLst>
          </p:cNvPr>
          <p:cNvSpPr>
            <a:spLocks noGrp="1"/>
          </p:cNvSpPr>
          <p:nvPr>
            <p:ph type="sldNum" sz="quarter" idx="12"/>
          </p:nvPr>
        </p:nvSpPr>
        <p:spPr>
          <a:xfrm>
            <a:off x="5582738" y="6356351"/>
            <a:ext cx="2057400" cy="365125"/>
          </a:xfrm>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93395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974F-EC5E-F747-B18F-F35CEA03300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6F919112-1871-7C47-884D-575996C4A70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C48811E8-6A93-8E42-9C69-634E4081A57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DF1FDF9-E732-304D-9E63-9735CA625F75}"/>
              </a:ext>
            </a:extLst>
          </p:cNvPr>
          <p:cNvSpPr>
            <a:spLocks noGrp="1"/>
          </p:cNvSpPr>
          <p:nvPr>
            <p:ph type="dt" sz="half" idx="10"/>
          </p:nvPr>
        </p:nvSpPr>
        <p:spPr/>
        <p:txBody>
          <a:bodyPr/>
          <a:lstStyle/>
          <a:p>
            <a:endParaRPr lang="en-CH"/>
          </a:p>
        </p:txBody>
      </p:sp>
      <p:sp>
        <p:nvSpPr>
          <p:cNvPr id="6" name="Footer Placeholder 5">
            <a:extLst>
              <a:ext uri="{FF2B5EF4-FFF2-40B4-BE49-F238E27FC236}">
                <a16:creationId xmlns:a16="http://schemas.microsoft.com/office/drawing/2014/main" id="{F653269A-EC34-5E4F-B093-59C6CFE2EFBC}"/>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FB640550-65B3-1648-909B-F6E767D0785D}"/>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3345403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A453-1CE5-474E-BB02-D801C6845911}"/>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FB5F1F25-3B47-B24E-B448-8EA5A01EC00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H"/>
          </a:p>
        </p:txBody>
      </p:sp>
      <p:sp>
        <p:nvSpPr>
          <p:cNvPr id="4" name="Text Placeholder 3">
            <a:extLst>
              <a:ext uri="{FF2B5EF4-FFF2-40B4-BE49-F238E27FC236}">
                <a16:creationId xmlns:a16="http://schemas.microsoft.com/office/drawing/2014/main" id="{8626A885-279E-234D-8D54-35E82FB854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29350E6-83BE-824D-A6B4-413CEFE20953}"/>
              </a:ext>
            </a:extLst>
          </p:cNvPr>
          <p:cNvSpPr>
            <a:spLocks noGrp="1"/>
          </p:cNvSpPr>
          <p:nvPr>
            <p:ph type="dt" sz="half" idx="10"/>
          </p:nvPr>
        </p:nvSpPr>
        <p:spPr/>
        <p:txBody>
          <a:bodyPr/>
          <a:lstStyle/>
          <a:p>
            <a:endParaRPr lang="en-CH"/>
          </a:p>
        </p:txBody>
      </p:sp>
      <p:sp>
        <p:nvSpPr>
          <p:cNvPr id="6" name="Footer Placeholder 5">
            <a:extLst>
              <a:ext uri="{FF2B5EF4-FFF2-40B4-BE49-F238E27FC236}">
                <a16:creationId xmlns:a16="http://schemas.microsoft.com/office/drawing/2014/main" id="{23B6FCEE-30CB-0B43-91DB-309DC9F40C2F}"/>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33891F61-2419-6144-8192-0DAE49405583}"/>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401133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CD29A4-D954-1E4F-9984-8A9CC54DCA1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917DF63C-5E29-674F-AD2D-35C83ED473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D3F36BAF-E2F6-8A40-AE61-F0755138476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H"/>
          </a:p>
        </p:txBody>
      </p:sp>
      <p:sp>
        <p:nvSpPr>
          <p:cNvPr id="5" name="Footer Placeholder 4">
            <a:extLst>
              <a:ext uri="{FF2B5EF4-FFF2-40B4-BE49-F238E27FC236}">
                <a16:creationId xmlns:a16="http://schemas.microsoft.com/office/drawing/2014/main" id="{38CAAD3D-9795-504E-91FC-4627BCA195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61470F69-0C20-0A49-BFF3-702A0473E194}"/>
              </a:ext>
            </a:extLst>
          </p:cNvPr>
          <p:cNvSpPr>
            <a:spLocks noGrp="1"/>
          </p:cNvSpPr>
          <p:nvPr>
            <p:ph type="sldNum" sz="quarter" idx="4"/>
          </p:nvPr>
        </p:nvSpPr>
        <p:spPr>
          <a:xfrm>
            <a:off x="5579723"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B0B10C-1642-FC46-B864-C0A2CDEA0834}" type="slidenum">
              <a:rPr lang="en-CH" smtClean="0"/>
              <a:t>‹#›</a:t>
            </a:fld>
            <a:endParaRPr lang="en-CH"/>
          </a:p>
        </p:txBody>
      </p:sp>
      <p:pic>
        <p:nvPicPr>
          <p:cNvPr id="7" name="Picture 6">
            <a:extLst>
              <a:ext uri="{FF2B5EF4-FFF2-40B4-BE49-F238E27FC236}">
                <a16:creationId xmlns:a16="http://schemas.microsoft.com/office/drawing/2014/main" id="{049270E4-A9A0-7345-B231-61CB2A1CF16A}"/>
              </a:ext>
            </a:extLst>
          </p:cNvPr>
          <p:cNvPicPr>
            <a:picLocks noChangeAspect="1"/>
          </p:cNvPicPr>
          <p:nvPr userDrawn="1"/>
        </p:nvPicPr>
        <p:blipFill>
          <a:blip r:embed="rId13"/>
          <a:stretch>
            <a:fillRect/>
          </a:stretch>
        </p:blipFill>
        <p:spPr>
          <a:xfrm>
            <a:off x="6608423" y="5077570"/>
            <a:ext cx="3364117" cy="2563137"/>
          </a:xfrm>
          <a:prstGeom prst="rect">
            <a:avLst/>
          </a:prstGeom>
        </p:spPr>
      </p:pic>
    </p:spTree>
    <p:extLst>
      <p:ext uri="{BB962C8B-B14F-4D97-AF65-F5344CB8AC3E}">
        <p14:creationId xmlns:p14="http://schemas.microsoft.com/office/powerpoint/2010/main" val="41761067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avidboje.com/Denmark" TargetMode="External"/><Relationship Id="rId2" Type="http://schemas.openxmlformats.org/officeDocument/2006/relationships/image" Target="../media/image2.tif"/><Relationship Id="rId1" Type="http://schemas.openxmlformats.org/officeDocument/2006/relationships/slideLayout" Target="../slideLayouts/slideLayout3.xml"/><Relationship Id="rId5" Type="http://schemas.openxmlformats.org/officeDocument/2006/relationships/image" Target="file:////var/folders/xx/6y17w5_n7nl9_jt1k1t_ll7w0000gp/T/com.microsoft.Word/WebArchiveCopyPasteTempFiles/book-cover-doing-conversation-storytelling.png%3fw=336"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var/folders/xx/6y17w5_n7nl9_jt1k1t_ll7w0000gp/T/com.microsoft.Word/WebArchiveCopyPasteTempFiles/self_correcting_storytelling_research_method.p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davidboje.com/vita/paper_pdfs/CIW%202020%20Business%20and%20Society%20published%20PDF.pdf" TargetMode="External"/><Relationship Id="rId4" Type="http://schemas.openxmlformats.org/officeDocument/2006/relationships/image" Target="file:////var/folders/xx/6y17w5_n7nl9_jt1k1t_ll7w0000gp/T/com.microsoft.Word/WebArchiveCopyPasteTempFiles/SelfCorrectioning_storytelling_science_phases.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ar/folders/xx/6y17w5_n7nl9_jt1k1t_ll7w0000gp/T/com.microsoft.Word/WebArchiveCopyPasteTempFiles/THE%2520FOUR%2520WHO%2520CONSCSIOUSNESSES%2520by%2520D%2520M%2520Boje.p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avidboje.com/vita/paper_pdfs/Storytelling%20Science%20approach%20to%20eco%20turn%20in%20business%20modellling.pdf" TargetMode="External"/><Relationship Id="rId7" Type="http://schemas.openxmlformats.org/officeDocument/2006/relationships/hyperlink" Target="https://davidboje.com/vita/paper_pdfs/storytelling%20sustainability%20in%20problem-based%20learning%20copy.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davidboje.com/vita/paper_pdfs/Sparre%20and%20Boje-edited.pdf" TargetMode="External"/><Relationship Id="rId5" Type="http://schemas.openxmlformats.org/officeDocument/2006/relationships/hyperlink" Target="https://davidboje.com/vita/paper_pdfs/Final_David_Rana_Sustainibility_Business-Modeling%20Oct%2020,%202020.docx" TargetMode="External"/><Relationship Id="rId4" Type="http://schemas.openxmlformats.org/officeDocument/2006/relationships/hyperlink" Target="https://davidboje.com/vita/paper_pdfs/Boje%20&amp;%20Jorgenson%202021%20View%20of%20A%20%E2%80%98storytelling%20science%E2%80%99%20approach%20making%20the%20eco-business%20modeling%20turn.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hyperlink" Target="https://davidboje.com/Denmark" TargetMode="External"/><Relationship Id="rId4" Type="http://schemas.openxmlformats.org/officeDocument/2006/relationships/diagramLayout" Target="../diagrams/layout2.xml"/><Relationship Id="rId9" Type="http://schemas.openxmlformats.org/officeDocument/2006/relationships/hyperlink" Target="https://enthinkment.com/"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emf"/><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antenarrative.com/Boje%20one%20page%20on%207%20%20plus%206%20processes%204%20hearts%20and%204%20WHOs%20Oct%202%202021.docx" TargetMode="External"/><Relationship Id="rId4" Type="http://schemas.openxmlformats.org/officeDocument/2006/relationships/image" Target="file:////var/folders/xx/6y17w5_n7nl9_jt1k1t_ll7w0000gp/T/com.microsoft.Word/WebArchiveCopyPasteTempFiles/4%2520faces%2520facing%25204%2520heart%2520directs%2520oct%252011%25202021.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var/folders/xx/6y17w5_n7nl9_jt1k1t_ll7w0000gp/T/com.microsoft.Word/WebArchiveCopyPasteTempFiles/screen-shot-2021-04-14-at-10.26.34-am.jpg%3fw=68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2294848-263E-5143-A3C5-2AE12DCFE9C0}"/>
              </a:ext>
            </a:extLst>
          </p:cNvPr>
          <p:cNvPicPr/>
          <p:nvPr/>
        </p:nvPicPr>
        <p:blipFill>
          <a:blip r:embed="rId2"/>
          <a:stretch/>
        </p:blipFill>
        <p:spPr>
          <a:xfrm>
            <a:off x="-1" y="-91901"/>
            <a:ext cx="9258305" cy="6937123"/>
          </a:xfrm>
          <a:prstGeom prst="rect">
            <a:avLst/>
          </a:prstGeom>
          <a:ln w="0">
            <a:noFill/>
          </a:ln>
        </p:spPr>
      </p:pic>
      <p:sp>
        <p:nvSpPr>
          <p:cNvPr id="6" name="Title 5">
            <a:extLst>
              <a:ext uri="{FF2B5EF4-FFF2-40B4-BE49-F238E27FC236}">
                <a16:creationId xmlns:a16="http://schemas.microsoft.com/office/drawing/2014/main" id="{1FE19814-2253-B740-AAA8-4FC2E606A155}"/>
              </a:ext>
            </a:extLst>
          </p:cNvPr>
          <p:cNvSpPr>
            <a:spLocks noGrp="1"/>
          </p:cNvSpPr>
          <p:nvPr>
            <p:ph type="title"/>
          </p:nvPr>
        </p:nvSpPr>
        <p:spPr>
          <a:xfrm>
            <a:off x="714374" y="136525"/>
            <a:ext cx="8101013" cy="1391485"/>
          </a:xfrm>
        </p:spPr>
        <p:txBody>
          <a:bodyPr>
            <a:normAutofit fontScale="90000"/>
          </a:bodyPr>
          <a:lstStyle/>
          <a:p>
            <a:pPr algn="ctr">
              <a:spcAft>
                <a:spcPts val="600"/>
              </a:spcAft>
            </a:pPr>
            <a:r>
              <a:rPr lang="en-US" sz="3200" dirty="0"/>
              <a:t>Malmö</a:t>
            </a:r>
            <a:r>
              <a:rPr lang="en-US" sz="3200" b="1" spc="-1" dirty="0">
                <a:solidFill>
                  <a:schemeClr val="accent6">
                    <a:lumMod val="75000"/>
                  </a:schemeClr>
                </a:solidFill>
                <a:ea typeface="DejaVu Sans"/>
              </a:rPr>
              <a:t> Cohort Mar 7, 2022</a:t>
            </a:r>
            <a:br>
              <a:rPr lang="en-US" sz="3200" b="1" spc="-1" dirty="0">
                <a:solidFill>
                  <a:schemeClr val="accent6">
                    <a:lumMod val="75000"/>
                  </a:schemeClr>
                </a:solidFill>
                <a:ea typeface="DejaVu Sans"/>
              </a:rPr>
            </a:br>
            <a:r>
              <a:rPr lang="en-US" sz="3200" b="1" spc="-1" dirty="0">
                <a:solidFill>
                  <a:schemeClr val="accent6">
                    <a:lumMod val="75000"/>
                  </a:schemeClr>
                </a:solidFill>
                <a:ea typeface="DejaVu Sans"/>
              </a:rPr>
              <a:t>Collaborative Storytelling Conversations by David M. Boje and Grace Ann Rosile</a:t>
            </a:r>
            <a:endParaRPr lang="en-CH" sz="3200" dirty="0">
              <a:solidFill>
                <a:schemeClr val="accent6">
                  <a:lumMod val="75000"/>
                </a:schemeClr>
              </a:solidFill>
            </a:endParaRPr>
          </a:p>
        </p:txBody>
      </p:sp>
      <p:sp>
        <p:nvSpPr>
          <p:cNvPr id="7" name="Text Placeholder 6">
            <a:extLst>
              <a:ext uri="{FF2B5EF4-FFF2-40B4-BE49-F238E27FC236}">
                <a16:creationId xmlns:a16="http://schemas.microsoft.com/office/drawing/2014/main" id="{A71E7B42-20A9-3D4E-AF34-0B170A67D749}"/>
              </a:ext>
            </a:extLst>
          </p:cNvPr>
          <p:cNvSpPr>
            <a:spLocks noGrp="1"/>
          </p:cNvSpPr>
          <p:nvPr>
            <p:ph type="body" idx="1"/>
          </p:nvPr>
        </p:nvSpPr>
        <p:spPr>
          <a:xfrm>
            <a:off x="301373" y="5572125"/>
            <a:ext cx="8714040" cy="966787"/>
          </a:xfrm>
        </p:spPr>
        <p:txBody>
          <a:bodyPr>
            <a:noAutofit/>
          </a:bodyPr>
          <a:lstStyle/>
          <a:p>
            <a:endParaRPr lang="en-CH" sz="3200" dirty="0"/>
          </a:p>
          <a:p>
            <a:pPr lvl="0" algn="ctr">
              <a:lnSpc>
                <a:spcPct val="100000"/>
              </a:lnSpc>
              <a:spcBef>
                <a:spcPts val="0"/>
              </a:spcBef>
              <a:defRPr/>
            </a:pPr>
            <a:r>
              <a:rPr lang="en-US" sz="3200" b="1" spc="-1" dirty="0">
                <a:solidFill>
                  <a:schemeClr val="bg1"/>
                </a:solidFill>
                <a:ea typeface="DejaVu Sans"/>
              </a:rPr>
              <a:t>Slides at </a:t>
            </a:r>
            <a:r>
              <a:rPr lang="en-US" sz="3200" b="1" spc="-1" dirty="0">
                <a:solidFill>
                  <a:schemeClr val="bg1"/>
                </a:solidFill>
                <a:ea typeface="DejaVu Sans"/>
                <a:hlinkClick r:id="rId3">
                  <a:extLst>
                    <a:ext uri="{A12FA001-AC4F-418D-AE19-62706E023703}">
                      <ahyp:hlinkClr xmlns:ahyp="http://schemas.microsoft.com/office/drawing/2018/hyperlinkcolor" val="tx"/>
                    </a:ext>
                  </a:extLst>
                </a:hlinkClick>
              </a:rPr>
              <a:t>https://davidboje.com/Denmark</a:t>
            </a:r>
            <a:r>
              <a:rPr lang="en-US" sz="3200" b="1" spc="-1" dirty="0">
                <a:solidFill>
                  <a:schemeClr val="bg1"/>
                </a:solidFill>
                <a:ea typeface="DejaVu Sans"/>
              </a:rPr>
              <a:t> </a:t>
            </a:r>
            <a:endParaRPr lang="en-US" sz="3200" spc="-1" dirty="0">
              <a:solidFill>
                <a:schemeClr val="bg1"/>
              </a:solidFill>
              <a:latin typeface="+mj-lt"/>
            </a:endParaRPr>
          </a:p>
        </p:txBody>
      </p:sp>
      <p:sp>
        <p:nvSpPr>
          <p:cNvPr id="4" name="Slide Number Placeholder 3">
            <a:extLst>
              <a:ext uri="{FF2B5EF4-FFF2-40B4-BE49-F238E27FC236}">
                <a16:creationId xmlns:a16="http://schemas.microsoft.com/office/drawing/2014/main" id="{0216FA88-6408-5A4C-AFBF-E66D96838665}"/>
              </a:ext>
            </a:extLst>
          </p:cNvPr>
          <p:cNvSpPr>
            <a:spLocks noGrp="1"/>
          </p:cNvSpPr>
          <p:nvPr>
            <p:ph type="sldNum" sz="quarter" idx="12"/>
          </p:nvPr>
        </p:nvSpPr>
        <p:spPr/>
        <p:txBody>
          <a:bodyPr/>
          <a:lstStyle/>
          <a:p>
            <a:fld id="{2CB0B10C-1642-FC46-B864-C0A2CDEA0834}" type="slidenum">
              <a:rPr lang="en-CH" smtClean="0"/>
              <a:t>1</a:t>
            </a:fld>
            <a:endParaRPr lang="en-CH"/>
          </a:p>
        </p:txBody>
      </p:sp>
      <p:sp>
        <p:nvSpPr>
          <p:cNvPr id="2" name="Rectangle 2">
            <a:extLst>
              <a:ext uri="{FF2B5EF4-FFF2-40B4-BE49-F238E27FC236}">
                <a16:creationId xmlns:a16="http://schemas.microsoft.com/office/drawing/2014/main" id="{DA8AEF4A-63E9-C14C-BC08-E48158A79E1E}"/>
              </a:ext>
            </a:extLst>
          </p:cNvPr>
          <p:cNvSpPr>
            <a:spLocks noChangeArrowheads="1"/>
          </p:cNvSpPr>
          <p:nvPr/>
        </p:nvSpPr>
        <p:spPr bwMode="auto">
          <a:xfrm>
            <a:off x="-1" y="-91900"/>
            <a:ext cx="92583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9" descr="What is Conversational Storytelling in True Storytelling? –  TrueStorytelling.Blog">
            <a:extLst>
              <a:ext uri="{FF2B5EF4-FFF2-40B4-BE49-F238E27FC236}">
                <a16:creationId xmlns:a16="http://schemas.microsoft.com/office/drawing/2014/main" id="{FDFAA168-3DD8-3A4C-A95C-5A2A3E110EB3}"/>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771775" y="2016882"/>
            <a:ext cx="2971800" cy="403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196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90A9DA-2CF2-7341-B16B-485C82FF4945}"/>
              </a:ext>
            </a:extLst>
          </p:cNvPr>
          <p:cNvSpPr>
            <a:spLocks noGrp="1"/>
          </p:cNvSpPr>
          <p:nvPr>
            <p:ph type="title"/>
          </p:nvPr>
        </p:nvSpPr>
        <p:spPr>
          <a:xfrm>
            <a:off x="0" y="54011"/>
            <a:ext cx="9144000" cy="673964"/>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br>
              <a:rPr lang="en-US" sz="2800" spc="-1" dirty="0">
                <a:solidFill>
                  <a:schemeClr val="tx1"/>
                </a:solidFill>
                <a:ea typeface="DejaVu Sans"/>
              </a:rPr>
            </a:br>
            <a:r>
              <a:rPr lang="en-US" sz="2800" spc="-1" dirty="0">
                <a:solidFill>
                  <a:schemeClr val="tx1"/>
                </a:solidFill>
                <a:ea typeface="DejaVu Sans"/>
              </a:rPr>
              <a:t>Part IV:  How do you sample in A-I-D?</a:t>
            </a:r>
            <a:endParaRPr lang="en-US" sz="2800" dirty="0">
              <a:solidFill>
                <a:schemeClr val="tx1"/>
              </a:solidFill>
            </a:endParaRPr>
          </a:p>
        </p:txBody>
      </p:sp>
      <p:sp>
        <p:nvSpPr>
          <p:cNvPr id="2" name="Slide Number Placeholder 1">
            <a:extLst>
              <a:ext uri="{FF2B5EF4-FFF2-40B4-BE49-F238E27FC236}">
                <a16:creationId xmlns:a16="http://schemas.microsoft.com/office/drawing/2014/main" id="{E2687E2A-7F00-3844-817C-614776DC82E5}"/>
              </a:ext>
            </a:extLst>
          </p:cNvPr>
          <p:cNvSpPr>
            <a:spLocks noGrp="1"/>
          </p:cNvSpPr>
          <p:nvPr>
            <p:ph type="sldNum" sz="quarter" idx="12"/>
          </p:nvPr>
        </p:nvSpPr>
        <p:spPr/>
        <p:txBody>
          <a:bodyPr/>
          <a:lstStyle/>
          <a:p>
            <a:fld id="{2CB0B10C-1642-FC46-B864-C0A2CDEA0834}" type="slidenum">
              <a:rPr lang="en-CH" smtClean="0"/>
              <a:t>10</a:t>
            </a:fld>
            <a:endParaRPr lang="en-CH"/>
          </a:p>
        </p:txBody>
      </p:sp>
      <p:sp>
        <p:nvSpPr>
          <p:cNvPr id="4" name="Rectangle 2">
            <a:extLst>
              <a:ext uri="{FF2B5EF4-FFF2-40B4-BE49-F238E27FC236}">
                <a16:creationId xmlns:a16="http://schemas.microsoft.com/office/drawing/2014/main" id="{CB32906E-4244-3F4B-AC99-C01E6D08EC77}"/>
              </a:ext>
            </a:extLst>
          </p:cNvPr>
          <p:cNvSpPr>
            <a:spLocks noChangeArrowheads="1"/>
          </p:cNvSpPr>
          <p:nvPr/>
        </p:nvSpPr>
        <p:spPr bwMode="auto">
          <a:xfrm>
            <a:off x="2057421" y="2474876"/>
            <a:ext cx="13528732" cy="54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169" name="Picture 7">
            <a:extLst>
              <a:ext uri="{FF2B5EF4-FFF2-40B4-BE49-F238E27FC236}">
                <a16:creationId xmlns:a16="http://schemas.microsoft.com/office/drawing/2014/main" id="{C9076712-941F-714D-BFCE-6CBEBFB595C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3680" y="2292612"/>
            <a:ext cx="7597455" cy="45653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DDFC6B0-5C86-3A4B-884A-2479C8988A0B}"/>
              </a:ext>
            </a:extLst>
          </p:cNvPr>
          <p:cNvSpPr/>
          <p:nvPr/>
        </p:nvSpPr>
        <p:spPr>
          <a:xfrm>
            <a:off x="-1026953" y="787018"/>
            <a:ext cx="9144000" cy="1446550"/>
          </a:xfrm>
          <a:prstGeom prst="rect">
            <a:avLst/>
          </a:prstGeom>
          <a:noFill/>
        </p:spPr>
        <p:txBody>
          <a:bodyPr wrap="square" lIns="91440" tIns="45720" rIns="91440" bIns="45720">
            <a:spAutoFit/>
          </a:bodyPr>
          <a:lstStyle/>
          <a:p>
            <a:pPr algn="ct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Charles Peirce Sanders</a:t>
            </a:r>
          </a:p>
          <a:p>
            <a:pPr algn="ct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self-correcting method</a:t>
            </a:r>
          </a:p>
        </p:txBody>
      </p:sp>
    </p:spTree>
    <p:extLst>
      <p:ext uri="{BB962C8B-B14F-4D97-AF65-F5344CB8AC3E}">
        <p14:creationId xmlns:p14="http://schemas.microsoft.com/office/powerpoint/2010/main" val="3745053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312CC5-B925-6C40-960F-F6489E292414}"/>
              </a:ext>
            </a:extLst>
          </p:cNvPr>
          <p:cNvSpPr>
            <a:spLocks noGrp="1"/>
          </p:cNvSpPr>
          <p:nvPr>
            <p:ph idx="1"/>
          </p:nvPr>
        </p:nvSpPr>
        <p:spPr>
          <a:xfrm>
            <a:off x="156116" y="1116532"/>
            <a:ext cx="6081937" cy="5423524"/>
          </a:xfrm>
        </p:spPr>
        <p:txBody>
          <a:bodyPr>
            <a:normAutofit fontScale="92500"/>
          </a:bodyPr>
          <a:lstStyle/>
          <a:p>
            <a:pPr marL="0" indent="0">
              <a:lnSpc>
                <a:spcPct val="100000"/>
              </a:lnSpc>
              <a:buNone/>
            </a:pPr>
            <a:r>
              <a:rPr lang="en-US" sz="2600" b="1" spc="-1" dirty="0">
                <a:solidFill>
                  <a:schemeClr val="accent4"/>
                </a:solidFill>
                <a:ea typeface="DejaVu Sans"/>
              </a:rPr>
              <a:t>Make a few notes: What was your best and your worst ever conversation (3 min.)</a:t>
            </a:r>
          </a:p>
          <a:p>
            <a:pPr marL="0" indent="0">
              <a:buNone/>
            </a:pPr>
            <a:endParaRPr lang="en-US" sz="2400" b="1" spc="-1" dirty="0">
              <a:solidFill>
                <a:schemeClr val="accent3">
                  <a:lumMod val="50000"/>
                </a:schemeClr>
              </a:solidFill>
            </a:endParaRPr>
          </a:p>
          <a:p>
            <a:pPr marL="0" indent="0">
              <a:buNone/>
            </a:pPr>
            <a:r>
              <a:rPr lang="en-US" sz="2400" b="1" spc="-1" dirty="0">
                <a:solidFill>
                  <a:schemeClr val="accent3">
                    <a:lumMod val="50000"/>
                  </a:schemeClr>
                </a:solidFill>
              </a:rPr>
              <a:t>Share your BEST conversation experience, please hear your partners, then tell your WORST experience, and then  please hear theirs.</a:t>
            </a:r>
          </a:p>
          <a:p>
            <a:pPr marL="0" indent="0">
              <a:buNone/>
            </a:pPr>
            <a:endParaRPr lang="en-US" sz="2400" b="1" spc="-1" dirty="0">
              <a:solidFill>
                <a:schemeClr val="accent3">
                  <a:lumMod val="50000"/>
                </a:schemeClr>
              </a:solidFill>
            </a:endParaRPr>
          </a:p>
          <a:p>
            <a:pPr lvl="1" indent="-228600"/>
            <a:r>
              <a:rPr lang="en-US" sz="3000" b="1" spc="-1" dirty="0"/>
              <a:t>TOTAL BREAKOUT = 3 min per person for Best &amp; 3 min for Worst (total 12 minutes)</a:t>
            </a:r>
          </a:p>
          <a:p>
            <a:pPr marL="285750" indent="0">
              <a:buNone/>
            </a:pPr>
            <a:endParaRPr lang="en-US" sz="2400" b="1" dirty="0"/>
          </a:p>
          <a:p>
            <a:pPr marL="0" indent="0">
              <a:spcBef>
                <a:spcPts val="641"/>
              </a:spcBef>
              <a:buNone/>
              <a:tabLst>
                <a:tab pos="0" algn="l"/>
              </a:tabLst>
            </a:pPr>
            <a:r>
              <a:rPr lang="en-US" sz="2400" spc="-1" dirty="0"/>
              <a:t>REMEMBER: </a:t>
            </a:r>
          </a:p>
          <a:p>
            <a:pPr marL="0" indent="0">
              <a:spcBef>
                <a:spcPts val="641"/>
              </a:spcBef>
              <a:buNone/>
              <a:tabLst>
                <a:tab pos="0" algn="l"/>
              </a:tabLst>
            </a:pPr>
            <a:r>
              <a:rPr lang="en-US" sz="2400" spc="-1" dirty="0"/>
              <a:t>You are having a Storytelling Conversation, back and forth, wandering together.</a:t>
            </a:r>
            <a:endParaRPr lang="en-US" sz="2200" b="1" spc="-1" dirty="0">
              <a:solidFill>
                <a:srgbClr val="000000"/>
              </a:solidFill>
              <a:ea typeface="DejaVu Sans"/>
            </a:endParaRPr>
          </a:p>
          <a:p>
            <a:pPr marL="0" indent="0">
              <a:lnSpc>
                <a:spcPct val="100000"/>
              </a:lnSpc>
              <a:buNone/>
            </a:pPr>
            <a:endParaRPr lang="en-US" sz="2200" b="1" spc="-1" dirty="0">
              <a:solidFill>
                <a:srgbClr val="000000"/>
              </a:solidFill>
            </a:endParaRPr>
          </a:p>
          <a:p>
            <a:pPr marL="0" indent="0">
              <a:lnSpc>
                <a:spcPct val="100000"/>
              </a:lnSpc>
              <a:buNone/>
            </a:pPr>
            <a:endParaRPr lang="en-US" sz="2200" b="1" spc="-1" dirty="0"/>
          </a:p>
        </p:txBody>
      </p:sp>
      <p:sp>
        <p:nvSpPr>
          <p:cNvPr id="2" name="Slide Number Placeholder 1">
            <a:extLst>
              <a:ext uri="{FF2B5EF4-FFF2-40B4-BE49-F238E27FC236}">
                <a16:creationId xmlns:a16="http://schemas.microsoft.com/office/drawing/2014/main" id="{F39AE552-0CF1-4F4F-A9E5-BD129A3E1780}"/>
              </a:ext>
            </a:extLst>
          </p:cNvPr>
          <p:cNvSpPr>
            <a:spLocks noGrp="1"/>
          </p:cNvSpPr>
          <p:nvPr>
            <p:ph type="sldNum" sz="quarter" idx="12"/>
          </p:nvPr>
        </p:nvSpPr>
        <p:spPr/>
        <p:txBody>
          <a:bodyPr/>
          <a:lstStyle/>
          <a:p>
            <a:fld id="{2CB0B10C-1642-FC46-B864-C0A2CDEA0834}" type="slidenum">
              <a:rPr lang="en-CH" smtClean="0"/>
              <a:t>11</a:t>
            </a:fld>
            <a:endParaRPr lang="en-CH"/>
          </a:p>
        </p:txBody>
      </p:sp>
      <p:sp>
        <p:nvSpPr>
          <p:cNvPr id="8" name="Rounded Rectangle 7">
            <a:extLst>
              <a:ext uri="{FF2B5EF4-FFF2-40B4-BE49-F238E27FC236}">
                <a16:creationId xmlns:a16="http://schemas.microsoft.com/office/drawing/2014/main" id="{D03DC6EF-2EDC-954F-A321-5A33F2FAA2BF}"/>
              </a:ext>
            </a:extLst>
          </p:cNvPr>
          <p:cNvSpPr/>
          <p:nvPr/>
        </p:nvSpPr>
        <p:spPr>
          <a:xfrm>
            <a:off x="6121667" y="935113"/>
            <a:ext cx="3022333" cy="50027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5">
                  <a:lumMod val="50000"/>
                </a:schemeClr>
              </a:solidFill>
            </a:endParaRPr>
          </a:p>
        </p:txBody>
      </p:sp>
      <p:pic>
        <p:nvPicPr>
          <p:cNvPr id="12" name="Picture 5_0" descr="talking stick image.jpg">
            <a:extLst>
              <a:ext uri="{FF2B5EF4-FFF2-40B4-BE49-F238E27FC236}">
                <a16:creationId xmlns:a16="http://schemas.microsoft.com/office/drawing/2014/main" id="{D22377C0-74BC-C947-8D78-6A318F17D724}"/>
              </a:ext>
            </a:extLst>
          </p:cNvPr>
          <p:cNvPicPr/>
          <p:nvPr/>
        </p:nvPicPr>
        <p:blipFill>
          <a:blip r:embed="rId3"/>
          <a:stretch/>
        </p:blipFill>
        <p:spPr>
          <a:xfrm>
            <a:off x="7831204" y="69254"/>
            <a:ext cx="1156680" cy="1607851"/>
          </a:xfrm>
          <a:prstGeom prst="rect">
            <a:avLst/>
          </a:prstGeom>
          <a:ln w="0">
            <a:noFill/>
          </a:ln>
        </p:spPr>
      </p:pic>
      <p:sp>
        <p:nvSpPr>
          <p:cNvPr id="11" name="Document 10">
            <a:extLst>
              <a:ext uri="{FF2B5EF4-FFF2-40B4-BE49-F238E27FC236}">
                <a16:creationId xmlns:a16="http://schemas.microsoft.com/office/drawing/2014/main" id="{4E1BDE3D-D251-B548-83B4-29642C48B7A1}"/>
              </a:ext>
            </a:extLst>
          </p:cNvPr>
          <p:cNvSpPr/>
          <p:nvPr/>
        </p:nvSpPr>
        <p:spPr>
          <a:xfrm>
            <a:off x="6256664" y="1834483"/>
            <a:ext cx="2537139" cy="4103330"/>
          </a:xfrm>
          <a:prstGeom prst="flowChartDocumen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56A59FC4-8594-5E4C-8A1E-09D819B3C179}"/>
              </a:ext>
            </a:extLst>
          </p:cNvPr>
          <p:cNvSpPr txBox="1"/>
          <p:nvPr/>
        </p:nvSpPr>
        <p:spPr>
          <a:xfrm>
            <a:off x="6256664" y="1780072"/>
            <a:ext cx="2398605" cy="4154984"/>
          </a:xfrm>
          <a:prstGeom prst="rect">
            <a:avLst/>
          </a:prstGeom>
          <a:noFill/>
        </p:spPr>
        <p:txBody>
          <a:bodyPr wrap="square" rtlCol="0">
            <a:spAutoFit/>
          </a:bodyPr>
          <a:lstStyle/>
          <a:p>
            <a:r>
              <a:rPr lang="en-US" sz="2400" b="1" spc="-1" dirty="0">
                <a:solidFill>
                  <a:schemeClr val="accent4">
                    <a:lumMod val="50000"/>
                  </a:schemeClr>
                </a:solidFill>
                <a:latin typeface="Handwriting - Dakota" panose="02000400000000000000" pitchFamily="2" charset="77"/>
              </a:rPr>
              <a:t>My Best conversation experience …</a:t>
            </a:r>
          </a:p>
          <a:p>
            <a:endParaRPr lang="en-US" sz="2400" b="1" spc="-1" dirty="0">
              <a:solidFill>
                <a:schemeClr val="accent4">
                  <a:lumMod val="50000"/>
                </a:schemeClr>
              </a:solidFill>
              <a:latin typeface="Handwriting - Dakota" panose="02000400000000000000" pitchFamily="2" charset="77"/>
            </a:endParaRPr>
          </a:p>
          <a:p>
            <a:endParaRPr lang="en-US" sz="2400" b="1" spc="-1" dirty="0">
              <a:solidFill>
                <a:schemeClr val="accent4">
                  <a:lumMod val="50000"/>
                </a:schemeClr>
              </a:solidFill>
              <a:latin typeface="Handwriting - Dakota" panose="02000400000000000000" pitchFamily="2" charset="77"/>
            </a:endParaRPr>
          </a:p>
          <a:p>
            <a:endParaRPr lang="en-US" sz="2400" b="1" spc="-1" dirty="0">
              <a:solidFill>
                <a:schemeClr val="accent4">
                  <a:lumMod val="50000"/>
                </a:schemeClr>
              </a:solidFill>
              <a:latin typeface="Handwriting - Dakota" panose="02000400000000000000" pitchFamily="2" charset="77"/>
            </a:endParaRPr>
          </a:p>
          <a:p>
            <a:endParaRPr lang="en-US" sz="2400" b="1" spc="-1" dirty="0">
              <a:solidFill>
                <a:schemeClr val="accent4">
                  <a:lumMod val="50000"/>
                </a:schemeClr>
              </a:solidFill>
              <a:latin typeface="Handwriting - Dakota" panose="02000400000000000000" pitchFamily="2" charset="77"/>
            </a:endParaRPr>
          </a:p>
          <a:p>
            <a:r>
              <a:rPr lang="en-US" sz="2400" b="1" spc="-1" dirty="0">
                <a:solidFill>
                  <a:schemeClr val="accent4">
                    <a:lumMod val="50000"/>
                  </a:schemeClr>
                </a:solidFill>
                <a:latin typeface="Handwriting - Dakota" panose="02000400000000000000" pitchFamily="2" charset="77"/>
              </a:rPr>
              <a:t>My Worst ever ..</a:t>
            </a:r>
          </a:p>
          <a:p>
            <a:r>
              <a:rPr lang="en-US" sz="2400" b="1" spc="-1" dirty="0">
                <a:solidFill>
                  <a:schemeClr val="accent4">
                    <a:lumMod val="50000"/>
                  </a:schemeClr>
                </a:solidFill>
                <a:latin typeface="Handwriting - Dakota" panose="02000400000000000000" pitchFamily="2" charset="77"/>
              </a:rPr>
              <a:t>   </a:t>
            </a:r>
          </a:p>
          <a:p>
            <a:endParaRPr lang="en-US" sz="2400" b="1" spc="-1" dirty="0">
              <a:solidFill>
                <a:schemeClr val="accent4">
                  <a:lumMod val="50000"/>
                </a:schemeClr>
              </a:solidFill>
              <a:latin typeface="Handwriting - Dakota" panose="02000400000000000000" pitchFamily="2" charset="77"/>
            </a:endParaRPr>
          </a:p>
          <a:p>
            <a:endParaRPr lang="en-US" sz="2400" b="1" spc="-1" dirty="0">
              <a:solidFill>
                <a:schemeClr val="accent4">
                  <a:lumMod val="50000"/>
                </a:schemeClr>
              </a:solidFill>
              <a:latin typeface="Handwriting - Dakota" panose="02000400000000000000" pitchFamily="2" charset="77"/>
            </a:endParaRPr>
          </a:p>
        </p:txBody>
      </p:sp>
      <p:pic>
        <p:nvPicPr>
          <p:cNvPr id="9" name="Graphic 8" descr="Quill with solid fill">
            <a:extLst>
              <a:ext uri="{FF2B5EF4-FFF2-40B4-BE49-F238E27FC236}">
                <a16:creationId xmlns:a16="http://schemas.microsoft.com/office/drawing/2014/main" id="{6476CB27-EF7F-1A4A-84D3-5F007C1296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9403" y="3069354"/>
            <a:ext cx="914400" cy="914400"/>
          </a:xfrm>
          <a:prstGeom prst="rect">
            <a:avLst/>
          </a:prstGeom>
        </p:spPr>
      </p:pic>
      <p:sp>
        <p:nvSpPr>
          <p:cNvPr id="3" name="TextBox 2">
            <a:extLst>
              <a:ext uri="{FF2B5EF4-FFF2-40B4-BE49-F238E27FC236}">
                <a16:creationId xmlns:a16="http://schemas.microsoft.com/office/drawing/2014/main" id="{99BC6B7F-2539-E849-8BCA-F6AE463ECF7E}"/>
              </a:ext>
            </a:extLst>
          </p:cNvPr>
          <p:cNvSpPr txBox="1"/>
          <p:nvPr/>
        </p:nvSpPr>
        <p:spPr>
          <a:xfrm>
            <a:off x="7555057" y="1200132"/>
            <a:ext cx="1320811" cy="369332"/>
          </a:xfrm>
          <a:prstGeom prst="rect">
            <a:avLst/>
          </a:prstGeom>
          <a:noFill/>
        </p:spPr>
        <p:txBody>
          <a:bodyPr wrap="none" rtlCol="0">
            <a:spAutoFit/>
          </a:bodyPr>
          <a:lstStyle/>
          <a:p>
            <a:r>
              <a:rPr lang="en-US" dirty="0"/>
              <a:t>Talking Stick</a:t>
            </a:r>
          </a:p>
        </p:txBody>
      </p:sp>
      <p:sp>
        <p:nvSpPr>
          <p:cNvPr id="13" name="Rounded Rectangle 7">
            <a:extLst>
              <a:ext uri="{FF2B5EF4-FFF2-40B4-BE49-F238E27FC236}">
                <a16:creationId xmlns:a16="http://schemas.microsoft.com/office/drawing/2014/main" id="{0E8BED81-6EE5-D74F-AC19-6DCC65BE60E7}"/>
              </a:ext>
            </a:extLst>
          </p:cNvPr>
          <p:cNvSpPr/>
          <p:nvPr/>
        </p:nvSpPr>
        <p:spPr>
          <a:xfrm>
            <a:off x="156116" y="63467"/>
            <a:ext cx="7398941" cy="994776"/>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50000"/>
                  </a:schemeClr>
                </a:solidFill>
              </a:rPr>
              <a:t>PART IV : BREAKOUT</a:t>
            </a:r>
            <a:endParaRPr lang="en-CH" sz="3200" dirty="0">
              <a:solidFill>
                <a:schemeClr val="accent3">
                  <a:lumMod val="50000"/>
                </a:schemeClr>
              </a:solidFill>
            </a:endParaRPr>
          </a:p>
        </p:txBody>
      </p:sp>
    </p:spTree>
    <p:extLst>
      <p:ext uri="{BB962C8B-B14F-4D97-AF65-F5344CB8AC3E}">
        <p14:creationId xmlns:p14="http://schemas.microsoft.com/office/powerpoint/2010/main" val="398505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90A9DA-2CF2-7341-B16B-485C82FF4945}"/>
              </a:ext>
            </a:extLst>
          </p:cNvPr>
          <p:cNvSpPr>
            <a:spLocks noGrp="1"/>
          </p:cNvSpPr>
          <p:nvPr>
            <p:ph type="title"/>
          </p:nvPr>
        </p:nvSpPr>
        <p:spPr>
          <a:xfrm>
            <a:off x="0" y="54011"/>
            <a:ext cx="9144000" cy="673964"/>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br>
              <a:rPr lang="en-US" sz="2800" spc="-1" dirty="0">
                <a:solidFill>
                  <a:schemeClr val="tx1"/>
                </a:solidFill>
                <a:ea typeface="DejaVu Sans"/>
              </a:rPr>
            </a:br>
            <a:r>
              <a:rPr lang="en-US" sz="2800" spc="-1" dirty="0">
                <a:solidFill>
                  <a:schemeClr val="tx1"/>
                </a:solidFill>
                <a:ea typeface="DejaVu Sans"/>
              </a:rPr>
              <a:t>Part V:  </a:t>
            </a:r>
            <a:r>
              <a:rPr lang="en-US" sz="2700" dirty="0"/>
              <a:t>How to use A-I-D in conversational storytelling interviewing?</a:t>
            </a:r>
            <a:r>
              <a:rPr lang="en-US" sz="2200" dirty="0"/>
              <a:t> </a:t>
            </a:r>
            <a:endParaRPr lang="en-US" sz="2800" dirty="0">
              <a:solidFill>
                <a:schemeClr val="tx1"/>
              </a:solidFill>
            </a:endParaRPr>
          </a:p>
        </p:txBody>
      </p:sp>
      <p:sp>
        <p:nvSpPr>
          <p:cNvPr id="2" name="Slide Number Placeholder 1">
            <a:extLst>
              <a:ext uri="{FF2B5EF4-FFF2-40B4-BE49-F238E27FC236}">
                <a16:creationId xmlns:a16="http://schemas.microsoft.com/office/drawing/2014/main" id="{E2687E2A-7F00-3844-817C-614776DC82E5}"/>
              </a:ext>
            </a:extLst>
          </p:cNvPr>
          <p:cNvSpPr>
            <a:spLocks noGrp="1"/>
          </p:cNvSpPr>
          <p:nvPr>
            <p:ph type="sldNum" sz="quarter" idx="12"/>
          </p:nvPr>
        </p:nvSpPr>
        <p:spPr/>
        <p:txBody>
          <a:bodyPr/>
          <a:lstStyle/>
          <a:p>
            <a:fld id="{2CB0B10C-1642-FC46-B864-C0A2CDEA0834}" type="slidenum">
              <a:rPr lang="en-CH" smtClean="0"/>
              <a:t>12</a:t>
            </a:fld>
            <a:endParaRPr lang="en-CH"/>
          </a:p>
        </p:txBody>
      </p:sp>
      <p:sp>
        <p:nvSpPr>
          <p:cNvPr id="3" name="Rectangle 2">
            <a:extLst>
              <a:ext uri="{FF2B5EF4-FFF2-40B4-BE49-F238E27FC236}">
                <a16:creationId xmlns:a16="http://schemas.microsoft.com/office/drawing/2014/main" id="{C8A35197-51A9-6F4B-95A4-F50D8EEF54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3" name="Picture 8" descr="Cabrini presentations by Boje and Rosile">
            <a:extLst>
              <a:ext uri="{FF2B5EF4-FFF2-40B4-BE49-F238E27FC236}">
                <a16:creationId xmlns:a16="http://schemas.microsoft.com/office/drawing/2014/main" id="{AF89DA09-A391-2A40-9403-D1652481E5B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278021" y="781986"/>
            <a:ext cx="6494380" cy="48962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9159A8-CDBA-744C-AC04-745D15C6577E}"/>
              </a:ext>
            </a:extLst>
          </p:cNvPr>
          <p:cNvSpPr txBox="1"/>
          <p:nvPr/>
        </p:nvSpPr>
        <p:spPr>
          <a:xfrm>
            <a:off x="0" y="5657671"/>
            <a:ext cx="8548506" cy="1200329"/>
          </a:xfrm>
          <a:prstGeom prst="rect">
            <a:avLst/>
          </a:prstGeom>
          <a:noFill/>
        </p:spPr>
        <p:txBody>
          <a:bodyPr wrap="square">
            <a:spAutoFit/>
          </a:bodyPr>
          <a:lstStyle/>
          <a:p>
            <a:pPr marL="0" marR="0" algn="l">
              <a:spcAft>
                <a:spcPts val="0"/>
              </a:spcAft>
            </a:pPr>
            <a:r>
              <a:rPr lang="en-US" b="0" i="0" u="none" strike="noStrike" dirty="0">
                <a:solidFill>
                  <a:srgbClr val="000000"/>
                </a:solidFill>
                <a:effectLst/>
                <a:latin typeface="Times" pitchFamily="2" charset="0"/>
              </a:rPr>
              <a:t>Rosile, Grace Ann; Boje, David M; Herder Richard A.; Sanchez, Mabel. (2021). The Coalition of Immokalee Workers Uses Ensemble Storytelling Processes to Overcome Enslavement in Corporate Supply Chains. Business and Society. </a:t>
            </a:r>
          </a:p>
          <a:p>
            <a:pPr marL="0" marR="0" algn="l">
              <a:spcAft>
                <a:spcPts val="0"/>
              </a:spcAft>
            </a:pPr>
            <a:r>
              <a:rPr lang="en-US" b="0" i="0" u="none" strike="noStrike" dirty="0">
                <a:solidFill>
                  <a:srgbClr val="000000"/>
                </a:solidFill>
                <a:effectLst/>
                <a:latin typeface="Times" pitchFamily="2" charset="0"/>
              </a:rPr>
              <a:t>Business &amp; Society</a:t>
            </a:r>
            <a:r>
              <a:rPr lang="en-US" b="1" i="0" u="none" strike="noStrike" dirty="0">
                <a:solidFill>
                  <a:srgbClr val="000000"/>
                </a:solidFill>
                <a:effectLst/>
                <a:latin typeface="Times" pitchFamily="2" charset="0"/>
              </a:rPr>
              <a:t>, </a:t>
            </a:r>
            <a:r>
              <a:rPr lang="en-US" b="0" i="0" u="none" strike="noStrike" dirty="0">
                <a:solidFill>
                  <a:srgbClr val="000000"/>
                </a:solidFill>
                <a:effectLst/>
                <a:latin typeface="Times" pitchFamily="2" charset="0"/>
              </a:rPr>
              <a:t>Vol. 60(2) 376–414. </a:t>
            </a:r>
            <a:r>
              <a:rPr lang="en-US" b="0" i="0" u="sng" strike="noStrike" dirty="0">
                <a:solidFill>
                  <a:srgbClr val="0000FF"/>
                </a:solidFill>
                <a:effectLst/>
                <a:latin typeface="Times" pitchFamily="2" charset="0"/>
                <a:hlinkClick r:id="rId5"/>
              </a:rPr>
              <a:t>Click here fore pre-press pdf</a:t>
            </a:r>
            <a:r>
              <a:rPr lang="en-US" b="0" i="0" u="none" strike="noStrike" dirty="0">
                <a:solidFill>
                  <a:srgbClr val="000000"/>
                </a:solidFill>
                <a:effectLst/>
                <a:latin typeface="Times" pitchFamily="2" charset="0"/>
              </a:rPr>
              <a:t>.</a:t>
            </a:r>
          </a:p>
        </p:txBody>
      </p:sp>
    </p:spTree>
    <p:extLst>
      <p:ext uri="{BB962C8B-B14F-4D97-AF65-F5344CB8AC3E}">
        <p14:creationId xmlns:p14="http://schemas.microsoft.com/office/powerpoint/2010/main" val="1465179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312CC5-B925-6C40-960F-F6489E292414}"/>
              </a:ext>
            </a:extLst>
          </p:cNvPr>
          <p:cNvSpPr>
            <a:spLocks noGrp="1"/>
          </p:cNvSpPr>
          <p:nvPr>
            <p:ph idx="1"/>
          </p:nvPr>
        </p:nvSpPr>
        <p:spPr>
          <a:xfrm>
            <a:off x="156116" y="1116532"/>
            <a:ext cx="6081937" cy="5423524"/>
          </a:xfrm>
        </p:spPr>
        <p:txBody>
          <a:bodyPr>
            <a:normAutofit lnSpcReduction="10000"/>
          </a:bodyPr>
          <a:lstStyle/>
          <a:p>
            <a:pPr marL="0" indent="0">
              <a:lnSpc>
                <a:spcPct val="100000"/>
              </a:lnSpc>
              <a:buNone/>
            </a:pPr>
            <a:r>
              <a:rPr lang="en-US" sz="2600" b="1" spc="-1" dirty="0">
                <a:solidFill>
                  <a:schemeClr val="accent4"/>
                </a:solidFill>
                <a:ea typeface="DejaVu Sans"/>
              </a:rPr>
              <a:t>Imagine Using Iterative Cycles of Spiraling Sampling in your dissertation (3 min.)</a:t>
            </a:r>
          </a:p>
          <a:p>
            <a:pPr marL="0" indent="0">
              <a:buNone/>
            </a:pPr>
            <a:endParaRPr lang="en-US" sz="2400" b="1" spc="-1" dirty="0">
              <a:solidFill>
                <a:schemeClr val="accent3">
                  <a:lumMod val="50000"/>
                </a:schemeClr>
              </a:solidFill>
            </a:endParaRPr>
          </a:p>
          <a:p>
            <a:pPr marL="0" indent="0">
              <a:buNone/>
            </a:pPr>
            <a:r>
              <a:rPr lang="en-US" sz="2400" b="1" spc="-1" dirty="0">
                <a:solidFill>
                  <a:schemeClr val="accent3">
                    <a:lumMod val="50000"/>
                  </a:schemeClr>
                </a:solidFill>
              </a:rPr>
              <a:t>Share your spiraling sample plan with Breakout Partner, and hear and note theirs</a:t>
            </a:r>
          </a:p>
          <a:p>
            <a:pPr marL="0" indent="0">
              <a:buNone/>
            </a:pPr>
            <a:endParaRPr lang="en-US" sz="2400" b="1" spc="-1" dirty="0">
              <a:solidFill>
                <a:schemeClr val="accent3">
                  <a:lumMod val="50000"/>
                </a:schemeClr>
              </a:solidFill>
            </a:endParaRPr>
          </a:p>
          <a:p>
            <a:pPr lvl="1" indent="-228600"/>
            <a:r>
              <a:rPr lang="en-US" sz="3000" b="1" spc="-1" dirty="0"/>
              <a:t>TOTAL = 5 min</a:t>
            </a:r>
          </a:p>
          <a:p>
            <a:pPr lvl="1" indent="-228600"/>
            <a:r>
              <a:rPr lang="en-US" sz="3000" b="1" spc="-1" dirty="0"/>
              <a:t>3 person groups</a:t>
            </a:r>
          </a:p>
          <a:p>
            <a:pPr lvl="1" indent="-228600"/>
            <a:r>
              <a:rPr lang="en-US" sz="3000" b="1" spc="-1" dirty="0"/>
              <a:t>1 min per person</a:t>
            </a:r>
          </a:p>
          <a:p>
            <a:pPr marL="285750" indent="0">
              <a:buNone/>
            </a:pPr>
            <a:endParaRPr lang="en-US" sz="2400" b="1" dirty="0"/>
          </a:p>
          <a:p>
            <a:pPr marL="0" indent="0">
              <a:spcBef>
                <a:spcPts val="641"/>
              </a:spcBef>
              <a:buNone/>
              <a:tabLst>
                <a:tab pos="0" algn="l"/>
              </a:tabLst>
            </a:pPr>
            <a:r>
              <a:rPr lang="en-US" sz="2400" spc="-1" dirty="0"/>
              <a:t>REMEMBER: </a:t>
            </a:r>
          </a:p>
          <a:p>
            <a:pPr marL="0" indent="0">
              <a:spcBef>
                <a:spcPts val="641"/>
              </a:spcBef>
              <a:buNone/>
              <a:tabLst>
                <a:tab pos="0" algn="l"/>
              </a:tabLst>
            </a:pPr>
            <a:r>
              <a:rPr lang="en-US" sz="2400" spc="-1" dirty="0"/>
              <a:t>You are having a Storytelling Conversation, back and forth, wandering together.</a:t>
            </a:r>
            <a:endParaRPr lang="en-US" sz="2200" b="1" spc="-1" dirty="0">
              <a:solidFill>
                <a:srgbClr val="000000"/>
              </a:solidFill>
              <a:ea typeface="DejaVu Sans"/>
            </a:endParaRPr>
          </a:p>
          <a:p>
            <a:pPr marL="0" indent="0">
              <a:lnSpc>
                <a:spcPct val="100000"/>
              </a:lnSpc>
              <a:buNone/>
            </a:pPr>
            <a:endParaRPr lang="en-US" sz="2200" b="1" spc="-1" dirty="0">
              <a:solidFill>
                <a:srgbClr val="000000"/>
              </a:solidFill>
            </a:endParaRPr>
          </a:p>
          <a:p>
            <a:pPr marL="0" indent="0">
              <a:lnSpc>
                <a:spcPct val="100000"/>
              </a:lnSpc>
              <a:buNone/>
            </a:pPr>
            <a:endParaRPr lang="en-US" sz="2200" b="1" spc="-1" dirty="0"/>
          </a:p>
        </p:txBody>
      </p:sp>
      <p:sp>
        <p:nvSpPr>
          <p:cNvPr id="2" name="Slide Number Placeholder 1">
            <a:extLst>
              <a:ext uri="{FF2B5EF4-FFF2-40B4-BE49-F238E27FC236}">
                <a16:creationId xmlns:a16="http://schemas.microsoft.com/office/drawing/2014/main" id="{F39AE552-0CF1-4F4F-A9E5-BD129A3E1780}"/>
              </a:ext>
            </a:extLst>
          </p:cNvPr>
          <p:cNvSpPr>
            <a:spLocks noGrp="1"/>
          </p:cNvSpPr>
          <p:nvPr>
            <p:ph type="sldNum" sz="quarter" idx="12"/>
          </p:nvPr>
        </p:nvSpPr>
        <p:spPr/>
        <p:txBody>
          <a:bodyPr/>
          <a:lstStyle/>
          <a:p>
            <a:fld id="{2CB0B10C-1642-FC46-B864-C0A2CDEA0834}" type="slidenum">
              <a:rPr lang="en-CH" smtClean="0"/>
              <a:t>13</a:t>
            </a:fld>
            <a:endParaRPr lang="en-CH"/>
          </a:p>
        </p:txBody>
      </p:sp>
      <p:sp>
        <p:nvSpPr>
          <p:cNvPr id="8" name="Rounded Rectangle 7">
            <a:extLst>
              <a:ext uri="{FF2B5EF4-FFF2-40B4-BE49-F238E27FC236}">
                <a16:creationId xmlns:a16="http://schemas.microsoft.com/office/drawing/2014/main" id="{D03DC6EF-2EDC-954F-A321-5A33F2FAA2BF}"/>
              </a:ext>
            </a:extLst>
          </p:cNvPr>
          <p:cNvSpPr/>
          <p:nvPr/>
        </p:nvSpPr>
        <p:spPr>
          <a:xfrm>
            <a:off x="6121667" y="935113"/>
            <a:ext cx="3022333" cy="50027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5">
                  <a:lumMod val="50000"/>
                </a:schemeClr>
              </a:solidFill>
            </a:endParaRPr>
          </a:p>
        </p:txBody>
      </p:sp>
      <p:pic>
        <p:nvPicPr>
          <p:cNvPr id="12" name="Picture 5_0" descr="talking stick image.jpg">
            <a:extLst>
              <a:ext uri="{FF2B5EF4-FFF2-40B4-BE49-F238E27FC236}">
                <a16:creationId xmlns:a16="http://schemas.microsoft.com/office/drawing/2014/main" id="{D22377C0-74BC-C947-8D78-6A318F17D724}"/>
              </a:ext>
            </a:extLst>
          </p:cNvPr>
          <p:cNvPicPr/>
          <p:nvPr/>
        </p:nvPicPr>
        <p:blipFill>
          <a:blip r:embed="rId3"/>
          <a:stretch/>
        </p:blipFill>
        <p:spPr>
          <a:xfrm>
            <a:off x="7831204" y="69254"/>
            <a:ext cx="1156680" cy="1607851"/>
          </a:xfrm>
          <a:prstGeom prst="rect">
            <a:avLst/>
          </a:prstGeom>
          <a:ln w="0">
            <a:noFill/>
          </a:ln>
        </p:spPr>
      </p:pic>
      <p:sp>
        <p:nvSpPr>
          <p:cNvPr id="11" name="Document 10">
            <a:extLst>
              <a:ext uri="{FF2B5EF4-FFF2-40B4-BE49-F238E27FC236}">
                <a16:creationId xmlns:a16="http://schemas.microsoft.com/office/drawing/2014/main" id="{4E1BDE3D-D251-B548-83B4-29642C48B7A1}"/>
              </a:ext>
            </a:extLst>
          </p:cNvPr>
          <p:cNvSpPr/>
          <p:nvPr/>
        </p:nvSpPr>
        <p:spPr>
          <a:xfrm>
            <a:off x="6256664" y="1834483"/>
            <a:ext cx="2537139" cy="4103330"/>
          </a:xfrm>
          <a:prstGeom prst="flowChartDocumen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56A59FC4-8594-5E4C-8A1E-09D819B3C179}"/>
              </a:ext>
            </a:extLst>
          </p:cNvPr>
          <p:cNvSpPr txBox="1"/>
          <p:nvPr/>
        </p:nvSpPr>
        <p:spPr>
          <a:xfrm>
            <a:off x="6256664" y="1780072"/>
            <a:ext cx="2398605" cy="4154984"/>
          </a:xfrm>
          <a:prstGeom prst="rect">
            <a:avLst/>
          </a:prstGeom>
          <a:noFill/>
        </p:spPr>
        <p:txBody>
          <a:bodyPr wrap="square" rtlCol="0">
            <a:spAutoFit/>
          </a:bodyPr>
          <a:lstStyle/>
          <a:p>
            <a:r>
              <a:rPr lang="en-US" sz="2400" b="1" spc="-1" dirty="0">
                <a:solidFill>
                  <a:schemeClr val="accent4">
                    <a:lumMod val="50000"/>
                  </a:schemeClr>
                </a:solidFill>
                <a:latin typeface="Handwriting - Dakota" panose="02000400000000000000" pitchFamily="2" charset="77"/>
              </a:rPr>
              <a:t>My first sample is …</a:t>
            </a:r>
          </a:p>
          <a:p>
            <a:endParaRPr lang="en-US" sz="2400" b="1" spc="-1" dirty="0">
              <a:solidFill>
                <a:schemeClr val="accent4">
                  <a:lumMod val="50000"/>
                </a:schemeClr>
              </a:solidFill>
              <a:latin typeface="Handwriting - Dakota" panose="02000400000000000000" pitchFamily="2" charset="77"/>
            </a:endParaRPr>
          </a:p>
          <a:p>
            <a:r>
              <a:rPr lang="en-US" sz="2400" b="1" spc="-1" dirty="0">
                <a:solidFill>
                  <a:schemeClr val="accent4">
                    <a:lumMod val="50000"/>
                  </a:schemeClr>
                </a:solidFill>
                <a:latin typeface="Handwriting - Dakota" panose="02000400000000000000" pitchFamily="2" charset="77"/>
              </a:rPr>
              <a:t>My 2</a:t>
            </a:r>
            <a:r>
              <a:rPr lang="en-US" sz="2400" b="1" spc="-1" baseline="30000" dirty="0">
                <a:solidFill>
                  <a:schemeClr val="accent4">
                    <a:lumMod val="50000"/>
                  </a:schemeClr>
                </a:solidFill>
                <a:latin typeface="Handwriting - Dakota" panose="02000400000000000000" pitchFamily="2" charset="77"/>
              </a:rPr>
              <a:t>nd</a:t>
            </a:r>
            <a:r>
              <a:rPr lang="en-US" sz="2400" b="1" spc="-1" dirty="0">
                <a:solidFill>
                  <a:schemeClr val="accent4">
                    <a:lumMod val="50000"/>
                  </a:schemeClr>
                </a:solidFill>
                <a:latin typeface="Handwriting - Dakota" panose="02000400000000000000" pitchFamily="2" charset="77"/>
              </a:rPr>
              <a:t> sample …</a:t>
            </a:r>
          </a:p>
          <a:p>
            <a:endParaRPr lang="en-US" sz="2400" b="1" spc="-1" dirty="0">
              <a:solidFill>
                <a:schemeClr val="accent4">
                  <a:lumMod val="50000"/>
                </a:schemeClr>
              </a:solidFill>
              <a:latin typeface="Handwriting - Dakota" panose="02000400000000000000" pitchFamily="2" charset="77"/>
            </a:endParaRPr>
          </a:p>
          <a:p>
            <a:endParaRPr lang="en-US" sz="2400" b="1" spc="-1" dirty="0">
              <a:solidFill>
                <a:schemeClr val="accent4">
                  <a:lumMod val="50000"/>
                </a:schemeClr>
              </a:solidFill>
              <a:latin typeface="Handwriting - Dakota" panose="02000400000000000000" pitchFamily="2" charset="77"/>
            </a:endParaRPr>
          </a:p>
          <a:p>
            <a:endParaRPr lang="en-US" sz="2400" b="1" spc="-1" dirty="0">
              <a:solidFill>
                <a:schemeClr val="accent4">
                  <a:lumMod val="50000"/>
                </a:schemeClr>
              </a:solidFill>
              <a:latin typeface="Handwriting - Dakota" panose="02000400000000000000" pitchFamily="2" charset="77"/>
            </a:endParaRPr>
          </a:p>
          <a:p>
            <a:r>
              <a:rPr lang="en-US" sz="2400" b="1" spc="-1" dirty="0">
                <a:solidFill>
                  <a:schemeClr val="accent4">
                    <a:lumMod val="50000"/>
                  </a:schemeClr>
                </a:solidFill>
                <a:latin typeface="Handwriting - Dakota" panose="02000400000000000000" pitchFamily="2" charset="77"/>
              </a:rPr>
              <a:t>My 3rd sample..</a:t>
            </a:r>
          </a:p>
          <a:p>
            <a:r>
              <a:rPr lang="en-US" sz="2400" b="1" spc="-1" dirty="0">
                <a:solidFill>
                  <a:schemeClr val="accent4">
                    <a:lumMod val="50000"/>
                  </a:schemeClr>
                </a:solidFill>
                <a:latin typeface="Handwriting - Dakota" panose="02000400000000000000" pitchFamily="2" charset="77"/>
              </a:rPr>
              <a:t>   </a:t>
            </a:r>
          </a:p>
          <a:p>
            <a:endParaRPr lang="en-US" sz="2400" b="1" spc="-1" dirty="0">
              <a:solidFill>
                <a:schemeClr val="accent4">
                  <a:lumMod val="50000"/>
                </a:schemeClr>
              </a:solidFill>
              <a:latin typeface="Handwriting - Dakota" panose="02000400000000000000" pitchFamily="2" charset="77"/>
            </a:endParaRPr>
          </a:p>
          <a:p>
            <a:endParaRPr lang="en-US" sz="2400" b="1" spc="-1" dirty="0">
              <a:solidFill>
                <a:schemeClr val="accent4">
                  <a:lumMod val="50000"/>
                </a:schemeClr>
              </a:solidFill>
              <a:latin typeface="Handwriting - Dakota" panose="02000400000000000000" pitchFamily="2" charset="77"/>
            </a:endParaRPr>
          </a:p>
        </p:txBody>
      </p:sp>
      <p:pic>
        <p:nvPicPr>
          <p:cNvPr id="9" name="Graphic 8" descr="Quill with solid fill">
            <a:extLst>
              <a:ext uri="{FF2B5EF4-FFF2-40B4-BE49-F238E27FC236}">
                <a16:creationId xmlns:a16="http://schemas.microsoft.com/office/drawing/2014/main" id="{6476CB27-EF7F-1A4A-84D3-5F007C1296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9403" y="3069354"/>
            <a:ext cx="914400" cy="914400"/>
          </a:xfrm>
          <a:prstGeom prst="rect">
            <a:avLst/>
          </a:prstGeom>
        </p:spPr>
      </p:pic>
      <p:sp>
        <p:nvSpPr>
          <p:cNvPr id="3" name="TextBox 2">
            <a:extLst>
              <a:ext uri="{FF2B5EF4-FFF2-40B4-BE49-F238E27FC236}">
                <a16:creationId xmlns:a16="http://schemas.microsoft.com/office/drawing/2014/main" id="{99BC6B7F-2539-E849-8BCA-F6AE463ECF7E}"/>
              </a:ext>
            </a:extLst>
          </p:cNvPr>
          <p:cNvSpPr txBox="1"/>
          <p:nvPr/>
        </p:nvSpPr>
        <p:spPr>
          <a:xfrm>
            <a:off x="7555057" y="1200132"/>
            <a:ext cx="1320811" cy="369332"/>
          </a:xfrm>
          <a:prstGeom prst="rect">
            <a:avLst/>
          </a:prstGeom>
          <a:noFill/>
        </p:spPr>
        <p:txBody>
          <a:bodyPr wrap="none" rtlCol="0">
            <a:spAutoFit/>
          </a:bodyPr>
          <a:lstStyle/>
          <a:p>
            <a:r>
              <a:rPr lang="en-US" dirty="0"/>
              <a:t>Talking Stick</a:t>
            </a:r>
          </a:p>
        </p:txBody>
      </p:sp>
      <p:sp>
        <p:nvSpPr>
          <p:cNvPr id="13" name="Rounded Rectangle 7">
            <a:extLst>
              <a:ext uri="{FF2B5EF4-FFF2-40B4-BE49-F238E27FC236}">
                <a16:creationId xmlns:a16="http://schemas.microsoft.com/office/drawing/2014/main" id="{0E8BED81-6EE5-D74F-AC19-6DCC65BE60E7}"/>
              </a:ext>
            </a:extLst>
          </p:cNvPr>
          <p:cNvSpPr/>
          <p:nvPr/>
        </p:nvSpPr>
        <p:spPr>
          <a:xfrm>
            <a:off x="156116" y="63467"/>
            <a:ext cx="7398941" cy="994776"/>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50000"/>
                  </a:schemeClr>
                </a:solidFill>
              </a:rPr>
              <a:t>PART V : BREAKOUT</a:t>
            </a:r>
            <a:endParaRPr lang="en-CH" sz="3200" dirty="0">
              <a:solidFill>
                <a:schemeClr val="accent3">
                  <a:lumMod val="50000"/>
                </a:schemeClr>
              </a:solidFill>
            </a:endParaRPr>
          </a:p>
        </p:txBody>
      </p:sp>
    </p:spTree>
    <p:extLst>
      <p:ext uri="{BB962C8B-B14F-4D97-AF65-F5344CB8AC3E}">
        <p14:creationId xmlns:p14="http://schemas.microsoft.com/office/powerpoint/2010/main" val="104346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90A9DA-2CF2-7341-B16B-485C82FF4945}"/>
              </a:ext>
            </a:extLst>
          </p:cNvPr>
          <p:cNvSpPr>
            <a:spLocks noGrp="1"/>
          </p:cNvSpPr>
          <p:nvPr>
            <p:ph type="title"/>
          </p:nvPr>
        </p:nvSpPr>
        <p:spPr>
          <a:xfrm>
            <a:off x="0" y="54011"/>
            <a:ext cx="9144000" cy="673964"/>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br>
              <a:rPr lang="en-US" sz="2800" spc="-1" dirty="0">
                <a:solidFill>
                  <a:schemeClr val="tx1"/>
                </a:solidFill>
                <a:ea typeface="DejaVu Sans"/>
              </a:rPr>
            </a:br>
            <a:r>
              <a:rPr lang="en-US" sz="2800" spc="-1" dirty="0">
                <a:solidFill>
                  <a:schemeClr val="tx1"/>
                </a:solidFill>
                <a:ea typeface="DejaVu Sans"/>
              </a:rPr>
              <a:t>Part VI:  What are the 4 Who’s of Collaborative Storytelling?</a:t>
            </a:r>
            <a:br>
              <a:rPr lang="en-CH" sz="2800">
                <a:solidFill>
                  <a:schemeClr val="accent4"/>
                </a:solidFill>
              </a:rPr>
            </a:br>
            <a:endParaRPr lang="en-US" sz="2800" dirty="0">
              <a:solidFill>
                <a:schemeClr val="tx1"/>
              </a:solidFill>
            </a:endParaRPr>
          </a:p>
        </p:txBody>
      </p:sp>
      <p:sp>
        <p:nvSpPr>
          <p:cNvPr id="2" name="Slide Number Placeholder 1">
            <a:extLst>
              <a:ext uri="{FF2B5EF4-FFF2-40B4-BE49-F238E27FC236}">
                <a16:creationId xmlns:a16="http://schemas.microsoft.com/office/drawing/2014/main" id="{E2687E2A-7F00-3844-817C-614776DC82E5}"/>
              </a:ext>
            </a:extLst>
          </p:cNvPr>
          <p:cNvSpPr>
            <a:spLocks noGrp="1"/>
          </p:cNvSpPr>
          <p:nvPr>
            <p:ph type="sldNum" sz="quarter" idx="12"/>
          </p:nvPr>
        </p:nvSpPr>
        <p:spPr/>
        <p:txBody>
          <a:bodyPr/>
          <a:lstStyle/>
          <a:p>
            <a:fld id="{2CB0B10C-1642-FC46-B864-C0A2CDEA0834}" type="slidenum">
              <a:rPr lang="en-CH" smtClean="0"/>
              <a:t>14</a:t>
            </a:fld>
            <a:endParaRPr lang="en-CH"/>
          </a:p>
        </p:txBody>
      </p:sp>
      <p:sp>
        <p:nvSpPr>
          <p:cNvPr id="3" name="Rectangle 2">
            <a:extLst>
              <a:ext uri="{FF2B5EF4-FFF2-40B4-BE49-F238E27FC236}">
                <a16:creationId xmlns:a16="http://schemas.microsoft.com/office/drawing/2014/main" id="{BB9E9703-5BAB-BF42-A3C6-EA660561217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1" name="Picture 3" descr="The FOUR WHO Consciousnesses by David M. Boje">
            <a:extLst>
              <a:ext uri="{FF2B5EF4-FFF2-40B4-BE49-F238E27FC236}">
                <a16:creationId xmlns:a16="http://schemas.microsoft.com/office/drawing/2014/main" id="{42DB7A8E-E6A5-C547-B300-73BF01FF590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71645" y="781984"/>
            <a:ext cx="7717102" cy="5447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A96ABE-1922-814F-B800-6A2DC82036E9}"/>
              </a:ext>
            </a:extLst>
          </p:cNvPr>
          <p:cNvSpPr txBox="1"/>
          <p:nvPr/>
        </p:nvSpPr>
        <p:spPr>
          <a:xfrm>
            <a:off x="6215064" y="5706684"/>
            <a:ext cx="1873683" cy="369332"/>
          </a:xfrm>
          <a:prstGeom prst="rect">
            <a:avLst/>
          </a:prstGeom>
          <a:noFill/>
        </p:spPr>
        <p:txBody>
          <a:bodyPr wrap="square" rtlCol="0">
            <a:spAutoFit/>
          </a:bodyPr>
          <a:lstStyle/>
          <a:p>
            <a:r>
              <a:rPr lang="en-US" dirty="0"/>
              <a:t>GAIA’s Who</a:t>
            </a:r>
          </a:p>
        </p:txBody>
      </p:sp>
    </p:spTree>
    <p:extLst>
      <p:ext uri="{BB962C8B-B14F-4D97-AF65-F5344CB8AC3E}">
        <p14:creationId xmlns:p14="http://schemas.microsoft.com/office/powerpoint/2010/main" val="1924339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90A9DA-2CF2-7341-B16B-485C82FF4945}"/>
              </a:ext>
            </a:extLst>
          </p:cNvPr>
          <p:cNvSpPr>
            <a:spLocks noGrp="1"/>
          </p:cNvSpPr>
          <p:nvPr>
            <p:ph type="title"/>
          </p:nvPr>
        </p:nvSpPr>
        <p:spPr>
          <a:xfrm>
            <a:off x="0" y="54011"/>
            <a:ext cx="9144000" cy="673964"/>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br>
              <a:rPr lang="en-US" sz="2800" spc="-1" dirty="0">
                <a:solidFill>
                  <a:schemeClr val="tx1"/>
                </a:solidFill>
                <a:ea typeface="DejaVu Sans"/>
              </a:rPr>
            </a:br>
            <a:r>
              <a:rPr lang="en-US" sz="2800" spc="-1" dirty="0">
                <a:solidFill>
                  <a:schemeClr val="tx1"/>
                </a:solidFill>
                <a:ea typeface="DejaVu Sans"/>
              </a:rPr>
              <a:t>Part VI:  What are the 4 Who’s of Collaborative Storytelling?</a:t>
            </a:r>
            <a:br>
              <a:rPr lang="en-CH" sz="2800">
                <a:solidFill>
                  <a:schemeClr val="accent4"/>
                </a:solidFill>
              </a:rPr>
            </a:br>
            <a:endParaRPr lang="en-US" sz="2800" dirty="0">
              <a:solidFill>
                <a:schemeClr val="tx1"/>
              </a:solidFill>
            </a:endParaRPr>
          </a:p>
        </p:txBody>
      </p:sp>
      <p:sp>
        <p:nvSpPr>
          <p:cNvPr id="2" name="Slide Number Placeholder 1">
            <a:extLst>
              <a:ext uri="{FF2B5EF4-FFF2-40B4-BE49-F238E27FC236}">
                <a16:creationId xmlns:a16="http://schemas.microsoft.com/office/drawing/2014/main" id="{E2687E2A-7F00-3844-817C-614776DC82E5}"/>
              </a:ext>
            </a:extLst>
          </p:cNvPr>
          <p:cNvSpPr>
            <a:spLocks noGrp="1"/>
          </p:cNvSpPr>
          <p:nvPr>
            <p:ph type="sldNum" sz="quarter" idx="12"/>
          </p:nvPr>
        </p:nvSpPr>
        <p:spPr/>
        <p:txBody>
          <a:bodyPr/>
          <a:lstStyle/>
          <a:p>
            <a:fld id="{2CB0B10C-1642-FC46-B864-C0A2CDEA0834}" type="slidenum">
              <a:rPr lang="en-CH" smtClean="0"/>
              <a:t>15</a:t>
            </a:fld>
            <a:endParaRPr lang="en-CH"/>
          </a:p>
        </p:txBody>
      </p:sp>
      <p:sp>
        <p:nvSpPr>
          <p:cNvPr id="3" name="Rectangle 2">
            <a:extLst>
              <a:ext uri="{FF2B5EF4-FFF2-40B4-BE49-F238E27FC236}">
                <a16:creationId xmlns:a16="http://schemas.microsoft.com/office/drawing/2014/main" id="{BB9E9703-5BAB-BF42-A3C6-EA660561217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A6A96ABE-1922-814F-B800-6A2DC82036E9}"/>
              </a:ext>
            </a:extLst>
          </p:cNvPr>
          <p:cNvSpPr txBox="1"/>
          <p:nvPr/>
        </p:nvSpPr>
        <p:spPr>
          <a:xfrm>
            <a:off x="857251" y="930315"/>
            <a:ext cx="1873683" cy="369332"/>
          </a:xfrm>
          <a:prstGeom prst="rect">
            <a:avLst/>
          </a:prstGeom>
          <a:noFill/>
        </p:spPr>
        <p:txBody>
          <a:bodyPr wrap="square" rtlCol="0">
            <a:spAutoFit/>
          </a:bodyPr>
          <a:lstStyle/>
          <a:p>
            <a:r>
              <a:rPr lang="en-US" dirty="0"/>
              <a:t>GAIA’s Who</a:t>
            </a:r>
          </a:p>
        </p:txBody>
      </p:sp>
      <p:sp>
        <p:nvSpPr>
          <p:cNvPr id="5" name="TextBox 4">
            <a:extLst>
              <a:ext uri="{FF2B5EF4-FFF2-40B4-BE49-F238E27FC236}">
                <a16:creationId xmlns:a16="http://schemas.microsoft.com/office/drawing/2014/main" id="{65DF1CC4-1D5E-1D46-B6F8-6952896BD8E4}"/>
              </a:ext>
            </a:extLst>
          </p:cNvPr>
          <p:cNvSpPr txBox="1"/>
          <p:nvPr/>
        </p:nvSpPr>
        <p:spPr>
          <a:xfrm>
            <a:off x="328613" y="1460599"/>
            <a:ext cx="7715250" cy="5078313"/>
          </a:xfrm>
          <a:prstGeom prst="rect">
            <a:avLst/>
          </a:prstGeom>
          <a:noFill/>
        </p:spPr>
        <p:txBody>
          <a:bodyPr wrap="square" rtlCol="0">
            <a:spAutoFit/>
          </a:bodyPr>
          <a:lstStyle/>
          <a:p>
            <a:r>
              <a:rPr lang="en-US" dirty="0"/>
              <a:t>Boje, David M.; Jorgensen, Kenneth </a:t>
            </a:r>
            <a:r>
              <a:rPr lang="en-US" dirty="0" err="1"/>
              <a:t>Mølbjerg</a:t>
            </a:r>
            <a:r>
              <a:rPr lang="en-US" dirty="0"/>
              <a:t>. (2020). A ‘storytelling science’ approach making the eco-business modeling turn. Journal of Business Modeling, Vol. 8, No. 4, pp. 8-25. </a:t>
            </a:r>
            <a:r>
              <a:rPr lang="en-US" u="sng" dirty="0">
                <a:hlinkClick r:id="rId3"/>
              </a:rPr>
              <a:t>Click here for pre-press pdf</a:t>
            </a:r>
            <a:r>
              <a:rPr lang="en-US" dirty="0"/>
              <a:t>. </a:t>
            </a:r>
            <a:r>
              <a:rPr lang="en-US" u="sng" dirty="0">
                <a:hlinkClick r:id="rId4"/>
              </a:rPr>
              <a:t>Please Click here for final print version PDF</a:t>
            </a:r>
            <a:br>
              <a:rPr lang="en-US" dirty="0"/>
            </a:br>
            <a:endParaRPr lang="en-US" dirty="0"/>
          </a:p>
          <a:p>
            <a:r>
              <a:rPr lang="en-US" dirty="0"/>
              <a:t>Boje, David M.; Rana, Mohammad B. (2020). Defining a Sustainably-Driven Business Modeling Strategy with a ‘Storytelling Science’ Approach. Chapter to appear in Markovic, S., </a:t>
            </a:r>
            <a:r>
              <a:rPr lang="en-US" dirty="0" err="1"/>
              <a:t>Sancha</a:t>
            </a:r>
            <a:r>
              <a:rPr lang="en-US" dirty="0"/>
              <a:t>, C. and </a:t>
            </a:r>
            <a:r>
              <a:rPr lang="en-US" dirty="0" err="1"/>
              <a:t>Lindgreen</a:t>
            </a:r>
            <a:r>
              <a:rPr lang="en-US" dirty="0"/>
              <a:t>, A. (Eds.), Handbook of Sustainability-driven Business Strategies in Practice, Northampton, MA: Edward Elgar. </a:t>
            </a:r>
            <a:r>
              <a:rPr lang="en-US" u="sng" dirty="0">
                <a:hlinkClick r:id="rId5"/>
              </a:rPr>
              <a:t>Click here for pre-press pdf.</a:t>
            </a:r>
            <a:br>
              <a:rPr lang="en-US" dirty="0"/>
            </a:br>
            <a:endParaRPr lang="en-US" dirty="0"/>
          </a:p>
          <a:p>
            <a:r>
              <a:rPr lang="en-US" dirty="0"/>
              <a:t>Mogens Sparre and Boje, David M. (2020). Utilizing Participative Action Research With Storytelling Interventions to Create Sustainability in Danish Farming. To appear in Organizational Development Journal. </a:t>
            </a:r>
            <a:r>
              <a:rPr lang="en-US" u="sng" dirty="0">
                <a:hlinkClick r:id="rId6"/>
              </a:rPr>
              <a:t>Click here for pre-press pdf</a:t>
            </a:r>
            <a:r>
              <a:rPr lang="en-US" dirty="0"/>
              <a:t>. </a:t>
            </a:r>
            <a:br>
              <a:rPr lang="en-US" dirty="0"/>
            </a:br>
            <a:endParaRPr lang="en-US" dirty="0"/>
          </a:p>
          <a:p>
            <a:r>
              <a:rPr lang="en-US" dirty="0"/>
              <a:t>Jørgensen, Kenneth </a:t>
            </a:r>
            <a:r>
              <a:rPr lang="en-US" dirty="0" err="1"/>
              <a:t>Mølbjerg</a:t>
            </a:r>
            <a:r>
              <a:rPr lang="en-US" dirty="0"/>
              <a:t>; Boje, David M. Storytelling Sustainability in Problem-Based</a:t>
            </a:r>
            <a:br>
              <a:rPr lang="en-US" dirty="0"/>
            </a:br>
            <a:r>
              <a:rPr lang="en-US" dirty="0"/>
              <a:t>Learning. Chapter to appear. </a:t>
            </a:r>
            <a:r>
              <a:rPr lang="en-US" u="sng" dirty="0">
                <a:hlinkClick r:id="rId7"/>
              </a:rPr>
              <a:t>Click here for pre-press pdf</a:t>
            </a:r>
            <a:r>
              <a:rPr lang="en-US" dirty="0"/>
              <a:t>.</a:t>
            </a:r>
          </a:p>
        </p:txBody>
      </p:sp>
    </p:spTree>
    <p:extLst>
      <p:ext uri="{BB962C8B-B14F-4D97-AF65-F5344CB8AC3E}">
        <p14:creationId xmlns:p14="http://schemas.microsoft.com/office/powerpoint/2010/main" val="4229336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312CC5-B925-6C40-960F-F6489E292414}"/>
              </a:ext>
            </a:extLst>
          </p:cNvPr>
          <p:cNvSpPr>
            <a:spLocks noGrp="1"/>
          </p:cNvSpPr>
          <p:nvPr>
            <p:ph idx="1"/>
          </p:nvPr>
        </p:nvSpPr>
        <p:spPr>
          <a:xfrm>
            <a:off x="156116" y="1116532"/>
            <a:ext cx="6081937" cy="5423524"/>
          </a:xfrm>
        </p:spPr>
        <p:txBody>
          <a:bodyPr>
            <a:normAutofit fontScale="92500" lnSpcReduction="10000"/>
          </a:bodyPr>
          <a:lstStyle/>
          <a:p>
            <a:pPr marL="0" indent="0">
              <a:lnSpc>
                <a:spcPct val="100000"/>
              </a:lnSpc>
              <a:buNone/>
            </a:pPr>
            <a:r>
              <a:rPr lang="en-US" sz="2600" b="1" spc="-1" dirty="0">
                <a:solidFill>
                  <a:schemeClr val="accent4"/>
                </a:solidFill>
                <a:ea typeface="DejaVu Sans"/>
              </a:rPr>
              <a:t>Make a few notes: Your 4 Who’s are telling you what?</a:t>
            </a:r>
          </a:p>
          <a:p>
            <a:pPr marL="0" indent="0">
              <a:buNone/>
            </a:pPr>
            <a:endParaRPr lang="en-US" sz="2400" b="1" spc="-1" dirty="0">
              <a:solidFill>
                <a:schemeClr val="accent3">
                  <a:lumMod val="50000"/>
                </a:schemeClr>
              </a:solidFill>
            </a:endParaRPr>
          </a:p>
          <a:p>
            <a:pPr marL="0" indent="0">
              <a:buNone/>
            </a:pPr>
            <a:r>
              <a:rPr lang="en-US" sz="2400" b="1" spc="-1" dirty="0">
                <a:solidFill>
                  <a:schemeClr val="accent3">
                    <a:lumMod val="50000"/>
                  </a:schemeClr>
                </a:solidFill>
              </a:rPr>
              <a:t>Share you’re your ego-who, corporate-who, we-who (family, colleagues), ecological who (nature). Have a conversation on each and heart your partners…</a:t>
            </a:r>
          </a:p>
          <a:p>
            <a:pPr marL="0" indent="0">
              <a:buNone/>
            </a:pPr>
            <a:endParaRPr lang="en-US" sz="2400" b="1" spc="-1" dirty="0">
              <a:solidFill>
                <a:schemeClr val="accent3">
                  <a:lumMod val="50000"/>
                </a:schemeClr>
              </a:solidFill>
            </a:endParaRPr>
          </a:p>
          <a:p>
            <a:pPr lvl="1" indent="-228600"/>
            <a:r>
              <a:rPr lang="en-US" sz="3000" b="1" spc="-1" dirty="0"/>
              <a:t>TOTAL BREAKOUT = 2 min per person each who &amp; 2 min to hear theirs (total 16 minutes)</a:t>
            </a:r>
          </a:p>
          <a:p>
            <a:pPr marL="285750" indent="0">
              <a:buNone/>
            </a:pPr>
            <a:endParaRPr lang="en-US" sz="2400" b="1" dirty="0"/>
          </a:p>
          <a:p>
            <a:pPr marL="0" indent="0">
              <a:spcBef>
                <a:spcPts val="641"/>
              </a:spcBef>
              <a:buNone/>
              <a:tabLst>
                <a:tab pos="0" algn="l"/>
              </a:tabLst>
            </a:pPr>
            <a:r>
              <a:rPr lang="en-US" sz="2400" spc="-1" dirty="0"/>
              <a:t>REMEMBER: </a:t>
            </a:r>
          </a:p>
          <a:p>
            <a:pPr marL="0" indent="0">
              <a:spcBef>
                <a:spcPts val="641"/>
              </a:spcBef>
              <a:buNone/>
              <a:tabLst>
                <a:tab pos="0" algn="l"/>
              </a:tabLst>
            </a:pPr>
            <a:r>
              <a:rPr lang="en-US" sz="2400" spc="-1" dirty="0"/>
              <a:t>You are having a Storytelling Conversation, back and forth, wandering together.</a:t>
            </a:r>
            <a:endParaRPr lang="en-US" sz="2200" b="1" spc="-1" dirty="0">
              <a:solidFill>
                <a:srgbClr val="000000"/>
              </a:solidFill>
              <a:ea typeface="DejaVu Sans"/>
            </a:endParaRPr>
          </a:p>
          <a:p>
            <a:pPr marL="0" indent="0">
              <a:lnSpc>
                <a:spcPct val="100000"/>
              </a:lnSpc>
              <a:buNone/>
            </a:pPr>
            <a:endParaRPr lang="en-US" sz="2200" b="1" spc="-1" dirty="0">
              <a:solidFill>
                <a:srgbClr val="000000"/>
              </a:solidFill>
            </a:endParaRPr>
          </a:p>
          <a:p>
            <a:pPr marL="0" indent="0">
              <a:lnSpc>
                <a:spcPct val="100000"/>
              </a:lnSpc>
              <a:buNone/>
            </a:pPr>
            <a:endParaRPr lang="en-US" sz="2200" b="1" spc="-1" dirty="0"/>
          </a:p>
        </p:txBody>
      </p:sp>
      <p:sp>
        <p:nvSpPr>
          <p:cNvPr id="2" name="Slide Number Placeholder 1">
            <a:extLst>
              <a:ext uri="{FF2B5EF4-FFF2-40B4-BE49-F238E27FC236}">
                <a16:creationId xmlns:a16="http://schemas.microsoft.com/office/drawing/2014/main" id="{F39AE552-0CF1-4F4F-A9E5-BD129A3E1780}"/>
              </a:ext>
            </a:extLst>
          </p:cNvPr>
          <p:cNvSpPr>
            <a:spLocks noGrp="1"/>
          </p:cNvSpPr>
          <p:nvPr>
            <p:ph type="sldNum" sz="quarter" idx="12"/>
          </p:nvPr>
        </p:nvSpPr>
        <p:spPr/>
        <p:txBody>
          <a:bodyPr/>
          <a:lstStyle/>
          <a:p>
            <a:fld id="{2CB0B10C-1642-FC46-B864-C0A2CDEA0834}" type="slidenum">
              <a:rPr lang="en-CH" smtClean="0"/>
              <a:t>16</a:t>
            </a:fld>
            <a:endParaRPr lang="en-CH"/>
          </a:p>
        </p:txBody>
      </p:sp>
      <p:sp>
        <p:nvSpPr>
          <p:cNvPr id="8" name="Rounded Rectangle 7">
            <a:extLst>
              <a:ext uri="{FF2B5EF4-FFF2-40B4-BE49-F238E27FC236}">
                <a16:creationId xmlns:a16="http://schemas.microsoft.com/office/drawing/2014/main" id="{D03DC6EF-2EDC-954F-A321-5A33F2FAA2BF}"/>
              </a:ext>
            </a:extLst>
          </p:cNvPr>
          <p:cNvSpPr/>
          <p:nvPr/>
        </p:nvSpPr>
        <p:spPr>
          <a:xfrm>
            <a:off x="6121667" y="935113"/>
            <a:ext cx="3022333" cy="50027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5">
                  <a:lumMod val="50000"/>
                </a:schemeClr>
              </a:solidFill>
            </a:endParaRPr>
          </a:p>
        </p:txBody>
      </p:sp>
      <p:pic>
        <p:nvPicPr>
          <p:cNvPr id="12" name="Picture 5_0" descr="talking stick image.jpg">
            <a:extLst>
              <a:ext uri="{FF2B5EF4-FFF2-40B4-BE49-F238E27FC236}">
                <a16:creationId xmlns:a16="http://schemas.microsoft.com/office/drawing/2014/main" id="{D22377C0-74BC-C947-8D78-6A318F17D724}"/>
              </a:ext>
            </a:extLst>
          </p:cNvPr>
          <p:cNvPicPr/>
          <p:nvPr/>
        </p:nvPicPr>
        <p:blipFill>
          <a:blip r:embed="rId3"/>
          <a:stretch/>
        </p:blipFill>
        <p:spPr>
          <a:xfrm>
            <a:off x="7831204" y="69254"/>
            <a:ext cx="1156680" cy="1607851"/>
          </a:xfrm>
          <a:prstGeom prst="rect">
            <a:avLst/>
          </a:prstGeom>
          <a:ln w="0">
            <a:noFill/>
          </a:ln>
        </p:spPr>
      </p:pic>
      <p:sp>
        <p:nvSpPr>
          <p:cNvPr id="11" name="Document 10">
            <a:extLst>
              <a:ext uri="{FF2B5EF4-FFF2-40B4-BE49-F238E27FC236}">
                <a16:creationId xmlns:a16="http://schemas.microsoft.com/office/drawing/2014/main" id="{4E1BDE3D-D251-B548-83B4-29642C48B7A1}"/>
              </a:ext>
            </a:extLst>
          </p:cNvPr>
          <p:cNvSpPr/>
          <p:nvPr/>
        </p:nvSpPr>
        <p:spPr>
          <a:xfrm>
            <a:off x="6256664" y="1834483"/>
            <a:ext cx="2537139" cy="4103330"/>
          </a:xfrm>
          <a:prstGeom prst="flowChartDocumen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56A59FC4-8594-5E4C-8A1E-09D819B3C179}"/>
              </a:ext>
            </a:extLst>
          </p:cNvPr>
          <p:cNvSpPr txBox="1"/>
          <p:nvPr/>
        </p:nvSpPr>
        <p:spPr>
          <a:xfrm>
            <a:off x="6256664" y="1780072"/>
            <a:ext cx="2398605" cy="5262979"/>
          </a:xfrm>
          <a:prstGeom prst="rect">
            <a:avLst/>
          </a:prstGeom>
          <a:noFill/>
        </p:spPr>
        <p:txBody>
          <a:bodyPr wrap="square" rtlCol="0">
            <a:spAutoFit/>
          </a:bodyPr>
          <a:lstStyle/>
          <a:p>
            <a:r>
              <a:rPr lang="en-US" sz="2400" b="1" spc="-1" dirty="0">
                <a:solidFill>
                  <a:schemeClr val="accent4">
                    <a:lumMod val="50000"/>
                  </a:schemeClr>
                </a:solidFill>
                <a:latin typeface="Handwriting - Dakota" panose="02000400000000000000" pitchFamily="2" charset="77"/>
              </a:rPr>
              <a:t>My EGO  self…</a:t>
            </a:r>
          </a:p>
          <a:p>
            <a:r>
              <a:rPr lang="en-US" sz="2400" b="1" spc="-1" dirty="0">
                <a:solidFill>
                  <a:schemeClr val="accent4">
                    <a:lumMod val="50000"/>
                  </a:schemeClr>
                </a:solidFill>
                <a:latin typeface="Handwriting - Dakota" panose="02000400000000000000" pitchFamily="2" charset="77"/>
              </a:rPr>
              <a:t>My CORPORATE…</a:t>
            </a:r>
          </a:p>
          <a:p>
            <a:endParaRPr lang="en-US" sz="2400" b="1" spc="-1" dirty="0">
              <a:solidFill>
                <a:schemeClr val="accent4">
                  <a:lumMod val="50000"/>
                </a:schemeClr>
              </a:solidFill>
              <a:latin typeface="Handwriting - Dakota" panose="02000400000000000000" pitchFamily="2" charset="77"/>
            </a:endParaRPr>
          </a:p>
          <a:p>
            <a:endParaRPr lang="en-US" sz="2400" b="1" spc="-1" dirty="0">
              <a:solidFill>
                <a:schemeClr val="accent4">
                  <a:lumMod val="50000"/>
                </a:schemeClr>
              </a:solidFill>
              <a:latin typeface="Handwriting - Dakota" panose="02000400000000000000" pitchFamily="2" charset="77"/>
            </a:endParaRPr>
          </a:p>
          <a:p>
            <a:r>
              <a:rPr lang="en-US" sz="2400" b="1" spc="-1" dirty="0">
                <a:solidFill>
                  <a:schemeClr val="accent4">
                    <a:lumMod val="50000"/>
                  </a:schemeClr>
                </a:solidFill>
                <a:latin typeface="Handwriting - Dakota" panose="02000400000000000000" pitchFamily="2" charset="77"/>
              </a:rPr>
              <a:t>My  We (they-self), looking glass self…</a:t>
            </a:r>
          </a:p>
          <a:p>
            <a:endParaRPr lang="en-US" sz="2400" b="1" spc="-1" dirty="0">
              <a:solidFill>
                <a:schemeClr val="accent4">
                  <a:lumMod val="50000"/>
                </a:schemeClr>
              </a:solidFill>
              <a:latin typeface="Handwriting - Dakota" panose="02000400000000000000" pitchFamily="2" charset="77"/>
            </a:endParaRPr>
          </a:p>
          <a:p>
            <a:r>
              <a:rPr lang="en-US" sz="2400" b="1" spc="-1" dirty="0">
                <a:solidFill>
                  <a:schemeClr val="accent4">
                    <a:lumMod val="50000"/>
                  </a:schemeClr>
                </a:solidFill>
                <a:latin typeface="Handwriting - Dakota" panose="02000400000000000000" pitchFamily="2" charset="77"/>
              </a:rPr>
              <a:t>My Ecological self.. </a:t>
            </a:r>
          </a:p>
          <a:p>
            <a:r>
              <a:rPr lang="en-US" sz="2400" b="1" spc="-1" dirty="0">
                <a:solidFill>
                  <a:schemeClr val="accent4">
                    <a:lumMod val="50000"/>
                  </a:schemeClr>
                </a:solidFill>
                <a:latin typeface="Handwriting - Dakota" panose="02000400000000000000" pitchFamily="2" charset="77"/>
              </a:rPr>
              <a:t>   </a:t>
            </a:r>
          </a:p>
          <a:p>
            <a:endParaRPr lang="en-US" sz="2400" b="1" spc="-1" dirty="0">
              <a:solidFill>
                <a:schemeClr val="accent4">
                  <a:lumMod val="50000"/>
                </a:schemeClr>
              </a:solidFill>
              <a:latin typeface="Handwriting - Dakota" panose="02000400000000000000" pitchFamily="2" charset="77"/>
            </a:endParaRPr>
          </a:p>
          <a:p>
            <a:endParaRPr lang="en-US" sz="2400" b="1" spc="-1" dirty="0">
              <a:solidFill>
                <a:schemeClr val="accent4">
                  <a:lumMod val="50000"/>
                </a:schemeClr>
              </a:solidFill>
              <a:latin typeface="Handwriting - Dakota" panose="02000400000000000000" pitchFamily="2" charset="77"/>
            </a:endParaRPr>
          </a:p>
        </p:txBody>
      </p:sp>
      <p:pic>
        <p:nvPicPr>
          <p:cNvPr id="9" name="Graphic 8" descr="Quill with solid fill">
            <a:extLst>
              <a:ext uri="{FF2B5EF4-FFF2-40B4-BE49-F238E27FC236}">
                <a16:creationId xmlns:a16="http://schemas.microsoft.com/office/drawing/2014/main" id="{6476CB27-EF7F-1A4A-84D3-5F007C1296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9403" y="3069354"/>
            <a:ext cx="914400" cy="914400"/>
          </a:xfrm>
          <a:prstGeom prst="rect">
            <a:avLst/>
          </a:prstGeom>
        </p:spPr>
      </p:pic>
      <p:sp>
        <p:nvSpPr>
          <p:cNvPr id="3" name="TextBox 2">
            <a:extLst>
              <a:ext uri="{FF2B5EF4-FFF2-40B4-BE49-F238E27FC236}">
                <a16:creationId xmlns:a16="http://schemas.microsoft.com/office/drawing/2014/main" id="{99BC6B7F-2539-E849-8BCA-F6AE463ECF7E}"/>
              </a:ext>
            </a:extLst>
          </p:cNvPr>
          <p:cNvSpPr txBox="1"/>
          <p:nvPr/>
        </p:nvSpPr>
        <p:spPr>
          <a:xfrm>
            <a:off x="7555057" y="1200132"/>
            <a:ext cx="1320811" cy="369332"/>
          </a:xfrm>
          <a:prstGeom prst="rect">
            <a:avLst/>
          </a:prstGeom>
          <a:noFill/>
        </p:spPr>
        <p:txBody>
          <a:bodyPr wrap="none" rtlCol="0">
            <a:spAutoFit/>
          </a:bodyPr>
          <a:lstStyle/>
          <a:p>
            <a:r>
              <a:rPr lang="en-US" dirty="0"/>
              <a:t>Talking Stick</a:t>
            </a:r>
          </a:p>
        </p:txBody>
      </p:sp>
      <p:sp>
        <p:nvSpPr>
          <p:cNvPr id="13" name="Rounded Rectangle 7">
            <a:extLst>
              <a:ext uri="{FF2B5EF4-FFF2-40B4-BE49-F238E27FC236}">
                <a16:creationId xmlns:a16="http://schemas.microsoft.com/office/drawing/2014/main" id="{0E8BED81-6EE5-D74F-AC19-6DCC65BE60E7}"/>
              </a:ext>
            </a:extLst>
          </p:cNvPr>
          <p:cNvSpPr/>
          <p:nvPr/>
        </p:nvSpPr>
        <p:spPr>
          <a:xfrm>
            <a:off x="156116" y="63467"/>
            <a:ext cx="7398941" cy="994776"/>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50000"/>
                  </a:schemeClr>
                </a:solidFill>
              </a:rPr>
              <a:t>PART VI : Your Four Who’s</a:t>
            </a:r>
            <a:endParaRPr lang="en-CH" sz="3200" dirty="0">
              <a:solidFill>
                <a:schemeClr val="accent3">
                  <a:lumMod val="50000"/>
                </a:schemeClr>
              </a:solidFill>
            </a:endParaRPr>
          </a:p>
        </p:txBody>
      </p:sp>
    </p:spTree>
    <p:extLst>
      <p:ext uri="{BB962C8B-B14F-4D97-AF65-F5344CB8AC3E}">
        <p14:creationId xmlns:p14="http://schemas.microsoft.com/office/powerpoint/2010/main" val="298052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E3578B-2025-2D47-84CA-001FAB07EC19}"/>
              </a:ext>
            </a:extLst>
          </p:cNvPr>
          <p:cNvSpPr>
            <a:spLocks noGrp="1"/>
          </p:cNvSpPr>
          <p:nvPr>
            <p:ph type="sldNum" sz="quarter" idx="12"/>
          </p:nvPr>
        </p:nvSpPr>
        <p:spPr/>
        <p:txBody>
          <a:bodyPr/>
          <a:lstStyle/>
          <a:p>
            <a:fld id="{2CB0B10C-1642-FC46-B864-C0A2CDEA0834}" type="slidenum">
              <a:rPr lang="en-CH" smtClean="0"/>
              <a:t>17</a:t>
            </a:fld>
            <a:endParaRPr lang="en-CH"/>
          </a:p>
        </p:txBody>
      </p:sp>
      <p:pic>
        <p:nvPicPr>
          <p:cNvPr id="6" name="Picture 5">
            <a:extLst>
              <a:ext uri="{FF2B5EF4-FFF2-40B4-BE49-F238E27FC236}">
                <a16:creationId xmlns:a16="http://schemas.microsoft.com/office/drawing/2014/main" id="{930D17FC-F070-EB4A-BAB3-D6EF0C836B51}"/>
              </a:ext>
            </a:extLst>
          </p:cNvPr>
          <p:cNvPicPr>
            <a:picLocks noChangeAspect="1"/>
          </p:cNvPicPr>
          <p:nvPr/>
        </p:nvPicPr>
        <p:blipFill rotWithShape="1">
          <a:blip r:embed="rId2"/>
          <a:srcRect l="30159" t="2972" r="29206" b="17806"/>
          <a:stretch/>
        </p:blipFill>
        <p:spPr>
          <a:xfrm>
            <a:off x="2497595" y="136525"/>
            <a:ext cx="6164255" cy="5851226"/>
          </a:xfrm>
          <a:prstGeom prst="rect">
            <a:avLst/>
          </a:prstGeom>
        </p:spPr>
      </p:pic>
      <p:sp>
        <p:nvSpPr>
          <p:cNvPr id="9" name="Rounded Rectangle 11">
            <a:extLst>
              <a:ext uri="{FF2B5EF4-FFF2-40B4-BE49-F238E27FC236}">
                <a16:creationId xmlns:a16="http://schemas.microsoft.com/office/drawing/2014/main" id="{E2D8C556-30D3-DC4E-8347-7CE89972DEC6}"/>
              </a:ext>
            </a:extLst>
          </p:cNvPr>
          <p:cNvSpPr/>
          <p:nvPr/>
        </p:nvSpPr>
        <p:spPr>
          <a:xfrm>
            <a:off x="154436" y="575686"/>
            <a:ext cx="2003611" cy="6145789"/>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10" name="TextBox 9">
            <a:extLst>
              <a:ext uri="{FF2B5EF4-FFF2-40B4-BE49-F238E27FC236}">
                <a16:creationId xmlns:a16="http://schemas.microsoft.com/office/drawing/2014/main" id="{9A13B188-F99E-F745-838D-E3058A2028B0}"/>
              </a:ext>
            </a:extLst>
          </p:cNvPr>
          <p:cNvSpPr txBox="1"/>
          <p:nvPr/>
        </p:nvSpPr>
        <p:spPr>
          <a:xfrm>
            <a:off x="268737" y="2449116"/>
            <a:ext cx="1764242" cy="1569660"/>
          </a:xfrm>
          <a:prstGeom prst="rect">
            <a:avLst/>
          </a:prstGeom>
          <a:noFill/>
        </p:spPr>
        <p:txBody>
          <a:bodyPr wrap="square" rtlCol="0">
            <a:spAutoFit/>
          </a:bodyPr>
          <a:lstStyle/>
          <a:p>
            <a:r>
              <a:rPr lang="en-US" sz="2400" b="1" dirty="0">
                <a:solidFill>
                  <a:schemeClr val="bg1"/>
                </a:solidFill>
              </a:rPr>
              <a:t>SUMMARY: </a:t>
            </a:r>
            <a:br>
              <a:rPr lang="en-US" sz="2400" b="1" dirty="0">
                <a:solidFill>
                  <a:schemeClr val="bg1"/>
                </a:solidFill>
              </a:rPr>
            </a:br>
            <a:r>
              <a:rPr lang="en-US" sz="2400" b="1" dirty="0">
                <a:solidFill>
                  <a:schemeClr val="bg1"/>
                </a:solidFill>
              </a:rPr>
              <a:t>7 Processes, 4 Hearts, &amp; 4 Who’s</a:t>
            </a:r>
          </a:p>
        </p:txBody>
      </p:sp>
    </p:spTree>
    <p:extLst>
      <p:ext uri="{BB962C8B-B14F-4D97-AF65-F5344CB8AC3E}">
        <p14:creationId xmlns:p14="http://schemas.microsoft.com/office/powerpoint/2010/main" val="1266339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E3578B-2025-2D47-84CA-001FAB07EC19}"/>
              </a:ext>
            </a:extLst>
          </p:cNvPr>
          <p:cNvSpPr>
            <a:spLocks noGrp="1"/>
          </p:cNvSpPr>
          <p:nvPr>
            <p:ph type="sldNum" sz="quarter" idx="12"/>
          </p:nvPr>
        </p:nvSpPr>
        <p:spPr/>
        <p:txBody>
          <a:bodyPr/>
          <a:lstStyle/>
          <a:p>
            <a:fld id="{2CB0B10C-1642-FC46-B864-C0A2CDEA0834}" type="slidenum">
              <a:rPr lang="en-CH" smtClean="0"/>
              <a:t>18</a:t>
            </a:fld>
            <a:endParaRPr lang="en-CH"/>
          </a:p>
        </p:txBody>
      </p:sp>
      <p:sp>
        <p:nvSpPr>
          <p:cNvPr id="9" name="Rounded Rectangle 11">
            <a:extLst>
              <a:ext uri="{FF2B5EF4-FFF2-40B4-BE49-F238E27FC236}">
                <a16:creationId xmlns:a16="http://schemas.microsoft.com/office/drawing/2014/main" id="{E2D8C556-30D3-DC4E-8347-7CE89972DEC6}"/>
              </a:ext>
            </a:extLst>
          </p:cNvPr>
          <p:cNvSpPr/>
          <p:nvPr/>
        </p:nvSpPr>
        <p:spPr>
          <a:xfrm>
            <a:off x="154436" y="575686"/>
            <a:ext cx="2003611" cy="6145789"/>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10" name="TextBox 9">
            <a:extLst>
              <a:ext uri="{FF2B5EF4-FFF2-40B4-BE49-F238E27FC236}">
                <a16:creationId xmlns:a16="http://schemas.microsoft.com/office/drawing/2014/main" id="{9A13B188-F99E-F745-838D-E3058A2028B0}"/>
              </a:ext>
            </a:extLst>
          </p:cNvPr>
          <p:cNvSpPr txBox="1"/>
          <p:nvPr/>
        </p:nvSpPr>
        <p:spPr>
          <a:xfrm>
            <a:off x="268737" y="2449116"/>
            <a:ext cx="1764242" cy="1569660"/>
          </a:xfrm>
          <a:prstGeom prst="rect">
            <a:avLst/>
          </a:prstGeom>
          <a:noFill/>
        </p:spPr>
        <p:txBody>
          <a:bodyPr wrap="square" rtlCol="0">
            <a:spAutoFit/>
          </a:bodyPr>
          <a:lstStyle/>
          <a:p>
            <a:r>
              <a:rPr lang="en-US" sz="2400" b="1" dirty="0">
                <a:solidFill>
                  <a:schemeClr val="bg1"/>
                </a:solidFill>
              </a:rPr>
              <a:t>SUMMARY: </a:t>
            </a:r>
            <a:br>
              <a:rPr lang="en-US" sz="2400" b="1" dirty="0">
                <a:solidFill>
                  <a:schemeClr val="bg1"/>
                </a:solidFill>
              </a:rPr>
            </a:br>
            <a:r>
              <a:rPr lang="en-US" sz="2400" b="1" dirty="0">
                <a:solidFill>
                  <a:schemeClr val="bg1"/>
                </a:solidFill>
              </a:rPr>
              <a:t>7 Processes, 4 Hearts, &amp; 4 Who’s</a:t>
            </a:r>
          </a:p>
        </p:txBody>
      </p:sp>
      <p:pic>
        <p:nvPicPr>
          <p:cNvPr id="11" name="Picture 10">
            <a:extLst>
              <a:ext uri="{FF2B5EF4-FFF2-40B4-BE49-F238E27FC236}">
                <a16:creationId xmlns:a16="http://schemas.microsoft.com/office/drawing/2014/main" id="{8ADD8995-65E7-4844-ACE1-5DD77E3C2128}"/>
              </a:ext>
            </a:extLst>
          </p:cNvPr>
          <p:cNvPicPr>
            <a:picLocks noChangeAspect="1"/>
          </p:cNvPicPr>
          <p:nvPr/>
        </p:nvPicPr>
        <p:blipFill rotWithShape="1">
          <a:blip r:embed="rId2"/>
          <a:srcRect l="2638" t="12234" r="36300" b="47629"/>
          <a:stretch/>
        </p:blipFill>
        <p:spPr>
          <a:xfrm>
            <a:off x="2916810" y="349391"/>
            <a:ext cx="6164256" cy="5769109"/>
          </a:xfrm>
          <a:prstGeom prst="rect">
            <a:avLst/>
          </a:prstGeom>
        </p:spPr>
      </p:pic>
    </p:spTree>
    <p:extLst>
      <p:ext uri="{BB962C8B-B14F-4D97-AF65-F5344CB8AC3E}">
        <p14:creationId xmlns:p14="http://schemas.microsoft.com/office/powerpoint/2010/main" val="3765738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E3578B-2025-2D47-84CA-001FAB07EC19}"/>
              </a:ext>
            </a:extLst>
          </p:cNvPr>
          <p:cNvSpPr>
            <a:spLocks noGrp="1"/>
          </p:cNvSpPr>
          <p:nvPr>
            <p:ph type="sldNum" sz="quarter" idx="12"/>
          </p:nvPr>
        </p:nvSpPr>
        <p:spPr/>
        <p:txBody>
          <a:bodyPr/>
          <a:lstStyle/>
          <a:p>
            <a:fld id="{2CB0B10C-1642-FC46-B864-C0A2CDEA0834}" type="slidenum">
              <a:rPr lang="en-CH" smtClean="0"/>
              <a:t>19</a:t>
            </a:fld>
            <a:endParaRPr lang="en-CH"/>
          </a:p>
        </p:txBody>
      </p:sp>
      <p:sp>
        <p:nvSpPr>
          <p:cNvPr id="9" name="Rounded Rectangle 11">
            <a:extLst>
              <a:ext uri="{FF2B5EF4-FFF2-40B4-BE49-F238E27FC236}">
                <a16:creationId xmlns:a16="http://schemas.microsoft.com/office/drawing/2014/main" id="{E2D8C556-30D3-DC4E-8347-7CE89972DEC6}"/>
              </a:ext>
            </a:extLst>
          </p:cNvPr>
          <p:cNvSpPr/>
          <p:nvPr/>
        </p:nvSpPr>
        <p:spPr>
          <a:xfrm>
            <a:off x="154436" y="575686"/>
            <a:ext cx="2003611" cy="6145789"/>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10" name="TextBox 9">
            <a:extLst>
              <a:ext uri="{FF2B5EF4-FFF2-40B4-BE49-F238E27FC236}">
                <a16:creationId xmlns:a16="http://schemas.microsoft.com/office/drawing/2014/main" id="{9A13B188-F99E-F745-838D-E3058A2028B0}"/>
              </a:ext>
            </a:extLst>
          </p:cNvPr>
          <p:cNvSpPr txBox="1"/>
          <p:nvPr/>
        </p:nvSpPr>
        <p:spPr>
          <a:xfrm>
            <a:off x="268737" y="2449116"/>
            <a:ext cx="1764242" cy="1569660"/>
          </a:xfrm>
          <a:prstGeom prst="rect">
            <a:avLst/>
          </a:prstGeom>
          <a:noFill/>
        </p:spPr>
        <p:txBody>
          <a:bodyPr wrap="square" rtlCol="0">
            <a:spAutoFit/>
          </a:bodyPr>
          <a:lstStyle/>
          <a:p>
            <a:r>
              <a:rPr lang="en-US" sz="2400" b="1" dirty="0">
                <a:solidFill>
                  <a:schemeClr val="bg1"/>
                </a:solidFill>
              </a:rPr>
              <a:t>SUMMARY: </a:t>
            </a:r>
            <a:br>
              <a:rPr lang="en-US" sz="2400" b="1" dirty="0">
                <a:solidFill>
                  <a:schemeClr val="bg1"/>
                </a:solidFill>
              </a:rPr>
            </a:br>
            <a:r>
              <a:rPr lang="en-US" sz="2400" b="1" dirty="0">
                <a:solidFill>
                  <a:schemeClr val="bg1"/>
                </a:solidFill>
              </a:rPr>
              <a:t>7 Processes, 4 Hearts, &amp; 4 Who’s</a:t>
            </a:r>
          </a:p>
        </p:txBody>
      </p:sp>
      <p:pic>
        <p:nvPicPr>
          <p:cNvPr id="11" name="Picture 10">
            <a:extLst>
              <a:ext uri="{FF2B5EF4-FFF2-40B4-BE49-F238E27FC236}">
                <a16:creationId xmlns:a16="http://schemas.microsoft.com/office/drawing/2014/main" id="{621066E0-0341-254C-A327-4A21B6C8A39B}"/>
              </a:ext>
            </a:extLst>
          </p:cNvPr>
          <p:cNvPicPr>
            <a:picLocks noChangeAspect="1"/>
          </p:cNvPicPr>
          <p:nvPr/>
        </p:nvPicPr>
        <p:blipFill rotWithShape="1">
          <a:blip r:embed="rId2"/>
          <a:srcRect l="25279" t="25705" r="22532" b="40756"/>
          <a:stretch/>
        </p:blipFill>
        <p:spPr>
          <a:xfrm>
            <a:off x="2373625" y="789855"/>
            <a:ext cx="6615939" cy="6068145"/>
          </a:xfrm>
          <a:prstGeom prst="rect">
            <a:avLst/>
          </a:prstGeom>
        </p:spPr>
      </p:pic>
    </p:spTree>
    <p:extLst>
      <p:ext uri="{BB962C8B-B14F-4D97-AF65-F5344CB8AC3E}">
        <p14:creationId xmlns:p14="http://schemas.microsoft.com/office/powerpoint/2010/main" val="2290161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81A44D9-52D7-9D42-9046-B2521D7433FD}"/>
              </a:ext>
            </a:extLst>
          </p:cNvPr>
          <p:cNvSpPr/>
          <p:nvPr/>
        </p:nvSpPr>
        <p:spPr>
          <a:xfrm>
            <a:off x="92648" y="741842"/>
            <a:ext cx="6339474" cy="6116158"/>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2" name="Title 1">
            <a:extLst>
              <a:ext uri="{FF2B5EF4-FFF2-40B4-BE49-F238E27FC236}">
                <a16:creationId xmlns:a16="http://schemas.microsoft.com/office/drawing/2014/main" id="{ABECC7AF-1318-314C-9C0B-479832620721}"/>
              </a:ext>
            </a:extLst>
          </p:cNvPr>
          <p:cNvSpPr>
            <a:spLocks noGrp="1"/>
          </p:cNvSpPr>
          <p:nvPr>
            <p:ph type="title"/>
          </p:nvPr>
        </p:nvSpPr>
        <p:spPr>
          <a:xfrm>
            <a:off x="498208" y="136525"/>
            <a:ext cx="7886700" cy="605317"/>
          </a:xfrm>
        </p:spPr>
        <p:txBody>
          <a:bodyPr anchor="ctr">
            <a:normAutofit fontScale="90000"/>
          </a:bodyPr>
          <a:lstStyle/>
          <a:p>
            <a:r>
              <a:rPr lang="en-US" sz="4500" b="1" spc="-1" dirty="0">
                <a:solidFill>
                  <a:schemeClr val="accent4">
                    <a:lumMod val="50000"/>
                  </a:schemeClr>
                </a:solidFill>
                <a:ea typeface="DejaVu Sans"/>
              </a:rPr>
              <a:t>Agenda</a:t>
            </a:r>
            <a:r>
              <a:rPr lang="da-DK" sz="4500" b="1" spc="-1" dirty="0">
                <a:solidFill>
                  <a:schemeClr val="accent4">
                    <a:lumMod val="50000"/>
                  </a:schemeClr>
                </a:solidFill>
                <a:ea typeface="DejaVu Sans"/>
              </a:rPr>
              <a:t> for </a:t>
            </a:r>
            <a:r>
              <a:rPr lang="en-US" sz="4500" b="1" spc="-1" dirty="0">
                <a:solidFill>
                  <a:schemeClr val="accent4">
                    <a:lumMod val="50000"/>
                  </a:schemeClr>
                </a:solidFill>
                <a:ea typeface="DejaVu Sans"/>
              </a:rPr>
              <a:t>Today</a:t>
            </a:r>
            <a:endParaRPr lang="en-CH" sz="4500" b="1" dirty="0">
              <a:solidFill>
                <a:schemeClr val="accent4">
                  <a:lumMod val="50000"/>
                </a:schemeClr>
              </a:solidFill>
            </a:endParaRPr>
          </a:p>
        </p:txBody>
      </p:sp>
      <p:sp>
        <p:nvSpPr>
          <p:cNvPr id="4" name="Slide Number Placeholder 3">
            <a:extLst>
              <a:ext uri="{FF2B5EF4-FFF2-40B4-BE49-F238E27FC236}">
                <a16:creationId xmlns:a16="http://schemas.microsoft.com/office/drawing/2014/main" id="{E9ECD471-8E04-8745-ABAE-1B7EFD86E1EB}"/>
              </a:ext>
            </a:extLst>
          </p:cNvPr>
          <p:cNvSpPr>
            <a:spLocks noGrp="1"/>
          </p:cNvSpPr>
          <p:nvPr>
            <p:ph type="sldNum" sz="quarter" idx="12"/>
          </p:nvPr>
        </p:nvSpPr>
        <p:spPr/>
        <p:txBody>
          <a:bodyPr/>
          <a:lstStyle/>
          <a:p>
            <a:fld id="{2CB0B10C-1642-FC46-B864-C0A2CDEA0834}" type="slidenum">
              <a:rPr lang="en-CH" smtClean="0"/>
              <a:t>2</a:t>
            </a:fld>
            <a:endParaRPr lang="en-CH"/>
          </a:p>
        </p:txBody>
      </p:sp>
      <p:pic>
        <p:nvPicPr>
          <p:cNvPr id="16" name="Billede 2">
            <a:extLst>
              <a:ext uri="{FF2B5EF4-FFF2-40B4-BE49-F238E27FC236}">
                <a16:creationId xmlns:a16="http://schemas.microsoft.com/office/drawing/2014/main" id="{54F552E0-AECD-0748-B990-DD4B9EA209E1}"/>
              </a:ext>
            </a:extLst>
          </p:cNvPr>
          <p:cNvPicPr/>
          <p:nvPr/>
        </p:nvPicPr>
        <p:blipFill>
          <a:blip r:embed="rId3"/>
          <a:stretch/>
        </p:blipFill>
        <p:spPr>
          <a:xfrm>
            <a:off x="6345023" y="1687486"/>
            <a:ext cx="2783288" cy="2012978"/>
          </a:xfrm>
          <a:prstGeom prst="rect">
            <a:avLst/>
          </a:prstGeom>
          <a:ln w="0">
            <a:noFill/>
          </a:ln>
        </p:spPr>
      </p:pic>
      <p:sp>
        <p:nvSpPr>
          <p:cNvPr id="14" name="Content Placeholder 2">
            <a:extLst>
              <a:ext uri="{FF2B5EF4-FFF2-40B4-BE49-F238E27FC236}">
                <a16:creationId xmlns:a16="http://schemas.microsoft.com/office/drawing/2014/main" id="{A8E85722-6BBC-5E44-8804-3E29B64C61DC}"/>
              </a:ext>
            </a:extLst>
          </p:cNvPr>
          <p:cNvSpPr txBox="1">
            <a:spLocks/>
          </p:cNvSpPr>
          <p:nvPr/>
        </p:nvSpPr>
        <p:spPr>
          <a:xfrm>
            <a:off x="92647" y="870155"/>
            <a:ext cx="6122416" cy="5875867"/>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20" indent="0">
              <a:lnSpc>
                <a:spcPct val="100000"/>
              </a:lnSpc>
              <a:spcBef>
                <a:spcPts val="2017"/>
              </a:spcBef>
              <a:buClr>
                <a:srgbClr val="000000"/>
              </a:buClr>
              <a:buSzPct val="45000"/>
              <a:buNone/>
            </a:pPr>
            <a:r>
              <a:rPr lang="en-US" sz="2800" b="1" spc="-1" dirty="0">
                <a:solidFill>
                  <a:schemeClr val="accent4">
                    <a:lumMod val="50000"/>
                  </a:schemeClr>
                </a:solidFill>
                <a:ea typeface="DejaVu Sans"/>
              </a:rPr>
              <a:t>PART I      Q: How are you living a True Story Life? How does your Heart Discern What’s True &amp; What’s Not?</a:t>
            </a:r>
          </a:p>
          <a:p>
            <a:pPr marL="108720" indent="0">
              <a:lnSpc>
                <a:spcPct val="100000"/>
              </a:lnSpc>
              <a:spcBef>
                <a:spcPts val="2017"/>
              </a:spcBef>
              <a:buClr>
                <a:srgbClr val="000000"/>
              </a:buClr>
              <a:buSzPct val="45000"/>
              <a:buNone/>
            </a:pPr>
            <a:r>
              <a:rPr lang="en-US" sz="2800" b="1" spc="-1" dirty="0">
                <a:solidFill>
                  <a:schemeClr val="accent4">
                    <a:lumMod val="50000"/>
                  </a:schemeClr>
                </a:solidFill>
              </a:rPr>
              <a:t>PART II Q: What are Antenarrative Processes?</a:t>
            </a:r>
          </a:p>
          <a:p>
            <a:pPr marL="108720" indent="0">
              <a:lnSpc>
                <a:spcPct val="100000"/>
              </a:lnSpc>
              <a:spcBef>
                <a:spcPts val="2017"/>
              </a:spcBef>
              <a:buClr>
                <a:srgbClr val="000000"/>
              </a:buClr>
              <a:buSzPct val="45000"/>
              <a:buNone/>
            </a:pPr>
            <a:r>
              <a:rPr lang="en-US" sz="2800" b="1" spc="-1" dirty="0">
                <a:solidFill>
                  <a:schemeClr val="accent4">
                    <a:lumMod val="50000"/>
                  </a:schemeClr>
                </a:solidFill>
                <a:ea typeface="DejaVu Sans"/>
              </a:rPr>
              <a:t>PART III     Q: What is Collaborative Storytelling in Tamara-Land?</a:t>
            </a:r>
          </a:p>
          <a:p>
            <a:pPr marL="108720" indent="0">
              <a:lnSpc>
                <a:spcPct val="100000"/>
              </a:lnSpc>
              <a:spcBef>
                <a:spcPts val="2017"/>
              </a:spcBef>
              <a:buClr>
                <a:srgbClr val="000000"/>
              </a:buClr>
              <a:buSzPct val="45000"/>
              <a:buNone/>
            </a:pPr>
            <a:r>
              <a:rPr lang="en-US" sz="2800" b="1" spc="-1" dirty="0">
                <a:solidFill>
                  <a:schemeClr val="accent4">
                    <a:lumMod val="50000"/>
                  </a:schemeClr>
                </a:solidFill>
                <a:ea typeface="DejaVu Sans"/>
              </a:rPr>
              <a:t>PART IV   What Abduction are you exploring? How do you Sample in A-I-D?</a:t>
            </a:r>
            <a:endParaRPr lang="en-US" sz="2800" b="1" spc="-1" dirty="0">
              <a:solidFill>
                <a:schemeClr val="accent4">
                  <a:lumMod val="50000"/>
                </a:schemeClr>
              </a:solidFill>
            </a:endParaRPr>
          </a:p>
          <a:p>
            <a:pPr marL="108720" indent="0">
              <a:lnSpc>
                <a:spcPct val="100000"/>
              </a:lnSpc>
              <a:spcBef>
                <a:spcPts val="2017"/>
              </a:spcBef>
              <a:buClr>
                <a:srgbClr val="000000"/>
              </a:buClr>
              <a:buSzPct val="45000"/>
              <a:buFont typeface="Arial" panose="020B0604020202020204" pitchFamily="34" charset="0"/>
              <a:buNone/>
            </a:pPr>
            <a:r>
              <a:rPr lang="en-US" sz="2800" b="1" spc="-1" dirty="0">
                <a:solidFill>
                  <a:schemeClr val="accent4">
                    <a:lumMod val="50000"/>
                  </a:schemeClr>
                </a:solidFill>
                <a:ea typeface="DejaVu Sans"/>
              </a:rPr>
              <a:t>PART V     </a:t>
            </a:r>
            <a:r>
              <a:rPr lang="en-US" sz="2800" b="1" dirty="0"/>
              <a:t>How to use A-I-D in conversational storytelling interviewing?</a:t>
            </a:r>
            <a:r>
              <a:rPr lang="en-US" sz="3200" b="1" dirty="0"/>
              <a:t> </a:t>
            </a:r>
            <a:endParaRPr lang="en-US" sz="2800" b="1" spc="-1" dirty="0">
              <a:solidFill>
                <a:schemeClr val="accent4">
                  <a:lumMod val="50000"/>
                </a:schemeClr>
              </a:solidFill>
              <a:ea typeface="DejaVu Sans"/>
            </a:endParaRPr>
          </a:p>
          <a:p>
            <a:pPr marL="108720" indent="0">
              <a:lnSpc>
                <a:spcPct val="100000"/>
              </a:lnSpc>
              <a:spcBef>
                <a:spcPts val="2017"/>
              </a:spcBef>
              <a:buClr>
                <a:srgbClr val="000000"/>
              </a:buClr>
              <a:buSzPct val="45000"/>
              <a:buFont typeface="Arial" panose="020B0604020202020204" pitchFamily="34" charset="0"/>
              <a:buNone/>
            </a:pPr>
            <a:r>
              <a:rPr lang="en-US" sz="2800" b="1" spc="-1" dirty="0">
                <a:solidFill>
                  <a:schemeClr val="accent4">
                    <a:lumMod val="50000"/>
                  </a:schemeClr>
                </a:solidFill>
                <a:ea typeface="DejaVu Sans"/>
              </a:rPr>
              <a:t>PART VI  What are the 4 Who’s of Collaborative Storytelling?</a:t>
            </a:r>
            <a:endParaRPr lang="en-US" sz="2300" spc="-1" dirty="0">
              <a:solidFill>
                <a:schemeClr val="accent4">
                  <a:lumMod val="50000"/>
                </a:schemeClr>
              </a:solidFill>
            </a:endParaRPr>
          </a:p>
          <a:p>
            <a:pPr marL="0" indent="0">
              <a:spcBef>
                <a:spcPts val="2017"/>
              </a:spcBef>
              <a:buFont typeface="Arial" panose="020B0604020202020204" pitchFamily="34" charset="0"/>
              <a:buNone/>
            </a:pPr>
            <a:endParaRPr lang="en-CH" dirty="0"/>
          </a:p>
        </p:txBody>
      </p:sp>
    </p:spTree>
    <p:extLst>
      <p:ext uri="{BB962C8B-B14F-4D97-AF65-F5344CB8AC3E}">
        <p14:creationId xmlns:p14="http://schemas.microsoft.com/office/powerpoint/2010/main" val="3866979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6811-907E-0E4D-B17B-83D42913BFA1}"/>
              </a:ext>
            </a:extLst>
          </p:cNvPr>
          <p:cNvSpPr>
            <a:spLocks noGrp="1"/>
          </p:cNvSpPr>
          <p:nvPr>
            <p:ph type="title"/>
          </p:nvPr>
        </p:nvSpPr>
        <p:spPr>
          <a:xfrm>
            <a:off x="628650" y="365126"/>
            <a:ext cx="7886700" cy="657017"/>
          </a:xfrm>
        </p:spPr>
        <p:txBody>
          <a:bodyPr>
            <a:normAutofit fontScale="90000"/>
          </a:bodyPr>
          <a:lstStyle/>
          <a:p>
            <a:r>
              <a:rPr lang="da-DK" sz="4500" b="1" spc="-1" dirty="0">
                <a:solidFill>
                  <a:schemeClr val="accent6">
                    <a:lumMod val="50000"/>
                  </a:schemeClr>
                </a:solidFill>
              </a:rPr>
              <a:t>BUILD YOUR LIBRARY</a:t>
            </a:r>
            <a:endParaRPr lang="en-CH" sz="4500" b="1" spc="-1" dirty="0">
              <a:solidFill>
                <a:schemeClr val="accent6">
                  <a:lumMod val="50000"/>
                </a:schemeClr>
              </a:solidFill>
            </a:endParaRPr>
          </a:p>
        </p:txBody>
      </p:sp>
      <p:sp>
        <p:nvSpPr>
          <p:cNvPr id="4" name="Slide Number Placeholder 3">
            <a:extLst>
              <a:ext uri="{FF2B5EF4-FFF2-40B4-BE49-F238E27FC236}">
                <a16:creationId xmlns:a16="http://schemas.microsoft.com/office/drawing/2014/main" id="{5932411B-368A-C946-937E-AF8D4AE8C6D3}"/>
              </a:ext>
            </a:extLst>
          </p:cNvPr>
          <p:cNvSpPr>
            <a:spLocks noGrp="1"/>
          </p:cNvSpPr>
          <p:nvPr>
            <p:ph type="sldNum" sz="quarter" idx="12"/>
          </p:nvPr>
        </p:nvSpPr>
        <p:spPr>
          <a:xfrm>
            <a:off x="5579723" y="6356350"/>
            <a:ext cx="2057400" cy="365125"/>
          </a:xfrm>
        </p:spPr>
        <p:txBody>
          <a:bodyPr/>
          <a:lstStyle/>
          <a:p>
            <a:fld id="{2CB0B10C-1642-FC46-B864-C0A2CDEA0834}" type="slidenum">
              <a:rPr lang="en-CH" smtClean="0"/>
              <a:t>20</a:t>
            </a:fld>
            <a:endParaRPr lang="en-CH"/>
          </a:p>
        </p:txBody>
      </p:sp>
      <p:pic>
        <p:nvPicPr>
          <p:cNvPr id="6" name="Picture 5">
            <a:extLst>
              <a:ext uri="{FF2B5EF4-FFF2-40B4-BE49-F238E27FC236}">
                <a16:creationId xmlns:a16="http://schemas.microsoft.com/office/drawing/2014/main" id="{DCBDD946-B898-D541-B3D3-4476D7AE08D8}"/>
              </a:ext>
            </a:extLst>
          </p:cNvPr>
          <p:cNvPicPr>
            <a:picLocks noChangeAspect="1"/>
          </p:cNvPicPr>
          <p:nvPr/>
        </p:nvPicPr>
        <p:blipFill>
          <a:blip r:embed="rId3"/>
          <a:stretch>
            <a:fillRect/>
          </a:stretch>
        </p:blipFill>
        <p:spPr>
          <a:xfrm>
            <a:off x="7618597" y="14541"/>
            <a:ext cx="1561057" cy="1325563"/>
          </a:xfrm>
          <a:prstGeom prst="rect">
            <a:avLst/>
          </a:prstGeom>
        </p:spPr>
      </p:pic>
      <p:sp>
        <p:nvSpPr>
          <p:cNvPr id="5" name="Pladsholder til indhold 4">
            <a:extLst>
              <a:ext uri="{FF2B5EF4-FFF2-40B4-BE49-F238E27FC236}">
                <a16:creationId xmlns:a16="http://schemas.microsoft.com/office/drawing/2014/main" id="{3FE6D0C2-8FF1-F143-A567-C94369D67A16}"/>
              </a:ext>
            </a:extLst>
          </p:cNvPr>
          <p:cNvSpPr>
            <a:spLocks noGrp="1"/>
          </p:cNvSpPr>
          <p:nvPr>
            <p:ph idx="1"/>
          </p:nvPr>
        </p:nvSpPr>
        <p:spPr>
          <a:xfrm>
            <a:off x="628650" y="1561740"/>
            <a:ext cx="7886700" cy="4351338"/>
          </a:xfrm>
        </p:spPr>
        <p:txBody>
          <a:bodyPr/>
          <a:lstStyle/>
          <a:p>
            <a:pPr marL="343080" indent="-342720">
              <a:lnSpc>
                <a:spcPct val="100000"/>
              </a:lnSpc>
              <a:spcBef>
                <a:spcPts val="641"/>
              </a:spcBef>
              <a:buClr>
                <a:srgbClr val="000000"/>
              </a:buClr>
              <a:buFont typeface="Arial"/>
              <a:buChar char="•"/>
            </a:pPr>
            <a:r>
              <a:rPr lang="en-US" sz="2000" spc="-1" dirty="0">
                <a:solidFill>
                  <a:srgbClr val="000000"/>
                </a:solidFill>
              </a:rPr>
              <a:t>True Storytelling (Larsen, </a:t>
            </a:r>
            <a:r>
              <a:rPr lang="en-US" sz="2000" spc="-1" dirty="0" err="1">
                <a:solidFill>
                  <a:srgbClr val="000000"/>
                </a:solidFill>
              </a:rPr>
              <a:t>Boje</a:t>
            </a:r>
            <a:r>
              <a:rPr lang="en-US" sz="2000" spc="-1" dirty="0">
                <a:solidFill>
                  <a:srgbClr val="000000"/>
                </a:solidFill>
              </a:rPr>
              <a:t> &amp; Bruun 2021)</a:t>
            </a:r>
          </a:p>
          <a:p>
            <a:pPr marL="343080" indent="-342720">
              <a:lnSpc>
                <a:spcPct val="100000"/>
              </a:lnSpc>
              <a:spcBef>
                <a:spcPts val="641"/>
              </a:spcBef>
              <a:buClr>
                <a:srgbClr val="000000"/>
              </a:buClr>
              <a:buFont typeface="Arial"/>
              <a:buChar char="•"/>
            </a:pPr>
            <a:r>
              <a:rPr lang="en-US" sz="2000" spc="-1" dirty="0">
                <a:solidFill>
                  <a:srgbClr val="000000"/>
                </a:solidFill>
              </a:rPr>
              <a:t>Conversational Storytelling (</a:t>
            </a:r>
            <a:r>
              <a:rPr lang="en-US" sz="2000" spc="-1" dirty="0" err="1">
                <a:solidFill>
                  <a:srgbClr val="000000"/>
                </a:solidFill>
              </a:rPr>
              <a:t>Boje</a:t>
            </a:r>
            <a:r>
              <a:rPr lang="en-US" sz="2000" spc="-1" dirty="0">
                <a:solidFill>
                  <a:srgbClr val="000000"/>
                </a:solidFill>
              </a:rPr>
              <a:t> &amp; </a:t>
            </a:r>
            <a:r>
              <a:rPr lang="en-US" sz="2000" spc="-1" dirty="0" err="1">
                <a:solidFill>
                  <a:srgbClr val="000000"/>
                </a:solidFill>
              </a:rPr>
              <a:t>Rosile</a:t>
            </a:r>
            <a:r>
              <a:rPr lang="en-US" sz="2000" spc="-1" dirty="0">
                <a:solidFill>
                  <a:srgbClr val="000000"/>
                </a:solidFill>
              </a:rPr>
              <a:t> 2020)</a:t>
            </a:r>
          </a:p>
          <a:p>
            <a:pPr marL="343080" indent="-342720">
              <a:lnSpc>
                <a:spcPct val="100000"/>
              </a:lnSpc>
              <a:spcBef>
                <a:spcPts val="641"/>
              </a:spcBef>
              <a:buClr>
                <a:srgbClr val="000000"/>
              </a:buClr>
              <a:buFont typeface="Arial"/>
              <a:buChar char="•"/>
            </a:pPr>
            <a:r>
              <a:rPr lang="en-US" sz="2000" spc="-1" dirty="0">
                <a:solidFill>
                  <a:srgbClr val="000000"/>
                </a:solidFill>
              </a:rPr>
              <a:t>Tribal Wisdom  (</a:t>
            </a:r>
            <a:r>
              <a:rPr lang="en-US" sz="2000" spc="-1" dirty="0" err="1">
                <a:solidFill>
                  <a:srgbClr val="000000"/>
                </a:solidFill>
              </a:rPr>
              <a:t>Rosile</a:t>
            </a:r>
            <a:r>
              <a:rPr lang="en-US" sz="2000" spc="-1" dirty="0">
                <a:solidFill>
                  <a:srgbClr val="000000"/>
                </a:solidFill>
              </a:rPr>
              <a:t> 2016)</a:t>
            </a:r>
          </a:p>
          <a:p>
            <a:endParaRPr lang="en-GB" dirty="0"/>
          </a:p>
        </p:txBody>
      </p:sp>
      <p:pic>
        <p:nvPicPr>
          <p:cNvPr id="7" name="Picture 2" descr="ribal Wisdom for Business Ethics: Grace Ann Rosile: 9781786352880 ...">
            <a:extLst>
              <a:ext uri="{FF2B5EF4-FFF2-40B4-BE49-F238E27FC236}">
                <a16:creationId xmlns:a16="http://schemas.microsoft.com/office/drawing/2014/main" id="{90825263-75F5-044E-AF0C-C6A8840C94AA}"/>
              </a:ext>
            </a:extLst>
          </p:cNvPr>
          <p:cNvPicPr/>
          <p:nvPr/>
        </p:nvPicPr>
        <p:blipFill>
          <a:blip r:embed="rId4"/>
          <a:stretch/>
        </p:blipFill>
        <p:spPr>
          <a:xfrm>
            <a:off x="5251563" y="1374038"/>
            <a:ext cx="2390760" cy="3564636"/>
          </a:xfrm>
          <a:prstGeom prst="rect">
            <a:avLst/>
          </a:prstGeom>
          <a:ln w="0">
            <a:noFill/>
          </a:ln>
        </p:spPr>
      </p:pic>
      <p:pic>
        <p:nvPicPr>
          <p:cNvPr id="8" name="Billede 2_0">
            <a:extLst>
              <a:ext uri="{FF2B5EF4-FFF2-40B4-BE49-F238E27FC236}">
                <a16:creationId xmlns:a16="http://schemas.microsoft.com/office/drawing/2014/main" id="{1F269F64-259A-CC42-A759-8B3D2FEB2EEF}"/>
              </a:ext>
            </a:extLst>
          </p:cNvPr>
          <p:cNvPicPr/>
          <p:nvPr/>
        </p:nvPicPr>
        <p:blipFill>
          <a:blip r:embed="rId5"/>
          <a:stretch/>
        </p:blipFill>
        <p:spPr>
          <a:xfrm>
            <a:off x="628650" y="1372728"/>
            <a:ext cx="2292660" cy="3585240"/>
          </a:xfrm>
          <a:prstGeom prst="rect">
            <a:avLst/>
          </a:prstGeom>
          <a:ln w="0">
            <a:noFill/>
          </a:ln>
        </p:spPr>
      </p:pic>
      <p:pic>
        <p:nvPicPr>
          <p:cNvPr id="14" name="Picture 2_17" descr="ow to Use Conversational Storytelling Interviews for Your Dissertation: ">
            <a:extLst>
              <a:ext uri="{FF2B5EF4-FFF2-40B4-BE49-F238E27FC236}">
                <a16:creationId xmlns:a16="http://schemas.microsoft.com/office/drawing/2014/main" id="{B39E448D-E66B-7644-9759-6B93278F633E}"/>
              </a:ext>
            </a:extLst>
          </p:cNvPr>
          <p:cNvPicPr/>
          <p:nvPr/>
        </p:nvPicPr>
        <p:blipFill>
          <a:blip r:embed="rId6"/>
          <a:stretch/>
        </p:blipFill>
        <p:spPr>
          <a:xfrm>
            <a:off x="2927626" y="1372728"/>
            <a:ext cx="2323937" cy="3571504"/>
          </a:xfrm>
          <a:prstGeom prst="rect">
            <a:avLst/>
          </a:prstGeom>
          <a:ln w="0">
            <a:noFill/>
          </a:ln>
        </p:spPr>
      </p:pic>
      <p:sp>
        <p:nvSpPr>
          <p:cNvPr id="9" name="Tekstfelt 8">
            <a:extLst>
              <a:ext uri="{FF2B5EF4-FFF2-40B4-BE49-F238E27FC236}">
                <a16:creationId xmlns:a16="http://schemas.microsoft.com/office/drawing/2014/main" id="{F44557A1-BA95-4042-B663-40A132B7DE4F}"/>
              </a:ext>
            </a:extLst>
          </p:cNvPr>
          <p:cNvSpPr txBox="1"/>
          <p:nvPr/>
        </p:nvSpPr>
        <p:spPr>
          <a:xfrm>
            <a:off x="536497" y="5160310"/>
            <a:ext cx="7106194" cy="1431161"/>
          </a:xfrm>
          <a:prstGeom prst="rect">
            <a:avLst/>
          </a:prstGeom>
          <a:noFill/>
        </p:spPr>
        <p:txBody>
          <a:bodyPr wrap="square" rtlCol="0">
            <a:spAutoFit/>
          </a:bodyPr>
          <a:lstStyle/>
          <a:p>
            <a:pPr marL="343080" indent="-342720">
              <a:lnSpc>
                <a:spcPct val="100000"/>
              </a:lnSpc>
              <a:spcBef>
                <a:spcPts val="641"/>
              </a:spcBef>
              <a:buClr>
                <a:srgbClr val="000000"/>
              </a:buClr>
              <a:buFont typeface="Arial"/>
              <a:buChar char="•"/>
            </a:pPr>
            <a:r>
              <a:rPr lang="en-US" spc="-1" dirty="0">
                <a:solidFill>
                  <a:srgbClr val="000000"/>
                </a:solidFill>
              </a:rPr>
              <a:t>True Storytelling (Larsen, Boje &amp; Bruun 2021)</a:t>
            </a:r>
          </a:p>
          <a:p>
            <a:pPr marL="343080" indent="-342720">
              <a:lnSpc>
                <a:spcPct val="100000"/>
              </a:lnSpc>
              <a:spcBef>
                <a:spcPts val="641"/>
              </a:spcBef>
              <a:buClr>
                <a:srgbClr val="000000"/>
              </a:buClr>
              <a:buFont typeface="Arial"/>
              <a:buChar char="•"/>
            </a:pPr>
            <a:r>
              <a:rPr lang="en-US" spc="-1" dirty="0">
                <a:solidFill>
                  <a:srgbClr val="000000"/>
                </a:solidFill>
              </a:rPr>
              <a:t>Conversational Storytelling (Boje &amp; Rosile 2020)</a:t>
            </a:r>
          </a:p>
          <a:p>
            <a:pPr marL="343080" indent="-342720">
              <a:lnSpc>
                <a:spcPct val="100000"/>
              </a:lnSpc>
              <a:spcBef>
                <a:spcPts val="641"/>
              </a:spcBef>
              <a:buClr>
                <a:srgbClr val="000000"/>
              </a:buClr>
              <a:buFont typeface="Arial"/>
              <a:buChar char="•"/>
            </a:pPr>
            <a:r>
              <a:rPr lang="en-US" spc="-1" dirty="0">
                <a:solidFill>
                  <a:srgbClr val="000000"/>
                </a:solidFill>
              </a:rPr>
              <a:t>Tribal Wisdom  (Rosile 2016)</a:t>
            </a:r>
          </a:p>
          <a:p>
            <a:pPr marL="343080" indent="-342720">
              <a:lnSpc>
                <a:spcPct val="100000"/>
              </a:lnSpc>
              <a:spcBef>
                <a:spcPts val="641"/>
              </a:spcBef>
              <a:buClr>
                <a:srgbClr val="000000"/>
              </a:buClr>
              <a:buFont typeface="Arial"/>
              <a:buChar char="•"/>
            </a:pPr>
            <a:r>
              <a:rPr lang="en-US" spc="-1" dirty="0">
                <a:solidFill>
                  <a:srgbClr val="000000"/>
                </a:solidFill>
              </a:rPr>
              <a:t>Glossary of Terms (emailed to you, and in Conversational Storytelling) </a:t>
            </a:r>
          </a:p>
        </p:txBody>
      </p:sp>
    </p:spTree>
    <p:extLst>
      <p:ext uri="{BB962C8B-B14F-4D97-AF65-F5344CB8AC3E}">
        <p14:creationId xmlns:p14="http://schemas.microsoft.com/office/powerpoint/2010/main" val="1728755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3386BC-EAEB-3847-ABA7-89D2816D62F1}"/>
              </a:ext>
            </a:extLst>
          </p:cNvPr>
          <p:cNvSpPr>
            <a:spLocks noGrp="1"/>
          </p:cNvSpPr>
          <p:nvPr>
            <p:ph type="title"/>
          </p:nvPr>
        </p:nvSpPr>
        <p:spPr>
          <a:xfrm>
            <a:off x="960344" y="1401185"/>
            <a:ext cx="3157739" cy="1325563"/>
          </a:xfrm>
        </p:spPr>
        <p:txBody>
          <a:bodyPr vert="horz" lIns="91440" tIns="45720" rIns="91440" bIns="45720" rtlCol="0" anchor="ctr">
            <a:normAutofit fontScale="90000"/>
          </a:bodyPr>
          <a:lstStyle/>
          <a:p>
            <a:r>
              <a:rPr lang="en-CH" sz="4500" b="1" spc="-1" dirty="0">
                <a:solidFill>
                  <a:schemeClr val="accent3">
                    <a:lumMod val="50000"/>
                  </a:schemeClr>
                </a:solidFill>
              </a:rPr>
              <a:t>POST-</a:t>
            </a:r>
            <a:br>
              <a:rPr lang="en-CH" sz="4500" b="1" spc="-1" dirty="0">
                <a:solidFill>
                  <a:schemeClr val="accent3">
                    <a:lumMod val="50000"/>
                  </a:schemeClr>
                </a:solidFill>
              </a:rPr>
            </a:br>
            <a:r>
              <a:rPr lang="en-CH" sz="4500" b="1" spc="-1" dirty="0">
                <a:solidFill>
                  <a:schemeClr val="accent3">
                    <a:lumMod val="50000"/>
                  </a:schemeClr>
                </a:solidFill>
              </a:rPr>
              <a:t>SESSION</a:t>
            </a:r>
          </a:p>
        </p:txBody>
      </p:sp>
      <p:graphicFrame>
        <p:nvGraphicFramePr>
          <p:cNvPr id="21" name="Content Placeholder 4">
            <a:extLst>
              <a:ext uri="{FF2B5EF4-FFF2-40B4-BE49-F238E27FC236}">
                <a16:creationId xmlns:a16="http://schemas.microsoft.com/office/drawing/2014/main" id="{C43B5C61-0AB5-42AC-8F8A-76809E1BDDDE}"/>
              </a:ext>
            </a:extLst>
          </p:cNvPr>
          <p:cNvGraphicFramePr>
            <a:graphicFrameLocks noGrp="1"/>
          </p:cNvGraphicFramePr>
          <p:nvPr>
            <p:ph idx="1"/>
          </p:nvPr>
        </p:nvGraphicFramePr>
        <p:xfrm>
          <a:off x="628650" y="3181081"/>
          <a:ext cx="4072139" cy="3504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3934C5B7-CF54-F34F-AB82-A42A1B8EB309}"/>
              </a:ext>
            </a:extLst>
          </p:cNvPr>
          <p:cNvSpPr>
            <a:spLocks noGrp="1"/>
          </p:cNvSpPr>
          <p:nvPr>
            <p:ph type="sldNum" sz="quarter" idx="12"/>
          </p:nvPr>
        </p:nvSpPr>
        <p:spPr/>
        <p:txBody>
          <a:bodyPr/>
          <a:lstStyle/>
          <a:p>
            <a:fld id="{2CB0B10C-1642-FC46-B864-C0A2CDEA0834}" type="slidenum">
              <a:rPr lang="en-CH" smtClean="0"/>
              <a:t>21</a:t>
            </a:fld>
            <a:endParaRPr lang="en-CH"/>
          </a:p>
        </p:txBody>
      </p:sp>
      <p:pic>
        <p:nvPicPr>
          <p:cNvPr id="19" name="Picture 18" descr="A bench sits unoccupied&#10;&#10;Description automatically generated with medium confidence">
            <a:extLst>
              <a:ext uri="{FF2B5EF4-FFF2-40B4-BE49-F238E27FC236}">
                <a16:creationId xmlns:a16="http://schemas.microsoft.com/office/drawing/2014/main" id="{65600262-99B7-D942-AD44-A8C2192ADD73}"/>
              </a:ext>
            </a:extLst>
          </p:cNvPr>
          <p:cNvPicPr>
            <a:picLocks noChangeAspect="1"/>
          </p:cNvPicPr>
          <p:nvPr/>
        </p:nvPicPr>
        <p:blipFill>
          <a:blip r:embed="rId8"/>
          <a:stretch>
            <a:fillRect/>
          </a:stretch>
        </p:blipFill>
        <p:spPr>
          <a:xfrm flipH="1">
            <a:off x="3801774" y="462758"/>
            <a:ext cx="5342226" cy="3561483"/>
          </a:xfrm>
          <a:prstGeom prst="rect">
            <a:avLst/>
          </a:prstGeom>
        </p:spPr>
      </p:pic>
      <p:sp>
        <p:nvSpPr>
          <p:cNvPr id="5" name="TextBox 4">
            <a:extLst>
              <a:ext uri="{FF2B5EF4-FFF2-40B4-BE49-F238E27FC236}">
                <a16:creationId xmlns:a16="http://schemas.microsoft.com/office/drawing/2014/main" id="{CF099955-6A34-D74F-B698-FF3FA1642959}"/>
              </a:ext>
            </a:extLst>
          </p:cNvPr>
          <p:cNvSpPr txBox="1"/>
          <p:nvPr/>
        </p:nvSpPr>
        <p:spPr>
          <a:xfrm>
            <a:off x="3801774" y="3954579"/>
            <a:ext cx="5878539" cy="3108543"/>
          </a:xfrm>
          <a:prstGeom prst="rect">
            <a:avLst/>
          </a:prstGeom>
          <a:noFill/>
        </p:spPr>
        <p:txBody>
          <a:bodyPr wrap="square" rtlCol="0">
            <a:spAutoFit/>
          </a:bodyPr>
          <a:lstStyle/>
          <a:p>
            <a:endParaRPr lang="en-US" sz="2000" dirty="0"/>
          </a:p>
          <a:p>
            <a:r>
              <a:rPr lang="en-US" sz="2000" dirty="0"/>
              <a:t>Go-Around:</a:t>
            </a:r>
          </a:p>
          <a:p>
            <a:r>
              <a:rPr lang="en-US" sz="2000" dirty="0"/>
              <a:t>Wow Moments?</a:t>
            </a:r>
          </a:p>
          <a:p>
            <a:endParaRPr lang="en-US" sz="2000" dirty="0"/>
          </a:p>
          <a:p>
            <a:pPr lvl="0" algn="ctr">
              <a:lnSpc>
                <a:spcPct val="100000"/>
              </a:lnSpc>
              <a:spcBef>
                <a:spcPts val="0"/>
              </a:spcBef>
              <a:defRPr/>
            </a:pPr>
            <a:r>
              <a:rPr lang="en-US" sz="2000" dirty="0"/>
              <a:t>Slides at </a:t>
            </a:r>
            <a:r>
              <a:rPr lang="en-US" sz="2000" b="1" spc="-1" dirty="0" err="1">
                <a:ea typeface="DejaVu Sans"/>
              </a:rPr>
              <a:t>WebSite</a:t>
            </a:r>
            <a:r>
              <a:rPr lang="en-US" sz="2000" b="1" spc="-1" dirty="0">
                <a:ea typeface="DejaVu Sans"/>
              </a:rPr>
              <a:t> </a:t>
            </a:r>
            <a:r>
              <a:rPr lang="en-US" sz="2000" b="1" spc="-1" dirty="0">
                <a:ea typeface="DejaVu Sans"/>
                <a:hlinkClick r:id="rId9">
                  <a:extLst>
                    <a:ext uri="{A12FA001-AC4F-418D-AE19-62706E023703}">
                      <ahyp:hlinkClr xmlns:ahyp="http://schemas.microsoft.com/office/drawing/2018/hyperlinkcolor" val="tx"/>
                    </a:ext>
                  </a:extLst>
                </a:hlinkClick>
              </a:rPr>
              <a:t>https://enthinkment.com</a:t>
            </a:r>
            <a:r>
              <a:rPr lang="en-US" sz="2000" b="1" spc="-1" dirty="0">
                <a:ea typeface="DejaVu Sans"/>
              </a:rPr>
              <a:t> &amp; </a:t>
            </a:r>
          </a:p>
          <a:p>
            <a:pPr lvl="0" algn="ctr">
              <a:lnSpc>
                <a:spcPct val="100000"/>
              </a:lnSpc>
              <a:spcBef>
                <a:spcPts val="0"/>
              </a:spcBef>
              <a:defRPr/>
            </a:pPr>
            <a:r>
              <a:rPr lang="en-US" sz="2000" b="1" spc="-1" dirty="0">
                <a:ea typeface="DejaVu Sans"/>
              </a:rPr>
              <a:t>Slides at </a:t>
            </a:r>
            <a:r>
              <a:rPr lang="en-US" sz="2000" b="1" spc="-1" dirty="0">
                <a:ea typeface="DejaVu Sans"/>
                <a:hlinkClick r:id="rId10">
                  <a:extLst>
                    <a:ext uri="{A12FA001-AC4F-418D-AE19-62706E023703}">
                      <ahyp:hlinkClr xmlns:ahyp="http://schemas.microsoft.com/office/drawing/2018/hyperlinkcolor" val="tx"/>
                    </a:ext>
                  </a:extLst>
                </a:hlinkClick>
              </a:rPr>
              <a:t>https://davidboje.com/Denmark</a:t>
            </a:r>
            <a:endParaRPr lang="en-US" sz="2000" b="1" spc="-1" dirty="0">
              <a:ea typeface="DejaVu Sans"/>
            </a:endParaRPr>
          </a:p>
          <a:p>
            <a:endParaRPr lang="en-US" sz="2000" dirty="0"/>
          </a:p>
          <a:p>
            <a:endParaRPr lang="en-US" sz="2000" dirty="0"/>
          </a:p>
          <a:p>
            <a:endParaRPr lang="en-US" dirty="0"/>
          </a:p>
          <a:p>
            <a:endParaRPr lang="en-US" dirty="0"/>
          </a:p>
        </p:txBody>
      </p:sp>
    </p:spTree>
    <p:extLst>
      <p:ext uri="{BB962C8B-B14F-4D97-AF65-F5344CB8AC3E}">
        <p14:creationId xmlns:p14="http://schemas.microsoft.com/office/powerpoint/2010/main" val="3949359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95D281-4644-FB43-8A84-F66C29C4E6EB}"/>
              </a:ext>
            </a:extLst>
          </p:cNvPr>
          <p:cNvSpPr>
            <a:spLocks noGrp="1"/>
          </p:cNvSpPr>
          <p:nvPr>
            <p:ph type="title"/>
          </p:nvPr>
        </p:nvSpPr>
        <p:spPr>
          <a:xfrm>
            <a:off x="628650" y="351981"/>
            <a:ext cx="7886700" cy="741806"/>
          </a:xfrm>
        </p:spPr>
        <p:txBody>
          <a:bodyPr anchor="ctr">
            <a:normAutofit/>
          </a:bodyPr>
          <a:lstStyle/>
          <a:p>
            <a:r>
              <a:rPr lang="en-CH" sz="4500" b="1" dirty="0">
                <a:solidFill>
                  <a:schemeClr val="accent4">
                    <a:lumMod val="50000"/>
                  </a:schemeClr>
                </a:solidFill>
              </a:rPr>
              <a:t>Groundrules</a:t>
            </a:r>
            <a:r>
              <a:rPr lang="en-CH" sz="4500" b="1" dirty="0">
                <a:solidFill>
                  <a:schemeClr val="accent3">
                    <a:lumMod val="50000"/>
                  </a:schemeClr>
                </a:solidFill>
              </a:rPr>
              <a:t> </a:t>
            </a:r>
          </a:p>
        </p:txBody>
      </p:sp>
      <p:sp>
        <p:nvSpPr>
          <p:cNvPr id="5" name="Slide Number Placeholder 4">
            <a:extLst>
              <a:ext uri="{FF2B5EF4-FFF2-40B4-BE49-F238E27FC236}">
                <a16:creationId xmlns:a16="http://schemas.microsoft.com/office/drawing/2014/main" id="{6513D70F-E3C5-BC49-9750-F61D91DAA6BA}"/>
              </a:ext>
            </a:extLst>
          </p:cNvPr>
          <p:cNvSpPr>
            <a:spLocks noGrp="1"/>
          </p:cNvSpPr>
          <p:nvPr>
            <p:ph type="sldNum" sz="quarter" idx="12"/>
          </p:nvPr>
        </p:nvSpPr>
        <p:spPr>
          <a:xfrm>
            <a:off x="5556608" y="6356350"/>
            <a:ext cx="2057400" cy="365125"/>
          </a:xfrm>
        </p:spPr>
        <p:txBody>
          <a:bodyPr>
            <a:normAutofit/>
          </a:bodyPr>
          <a:lstStyle/>
          <a:p>
            <a:pPr>
              <a:spcAft>
                <a:spcPts val="600"/>
              </a:spcAft>
            </a:pPr>
            <a:fld id="{2CB0B10C-1642-FC46-B864-C0A2CDEA0834}" type="slidenum">
              <a:rPr lang="en-CH" smtClean="0"/>
              <a:pPr>
                <a:spcAft>
                  <a:spcPts val="600"/>
                </a:spcAft>
              </a:pPr>
              <a:t>3</a:t>
            </a:fld>
            <a:endParaRPr lang="en-CH" dirty="0"/>
          </a:p>
        </p:txBody>
      </p:sp>
      <p:pic>
        <p:nvPicPr>
          <p:cNvPr id="30" name="Picture 29">
            <a:extLst>
              <a:ext uri="{FF2B5EF4-FFF2-40B4-BE49-F238E27FC236}">
                <a16:creationId xmlns:a16="http://schemas.microsoft.com/office/drawing/2014/main" id="{552F9EA5-67D5-2B4B-A64C-21075F2489F3}"/>
              </a:ext>
            </a:extLst>
          </p:cNvPr>
          <p:cNvPicPr>
            <a:picLocks noChangeAspect="1"/>
          </p:cNvPicPr>
          <p:nvPr/>
        </p:nvPicPr>
        <p:blipFill>
          <a:blip r:embed="rId3"/>
          <a:stretch>
            <a:fillRect/>
          </a:stretch>
        </p:blipFill>
        <p:spPr>
          <a:xfrm>
            <a:off x="6608875" y="5081452"/>
            <a:ext cx="3355474" cy="2556551"/>
          </a:xfrm>
          <a:prstGeom prst="rect">
            <a:avLst/>
          </a:prstGeom>
        </p:spPr>
      </p:pic>
      <p:graphicFrame>
        <p:nvGraphicFramePr>
          <p:cNvPr id="9" name="Content Placeholder 2">
            <a:extLst>
              <a:ext uri="{FF2B5EF4-FFF2-40B4-BE49-F238E27FC236}">
                <a16:creationId xmlns:a16="http://schemas.microsoft.com/office/drawing/2014/main" id="{D4D4DBD4-01A7-2A4A-B229-DDD331CB4515}"/>
              </a:ext>
            </a:extLst>
          </p:cNvPr>
          <p:cNvGraphicFramePr>
            <a:graphicFrameLocks/>
          </p:cNvGraphicFramePr>
          <p:nvPr/>
        </p:nvGraphicFramePr>
        <p:xfrm>
          <a:off x="114300" y="1257300"/>
          <a:ext cx="8788399" cy="52088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48259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90A9DA-2CF2-7341-B16B-485C82FF4945}"/>
              </a:ext>
            </a:extLst>
          </p:cNvPr>
          <p:cNvSpPr>
            <a:spLocks noGrp="1"/>
          </p:cNvSpPr>
          <p:nvPr>
            <p:ph type="title"/>
          </p:nvPr>
        </p:nvSpPr>
        <p:spPr>
          <a:xfrm>
            <a:off x="0" y="-41256"/>
            <a:ext cx="9144000" cy="673964"/>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br>
              <a:rPr lang="en-US" sz="2800" spc="-1" dirty="0">
                <a:solidFill>
                  <a:schemeClr val="tx1"/>
                </a:solidFill>
                <a:ea typeface="DejaVu Sans"/>
              </a:rPr>
            </a:br>
            <a:r>
              <a:rPr lang="en-US" sz="2800" spc="-1" dirty="0">
                <a:solidFill>
                  <a:schemeClr val="tx1"/>
                </a:solidFill>
                <a:ea typeface="DejaVu Sans"/>
              </a:rPr>
              <a:t>Part I:  How does your Heart discern what’s true and what’s not?</a:t>
            </a:r>
            <a:br>
              <a:rPr lang="en-CH" sz="2800">
                <a:solidFill>
                  <a:schemeClr val="accent4"/>
                </a:solidFill>
              </a:rPr>
            </a:br>
            <a:endParaRPr lang="en-US" sz="2800" dirty="0">
              <a:solidFill>
                <a:schemeClr val="tx1"/>
              </a:solidFill>
            </a:endParaRPr>
          </a:p>
        </p:txBody>
      </p:sp>
      <p:sp>
        <p:nvSpPr>
          <p:cNvPr id="2" name="Slide Number Placeholder 1">
            <a:extLst>
              <a:ext uri="{FF2B5EF4-FFF2-40B4-BE49-F238E27FC236}">
                <a16:creationId xmlns:a16="http://schemas.microsoft.com/office/drawing/2014/main" id="{E2687E2A-7F00-3844-817C-614776DC82E5}"/>
              </a:ext>
            </a:extLst>
          </p:cNvPr>
          <p:cNvSpPr>
            <a:spLocks noGrp="1"/>
          </p:cNvSpPr>
          <p:nvPr>
            <p:ph type="sldNum" sz="quarter" idx="12"/>
          </p:nvPr>
        </p:nvSpPr>
        <p:spPr/>
        <p:txBody>
          <a:bodyPr/>
          <a:lstStyle/>
          <a:p>
            <a:fld id="{2CB0B10C-1642-FC46-B864-C0A2CDEA0834}" type="slidenum">
              <a:rPr lang="en-CH" smtClean="0"/>
              <a:t>4</a:t>
            </a:fld>
            <a:endParaRPr lang="en-CH"/>
          </a:p>
        </p:txBody>
      </p:sp>
      <p:sp>
        <p:nvSpPr>
          <p:cNvPr id="3" name="Rectangle 2">
            <a:extLst>
              <a:ext uri="{FF2B5EF4-FFF2-40B4-BE49-F238E27FC236}">
                <a16:creationId xmlns:a16="http://schemas.microsoft.com/office/drawing/2014/main" id="{E3EDE6D2-CD34-3242-99F0-412048B519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5" descr="4 faces facing the four heart directions of&#10;            spacetimemattering Boje oct 11 2021">
            <a:extLst>
              <a:ext uri="{FF2B5EF4-FFF2-40B4-BE49-F238E27FC236}">
                <a16:creationId xmlns:a16="http://schemas.microsoft.com/office/drawing/2014/main" id="{7B9726F4-14CC-5746-BB61-211A0E9AECC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318442" y="918510"/>
            <a:ext cx="6719861" cy="59394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6F16D4A-0F66-8441-B332-9298BCE0D5C8}"/>
              </a:ext>
            </a:extLst>
          </p:cNvPr>
          <p:cNvSpPr txBox="1"/>
          <p:nvPr/>
        </p:nvSpPr>
        <p:spPr>
          <a:xfrm>
            <a:off x="140961" y="5710019"/>
            <a:ext cx="2078831" cy="646331"/>
          </a:xfrm>
          <a:prstGeom prst="rect">
            <a:avLst/>
          </a:prstGeom>
          <a:noFill/>
        </p:spPr>
        <p:txBody>
          <a:bodyPr wrap="square">
            <a:spAutoFit/>
          </a:bodyPr>
          <a:lstStyle/>
          <a:p>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Click Here for one page handout</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dirty="0">
                <a:effectLst/>
              </a:rPr>
              <a:t> </a:t>
            </a:r>
            <a:endParaRPr lang="en-US" dirty="0"/>
          </a:p>
        </p:txBody>
      </p:sp>
      <p:sp>
        <p:nvSpPr>
          <p:cNvPr id="5" name="Rectangle 4">
            <a:extLst>
              <a:ext uri="{FF2B5EF4-FFF2-40B4-BE49-F238E27FC236}">
                <a16:creationId xmlns:a16="http://schemas.microsoft.com/office/drawing/2014/main" id="{4762BC60-2CA4-744D-BE84-F2F2E492E8E6}"/>
              </a:ext>
            </a:extLst>
          </p:cNvPr>
          <p:cNvSpPr/>
          <p:nvPr/>
        </p:nvSpPr>
        <p:spPr>
          <a:xfrm>
            <a:off x="-272130" y="727975"/>
            <a:ext cx="2905012" cy="341632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Please Draw Your 4 Heart’s </a:t>
            </a:r>
          </a:p>
        </p:txBody>
      </p:sp>
    </p:spTree>
    <p:extLst>
      <p:ext uri="{BB962C8B-B14F-4D97-AF65-F5344CB8AC3E}">
        <p14:creationId xmlns:p14="http://schemas.microsoft.com/office/powerpoint/2010/main" val="2454766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34C5B7-CF54-F34F-AB82-A42A1B8EB309}"/>
              </a:ext>
            </a:extLst>
          </p:cNvPr>
          <p:cNvSpPr>
            <a:spLocks noGrp="1"/>
          </p:cNvSpPr>
          <p:nvPr>
            <p:ph type="sldNum" sz="quarter" idx="12"/>
          </p:nvPr>
        </p:nvSpPr>
        <p:spPr/>
        <p:txBody>
          <a:bodyPr/>
          <a:lstStyle/>
          <a:p>
            <a:fld id="{2CB0B10C-1642-FC46-B864-C0A2CDEA0834}" type="slidenum">
              <a:rPr lang="en-CH" smtClean="0"/>
              <a:t>5</a:t>
            </a:fld>
            <a:endParaRPr lang="en-CH"/>
          </a:p>
        </p:txBody>
      </p:sp>
      <p:pic>
        <p:nvPicPr>
          <p:cNvPr id="28" name="Picture 27">
            <a:extLst>
              <a:ext uri="{FF2B5EF4-FFF2-40B4-BE49-F238E27FC236}">
                <a16:creationId xmlns:a16="http://schemas.microsoft.com/office/drawing/2014/main" id="{A1C24CF1-442A-1F47-8C85-C0720AB0772D}"/>
              </a:ext>
            </a:extLst>
          </p:cNvPr>
          <p:cNvPicPr>
            <a:picLocks noChangeAspect="1"/>
          </p:cNvPicPr>
          <p:nvPr/>
        </p:nvPicPr>
        <p:blipFill>
          <a:blip r:embed="rId3"/>
          <a:stretch>
            <a:fillRect/>
          </a:stretch>
        </p:blipFill>
        <p:spPr>
          <a:xfrm>
            <a:off x="63635" y="1519084"/>
            <a:ext cx="9080366" cy="5228812"/>
          </a:xfrm>
          <a:prstGeom prst="rect">
            <a:avLst/>
          </a:prstGeom>
        </p:spPr>
      </p:pic>
      <p:pic>
        <p:nvPicPr>
          <p:cNvPr id="8" name="Picture 7">
            <a:extLst>
              <a:ext uri="{FF2B5EF4-FFF2-40B4-BE49-F238E27FC236}">
                <a16:creationId xmlns:a16="http://schemas.microsoft.com/office/drawing/2014/main" id="{B887E3C2-C3C6-FD4A-8010-8B15D4F75477}"/>
              </a:ext>
            </a:extLst>
          </p:cNvPr>
          <p:cNvPicPr>
            <a:picLocks noChangeAspect="1"/>
          </p:cNvPicPr>
          <p:nvPr/>
        </p:nvPicPr>
        <p:blipFill>
          <a:blip r:embed="rId4"/>
          <a:stretch>
            <a:fillRect/>
          </a:stretch>
        </p:blipFill>
        <p:spPr>
          <a:xfrm>
            <a:off x="6985944" y="64555"/>
            <a:ext cx="1951342" cy="142810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pic>
      <p:sp>
        <p:nvSpPr>
          <p:cNvPr id="5" name="Title 1">
            <a:extLst>
              <a:ext uri="{FF2B5EF4-FFF2-40B4-BE49-F238E27FC236}">
                <a16:creationId xmlns:a16="http://schemas.microsoft.com/office/drawing/2014/main" id="{CAC89454-E242-F942-A7CD-C020FC3B1DA0}"/>
              </a:ext>
            </a:extLst>
          </p:cNvPr>
          <p:cNvSpPr>
            <a:spLocks noGrp="1"/>
          </p:cNvSpPr>
          <p:nvPr>
            <p:ph type="title"/>
          </p:nvPr>
        </p:nvSpPr>
        <p:spPr>
          <a:xfrm>
            <a:off x="0" y="-41256"/>
            <a:ext cx="5772150" cy="673964"/>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br>
              <a:rPr lang="en-US" sz="2800" spc="-1" dirty="0">
                <a:solidFill>
                  <a:schemeClr val="tx1"/>
                </a:solidFill>
                <a:ea typeface="DejaVu Sans"/>
              </a:rPr>
            </a:br>
            <a:r>
              <a:rPr lang="en-US" sz="2800" spc="-1" dirty="0">
                <a:solidFill>
                  <a:schemeClr val="tx1"/>
                </a:solidFill>
                <a:ea typeface="DejaVu Sans"/>
              </a:rPr>
              <a:t>Part II: What are Antenarrative Processes?</a:t>
            </a:r>
            <a:br>
              <a:rPr lang="en-CH" sz="2800">
                <a:solidFill>
                  <a:schemeClr val="accent4"/>
                </a:solidFill>
              </a:rPr>
            </a:br>
            <a:endParaRPr lang="en-US" sz="2800" dirty="0">
              <a:solidFill>
                <a:schemeClr val="tx1"/>
              </a:solidFill>
            </a:endParaRPr>
          </a:p>
        </p:txBody>
      </p:sp>
    </p:spTree>
    <p:extLst>
      <p:ext uri="{BB962C8B-B14F-4D97-AF65-F5344CB8AC3E}">
        <p14:creationId xmlns:p14="http://schemas.microsoft.com/office/powerpoint/2010/main" val="3009126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34C5B7-CF54-F34F-AB82-A42A1B8EB309}"/>
              </a:ext>
            </a:extLst>
          </p:cNvPr>
          <p:cNvSpPr>
            <a:spLocks noGrp="1"/>
          </p:cNvSpPr>
          <p:nvPr>
            <p:ph type="sldNum" sz="quarter" idx="12"/>
          </p:nvPr>
        </p:nvSpPr>
        <p:spPr/>
        <p:txBody>
          <a:bodyPr/>
          <a:lstStyle/>
          <a:p>
            <a:fld id="{2CB0B10C-1642-FC46-B864-C0A2CDEA0834}" type="slidenum">
              <a:rPr lang="en-CH" smtClean="0"/>
              <a:t>6</a:t>
            </a:fld>
            <a:endParaRPr lang="en-CH"/>
          </a:p>
        </p:txBody>
      </p:sp>
      <p:pic>
        <p:nvPicPr>
          <p:cNvPr id="8" name="Picture 7">
            <a:extLst>
              <a:ext uri="{FF2B5EF4-FFF2-40B4-BE49-F238E27FC236}">
                <a16:creationId xmlns:a16="http://schemas.microsoft.com/office/drawing/2014/main" id="{B887E3C2-C3C6-FD4A-8010-8B15D4F75477}"/>
              </a:ext>
            </a:extLst>
          </p:cNvPr>
          <p:cNvPicPr>
            <a:picLocks noChangeAspect="1"/>
          </p:cNvPicPr>
          <p:nvPr/>
        </p:nvPicPr>
        <p:blipFill>
          <a:blip r:embed="rId3"/>
          <a:stretch>
            <a:fillRect/>
          </a:stretch>
        </p:blipFill>
        <p:spPr>
          <a:xfrm>
            <a:off x="7192658" y="-41256"/>
            <a:ext cx="1951342" cy="142810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pic>
      <p:sp>
        <p:nvSpPr>
          <p:cNvPr id="5" name="Title 1">
            <a:extLst>
              <a:ext uri="{FF2B5EF4-FFF2-40B4-BE49-F238E27FC236}">
                <a16:creationId xmlns:a16="http://schemas.microsoft.com/office/drawing/2014/main" id="{CAC89454-E242-F942-A7CD-C020FC3B1DA0}"/>
              </a:ext>
            </a:extLst>
          </p:cNvPr>
          <p:cNvSpPr>
            <a:spLocks noGrp="1"/>
          </p:cNvSpPr>
          <p:nvPr>
            <p:ph type="title"/>
          </p:nvPr>
        </p:nvSpPr>
        <p:spPr>
          <a:xfrm>
            <a:off x="0" y="-41256"/>
            <a:ext cx="5772150" cy="673964"/>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br>
              <a:rPr lang="en-US" sz="2800" spc="-1" dirty="0">
                <a:solidFill>
                  <a:schemeClr val="tx1"/>
                </a:solidFill>
                <a:ea typeface="DejaVu Sans"/>
              </a:rPr>
            </a:br>
            <a:r>
              <a:rPr lang="en-US" sz="2800" spc="-1" dirty="0">
                <a:solidFill>
                  <a:schemeClr val="tx1"/>
                </a:solidFill>
                <a:ea typeface="DejaVu Sans"/>
              </a:rPr>
              <a:t>Part II: What are Antenarrative Processes?</a:t>
            </a:r>
            <a:br>
              <a:rPr lang="en-CH" sz="2800">
                <a:solidFill>
                  <a:schemeClr val="accent4"/>
                </a:solidFill>
              </a:rPr>
            </a:br>
            <a:endParaRPr lang="en-US" sz="2800" dirty="0">
              <a:solidFill>
                <a:schemeClr val="tx1"/>
              </a:solidFill>
            </a:endParaRPr>
          </a:p>
        </p:txBody>
      </p:sp>
      <p:pic>
        <p:nvPicPr>
          <p:cNvPr id="1026" name="Picture 2" descr="How 7 Antenarrative processes relate to Heideggerian&#10;        ForesINadvance BeingINTime">
            <a:extLst>
              <a:ext uri="{FF2B5EF4-FFF2-40B4-BE49-F238E27FC236}">
                <a16:creationId xmlns:a16="http://schemas.microsoft.com/office/drawing/2014/main" id="{79E7BF55-E494-1E45-896B-8F4A930E28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350"/>
          <a:stretch/>
        </p:blipFill>
        <p:spPr bwMode="auto">
          <a:xfrm>
            <a:off x="494053" y="632708"/>
            <a:ext cx="6359298" cy="6225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06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90A9DA-2CF2-7341-B16B-485C82FF4945}"/>
              </a:ext>
            </a:extLst>
          </p:cNvPr>
          <p:cNvSpPr>
            <a:spLocks noGrp="1"/>
          </p:cNvSpPr>
          <p:nvPr>
            <p:ph type="title"/>
          </p:nvPr>
        </p:nvSpPr>
        <p:spPr>
          <a:xfrm>
            <a:off x="0" y="54011"/>
            <a:ext cx="9144000" cy="673964"/>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br>
              <a:rPr lang="en-US" sz="2800" spc="-1" dirty="0">
                <a:solidFill>
                  <a:schemeClr val="tx1"/>
                </a:solidFill>
                <a:ea typeface="DejaVu Sans"/>
              </a:rPr>
            </a:br>
            <a:r>
              <a:rPr lang="en-US" sz="2800" spc="-1" dirty="0">
                <a:solidFill>
                  <a:schemeClr val="tx1"/>
                </a:solidFill>
                <a:ea typeface="DejaVu Sans"/>
              </a:rPr>
              <a:t>Part III: What is Collaborative Storytelling in Tamara-Land?</a:t>
            </a:r>
            <a:endParaRPr lang="en-US" sz="2800" dirty="0">
              <a:solidFill>
                <a:schemeClr val="tx1"/>
              </a:solidFill>
            </a:endParaRPr>
          </a:p>
        </p:txBody>
      </p:sp>
      <p:sp>
        <p:nvSpPr>
          <p:cNvPr id="2" name="Slide Number Placeholder 1">
            <a:extLst>
              <a:ext uri="{FF2B5EF4-FFF2-40B4-BE49-F238E27FC236}">
                <a16:creationId xmlns:a16="http://schemas.microsoft.com/office/drawing/2014/main" id="{E2687E2A-7F00-3844-817C-614776DC82E5}"/>
              </a:ext>
            </a:extLst>
          </p:cNvPr>
          <p:cNvSpPr>
            <a:spLocks noGrp="1"/>
          </p:cNvSpPr>
          <p:nvPr>
            <p:ph type="sldNum" sz="quarter" idx="12"/>
          </p:nvPr>
        </p:nvSpPr>
        <p:spPr/>
        <p:txBody>
          <a:bodyPr/>
          <a:lstStyle/>
          <a:p>
            <a:fld id="{2CB0B10C-1642-FC46-B864-C0A2CDEA0834}" type="slidenum">
              <a:rPr lang="en-CH" smtClean="0"/>
              <a:t>7</a:t>
            </a:fld>
            <a:endParaRPr lang="en-CH"/>
          </a:p>
        </p:txBody>
      </p:sp>
      <p:sp>
        <p:nvSpPr>
          <p:cNvPr id="3" name="Rectangle 2">
            <a:extLst>
              <a:ext uri="{FF2B5EF4-FFF2-40B4-BE49-F238E27FC236}">
                <a16:creationId xmlns:a16="http://schemas.microsoft.com/office/drawing/2014/main" id="{25CC55E9-153E-4840-A792-90E5E77223E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a16="http://schemas.microsoft.com/office/drawing/2014/main" id="{03ABF23E-6E00-2A4E-A514-E8155650D9F0}"/>
              </a:ext>
            </a:extLst>
          </p:cNvPr>
          <p:cNvGrpSpPr/>
          <p:nvPr/>
        </p:nvGrpSpPr>
        <p:grpSpPr>
          <a:xfrm>
            <a:off x="878274" y="824508"/>
            <a:ext cx="7387452" cy="5208984"/>
            <a:chOff x="701614" y="970755"/>
            <a:chExt cx="7387452" cy="5208984"/>
          </a:xfrm>
        </p:grpSpPr>
        <p:sp>
          <p:nvSpPr>
            <p:cNvPr id="8" name="Rounded Rectangle 7">
              <a:extLst>
                <a:ext uri="{FF2B5EF4-FFF2-40B4-BE49-F238E27FC236}">
                  <a16:creationId xmlns:a16="http://schemas.microsoft.com/office/drawing/2014/main" id="{0277ADDD-C16B-5D4E-B0A0-2AB2A8EC9F7D}"/>
                </a:ext>
              </a:extLst>
            </p:cNvPr>
            <p:cNvSpPr/>
            <p:nvPr/>
          </p:nvSpPr>
          <p:spPr>
            <a:xfrm>
              <a:off x="701614" y="970755"/>
              <a:ext cx="7375585" cy="5208984"/>
            </a:xfrm>
            <a:prstGeom prst="roundRect">
              <a:avLst/>
            </a:prstGeom>
            <a:solidFill>
              <a:schemeClr val="bg1"/>
            </a:solidFill>
            <a:ln w="38100">
              <a:solidFill>
                <a:schemeClr val="accent5">
                  <a:lumMod val="75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AC60E5F9-71BD-754E-A1BA-9BCBAE88BCA0}"/>
                </a:ext>
              </a:extLst>
            </p:cNvPr>
            <p:cNvSpPr txBox="1"/>
            <p:nvPr/>
          </p:nvSpPr>
          <p:spPr>
            <a:xfrm rot="16200000">
              <a:off x="6649275" y="4045952"/>
              <a:ext cx="2571806" cy="307777"/>
            </a:xfrm>
            <a:prstGeom prst="rect">
              <a:avLst/>
            </a:prstGeom>
            <a:noFill/>
          </p:spPr>
          <p:txBody>
            <a:bodyPr wrap="square" rtlCol="0">
              <a:spAutoFit/>
            </a:bodyPr>
            <a:lstStyle/>
            <a:p>
              <a:r>
                <a:rPr lang="en-CH" sz="1400" dirty="0"/>
                <a:t>T</a:t>
              </a:r>
              <a:r>
                <a:rPr lang="en-GB" sz="1400" dirty="0"/>
                <a:t>r</a:t>
              </a:r>
              <a:r>
                <a:rPr lang="en-CH" sz="1400" dirty="0"/>
                <a:t>ue Storytelling Institute – TSI®</a:t>
              </a:r>
            </a:p>
          </p:txBody>
        </p:sp>
        <p:sp>
          <p:nvSpPr>
            <p:cNvPr id="10" name="TextBox 9">
              <a:extLst>
                <a:ext uri="{FF2B5EF4-FFF2-40B4-BE49-F238E27FC236}">
                  <a16:creationId xmlns:a16="http://schemas.microsoft.com/office/drawing/2014/main" id="{1601B8AD-D752-354D-903F-D86EE550DBCF}"/>
                </a:ext>
              </a:extLst>
            </p:cNvPr>
            <p:cNvSpPr txBox="1"/>
            <p:nvPr/>
          </p:nvSpPr>
          <p:spPr>
            <a:xfrm>
              <a:off x="1083449" y="5307641"/>
              <a:ext cx="6601322" cy="872098"/>
            </a:xfrm>
            <a:prstGeom prst="rect">
              <a:avLst/>
            </a:prstGeom>
            <a:noFill/>
          </p:spPr>
          <p:txBody>
            <a:bodyPr wrap="square" rtlCol="0">
              <a:spAutoFit/>
            </a:bodyPr>
            <a:lstStyle/>
            <a:p>
              <a:pPr algn="ctr">
                <a:lnSpc>
                  <a:spcPts val="2040"/>
                </a:lnSpc>
              </a:pPr>
              <a:r>
                <a:rPr lang="en-US" sz="2200" b="1" dirty="0">
                  <a:solidFill>
                    <a:schemeClr val="accent5">
                      <a:lumMod val="50000"/>
                    </a:schemeClr>
                  </a:solidFill>
                </a:rPr>
                <a:t>“You cannot be in every room at once. So the Meaning of the storytelling conversation in the room you are in depends on the history or rooms you have been in.”</a:t>
              </a:r>
            </a:p>
          </p:txBody>
        </p:sp>
        <p:pic>
          <p:nvPicPr>
            <p:cNvPr id="11" name="Picture 2" descr="Small Business ENSEMBLES OF REPEITITIONS AND DIFFERENCES OF ROUTINES - boje">
              <a:extLst>
                <a:ext uri="{FF2B5EF4-FFF2-40B4-BE49-F238E27FC236}">
                  <a16:creationId xmlns:a16="http://schemas.microsoft.com/office/drawing/2014/main" id="{9CECDE33-D782-104D-81B6-AA1BB6281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784" y="1433798"/>
              <a:ext cx="5533243" cy="38194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F219917-D7F2-DA4D-818B-5AABA38851E8}"/>
                </a:ext>
              </a:extLst>
            </p:cNvPr>
            <p:cNvSpPr txBox="1"/>
            <p:nvPr/>
          </p:nvSpPr>
          <p:spPr>
            <a:xfrm>
              <a:off x="1248145" y="1066104"/>
              <a:ext cx="2843907" cy="600164"/>
            </a:xfrm>
            <a:prstGeom prst="rect">
              <a:avLst/>
            </a:prstGeom>
            <a:noFill/>
          </p:spPr>
          <p:txBody>
            <a:bodyPr wrap="square" rtlCol="0">
              <a:spAutoFit/>
            </a:bodyPr>
            <a:lstStyle/>
            <a:p>
              <a:r>
                <a:rPr lang="en-CH" sz="3300" b="1" dirty="0">
                  <a:solidFill>
                    <a:schemeClr val="accent4">
                      <a:lumMod val="50000"/>
                    </a:schemeClr>
                  </a:solidFill>
                </a:rPr>
                <a:t>TAMARA-Land</a:t>
              </a:r>
            </a:p>
          </p:txBody>
        </p:sp>
      </p:grpSp>
      <p:sp>
        <p:nvSpPr>
          <p:cNvPr id="13" name="Rectangle 12">
            <a:extLst>
              <a:ext uri="{FF2B5EF4-FFF2-40B4-BE49-F238E27FC236}">
                <a16:creationId xmlns:a16="http://schemas.microsoft.com/office/drawing/2014/main" id="{91897BB4-A667-1E4B-9E80-3219433227C9}"/>
              </a:ext>
            </a:extLst>
          </p:cNvPr>
          <p:cNvSpPr/>
          <p:nvPr/>
        </p:nvSpPr>
        <p:spPr>
          <a:xfrm>
            <a:off x="743942" y="6211669"/>
            <a:ext cx="5986642" cy="369332"/>
          </a:xfrm>
          <a:prstGeom prst="rect">
            <a:avLst/>
          </a:prstGeom>
        </p:spPr>
        <p:txBody>
          <a:bodyPr wrap="square">
            <a:spAutoFit/>
          </a:bodyPr>
          <a:lstStyle/>
          <a:p>
            <a:r>
              <a:rPr lang="en-US" dirty="0">
                <a:solidFill>
                  <a:srgbClr val="222C33"/>
                </a:solidFill>
                <a:latin typeface="Arial" panose="020B0604020202020204" pitchFamily="34" charset="0"/>
              </a:rPr>
              <a:t>The factorial of 6 rooms in TAMARA-LAND Is exactly 720</a:t>
            </a:r>
          </a:p>
        </p:txBody>
      </p:sp>
    </p:spTree>
    <p:extLst>
      <p:ext uri="{BB962C8B-B14F-4D97-AF65-F5344CB8AC3E}">
        <p14:creationId xmlns:p14="http://schemas.microsoft.com/office/powerpoint/2010/main" val="330723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90A9DA-2CF2-7341-B16B-485C82FF4945}"/>
              </a:ext>
            </a:extLst>
          </p:cNvPr>
          <p:cNvSpPr>
            <a:spLocks noGrp="1"/>
          </p:cNvSpPr>
          <p:nvPr>
            <p:ph type="title"/>
          </p:nvPr>
        </p:nvSpPr>
        <p:spPr>
          <a:xfrm>
            <a:off x="0" y="54011"/>
            <a:ext cx="9144000" cy="673964"/>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br>
              <a:rPr lang="en-US" sz="2800" spc="-1" dirty="0">
                <a:solidFill>
                  <a:schemeClr val="tx1"/>
                </a:solidFill>
                <a:ea typeface="DejaVu Sans"/>
              </a:rPr>
            </a:br>
            <a:r>
              <a:rPr lang="en-US" sz="2800" spc="-1" dirty="0">
                <a:solidFill>
                  <a:schemeClr val="tx1"/>
                </a:solidFill>
                <a:ea typeface="DejaVu Sans"/>
              </a:rPr>
              <a:t>Part IV: What ABDUCTION are you exploring?</a:t>
            </a:r>
            <a:endParaRPr lang="en-US" sz="2800" dirty="0">
              <a:solidFill>
                <a:schemeClr val="tx1"/>
              </a:solidFill>
            </a:endParaRPr>
          </a:p>
        </p:txBody>
      </p:sp>
      <p:sp>
        <p:nvSpPr>
          <p:cNvPr id="2" name="Slide Number Placeholder 1">
            <a:extLst>
              <a:ext uri="{FF2B5EF4-FFF2-40B4-BE49-F238E27FC236}">
                <a16:creationId xmlns:a16="http://schemas.microsoft.com/office/drawing/2014/main" id="{E2687E2A-7F00-3844-817C-614776DC82E5}"/>
              </a:ext>
            </a:extLst>
          </p:cNvPr>
          <p:cNvSpPr>
            <a:spLocks noGrp="1"/>
          </p:cNvSpPr>
          <p:nvPr>
            <p:ph type="sldNum" sz="quarter" idx="12"/>
          </p:nvPr>
        </p:nvSpPr>
        <p:spPr/>
        <p:txBody>
          <a:bodyPr/>
          <a:lstStyle/>
          <a:p>
            <a:fld id="{2CB0B10C-1642-FC46-B864-C0A2CDEA0834}" type="slidenum">
              <a:rPr lang="en-CH" smtClean="0"/>
              <a:t>8</a:t>
            </a:fld>
            <a:endParaRPr lang="en-CH"/>
          </a:p>
        </p:txBody>
      </p:sp>
      <p:sp>
        <p:nvSpPr>
          <p:cNvPr id="3" name="Rectangle 2">
            <a:extLst>
              <a:ext uri="{FF2B5EF4-FFF2-40B4-BE49-F238E27FC236}">
                <a16:creationId xmlns:a16="http://schemas.microsoft.com/office/drawing/2014/main" id="{25CC55E9-153E-4840-A792-90E5E77223E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5" name="Picture 10" descr="True Storytelling Institute&amp;#39;s &amp;#39;Organizing Developing and Changing (ODC 2.0)  Level I Module – TrueStorytelling.Blog">
            <a:extLst>
              <a:ext uri="{FF2B5EF4-FFF2-40B4-BE49-F238E27FC236}">
                <a16:creationId xmlns:a16="http://schemas.microsoft.com/office/drawing/2014/main" id="{D6BCEF9B-C05B-4F42-85C3-BDEBDAB08F8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781985"/>
            <a:ext cx="7451235" cy="580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187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312CC5-B925-6C40-960F-F6489E292414}"/>
              </a:ext>
            </a:extLst>
          </p:cNvPr>
          <p:cNvSpPr>
            <a:spLocks noGrp="1"/>
          </p:cNvSpPr>
          <p:nvPr>
            <p:ph idx="1"/>
          </p:nvPr>
        </p:nvSpPr>
        <p:spPr>
          <a:xfrm>
            <a:off x="156116" y="1116532"/>
            <a:ext cx="6081937" cy="5423524"/>
          </a:xfrm>
        </p:spPr>
        <p:txBody>
          <a:bodyPr>
            <a:normAutofit fontScale="92500" lnSpcReduction="10000"/>
          </a:bodyPr>
          <a:lstStyle/>
          <a:p>
            <a:pPr marL="0" indent="0">
              <a:lnSpc>
                <a:spcPct val="100000"/>
              </a:lnSpc>
              <a:buNone/>
            </a:pPr>
            <a:r>
              <a:rPr lang="en-US" sz="2600" b="1" spc="-1" dirty="0">
                <a:solidFill>
                  <a:schemeClr val="accent4"/>
                </a:solidFill>
                <a:ea typeface="DejaVu Sans"/>
              </a:rPr>
              <a:t>Write notes on your ABDUCTIONS so far for your dissertation topic (3 min.)</a:t>
            </a:r>
          </a:p>
          <a:p>
            <a:pPr marL="0" indent="0">
              <a:buNone/>
            </a:pPr>
            <a:r>
              <a:rPr lang="en-US" sz="2400" spc="-1" dirty="0"/>
              <a:t>	</a:t>
            </a:r>
            <a:r>
              <a:rPr lang="en-US" sz="2400" spc="-1" dirty="0">
                <a:solidFill>
                  <a:schemeClr val="accent3">
                    <a:lumMod val="50000"/>
                  </a:schemeClr>
                </a:solidFill>
              </a:rPr>
              <a:t>-No theory yet, no tests yet.</a:t>
            </a:r>
          </a:p>
          <a:p>
            <a:pPr marL="0" indent="0">
              <a:buNone/>
            </a:pPr>
            <a:endParaRPr lang="en-US" sz="2400" b="1" spc="-1" dirty="0">
              <a:solidFill>
                <a:schemeClr val="accent3">
                  <a:lumMod val="50000"/>
                </a:schemeClr>
              </a:solidFill>
            </a:endParaRPr>
          </a:p>
          <a:p>
            <a:pPr marL="0" indent="0">
              <a:buNone/>
            </a:pPr>
            <a:r>
              <a:rPr lang="en-US" sz="2400" b="1" spc="-1" dirty="0">
                <a:solidFill>
                  <a:schemeClr val="accent3">
                    <a:lumMod val="50000"/>
                  </a:schemeClr>
                </a:solidFill>
              </a:rPr>
              <a:t>Share your story with Breakout Partner, and hear and note their story of Abductions </a:t>
            </a:r>
          </a:p>
          <a:p>
            <a:pPr marL="0" indent="0">
              <a:buNone/>
            </a:pPr>
            <a:endParaRPr lang="en-US" sz="2400" b="1" spc="-1" dirty="0">
              <a:solidFill>
                <a:schemeClr val="accent3">
                  <a:lumMod val="50000"/>
                </a:schemeClr>
              </a:solidFill>
            </a:endParaRPr>
          </a:p>
          <a:p>
            <a:pPr lvl="1" indent="-228600"/>
            <a:r>
              <a:rPr lang="en-US" sz="3000" b="1" spc="-1" dirty="0"/>
              <a:t>TOTAL = 5 min</a:t>
            </a:r>
          </a:p>
          <a:p>
            <a:pPr lvl="1" indent="-228600"/>
            <a:r>
              <a:rPr lang="en-US" sz="3000" b="1" spc="-1" dirty="0"/>
              <a:t>2 per group</a:t>
            </a:r>
          </a:p>
          <a:p>
            <a:pPr lvl="1" indent="-228600"/>
            <a:r>
              <a:rPr lang="en-US" sz="3000" b="1" spc="-1" dirty="0"/>
              <a:t>2 min per person</a:t>
            </a:r>
          </a:p>
          <a:p>
            <a:pPr marL="514350" indent="-228600"/>
            <a:endParaRPr lang="en-US" sz="2400" b="1" dirty="0"/>
          </a:p>
          <a:p>
            <a:pPr marL="0" indent="0">
              <a:spcBef>
                <a:spcPts val="641"/>
              </a:spcBef>
              <a:buNone/>
              <a:tabLst>
                <a:tab pos="0" algn="l"/>
              </a:tabLst>
            </a:pPr>
            <a:r>
              <a:rPr lang="en-US" sz="2400" spc="-1" dirty="0"/>
              <a:t>REMEMBER: </a:t>
            </a:r>
          </a:p>
          <a:p>
            <a:pPr marL="0" indent="0">
              <a:spcBef>
                <a:spcPts val="641"/>
              </a:spcBef>
              <a:buNone/>
              <a:tabLst>
                <a:tab pos="0" algn="l"/>
              </a:tabLst>
            </a:pPr>
            <a:r>
              <a:rPr lang="en-US" sz="2400" spc="-1" dirty="0"/>
              <a:t>NO THEORY YET! </a:t>
            </a:r>
          </a:p>
          <a:p>
            <a:pPr marL="0" indent="0">
              <a:spcBef>
                <a:spcPts val="641"/>
              </a:spcBef>
              <a:buNone/>
              <a:tabLst>
                <a:tab pos="0" algn="l"/>
              </a:tabLst>
            </a:pPr>
            <a:r>
              <a:rPr lang="en-US" sz="2400" spc="-1" dirty="0"/>
              <a:t>That will happen next.</a:t>
            </a:r>
            <a:endParaRPr lang="en-US" sz="2200" b="1" spc="-1" dirty="0">
              <a:solidFill>
                <a:srgbClr val="000000"/>
              </a:solidFill>
              <a:ea typeface="DejaVu Sans"/>
            </a:endParaRPr>
          </a:p>
          <a:p>
            <a:pPr marL="0" indent="0">
              <a:lnSpc>
                <a:spcPct val="100000"/>
              </a:lnSpc>
              <a:buNone/>
            </a:pPr>
            <a:endParaRPr lang="en-US" sz="2200" b="1" spc="-1" dirty="0">
              <a:solidFill>
                <a:srgbClr val="000000"/>
              </a:solidFill>
            </a:endParaRPr>
          </a:p>
          <a:p>
            <a:pPr marL="0" indent="0">
              <a:lnSpc>
                <a:spcPct val="100000"/>
              </a:lnSpc>
              <a:buNone/>
            </a:pPr>
            <a:endParaRPr lang="en-US" sz="2200" b="1" spc="-1" dirty="0"/>
          </a:p>
        </p:txBody>
      </p:sp>
      <p:sp>
        <p:nvSpPr>
          <p:cNvPr id="2" name="Slide Number Placeholder 1">
            <a:extLst>
              <a:ext uri="{FF2B5EF4-FFF2-40B4-BE49-F238E27FC236}">
                <a16:creationId xmlns:a16="http://schemas.microsoft.com/office/drawing/2014/main" id="{F39AE552-0CF1-4F4F-A9E5-BD129A3E1780}"/>
              </a:ext>
            </a:extLst>
          </p:cNvPr>
          <p:cNvSpPr>
            <a:spLocks noGrp="1"/>
          </p:cNvSpPr>
          <p:nvPr>
            <p:ph type="sldNum" sz="quarter" idx="12"/>
          </p:nvPr>
        </p:nvSpPr>
        <p:spPr/>
        <p:txBody>
          <a:bodyPr/>
          <a:lstStyle/>
          <a:p>
            <a:fld id="{2CB0B10C-1642-FC46-B864-C0A2CDEA0834}" type="slidenum">
              <a:rPr lang="en-CH" smtClean="0"/>
              <a:t>9</a:t>
            </a:fld>
            <a:endParaRPr lang="en-CH"/>
          </a:p>
        </p:txBody>
      </p:sp>
      <p:sp>
        <p:nvSpPr>
          <p:cNvPr id="8" name="Rounded Rectangle 7">
            <a:extLst>
              <a:ext uri="{FF2B5EF4-FFF2-40B4-BE49-F238E27FC236}">
                <a16:creationId xmlns:a16="http://schemas.microsoft.com/office/drawing/2014/main" id="{D03DC6EF-2EDC-954F-A321-5A33F2FAA2BF}"/>
              </a:ext>
            </a:extLst>
          </p:cNvPr>
          <p:cNvSpPr/>
          <p:nvPr/>
        </p:nvSpPr>
        <p:spPr>
          <a:xfrm>
            <a:off x="6121667" y="935113"/>
            <a:ext cx="3022333" cy="50027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5">
                  <a:lumMod val="50000"/>
                </a:schemeClr>
              </a:solidFill>
            </a:endParaRPr>
          </a:p>
        </p:txBody>
      </p:sp>
      <p:pic>
        <p:nvPicPr>
          <p:cNvPr id="12" name="Picture 5_0" descr="talking stick image.jpg">
            <a:extLst>
              <a:ext uri="{FF2B5EF4-FFF2-40B4-BE49-F238E27FC236}">
                <a16:creationId xmlns:a16="http://schemas.microsoft.com/office/drawing/2014/main" id="{D22377C0-74BC-C947-8D78-6A318F17D724}"/>
              </a:ext>
            </a:extLst>
          </p:cNvPr>
          <p:cNvPicPr/>
          <p:nvPr/>
        </p:nvPicPr>
        <p:blipFill>
          <a:blip r:embed="rId3"/>
          <a:stretch/>
        </p:blipFill>
        <p:spPr>
          <a:xfrm>
            <a:off x="7831204" y="69254"/>
            <a:ext cx="1156680" cy="1607851"/>
          </a:xfrm>
          <a:prstGeom prst="rect">
            <a:avLst/>
          </a:prstGeom>
          <a:ln w="0">
            <a:noFill/>
          </a:ln>
        </p:spPr>
      </p:pic>
      <p:sp>
        <p:nvSpPr>
          <p:cNvPr id="11" name="Document 10">
            <a:extLst>
              <a:ext uri="{FF2B5EF4-FFF2-40B4-BE49-F238E27FC236}">
                <a16:creationId xmlns:a16="http://schemas.microsoft.com/office/drawing/2014/main" id="{4E1BDE3D-D251-B548-83B4-29642C48B7A1}"/>
              </a:ext>
            </a:extLst>
          </p:cNvPr>
          <p:cNvSpPr/>
          <p:nvPr/>
        </p:nvSpPr>
        <p:spPr>
          <a:xfrm>
            <a:off x="6256664" y="1834483"/>
            <a:ext cx="2537139" cy="4103330"/>
          </a:xfrm>
          <a:prstGeom prst="flowChartDocumen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56A59FC4-8594-5E4C-8A1E-09D819B3C179}"/>
              </a:ext>
            </a:extLst>
          </p:cNvPr>
          <p:cNvSpPr txBox="1"/>
          <p:nvPr/>
        </p:nvSpPr>
        <p:spPr>
          <a:xfrm>
            <a:off x="6256664" y="1780072"/>
            <a:ext cx="2398605" cy="3416320"/>
          </a:xfrm>
          <a:prstGeom prst="rect">
            <a:avLst/>
          </a:prstGeom>
          <a:noFill/>
        </p:spPr>
        <p:txBody>
          <a:bodyPr wrap="square" rtlCol="0">
            <a:spAutoFit/>
          </a:bodyPr>
          <a:lstStyle/>
          <a:p>
            <a:r>
              <a:rPr lang="en-US" sz="2400" b="1" spc="-1" dirty="0">
                <a:solidFill>
                  <a:schemeClr val="accent4">
                    <a:lumMod val="50000"/>
                  </a:schemeClr>
                </a:solidFill>
                <a:latin typeface="Handwriting - Dakota" panose="02000400000000000000" pitchFamily="2" charset="77"/>
              </a:rPr>
              <a:t>My intuitive hunch is …</a:t>
            </a:r>
          </a:p>
          <a:p>
            <a:endParaRPr lang="en-US" sz="2400" b="1" spc="-1" dirty="0">
              <a:solidFill>
                <a:schemeClr val="accent4">
                  <a:lumMod val="50000"/>
                </a:schemeClr>
              </a:solidFill>
              <a:latin typeface="Handwriting - Dakota" panose="02000400000000000000" pitchFamily="2" charset="77"/>
            </a:endParaRPr>
          </a:p>
          <a:p>
            <a:r>
              <a:rPr lang="en-US" sz="2400" b="1" spc="-1" dirty="0">
                <a:solidFill>
                  <a:schemeClr val="accent4">
                    <a:lumMod val="50000"/>
                  </a:schemeClr>
                </a:solidFill>
                <a:latin typeface="Handwriting - Dakota" panose="02000400000000000000" pitchFamily="2" charset="77"/>
              </a:rPr>
              <a:t>My wild guess …</a:t>
            </a:r>
          </a:p>
          <a:p>
            <a:endParaRPr lang="en-US" sz="2400" b="1" spc="-1" dirty="0">
              <a:solidFill>
                <a:schemeClr val="accent4">
                  <a:lumMod val="50000"/>
                </a:schemeClr>
              </a:solidFill>
              <a:latin typeface="Handwriting - Dakota" panose="02000400000000000000" pitchFamily="2" charset="77"/>
            </a:endParaRPr>
          </a:p>
          <a:p>
            <a:r>
              <a:rPr lang="en-US" sz="2400" b="1" spc="-1" dirty="0">
                <a:solidFill>
                  <a:schemeClr val="accent4">
                    <a:lumMod val="50000"/>
                  </a:schemeClr>
                </a:solidFill>
                <a:latin typeface="Handwriting - Dakota" panose="02000400000000000000" pitchFamily="2" charset="77"/>
              </a:rPr>
              <a:t>My own idea..</a:t>
            </a:r>
          </a:p>
          <a:p>
            <a:r>
              <a:rPr lang="en-US" sz="2400" b="1" spc="-1" dirty="0">
                <a:solidFill>
                  <a:schemeClr val="accent4">
                    <a:lumMod val="50000"/>
                  </a:schemeClr>
                </a:solidFill>
                <a:latin typeface="Handwriting - Dakota" panose="02000400000000000000" pitchFamily="2" charset="77"/>
              </a:rPr>
              <a:t>   </a:t>
            </a:r>
          </a:p>
          <a:p>
            <a:endParaRPr lang="en-US" sz="2400" b="1" spc="-1" dirty="0">
              <a:solidFill>
                <a:schemeClr val="accent4">
                  <a:lumMod val="50000"/>
                </a:schemeClr>
              </a:solidFill>
              <a:latin typeface="Handwriting - Dakota" panose="02000400000000000000" pitchFamily="2" charset="77"/>
            </a:endParaRPr>
          </a:p>
          <a:p>
            <a:endParaRPr lang="en-US" sz="2400" b="1" spc="-1" dirty="0">
              <a:solidFill>
                <a:schemeClr val="accent4">
                  <a:lumMod val="50000"/>
                </a:schemeClr>
              </a:solidFill>
              <a:latin typeface="Handwriting - Dakota" panose="02000400000000000000" pitchFamily="2" charset="77"/>
            </a:endParaRPr>
          </a:p>
        </p:txBody>
      </p:sp>
      <p:pic>
        <p:nvPicPr>
          <p:cNvPr id="9" name="Graphic 8" descr="Quill with solid fill">
            <a:extLst>
              <a:ext uri="{FF2B5EF4-FFF2-40B4-BE49-F238E27FC236}">
                <a16:creationId xmlns:a16="http://schemas.microsoft.com/office/drawing/2014/main" id="{6476CB27-EF7F-1A4A-84D3-5F007C1296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9403" y="3069354"/>
            <a:ext cx="914400" cy="914400"/>
          </a:xfrm>
          <a:prstGeom prst="rect">
            <a:avLst/>
          </a:prstGeom>
        </p:spPr>
      </p:pic>
      <p:sp>
        <p:nvSpPr>
          <p:cNvPr id="3" name="TextBox 2">
            <a:extLst>
              <a:ext uri="{FF2B5EF4-FFF2-40B4-BE49-F238E27FC236}">
                <a16:creationId xmlns:a16="http://schemas.microsoft.com/office/drawing/2014/main" id="{99BC6B7F-2539-E849-8BCA-F6AE463ECF7E}"/>
              </a:ext>
            </a:extLst>
          </p:cNvPr>
          <p:cNvSpPr txBox="1"/>
          <p:nvPr/>
        </p:nvSpPr>
        <p:spPr>
          <a:xfrm>
            <a:off x="7555057" y="1200132"/>
            <a:ext cx="1320811" cy="369332"/>
          </a:xfrm>
          <a:prstGeom prst="rect">
            <a:avLst/>
          </a:prstGeom>
          <a:noFill/>
        </p:spPr>
        <p:txBody>
          <a:bodyPr wrap="none" rtlCol="0">
            <a:spAutoFit/>
          </a:bodyPr>
          <a:lstStyle/>
          <a:p>
            <a:r>
              <a:rPr lang="en-US" dirty="0"/>
              <a:t>Talking Stick</a:t>
            </a:r>
          </a:p>
        </p:txBody>
      </p:sp>
      <p:sp>
        <p:nvSpPr>
          <p:cNvPr id="13" name="Rounded Rectangle 7">
            <a:extLst>
              <a:ext uri="{FF2B5EF4-FFF2-40B4-BE49-F238E27FC236}">
                <a16:creationId xmlns:a16="http://schemas.microsoft.com/office/drawing/2014/main" id="{0E8BED81-6EE5-D74F-AC19-6DCC65BE60E7}"/>
              </a:ext>
            </a:extLst>
          </p:cNvPr>
          <p:cNvSpPr/>
          <p:nvPr/>
        </p:nvSpPr>
        <p:spPr>
          <a:xfrm>
            <a:off x="156116" y="63467"/>
            <a:ext cx="7398941" cy="994776"/>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50000"/>
                  </a:schemeClr>
                </a:solidFill>
              </a:rPr>
              <a:t>PART IV : BREAKOUT</a:t>
            </a:r>
            <a:endParaRPr lang="en-CH" sz="3200" dirty="0">
              <a:solidFill>
                <a:schemeClr val="accent3">
                  <a:lumMod val="50000"/>
                </a:schemeClr>
              </a:solidFill>
            </a:endParaRPr>
          </a:p>
        </p:txBody>
      </p:sp>
    </p:spTree>
    <p:extLst>
      <p:ext uri="{BB962C8B-B14F-4D97-AF65-F5344CB8AC3E}">
        <p14:creationId xmlns:p14="http://schemas.microsoft.com/office/powerpoint/2010/main" val="216704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SI_1">
      <a:dk1>
        <a:srgbClr val="000000"/>
      </a:dk1>
      <a:lt1>
        <a:srgbClr val="FFFFFF"/>
      </a:lt1>
      <a:dk2>
        <a:srgbClr val="515151"/>
      </a:dk2>
      <a:lt2>
        <a:srgbClr val="E7E6E6"/>
      </a:lt2>
      <a:accent1>
        <a:srgbClr val="595034"/>
      </a:accent1>
      <a:accent2>
        <a:srgbClr val="E2B553"/>
      </a:accent2>
      <a:accent3>
        <a:srgbClr val="909F43"/>
      </a:accent3>
      <a:accent4>
        <a:srgbClr val="495634"/>
      </a:accent4>
      <a:accent5>
        <a:srgbClr val="D8AF7F"/>
      </a:accent5>
      <a:accent6>
        <a:srgbClr val="80673B"/>
      </a:accent6>
      <a:hlink>
        <a:srgbClr val="8E7D69"/>
      </a:hlink>
      <a:folHlink>
        <a:srgbClr val="BB8A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20039</TotalTime>
  <Words>2220</Words>
  <Application>Microsoft Macintosh PowerPoint</Application>
  <PresentationFormat>On-screen Show (4:3)</PresentationFormat>
  <Paragraphs>302</Paragraphs>
  <Slides>21</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Handwriting - Dakota</vt:lpstr>
      <vt:lpstr>Times</vt:lpstr>
      <vt:lpstr>Wingdings</vt:lpstr>
      <vt:lpstr>Office Theme</vt:lpstr>
      <vt:lpstr>Malmö Cohort Mar 7, 2022 Collaborative Storytelling Conversations by David M. Boje and Grace Ann Rosile</vt:lpstr>
      <vt:lpstr>Agenda for Today</vt:lpstr>
      <vt:lpstr>Groundrules </vt:lpstr>
      <vt:lpstr> Part I:  How does your Heart discern what’s true and what’s not? </vt:lpstr>
      <vt:lpstr> Part II: What are Antenarrative Processes? </vt:lpstr>
      <vt:lpstr> Part II: What are Antenarrative Processes? </vt:lpstr>
      <vt:lpstr> Part III: What is Collaborative Storytelling in Tamara-Land?</vt:lpstr>
      <vt:lpstr> Part IV: What ABDUCTION are you exploring?</vt:lpstr>
      <vt:lpstr>PowerPoint Presentation</vt:lpstr>
      <vt:lpstr> Part IV:  How do you sample in A-I-D?</vt:lpstr>
      <vt:lpstr>PowerPoint Presentation</vt:lpstr>
      <vt:lpstr> Part V:  How to use A-I-D in conversational storytelling interviewing? </vt:lpstr>
      <vt:lpstr>PowerPoint Presentation</vt:lpstr>
      <vt:lpstr> Part VI:  What are the 4 Who’s of Collaborative Storytelling? </vt:lpstr>
      <vt:lpstr> Part VI:  What are the 4 Who’s of Collaborative Storytelling? </vt:lpstr>
      <vt:lpstr>PowerPoint Presentation</vt:lpstr>
      <vt:lpstr>PowerPoint Presentation</vt:lpstr>
      <vt:lpstr>PowerPoint Presentation</vt:lpstr>
      <vt:lpstr>PowerPoint Presentation</vt:lpstr>
      <vt:lpstr>BUILD YOUR LIBRARY</vt:lpstr>
      <vt:lpstr>POST-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Karin Strzeletz Ivertsen</dc:creator>
  <cp:lastModifiedBy>David Boje</cp:lastModifiedBy>
  <cp:revision>159</cp:revision>
  <cp:lastPrinted>2021-10-03T22:55:54Z</cp:lastPrinted>
  <dcterms:created xsi:type="dcterms:W3CDTF">2021-05-29T13:13:37Z</dcterms:created>
  <dcterms:modified xsi:type="dcterms:W3CDTF">2022-03-09T13:52:02Z</dcterms:modified>
</cp:coreProperties>
</file>