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71" r:id="rId2"/>
    <p:sldId id="272" r:id="rId3"/>
    <p:sldId id="288" r:id="rId4"/>
    <p:sldId id="275" r:id="rId5"/>
    <p:sldId id="273" r:id="rId6"/>
    <p:sldId id="277" r:id="rId7"/>
    <p:sldId id="279" r:id="rId8"/>
    <p:sldId id="282" r:id="rId9"/>
    <p:sldId id="280" r:id="rId10"/>
    <p:sldId id="284" r:id="rId11"/>
    <p:sldId id="286" r:id="rId12"/>
    <p:sldId id="287" r:id="rId13"/>
    <p:sldId id="256" r:id="rId14"/>
    <p:sldId id="262" r:id="rId15"/>
    <p:sldId id="268" r:id="rId16"/>
    <p:sldId id="265" r:id="rId17"/>
    <p:sldId id="266" r:id="rId18"/>
    <p:sldId id="283" r:id="rId19"/>
    <p:sldId id="267" r:id="rId20"/>
    <p:sldId id="260" r:id="rId21"/>
    <p:sldId id="270" r:id="rId22"/>
    <p:sldId id="261" r:id="rId23"/>
    <p:sldId id="259" r:id="rId24"/>
    <p:sldId id="258" r:id="rId25"/>
    <p:sldId id="257" r:id="rId26"/>
    <p:sldId id="269" r:id="rId27"/>
    <p:sldId id="264" r:id="rId28"/>
    <p:sldId id="274"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51"/>
    <p:restoredTop sz="92313"/>
  </p:normalViewPr>
  <p:slideViewPr>
    <p:cSldViewPr snapToGrid="0">
      <p:cViewPr varScale="1">
        <p:scale>
          <a:sx n="118" d="100"/>
          <a:sy n="118" d="100"/>
        </p:scale>
        <p:origin x="115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hyperlink" Target="https://davidboje.com/CSIstory/what_is_CSI.html" TargetMode="External"/><Relationship Id="rId5" Type="http://schemas.openxmlformats.org/officeDocument/2006/relationships/image" Target="../media/image7.sv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5" Type="http://schemas.openxmlformats.org/officeDocument/2006/relationships/hyperlink" Target="https://davidboje.com/CSIstory/what_is_CSI.html" TargetMode="External"/><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F432D-04D6-41DA-B867-7E20F92D40C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B2FB18-F01E-46B6-B1AC-ACCE0674B6CB}">
      <dgm:prSet/>
      <dgm:spPr/>
      <dgm:t>
        <a:bodyPr/>
        <a:lstStyle/>
        <a:p>
          <a:pPr>
            <a:lnSpc>
              <a:spcPct val="100000"/>
            </a:lnSpc>
          </a:pPr>
          <a:r>
            <a:rPr lang="en-US" b="0" i="0" dirty="0"/>
            <a:t>Conversational Storytelling Institute (CSI) is an innovative methodology for exploring and analyzing Conversations through co-Institute dialogue and collaborative storytelling. </a:t>
          </a:r>
          <a:endParaRPr lang="en-US" dirty="0"/>
        </a:p>
      </dgm:t>
    </dgm:pt>
    <dgm:pt modelId="{4873B4A8-B756-45CC-BA6B-F34047751C93}" type="parTrans" cxnId="{469F2CDF-CDC2-4045-901C-69050D5EB612}">
      <dgm:prSet/>
      <dgm:spPr/>
      <dgm:t>
        <a:bodyPr/>
        <a:lstStyle/>
        <a:p>
          <a:endParaRPr lang="en-US"/>
        </a:p>
      </dgm:t>
    </dgm:pt>
    <dgm:pt modelId="{DB54CBF2-7E4D-4CC9-987B-CDF3395A7CB8}" type="sibTrans" cxnId="{469F2CDF-CDC2-4045-901C-69050D5EB612}">
      <dgm:prSet/>
      <dgm:spPr/>
      <dgm:t>
        <a:bodyPr/>
        <a:lstStyle/>
        <a:p>
          <a:endParaRPr lang="en-US"/>
        </a:p>
      </dgm:t>
    </dgm:pt>
    <dgm:pt modelId="{85EBF2FC-76FD-43DC-885F-C62650D8FF4F}">
      <dgm:prSet/>
      <dgm:spPr/>
      <dgm:t>
        <a:bodyPr/>
        <a:lstStyle/>
        <a:p>
          <a:pPr>
            <a:lnSpc>
              <a:spcPct val="100000"/>
            </a:lnSpc>
          </a:pPr>
          <a:r>
            <a:rPr lang="en-US" b="0" i="0" dirty="0"/>
            <a:t>It emphasizes the co-creation of meaning through conversational storytelling. </a:t>
          </a:r>
          <a:r>
            <a:rPr lang="en-US" b="0" i="0" dirty="0">
              <a:hlinkClick xmlns:r="http://schemas.openxmlformats.org/officeDocument/2006/relationships" r:id="rId1"/>
            </a:rPr>
            <a:t>More</a:t>
          </a:r>
          <a:br>
            <a:rPr lang="en-US" b="0" i="0" dirty="0"/>
          </a:br>
          <a:endParaRPr lang="en-US" dirty="0"/>
        </a:p>
      </dgm:t>
    </dgm:pt>
    <dgm:pt modelId="{7ED74680-9BE7-4209-8072-8ECE59954A4D}" type="parTrans" cxnId="{4D04BAE1-73ED-466C-A486-ABFBEFDE112C}">
      <dgm:prSet/>
      <dgm:spPr/>
      <dgm:t>
        <a:bodyPr/>
        <a:lstStyle/>
        <a:p>
          <a:endParaRPr lang="en-US"/>
        </a:p>
      </dgm:t>
    </dgm:pt>
    <dgm:pt modelId="{B9F43317-4DF6-4B7A-910F-0605D565EE8B}" type="sibTrans" cxnId="{4D04BAE1-73ED-466C-A486-ABFBEFDE112C}">
      <dgm:prSet/>
      <dgm:spPr/>
      <dgm:t>
        <a:bodyPr/>
        <a:lstStyle/>
        <a:p>
          <a:endParaRPr lang="en-US"/>
        </a:p>
      </dgm:t>
    </dgm:pt>
    <dgm:pt modelId="{8E5DAF80-6181-42B7-8FB2-45895A265931}" type="pres">
      <dgm:prSet presAssocID="{B2EF432D-04D6-41DA-B867-7E20F92D40CD}" presName="root" presStyleCnt="0">
        <dgm:presLayoutVars>
          <dgm:dir/>
          <dgm:resizeHandles val="exact"/>
        </dgm:presLayoutVars>
      </dgm:prSet>
      <dgm:spPr/>
    </dgm:pt>
    <dgm:pt modelId="{50CAEA14-C924-4D11-95A0-B3DF5851DAE4}" type="pres">
      <dgm:prSet presAssocID="{96B2FB18-F01E-46B6-B1AC-ACCE0674B6CB}" presName="compNode" presStyleCnt="0"/>
      <dgm:spPr/>
    </dgm:pt>
    <dgm:pt modelId="{7FE2E775-B769-4E2A-A416-E3571452DE00}" type="pres">
      <dgm:prSet presAssocID="{96B2FB18-F01E-46B6-B1AC-ACCE0674B6CB}" presName="bgRect" presStyleLbl="bgShp" presStyleIdx="0" presStyleCnt="2"/>
      <dgm:spPr/>
    </dgm:pt>
    <dgm:pt modelId="{65C4D247-4A87-4709-895B-FB6A2C129F50}" type="pres">
      <dgm:prSet presAssocID="{96B2FB18-F01E-46B6-B1AC-ACCE0674B6C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hought bubble"/>
        </a:ext>
      </dgm:extLst>
    </dgm:pt>
    <dgm:pt modelId="{25CA006A-3FC0-4151-8B87-A427D63DBB39}" type="pres">
      <dgm:prSet presAssocID="{96B2FB18-F01E-46B6-B1AC-ACCE0674B6CB}" presName="spaceRect" presStyleCnt="0"/>
      <dgm:spPr/>
    </dgm:pt>
    <dgm:pt modelId="{C8264D72-D6D5-4704-BE93-E346D2E44092}" type="pres">
      <dgm:prSet presAssocID="{96B2FB18-F01E-46B6-B1AC-ACCE0674B6CB}" presName="parTx" presStyleLbl="revTx" presStyleIdx="0" presStyleCnt="2">
        <dgm:presLayoutVars>
          <dgm:chMax val="0"/>
          <dgm:chPref val="0"/>
        </dgm:presLayoutVars>
      </dgm:prSet>
      <dgm:spPr/>
    </dgm:pt>
    <dgm:pt modelId="{6227BDB2-DAE4-4616-996A-43A0E7C2F4EA}" type="pres">
      <dgm:prSet presAssocID="{DB54CBF2-7E4D-4CC9-987B-CDF3395A7CB8}" presName="sibTrans" presStyleCnt="0"/>
      <dgm:spPr/>
    </dgm:pt>
    <dgm:pt modelId="{F9E5EB5C-2488-44E0-92D8-225CD37AFFC6}" type="pres">
      <dgm:prSet presAssocID="{85EBF2FC-76FD-43DC-885F-C62650D8FF4F}" presName="compNode" presStyleCnt="0"/>
      <dgm:spPr/>
    </dgm:pt>
    <dgm:pt modelId="{47476E98-D44C-49B3-9E93-2D2533FC573E}" type="pres">
      <dgm:prSet presAssocID="{85EBF2FC-76FD-43DC-885F-C62650D8FF4F}" presName="bgRect" presStyleLbl="bgShp" presStyleIdx="1" presStyleCnt="2"/>
      <dgm:spPr/>
    </dgm:pt>
    <dgm:pt modelId="{0FA0BA17-D290-4452-865A-5B4C4351618B}" type="pres">
      <dgm:prSet presAssocID="{85EBF2FC-76FD-43DC-885F-C62650D8FF4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ubtitles"/>
        </a:ext>
      </dgm:extLst>
    </dgm:pt>
    <dgm:pt modelId="{F8A6B421-6273-4E11-AAE3-4C677B3344D1}" type="pres">
      <dgm:prSet presAssocID="{85EBF2FC-76FD-43DC-885F-C62650D8FF4F}" presName="spaceRect" presStyleCnt="0"/>
      <dgm:spPr/>
    </dgm:pt>
    <dgm:pt modelId="{0D578A73-5218-4DCB-B365-5B0A6B72A407}" type="pres">
      <dgm:prSet presAssocID="{85EBF2FC-76FD-43DC-885F-C62650D8FF4F}" presName="parTx" presStyleLbl="revTx" presStyleIdx="1" presStyleCnt="2">
        <dgm:presLayoutVars>
          <dgm:chMax val="0"/>
          <dgm:chPref val="0"/>
        </dgm:presLayoutVars>
      </dgm:prSet>
      <dgm:spPr/>
    </dgm:pt>
  </dgm:ptLst>
  <dgm:cxnLst>
    <dgm:cxn modelId="{CF0E1A24-A77A-4ADD-8F6D-CAB4E003C7DE}" type="presOf" srcId="{96B2FB18-F01E-46B6-B1AC-ACCE0674B6CB}" destId="{C8264D72-D6D5-4704-BE93-E346D2E44092}" srcOrd="0" destOrd="0" presId="urn:microsoft.com/office/officeart/2018/2/layout/IconVerticalSolidList"/>
    <dgm:cxn modelId="{68D8FF7A-0602-4C34-8D9E-E9B376916559}" type="presOf" srcId="{85EBF2FC-76FD-43DC-885F-C62650D8FF4F}" destId="{0D578A73-5218-4DCB-B365-5B0A6B72A407}" srcOrd="0" destOrd="0" presId="urn:microsoft.com/office/officeart/2018/2/layout/IconVerticalSolidList"/>
    <dgm:cxn modelId="{FC2EC0BF-9050-4869-A76B-0E7BBFD964A9}" type="presOf" srcId="{B2EF432D-04D6-41DA-B867-7E20F92D40CD}" destId="{8E5DAF80-6181-42B7-8FB2-45895A265931}" srcOrd="0" destOrd="0" presId="urn:microsoft.com/office/officeart/2018/2/layout/IconVerticalSolidList"/>
    <dgm:cxn modelId="{469F2CDF-CDC2-4045-901C-69050D5EB612}" srcId="{B2EF432D-04D6-41DA-B867-7E20F92D40CD}" destId="{96B2FB18-F01E-46B6-B1AC-ACCE0674B6CB}" srcOrd="0" destOrd="0" parTransId="{4873B4A8-B756-45CC-BA6B-F34047751C93}" sibTransId="{DB54CBF2-7E4D-4CC9-987B-CDF3395A7CB8}"/>
    <dgm:cxn modelId="{4D04BAE1-73ED-466C-A486-ABFBEFDE112C}" srcId="{B2EF432D-04D6-41DA-B867-7E20F92D40CD}" destId="{85EBF2FC-76FD-43DC-885F-C62650D8FF4F}" srcOrd="1" destOrd="0" parTransId="{7ED74680-9BE7-4209-8072-8ECE59954A4D}" sibTransId="{B9F43317-4DF6-4B7A-910F-0605D565EE8B}"/>
    <dgm:cxn modelId="{A053451F-2100-48E2-BB30-9B1F904549CD}" type="presParOf" srcId="{8E5DAF80-6181-42B7-8FB2-45895A265931}" destId="{50CAEA14-C924-4D11-95A0-B3DF5851DAE4}" srcOrd="0" destOrd="0" presId="urn:microsoft.com/office/officeart/2018/2/layout/IconVerticalSolidList"/>
    <dgm:cxn modelId="{D2E9AF98-679A-4263-8A01-94ED45DB9670}" type="presParOf" srcId="{50CAEA14-C924-4D11-95A0-B3DF5851DAE4}" destId="{7FE2E775-B769-4E2A-A416-E3571452DE00}" srcOrd="0" destOrd="0" presId="urn:microsoft.com/office/officeart/2018/2/layout/IconVerticalSolidList"/>
    <dgm:cxn modelId="{D7D25467-B5BE-461C-8571-314423019EA6}" type="presParOf" srcId="{50CAEA14-C924-4D11-95A0-B3DF5851DAE4}" destId="{65C4D247-4A87-4709-895B-FB6A2C129F50}" srcOrd="1" destOrd="0" presId="urn:microsoft.com/office/officeart/2018/2/layout/IconVerticalSolidList"/>
    <dgm:cxn modelId="{A011AC49-DAB5-43D5-AC38-B971481E7058}" type="presParOf" srcId="{50CAEA14-C924-4D11-95A0-B3DF5851DAE4}" destId="{25CA006A-3FC0-4151-8B87-A427D63DBB39}" srcOrd="2" destOrd="0" presId="urn:microsoft.com/office/officeart/2018/2/layout/IconVerticalSolidList"/>
    <dgm:cxn modelId="{C3321F4C-9EC2-4A5E-8D21-ABA3B2D55881}" type="presParOf" srcId="{50CAEA14-C924-4D11-95A0-B3DF5851DAE4}" destId="{C8264D72-D6D5-4704-BE93-E346D2E44092}" srcOrd="3" destOrd="0" presId="urn:microsoft.com/office/officeart/2018/2/layout/IconVerticalSolidList"/>
    <dgm:cxn modelId="{263E90EE-B686-4AAB-8B8A-3218C7A2C36A}" type="presParOf" srcId="{8E5DAF80-6181-42B7-8FB2-45895A265931}" destId="{6227BDB2-DAE4-4616-996A-43A0E7C2F4EA}" srcOrd="1" destOrd="0" presId="urn:microsoft.com/office/officeart/2018/2/layout/IconVerticalSolidList"/>
    <dgm:cxn modelId="{6608DD50-3806-4DC4-885D-5BB77584DA2B}" type="presParOf" srcId="{8E5DAF80-6181-42B7-8FB2-45895A265931}" destId="{F9E5EB5C-2488-44E0-92D8-225CD37AFFC6}" srcOrd="2" destOrd="0" presId="urn:microsoft.com/office/officeart/2018/2/layout/IconVerticalSolidList"/>
    <dgm:cxn modelId="{D3E48FB8-F094-4B37-AA84-631ED66A8120}" type="presParOf" srcId="{F9E5EB5C-2488-44E0-92D8-225CD37AFFC6}" destId="{47476E98-D44C-49B3-9E93-2D2533FC573E}" srcOrd="0" destOrd="0" presId="urn:microsoft.com/office/officeart/2018/2/layout/IconVerticalSolidList"/>
    <dgm:cxn modelId="{DDE3719A-4C2E-43ED-B9F5-D891EF0E62FA}" type="presParOf" srcId="{F9E5EB5C-2488-44E0-92D8-225CD37AFFC6}" destId="{0FA0BA17-D290-4452-865A-5B4C4351618B}" srcOrd="1" destOrd="0" presId="urn:microsoft.com/office/officeart/2018/2/layout/IconVerticalSolidList"/>
    <dgm:cxn modelId="{08D8B90B-5BF2-4A33-BB11-E67BDDE3E8AD}" type="presParOf" srcId="{F9E5EB5C-2488-44E0-92D8-225CD37AFFC6}" destId="{F8A6B421-6273-4E11-AAE3-4C677B3344D1}" srcOrd="2" destOrd="0" presId="urn:microsoft.com/office/officeart/2018/2/layout/IconVerticalSolidList"/>
    <dgm:cxn modelId="{E2ED9321-73BE-4BCF-834A-0A632E3BD9A9}" type="presParOf" srcId="{F9E5EB5C-2488-44E0-92D8-225CD37AFFC6}" destId="{0D578A73-5218-4DCB-B365-5B0A6B72A4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8513A-F0B2-4DC9-8AF9-6DE1514ADCD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A26CFFB-451C-4391-89A5-0D3CFD0A643C}">
      <dgm:prSet/>
      <dgm:spPr/>
      <dgm:t>
        <a:bodyPr/>
        <a:lstStyle/>
        <a:p>
          <a:pPr>
            <a:defRPr cap="all"/>
          </a:pPr>
          <a:r>
            <a:rPr lang="en-US" dirty="0"/>
            <a:t>1. You yourself must be true &amp; prepare the energy &amp; effort for a sustainable future</a:t>
          </a:r>
        </a:p>
      </dgm:t>
    </dgm:pt>
    <dgm:pt modelId="{1A2A9A16-3212-4BC2-A95B-DCB0149DBE7B}" type="parTrans" cxnId="{9098F0E4-FC29-4AC5-A98A-D8C33FAD2734}">
      <dgm:prSet/>
      <dgm:spPr/>
      <dgm:t>
        <a:bodyPr/>
        <a:lstStyle/>
        <a:p>
          <a:endParaRPr lang="en-US"/>
        </a:p>
      </dgm:t>
    </dgm:pt>
    <dgm:pt modelId="{FDD9F765-339A-419D-BBAF-482F201932E0}" type="sibTrans" cxnId="{9098F0E4-FC29-4AC5-A98A-D8C33FAD2734}">
      <dgm:prSet/>
      <dgm:spPr/>
      <dgm:t>
        <a:bodyPr/>
        <a:lstStyle/>
        <a:p>
          <a:endParaRPr lang="en-US"/>
        </a:p>
      </dgm:t>
    </dgm:pt>
    <dgm:pt modelId="{C141B830-46C3-4C12-937F-B980D288D1DA}">
      <dgm:prSet/>
      <dgm:spPr/>
      <dgm:t>
        <a:bodyPr/>
        <a:lstStyle/>
        <a:p>
          <a:pPr>
            <a:defRPr cap="all"/>
          </a:pPr>
          <a:r>
            <a:rPr lang="en-US" dirty="0"/>
            <a:t>2. Make room, respecting stories already there</a:t>
          </a:r>
        </a:p>
      </dgm:t>
    </dgm:pt>
    <dgm:pt modelId="{387E3FFE-9DE8-4CA0-BB88-7FAF3C446BF8}" type="parTrans" cxnId="{FB70B3E8-2668-447A-B54A-912F498274DC}">
      <dgm:prSet/>
      <dgm:spPr/>
      <dgm:t>
        <a:bodyPr/>
        <a:lstStyle/>
        <a:p>
          <a:endParaRPr lang="en-US"/>
        </a:p>
      </dgm:t>
    </dgm:pt>
    <dgm:pt modelId="{1EB14572-8ACF-4658-94CE-2AAD1E89FCE9}" type="sibTrans" cxnId="{FB70B3E8-2668-447A-B54A-912F498274DC}">
      <dgm:prSet/>
      <dgm:spPr/>
      <dgm:t>
        <a:bodyPr/>
        <a:lstStyle/>
        <a:p>
          <a:endParaRPr lang="en-US"/>
        </a:p>
      </dgm:t>
    </dgm:pt>
    <dgm:pt modelId="{505256C7-10D6-4A6A-8495-BA7366943383}">
      <dgm:prSet/>
      <dgm:spPr/>
      <dgm:t>
        <a:bodyPr/>
        <a:lstStyle/>
        <a:p>
          <a:pPr>
            <a:defRPr cap="all"/>
          </a:pPr>
          <a:r>
            <a:rPr lang="en-US" dirty="0"/>
            <a:t>3. You must create stories with a clear plot creating direction &amp; help people prioritize</a:t>
          </a:r>
        </a:p>
      </dgm:t>
    </dgm:pt>
    <dgm:pt modelId="{A811D820-24C1-4FDC-B1BB-3FA03770FD62}" type="parTrans" cxnId="{291CFBE3-493E-4D18-93E4-FC2300219833}">
      <dgm:prSet/>
      <dgm:spPr/>
      <dgm:t>
        <a:bodyPr/>
        <a:lstStyle/>
        <a:p>
          <a:endParaRPr lang="en-US"/>
        </a:p>
      </dgm:t>
    </dgm:pt>
    <dgm:pt modelId="{E6E9B056-5F8D-4463-9930-BC49E2279707}" type="sibTrans" cxnId="{291CFBE3-493E-4D18-93E4-FC2300219833}">
      <dgm:prSet/>
      <dgm:spPr/>
      <dgm:t>
        <a:bodyPr/>
        <a:lstStyle/>
        <a:p>
          <a:endParaRPr lang="en-US"/>
        </a:p>
      </dgm:t>
    </dgm:pt>
    <dgm:pt modelId="{E2882CD5-31F6-45FB-837B-E5B291D74E77}">
      <dgm:prSet/>
      <dgm:spPr/>
      <dgm:t>
        <a:bodyPr/>
        <a:lstStyle/>
        <a:p>
          <a:pPr>
            <a:defRPr cap="all"/>
          </a:pPr>
          <a:r>
            <a:rPr lang="en-US" dirty="0"/>
            <a:t>4. You must have timing</a:t>
          </a:r>
        </a:p>
      </dgm:t>
    </dgm:pt>
    <dgm:pt modelId="{C507520D-9FC9-41E0-8CF6-908B71DE602C}" type="parTrans" cxnId="{B52E6B2B-BE52-4399-81F7-A1A34EA81FD9}">
      <dgm:prSet/>
      <dgm:spPr/>
      <dgm:t>
        <a:bodyPr/>
        <a:lstStyle/>
        <a:p>
          <a:endParaRPr lang="en-US"/>
        </a:p>
      </dgm:t>
    </dgm:pt>
    <dgm:pt modelId="{C663EC67-13D5-4C11-93BA-67BCBF671002}" type="sibTrans" cxnId="{B52E6B2B-BE52-4399-81F7-A1A34EA81FD9}">
      <dgm:prSet/>
      <dgm:spPr/>
      <dgm:t>
        <a:bodyPr/>
        <a:lstStyle/>
        <a:p>
          <a:endParaRPr lang="en-US"/>
        </a:p>
      </dgm:t>
    </dgm:pt>
    <dgm:pt modelId="{E8A004F6-D170-4CBF-BFD4-32508D92EA80}">
      <dgm:prSet/>
      <dgm:spPr/>
      <dgm:t>
        <a:bodyPr/>
        <a:lstStyle/>
        <a:p>
          <a:pPr>
            <a:defRPr cap="all"/>
          </a:pPr>
          <a:r>
            <a:rPr lang="en-US" dirty="0"/>
            <a:t>5. Help stories along their way &amp; be open to experiment</a:t>
          </a:r>
        </a:p>
      </dgm:t>
    </dgm:pt>
    <dgm:pt modelId="{B3D30182-0022-4CDB-8304-02B7B8804FFA}" type="parTrans" cxnId="{5E13D32A-93D9-4EA3-9FB7-47C2F81C2967}">
      <dgm:prSet/>
      <dgm:spPr/>
      <dgm:t>
        <a:bodyPr/>
        <a:lstStyle/>
        <a:p>
          <a:endParaRPr lang="en-US"/>
        </a:p>
      </dgm:t>
    </dgm:pt>
    <dgm:pt modelId="{93576216-AB92-4CE4-8E70-0BBDD5FFB88D}" type="sibTrans" cxnId="{5E13D32A-93D9-4EA3-9FB7-47C2F81C2967}">
      <dgm:prSet/>
      <dgm:spPr/>
      <dgm:t>
        <a:bodyPr/>
        <a:lstStyle/>
        <a:p>
          <a:endParaRPr lang="en-US"/>
        </a:p>
      </dgm:t>
    </dgm:pt>
    <dgm:pt modelId="{3D59658E-F1EF-4C15-A84F-CA52CDF638C1}">
      <dgm:prSet/>
      <dgm:spPr/>
      <dgm:t>
        <a:bodyPr/>
        <a:lstStyle/>
        <a:p>
          <a:pPr>
            <a:defRPr cap="all"/>
          </a:pPr>
          <a:r>
            <a:rPr lang="en-US" dirty="0"/>
            <a:t>6. You must consider staging including scenography &amp; artefacts</a:t>
          </a:r>
        </a:p>
      </dgm:t>
    </dgm:pt>
    <dgm:pt modelId="{BCF80239-3C47-4C49-A5A9-6AB429A7E76A}" type="parTrans" cxnId="{7F2C1EFE-CD13-46CF-A18D-B126EA41529E}">
      <dgm:prSet/>
      <dgm:spPr/>
      <dgm:t>
        <a:bodyPr/>
        <a:lstStyle/>
        <a:p>
          <a:endParaRPr lang="en-US"/>
        </a:p>
      </dgm:t>
    </dgm:pt>
    <dgm:pt modelId="{78E2302F-88F4-4E07-BD4F-F475370D5E25}" type="sibTrans" cxnId="{7F2C1EFE-CD13-46CF-A18D-B126EA41529E}">
      <dgm:prSet/>
      <dgm:spPr/>
      <dgm:t>
        <a:bodyPr/>
        <a:lstStyle/>
        <a:p>
          <a:endParaRPr lang="en-US"/>
        </a:p>
      </dgm:t>
    </dgm:pt>
    <dgm:pt modelId="{C88F2B28-6A06-4F78-9DAD-5B1102F8CC76}">
      <dgm:prSet/>
      <dgm:spPr/>
      <dgm:t>
        <a:bodyPr/>
        <a:lstStyle/>
        <a:p>
          <a:pPr>
            <a:defRPr cap="all"/>
          </a:pPr>
          <a:r>
            <a:rPr lang="en-US" dirty="0"/>
            <a:t>7. You must reflect on the stories &amp; how they create value</a:t>
          </a:r>
        </a:p>
      </dgm:t>
    </dgm:pt>
    <dgm:pt modelId="{2788B348-48D8-4D6B-B481-DCB8F33A8290}" type="parTrans" cxnId="{59C0DE92-47F3-4D46-9CA3-8670FD495A70}">
      <dgm:prSet/>
      <dgm:spPr/>
      <dgm:t>
        <a:bodyPr/>
        <a:lstStyle/>
        <a:p>
          <a:endParaRPr lang="en-US"/>
        </a:p>
      </dgm:t>
    </dgm:pt>
    <dgm:pt modelId="{798D2D9A-CF58-4A85-8522-4656BFD49AB2}" type="sibTrans" cxnId="{59C0DE92-47F3-4D46-9CA3-8670FD495A70}">
      <dgm:prSet/>
      <dgm:spPr/>
      <dgm:t>
        <a:bodyPr/>
        <a:lstStyle/>
        <a:p>
          <a:endParaRPr lang="en-US"/>
        </a:p>
      </dgm:t>
    </dgm:pt>
    <dgm:pt modelId="{8CDAB259-CD6E-4616-83A0-EA24D5B8CE52}" type="pres">
      <dgm:prSet presAssocID="{2068513A-F0B2-4DC9-8AF9-6DE1514ADCDF}" presName="root" presStyleCnt="0">
        <dgm:presLayoutVars>
          <dgm:dir/>
          <dgm:resizeHandles val="exact"/>
        </dgm:presLayoutVars>
      </dgm:prSet>
      <dgm:spPr/>
    </dgm:pt>
    <dgm:pt modelId="{6E748A63-9994-412B-901F-1BFA58A2650A}" type="pres">
      <dgm:prSet presAssocID="{EA26CFFB-451C-4391-89A5-0D3CFD0A643C}" presName="compNode" presStyleCnt="0"/>
      <dgm:spPr/>
    </dgm:pt>
    <dgm:pt modelId="{0DF1700C-8913-4FF7-9C4C-30CF0ADE13EB}" type="pres">
      <dgm:prSet presAssocID="{EA26CFFB-451C-4391-89A5-0D3CFD0A643C}" presName="iconBgRect" presStyleLbl="bgShp" presStyleIdx="0" presStyleCnt="7"/>
      <dgm:spPr/>
    </dgm:pt>
    <dgm:pt modelId="{1FECCCF5-D948-4D46-8B66-D02018AC90F3}" type="pres">
      <dgm:prSet presAssocID="{EA26CFFB-451C-4391-89A5-0D3CFD0A643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11E75C38-B3EA-460B-A3FB-1DF37A5356A6}" type="pres">
      <dgm:prSet presAssocID="{EA26CFFB-451C-4391-89A5-0D3CFD0A643C}" presName="spaceRect" presStyleCnt="0"/>
      <dgm:spPr/>
    </dgm:pt>
    <dgm:pt modelId="{920FDCDC-A2DD-4176-9533-438B3C103433}" type="pres">
      <dgm:prSet presAssocID="{EA26CFFB-451C-4391-89A5-0D3CFD0A643C}" presName="textRect" presStyleLbl="revTx" presStyleIdx="0" presStyleCnt="7">
        <dgm:presLayoutVars>
          <dgm:chMax val="1"/>
          <dgm:chPref val="1"/>
        </dgm:presLayoutVars>
      </dgm:prSet>
      <dgm:spPr/>
    </dgm:pt>
    <dgm:pt modelId="{81874BAD-208B-4CCA-B7DA-6484D18061DB}" type="pres">
      <dgm:prSet presAssocID="{FDD9F765-339A-419D-BBAF-482F201932E0}" presName="sibTrans" presStyleCnt="0"/>
      <dgm:spPr/>
    </dgm:pt>
    <dgm:pt modelId="{8E30499D-04CC-4E9E-855F-405CADB8F4FC}" type="pres">
      <dgm:prSet presAssocID="{C141B830-46C3-4C12-937F-B980D288D1DA}" presName="compNode" presStyleCnt="0"/>
      <dgm:spPr/>
    </dgm:pt>
    <dgm:pt modelId="{7672F0CA-8698-43FE-94D1-4207797D064A}" type="pres">
      <dgm:prSet presAssocID="{C141B830-46C3-4C12-937F-B980D288D1DA}" presName="iconBgRect" presStyleLbl="bgShp" presStyleIdx="1" presStyleCnt="7"/>
      <dgm:spPr/>
    </dgm:pt>
    <dgm:pt modelId="{A3A65C7B-DCCF-4CE8-A244-80CE88B06990}" type="pres">
      <dgm:prSet presAssocID="{C141B830-46C3-4C12-937F-B980D288D1D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5857BFE-9C41-468E-9599-D02D5E227D60}" type="pres">
      <dgm:prSet presAssocID="{C141B830-46C3-4C12-937F-B980D288D1DA}" presName="spaceRect" presStyleCnt="0"/>
      <dgm:spPr/>
    </dgm:pt>
    <dgm:pt modelId="{EE19B354-F49B-4768-BDBC-11964CD8399A}" type="pres">
      <dgm:prSet presAssocID="{C141B830-46C3-4C12-937F-B980D288D1DA}" presName="textRect" presStyleLbl="revTx" presStyleIdx="1" presStyleCnt="7">
        <dgm:presLayoutVars>
          <dgm:chMax val="1"/>
          <dgm:chPref val="1"/>
        </dgm:presLayoutVars>
      </dgm:prSet>
      <dgm:spPr/>
    </dgm:pt>
    <dgm:pt modelId="{EBEFC0D8-529E-4974-823E-A94D1391A245}" type="pres">
      <dgm:prSet presAssocID="{1EB14572-8ACF-4658-94CE-2AAD1E89FCE9}" presName="sibTrans" presStyleCnt="0"/>
      <dgm:spPr/>
    </dgm:pt>
    <dgm:pt modelId="{146162A2-6977-4207-A31A-B1DF6A825E1A}" type="pres">
      <dgm:prSet presAssocID="{505256C7-10D6-4A6A-8495-BA7366943383}" presName="compNode" presStyleCnt="0"/>
      <dgm:spPr/>
    </dgm:pt>
    <dgm:pt modelId="{55EDB04A-3554-45C7-9337-D89C43F9774A}" type="pres">
      <dgm:prSet presAssocID="{505256C7-10D6-4A6A-8495-BA7366943383}" presName="iconBgRect" presStyleLbl="bgShp" presStyleIdx="2" presStyleCnt="7"/>
      <dgm:spPr/>
    </dgm:pt>
    <dgm:pt modelId="{BA7FFA7F-44B7-4CBB-9675-C007F7365B5D}" type="pres">
      <dgm:prSet presAssocID="{505256C7-10D6-4A6A-8495-BA736694338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FA99DBC5-C899-4311-9CE8-C6E3FC117320}" type="pres">
      <dgm:prSet presAssocID="{505256C7-10D6-4A6A-8495-BA7366943383}" presName="spaceRect" presStyleCnt="0"/>
      <dgm:spPr/>
    </dgm:pt>
    <dgm:pt modelId="{95CD155B-026D-42DB-BCDE-C48939ECEF3B}" type="pres">
      <dgm:prSet presAssocID="{505256C7-10D6-4A6A-8495-BA7366943383}" presName="textRect" presStyleLbl="revTx" presStyleIdx="2" presStyleCnt="7">
        <dgm:presLayoutVars>
          <dgm:chMax val="1"/>
          <dgm:chPref val="1"/>
        </dgm:presLayoutVars>
      </dgm:prSet>
      <dgm:spPr/>
    </dgm:pt>
    <dgm:pt modelId="{85FBFCB0-346A-48D6-B69B-AD3DA101DD34}" type="pres">
      <dgm:prSet presAssocID="{E6E9B056-5F8D-4463-9930-BC49E2279707}" presName="sibTrans" presStyleCnt="0"/>
      <dgm:spPr/>
    </dgm:pt>
    <dgm:pt modelId="{F621CEAA-76A3-488D-A5FC-22BCAE5B6AC8}" type="pres">
      <dgm:prSet presAssocID="{E2882CD5-31F6-45FB-837B-E5B291D74E77}" presName="compNode" presStyleCnt="0"/>
      <dgm:spPr/>
    </dgm:pt>
    <dgm:pt modelId="{A557CEBD-9B28-4426-A5B1-094FF40227D2}" type="pres">
      <dgm:prSet presAssocID="{E2882CD5-31F6-45FB-837B-E5B291D74E77}" presName="iconBgRect" presStyleLbl="bgShp" presStyleIdx="3" presStyleCnt="7"/>
      <dgm:spPr/>
    </dgm:pt>
    <dgm:pt modelId="{316C4443-6616-4788-978F-0D79698E4751}" type="pres">
      <dgm:prSet presAssocID="{E2882CD5-31F6-45FB-837B-E5B291D74E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B875286-912B-4CE7-9E69-015392EAA9FA}" type="pres">
      <dgm:prSet presAssocID="{E2882CD5-31F6-45FB-837B-E5B291D74E77}" presName="spaceRect" presStyleCnt="0"/>
      <dgm:spPr/>
    </dgm:pt>
    <dgm:pt modelId="{7A80329B-3E17-4E15-8D30-2F88F3972AEF}" type="pres">
      <dgm:prSet presAssocID="{E2882CD5-31F6-45FB-837B-E5B291D74E77}" presName="textRect" presStyleLbl="revTx" presStyleIdx="3" presStyleCnt="7">
        <dgm:presLayoutVars>
          <dgm:chMax val="1"/>
          <dgm:chPref val="1"/>
        </dgm:presLayoutVars>
      </dgm:prSet>
      <dgm:spPr/>
    </dgm:pt>
    <dgm:pt modelId="{B2771D62-165E-4C30-84DF-008F63950F4A}" type="pres">
      <dgm:prSet presAssocID="{C663EC67-13D5-4C11-93BA-67BCBF671002}" presName="sibTrans" presStyleCnt="0"/>
      <dgm:spPr/>
    </dgm:pt>
    <dgm:pt modelId="{B4DBAF07-772E-4199-9FED-B9D98DB8A454}" type="pres">
      <dgm:prSet presAssocID="{E8A004F6-D170-4CBF-BFD4-32508D92EA80}" presName="compNode" presStyleCnt="0"/>
      <dgm:spPr/>
    </dgm:pt>
    <dgm:pt modelId="{2D87D342-C18F-44E2-A1F1-69D31DB5F415}" type="pres">
      <dgm:prSet presAssocID="{E8A004F6-D170-4CBF-BFD4-32508D92EA80}" presName="iconBgRect" presStyleLbl="bgShp" presStyleIdx="4" presStyleCnt="7"/>
      <dgm:spPr/>
    </dgm:pt>
    <dgm:pt modelId="{5560F7CD-CFF8-4AB0-9994-285ADB6C31AE}" type="pres">
      <dgm:prSet presAssocID="{E8A004F6-D170-4CBF-BFD4-32508D92EA8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scope"/>
        </a:ext>
      </dgm:extLst>
    </dgm:pt>
    <dgm:pt modelId="{48902E7F-6DF3-4F1D-B971-BAA773208336}" type="pres">
      <dgm:prSet presAssocID="{E8A004F6-D170-4CBF-BFD4-32508D92EA80}" presName="spaceRect" presStyleCnt="0"/>
      <dgm:spPr/>
    </dgm:pt>
    <dgm:pt modelId="{309FBD5F-2409-4BC0-8843-980292C3E56F}" type="pres">
      <dgm:prSet presAssocID="{E8A004F6-D170-4CBF-BFD4-32508D92EA80}" presName="textRect" presStyleLbl="revTx" presStyleIdx="4" presStyleCnt="7">
        <dgm:presLayoutVars>
          <dgm:chMax val="1"/>
          <dgm:chPref val="1"/>
        </dgm:presLayoutVars>
      </dgm:prSet>
      <dgm:spPr/>
    </dgm:pt>
    <dgm:pt modelId="{23787CC0-E15F-4C71-A26F-E2FBE6ABF6A8}" type="pres">
      <dgm:prSet presAssocID="{93576216-AB92-4CE4-8E70-0BBDD5FFB88D}" presName="sibTrans" presStyleCnt="0"/>
      <dgm:spPr/>
    </dgm:pt>
    <dgm:pt modelId="{A6493798-CDE9-4425-907C-C2FB7434D33D}" type="pres">
      <dgm:prSet presAssocID="{3D59658E-F1EF-4C15-A84F-CA52CDF638C1}" presName="compNode" presStyleCnt="0"/>
      <dgm:spPr/>
    </dgm:pt>
    <dgm:pt modelId="{54536C03-7DBE-428F-82E8-4639E261690E}" type="pres">
      <dgm:prSet presAssocID="{3D59658E-F1EF-4C15-A84F-CA52CDF638C1}" presName="iconBgRect" presStyleLbl="bgShp" presStyleIdx="5" presStyleCnt="7"/>
      <dgm:spPr/>
    </dgm:pt>
    <dgm:pt modelId="{77244604-3322-417D-A75E-05FE6D4535F0}" type="pres">
      <dgm:prSet presAssocID="{3D59658E-F1EF-4C15-A84F-CA52CDF638C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lter"/>
        </a:ext>
      </dgm:extLst>
    </dgm:pt>
    <dgm:pt modelId="{CD9D82A1-7433-42BA-8252-7B1A28EE12CA}" type="pres">
      <dgm:prSet presAssocID="{3D59658E-F1EF-4C15-A84F-CA52CDF638C1}" presName="spaceRect" presStyleCnt="0"/>
      <dgm:spPr/>
    </dgm:pt>
    <dgm:pt modelId="{5F35B72F-15EE-41B0-8ACA-B04195307BBC}" type="pres">
      <dgm:prSet presAssocID="{3D59658E-F1EF-4C15-A84F-CA52CDF638C1}" presName="textRect" presStyleLbl="revTx" presStyleIdx="5" presStyleCnt="7">
        <dgm:presLayoutVars>
          <dgm:chMax val="1"/>
          <dgm:chPref val="1"/>
        </dgm:presLayoutVars>
      </dgm:prSet>
      <dgm:spPr/>
    </dgm:pt>
    <dgm:pt modelId="{89BC602A-BE2C-4702-8B59-965869955E43}" type="pres">
      <dgm:prSet presAssocID="{78E2302F-88F4-4E07-BD4F-F475370D5E25}" presName="sibTrans" presStyleCnt="0"/>
      <dgm:spPr/>
    </dgm:pt>
    <dgm:pt modelId="{4790D660-9BBD-41DB-BD07-96FE3FD433F1}" type="pres">
      <dgm:prSet presAssocID="{C88F2B28-6A06-4F78-9DAD-5B1102F8CC76}" presName="compNode" presStyleCnt="0"/>
      <dgm:spPr/>
    </dgm:pt>
    <dgm:pt modelId="{9BB75725-59AA-401C-AD1E-B468F91AF056}" type="pres">
      <dgm:prSet presAssocID="{C88F2B28-6A06-4F78-9DAD-5B1102F8CC76}" presName="iconBgRect" presStyleLbl="bgShp" presStyleIdx="6" presStyleCnt="7"/>
      <dgm:spPr/>
    </dgm:pt>
    <dgm:pt modelId="{214B19CC-5DD5-411E-BE06-04C5A55AAB9B}" type="pres">
      <dgm:prSet presAssocID="{C88F2B28-6A06-4F78-9DAD-5B1102F8CC7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pen Quotation Mark"/>
        </a:ext>
      </dgm:extLst>
    </dgm:pt>
    <dgm:pt modelId="{B2088EAF-9C2D-4D71-8664-1F9738A95D6B}" type="pres">
      <dgm:prSet presAssocID="{C88F2B28-6A06-4F78-9DAD-5B1102F8CC76}" presName="spaceRect" presStyleCnt="0"/>
      <dgm:spPr/>
    </dgm:pt>
    <dgm:pt modelId="{2FF85D11-B70C-485E-8D17-ABF209A3E1D9}" type="pres">
      <dgm:prSet presAssocID="{C88F2B28-6A06-4F78-9DAD-5B1102F8CC76}" presName="textRect" presStyleLbl="revTx" presStyleIdx="6" presStyleCnt="7">
        <dgm:presLayoutVars>
          <dgm:chMax val="1"/>
          <dgm:chPref val="1"/>
        </dgm:presLayoutVars>
      </dgm:prSet>
      <dgm:spPr/>
    </dgm:pt>
  </dgm:ptLst>
  <dgm:cxnLst>
    <dgm:cxn modelId="{F7B17405-F2CD-48EB-993C-B2343CE4D591}" type="presOf" srcId="{E8A004F6-D170-4CBF-BFD4-32508D92EA80}" destId="{309FBD5F-2409-4BC0-8843-980292C3E56F}" srcOrd="0" destOrd="0" presId="urn:microsoft.com/office/officeart/2018/5/layout/IconCircleLabelList"/>
    <dgm:cxn modelId="{B8E66E10-4A20-4441-AA5B-4C09720FE87C}" type="presOf" srcId="{E2882CD5-31F6-45FB-837B-E5B291D74E77}" destId="{7A80329B-3E17-4E15-8D30-2F88F3972AEF}" srcOrd="0" destOrd="0" presId="urn:microsoft.com/office/officeart/2018/5/layout/IconCircleLabelList"/>
    <dgm:cxn modelId="{5E13D32A-93D9-4EA3-9FB7-47C2F81C2967}" srcId="{2068513A-F0B2-4DC9-8AF9-6DE1514ADCDF}" destId="{E8A004F6-D170-4CBF-BFD4-32508D92EA80}" srcOrd="4" destOrd="0" parTransId="{B3D30182-0022-4CDB-8304-02B7B8804FFA}" sibTransId="{93576216-AB92-4CE4-8E70-0BBDD5FFB88D}"/>
    <dgm:cxn modelId="{B52E6B2B-BE52-4399-81F7-A1A34EA81FD9}" srcId="{2068513A-F0B2-4DC9-8AF9-6DE1514ADCDF}" destId="{E2882CD5-31F6-45FB-837B-E5B291D74E77}" srcOrd="3" destOrd="0" parTransId="{C507520D-9FC9-41E0-8CF6-908B71DE602C}" sibTransId="{C663EC67-13D5-4C11-93BA-67BCBF671002}"/>
    <dgm:cxn modelId="{DBCB7D2E-8982-4A79-AAB5-892D137A6C3B}" type="presOf" srcId="{505256C7-10D6-4A6A-8495-BA7366943383}" destId="{95CD155B-026D-42DB-BCDE-C48939ECEF3B}" srcOrd="0" destOrd="0" presId="urn:microsoft.com/office/officeart/2018/5/layout/IconCircleLabelList"/>
    <dgm:cxn modelId="{264CC649-2F84-456A-9131-2241D65184D4}" type="presOf" srcId="{2068513A-F0B2-4DC9-8AF9-6DE1514ADCDF}" destId="{8CDAB259-CD6E-4616-83A0-EA24D5B8CE52}" srcOrd="0" destOrd="0" presId="urn:microsoft.com/office/officeart/2018/5/layout/IconCircleLabelList"/>
    <dgm:cxn modelId="{8A882552-F2FC-49EA-9A29-DBA9F5A8052D}" type="presOf" srcId="{EA26CFFB-451C-4391-89A5-0D3CFD0A643C}" destId="{920FDCDC-A2DD-4176-9533-438B3C103433}" srcOrd="0" destOrd="0" presId="urn:microsoft.com/office/officeart/2018/5/layout/IconCircleLabelList"/>
    <dgm:cxn modelId="{356CA45C-A84D-4C81-9D2F-B5773CB2A7D5}" type="presOf" srcId="{C88F2B28-6A06-4F78-9DAD-5B1102F8CC76}" destId="{2FF85D11-B70C-485E-8D17-ABF209A3E1D9}" srcOrd="0" destOrd="0" presId="urn:microsoft.com/office/officeart/2018/5/layout/IconCircleLabelList"/>
    <dgm:cxn modelId="{34159690-B861-44AC-AF90-4DBA5EE4455A}" type="presOf" srcId="{C141B830-46C3-4C12-937F-B980D288D1DA}" destId="{EE19B354-F49B-4768-BDBC-11964CD8399A}" srcOrd="0" destOrd="0" presId="urn:microsoft.com/office/officeart/2018/5/layout/IconCircleLabelList"/>
    <dgm:cxn modelId="{59C0DE92-47F3-4D46-9CA3-8670FD495A70}" srcId="{2068513A-F0B2-4DC9-8AF9-6DE1514ADCDF}" destId="{C88F2B28-6A06-4F78-9DAD-5B1102F8CC76}" srcOrd="6" destOrd="0" parTransId="{2788B348-48D8-4D6B-B481-DCB8F33A8290}" sibTransId="{798D2D9A-CF58-4A85-8522-4656BFD49AB2}"/>
    <dgm:cxn modelId="{90BA33D6-E567-49FC-BC56-82EEE7C581AA}" type="presOf" srcId="{3D59658E-F1EF-4C15-A84F-CA52CDF638C1}" destId="{5F35B72F-15EE-41B0-8ACA-B04195307BBC}" srcOrd="0" destOrd="0" presId="urn:microsoft.com/office/officeart/2018/5/layout/IconCircleLabelList"/>
    <dgm:cxn modelId="{291CFBE3-493E-4D18-93E4-FC2300219833}" srcId="{2068513A-F0B2-4DC9-8AF9-6DE1514ADCDF}" destId="{505256C7-10D6-4A6A-8495-BA7366943383}" srcOrd="2" destOrd="0" parTransId="{A811D820-24C1-4FDC-B1BB-3FA03770FD62}" sibTransId="{E6E9B056-5F8D-4463-9930-BC49E2279707}"/>
    <dgm:cxn modelId="{9098F0E4-FC29-4AC5-A98A-D8C33FAD2734}" srcId="{2068513A-F0B2-4DC9-8AF9-6DE1514ADCDF}" destId="{EA26CFFB-451C-4391-89A5-0D3CFD0A643C}" srcOrd="0" destOrd="0" parTransId="{1A2A9A16-3212-4BC2-A95B-DCB0149DBE7B}" sibTransId="{FDD9F765-339A-419D-BBAF-482F201932E0}"/>
    <dgm:cxn modelId="{FB70B3E8-2668-447A-B54A-912F498274DC}" srcId="{2068513A-F0B2-4DC9-8AF9-6DE1514ADCDF}" destId="{C141B830-46C3-4C12-937F-B980D288D1DA}" srcOrd="1" destOrd="0" parTransId="{387E3FFE-9DE8-4CA0-BB88-7FAF3C446BF8}" sibTransId="{1EB14572-8ACF-4658-94CE-2AAD1E89FCE9}"/>
    <dgm:cxn modelId="{7F2C1EFE-CD13-46CF-A18D-B126EA41529E}" srcId="{2068513A-F0B2-4DC9-8AF9-6DE1514ADCDF}" destId="{3D59658E-F1EF-4C15-A84F-CA52CDF638C1}" srcOrd="5" destOrd="0" parTransId="{BCF80239-3C47-4C49-A5A9-6AB429A7E76A}" sibTransId="{78E2302F-88F4-4E07-BD4F-F475370D5E25}"/>
    <dgm:cxn modelId="{30E8DA24-7F8D-4122-ACDE-27A05FE79D10}" type="presParOf" srcId="{8CDAB259-CD6E-4616-83A0-EA24D5B8CE52}" destId="{6E748A63-9994-412B-901F-1BFA58A2650A}" srcOrd="0" destOrd="0" presId="urn:microsoft.com/office/officeart/2018/5/layout/IconCircleLabelList"/>
    <dgm:cxn modelId="{0C7C9104-57E1-450A-933A-C46643281C97}" type="presParOf" srcId="{6E748A63-9994-412B-901F-1BFA58A2650A}" destId="{0DF1700C-8913-4FF7-9C4C-30CF0ADE13EB}" srcOrd="0" destOrd="0" presId="urn:microsoft.com/office/officeart/2018/5/layout/IconCircleLabelList"/>
    <dgm:cxn modelId="{EC4C35F1-DBBC-48C8-96EC-859CF080D2A9}" type="presParOf" srcId="{6E748A63-9994-412B-901F-1BFA58A2650A}" destId="{1FECCCF5-D948-4D46-8B66-D02018AC90F3}" srcOrd="1" destOrd="0" presId="urn:microsoft.com/office/officeart/2018/5/layout/IconCircleLabelList"/>
    <dgm:cxn modelId="{5496D135-8604-4E25-B07B-86E69F6CF873}" type="presParOf" srcId="{6E748A63-9994-412B-901F-1BFA58A2650A}" destId="{11E75C38-B3EA-460B-A3FB-1DF37A5356A6}" srcOrd="2" destOrd="0" presId="urn:microsoft.com/office/officeart/2018/5/layout/IconCircleLabelList"/>
    <dgm:cxn modelId="{568D5710-ADDF-49D2-949C-F12DC73CD1BA}" type="presParOf" srcId="{6E748A63-9994-412B-901F-1BFA58A2650A}" destId="{920FDCDC-A2DD-4176-9533-438B3C103433}" srcOrd="3" destOrd="0" presId="urn:microsoft.com/office/officeart/2018/5/layout/IconCircleLabelList"/>
    <dgm:cxn modelId="{4D8EEC97-7092-4807-9A1F-E57795BE10B6}" type="presParOf" srcId="{8CDAB259-CD6E-4616-83A0-EA24D5B8CE52}" destId="{81874BAD-208B-4CCA-B7DA-6484D18061DB}" srcOrd="1" destOrd="0" presId="urn:microsoft.com/office/officeart/2018/5/layout/IconCircleLabelList"/>
    <dgm:cxn modelId="{A0822818-1BF0-493E-AD45-70623367DF1B}" type="presParOf" srcId="{8CDAB259-CD6E-4616-83A0-EA24D5B8CE52}" destId="{8E30499D-04CC-4E9E-855F-405CADB8F4FC}" srcOrd="2" destOrd="0" presId="urn:microsoft.com/office/officeart/2018/5/layout/IconCircleLabelList"/>
    <dgm:cxn modelId="{8D535C78-38FE-43C6-8998-EBB21C4169F2}" type="presParOf" srcId="{8E30499D-04CC-4E9E-855F-405CADB8F4FC}" destId="{7672F0CA-8698-43FE-94D1-4207797D064A}" srcOrd="0" destOrd="0" presId="urn:microsoft.com/office/officeart/2018/5/layout/IconCircleLabelList"/>
    <dgm:cxn modelId="{2A9F7881-33D9-4B36-BA48-E067FEF2207D}" type="presParOf" srcId="{8E30499D-04CC-4E9E-855F-405CADB8F4FC}" destId="{A3A65C7B-DCCF-4CE8-A244-80CE88B06990}" srcOrd="1" destOrd="0" presId="urn:microsoft.com/office/officeart/2018/5/layout/IconCircleLabelList"/>
    <dgm:cxn modelId="{AA1DB0C2-A9C9-4555-B413-443719559EC1}" type="presParOf" srcId="{8E30499D-04CC-4E9E-855F-405CADB8F4FC}" destId="{55857BFE-9C41-468E-9599-D02D5E227D60}" srcOrd="2" destOrd="0" presId="urn:microsoft.com/office/officeart/2018/5/layout/IconCircleLabelList"/>
    <dgm:cxn modelId="{DA2AD9D4-BD41-4E70-87A8-D1496128E23E}" type="presParOf" srcId="{8E30499D-04CC-4E9E-855F-405CADB8F4FC}" destId="{EE19B354-F49B-4768-BDBC-11964CD8399A}" srcOrd="3" destOrd="0" presId="urn:microsoft.com/office/officeart/2018/5/layout/IconCircleLabelList"/>
    <dgm:cxn modelId="{0F8C4F4D-A596-42F4-BB6D-E2CC83BC0DDE}" type="presParOf" srcId="{8CDAB259-CD6E-4616-83A0-EA24D5B8CE52}" destId="{EBEFC0D8-529E-4974-823E-A94D1391A245}" srcOrd="3" destOrd="0" presId="urn:microsoft.com/office/officeart/2018/5/layout/IconCircleLabelList"/>
    <dgm:cxn modelId="{B7DC367A-0BFE-4A8E-B0EA-97F9839BE62E}" type="presParOf" srcId="{8CDAB259-CD6E-4616-83A0-EA24D5B8CE52}" destId="{146162A2-6977-4207-A31A-B1DF6A825E1A}" srcOrd="4" destOrd="0" presId="urn:microsoft.com/office/officeart/2018/5/layout/IconCircleLabelList"/>
    <dgm:cxn modelId="{8E447663-F3D5-4444-9D01-C1896B2E4753}" type="presParOf" srcId="{146162A2-6977-4207-A31A-B1DF6A825E1A}" destId="{55EDB04A-3554-45C7-9337-D89C43F9774A}" srcOrd="0" destOrd="0" presId="urn:microsoft.com/office/officeart/2018/5/layout/IconCircleLabelList"/>
    <dgm:cxn modelId="{7112E734-2DE6-442C-AE4A-849F69E93395}" type="presParOf" srcId="{146162A2-6977-4207-A31A-B1DF6A825E1A}" destId="{BA7FFA7F-44B7-4CBB-9675-C007F7365B5D}" srcOrd="1" destOrd="0" presId="urn:microsoft.com/office/officeart/2018/5/layout/IconCircleLabelList"/>
    <dgm:cxn modelId="{903BE1B9-C920-4F3E-8D37-B14268AAC25D}" type="presParOf" srcId="{146162A2-6977-4207-A31A-B1DF6A825E1A}" destId="{FA99DBC5-C899-4311-9CE8-C6E3FC117320}" srcOrd="2" destOrd="0" presId="urn:microsoft.com/office/officeart/2018/5/layout/IconCircleLabelList"/>
    <dgm:cxn modelId="{3921C847-EA65-42E3-9426-22387F2BFC99}" type="presParOf" srcId="{146162A2-6977-4207-A31A-B1DF6A825E1A}" destId="{95CD155B-026D-42DB-BCDE-C48939ECEF3B}" srcOrd="3" destOrd="0" presId="urn:microsoft.com/office/officeart/2018/5/layout/IconCircleLabelList"/>
    <dgm:cxn modelId="{B6AF7FEA-9871-4DAB-814D-8F75E5B94C60}" type="presParOf" srcId="{8CDAB259-CD6E-4616-83A0-EA24D5B8CE52}" destId="{85FBFCB0-346A-48D6-B69B-AD3DA101DD34}" srcOrd="5" destOrd="0" presId="urn:microsoft.com/office/officeart/2018/5/layout/IconCircleLabelList"/>
    <dgm:cxn modelId="{4D620B4F-26ED-4DDE-B4E4-F65D02FA1BCD}" type="presParOf" srcId="{8CDAB259-CD6E-4616-83A0-EA24D5B8CE52}" destId="{F621CEAA-76A3-488D-A5FC-22BCAE5B6AC8}" srcOrd="6" destOrd="0" presId="urn:microsoft.com/office/officeart/2018/5/layout/IconCircleLabelList"/>
    <dgm:cxn modelId="{F9D2717C-2176-442D-A581-419DD87655EA}" type="presParOf" srcId="{F621CEAA-76A3-488D-A5FC-22BCAE5B6AC8}" destId="{A557CEBD-9B28-4426-A5B1-094FF40227D2}" srcOrd="0" destOrd="0" presId="urn:microsoft.com/office/officeart/2018/5/layout/IconCircleLabelList"/>
    <dgm:cxn modelId="{E2404568-1416-462E-9604-79E508CEB261}" type="presParOf" srcId="{F621CEAA-76A3-488D-A5FC-22BCAE5B6AC8}" destId="{316C4443-6616-4788-978F-0D79698E4751}" srcOrd="1" destOrd="0" presId="urn:microsoft.com/office/officeart/2018/5/layout/IconCircleLabelList"/>
    <dgm:cxn modelId="{C233FFDB-5550-45ED-A169-217BAEEF5247}" type="presParOf" srcId="{F621CEAA-76A3-488D-A5FC-22BCAE5B6AC8}" destId="{4B875286-912B-4CE7-9E69-015392EAA9FA}" srcOrd="2" destOrd="0" presId="urn:microsoft.com/office/officeart/2018/5/layout/IconCircleLabelList"/>
    <dgm:cxn modelId="{E42349D8-1116-492D-A1B1-02BD561F5689}" type="presParOf" srcId="{F621CEAA-76A3-488D-A5FC-22BCAE5B6AC8}" destId="{7A80329B-3E17-4E15-8D30-2F88F3972AEF}" srcOrd="3" destOrd="0" presId="urn:microsoft.com/office/officeart/2018/5/layout/IconCircleLabelList"/>
    <dgm:cxn modelId="{272E3028-82FD-4E4A-89E6-5E90566C21DA}" type="presParOf" srcId="{8CDAB259-CD6E-4616-83A0-EA24D5B8CE52}" destId="{B2771D62-165E-4C30-84DF-008F63950F4A}" srcOrd="7" destOrd="0" presId="urn:microsoft.com/office/officeart/2018/5/layout/IconCircleLabelList"/>
    <dgm:cxn modelId="{05DD4CC6-CD05-4A0B-ABD8-B44084310C0B}" type="presParOf" srcId="{8CDAB259-CD6E-4616-83A0-EA24D5B8CE52}" destId="{B4DBAF07-772E-4199-9FED-B9D98DB8A454}" srcOrd="8" destOrd="0" presId="urn:microsoft.com/office/officeart/2018/5/layout/IconCircleLabelList"/>
    <dgm:cxn modelId="{830D9DB3-1F79-4B37-934F-42DE2E28B6D0}" type="presParOf" srcId="{B4DBAF07-772E-4199-9FED-B9D98DB8A454}" destId="{2D87D342-C18F-44E2-A1F1-69D31DB5F415}" srcOrd="0" destOrd="0" presId="urn:microsoft.com/office/officeart/2018/5/layout/IconCircleLabelList"/>
    <dgm:cxn modelId="{BA5D6F67-F3B8-464E-8375-593BBF9BBA60}" type="presParOf" srcId="{B4DBAF07-772E-4199-9FED-B9D98DB8A454}" destId="{5560F7CD-CFF8-4AB0-9994-285ADB6C31AE}" srcOrd="1" destOrd="0" presId="urn:microsoft.com/office/officeart/2018/5/layout/IconCircleLabelList"/>
    <dgm:cxn modelId="{73392408-64F5-40E4-8CCB-9C77FCDD6981}" type="presParOf" srcId="{B4DBAF07-772E-4199-9FED-B9D98DB8A454}" destId="{48902E7F-6DF3-4F1D-B971-BAA773208336}" srcOrd="2" destOrd="0" presId="urn:microsoft.com/office/officeart/2018/5/layout/IconCircleLabelList"/>
    <dgm:cxn modelId="{5C61AA1F-3A66-471A-BE90-6EAC144981C5}" type="presParOf" srcId="{B4DBAF07-772E-4199-9FED-B9D98DB8A454}" destId="{309FBD5F-2409-4BC0-8843-980292C3E56F}" srcOrd="3" destOrd="0" presId="urn:microsoft.com/office/officeart/2018/5/layout/IconCircleLabelList"/>
    <dgm:cxn modelId="{C791D7FB-1F6E-463E-A1B1-A9B16667F4F4}" type="presParOf" srcId="{8CDAB259-CD6E-4616-83A0-EA24D5B8CE52}" destId="{23787CC0-E15F-4C71-A26F-E2FBE6ABF6A8}" srcOrd="9" destOrd="0" presId="urn:microsoft.com/office/officeart/2018/5/layout/IconCircleLabelList"/>
    <dgm:cxn modelId="{887D25FA-8458-4AB8-B30A-5A0B4DFA8198}" type="presParOf" srcId="{8CDAB259-CD6E-4616-83A0-EA24D5B8CE52}" destId="{A6493798-CDE9-4425-907C-C2FB7434D33D}" srcOrd="10" destOrd="0" presId="urn:microsoft.com/office/officeart/2018/5/layout/IconCircleLabelList"/>
    <dgm:cxn modelId="{82FF2356-7D9C-46FE-A574-E1D583214CD4}" type="presParOf" srcId="{A6493798-CDE9-4425-907C-C2FB7434D33D}" destId="{54536C03-7DBE-428F-82E8-4639E261690E}" srcOrd="0" destOrd="0" presId="urn:microsoft.com/office/officeart/2018/5/layout/IconCircleLabelList"/>
    <dgm:cxn modelId="{F023ADD3-31D2-4725-B474-06B2EB94189B}" type="presParOf" srcId="{A6493798-CDE9-4425-907C-C2FB7434D33D}" destId="{77244604-3322-417D-A75E-05FE6D4535F0}" srcOrd="1" destOrd="0" presId="urn:microsoft.com/office/officeart/2018/5/layout/IconCircleLabelList"/>
    <dgm:cxn modelId="{9E9ABA5F-E975-4850-9743-ADB707EC94FB}" type="presParOf" srcId="{A6493798-CDE9-4425-907C-C2FB7434D33D}" destId="{CD9D82A1-7433-42BA-8252-7B1A28EE12CA}" srcOrd="2" destOrd="0" presId="urn:microsoft.com/office/officeart/2018/5/layout/IconCircleLabelList"/>
    <dgm:cxn modelId="{A49A5B5A-020B-4936-895C-680ED57A7A15}" type="presParOf" srcId="{A6493798-CDE9-4425-907C-C2FB7434D33D}" destId="{5F35B72F-15EE-41B0-8ACA-B04195307BBC}" srcOrd="3" destOrd="0" presId="urn:microsoft.com/office/officeart/2018/5/layout/IconCircleLabelList"/>
    <dgm:cxn modelId="{289C5014-23CF-4F86-B5F7-C1FAD99BD059}" type="presParOf" srcId="{8CDAB259-CD6E-4616-83A0-EA24D5B8CE52}" destId="{89BC602A-BE2C-4702-8B59-965869955E43}" srcOrd="11" destOrd="0" presId="urn:microsoft.com/office/officeart/2018/5/layout/IconCircleLabelList"/>
    <dgm:cxn modelId="{5A925DAF-D045-4E36-9BE5-2397DE6AD52E}" type="presParOf" srcId="{8CDAB259-CD6E-4616-83A0-EA24D5B8CE52}" destId="{4790D660-9BBD-41DB-BD07-96FE3FD433F1}" srcOrd="12" destOrd="0" presId="urn:microsoft.com/office/officeart/2018/5/layout/IconCircleLabelList"/>
    <dgm:cxn modelId="{B63A24E9-F4EB-4B61-B854-757DEBD63160}" type="presParOf" srcId="{4790D660-9BBD-41DB-BD07-96FE3FD433F1}" destId="{9BB75725-59AA-401C-AD1E-B468F91AF056}" srcOrd="0" destOrd="0" presId="urn:microsoft.com/office/officeart/2018/5/layout/IconCircleLabelList"/>
    <dgm:cxn modelId="{DD3C203D-D6A2-4596-AD52-98012759A749}" type="presParOf" srcId="{4790D660-9BBD-41DB-BD07-96FE3FD433F1}" destId="{214B19CC-5DD5-411E-BE06-04C5A55AAB9B}" srcOrd="1" destOrd="0" presId="urn:microsoft.com/office/officeart/2018/5/layout/IconCircleLabelList"/>
    <dgm:cxn modelId="{A92A8978-60FC-41E1-8153-24382631856E}" type="presParOf" srcId="{4790D660-9BBD-41DB-BD07-96FE3FD433F1}" destId="{B2088EAF-9C2D-4D71-8664-1F9738A95D6B}" srcOrd="2" destOrd="0" presId="urn:microsoft.com/office/officeart/2018/5/layout/IconCircleLabelList"/>
    <dgm:cxn modelId="{1279BB2A-3DBE-4956-B1C5-0CAD5AA6B053}" type="presParOf" srcId="{4790D660-9BBD-41DB-BD07-96FE3FD433F1}" destId="{2FF85D11-B70C-485E-8D17-ABF209A3E1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8F29C1-F91B-455D-B22A-751845AE6CC3}"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EBF90255-FB64-44C7-9E26-058E37A80F9B}">
      <dgm:prSet/>
      <dgm:spPr/>
      <dgm:t>
        <a:bodyPr/>
        <a:lstStyle/>
        <a:p>
          <a:r>
            <a:rPr lang="en-US"/>
            <a:t>Spoiler alert: An Open System Level is analogous to Double-loop.  </a:t>
          </a:r>
        </a:p>
      </dgm:t>
    </dgm:pt>
    <dgm:pt modelId="{1CD2E0D8-3CD7-4AED-B8CD-84C2EB9CC252}" type="parTrans" cxnId="{83EFB339-8DB3-4BDE-A5A8-0FBEE5A30329}">
      <dgm:prSet/>
      <dgm:spPr/>
      <dgm:t>
        <a:bodyPr/>
        <a:lstStyle/>
        <a:p>
          <a:endParaRPr lang="en-US"/>
        </a:p>
      </dgm:t>
    </dgm:pt>
    <dgm:pt modelId="{09125A06-DA4C-4C7D-80BB-B197133D74BC}" type="sibTrans" cxnId="{83EFB339-8DB3-4BDE-A5A8-0FBEE5A30329}">
      <dgm:prSet/>
      <dgm:spPr/>
      <dgm:t>
        <a:bodyPr/>
        <a:lstStyle/>
        <a:p>
          <a:endParaRPr lang="en-US"/>
        </a:p>
      </dgm:t>
    </dgm:pt>
    <dgm:pt modelId="{36464F6A-94ED-49E2-9652-646074DC8DD8}">
      <dgm:prSet/>
      <dgm:spPr/>
      <dgm:t>
        <a:bodyPr/>
        <a:lstStyle/>
        <a:p>
          <a:r>
            <a:rPr lang="en-US"/>
            <a:t>The Single-loop is analogous to what Kenneth Boulding and then Louis Pondy call, ‘Cybernetic system.’  </a:t>
          </a:r>
        </a:p>
      </dgm:t>
    </dgm:pt>
    <dgm:pt modelId="{DDA06588-8244-44C7-B122-FEB5B97C72BE}" type="parTrans" cxnId="{C122039E-8CE6-400C-B520-4B7C07A85D40}">
      <dgm:prSet/>
      <dgm:spPr/>
      <dgm:t>
        <a:bodyPr/>
        <a:lstStyle/>
        <a:p>
          <a:endParaRPr lang="en-US"/>
        </a:p>
      </dgm:t>
    </dgm:pt>
    <dgm:pt modelId="{CF76A18F-3629-4862-8C5A-C790B714DE45}" type="sibTrans" cxnId="{C122039E-8CE6-400C-B520-4B7C07A85D40}">
      <dgm:prSet/>
      <dgm:spPr/>
      <dgm:t>
        <a:bodyPr/>
        <a:lstStyle/>
        <a:p>
          <a:endParaRPr lang="en-US"/>
        </a:p>
      </dgm:t>
    </dgm:pt>
    <dgm:pt modelId="{AB017CC9-D647-4CD2-834A-5803450917CA}">
      <dgm:prSet/>
      <dgm:spPr/>
      <dgm:t>
        <a:bodyPr/>
        <a:lstStyle/>
        <a:p>
          <a:r>
            <a:rPr lang="en-US"/>
            <a:t>But that still does not answer the question, what is the Triple Loop?  </a:t>
          </a:r>
        </a:p>
      </dgm:t>
    </dgm:pt>
    <dgm:pt modelId="{C9CBDA0A-709C-45BB-8249-E8D05C12B994}" type="parTrans" cxnId="{E883DF67-FD97-4983-BDD7-4342A336B3F9}">
      <dgm:prSet/>
      <dgm:spPr/>
      <dgm:t>
        <a:bodyPr/>
        <a:lstStyle/>
        <a:p>
          <a:endParaRPr lang="en-US"/>
        </a:p>
      </dgm:t>
    </dgm:pt>
    <dgm:pt modelId="{EB5D670E-F551-48AE-B548-3256FCE7D459}" type="sibTrans" cxnId="{E883DF67-FD97-4983-BDD7-4342A336B3F9}">
      <dgm:prSet/>
      <dgm:spPr/>
      <dgm:t>
        <a:bodyPr/>
        <a:lstStyle/>
        <a:p>
          <a:endParaRPr lang="en-US"/>
        </a:p>
      </dgm:t>
    </dgm:pt>
    <dgm:pt modelId="{1A6BD18A-FC9C-409E-9DEF-9EE7976A56BF}">
      <dgm:prSet/>
      <dgm:spPr/>
      <dgm:t>
        <a:bodyPr/>
        <a:lstStyle/>
        <a:p>
          <a:r>
            <a:rPr lang="en-US"/>
            <a:t>So many management and organization theorists tried and failed to find the Triple-loop.  </a:t>
          </a:r>
        </a:p>
      </dgm:t>
    </dgm:pt>
    <dgm:pt modelId="{4CA74452-18D7-43D4-A473-702E9CF8EBBA}" type="parTrans" cxnId="{885AECDE-86DE-4B33-AF5E-98747D3D0F73}">
      <dgm:prSet/>
      <dgm:spPr/>
      <dgm:t>
        <a:bodyPr/>
        <a:lstStyle/>
        <a:p>
          <a:endParaRPr lang="en-US"/>
        </a:p>
      </dgm:t>
    </dgm:pt>
    <dgm:pt modelId="{A5A9FEB9-F5F4-416E-85F1-0DE51A621B14}" type="sibTrans" cxnId="{885AECDE-86DE-4B33-AF5E-98747D3D0F73}">
      <dgm:prSet/>
      <dgm:spPr/>
      <dgm:t>
        <a:bodyPr/>
        <a:lstStyle/>
        <a:p>
          <a:endParaRPr lang="en-US"/>
        </a:p>
      </dgm:t>
    </dgm:pt>
    <dgm:pt modelId="{67C32D80-C1E4-4A64-BC2B-F17670944E57}">
      <dgm:prSet/>
      <dgm:spPr/>
      <dgm:t>
        <a:bodyPr/>
        <a:lstStyle/>
        <a:p>
          <a:r>
            <a:rPr lang="en-US"/>
            <a:t>OK, here’s the answer: Going Beyond Open System, is precisely what Triple Loop is all about. </a:t>
          </a:r>
        </a:p>
      </dgm:t>
    </dgm:pt>
    <dgm:pt modelId="{D13BDAE9-43BA-4713-B567-63BA3C11C9CD}" type="parTrans" cxnId="{7DA0D5A5-3B6C-4477-AC85-0857FC95666C}">
      <dgm:prSet/>
      <dgm:spPr/>
      <dgm:t>
        <a:bodyPr/>
        <a:lstStyle/>
        <a:p>
          <a:endParaRPr lang="en-US"/>
        </a:p>
      </dgm:t>
    </dgm:pt>
    <dgm:pt modelId="{4BDEB278-F23F-411C-B697-B44764D8DF59}" type="sibTrans" cxnId="{7DA0D5A5-3B6C-4477-AC85-0857FC95666C}">
      <dgm:prSet/>
      <dgm:spPr/>
      <dgm:t>
        <a:bodyPr/>
        <a:lstStyle/>
        <a:p>
          <a:endParaRPr lang="en-US"/>
        </a:p>
      </dgm:t>
    </dgm:pt>
    <dgm:pt modelId="{90B51CCD-8DB0-C741-BCAE-4A240EBCB751}" type="pres">
      <dgm:prSet presAssocID="{C58F29C1-F91B-455D-B22A-751845AE6CC3}" presName="diagram" presStyleCnt="0">
        <dgm:presLayoutVars>
          <dgm:dir/>
          <dgm:resizeHandles val="exact"/>
        </dgm:presLayoutVars>
      </dgm:prSet>
      <dgm:spPr/>
    </dgm:pt>
    <dgm:pt modelId="{B577FE01-39F3-3342-BFF8-C17D1B0F40CA}" type="pres">
      <dgm:prSet presAssocID="{EBF90255-FB64-44C7-9E26-058E37A80F9B}" presName="node" presStyleLbl="node1" presStyleIdx="0" presStyleCnt="5">
        <dgm:presLayoutVars>
          <dgm:bulletEnabled val="1"/>
        </dgm:presLayoutVars>
      </dgm:prSet>
      <dgm:spPr/>
    </dgm:pt>
    <dgm:pt modelId="{1A6C46E1-EF57-5246-A685-3780CEA0D044}" type="pres">
      <dgm:prSet presAssocID="{09125A06-DA4C-4C7D-80BB-B197133D74BC}" presName="sibTrans" presStyleLbl="sibTrans2D1" presStyleIdx="0" presStyleCnt="4"/>
      <dgm:spPr/>
    </dgm:pt>
    <dgm:pt modelId="{A271FB98-BCFD-EC46-B642-E876910688FB}" type="pres">
      <dgm:prSet presAssocID="{09125A06-DA4C-4C7D-80BB-B197133D74BC}" presName="connectorText" presStyleLbl="sibTrans2D1" presStyleIdx="0" presStyleCnt="4"/>
      <dgm:spPr/>
    </dgm:pt>
    <dgm:pt modelId="{EF6E12E8-1080-964C-AE47-AF7D2437D435}" type="pres">
      <dgm:prSet presAssocID="{36464F6A-94ED-49E2-9652-646074DC8DD8}" presName="node" presStyleLbl="node1" presStyleIdx="1" presStyleCnt="5">
        <dgm:presLayoutVars>
          <dgm:bulletEnabled val="1"/>
        </dgm:presLayoutVars>
      </dgm:prSet>
      <dgm:spPr/>
    </dgm:pt>
    <dgm:pt modelId="{23D856CB-EDDD-B941-8FB2-FBD044AFF9C0}" type="pres">
      <dgm:prSet presAssocID="{CF76A18F-3629-4862-8C5A-C790B714DE45}" presName="sibTrans" presStyleLbl="sibTrans2D1" presStyleIdx="1" presStyleCnt="4"/>
      <dgm:spPr/>
    </dgm:pt>
    <dgm:pt modelId="{F1800C1E-8B1B-1440-BD3B-A2F9527D4063}" type="pres">
      <dgm:prSet presAssocID="{CF76A18F-3629-4862-8C5A-C790B714DE45}" presName="connectorText" presStyleLbl="sibTrans2D1" presStyleIdx="1" presStyleCnt="4"/>
      <dgm:spPr/>
    </dgm:pt>
    <dgm:pt modelId="{07FE20FE-8804-6B4C-A9B2-96FDA77C83A5}" type="pres">
      <dgm:prSet presAssocID="{AB017CC9-D647-4CD2-834A-5803450917CA}" presName="node" presStyleLbl="node1" presStyleIdx="2" presStyleCnt="5">
        <dgm:presLayoutVars>
          <dgm:bulletEnabled val="1"/>
        </dgm:presLayoutVars>
      </dgm:prSet>
      <dgm:spPr/>
    </dgm:pt>
    <dgm:pt modelId="{FA5DDB4F-3F53-3A47-9687-462F76F005F7}" type="pres">
      <dgm:prSet presAssocID="{EB5D670E-F551-48AE-B548-3256FCE7D459}" presName="sibTrans" presStyleLbl="sibTrans2D1" presStyleIdx="2" presStyleCnt="4"/>
      <dgm:spPr/>
    </dgm:pt>
    <dgm:pt modelId="{E97A6363-3F45-A04F-B186-C0AC4C96CC23}" type="pres">
      <dgm:prSet presAssocID="{EB5D670E-F551-48AE-B548-3256FCE7D459}" presName="connectorText" presStyleLbl="sibTrans2D1" presStyleIdx="2" presStyleCnt="4"/>
      <dgm:spPr/>
    </dgm:pt>
    <dgm:pt modelId="{342B87E7-2211-6247-8B7D-9276DEA3F775}" type="pres">
      <dgm:prSet presAssocID="{1A6BD18A-FC9C-409E-9DEF-9EE7976A56BF}" presName="node" presStyleLbl="node1" presStyleIdx="3" presStyleCnt="5">
        <dgm:presLayoutVars>
          <dgm:bulletEnabled val="1"/>
        </dgm:presLayoutVars>
      </dgm:prSet>
      <dgm:spPr/>
    </dgm:pt>
    <dgm:pt modelId="{6284CE06-027A-B344-A50B-A622DA6CCD4A}" type="pres">
      <dgm:prSet presAssocID="{A5A9FEB9-F5F4-416E-85F1-0DE51A621B14}" presName="sibTrans" presStyleLbl="sibTrans2D1" presStyleIdx="3" presStyleCnt="4"/>
      <dgm:spPr/>
    </dgm:pt>
    <dgm:pt modelId="{C2C14561-CC06-844C-B433-B0CE475DB457}" type="pres">
      <dgm:prSet presAssocID="{A5A9FEB9-F5F4-416E-85F1-0DE51A621B14}" presName="connectorText" presStyleLbl="sibTrans2D1" presStyleIdx="3" presStyleCnt="4"/>
      <dgm:spPr/>
    </dgm:pt>
    <dgm:pt modelId="{4C5CAB9A-50AD-9E48-843E-700F8A21A97C}" type="pres">
      <dgm:prSet presAssocID="{67C32D80-C1E4-4A64-BC2B-F17670944E57}" presName="node" presStyleLbl="node1" presStyleIdx="4" presStyleCnt="5">
        <dgm:presLayoutVars>
          <dgm:bulletEnabled val="1"/>
        </dgm:presLayoutVars>
      </dgm:prSet>
      <dgm:spPr/>
    </dgm:pt>
  </dgm:ptLst>
  <dgm:cxnLst>
    <dgm:cxn modelId="{C4BCE818-AEFC-EB49-A094-641373D20076}" type="presOf" srcId="{CF76A18F-3629-4862-8C5A-C790B714DE45}" destId="{F1800C1E-8B1B-1440-BD3B-A2F9527D4063}" srcOrd="1" destOrd="0" presId="urn:microsoft.com/office/officeart/2005/8/layout/process5"/>
    <dgm:cxn modelId="{CC22A32A-D51D-6840-A9B6-837A90C75364}" type="presOf" srcId="{09125A06-DA4C-4C7D-80BB-B197133D74BC}" destId="{1A6C46E1-EF57-5246-A685-3780CEA0D044}" srcOrd="0" destOrd="0" presId="urn:microsoft.com/office/officeart/2005/8/layout/process5"/>
    <dgm:cxn modelId="{83EFB339-8DB3-4BDE-A5A8-0FBEE5A30329}" srcId="{C58F29C1-F91B-455D-B22A-751845AE6CC3}" destId="{EBF90255-FB64-44C7-9E26-058E37A80F9B}" srcOrd="0" destOrd="0" parTransId="{1CD2E0D8-3CD7-4AED-B8CD-84C2EB9CC252}" sibTransId="{09125A06-DA4C-4C7D-80BB-B197133D74BC}"/>
    <dgm:cxn modelId="{47CA1B5D-0105-EC44-9F0D-55C2B457813E}" type="presOf" srcId="{09125A06-DA4C-4C7D-80BB-B197133D74BC}" destId="{A271FB98-BCFD-EC46-B642-E876910688FB}" srcOrd="1" destOrd="0" presId="urn:microsoft.com/office/officeart/2005/8/layout/process5"/>
    <dgm:cxn modelId="{E883DF67-FD97-4983-BDD7-4342A336B3F9}" srcId="{C58F29C1-F91B-455D-B22A-751845AE6CC3}" destId="{AB017CC9-D647-4CD2-834A-5803450917CA}" srcOrd="2" destOrd="0" parTransId="{C9CBDA0A-709C-45BB-8249-E8D05C12B994}" sibTransId="{EB5D670E-F551-48AE-B548-3256FCE7D459}"/>
    <dgm:cxn modelId="{3F04006A-28CC-EE4C-81FC-09A61004D5DA}" type="presOf" srcId="{AB017CC9-D647-4CD2-834A-5803450917CA}" destId="{07FE20FE-8804-6B4C-A9B2-96FDA77C83A5}" srcOrd="0" destOrd="0" presId="urn:microsoft.com/office/officeart/2005/8/layout/process5"/>
    <dgm:cxn modelId="{A2E5F66C-9406-7B46-8791-97528BADEEBD}" type="presOf" srcId="{EB5D670E-F551-48AE-B548-3256FCE7D459}" destId="{E97A6363-3F45-A04F-B186-C0AC4C96CC23}" srcOrd="1" destOrd="0" presId="urn:microsoft.com/office/officeart/2005/8/layout/process5"/>
    <dgm:cxn modelId="{12311977-950F-264C-918E-C7B471CC3930}" type="presOf" srcId="{A5A9FEB9-F5F4-416E-85F1-0DE51A621B14}" destId="{6284CE06-027A-B344-A50B-A622DA6CCD4A}" srcOrd="0" destOrd="0" presId="urn:microsoft.com/office/officeart/2005/8/layout/process5"/>
    <dgm:cxn modelId="{6DA9B67A-52B2-9444-AE61-BB05E65D022A}" type="presOf" srcId="{1A6BD18A-FC9C-409E-9DEF-9EE7976A56BF}" destId="{342B87E7-2211-6247-8B7D-9276DEA3F775}" srcOrd="0" destOrd="0" presId="urn:microsoft.com/office/officeart/2005/8/layout/process5"/>
    <dgm:cxn modelId="{C5EE6B8E-1F64-2644-AFB8-5F325777A3DD}" type="presOf" srcId="{CF76A18F-3629-4862-8C5A-C790B714DE45}" destId="{23D856CB-EDDD-B941-8FB2-FBD044AFF9C0}" srcOrd="0" destOrd="0" presId="urn:microsoft.com/office/officeart/2005/8/layout/process5"/>
    <dgm:cxn modelId="{E56FED8F-D7C4-514E-ACD2-2833FA0EA6D2}" type="presOf" srcId="{EBF90255-FB64-44C7-9E26-058E37A80F9B}" destId="{B577FE01-39F3-3342-BFF8-C17D1B0F40CA}" srcOrd="0" destOrd="0" presId="urn:microsoft.com/office/officeart/2005/8/layout/process5"/>
    <dgm:cxn modelId="{B5D73B93-110E-414E-B1CD-7D974925878D}" type="presOf" srcId="{EB5D670E-F551-48AE-B548-3256FCE7D459}" destId="{FA5DDB4F-3F53-3A47-9687-462F76F005F7}" srcOrd="0" destOrd="0" presId="urn:microsoft.com/office/officeart/2005/8/layout/process5"/>
    <dgm:cxn modelId="{C122039E-8CE6-400C-B520-4B7C07A85D40}" srcId="{C58F29C1-F91B-455D-B22A-751845AE6CC3}" destId="{36464F6A-94ED-49E2-9652-646074DC8DD8}" srcOrd="1" destOrd="0" parTransId="{DDA06588-8244-44C7-B122-FEB5B97C72BE}" sibTransId="{CF76A18F-3629-4862-8C5A-C790B714DE45}"/>
    <dgm:cxn modelId="{7DA0D5A5-3B6C-4477-AC85-0857FC95666C}" srcId="{C58F29C1-F91B-455D-B22A-751845AE6CC3}" destId="{67C32D80-C1E4-4A64-BC2B-F17670944E57}" srcOrd="4" destOrd="0" parTransId="{D13BDAE9-43BA-4713-B567-63BA3C11C9CD}" sibTransId="{4BDEB278-F23F-411C-B697-B44764D8DF59}"/>
    <dgm:cxn modelId="{479982B2-07C2-F544-B89D-4476B70E3FD9}" type="presOf" srcId="{A5A9FEB9-F5F4-416E-85F1-0DE51A621B14}" destId="{C2C14561-CC06-844C-B433-B0CE475DB457}" srcOrd="1" destOrd="0" presId="urn:microsoft.com/office/officeart/2005/8/layout/process5"/>
    <dgm:cxn modelId="{B620C4D1-0A38-4C49-9338-589AB83827C9}" type="presOf" srcId="{36464F6A-94ED-49E2-9652-646074DC8DD8}" destId="{EF6E12E8-1080-964C-AE47-AF7D2437D435}" srcOrd="0" destOrd="0" presId="urn:microsoft.com/office/officeart/2005/8/layout/process5"/>
    <dgm:cxn modelId="{885AECDE-86DE-4B33-AF5E-98747D3D0F73}" srcId="{C58F29C1-F91B-455D-B22A-751845AE6CC3}" destId="{1A6BD18A-FC9C-409E-9DEF-9EE7976A56BF}" srcOrd="3" destOrd="0" parTransId="{4CA74452-18D7-43D4-A473-702E9CF8EBBA}" sibTransId="{A5A9FEB9-F5F4-416E-85F1-0DE51A621B14}"/>
    <dgm:cxn modelId="{87A518EC-509B-A946-B525-27FF9A96C2EF}" type="presOf" srcId="{C58F29C1-F91B-455D-B22A-751845AE6CC3}" destId="{90B51CCD-8DB0-C741-BCAE-4A240EBCB751}" srcOrd="0" destOrd="0" presId="urn:microsoft.com/office/officeart/2005/8/layout/process5"/>
    <dgm:cxn modelId="{F8EA32FB-038D-C844-9D65-256C2E70B533}" type="presOf" srcId="{67C32D80-C1E4-4A64-BC2B-F17670944E57}" destId="{4C5CAB9A-50AD-9E48-843E-700F8A21A97C}" srcOrd="0" destOrd="0" presId="urn:microsoft.com/office/officeart/2005/8/layout/process5"/>
    <dgm:cxn modelId="{A15A80FC-C5A8-F24C-809F-DE8D618536D5}" type="presParOf" srcId="{90B51CCD-8DB0-C741-BCAE-4A240EBCB751}" destId="{B577FE01-39F3-3342-BFF8-C17D1B0F40CA}" srcOrd="0" destOrd="0" presId="urn:microsoft.com/office/officeart/2005/8/layout/process5"/>
    <dgm:cxn modelId="{9F200AE4-DC4A-DF46-9B4F-46C33DAFAEEB}" type="presParOf" srcId="{90B51CCD-8DB0-C741-BCAE-4A240EBCB751}" destId="{1A6C46E1-EF57-5246-A685-3780CEA0D044}" srcOrd="1" destOrd="0" presId="urn:microsoft.com/office/officeart/2005/8/layout/process5"/>
    <dgm:cxn modelId="{2F0CB2DF-F1AC-3640-86CE-54591FD05AB8}" type="presParOf" srcId="{1A6C46E1-EF57-5246-A685-3780CEA0D044}" destId="{A271FB98-BCFD-EC46-B642-E876910688FB}" srcOrd="0" destOrd="0" presId="urn:microsoft.com/office/officeart/2005/8/layout/process5"/>
    <dgm:cxn modelId="{91847E2A-1794-FF45-ADE4-61099EDB135E}" type="presParOf" srcId="{90B51CCD-8DB0-C741-BCAE-4A240EBCB751}" destId="{EF6E12E8-1080-964C-AE47-AF7D2437D435}" srcOrd="2" destOrd="0" presId="urn:microsoft.com/office/officeart/2005/8/layout/process5"/>
    <dgm:cxn modelId="{EAF033FF-6E00-D34E-B0C2-C2F6730E3DEE}" type="presParOf" srcId="{90B51CCD-8DB0-C741-BCAE-4A240EBCB751}" destId="{23D856CB-EDDD-B941-8FB2-FBD044AFF9C0}" srcOrd="3" destOrd="0" presId="urn:microsoft.com/office/officeart/2005/8/layout/process5"/>
    <dgm:cxn modelId="{23CFD226-2B2B-1C43-A1D6-BD7C0F2F36BB}" type="presParOf" srcId="{23D856CB-EDDD-B941-8FB2-FBD044AFF9C0}" destId="{F1800C1E-8B1B-1440-BD3B-A2F9527D4063}" srcOrd="0" destOrd="0" presId="urn:microsoft.com/office/officeart/2005/8/layout/process5"/>
    <dgm:cxn modelId="{525C95F5-2405-744B-8BE0-BC1596A95D57}" type="presParOf" srcId="{90B51CCD-8DB0-C741-BCAE-4A240EBCB751}" destId="{07FE20FE-8804-6B4C-A9B2-96FDA77C83A5}" srcOrd="4" destOrd="0" presId="urn:microsoft.com/office/officeart/2005/8/layout/process5"/>
    <dgm:cxn modelId="{1C4517F8-8204-E14C-AB00-742B4FF02C33}" type="presParOf" srcId="{90B51CCD-8DB0-C741-BCAE-4A240EBCB751}" destId="{FA5DDB4F-3F53-3A47-9687-462F76F005F7}" srcOrd="5" destOrd="0" presId="urn:microsoft.com/office/officeart/2005/8/layout/process5"/>
    <dgm:cxn modelId="{40F68CE0-2DD7-C340-9CD6-656C64676AF6}" type="presParOf" srcId="{FA5DDB4F-3F53-3A47-9687-462F76F005F7}" destId="{E97A6363-3F45-A04F-B186-C0AC4C96CC23}" srcOrd="0" destOrd="0" presId="urn:microsoft.com/office/officeart/2005/8/layout/process5"/>
    <dgm:cxn modelId="{A9BF109F-024F-5B4B-8A89-310BD2580E79}" type="presParOf" srcId="{90B51CCD-8DB0-C741-BCAE-4A240EBCB751}" destId="{342B87E7-2211-6247-8B7D-9276DEA3F775}" srcOrd="6" destOrd="0" presId="urn:microsoft.com/office/officeart/2005/8/layout/process5"/>
    <dgm:cxn modelId="{631792DD-FAF1-644F-862C-C590263281D0}" type="presParOf" srcId="{90B51CCD-8DB0-C741-BCAE-4A240EBCB751}" destId="{6284CE06-027A-B344-A50B-A622DA6CCD4A}" srcOrd="7" destOrd="0" presId="urn:microsoft.com/office/officeart/2005/8/layout/process5"/>
    <dgm:cxn modelId="{F81B45CB-6AC4-E64B-B712-227E2A755BF6}" type="presParOf" srcId="{6284CE06-027A-B344-A50B-A622DA6CCD4A}" destId="{C2C14561-CC06-844C-B433-B0CE475DB457}" srcOrd="0" destOrd="0" presId="urn:microsoft.com/office/officeart/2005/8/layout/process5"/>
    <dgm:cxn modelId="{0FF6EF14-F3F7-504F-A5AD-E6D239E5EE6B}" type="presParOf" srcId="{90B51CCD-8DB0-C741-BCAE-4A240EBCB751}" destId="{4C5CAB9A-50AD-9E48-843E-700F8A21A97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F80BC5-7311-4A7B-A261-FDFAC55D4BF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557F1A-165A-4171-BD62-0403666FC111}">
      <dgm:prSet/>
      <dgm:spPr/>
      <dgm:t>
        <a:bodyPr/>
        <a:lstStyle/>
        <a:p>
          <a:r>
            <a:rPr lang="en-US" dirty="0"/>
            <a:t>Single Loop is command and control structure.</a:t>
          </a:r>
        </a:p>
      </dgm:t>
    </dgm:pt>
    <dgm:pt modelId="{9EC70390-E6EA-4C98-BDE3-6468518AC177}" type="parTrans" cxnId="{EA78C008-70BC-4CB8-8C92-EF04E94FD54A}">
      <dgm:prSet/>
      <dgm:spPr/>
      <dgm:t>
        <a:bodyPr/>
        <a:lstStyle/>
        <a:p>
          <a:endParaRPr lang="en-US"/>
        </a:p>
      </dgm:t>
    </dgm:pt>
    <dgm:pt modelId="{2E84C6C7-9263-46A4-AD08-4F2BACCC0F17}" type="sibTrans" cxnId="{EA78C008-70BC-4CB8-8C92-EF04E94FD54A}">
      <dgm:prSet/>
      <dgm:spPr/>
      <dgm:t>
        <a:bodyPr/>
        <a:lstStyle/>
        <a:p>
          <a:endParaRPr lang="en-US"/>
        </a:p>
      </dgm:t>
    </dgm:pt>
    <dgm:pt modelId="{58A16659-7598-4F42-95FD-F94D36608553}">
      <dgm:prSet/>
      <dgm:spPr/>
      <dgm:t>
        <a:bodyPr/>
        <a:lstStyle/>
        <a:p>
          <a:r>
            <a:rPr lang="en-US" dirty="0"/>
            <a:t>It is part of every hierarchical organization</a:t>
          </a:r>
        </a:p>
      </dgm:t>
    </dgm:pt>
    <dgm:pt modelId="{783DDA01-3BF7-43D8-A8F7-B94459490406}" type="parTrans" cxnId="{F2CACDF8-5169-4AA9-89A9-F166B057A56A}">
      <dgm:prSet/>
      <dgm:spPr/>
      <dgm:t>
        <a:bodyPr/>
        <a:lstStyle/>
        <a:p>
          <a:endParaRPr lang="en-US"/>
        </a:p>
      </dgm:t>
    </dgm:pt>
    <dgm:pt modelId="{550CBAA9-D782-4330-8260-B6FE639199C2}" type="sibTrans" cxnId="{F2CACDF8-5169-4AA9-89A9-F166B057A56A}">
      <dgm:prSet/>
      <dgm:spPr/>
      <dgm:t>
        <a:bodyPr/>
        <a:lstStyle/>
        <a:p>
          <a:endParaRPr lang="en-US"/>
        </a:p>
      </dgm:t>
    </dgm:pt>
    <dgm:pt modelId="{CD9BB1A3-E540-4759-B279-2774B4BA16B4}">
      <dgm:prSet/>
      <dgm:spPr/>
      <dgm:t>
        <a:bodyPr/>
        <a:lstStyle/>
        <a:p>
          <a:r>
            <a:rPr lang="en-US" dirty="0"/>
            <a:t>It is also known as cybernetic system, which controls any and all deviations.</a:t>
          </a:r>
        </a:p>
      </dgm:t>
    </dgm:pt>
    <dgm:pt modelId="{0DF58C23-9A0E-46E9-9D80-83E2409A1487}" type="parTrans" cxnId="{580018A6-41F4-436B-9120-0F6C6ADF83E7}">
      <dgm:prSet/>
      <dgm:spPr/>
      <dgm:t>
        <a:bodyPr/>
        <a:lstStyle/>
        <a:p>
          <a:endParaRPr lang="en-US"/>
        </a:p>
      </dgm:t>
    </dgm:pt>
    <dgm:pt modelId="{BBF8038C-5EA8-4BEF-BDF7-2268E69056CA}" type="sibTrans" cxnId="{580018A6-41F4-436B-9120-0F6C6ADF83E7}">
      <dgm:prSet/>
      <dgm:spPr/>
      <dgm:t>
        <a:bodyPr/>
        <a:lstStyle/>
        <a:p>
          <a:endParaRPr lang="en-US"/>
        </a:p>
      </dgm:t>
    </dgm:pt>
    <dgm:pt modelId="{1CB49AAC-71E8-4D19-AA12-67DDDAC90D84}">
      <dgm:prSet/>
      <dgm:spPr/>
      <dgm:t>
        <a:bodyPr/>
        <a:lstStyle/>
        <a:p>
          <a:r>
            <a:rPr lang="en-US" dirty="0"/>
            <a:t>Those on top determine problems and solutions</a:t>
          </a:r>
        </a:p>
      </dgm:t>
    </dgm:pt>
    <dgm:pt modelId="{8654DF84-FC5E-4B5C-8AD5-1E9E2F926408}" type="parTrans" cxnId="{1C2F3108-CD42-4CBE-942A-66E079511113}">
      <dgm:prSet/>
      <dgm:spPr/>
      <dgm:t>
        <a:bodyPr/>
        <a:lstStyle/>
        <a:p>
          <a:endParaRPr lang="en-US"/>
        </a:p>
      </dgm:t>
    </dgm:pt>
    <dgm:pt modelId="{96C89AE5-1F92-415A-8685-0A98FDCE7A51}" type="sibTrans" cxnId="{1C2F3108-CD42-4CBE-942A-66E079511113}">
      <dgm:prSet/>
      <dgm:spPr/>
      <dgm:t>
        <a:bodyPr/>
        <a:lstStyle/>
        <a:p>
          <a:endParaRPr lang="en-US"/>
        </a:p>
      </dgm:t>
    </dgm:pt>
    <dgm:pt modelId="{14DE5CED-60BB-4191-9CA2-672D318EC5EE}" type="pres">
      <dgm:prSet presAssocID="{EAF80BC5-7311-4A7B-A261-FDFAC55D4BF1}" presName="root" presStyleCnt="0">
        <dgm:presLayoutVars>
          <dgm:dir/>
          <dgm:resizeHandles val="exact"/>
        </dgm:presLayoutVars>
      </dgm:prSet>
      <dgm:spPr/>
    </dgm:pt>
    <dgm:pt modelId="{B5AF64AC-9475-465B-ABBF-9D14514ACFF3}" type="pres">
      <dgm:prSet presAssocID="{5B557F1A-165A-4171-BD62-0403666FC111}" presName="compNode" presStyleCnt="0"/>
      <dgm:spPr/>
    </dgm:pt>
    <dgm:pt modelId="{C109BBCD-69C2-4CAD-9A64-4E60BF797AAD}" type="pres">
      <dgm:prSet presAssocID="{5B557F1A-165A-4171-BD62-0403666FC111}" presName="bgRect" presStyleLbl="bgShp" presStyleIdx="0" presStyleCnt="4"/>
      <dgm:spPr/>
    </dgm:pt>
    <dgm:pt modelId="{2F1342C5-9B88-4FE0-B8CA-1DAB88F59DE9}" type="pres">
      <dgm:prSet presAssocID="{5B557F1A-165A-4171-BD62-0403666FC1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Diagram"/>
        </a:ext>
      </dgm:extLst>
    </dgm:pt>
    <dgm:pt modelId="{86EB67BD-5C52-44AA-ABFA-4B2E43A707A2}" type="pres">
      <dgm:prSet presAssocID="{5B557F1A-165A-4171-BD62-0403666FC111}" presName="spaceRect" presStyleCnt="0"/>
      <dgm:spPr/>
    </dgm:pt>
    <dgm:pt modelId="{993CD258-E28D-4181-ADAC-E2FFD4B317AB}" type="pres">
      <dgm:prSet presAssocID="{5B557F1A-165A-4171-BD62-0403666FC111}" presName="parTx" presStyleLbl="revTx" presStyleIdx="0" presStyleCnt="4">
        <dgm:presLayoutVars>
          <dgm:chMax val="0"/>
          <dgm:chPref val="0"/>
        </dgm:presLayoutVars>
      </dgm:prSet>
      <dgm:spPr/>
    </dgm:pt>
    <dgm:pt modelId="{7524B57D-B39C-4151-BB41-E0DF0F6B3D65}" type="pres">
      <dgm:prSet presAssocID="{2E84C6C7-9263-46A4-AD08-4F2BACCC0F17}" presName="sibTrans" presStyleCnt="0"/>
      <dgm:spPr/>
    </dgm:pt>
    <dgm:pt modelId="{A78E5B28-534C-4A87-8C52-B42FB9953BEF}" type="pres">
      <dgm:prSet presAssocID="{58A16659-7598-4F42-95FD-F94D36608553}" presName="compNode" presStyleCnt="0"/>
      <dgm:spPr/>
    </dgm:pt>
    <dgm:pt modelId="{4023A7F1-D67E-416D-BF7E-22A752B764A7}" type="pres">
      <dgm:prSet presAssocID="{58A16659-7598-4F42-95FD-F94D36608553}" presName="bgRect" presStyleLbl="bgShp" presStyleIdx="1" presStyleCnt="4"/>
      <dgm:spPr/>
    </dgm:pt>
    <dgm:pt modelId="{FC7B7B7E-8351-4DDD-90F6-D42DA52E39BA}" type="pres">
      <dgm:prSet presAssocID="{58A16659-7598-4F42-95FD-F94D366085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168C6EA1-9616-438D-AD83-9DD471F5987D}" type="pres">
      <dgm:prSet presAssocID="{58A16659-7598-4F42-95FD-F94D36608553}" presName="spaceRect" presStyleCnt="0"/>
      <dgm:spPr/>
    </dgm:pt>
    <dgm:pt modelId="{320723CE-7741-4B0C-B903-9D2B76FCB0F4}" type="pres">
      <dgm:prSet presAssocID="{58A16659-7598-4F42-95FD-F94D36608553}" presName="parTx" presStyleLbl="revTx" presStyleIdx="1" presStyleCnt="4">
        <dgm:presLayoutVars>
          <dgm:chMax val="0"/>
          <dgm:chPref val="0"/>
        </dgm:presLayoutVars>
      </dgm:prSet>
      <dgm:spPr/>
    </dgm:pt>
    <dgm:pt modelId="{299E6922-489C-4818-A88B-E90C3A3003EB}" type="pres">
      <dgm:prSet presAssocID="{550CBAA9-D782-4330-8260-B6FE639199C2}" presName="sibTrans" presStyleCnt="0"/>
      <dgm:spPr/>
    </dgm:pt>
    <dgm:pt modelId="{ECEC290C-4A55-4EAE-9FE4-2F6D2A8196D5}" type="pres">
      <dgm:prSet presAssocID="{CD9BB1A3-E540-4759-B279-2774B4BA16B4}" presName="compNode" presStyleCnt="0"/>
      <dgm:spPr/>
    </dgm:pt>
    <dgm:pt modelId="{69A96F49-583C-4FFA-A99F-4F5A71B3AE32}" type="pres">
      <dgm:prSet presAssocID="{CD9BB1A3-E540-4759-B279-2774B4BA16B4}" presName="bgRect" presStyleLbl="bgShp" presStyleIdx="2" presStyleCnt="4"/>
      <dgm:spPr/>
    </dgm:pt>
    <dgm:pt modelId="{12242C7C-66B8-4198-A9C3-795DC36BF41B}" type="pres">
      <dgm:prSet presAssocID="{CD9BB1A3-E540-4759-B279-2774B4BA16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6C3E1192-1AF5-4399-98BC-346B0EB43AA6}" type="pres">
      <dgm:prSet presAssocID="{CD9BB1A3-E540-4759-B279-2774B4BA16B4}" presName="spaceRect" presStyleCnt="0"/>
      <dgm:spPr/>
    </dgm:pt>
    <dgm:pt modelId="{391D2808-3044-4CE4-B6E9-F38D09C20F32}" type="pres">
      <dgm:prSet presAssocID="{CD9BB1A3-E540-4759-B279-2774B4BA16B4}" presName="parTx" presStyleLbl="revTx" presStyleIdx="2" presStyleCnt="4">
        <dgm:presLayoutVars>
          <dgm:chMax val="0"/>
          <dgm:chPref val="0"/>
        </dgm:presLayoutVars>
      </dgm:prSet>
      <dgm:spPr/>
    </dgm:pt>
    <dgm:pt modelId="{8773CD22-6A5B-465A-894A-CC0DC06D9D9F}" type="pres">
      <dgm:prSet presAssocID="{BBF8038C-5EA8-4BEF-BDF7-2268E69056CA}" presName="sibTrans" presStyleCnt="0"/>
      <dgm:spPr/>
    </dgm:pt>
    <dgm:pt modelId="{E3E9A602-6BFD-42C6-AFF2-E778EBAF28B7}" type="pres">
      <dgm:prSet presAssocID="{1CB49AAC-71E8-4D19-AA12-67DDDAC90D84}" presName="compNode" presStyleCnt="0"/>
      <dgm:spPr/>
    </dgm:pt>
    <dgm:pt modelId="{7926265A-C047-4CB2-BD94-1F86BAB82C46}" type="pres">
      <dgm:prSet presAssocID="{1CB49AAC-71E8-4D19-AA12-67DDDAC90D84}" presName="bgRect" presStyleLbl="bgShp" presStyleIdx="3" presStyleCnt="4"/>
      <dgm:spPr/>
    </dgm:pt>
    <dgm:pt modelId="{ADFFB368-16D3-4629-80EC-CD6701D99A26}" type="pres">
      <dgm:prSet presAssocID="{1CB49AAC-71E8-4D19-AA12-67DDDAC90D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FFD24C6D-3810-440C-A75E-9CD49A22C9F7}" type="pres">
      <dgm:prSet presAssocID="{1CB49AAC-71E8-4D19-AA12-67DDDAC90D84}" presName="spaceRect" presStyleCnt="0"/>
      <dgm:spPr/>
    </dgm:pt>
    <dgm:pt modelId="{7A8BC079-C0A8-444D-8557-1644B984F590}" type="pres">
      <dgm:prSet presAssocID="{1CB49AAC-71E8-4D19-AA12-67DDDAC90D84}" presName="parTx" presStyleLbl="revTx" presStyleIdx="3" presStyleCnt="4">
        <dgm:presLayoutVars>
          <dgm:chMax val="0"/>
          <dgm:chPref val="0"/>
        </dgm:presLayoutVars>
      </dgm:prSet>
      <dgm:spPr/>
    </dgm:pt>
  </dgm:ptLst>
  <dgm:cxnLst>
    <dgm:cxn modelId="{1C2F3108-CD42-4CBE-942A-66E079511113}" srcId="{EAF80BC5-7311-4A7B-A261-FDFAC55D4BF1}" destId="{1CB49AAC-71E8-4D19-AA12-67DDDAC90D84}" srcOrd="3" destOrd="0" parTransId="{8654DF84-FC5E-4B5C-8AD5-1E9E2F926408}" sibTransId="{96C89AE5-1F92-415A-8685-0A98FDCE7A51}"/>
    <dgm:cxn modelId="{EA78C008-70BC-4CB8-8C92-EF04E94FD54A}" srcId="{EAF80BC5-7311-4A7B-A261-FDFAC55D4BF1}" destId="{5B557F1A-165A-4171-BD62-0403666FC111}" srcOrd="0" destOrd="0" parTransId="{9EC70390-E6EA-4C98-BDE3-6468518AC177}" sibTransId="{2E84C6C7-9263-46A4-AD08-4F2BACCC0F17}"/>
    <dgm:cxn modelId="{E5DCE514-4B06-49E3-80D9-51FD5AB64360}" type="presOf" srcId="{58A16659-7598-4F42-95FD-F94D36608553}" destId="{320723CE-7741-4B0C-B903-9D2B76FCB0F4}" srcOrd="0" destOrd="0" presId="urn:microsoft.com/office/officeart/2018/2/layout/IconVerticalSolidList"/>
    <dgm:cxn modelId="{81552793-9FF8-4C72-992F-E47EFCD1076A}" type="presOf" srcId="{5B557F1A-165A-4171-BD62-0403666FC111}" destId="{993CD258-E28D-4181-ADAC-E2FFD4B317AB}" srcOrd="0" destOrd="0" presId="urn:microsoft.com/office/officeart/2018/2/layout/IconVerticalSolidList"/>
    <dgm:cxn modelId="{F867A19B-A459-4E2C-AF04-EBC94C1F47F4}" type="presOf" srcId="{EAF80BC5-7311-4A7B-A261-FDFAC55D4BF1}" destId="{14DE5CED-60BB-4191-9CA2-672D318EC5EE}" srcOrd="0" destOrd="0" presId="urn:microsoft.com/office/officeart/2018/2/layout/IconVerticalSolidList"/>
    <dgm:cxn modelId="{580018A6-41F4-436B-9120-0F6C6ADF83E7}" srcId="{EAF80BC5-7311-4A7B-A261-FDFAC55D4BF1}" destId="{CD9BB1A3-E540-4759-B279-2774B4BA16B4}" srcOrd="2" destOrd="0" parTransId="{0DF58C23-9A0E-46E9-9D80-83E2409A1487}" sibTransId="{BBF8038C-5EA8-4BEF-BDF7-2268E69056CA}"/>
    <dgm:cxn modelId="{2AEFFDB5-443D-4CC3-B43D-2C02B1AF00FD}" type="presOf" srcId="{CD9BB1A3-E540-4759-B279-2774B4BA16B4}" destId="{391D2808-3044-4CE4-B6E9-F38D09C20F32}" srcOrd="0" destOrd="0" presId="urn:microsoft.com/office/officeart/2018/2/layout/IconVerticalSolidList"/>
    <dgm:cxn modelId="{A1B260EA-FAC0-487B-B0A2-35EF4C5C31E1}" type="presOf" srcId="{1CB49AAC-71E8-4D19-AA12-67DDDAC90D84}" destId="{7A8BC079-C0A8-444D-8557-1644B984F590}" srcOrd="0" destOrd="0" presId="urn:microsoft.com/office/officeart/2018/2/layout/IconVerticalSolidList"/>
    <dgm:cxn modelId="{F2CACDF8-5169-4AA9-89A9-F166B057A56A}" srcId="{EAF80BC5-7311-4A7B-A261-FDFAC55D4BF1}" destId="{58A16659-7598-4F42-95FD-F94D36608553}" srcOrd="1" destOrd="0" parTransId="{783DDA01-3BF7-43D8-A8F7-B94459490406}" sibTransId="{550CBAA9-D782-4330-8260-B6FE639199C2}"/>
    <dgm:cxn modelId="{52F1683C-4B8A-492C-9830-9035CDF6C62C}" type="presParOf" srcId="{14DE5CED-60BB-4191-9CA2-672D318EC5EE}" destId="{B5AF64AC-9475-465B-ABBF-9D14514ACFF3}" srcOrd="0" destOrd="0" presId="urn:microsoft.com/office/officeart/2018/2/layout/IconVerticalSolidList"/>
    <dgm:cxn modelId="{48786460-05CD-4B39-9DDD-32B109D38AE6}" type="presParOf" srcId="{B5AF64AC-9475-465B-ABBF-9D14514ACFF3}" destId="{C109BBCD-69C2-4CAD-9A64-4E60BF797AAD}" srcOrd="0" destOrd="0" presId="urn:microsoft.com/office/officeart/2018/2/layout/IconVerticalSolidList"/>
    <dgm:cxn modelId="{9F3967F5-031F-44FD-AA88-44BB3EDDDA60}" type="presParOf" srcId="{B5AF64AC-9475-465B-ABBF-9D14514ACFF3}" destId="{2F1342C5-9B88-4FE0-B8CA-1DAB88F59DE9}" srcOrd="1" destOrd="0" presId="urn:microsoft.com/office/officeart/2018/2/layout/IconVerticalSolidList"/>
    <dgm:cxn modelId="{F2B12F07-5E89-4B2F-8838-0C1B43673899}" type="presParOf" srcId="{B5AF64AC-9475-465B-ABBF-9D14514ACFF3}" destId="{86EB67BD-5C52-44AA-ABFA-4B2E43A707A2}" srcOrd="2" destOrd="0" presId="urn:microsoft.com/office/officeart/2018/2/layout/IconVerticalSolidList"/>
    <dgm:cxn modelId="{5183D6F2-919C-4F1F-A6D4-A598930384F2}" type="presParOf" srcId="{B5AF64AC-9475-465B-ABBF-9D14514ACFF3}" destId="{993CD258-E28D-4181-ADAC-E2FFD4B317AB}" srcOrd="3" destOrd="0" presId="urn:microsoft.com/office/officeart/2018/2/layout/IconVerticalSolidList"/>
    <dgm:cxn modelId="{358ED9AF-603A-40C7-BF3E-342C3D4D68E7}" type="presParOf" srcId="{14DE5CED-60BB-4191-9CA2-672D318EC5EE}" destId="{7524B57D-B39C-4151-BB41-E0DF0F6B3D65}" srcOrd="1" destOrd="0" presId="urn:microsoft.com/office/officeart/2018/2/layout/IconVerticalSolidList"/>
    <dgm:cxn modelId="{B71E58F1-82E8-472F-AE08-806B973126E9}" type="presParOf" srcId="{14DE5CED-60BB-4191-9CA2-672D318EC5EE}" destId="{A78E5B28-534C-4A87-8C52-B42FB9953BEF}" srcOrd="2" destOrd="0" presId="urn:microsoft.com/office/officeart/2018/2/layout/IconVerticalSolidList"/>
    <dgm:cxn modelId="{CDB428FE-00A0-4678-A598-B358A2A39609}" type="presParOf" srcId="{A78E5B28-534C-4A87-8C52-B42FB9953BEF}" destId="{4023A7F1-D67E-416D-BF7E-22A752B764A7}" srcOrd="0" destOrd="0" presId="urn:microsoft.com/office/officeart/2018/2/layout/IconVerticalSolidList"/>
    <dgm:cxn modelId="{A75FB88A-B889-4CD8-91EB-84C2BF393244}" type="presParOf" srcId="{A78E5B28-534C-4A87-8C52-B42FB9953BEF}" destId="{FC7B7B7E-8351-4DDD-90F6-D42DA52E39BA}" srcOrd="1" destOrd="0" presId="urn:microsoft.com/office/officeart/2018/2/layout/IconVerticalSolidList"/>
    <dgm:cxn modelId="{39333D78-229A-4291-B790-72707FD00A35}" type="presParOf" srcId="{A78E5B28-534C-4A87-8C52-B42FB9953BEF}" destId="{168C6EA1-9616-438D-AD83-9DD471F5987D}" srcOrd="2" destOrd="0" presId="urn:microsoft.com/office/officeart/2018/2/layout/IconVerticalSolidList"/>
    <dgm:cxn modelId="{D84D889D-B381-45D8-95C4-6B3CC6B09447}" type="presParOf" srcId="{A78E5B28-534C-4A87-8C52-B42FB9953BEF}" destId="{320723CE-7741-4B0C-B903-9D2B76FCB0F4}" srcOrd="3" destOrd="0" presId="urn:microsoft.com/office/officeart/2018/2/layout/IconVerticalSolidList"/>
    <dgm:cxn modelId="{EA4D8D8A-A6AE-469E-9AC8-60F0C23B110C}" type="presParOf" srcId="{14DE5CED-60BB-4191-9CA2-672D318EC5EE}" destId="{299E6922-489C-4818-A88B-E90C3A3003EB}" srcOrd="3" destOrd="0" presId="urn:microsoft.com/office/officeart/2018/2/layout/IconVerticalSolidList"/>
    <dgm:cxn modelId="{2FAA28BF-74D3-47AE-996F-3CF69C8521D8}" type="presParOf" srcId="{14DE5CED-60BB-4191-9CA2-672D318EC5EE}" destId="{ECEC290C-4A55-4EAE-9FE4-2F6D2A8196D5}" srcOrd="4" destOrd="0" presId="urn:microsoft.com/office/officeart/2018/2/layout/IconVerticalSolidList"/>
    <dgm:cxn modelId="{59C2E8A3-0626-4122-91F1-1AA0507D06F9}" type="presParOf" srcId="{ECEC290C-4A55-4EAE-9FE4-2F6D2A8196D5}" destId="{69A96F49-583C-4FFA-A99F-4F5A71B3AE32}" srcOrd="0" destOrd="0" presId="urn:microsoft.com/office/officeart/2018/2/layout/IconVerticalSolidList"/>
    <dgm:cxn modelId="{AA5ABCC3-C24C-42F7-B86E-ABA1B8AAB4B1}" type="presParOf" srcId="{ECEC290C-4A55-4EAE-9FE4-2F6D2A8196D5}" destId="{12242C7C-66B8-4198-A9C3-795DC36BF41B}" srcOrd="1" destOrd="0" presId="urn:microsoft.com/office/officeart/2018/2/layout/IconVerticalSolidList"/>
    <dgm:cxn modelId="{27081C3A-B86B-427A-95BC-5F902E0201C9}" type="presParOf" srcId="{ECEC290C-4A55-4EAE-9FE4-2F6D2A8196D5}" destId="{6C3E1192-1AF5-4399-98BC-346B0EB43AA6}" srcOrd="2" destOrd="0" presId="urn:microsoft.com/office/officeart/2018/2/layout/IconVerticalSolidList"/>
    <dgm:cxn modelId="{D199FE39-6B28-4D3C-9E71-FF6677CC785F}" type="presParOf" srcId="{ECEC290C-4A55-4EAE-9FE4-2F6D2A8196D5}" destId="{391D2808-3044-4CE4-B6E9-F38D09C20F32}" srcOrd="3" destOrd="0" presId="urn:microsoft.com/office/officeart/2018/2/layout/IconVerticalSolidList"/>
    <dgm:cxn modelId="{06AAA161-AE83-42D1-A080-9A902B35A9DF}" type="presParOf" srcId="{14DE5CED-60BB-4191-9CA2-672D318EC5EE}" destId="{8773CD22-6A5B-465A-894A-CC0DC06D9D9F}" srcOrd="5" destOrd="0" presId="urn:microsoft.com/office/officeart/2018/2/layout/IconVerticalSolidList"/>
    <dgm:cxn modelId="{570D64BA-8601-475A-ACD9-5C06704F3216}" type="presParOf" srcId="{14DE5CED-60BB-4191-9CA2-672D318EC5EE}" destId="{E3E9A602-6BFD-42C6-AFF2-E778EBAF28B7}" srcOrd="6" destOrd="0" presId="urn:microsoft.com/office/officeart/2018/2/layout/IconVerticalSolidList"/>
    <dgm:cxn modelId="{9947309B-09C4-4D9A-AFD0-DDB0499B182D}" type="presParOf" srcId="{E3E9A602-6BFD-42C6-AFF2-E778EBAF28B7}" destId="{7926265A-C047-4CB2-BD94-1F86BAB82C46}" srcOrd="0" destOrd="0" presId="urn:microsoft.com/office/officeart/2018/2/layout/IconVerticalSolidList"/>
    <dgm:cxn modelId="{559622D5-B652-4A2A-AEE5-B64D666B278E}" type="presParOf" srcId="{E3E9A602-6BFD-42C6-AFF2-E778EBAF28B7}" destId="{ADFFB368-16D3-4629-80EC-CD6701D99A26}" srcOrd="1" destOrd="0" presId="urn:microsoft.com/office/officeart/2018/2/layout/IconVerticalSolidList"/>
    <dgm:cxn modelId="{3F222A18-3C52-4AA7-ABC6-58F140EC7295}" type="presParOf" srcId="{E3E9A602-6BFD-42C6-AFF2-E778EBAF28B7}" destId="{FFD24C6D-3810-440C-A75E-9CD49A22C9F7}" srcOrd="2" destOrd="0" presId="urn:microsoft.com/office/officeart/2018/2/layout/IconVerticalSolidList"/>
    <dgm:cxn modelId="{C2C1E7C9-C5A8-4F6F-B779-57C8B2D1A3F3}" type="presParOf" srcId="{E3E9A602-6BFD-42C6-AFF2-E778EBAF28B7}" destId="{7A8BC079-C0A8-444D-8557-1644B984F5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52A8B7-6F22-4E98-A81F-682387B71E4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F7C444-6D9B-40E4-BC63-927769F81905}">
      <dgm:prSet/>
      <dgm:spPr/>
      <dgm:t>
        <a:bodyPr/>
        <a:lstStyle/>
        <a:p>
          <a:r>
            <a:rPr lang="en-US" dirty="0"/>
            <a:t>Single Loop is command and control structure.</a:t>
          </a:r>
        </a:p>
      </dgm:t>
    </dgm:pt>
    <dgm:pt modelId="{2F5684C0-5F03-4D66-AA09-F51F7642D059}" type="parTrans" cxnId="{E7A203D9-2410-4E8C-A0B1-3BBC03FB13DF}">
      <dgm:prSet/>
      <dgm:spPr/>
      <dgm:t>
        <a:bodyPr/>
        <a:lstStyle/>
        <a:p>
          <a:endParaRPr lang="en-US"/>
        </a:p>
      </dgm:t>
    </dgm:pt>
    <dgm:pt modelId="{4C98D818-A9D1-45AE-BA47-50B27E194BAB}" type="sibTrans" cxnId="{E7A203D9-2410-4E8C-A0B1-3BBC03FB13DF}">
      <dgm:prSet/>
      <dgm:spPr/>
      <dgm:t>
        <a:bodyPr/>
        <a:lstStyle/>
        <a:p>
          <a:endParaRPr lang="en-US"/>
        </a:p>
      </dgm:t>
    </dgm:pt>
    <dgm:pt modelId="{46525FE7-4A14-4932-AEB9-D9D6AF67C216}">
      <dgm:prSet/>
      <dgm:spPr/>
      <dgm:t>
        <a:bodyPr/>
        <a:lstStyle/>
        <a:p>
          <a:r>
            <a:rPr lang="en-US" dirty="0"/>
            <a:t>It is part of every hierarchical organization</a:t>
          </a:r>
        </a:p>
      </dgm:t>
    </dgm:pt>
    <dgm:pt modelId="{D2F23581-B8FD-4730-957E-2D588965FA32}" type="parTrans" cxnId="{D7DAA795-4DB8-4A95-A19E-B3E4B2D6ADEF}">
      <dgm:prSet/>
      <dgm:spPr/>
      <dgm:t>
        <a:bodyPr/>
        <a:lstStyle/>
        <a:p>
          <a:endParaRPr lang="en-US"/>
        </a:p>
      </dgm:t>
    </dgm:pt>
    <dgm:pt modelId="{E13B9DD2-C0E5-4522-9F0B-1FD5571367CC}" type="sibTrans" cxnId="{D7DAA795-4DB8-4A95-A19E-B3E4B2D6ADEF}">
      <dgm:prSet/>
      <dgm:spPr/>
      <dgm:t>
        <a:bodyPr/>
        <a:lstStyle/>
        <a:p>
          <a:endParaRPr lang="en-US"/>
        </a:p>
      </dgm:t>
    </dgm:pt>
    <dgm:pt modelId="{62D71149-FB02-4D18-ADA0-CBFD34FA8916}">
      <dgm:prSet/>
      <dgm:spPr/>
      <dgm:t>
        <a:bodyPr/>
        <a:lstStyle/>
        <a:p>
          <a:r>
            <a:rPr lang="en-US" dirty="0"/>
            <a:t>It is also known as cybernetic system, which controls any and all deviations.</a:t>
          </a:r>
        </a:p>
      </dgm:t>
    </dgm:pt>
    <dgm:pt modelId="{637EFC3E-FB88-45A8-8C09-F1624AAC9A0A}" type="parTrans" cxnId="{431368AB-E3E3-487C-86D4-E9BCAB56FC61}">
      <dgm:prSet/>
      <dgm:spPr/>
      <dgm:t>
        <a:bodyPr/>
        <a:lstStyle/>
        <a:p>
          <a:endParaRPr lang="en-US"/>
        </a:p>
      </dgm:t>
    </dgm:pt>
    <dgm:pt modelId="{BBBEADA2-F816-4DAE-AF9D-66B5495F3165}" type="sibTrans" cxnId="{431368AB-E3E3-487C-86D4-E9BCAB56FC61}">
      <dgm:prSet/>
      <dgm:spPr/>
      <dgm:t>
        <a:bodyPr/>
        <a:lstStyle/>
        <a:p>
          <a:endParaRPr lang="en-US"/>
        </a:p>
      </dgm:t>
    </dgm:pt>
    <dgm:pt modelId="{08038971-6833-466A-8F5D-F0877DCCC288}">
      <dgm:prSet/>
      <dgm:spPr/>
      <dgm:t>
        <a:bodyPr/>
        <a:lstStyle/>
        <a:p>
          <a:r>
            <a:rPr lang="en-US" dirty="0"/>
            <a:t>Those on top determine problems and solutions</a:t>
          </a:r>
        </a:p>
      </dgm:t>
    </dgm:pt>
    <dgm:pt modelId="{AF5D896A-3093-4217-9159-CC065EB23255}" type="parTrans" cxnId="{2F96B886-9A87-4CAA-8EF0-F41C969E3D8C}">
      <dgm:prSet/>
      <dgm:spPr/>
      <dgm:t>
        <a:bodyPr/>
        <a:lstStyle/>
        <a:p>
          <a:endParaRPr lang="en-US"/>
        </a:p>
      </dgm:t>
    </dgm:pt>
    <dgm:pt modelId="{8FEFBA0A-3710-44FD-8832-CD82899B2AA7}" type="sibTrans" cxnId="{2F96B886-9A87-4CAA-8EF0-F41C969E3D8C}">
      <dgm:prSet/>
      <dgm:spPr/>
      <dgm:t>
        <a:bodyPr/>
        <a:lstStyle/>
        <a:p>
          <a:endParaRPr lang="en-US"/>
        </a:p>
      </dgm:t>
    </dgm:pt>
    <dgm:pt modelId="{924AB7AD-6813-2E4A-9824-0BF4EB55E58C}" type="pres">
      <dgm:prSet presAssocID="{F252A8B7-6F22-4E98-A81F-682387B71E49}" presName="linear" presStyleCnt="0">
        <dgm:presLayoutVars>
          <dgm:animLvl val="lvl"/>
          <dgm:resizeHandles val="exact"/>
        </dgm:presLayoutVars>
      </dgm:prSet>
      <dgm:spPr/>
    </dgm:pt>
    <dgm:pt modelId="{378089C7-2A07-874E-9953-427B547623A0}" type="pres">
      <dgm:prSet presAssocID="{50F7C444-6D9B-40E4-BC63-927769F81905}" presName="parentText" presStyleLbl="node1" presStyleIdx="0" presStyleCnt="4">
        <dgm:presLayoutVars>
          <dgm:chMax val="0"/>
          <dgm:bulletEnabled val="1"/>
        </dgm:presLayoutVars>
      </dgm:prSet>
      <dgm:spPr/>
    </dgm:pt>
    <dgm:pt modelId="{C1916989-C525-7841-8627-0B03EFCFB940}" type="pres">
      <dgm:prSet presAssocID="{4C98D818-A9D1-45AE-BA47-50B27E194BAB}" presName="spacer" presStyleCnt="0"/>
      <dgm:spPr/>
    </dgm:pt>
    <dgm:pt modelId="{3700A3BF-268E-E549-B984-E51CB48969FD}" type="pres">
      <dgm:prSet presAssocID="{46525FE7-4A14-4932-AEB9-D9D6AF67C216}" presName="parentText" presStyleLbl="node1" presStyleIdx="1" presStyleCnt="4">
        <dgm:presLayoutVars>
          <dgm:chMax val="0"/>
          <dgm:bulletEnabled val="1"/>
        </dgm:presLayoutVars>
      </dgm:prSet>
      <dgm:spPr/>
    </dgm:pt>
    <dgm:pt modelId="{D218347C-A97D-7D47-B109-9C78A62C6562}" type="pres">
      <dgm:prSet presAssocID="{E13B9DD2-C0E5-4522-9F0B-1FD5571367CC}" presName="spacer" presStyleCnt="0"/>
      <dgm:spPr/>
    </dgm:pt>
    <dgm:pt modelId="{6F633CA8-9E8B-9A4A-9DE1-AF9CAC43B4D3}" type="pres">
      <dgm:prSet presAssocID="{62D71149-FB02-4D18-ADA0-CBFD34FA8916}" presName="parentText" presStyleLbl="node1" presStyleIdx="2" presStyleCnt="4">
        <dgm:presLayoutVars>
          <dgm:chMax val="0"/>
          <dgm:bulletEnabled val="1"/>
        </dgm:presLayoutVars>
      </dgm:prSet>
      <dgm:spPr/>
    </dgm:pt>
    <dgm:pt modelId="{C2C0F7B5-84BA-D148-8045-34AC0F28DBBE}" type="pres">
      <dgm:prSet presAssocID="{BBBEADA2-F816-4DAE-AF9D-66B5495F3165}" presName="spacer" presStyleCnt="0"/>
      <dgm:spPr/>
    </dgm:pt>
    <dgm:pt modelId="{3E0C88D7-0D26-5E46-9EA4-8A6C9DEE898E}" type="pres">
      <dgm:prSet presAssocID="{08038971-6833-466A-8F5D-F0877DCCC288}" presName="parentText" presStyleLbl="node1" presStyleIdx="3" presStyleCnt="4">
        <dgm:presLayoutVars>
          <dgm:chMax val="0"/>
          <dgm:bulletEnabled val="1"/>
        </dgm:presLayoutVars>
      </dgm:prSet>
      <dgm:spPr/>
    </dgm:pt>
  </dgm:ptLst>
  <dgm:cxnLst>
    <dgm:cxn modelId="{C4524915-F8C4-2F41-BA3B-A81D65D9368D}" type="presOf" srcId="{46525FE7-4A14-4932-AEB9-D9D6AF67C216}" destId="{3700A3BF-268E-E549-B984-E51CB48969FD}" srcOrd="0" destOrd="0" presId="urn:microsoft.com/office/officeart/2005/8/layout/vList2"/>
    <dgm:cxn modelId="{00415819-9312-2041-99C5-EFBA141C8F9C}" type="presOf" srcId="{F252A8B7-6F22-4E98-A81F-682387B71E49}" destId="{924AB7AD-6813-2E4A-9824-0BF4EB55E58C}" srcOrd="0" destOrd="0" presId="urn:microsoft.com/office/officeart/2005/8/layout/vList2"/>
    <dgm:cxn modelId="{F8E91132-3F5B-E649-A873-BBD5F838F51F}" type="presOf" srcId="{62D71149-FB02-4D18-ADA0-CBFD34FA8916}" destId="{6F633CA8-9E8B-9A4A-9DE1-AF9CAC43B4D3}" srcOrd="0" destOrd="0" presId="urn:microsoft.com/office/officeart/2005/8/layout/vList2"/>
    <dgm:cxn modelId="{2F96B886-9A87-4CAA-8EF0-F41C969E3D8C}" srcId="{F252A8B7-6F22-4E98-A81F-682387B71E49}" destId="{08038971-6833-466A-8F5D-F0877DCCC288}" srcOrd="3" destOrd="0" parTransId="{AF5D896A-3093-4217-9159-CC065EB23255}" sibTransId="{8FEFBA0A-3710-44FD-8832-CD82899B2AA7}"/>
    <dgm:cxn modelId="{D7DAA795-4DB8-4A95-A19E-B3E4B2D6ADEF}" srcId="{F252A8B7-6F22-4E98-A81F-682387B71E49}" destId="{46525FE7-4A14-4932-AEB9-D9D6AF67C216}" srcOrd="1" destOrd="0" parTransId="{D2F23581-B8FD-4730-957E-2D588965FA32}" sibTransId="{E13B9DD2-C0E5-4522-9F0B-1FD5571367CC}"/>
    <dgm:cxn modelId="{431368AB-E3E3-487C-86D4-E9BCAB56FC61}" srcId="{F252A8B7-6F22-4E98-A81F-682387B71E49}" destId="{62D71149-FB02-4D18-ADA0-CBFD34FA8916}" srcOrd="2" destOrd="0" parTransId="{637EFC3E-FB88-45A8-8C09-F1624AAC9A0A}" sibTransId="{BBBEADA2-F816-4DAE-AF9D-66B5495F3165}"/>
    <dgm:cxn modelId="{EB1F51B2-14F9-DB4A-BAF4-B049F53476F5}" type="presOf" srcId="{08038971-6833-466A-8F5D-F0877DCCC288}" destId="{3E0C88D7-0D26-5E46-9EA4-8A6C9DEE898E}" srcOrd="0" destOrd="0" presId="urn:microsoft.com/office/officeart/2005/8/layout/vList2"/>
    <dgm:cxn modelId="{E7A203D9-2410-4E8C-A0B1-3BBC03FB13DF}" srcId="{F252A8B7-6F22-4E98-A81F-682387B71E49}" destId="{50F7C444-6D9B-40E4-BC63-927769F81905}" srcOrd="0" destOrd="0" parTransId="{2F5684C0-5F03-4D66-AA09-F51F7642D059}" sibTransId="{4C98D818-A9D1-45AE-BA47-50B27E194BAB}"/>
    <dgm:cxn modelId="{7370D7EB-F7C4-294A-966B-F27A30570676}" type="presOf" srcId="{50F7C444-6D9B-40E4-BC63-927769F81905}" destId="{378089C7-2A07-874E-9953-427B547623A0}" srcOrd="0" destOrd="0" presId="urn:microsoft.com/office/officeart/2005/8/layout/vList2"/>
    <dgm:cxn modelId="{47A2ED9A-338D-9A4F-9E41-5D0430EAB69E}" type="presParOf" srcId="{924AB7AD-6813-2E4A-9824-0BF4EB55E58C}" destId="{378089C7-2A07-874E-9953-427B547623A0}" srcOrd="0" destOrd="0" presId="urn:microsoft.com/office/officeart/2005/8/layout/vList2"/>
    <dgm:cxn modelId="{FEB23E4F-49D4-FC4D-B966-7A10429D71E8}" type="presParOf" srcId="{924AB7AD-6813-2E4A-9824-0BF4EB55E58C}" destId="{C1916989-C525-7841-8627-0B03EFCFB940}" srcOrd="1" destOrd="0" presId="urn:microsoft.com/office/officeart/2005/8/layout/vList2"/>
    <dgm:cxn modelId="{B06C94DA-CFD3-6743-9087-BF563AAAA58C}" type="presParOf" srcId="{924AB7AD-6813-2E4A-9824-0BF4EB55E58C}" destId="{3700A3BF-268E-E549-B984-E51CB48969FD}" srcOrd="2" destOrd="0" presId="urn:microsoft.com/office/officeart/2005/8/layout/vList2"/>
    <dgm:cxn modelId="{CD29901F-3F55-5D42-9B3E-4C1E6C3BCAD9}" type="presParOf" srcId="{924AB7AD-6813-2E4A-9824-0BF4EB55E58C}" destId="{D218347C-A97D-7D47-B109-9C78A62C6562}" srcOrd="3" destOrd="0" presId="urn:microsoft.com/office/officeart/2005/8/layout/vList2"/>
    <dgm:cxn modelId="{D3CFC4C5-BBAD-7944-A202-E0868BF25541}" type="presParOf" srcId="{924AB7AD-6813-2E4A-9824-0BF4EB55E58C}" destId="{6F633CA8-9E8B-9A4A-9DE1-AF9CAC43B4D3}" srcOrd="4" destOrd="0" presId="urn:microsoft.com/office/officeart/2005/8/layout/vList2"/>
    <dgm:cxn modelId="{3F5EAA50-0659-E04F-9C82-43C7A8ACA948}" type="presParOf" srcId="{924AB7AD-6813-2E4A-9824-0BF4EB55E58C}" destId="{C2C0F7B5-84BA-D148-8045-34AC0F28DBBE}" srcOrd="5" destOrd="0" presId="urn:microsoft.com/office/officeart/2005/8/layout/vList2"/>
    <dgm:cxn modelId="{E969A542-9FDE-C240-AC85-BC29968F4815}" type="presParOf" srcId="{924AB7AD-6813-2E4A-9824-0BF4EB55E58C}" destId="{3E0C88D7-0D26-5E46-9EA4-8A6C9DEE898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CA849F-2C8C-4007-8DAD-F784F758607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F8B18D-49D1-48AF-B577-C912E838B21F}">
      <dgm:prSet/>
      <dgm:spPr/>
      <dgm:t>
        <a:bodyPr/>
        <a:lstStyle/>
        <a:p>
          <a:r>
            <a:rPr lang="en-US" dirty="0"/>
            <a:t>Triple Loop develops a cascade of socioeconomic teams doing D-PIE projects that transform downward spiral economic performance into upward spiral of success.  </a:t>
          </a:r>
        </a:p>
      </dgm:t>
    </dgm:pt>
    <dgm:pt modelId="{8F55403E-025D-4B83-B242-EA27155CE408}" type="parTrans" cxnId="{6BB67121-8482-4BA5-8AF4-9E9EF452C72F}">
      <dgm:prSet/>
      <dgm:spPr/>
      <dgm:t>
        <a:bodyPr/>
        <a:lstStyle/>
        <a:p>
          <a:endParaRPr lang="en-US"/>
        </a:p>
      </dgm:t>
    </dgm:pt>
    <dgm:pt modelId="{10498B48-CAD1-4F3E-9D4E-434E2C33AA43}" type="sibTrans" cxnId="{6BB67121-8482-4BA5-8AF4-9E9EF452C72F}">
      <dgm:prSet/>
      <dgm:spPr/>
      <dgm:t>
        <a:bodyPr/>
        <a:lstStyle/>
        <a:p>
          <a:endParaRPr lang="en-US"/>
        </a:p>
      </dgm:t>
    </dgm:pt>
    <dgm:pt modelId="{4E6DC8AC-2E22-4034-8EF6-BE3B6E1B05D7}">
      <dgm:prSet/>
      <dgm:spPr/>
      <dgm:t>
        <a:bodyPr/>
        <a:lstStyle/>
        <a:p>
          <a:r>
            <a:rPr lang="en-US" dirty="0"/>
            <a:t>This is done by converting hidden costs of dysfunctional performance into innovations and problem solving. </a:t>
          </a:r>
        </a:p>
      </dgm:t>
    </dgm:pt>
    <dgm:pt modelId="{9B05610A-BB4D-4E4D-8727-0F31BA9322FF}" type="parTrans" cxnId="{9102C9F6-594E-4433-BAAC-025AABC9BE80}">
      <dgm:prSet/>
      <dgm:spPr/>
      <dgm:t>
        <a:bodyPr/>
        <a:lstStyle/>
        <a:p>
          <a:endParaRPr lang="en-US"/>
        </a:p>
      </dgm:t>
    </dgm:pt>
    <dgm:pt modelId="{DE255FB3-6C7F-4B38-B958-8F1368E929EB}" type="sibTrans" cxnId="{9102C9F6-594E-4433-BAAC-025AABC9BE80}">
      <dgm:prSet/>
      <dgm:spPr/>
      <dgm:t>
        <a:bodyPr/>
        <a:lstStyle/>
        <a:p>
          <a:endParaRPr lang="en-US"/>
        </a:p>
      </dgm:t>
    </dgm:pt>
    <dgm:pt modelId="{9341BAD4-44A0-4721-9778-1BD41BEF98F0}">
      <dgm:prSet/>
      <dgm:spPr/>
      <dgm:t>
        <a:bodyPr/>
        <a:lstStyle/>
        <a:p>
          <a:r>
            <a:rPr lang="en-US" dirty="0"/>
            <a:t>How is it done? We develop the human potential with competency training in skills that result in economic performance. </a:t>
          </a:r>
        </a:p>
      </dgm:t>
    </dgm:pt>
    <dgm:pt modelId="{22333BD5-6AE7-4962-879D-4A102D14A06F}" type="parTrans" cxnId="{AB785562-5FFD-4B7F-9A5F-1B573A964A54}">
      <dgm:prSet/>
      <dgm:spPr/>
      <dgm:t>
        <a:bodyPr/>
        <a:lstStyle/>
        <a:p>
          <a:endParaRPr lang="en-US"/>
        </a:p>
      </dgm:t>
    </dgm:pt>
    <dgm:pt modelId="{1A7B9679-0ECA-4748-A0CE-7DD1141E739E}" type="sibTrans" cxnId="{AB785562-5FFD-4B7F-9A5F-1B573A964A54}">
      <dgm:prSet/>
      <dgm:spPr/>
      <dgm:t>
        <a:bodyPr/>
        <a:lstStyle/>
        <a:p>
          <a:endParaRPr lang="en-US"/>
        </a:p>
      </dgm:t>
    </dgm:pt>
    <dgm:pt modelId="{584DE137-D4BE-4E5D-A722-5DEBA8DF4221}">
      <dgm:prSet/>
      <dgm:spPr/>
      <dgm:t>
        <a:bodyPr/>
        <a:lstStyle/>
        <a:p>
          <a:r>
            <a:rPr lang="en-US" dirty="0"/>
            <a:t>David Boje &amp; Grace Ann Rosile traveled to France every year for 20 years to learn SEAM and give gift of CSI. David taught SEAM for 20 years at NMSU.</a:t>
          </a:r>
        </a:p>
      </dgm:t>
    </dgm:pt>
    <dgm:pt modelId="{B8C95F34-0416-4FE5-9359-FBDA6CF801D8}" type="parTrans" cxnId="{4E4A6E34-3C44-47C7-9E78-72DB3C499484}">
      <dgm:prSet/>
      <dgm:spPr/>
      <dgm:t>
        <a:bodyPr/>
        <a:lstStyle/>
        <a:p>
          <a:endParaRPr lang="en-US"/>
        </a:p>
      </dgm:t>
    </dgm:pt>
    <dgm:pt modelId="{9E9B46AA-8DB6-466C-BC65-A56206575AF1}" type="sibTrans" cxnId="{4E4A6E34-3C44-47C7-9E78-72DB3C499484}">
      <dgm:prSet/>
      <dgm:spPr/>
      <dgm:t>
        <a:bodyPr/>
        <a:lstStyle/>
        <a:p>
          <a:endParaRPr lang="en-US"/>
        </a:p>
      </dgm:t>
    </dgm:pt>
    <dgm:pt modelId="{155FF7DD-931C-BC44-8219-2B5F2BC3CA44}" type="pres">
      <dgm:prSet presAssocID="{50CA849F-2C8C-4007-8DAD-F784F7586070}" presName="linear" presStyleCnt="0">
        <dgm:presLayoutVars>
          <dgm:animLvl val="lvl"/>
          <dgm:resizeHandles val="exact"/>
        </dgm:presLayoutVars>
      </dgm:prSet>
      <dgm:spPr/>
    </dgm:pt>
    <dgm:pt modelId="{24B406F7-9C68-604E-8D4D-53AC6A8CD199}" type="pres">
      <dgm:prSet presAssocID="{6CF8B18D-49D1-48AF-B577-C912E838B21F}" presName="parentText" presStyleLbl="node1" presStyleIdx="0" presStyleCnt="4">
        <dgm:presLayoutVars>
          <dgm:chMax val="0"/>
          <dgm:bulletEnabled val="1"/>
        </dgm:presLayoutVars>
      </dgm:prSet>
      <dgm:spPr/>
    </dgm:pt>
    <dgm:pt modelId="{CE2317BD-5AB4-E24E-B3CE-0F2B18E095C3}" type="pres">
      <dgm:prSet presAssocID="{10498B48-CAD1-4F3E-9D4E-434E2C33AA43}" presName="spacer" presStyleCnt="0"/>
      <dgm:spPr/>
    </dgm:pt>
    <dgm:pt modelId="{3FE1CC25-F153-BC4F-ADA6-C471BE0111B1}" type="pres">
      <dgm:prSet presAssocID="{4E6DC8AC-2E22-4034-8EF6-BE3B6E1B05D7}" presName="parentText" presStyleLbl="node1" presStyleIdx="1" presStyleCnt="4">
        <dgm:presLayoutVars>
          <dgm:chMax val="0"/>
          <dgm:bulletEnabled val="1"/>
        </dgm:presLayoutVars>
      </dgm:prSet>
      <dgm:spPr/>
    </dgm:pt>
    <dgm:pt modelId="{81B06BE3-61C5-9249-B1FF-A5584062AE8D}" type="pres">
      <dgm:prSet presAssocID="{DE255FB3-6C7F-4B38-B958-8F1368E929EB}" presName="spacer" presStyleCnt="0"/>
      <dgm:spPr/>
    </dgm:pt>
    <dgm:pt modelId="{38463085-BC69-DE4D-AEB3-30FFB118B625}" type="pres">
      <dgm:prSet presAssocID="{9341BAD4-44A0-4721-9778-1BD41BEF98F0}" presName="parentText" presStyleLbl="node1" presStyleIdx="2" presStyleCnt="4">
        <dgm:presLayoutVars>
          <dgm:chMax val="0"/>
          <dgm:bulletEnabled val="1"/>
        </dgm:presLayoutVars>
      </dgm:prSet>
      <dgm:spPr/>
    </dgm:pt>
    <dgm:pt modelId="{6E0CD0D1-1744-334B-AC2B-3747C368E99B}" type="pres">
      <dgm:prSet presAssocID="{1A7B9679-0ECA-4748-A0CE-7DD1141E739E}" presName="spacer" presStyleCnt="0"/>
      <dgm:spPr/>
    </dgm:pt>
    <dgm:pt modelId="{7100C4AA-792E-6242-85A2-87852F1E4D03}" type="pres">
      <dgm:prSet presAssocID="{584DE137-D4BE-4E5D-A722-5DEBA8DF4221}" presName="parentText" presStyleLbl="node1" presStyleIdx="3" presStyleCnt="4">
        <dgm:presLayoutVars>
          <dgm:chMax val="0"/>
          <dgm:bulletEnabled val="1"/>
        </dgm:presLayoutVars>
      </dgm:prSet>
      <dgm:spPr/>
    </dgm:pt>
  </dgm:ptLst>
  <dgm:cxnLst>
    <dgm:cxn modelId="{6BB67121-8482-4BA5-8AF4-9E9EF452C72F}" srcId="{50CA849F-2C8C-4007-8DAD-F784F7586070}" destId="{6CF8B18D-49D1-48AF-B577-C912E838B21F}" srcOrd="0" destOrd="0" parTransId="{8F55403E-025D-4B83-B242-EA27155CE408}" sibTransId="{10498B48-CAD1-4F3E-9D4E-434E2C33AA43}"/>
    <dgm:cxn modelId="{4E4A6E34-3C44-47C7-9E78-72DB3C499484}" srcId="{50CA849F-2C8C-4007-8DAD-F784F7586070}" destId="{584DE137-D4BE-4E5D-A722-5DEBA8DF4221}" srcOrd="3" destOrd="0" parTransId="{B8C95F34-0416-4FE5-9359-FBDA6CF801D8}" sibTransId="{9E9B46AA-8DB6-466C-BC65-A56206575AF1}"/>
    <dgm:cxn modelId="{55A63D60-1115-6C43-8303-5F43233C6B44}" type="presOf" srcId="{6CF8B18D-49D1-48AF-B577-C912E838B21F}" destId="{24B406F7-9C68-604E-8D4D-53AC6A8CD199}" srcOrd="0" destOrd="0" presId="urn:microsoft.com/office/officeart/2005/8/layout/vList2"/>
    <dgm:cxn modelId="{AB785562-5FFD-4B7F-9A5F-1B573A964A54}" srcId="{50CA849F-2C8C-4007-8DAD-F784F7586070}" destId="{9341BAD4-44A0-4721-9778-1BD41BEF98F0}" srcOrd="2" destOrd="0" parTransId="{22333BD5-6AE7-4962-879D-4A102D14A06F}" sibTransId="{1A7B9679-0ECA-4748-A0CE-7DD1141E739E}"/>
    <dgm:cxn modelId="{D5DDF16D-452B-F34A-A0F1-B897D406C91F}" type="presOf" srcId="{50CA849F-2C8C-4007-8DAD-F784F7586070}" destId="{155FF7DD-931C-BC44-8219-2B5F2BC3CA44}" srcOrd="0" destOrd="0" presId="urn:microsoft.com/office/officeart/2005/8/layout/vList2"/>
    <dgm:cxn modelId="{8B435C74-AAD5-E440-AE6F-88A792535683}" type="presOf" srcId="{4E6DC8AC-2E22-4034-8EF6-BE3B6E1B05D7}" destId="{3FE1CC25-F153-BC4F-ADA6-C471BE0111B1}" srcOrd="0" destOrd="0" presId="urn:microsoft.com/office/officeart/2005/8/layout/vList2"/>
    <dgm:cxn modelId="{409E547A-EBCD-794C-9C5C-E4A6EF197BE7}" type="presOf" srcId="{584DE137-D4BE-4E5D-A722-5DEBA8DF4221}" destId="{7100C4AA-792E-6242-85A2-87852F1E4D03}" srcOrd="0" destOrd="0" presId="urn:microsoft.com/office/officeart/2005/8/layout/vList2"/>
    <dgm:cxn modelId="{5F7CE4BF-6F95-A347-8D8E-87AFE4F84B73}" type="presOf" srcId="{9341BAD4-44A0-4721-9778-1BD41BEF98F0}" destId="{38463085-BC69-DE4D-AEB3-30FFB118B625}" srcOrd="0" destOrd="0" presId="urn:microsoft.com/office/officeart/2005/8/layout/vList2"/>
    <dgm:cxn modelId="{9102C9F6-594E-4433-BAAC-025AABC9BE80}" srcId="{50CA849F-2C8C-4007-8DAD-F784F7586070}" destId="{4E6DC8AC-2E22-4034-8EF6-BE3B6E1B05D7}" srcOrd="1" destOrd="0" parTransId="{9B05610A-BB4D-4E4D-8727-0F31BA9322FF}" sibTransId="{DE255FB3-6C7F-4B38-B958-8F1368E929EB}"/>
    <dgm:cxn modelId="{35C5B264-E41A-614F-8D97-E5745C8369B3}" type="presParOf" srcId="{155FF7DD-931C-BC44-8219-2B5F2BC3CA44}" destId="{24B406F7-9C68-604E-8D4D-53AC6A8CD199}" srcOrd="0" destOrd="0" presId="urn:microsoft.com/office/officeart/2005/8/layout/vList2"/>
    <dgm:cxn modelId="{27B12218-CE65-CD42-AC52-C6BDC6D17142}" type="presParOf" srcId="{155FF7DD-931C-BC44-8219-2B5F2BC3CA44}" destId="{CE2317BD-5AB4-E24E-B3CE-0F2B18E095C3}" srcOrd="1" destOrd="0" presId="urn:microsoft.com/office/officeart/2005/8/layout/vList2"/>
    <dgm:cxn modelId="{C5241E27-2043-B14A-A82E-B7AC35F90DC0}" type="presParOf" srcId="{155FF7DD-931C-BC44-8219-2B5F2BC3CA44}" destId="{3FE1CC25-F153-BC4F-ADA6-C471BE0111B1}" srcOrd="2" destOrd="0" presId="urn:microsoft.com/office/officeart/2005/8/layout/vList2"/>
    <dgm:cxn modelId="{2100EC36-D102-134E-865C-EAE8D369BFBC}" type="presParOf" srcId="{155FF7DD-931C-BC44-8219-2B5F2BC3CA44}" destId="{81B06BE3-61C5-9249-B1FF-A5584062AE8D}" srcOrd="3" destOrd="0" presId="urn:microsoft.com/office/officeart/2005/8/layout/vList2"/>
    <dgm:cxn modelId="{D0EABB77-BEDD-EC40-878E-B5BC12A9214F}" type="presParOf" srcId="{155FF7DD-931C-BC44-8219-2B5F2BC3CA44}" destId="{38463085-BC69-DE4D-AEB3-30FFB118B625}" srcOrd="4" destOrd="0" presId="urn:microsoft.com/office/officeart/2005/8/layout/vList2"/>
    <dgm:cxn modelId="{AB8DDDAB-17DE-A544-AC57-4E868A55187B}" type="presParOf" srcId="{155FF7DD-931C-BC44-8219-2B5F2BC3CA44}" destId="{6E0CD0D1-1744-334B-AC2B-3747C368E99B}" srcOrd="5" destOrd="0" presId="urn:microsoft.com/office/officeart/2005/8/layout/vList2"/>
    <dgm:cxn modelId="{12375C82-BAC5-4640-BCD4-7955BE3F5515}" type="presParOf" srcId="{155FF7DD-931C-BC44-8219-2B5F2BC3CA44}" destId="{7100C4AA-792E-6242-85A2-87852F1E4D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E775-B769-4E2A-A416-E3571452DE00}">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4D247-4A87-4709-895B-FB6A2C129F50}">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C8264D72-D6D5-4704-BE93-E346D2E44092}">
      <dsp:nvSpPr>
        <dsp:cNvPr id="0" name=""/>
        <dsp:cNvSpPr/>
      </dsp:nvSpPr>
      <dsp:spPr>
        <a:xfrm>
          <a:off x="1509882" y="708097"/>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b="0" i="0" kern="1200" dirty="0"/>
            <a:t>Conversational Storytelling Institute (CSI) is an innovative methodology for exploring and analyzing Conversations through co-Institute dialogue and collaborative storytelling. </a:t>
          </a:r>
          <a:endParaRPr lang="en-US" sz="1600" kern="1200" dirty="0"/>
        </a:p>
      </dsp:txBody>
      <dsp:txXfrm>
        <a:off x="1509882" y="708097"/>
        <a:ext cx="6376817" cy="1307257"/>
      </dsp:txXfrm>
    </dsp:sp>
    <dsp:sp modelId="{47476E98-D44C-49B3-9E93-2D2533FC573E}">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0BA17-D290-4452-865A-5B4C4351618B}">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0D578A73-5218-4DCB-B365-5B0A6B72A407}">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b="0" i="0" kern="1200" dirty="0"/>
            <a:t>It emphasizes the co-creation of meaning through conversational storytelling. </a:t>
          </a:r>
          <a:r>
            <a:rPr lang="en-US" sz="1600" b="0" i="0" kern="1200" dirty="0">
              <a:hlinkClick xmlns:r="http://schemas.openxmlformats.org/officeDocument/2006/relationships" r:id="rId5"/>
            </a:rPr>
            <a:t>More</a:t>
          </a:r>
          <a:br>
            <a:rPr lang="en-US" sz="1600" b="0" i="0" kern="1200" dirty="0"/>
          </a:br>
          <a:endParaRPr lang="en-US" sz="1600" kern="1200" dirty="0"/>
        </a:p>
      </dsp:txBody>
      <dsp:txXfrm>
        <a:off x="1509882" y="2342169"/>
        <a:ext cx="6376817" cy="1307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1700C-8913-4FF7-9C4C-30CF0ADE13EB}">
      <dsp:nvSpPr>
        <dsp:cNvPr id="0" name=""/>
        <dsp:cNvSpPr/>
      </dsp:nvSpPr>
      <dsp:spPr>
        <a:xfrm>
          <a:off x="614351" y="1958"/>
          <a:ext cx="982195" cy="9821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CCCF5-D948-4D46-8B66-D02018AC90F3}">
      <dsp:nvSpPr>
        <dsp:cNvPr id="0" name=""/>
        <dsp:cNvSpPr/>
      </dsp:nvSpPr>
      <dsp:spPr>
        <a:xfrm>
          <a:off x="823672" y="211278"/>
          <a:ext cx="563554" cy="56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920FDCDC-A2DD-4176-9533-438B3C103433}">
      <dsp:nvSpPr>
        <dsp:cNvPr id="0" name=""/>
        <dsp:cNvSpPr/>
      </dsp:nvSpPr>
      <dsp:spPr>
        <a:xfrm>
          <a:off x="300371"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1. You yourself must be true &amp; prepare the energy &amp; effort for a sustainable future</a:t>
          </a:r>
        </a:p>
      </dsp:txBody>
      <dsp:txXfrm>
        <a:off x="300371" y="1290083"/>
        <a:ext cx="1610156" cy="684316"/>
      </dsp:txXfrm>
    </dsp:sp>
    <dsp:sp modelId="{7672F0CA-8698-43FE-94D1-4207797D064A}">
      <dsp:nvSpPr>
        <dsp:cNvPr id="0" name=""/>
        <dsp:cNvSpPr/>
      </dsp:nvSpPr>
      <dsp:spPr>
        <a:xfrm>
          <a:off x="2506285" y="1958"/>
          <a:ext cx="982195" cy="9821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65C7B-DCCF-4CE8-A244-80CE88B06990}">
      <dsp:nvSpPr>
        <dsp:cNvPr id="0" name=""/>
        <dsp:cNvSpPr/>
      </dsp:nvSpPr>
      <dsp:spPr>
        <a:xfrm>
          <a:off x="2715605" y="211278"/>
          <a:ext cx="563554" cy="56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EE19B354-F49B-4768-BDBC-11964CD8399A}">
      <dsp:nvSpPr>
        <dsp:cNvPr id="0" name=""/>
        <dsp:cNvSpPr/>
      </dsp:nvSpPr>
      <dsp:spPr>
        <a:xfrm>
          <a:off x="2192305"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2. Make room, respecting stories already there</a:t>
          </a:r>
        </a:p>
      </dsp:txBody>
      <dsp:txXfrm>
        <a:off x="2192305" y="1290083"/>
        <a:ext cx="1610156" cy="684316"/>
      </dsp:txXfrm>
    </dsp:sp>
    <dsp:sp modelId="{55EDB04A-3554-45C7-9337-D89C43F9774A}">
      <dsp:nvSpPr>
        <dsp:cNvPr id="0" name=""/>
        <dsp:cNvSpPr/>
      </dsp:nvSpPr>
      <dsp:spPr>
        <a:xfrm>
          <a:off x="4398219" y="1958"/>
          <a:ext cx="982195" cy="9821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FFA7F-44B7-4CBB-9675-C007F7365B5D}">
      <dsp:nvSpPr>
        <dsp:cNvPr id="0" name=""/>
        <dsp:cNvSpPr/>
      </dsp:nvSpPr>
      <dsp:spPr>
        <a:xfrm>
          <a:off x="4607539" y="211278"/>
          <a:ext cx="563554" cy="56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95CD155B-026D-42DB-BCDE-C48939ECEF3B}">
      <dsp:nvSpPr>
        <dsp:cNvPr id="0" name=""/>
        <dsp:cNvSpPr/>
      </dsp:nvSpPr>
      <dsp:spPr>
        <a:xfrm>
          <a:off x="4084238"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3. You must create stories with a clear plot creating direction &amp; help people prioritize</a:t>
          </a:r>
        </a:p>
      </dsp:txBody>
      <dsp:txXfrm>
        <a:off x="4084238" y="1290083"/>
        <a:ext cx="1610156" cy="684316"/>
      </dsp:txXfrm>
    </dsp:sp>
    <dsp:sp modelId="{A557CEBD-9B28-4426-A5B1-094FF40227D2}">
      <dsp:nvSpPr>
        <dsp:cNvPr id="0" name=""/>
        <dsp:cNvSpPr/>
      </dsp:nvSpPr>
      <dsp:spPr>
        <a:xfrm>
          <a:off x="6290152" y="1958"/>
          <a:ext cx="982195" cy="9821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C4443-6616-4788-978F-0D79698E4751}">
      <dsp:nvSpPr>
        <dsp:cNvPr id="0" name=""/>
        <dsp:cNvSpPr/>
      </dsp:nvSpPr>
      <dsp:spPr>
        <a:xfrm>
          <a:off x="6499473" y="211278"/>
          <a:ext cx="563554" cy="56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7A80329B-3E17-4E15-8D30-2F88F3972AEF}">
      <dsp:nvSpPr>
        <dsp:cNvPr id="0" name=""/>
        <dsp:cNvSpPr/>
      </dsp:nvSpPr>
      <dsp:spPr>
        <a:xfrm>
          <a:off x="5976172"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4. You must have timing</a:t>
          </a:r>
        </a:p>
      </dsp:txBody>
      <dsp:txXfrm>
        <a:off x="5976172" y="1290083"/>
        <a:ext cx="1610156" cy="684316"/>
      </dsp:txXfrm>
    </dsp:sp>
    <dsp:sp modelId="{2D87D342-C18F-44E2-A1F1-69D31DB5F415}">
      <dsp:nvSpPr>
        <dsp:cNvPr id="0" name=""/>
        <dsp:cNvSpPr/>
      </dsp:nvSpPr>
      <dsp:spPr>
        <a:xfrm>
          <a:off x="1560318" y="2376938"/>
          <a:ext cx="982195" cy="9821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0F7CD-CFF8-4AB0-9994-285ADB6C31AE}">
      <dsp:nvSpPr>
        <dsp:cNvPr id="0" name=""/>
        <dsp:cNvSpPr/>
      </dsp:nvSpPr>
      <dsp:spPr>
        <a:xfrm>
          <a:off x="1769639" y="2586258"/>
          <a:ext cx="563554" cy="563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309FBD5F-2409-4BC0-8843-980292C3E56F}">
      <dsp:nvSpPr>
        <dsp:cNvPr id="0" name=""/>
        <dsp:cNvSpPr/>
      </dsp:nvSpPr>
      <dsp:spPr>
        <a:xfrm>
          <a:off x="1246338"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5. Help stories along their way &amp; be open to experiment</a:t>
          </a:r>
        </a:p>
      </dsp:txBody>
      <dsp:txXfrm>
        <a:off x="1246338" y="3665063"/>
        <a:ext cx="1610156" cy="684316"/>
      </dsp:txXfrm>
    </dsp:sp>
    <dsp:sp modelId="{54536C03-7DBE-428F-82E8-4639E261690E}">
      <dsp:nvSpPr>
        <dsp:cNvPr id="0" name=""/>
        <dsp:cNvSpPr/>
      </dsp:nvSpPr>
      <dsp:spPr>
        <a:xfrm>
          <a:off x="3452252" y="2376938"/>
          <a:ext cx="982195" cy="9821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44604-3322-417D-A75E-05FE6D4535F0}">
      <dsp:nvSpPr>
        <dsp:cNvPr id="0" name=""/>
        <dsp:cNvSpPr/>
      </dsp:nvSpPr>
      <dsp:spPr>
        <a:xfrm>
          <a:off x="3661572" y="2586258"/>
          <a:ext cx="563554" cy="563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5F35B72F-15EE-41B0-8ACA-B04195307BBC}">
      <dsp:nvSpPr>
        <dsp:cNvPr id="0" name=""/>
        <dsp:cNvSpPr/>
      </dsp:nvSpPr>
      <dsp:spPr>
        <a:xfrm>
          <a:off x="3138271"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6. You must consider staging including scenography &amp; artefacts</a:t>
          </a:r>
        </a:p>
      </dsp:txBody>
      <dsp:txXfrm>
        <a:off x="3138271" y="3665063"/>
        <a:ext cx="1610156" cy="684316"/>
      </dsp:txXfrm>
    </dsp:sp>
    <dsp:sp modelId="{9BB75725-59AA-401C-AD1E-B468F91AF056}">
      <dsp:nvSpPr>
        <dsp:cNvPr id="0" name=""/>
        <dsp:cNvSpPr/>
      </dsp:nvSpPr>
      <dsp:spPr>
        <a:xfrm>
          <a:off x="5344185" y="2376938"/>
          <a:ext cx="982195" cy="9821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B19CC-5DD5-411E-BE06-04C5A55AAB9B}">
      <dsp:nvSpPr>
        <dsp:cNvPr id="0" name=""/>
        <dsp:cNvSpPr/>
      </dsp:nvSpPr>
      <dsp:spPr>
        <a:xfrm>
          <a:off x="5553506" y="2586258"/>
          <a:ext cx="563554" cy="5635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2FF85D11-B70C-485E-8D17-ABF209A3E1D9}">
      <dsp:nvSpPr>
        <dsp:cNvPr id="0" name=""/>
        <dsp:cNvSpPr/>
      </dsp:nvSpPr>
      <dsp:spPr>
        <a:xfrm>
          <a:off x="5030205"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7. You must reflect on the stories &amp; how they create value</a:t>
          </a:r>
        </a:p>
      </dsp:txBody>
      <dsp:txXfrm>
        <a:off x="5030205" y="3665063"/>
        <a:ext cx="1610156" cy="684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7FE01-39F3-3342-BFF8-C17D1B0F40CA}">
      <dsp:nvSpPr>
        <dsp:cNvPr id="0" name=""/>
        <dsp:cNvSpPr/>
      </dsp:nvSpPr>
      <dsp:spPr>
        <a:xfrm>
          <a:off x="7258" y="779125"/>
          <a:ext cx="2169562" cy="1301737"/>
        </a:xfrm>
        <a:prstGeom prst="roundRect">
          <a:avLst>
            <a:gd name="adj" fmla="val 10000"/>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Spoiler alert: An Open System Level is analogous to Double-loop.  </a:t>
          </a:r>
        </a:p>
      </dsp:txBody>
      <dsp:txXfrm>
        <a:off x="45385" y="817252"/>
        <a:ext cx="2093308" cy="1225483"/>
      </dsp:txXfrm>
    </dsp:sp>
    <dsp:sp modelId="{1A6C46E1-EF57-5246-A685-3780CEA0D044}">
      <dsp:nvSpPr>
        <dsp:cNvPr id="0" name=""/>
        <dsp:cNvSpPr/>
      </dsp:nvSpPr>
      <dsp:spPr>
        <a:xfrm>
          <a:off x="2367742" y="1160968"/>
          <a:ext cx="459947" cy="5380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67742" y="1268578"/>
        <a:ext cx="321963" cy="322831"/>
      </dsp:txXfrm>
    </dsp:sp>
    <dsp:sp modelId="{EF6E12E8-1080-964C-AE47-AF7D2437D435}">
      <dsp:nvSpPr>
        <dsp:cNvPr id="0" name=""/>
        <dsp:cNvSpPr/>
      </dsp:nvSpPr>
      <dsp:spPr>
        <a:xfrm>
          <a:off x="3044645" y="779125"/>
          <a:ext cx="2169562" cy="1301737"/>
        </a:xfrm>
        <a:prstGeom prst="roundRect">
          <a:avLst>
            <a:gd name="adj" fmla="val 10000"/>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Single-loop is analogous to what Kenneth Boulding and then Louis Pondy call, ‘Cybernetic system.’  </a:t>
          </a:r>
        </a:p>
      </dsp:txBody>
      <dsp:txXfrm>
        <a:off x="3082772" y="817252"/>
        <a:ext cx="2093308" cy="1225483"/>
      </dsp:txXfrm>
    </dsp:sp>
    <dsp:sp modelId="{23D856CB-EDDD-B941-8FB2-FBD044AFF9C0}">
      <dsp:nvSpPr>
        <dsp:cNvPr id="0" name=""/>
        <dsp:cNvSpPr/>
      </dsp:nvSpPr>
      <dsp:spPr>
        <a:xfrm>
          <a:off x="5405129" y="1160968"/>
          <a:ext cx="459947" cy="5380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405129" y="1268578"/>
        <a:ext cx="321963" cy="322831"/>
      </dsp:txXfrm>
    </dsp:sp>
    <dsp:sp modelId="{07FE20FE-8804-6B4C-A9B2-96FDA77C83A5}">
      <dsp:nvSpPr>
        <dsp:cNvPr id="0" name=""/>
        <dsp:cNvSpPr/>
      </dsp:nvSpPr>
      <dsp:spPr>
        <a:xfrm>
          <a:off x="6082033" y="779125"/>
          <a:ext cx="2169562" cy="1301737"/>
        </a:xfrm>
        <a:prstGeom prst="roundRect">
          <a:avLst>
            <a:gd name="adj" fmla="val 10000"/>
          </a:avLst>
        </a:prstGeom>
        <a:solidFill>
          <a:schemeClr val="accent4">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But that still does not answer the question, what is the Triple Loop?  </a:t>
          </a:r>
        </a:p>
      </dsp:txBody>
      <dsp:txXfrm>
        <a:off x="6120160" y="817252"/>
        <a:ext cx="2093308" cy="1225483"/>
      </dsp:txXfrm>
    </dsp:sp>
    <dsp:sp modelId="{FA5DDB4F-3F53-3A47-9687-462F76F005F7}">
      <dsp:nvSpPr>
        <dsp:cNvPr id="0" name=""/>
        <dsp:cNvSpPr/>
      </dsp:nvSpPr>
      <dsp:spPr>
        <a:xfrm rot="5400000">
          <a:off x="6936840" y="2232732"/>
          <a:ext cx="459947" cy="5380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005398" y="2271784"/>
        <a:ext cx="322831" cy="321963"/>
      </dsp:txXfrm>
    </dsp:sp>
    <dsp:sp modelId="{342B87E7-2211-6247-8B7D-9276DEA3F775}">
      <dsp:nvSpPr>
        <dsp:cNvPr id="0" name=""/>
        <dsp:cNvSpPr/>
      </dsp:nvSpPr>
      <dsp:spPr>
        <a:xfrm>
          <a:off x="6082033" y="2948687"/>
          <a:ext cx="2169562" cy="1301737"/>
        </a:xfrm>
        <a:prstGeom prst="roundRect">
          <a:avLst>
            <a:gd name="adj" fmla="val 10000"/>
          </a:avLst>
        </a:prstGeom>
        <a:solidFill>
          <a:schemeClr val="accent5">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 many management and organization theorists tried and failed to find the Triple-loop.  </a:t>
          </a:r>
        </a:p>
      </dsp:txBody>
      <dsp:txXfrm>
        <a:off x="6120160" y="2986814"/>
        <a:ext cx="2093308" cy="1225483"/>
      </dsp:txXfrm>
    </dsp:sp>
    <dsp:sp modelId="{6284CE06-027A-B344-A50B-A622DA6CCD4A}">
      <dsp:nvSpPr>
        <dsp:cNvPr id="0" name=""/>
        <dsp:cNvSpPr/>
      </dsp:nvSpPr>
      <dsp:spPr>
        <a:xfrm rot="10800000">
          <a:off x="5431164" y="3330530"/>
          <a:ext cx="459947" cy="5380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569148" y="3438140"/>
        <a:ext cx="321963" cy="322831"/>
      </dsp:txXfrm>
    </dsp:sp>
    <dsp:sp modelId="{4C5CAB9A-50AD-9E48-843E-700F8A21A97C}">
      <dsp:nvSpPr>
        <dsp:cNvPr id="0" name=""/>
        <dsp:cNvSpPr/>
      </dsp:nvSpPr>
      <dsp:spPr>
        <a:xfrm>
          <a:off x="3044645" y="2948687"/>
          <a:ext cx="2169562" cy="1301737"/>
        </a:xfrm>
        <a:prstGeom prst="roundRect">
          <a:avLst>
            <a:gd name="adj" fmla="val 10000"/>
          </a:avLst>
        </a:prstGeom>
        <a:solidFill>
          <a:schemeClr val="accent6">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OK, here’s the answer: Going Beyond Open System, is precisely what Triple Loop is all about. </a:t>
          </a:r>
        </a:p>
      </dsp:txBody>
      <dsp:txXfrm>
        <a:off x="3082772" y="2986814"/>
        <a:ext cx="2093308" cy="1225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9BBCD-69C2-4CAD-9A64-4E60BF797AAD}">
      <dsp:nvSpPr>
        <dsp:cNvPr id="0" name=""/>
        <dsp:cNvSpPr/>
      </dsp:nvSpPr>
      <dsp:spPr>
        <a:xfrm>
          <a:off x="0" y="2319"/>
          <a:ext cx="4683949"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342C5-9B88-4FE0-B8CA-1DAB88F59DE9}">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993CD258-E28D-4181-ADAC-E2FFD4B317AB}">
      <dsp:nvSpPr>
        <dsp:cNvPr id="0" name=""/>
        <dsp:cNvSpPr/>
      </dsp:nvSpPr>
      <dsp:spPr>
        <a:xfrm>
          <a:off x="1357965" y="231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en-US" sz="1700" kern="1200" dirty="0"/>
            <a:t>Single Loop is command and control structure.</a:t>
          </a:r>
        </a:p>
      </dsp:txBody>
      <dsp:txXfrm>
        <a:off x="1357965" y="2319"/>
        <a:ext cx="3325983" cy="1175727"/>
      </dsp:txXfrm>
    </dsp:sp>
    <dsp:sp modelId="{4023A7F1-D67E-416D-BF7E-22A752B764A7}">
      <dsp:nvSpPr>
        <dsp:cNvPr id="0" name=""/>
        <dsp:cNvSpPr/>
      </dsp:nvSpPr>
      <dsp:spPr>
        <a:xfrm>
          <a:off x="0" y="1471979"/>
          <a:ext cx="4683949"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B7B7E-8351-4DDD-90F6-D42DA52E39BA}">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320723CE-7741-4B0C-B903-9D2B76FCB0F4}">
      <dsp:nvSpPr>
        <dsp:cNvPr id="0" name=""/>
        <dsp:cNvSpPr/>
      </dsp:nvSpPr>
      <dsp:spPr>
        <a:xfrm>
          <a:off x="1357965" y="147197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en-US" sz="1700" kern="1200" dirty="0"/>
            <a:t>It is part of every hierarchical organization</a:t>
          </a:r>
        </a:p>
      </dsp:txBody>
      <dsp:txXfrm>
        <a:off x="1357965" y="1471979"/>
        <a:ext cx="3325983" cy="1175727"/>
      </dsp:txXfrm>
    </dsp:sp>
    <dsp:sp modelId="{69A96F49-583C-4FFA-A99F-4F5A71B3AE32}">
      <dsp:nvSpPr>
        <dsp:cNvPr id="0" name=""/>
        <dsp:cNvSpPr/>
      </dsp:nvSpPr>
      <dsp:spPr>
        <a:xfrm>
          <a:off x="0" y="2941639"/>
          <a:ext cx="4683949"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42C7C-66B8-4198-A9C3-795DC36BF41B}">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391D2808-3044-4CE4-B6E9-F38D09C20F32}">
      <dsp:nvSpPr>
        <dsp:cNvPr id="0" name=""/>
        <dsp:cNvSpPr/>
      </dsp:nvSpPr>
      <dsp:spPr>
        <a:xfrm>
          <a:off x="1357965" y="294163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en-US" sz="1700" kern="1200" dirty="0"/>
            <a:t>It is also known as cybernetic system, which controls any and all deviations.</a:t>
          </a:r>
        </a:p>
      </dsp:txBody>
      <dsp:txXfrm>
        <a:off x="1357965" y="2941639"/>
        <a:ext cx="3325983" cy="1175727"/>
      </dsp:txXfrm>
    </dsp:sp>
    <dsp:sp modelId="{7926265A-C047-4CB2-BD94-1F86BAB82C46}">
      <dsp:nvSpPr>
        <dsp:cNvPr id="0" name=""/>
        <dsp:cNvSpPr/>
      </dsp:nvSpPr>
      <dsp:spPr>
        <a:xfrm>
          <a:off x="0" y="4411299"/>
          <a:ext cx="4683949"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FB368-16D3-4629-80EC-CD6701D99A26}">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dbl" algn="ctr">
          <a:noFill/>
          <a:prstDash val="solid"/>
        </a:ln>
        <a:effectLst/>
      </dsp:spPr>
      <dsp:style>
        <a:lnRef idx="2">
          <a:scrgbClr r="0" g="0" b="0"/>
        </a:lnRef>
        <a:fillRef idx="1">
          <a:scrgbClr r="0" g="0" b="0"/>
        </a:fillRef>
        <a:effectRef idx="0">
          <a:scrgbClr r="0" g="0" b="0"/>
        </a:effectRef>
        <a:fontRef idx="minor">
          <a:schemeClr val="lt1"/>
        </a:fontRef>
      </dsp:style>
    </dsp:sp>
    <dsp:sp modelId="{7A8BC079-C0A8-444D-8557-1644B984F590}">
      <dsp:nvSpPr>
        <dsp:cNvPr id="0" name=""/>
        <dsp:cNvSpPr/>
      </dsp:nvSpPr>
      <dsp:spPr>
        <a:xfrm>
          <a:off x="1357965" y="441129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755650">
            <a:lnSpc>
              <a:spcPct val="90000"/>
            </a:lnSpc>
            <a:spcBef>
              <a:spcPct val="0"/>
            </a:spcBef>
            <a:spcAft>
              <a:spcPct val="35000"/>
            </a:spcAft>
            <a:buNone/>
          </a:pPr>
          <a:r>
            <a:rPr lang="en-US" sz="1700" kern="1200" dirty="0"/>
            <a:t>Those on top determine problems and solutions</a:t>
          </a:r>
        </a:p>
      </dsp:txBody>
      <dsp:txXfrm>
        <a:off x="1357965" y="4411299"/>
        <a:ext cx="3325983" cy="1175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089C7-2A07-874E-9953-427B547623A0}">
      <dsp:nvSpPr>
        <dsp:cNvPr id="0" name=""/>
        <dsp:cNvSpPr/>
      </dsp:nvSpPr>
      <dsp:spPr>
        <a:xfrm>
          <a:off x="0" y="65513"/>
          <a:ext cx="4683949" cy="1312739"/>
        </a:xfrm>
        <a:prstGeom prst="round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Single Loop is command and control structure.</a:t>
          </a:r>
        </a:p>
      </dsp:txBody>
      <dsp:txXfrm>
        <a:off x="64083" y="129596"/>
        <a:ext cx="4555783" cy="1184573"/>
      </dsp:txXfrm>
    </dsp:sp>
    <dsp:sp modelId="{3700A3BF-268E-E549-B984-E51CB48969FD}">
      <dsp:nvSpPr>
        <dsp:cNvPr id="0" name=""/>
        <dsp:cNvSpPr/>
      </dsp:nvSpPr>
      <dsp:spPr>
        <a:xfrm>
          <a:off x="0" y="1447373"/>
          <a:ext cx="4683949" cy="1312739"/>
        </a:xfrm>
        <a:prstGeom prst="roundRect">
          <a:avLst/>
        </a:prstGeom>
        <a:solidFill>
          <a:schemeClr val="accent2">
            <a:hueOff val="-245742"/>
            <a:satOff val="29557"/>
            <a:lumOff val="3399"/>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is part of every hierarchical organization</a:t>
          </a:r>
        </a:p>
      </dsp:txBody>
      <dsp:txXfrm>
        <a:off x="64083" y="1511456"/>
        <a:ext cx="4555783" cy="1184573"/>
      </dsp:txXfrm>
    </dsp:sp>
    <dsp:sp modelId="{6F633CA8-9E8B-9A4A-9DE1-AF9CAC43B4D3}">
      <dsp:nvSpPr>
        <dsp:cNvPr id="0" name=""/>
        <dsp:cNvSpPr/>
      </dsp:nvSpPr>
      <dsp:spPr>
        <a:xfrm>
          <a:off x="0" y="2829233"/>
          <a:ext cx="4683949" cy="1312739"/>
        </a:xfrm>
        <a:prstGeom prst="roundRect">
          <a:avLst/>
        </a:prstGeom>
        <a:solidFill>
          <a:schemeClr val="accent2">
            <a:hueOff val="-491484"/>
            <a:satOff val="59113"/>
            <a:lumOff val="679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is also known as cybernetic system, which controls any and all deviations.</a:t>
          </a:r>
        </a:p>
      </dsp:txBody>
      <dsp:txXfrm>
        <a:off x="64083" y="2893316"/>
        <a:ext cx="4555783" cy="1184573"/>
      </dsp:txXfrm>
    </dsp:sp>
    <dsp:sp modelId="{3E0C88D7-0D26-5E46-9EA4-8A6C9DEE898E}">
      <dsp:nvSpPr>
        <dsp:cNvPr id="0" name=""/>
        <dsp:cNvSpPr/>
      </dsp:nvSpPr>
      <dsp:spPr>
        <a:xfrm>
          <a:off x="0" y="4211093"/>
          <a:ext cx="4683949" cy="1312739"/>
        </a:xfrm>
        <a:prstGeom prst="roundRect">
          <a:avLst/>
        </a:prstGeom>
        <a:solidFill>
          <a:schemeClr val="accent2">
            <a:hueOff val="-737226"/>
            <a:satOff val="88670"/>
            <a:lumOff val="10196"/>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Those on top determine problems and solutions</a:t>
          </a:r>
        </a:p>
      </dsp:txBody>
      <dsp:txXfrm>
        <a:off x="64083" y="4275176"/>
        <a:ext cx="4555783" cy="118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406F7-9C68-604E-8D4D-53AC6A8CD199}">
      <dsp:nvSpPr>
        <dsp:cNvPr id="0" name=""/>
        <dsp:cNvSpPr/>
      </dsp:nvSpPr>
      <dsp:spPr>
        <a:xfrm>
          <a:off x="0" y="334433"/>
          <a:ext cx="4683949" cy="1193400"/>
        </a:xfrm>
        <a:prstGeom prst="round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Triple Loop develops a cascade of socioeconomic teams doing D-PIE projects that transform downward spiral economic performance into upward spiral of success.  </a:t>
          </a:r>
        </a:p>
      </dsp:txBody>
      <dsp:txXfrm>
        <a:off x="58257" y="392690"/>
        <a:ext cx="4567435" cy="1076886"/>
      </dsp:txXfrm>
    </dsp:sp>
    <dsp:sp modelId="{3FE1CC25-F153-BC4F-ADA6-C471BE0111B1}">
      <dsp:nvSpPr>
        <dsp:cNvPr id="0" name=""/>
        <dsp:cNvSpPr/>
      </dsp:nvSpPr>
      <dsp:spPr>
        <a:xfrm>
          <a:off x="0" y="1576793"/>
          <a:ext cx="4683949" cy="1193400"/>
        </a:xfrm>
        <a:prstGeom prst="roundRect">
          <a:avLst/>
        </a:prstGeom>
        <a:solidFill>
          <a:schemeClr val="accent2">
            <a:hueOff val="-245742"/>
            <a:satOff val="29557"/>
            <a:lumOff val="3399"/>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This is done by converting hidden costs of dysfunctional performance into innovations and problem solving. </a:t>
          </a:r>
        </a:p>
      </dsp:txBody>
      <dsp:txXfrm>
        <a:off x="58257" y="1635050"/>
        <a:ext cx="4567435" cy="1076886"/>
      </dsp:txXfrm>
    </dsp:sp>
    <dsp:sp modelId="{38463085-BC69-DE4D-AEB3-30FFB118B625}">
      <dsp:nvSpPr>
        <dsp:cNvPr id="0" name=""/>
        <dsp:cNvSpPr/>
      </dsp:nvSpPr>
      <dsp:spPr>
        <a:xfrm>
          <a:off x="0" y="2819153"/>
          <a:ext cx="4683949" cy="1193400"/>
        </a:xfrm>
        <a:prstGeom prst="roundRect">
          <a:avLst/>
        </a:prstGeom>
        <a:solidFill>
          <a:schemeClr val="accent2">
            <a:hueOff val="-491484"/>
            <a:satOff val="59113"/>
            <a:lumOff val="6797"/>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How is it done? We develop the human potential with competency training in skills that result in economic performance. </a:t>
          </a:r>
        </a:p>
      </dsp:txBody>
      <dsp:txXfrm>
        <a:off x="58257" y="2877410"/>
        <a:ext cx="4567435" cy="1076886"/>
      </dsp:txXfrm>
    </dsp:sp>
    <dsp:sp modelId="{7100C4AA-792E-6242-85A2-87852F1E4D03}">
      <dsp:nvSpPr>
        <dsp:cNvPr id="0" name=""/>
        <dsp:cNvSpPr/>
      </dsp:nvSpPr>
      <dsp:spPr>
        <a:xfrm>
          <a:off x="0" y="4061513"/>
          <a:ext cx="4683949" cy="1193400"/>
        </a:xfrm>
        <a:prstGeom prst="roundRect">
          <a:avLst/>
        </a:prstGeom>
        <a:solidFill>
          <a:schemeClr val="accent2">
            <a:hueOff val="-737226"/>
            <a:satOff val="88670"/>
            <a:lumOff val="10196"/>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David Boje &amp; Grace Ann Rosile traveled to France every year for 20 years to learn SEAM and give gift of CSI. David taught SEAM for 20 years at NMSU.</a:t>
          </a:r>
        </a:p>
      </dsp:txBody>
      <dsp:txXfrm>
        <a:off x="58257" y="4119770"/>
        <a:ext cx="4567435" cy="10768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35AF7-9C7D-1445-932A-867D7F93665F}" type="datetimeFigureOut">
              <a:rPr lang="en-US" smtClean="0"/>
              <a:t>12/4/24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D557B-1A8A-9E4C-A84F-8CC002EDEE02}" type="slidenum">
              <a:rPr lang="en-US" smtClean="0"/>
              <a:t>‹#›</a:t>
            </a:fld>
            <a:endParaRPr lang="en-US" dirty="0"/>
          </a:p>
        </p:txBody>
      </p:sp>
    </p:spTree>
    <p:extLst>
      <p:ext uri="{BB962C8B-B14F-4D97-AF65-F5344CB8AC3E}">
        <p14:creationId xmlns:p14="http://schemas.microsoft.com/office/powerpoint/2010/main" val="673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D557B-1A8A-9E4C-A84F-8CC002EDEE02}" type="slidenum">
              <a:rPr lang="en-US" smtClean="0"/>
              <a:t>7</a:t>
            </a:fld>
            <a:endParaRPr lang="en-US" dirty="0"/>
          </a:p>
        </p:txBody>
      </p:sp>
    </p:spTree>
    <p:extLst>
      <p:ext uri="{BB962C8B-B14F-4D97-AF65-F5344CB8AC3E}">
        <p14:creationId xmlns:p14="http://schemas.microsoft.com/office/powerpoint/2010/main" val="416684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8099-65F1-E588-7CC4-7702CC6FA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962D9-C6BE-11E5-B0B8-0FF77A857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95CDB-D728-8D33-BDAD-A9BFA568D4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B0C82C-1F46-4D29-02EE-0FF7BAB7F98A}"/>
              </a:ext>
            </a:extLst>
          </p:cNvPr>
          <p:cNvSpPr>
            <a:spLocks noGrp="1"/>
          </p:cNvSpPr>
          <p:nvPr>
            <p:ph type="sldNum" sz="quarter" idx="5"/>
          </p:nvPr>
        </p:nvSpPr>
        <p:spPr/>
        <p:txBody>
          <a:bodyPr/>
          <a:lstStyle/>
          <a:p>
            <a:fld id="{D0CD557B-1A8A-9E4C-A84F-8CC002EDEE02}" type="slidenum">
              <a:rPr lang="en-US" smtClean="0"/>
              <a:t>9</a:t>
            </a:fld>
            <a:endParaRPr lang="en-US" dirty="0"/>
          </a:p>
        </p:txBody>
      </p:sp>
    </p:spTree>
    <p:extLst>
      <p:ext uri="{BB962C8B-B14F-4D97-AF65-F5344CB8AC3E}">
        <p14:creationId xmlns:p14="http://schemas.microsoft.com/office/powerpoint/2010/main" val="286627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7C3F878-F5E8-489B-AC8A-64F2A7E22C28}" type="datetimeFigureOut">
              <a:rPr lang="en-US" smtClean="0"/>
              <a:pPr/>
              <a:t>12/4/24</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8.xml"/><Relationship Id="rId5" Type="http://schemas.openxmlformats.org/officeDocument/2006/relationships/image" Target="../media/image38.gif"/><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truestorytelling.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ruestorytell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sistory.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csistory.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csistory.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AF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3" name="Picture 2" descr="A logo with horses and a microphone&#10;&#10;Description automatically generated">
            <a:extLst>
              <a:ext uri="{FF2B5EF4-FFF2-40B4-BE49-F238E27FC236}">
                <a16:creationId xmlns:a16="http://schemas.microsoft.com/office/drawing/2014/main" id="{6DC11D19-600A-5DE5-7F1E-A6AD73F9B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097" y="914121"/>
            <a:ext cx="5235806" cy="5222717"/>
          </a:xfrm>
          <a:prstGeom prst="rect">
            <a:avLst/>
          </a:prstGeom>
        </p:spPr>
      </p:pic>
    </p:spTree>
    <p:extLst>
      <p:ext uri="{BB962C8B-B14F-4D97-AF65-F5344CB8AC3E}">
        <p14:creationId xmlns:p14="http://schemas.microsoft.com/office/powerpoint/2010/main" val="291930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A114D-09FB-E14F-5153-0987B10FCA35}"/>
              </a:ext>
            </a:extLst>
          </p:cNvPr>
          <p:cNvSpPr>
            <a:spLocks noGrp="1"/>
          </p:cNvSpPr>
          <p:nvPr>
            <p:ph type="title"/>
          </p:nvPr>
        </p:nvSpPr>
        <p:spPr>
          <a:xfrm>
            <a:off x="891051" y="381935"/>
            <a:ext cx="7017080" cy="1200329"/>
          </a:xfrm>
        </p:spPr>
        <p:txBody>
          <a:bodyPr anchor="t">
            <a:normAutofit fontScale="90000"/>
          </a:bodyPr>
          <a:lstStyle/>
          <a:p>
            <a:pPr>
              <a:lnSpc>
                <a:spcPct val="90000"/>
              </a:lnSpc>
            </a:pPr>
            <a:r>
              <a:rPr lang="en-US" sz="4900" b="1">
                <a:latin typeface="Bungee Inline" pitchFamily="2" charset="77"/>
              </a:rPr>
              <a:t>The Quest for Triple Loop</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45650" y="554152"/>
            <a:ext cx="430632"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4313918-6E83-1678-4F34-148F3486C565}"/>
              </a:ext>
            </a:extLst>
          </p:cNvPr>
          <p:cNvGraphicFramePr>
            <a:graphicFrameLocks noGrp="1"/>
          </p:cNvGraphicFramePr>
          <p:nvPr>
            <p:ph idx="1"/>
            <p:extLst>
              <p:ext uri="{D42A27DB-BD31-4B8C-83A1-F6EECF244321}">
                <p14:modId xmlns:p14="http://schemas.microsoft.com/office/powerpoint/2010/main" val="3720228418"/>
              </p:ext>
            </p:extLst>
          </p:nvPr>
        </p:nvGraphicFramePr>
        <p:xfrm>
          <a:off x="592067" y="1582264"/>
          <a:ext cx="8258854" cy="5029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0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01EC8A9A-EF57-C9E7-44A3-D5B3674BA201}"/>
              </a:ext>
            </a:extLst>
          </p:cNvPr>
          <p:cNvSpPr/>
          <p:nvPr/>
        </p:nvSpPr>
        <p:spPr>
          <a:xfrm rot="10800000">
            <a:off x="2710543" y="653144"/>
            <a:ext cx="4256314" cy="4898570"/>
          </a:xfrm>
          <a:prstGeom prst="triangle">
            <a:avLst/>
          </a:prstGeom>
          <a:ln w="12382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30CEA81-FAC5-D30B-0D8D-5821DD591FBA}"/>
              </a:ext>
            </a:extLst>
          </p:cNvPr>
          <p:cNvCxnSpPr>
            <a:cxnSpLocks/>
          </p:cNvCxnSpPr>
          <p:nvPr/>
        </p:nvCxnSpPr>
        <p:spPr>
          <a:xfrm>
            <a:off x="3582649" y="2578307"/>
            <a:ext cx="2548328"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EDDC2C1-4888-0A89-8CFB-6622263624EB}"/>
              </a:ext>
            </a:extLst>
          </p:cNvPr>
          <p:cNvCxnSpPr>
            <a:cxnSpLocks/>
            <a:stCxn id="4" idx="5"/>
          </p:cNvCxnSpPr>
          <p:nvPr/>
        </p:nvCxnSpPr>
        <p:spPr>
          <a:xfrm>
            <a:off x="3774621" y="3102429"/>
            <a:ext cx="2220819"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5D7C0BD-6294-67C2-C4A3-C5A0216D9F82}"/>
              </a:ext>
            </a:extLst>
          </p:cNvPr>
          <p:cNvCxnSpPr>
            <a:cxnSpLocks/>
          </p:cNvCxnSpPr>
          <p:nvPr/>
        </p:nvCxnSpPr>
        <p:spPr>
          <a:xfrm>
            <a:off x="4137284" y="4022361"/>
            <a:ext cx="1439056"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0796C2C-D2D9-36AA-E998-98A24A3413A7}"/>
              </a:ext>
            </a:extLst>
          </p:cNvPr>
          <p:cNvCxnSpPr>
            <a:cxnSpLocks/>
          </p:cNvCxnSpPr>
          <p:nvPr/>
        </p:nvCxnSpPr>
        <p:spPr>
          <a:xfrm>
            <a:off x="3942413" y="3570871"/>
            <a:ext cx="1758847"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C3DC2D8-B209-CAFE-BAE7-A9979FA41BD7}"/>
              </a:ext>
            </a:extLst>
          </p:cNvPr>
          <p:cNvCxnSpPr>
            <a:cxnSpLocks/>
          </p:cNvCxnSpPr>
          <p:nvPr/>
        </p:nvCxnSpPr>
        <p:spPr>
          <a:xfrm>
            <a:off x="4538895" y="4986727"/>
            <a:ext cx="557761"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AA6A1EF-7DAA-A170-CDE8-9D6AB03901B1}"/>
              </a:ext>
            </a:extLst>
          </p:cNvPr>
          <p:cNvCxnSpPr>
            <a:cxnSpLocks/>
          </p:cNvCxnSpPr>
          <p:nvPr/>
        </p:nvCxnSpPr>
        <p:spPr>
          <a:xfrm>
            <a:off x="4407108" y="4539521"/>
            <a:ext cx="904407"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387E23-1092-545E-F4A4-804FEEB6FA7B}"/>
              </a:ext>
            </a:extLst>
          </p:cNvPr>
          <p:cNvCxnSpPr>
            <a:cxnSpLocks/>
          </p:cNvCxnSpPr>
          <p:nvPr/>
        </p:nvCxnSpPr>
        <p:spPr>
          <a:xfrm>
            <a:off x="3102963" y="1543985"/>
            <a:ext cx="3500203"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FC261AF-D687-1F52-8077-E808538735BB}"/>
              </a:ext>
            </a:extLst>
          </p:cNvPr>
          <p:cNvCxnSpPr>
            <a:cxnSpLocks/>
          </p:cNvCxnSpPr>
          <p:nvPr/>
        </p:nvCxnSpPr>
        <p:spPr>
          <a:xfrm>
            <a:off x="3372787" y="2086129"/>
            <a:ext cx="2983043"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E127894-512D-6719-9A95-1599358C0E4B}"/>
              </a:ext>
            </a:extLst>
          </p:cNvPr>
          <p:cNvCxnSpPr>
            <a:cxnSpLocks/>
          </p:cNvCxnSpPr>
          <p:nvPr/>
        </p:nvCxnSpPr>
        <p:spPr>
          <a:xfrm>
            <a:off x="2954311" y="1069297"/>
            <a:ext cx="3797508" cy="0"/>
          </a:xfrm>
          <a:prstGeom prst="line">
            <a:avLst/>
          </a:prstGeom>
          <a:ln w="107950"/>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56675AC2-1788-FD12-D5C7-864ABDCC9B11}"/>
              </a:ext>
            </a:extLst>
          </p:cNvPr>
          <p:cNvSpPr txBox="1"/>
          <p:nvPr/>
        </p:nvSpPr>
        <p:spPr>
          <a:xfrm>
            <a:off x="1808013" y="2395741"/>
            <a:ext cx="1747846" cy="461665"/>
          </a:xfrm>
          <a:prstGeom prst="rect">
            <a:avLst/>
          </a:prstGeom>
          <a:noFill/>
        </p:spPr>
        <p:txBody>
          <a:bodyPr wrap="square" rtlCol="0">
            <a:spAutoFit/>
          </a:bodyPr>
          <a:lstStyle/>
          <a:p>
            <a:r>
              <a:rPr lang="en-US" sz="2400" b="1" dirty="0">
                <a:latin typeface="Bungee Inline" pitchFamily="2" charset="77"/>
              </a:rPr>
              <a:t>Animal</a:t>
            </a:r>
            <a:endParaRPr lang="en-US" b="1" dirty="0">
              <a:latin typeface="Bungee Inline" pitchFamily="2" charset="77"/>
            </a:endParaRPr>
          </a:p>
        </p:txBody>
      </p:sp>
      <p:sp>
        <p:nvSpPr>
          <p:cNvPr id="40" name="TextBox 39">
            <a:extLst>
              <a:ext uri="{FF2B5EF4-FFF2-40B4-BE49-F238E27FC236}">
                <a16:creationId xmlns:a16="http://schemas.microsoft.com/office/drawing/2014/main" id="{A29D4B5E-6DCE-2E8D-5EEA-3027F8B7BC7D}"/>
              </a:ext>
            </a:extLst>
          </p:cNvPr>
          <p:cNvSpPr txBox="1"/>
          <p:nvPr/>
        </p:nvSpPr>
        <p:spPr>
          <a:xfrm>
            <a:off x="7009637" y="342797"/>
            <a:ext cx="2053652" cy="646331"/>
          </a:xfrm>
          <a:prstGeom prst="rect">
            <a:avLst/>
          </a:prstGeom>
          <a:noFill/>
        </p:spPr>
        <p:txBody>
          <a:bodyPr wrap="square" rtlCol="0">
            <a:spAutoFit/>
          </a:bodyPr>
          <a:lstStyle/>
          <a:p>
            <a:r>
              <a:rPr lang="en-US" sz="3600" b="1" dirty="0">
                <a:solidFill>
                  <a:srgbClr val="0070C0"/>
                </a:solidFill>
                <a:latin typeface="Bungee Inline" pitchFamily="2" charset="77"/>
              </a:rPr>
              <a:t>PONDY</a:t>
            </a:r>
            <a:endParaRPr lang="en-US" sz="2800" b="1" dirty="0">
              <a:solidFill>
                <a:srgbClr val="0070C0"/>
              </a:solidFill>
              <a:latin typeface="Bungee Inline" pitchFamily="2" charset="77"/>
            </a:endParaRPr>
          </a:p>
        </p:txBody>
      </p:sp>
      <p:sp>
        <p:nvSpPr>
          <p:cNvPr id="41" name="TextBox 40">
            <a:extLst>
              <a:ext uri="{FF2B5EF4-FFF2-40B4-BE49-F238E27FC236}">
                <a16:creationId xmlns:a16="http://schemas.microsoft.com/office/drawing/2014/main" id="{13FA52D6-28C4-A75C-1227-1C1FDB6EE5E3}"/>
              </a:ext>
            </a:extLst>
          </p:cNvPr>
          <p:cNvSpPr txBox="1"/>
          <p:nvPr/>
        </p:nvSpPr>
        <p:spPr>
          <a:xfrm>
            <a:off x="1684522" y="1934076"/>
            <a:ext cx="1406714" cy="461665"/>
          </a:xfrm>
          <a:prstGeom prst="rect">
            <a:avLst/>
          </a:prstGeom>
          <a:noFill/>
        </p:spPr>
        <p:txBody>
          <a:bodyPr wrap="square" rtlCol="0">
            <a:spAutoFit/>
          </a:bodyPr>
          <a:lstStyle/>
          <a:p>
            <a:r>
              <a:rPr lang="en-US" sz="2400" b="1" dirty="0">
                <a:latin typeface="Bungee Inline" pitchFamily="2" charset="77"/>
              </a:rPr>
              <a:t>Human</a:t>
            </a:r>
            <a:endParaRPr lang="en-US" b="1" dirty="0">
              <a:latin typeface="Bungee Inline" pitchFamily="2" charset="77"/>
            </a:endParaRPr>
          </a:p>
        </p:txBody>
      </p:sp>
      <p:sp>
        <p:nvSpPr>
          <p:cNvPr id="42" name="TextBox 41">
            <a:extLst>
              <a:ext uri="{FF2B5EF4-FFF2-40B4-BE49-F238E27FC236}">
                <a16:creationId xmlns:a16="http://schemas.microsoft.com/office/drawing/2014/main" id="{9C151812-78E9-5F4D-94F1-7F8C3F970F2D}"/>
              </a:ext>
            </a:extLst>
          </p:cNvPr>
          <p:cNvSpPr txBox="1"/>
          <p:nvPr/>
        </p:nvSpPr>
        <p:spPr>
          <a:xfrm>
            <a:off x="169165" y="395529"/>
            <a:ext cx="2873600" cy="584775"/>
          </a:xfrm>
          <a:prstGeom prst="rect">
            <a:avLst/>
          </a:prstGeom>
          <a:noFill/>
        </p:spPr>
        <p:txBody>
          <a:bodyPr wrap="square" rtlCol="0">
            <a:spAutoFit/>
          </a:bodyPr>
          <a:lstStyle/>
          <a:p>
            <a:r>
              <a:rPr lang="en-US" sz="3200" b="1" dirty="0">
                <a:solidFill>
                  <a:srgbClr val="0070C0"/>
                </a:solidFill>
                <a:latin typeface="Bungee Inline" pitchFamily="2" charset="77"/>
              </a:rPr>
              <a:t>BOULDING</a:t>
            </a:r>
            <a:endParaRPr lang="en-US" b="1" dirty="0">
              <a:solidFill>
                <a:srgbClr val="0070C0"/>
              </a:solidFill>
              <a:latin typeface="Bungee Inline" pitchFamily="2" charset="77"/>
            </a:endParaRPr>
          </a:p>
        </p:txBody>
      </p:sp>
      <p:sp>
        <p:nvSpPr>
          <p:cNvPr id="43" name="TextBox 42">
            <a:extLst>
              <a:ext uri="{FF2B5EF4-FFF2-40B4-BE49-F238E27FC236}">
                <a16:creationId xmlns:a16="http://schemas.microsoft.com/office/drawing/2014/main" id="{EB54B39A-C2D8-2192-9C3A-3BEAA011850E}"/>
              </a:ext>
            </a:extLst>
          </p:cNvPr>
          <p:cNvSpPr txBox="1"/>
          <p:nvPr/>
        </p:nvSpPr>
        <p:spPr>
          <a:xfrm>
            <a:off x="1169833" y="2927716"/>
            <a:ext cx="2548327" cy="461665"/>
          </a:xfrm>
          <a:prstGeom prst="rect">
            <a:avLst/>
          </a:prstGeom>
          <a:noFill/>
        </p:spPr>
        <p:txBody>
          <a:bodyPr wrap="square" rtlCol="0">
            <a:spAutoFit/>
          </a:bodyPr>
          <a:lstStyle/>
          <a:p>
            <a:r>
              <a:rPr lang="en-US" sz="2400" b="1" dirty="0">
                <a:latin typeface="Bungee Inline" pitchFamily="2" charset="77"/>
              </a:rPr>
              <a:t>Cell Society</a:t>
            </a:r>
            <a:endParaRPr lang="en-US" b="1" dirty="0">
              <a:latin typeface="Bungee Inline" pitchFamily="2" charset="77"/>
            </a:endParaRPr>
          </a:p>
        </p:txBody>
      </p:sp>
      <p:sp>
        <p:nvSpPr>
          <p:cNvPr id="44" name="TextBox 43">
            <a:extLst>
              <a:ext uri="{FF2B5EF4-FFF2-40B4-BE49-F238E27FC236}">
                <a16:creationId xmlns:a16="http://schemas.microsoft.com/office/drawing/2014/main" id="{93FED1CB-F582-43FA-BDCE-395B11EA4C44}"/>
              </a:ext>
            </a:extLst>
          </p:cNvPr>
          <p:cNvSpPr txBox="1"/>
          <p:nvPr/>
        </p:nvSpPr>
        <p:spPr>
          <a:xfrm>
            <a:off x="2837836" y="3412041"/>
            <a:ext cx="1082090" cy="461665"/>
          </a:xfrm>
          <a:prstGeom prst="rect">
            <a:avLst/>
          </a:prstGeom>
          <a:noFill/>
        </p:spPr>
        <p:txBody>
          <a:bodyPr wrap="square" rtlCol="0">
            <a:spAutoFit/>
          </a:bodyPr>
          <a:lstStyle/>
          <a:p>
            <a:r>
              <a:rPr lang="en-US" sz="2400" b="1" dirty="0">
                <a:solidFill>
                  <a:srgbClr val="FF0000"/>
                </a:solidFill>
                <a:latin typeface="Bungee Inline" pitchFamily="2" charset="77"/>
              </a:rPr>
              <a:t>OPEN</a:t>
            </a:r>
            <a:endParaRPr lang="en-US" b="1" dirty="0">
              <a:solidFill>
                <a:srgbClr val="FF0000"/>
              </a:solidFill>
              <a:latin typeface="Bungee Inline" pitchFamily="2" charset="77"/>
            </a:endParaRPr>
          </a:p>
        </p:txBody>
      </p:sp>
      <p:sp>
        <p:nvSpPr>
          <p:cNvPr id="45" name="TextBox 44">
            <a:extLst>
              <a:ext uri="{FF2B5EF4-FFF2-40B4-BE49-F238E27FC236}">
                <a16:creationId xmlns:a16="http://schemas.microsoft.com/office/drawing/2014/main" id="{FB833620-2B8B-B89A-76F8-F0A50072CFED}"/>
              </a:ext>
            </a:extLst>
          </p:cNvPr>
          <p:cNvSpPr txBox="1"/>
          <p:nvPr/>
        </p:nvSpPr>
        <p:spPr>
          <a:xfrm>
            <a:off x="2031592" y="4380691"/>
            <a:ext cx="2290370" cy="461665"/>
          </a:xfrm>
          <a:prstGeom prst="rect">
            <a:avLst/>
          </a:prstGeom>
          <a:noFill/>
        </p:spPr>
        <p:txBody>
          <a:bodyPr wrap="square" rtlCol="0">
            <a:spAutoFit/>
          </a:bodyPr>
          <a:lstStyle/>
          <a:p>
            <a:r>
              <a:rPr lang="en-US" sz="2400" b="1" dirty="0">
                <a:latin typeface="Bungee Inline" pitchFamily="2" charset="77"/>
              </a:rPr>
              <a:t>Clockwork</a:t>
            </a:r>
            <a:endParaRPr lang="en-US" b="1" dirty="0">
              <a:latin typeface="Bungee Inline" pitchFamily="2" charset="77"/>
            </a:endParaRPr>
          </a:p>
        </p:txBody>
      </p:sp>
      <p:sp>
        <p:nvSpPr>
          <p:cNvPr id="46" name="TextBox 45">
            <a:extLst>
              <a:ext uri="{FF2B5EF4-FFF2-40B4-BE49-F238E27FC236}">
                <a16:creationId xmlns:a16="http://schemas.microsoft.com/office/drawing/2014/main" id="{FE40837C-78E9-3C8B-9D4E-728A8C91DA7F}"/>
              </a:ext>
            </a:extLst>
          </p:cNvPr>
          <p:cNvSpPr txBox="1"/>
          <p:nvPr/>
        </p:nvSpPr>
        <p:spPr>
          <a:xfrm>
            <a:off x="1715948" y="3873706"/>
            <a:ext cx="2421336" cy="461665"/>
          </a:xfrm>
          <a:prstGeom prst="rect">
            <a:avLst/>
          </a:prstGeom>
          <a:noFill/>
        </p:spPr>
        <p:txBody>
          <a:bodyPr wrap="square" rtlCol="0">
            <a:spAutoFit/>
          </a:bodyPr>
          <a:lstStyle/>
          <a:p>
            <a:r>
              <a:rPr lang="en-US" sz="2400" b="1" dirty="0">
                <a:solidFill>
                  <a:srgbClr val="FF0000"/>
                </a:solidFill>
                <a:latin typeface="Bungee Inline" pitchFamily="2" charset="77"/>
              </a:rPr>
              <a:t>Cybernetic</a:t>
            </a:r>
            <a:endParaRPr lang="en-US" b="1" dirty="0">
              <a:solidFill>
                <a:srgbClr val="FF0000"/>
              </a:solidFill>
              <a:latin typeface="Bungee Inline" pitchFamily="2" charset="77"/>
            </a:endParaRPr>
          </a:p>
        </p:txBody>
      </p:sp>
      <p:sp>
        <p:nvSpPr>
          <p:cNvPr id="47" name="TextBox 46">
            <a:extLst>
              <a:ext uri="{FF2B5EF4-FFF2-40B4-BE49-F238E27FC236}">
                <a16:creationId xmlns:a16="http://schemas.microsoft.com/office/drawing/2014/main" id="{0A2E350B-9390-7D63-4924-C601FBD36DEE}"/>
              </a:ext>
            </a:extLst>
          </p:cNvPr>
          <p:cNvSpPr txBox="1"/>
          <p:nvPr/>
        </p:nvSpPr>
        <p:spPr>
          <a:xfrm>
            <a:off x="5144436" y="4842355"/>
            <a:ext cx="2290370" cy="461665"/>
          </a:xfrm>
          <a:prstGeom prst="rect">
            <a:avLst/>
          </a:prstGeom>
          <a:noFill/>
        </p:spPr>
        <p:txBody>
          <a:bodyPr wrap="square" rtlCol="0">
            <a:spAutoFit/>
          </a:bodyPr>
          <a:lstStyle/>
          <a:p>
            <a:r>
              <a:rPr lang="en-US" sz="2400" b="1" dirty="0">
                <a:latin typeface="Bungee Inline" pitchFamily="2" charset="77"/>
              </a:rPr>
              <a:t>Framework</a:t>
            </a:r>
            <a:endParaRPr lang="en-US" b="1" dirty="0">
              <a:latin typeface="Bungee Inline" pitchFamily="2" charset="77"/>
            </a:endParaRPr>
          </a:p>
        </p:txBody>
      </p:sp>
      <p:sp>
        <p:nvSpPr>
          <p:cNvPr id="48" name="TextBox 47">
            <a:extLst>
              <a:ext uri="{FF2B5EF4-FFF2-40B4-BE49-F238E27FC236}">
                <a16:creationId xmlns:a16="http://schemas.microsoft.com/office/drawing/2014/main" id="{AABA10D4-F17E-E3BC-860F-41A29265EF77}"/>
              </a:ext>
            </a:extLst>
          </p:cNvPr>
          <p:cNvSpPr txBox="1"/>
          <p:nvPr/>
        </p:nvSpPr>
        <p:spPr>
          <a:xfrm>
            <a:off x="80711" y="949062"/>
            <a:ext cx="3270474" cy="461665"/>
          </a:xfrm>
          <a:prstGeom prst="rect">
            <a:avLst/>
          </a:prstGeom>
          <a:noFill/>
        </p:spPr>
        <p:txBody>
          <a:bodyPr wrap="square" rtlCol="0">
            <a:spAutoFit/>
          </a:bodyPr>
          <a:lstStyle/>
          <a:p>
            <a:r>
              <a:rPr lang="en-US" sz="2400" b="1" dirty="0">
                <a:latin typeface="Bungee Inline" pitchFamily="2" charset="77"/>
              </a:rPr>
              <a:t>Transcendent</a:t>
            </a:r>
            <a:endParaRPr lang="en-US" b="1" dirty="0">
              <a:latin typeface="Bungee Inline" pitchFamily="2" charset="77"/>
            </a:endParaRPr>
          </a:p>
        </p:txBody>
      </p:sp>
      <p:sp>
        <p:nvSpPr>
          <p:cNvPr id="49" name="TextBox 48">
            <a:extLst>
              <a:ext uri="{FF2B5EF4-FFF2-40B4-BE49-F238E27FC236}">
                <a16:creationId xmlns:a16="http://schemas.microsoft.com/office/drawing/2014/main" id="{337D9F07-AE19-953C-F2CA-59871BA273D5}"/>
              </a:ext>
            </a:extLst>
          </p:cNvPr>
          <p:cNvSpPr txBox="1"/>
          <p:nvPr/>
        </p:nvSpPr>
        <p:spPr>
          <a:xfrm>
            <a:off x="344775" y="1404424"/>
            <a:ext cx="2786096" cy="461665"/>
          </a:xfrm>
          <a:prstGeom prst="rect">
            <a:avLst/>
          </a:prstGeom>
          <a:noFill/>
        </p:spPr>
        <p:txBody>
          <a:bodyPr wrap="square" rtlCol="0">
            <a:spAutoFit/>
          </a:bodyPr>
          <a:lstStyle/>
          <a:p>
            <a:r>
              <a:rPr lang="en-US" sz="2400" b="1" dirty="0">
                <a:latin typeface="Bungee Inline" pitchFamily="2" charset="77"/>
              </a:rPr>
              <a:t>Social-Organ</a:t>
            </a:r>
            <a:endParaRPr lang="en-US" b="1" dirty="0">
              <a:latin typeface="Bungee Inline" pitchFamily="2" charset="77"/>
            </a:endParaRPr>
          </a:p>
        </p:txBody>
      </p:sp>
      <p:sp>
        <p:nvSpPr>
          <p:cNvPr id="50" name="TextBox 49">
            <a:extLst>
              <a:ext uri="{FF2B5EF4-FFF2-40B4-BE49-F238E27FC236}">
                <a16:creationId xmlns:a16="http://schemas.microsoft.com/office/drawing/2014/main" id="{CD69FC17-C603-B435-6112-E04BC4564613}"/>
              </a:ext>
            </a:extLst>
          </p:cNvPr>
          <p:cNvSpPr txBox="1"/>
          <p:nvPr/>
        </p:nvSpPr>
        <p:spPr>
          <a:xfrm>
            <a:off x="2227602" y="4842356"/>
            <a:ext cx="2290370" cy="461665"/>
          </a:xfrm>
          <a:prstGeom prst="rect">
            <a:avLst/>
          </a:prstGeom>
          <a:noFill/>
        </p:spPr>
        <p:txBody>
          <a:bodyPr wrap="square" rtlCol="0">
            <a:spAutoFit/>
          </a:bodyPr>
          <a:lstStyle/>
          <a:p>
            <a:r>
              <a:rPr lang="en-US" sz="2400" b="1" dirty="0">
                <a:latin typeface="Bungee Inline" pitchFamily="2" charset="77"/>
              </a:rPr>
              <a:t>Framework</a:t>
            </a:r>
            <a:endParaRPr lang="en-US" b="1" dirty="0">
              <a:latin typeface="Bungee Inline" pitchFamily="2" charset="77"/>
            </a:endParaRPr>
          </a:p>
        </p:txBody>
      </p:sp>
      <p:sp>
        <p:nvSpPr>
          <p:cNvPr id="51" name="TextBox 50">
            <a:extLst>
              <a:ext uri="{FF2B5EF4-FFF2-40B4-BE49-F238E27FC236}">
                <a16:creationId xmlns:a16="http://schemas.microsoft.com/office/drawing/2014/main" id="{A05FFF62-FE08-BDC7-A68E-0CDBEE6B7DE5}"/>
              </a:ext>
            </a:extLst>
          </p:cNvPr>
          <p:cNvSpPr txBox="1"/>
          <p:nvPr/>
        </p:nvSpPr>
        <p:spPr>
          <a:xfrm>
            <a:off x="5367995" y="4380034"/>
            <a:ext cx="2593455" cy="461665"/>
          </a:xfrm>
          <a:prstGeom prst="rect">
            <a:avLst/>
          </a:prstGeom>
          <a:noFill/>
        </p:spPr>
        <p:txBody>
          <a:bodyPr wrap="square" rtlCol="0">
            <a:spAutoFit/>
          </a:bodyPr>
          <a:lstStyle/>
          <a:p>
            <a:r>
              <a:rPr lang="en-US" sz="2400" b="1" dirty="0">
                <a:latin typeface="Bungee Inline" pitchFamily="2" charset="77"/>
              </a:rPr>
              <a:t>Mechanistic</a:t>
            </a:r>
            <a:endParaRPr lang="en-US" b="1" dirty="0">
              <a:latin typeface="Bungee Inline" pitchFamily="2" charset="77"/>
            </a:endParaRPr>
          </a:p>
        </p:txBody>
      </p:sp>
      <p:sp>
        <p:nvSpPr>
          <p:cNvPr id="52" name="TextBox 51">
            <a:extLst>
              <a:ext uri="{FF2B5EF4-FFF2-40B4-BE49-F238E27FC236}">
                <a16:creationId xmlns:a16="http://schemas.microsoft.com/office/drawing/2014/main" id="{ECDFD39A-5CBD-8E0E-04B5-09E47FA8F36E}"/>
              </a:ext>
            </a:extLst>
          </p:cNvPr>
          <p:cNvSpPr txBox="1"/>
          <p:nvPr/>
        </p:nvSpPr>
        <p:spPr>
          <a:xfrm>
            <a:off x="5579016" y="3901506"/>
            <a:ext cx="2290370" cy="461665"/>
          </a:xfrm>
          <a:prstGeom prst="rect">
            <a:avLst/>
          </a:prstGeom>
          <a:noFill/>
        </p:spPr>
        <p:txBody>
          <a:bodyPr wrap="square" rtlCol="0">
            <a:spAutoFit/>
          </a:bodyPr>
          <a:lstStyle/>
          <a:p>
            <a:r>
              <a:rPr lang="en-US" sz="2400" b="1" dirty="0">
                <a:solidFill>
                  <a:srgbClr val="FF0000"/>
                </a:solidFill>
                <a:latin typeface="Bungee Inline" pitchFamily="2" charset="77"/>
              </a:rPr>
              <a:t>CONTROL</a:t>
            </a:r>
            <a:endParaRPr lang="en-US" b="1" dirty="0">
              <a:solidFill>
                <a:srgbClr val="FF0000"/>
              </a:solidFill>
              <a:latin typeface="Bungee Inline" pitchFamily="2" charset="77"/>
            </a:endParaRPr>
          </a:p>
        </p:txBody>
      </p:sp>
      <p:sp>
        <p:nvSpPr>
          <p:cNvPr id="53" name="TextBox 52">
            <a:extLst>
              <a:ext uri="{FF2B5EF4-FFF2-40B4-BE49-F238E27FC236}">
                <a16:creationId xmlns:a16="http://schemas.microsoft.com/office/drawing/2014/main" id="{97F16467-E1D0-8F0E-5EAC-C4459F9C022D}"/>
              </a:ext>
            </a:extLst>
          </p:cNvPr>
          <p:cNvSpPr txBox="1"/>
          <p:nvPr/>
        </p:nvSpPr>
        <p:spPr>
          <a:xfrm>
            <a:off x="5749888" y="3445692"/>
            <a:ext cx="2665750" cy="461665"/>
          </a:xfrm>
          <a:prstGeom prst="rect">
            <a:avLst/>
          </a:prstGeom>
          <a:noFill/>
        </p:spPr>
        <p:txBody>
          <a:bodyPr wrap="square" rtlCol="0">
            <a:spAutoFit/>
          </a:bodyPr>
          <a:lstStyle/>
          <a:p>
            <a:r>
              <a:rPr lang="en-US" sz="2400" b="1" dirty="0">
                <a:solidFill>
                  <a:srgbClr val="FF0000"/>
                </a:solidFill>
                <a:latin typeface="Bungee Inline" pitchFamily="2" charset="77"/>
              </a:rPr>
              <a:t>OPEN SYSTEMS</a:t>
            </a:r>
            <a:endParaRPr lang="en-US" b="1" dirty="0">
              <a:solidFill>
                <a:srgbClr val="FF0000"/>
              </a:solidFill>
              <a:latin typeface="Bungee Inline" pitchFamily="2" charset="77"/>
            </a:endParaRPr>
          </a:p>
        </p:txBody>
      </p:sp>
      <p:sp>
        <p:nvSpPr>
          <p:cNvPr id="54" name="TextBox 53">
            <a:extLst>
              <a:ext uri="{FF2B5EF4-FFF2-40B4-BE49-F238E27FC236}">
                <a16:creationId xmlns:a16="http://schemas.microsoft.com/office/drawing/2014/main" id="{2CD97FFB-66DA-5C31-0381-7B8230974F4E}"/>
              </a:ext>
            </a:extLst>
          </p:cNvPr>
          <p:cNvSpPr txBox="1"/>
          <p:nvPr/>
        </p:nvSpPr>
        <p:spPr>
          <a:xfrm>
            <a:off x="6023169" y="2940491"/>
            <a:ext cx="1846217" cy="461665"/>
          </a:xfrm>
          <a:prstGeom prst="rect">
            <a:avLst/>
          </a:prstGeom>
          <a:noFill/>
        </p:spPr>
        <p:txBody>
          <a:bodyPr wrap="square" rtlCol="0">
            <a:spAutoFit/>
          </a:bodyPr>
          <a:lstStyle/>
          <a:p>
            <a:r>
              <a:rPr lang="en-US" sz="2400" b="1" dirty="0">
                <a:latin typeface="Bungee Inline" pitchFamily="2" charset="77"/>
              </a:rPr>
              <a:t>Organic</a:t>
            </a:r>
            <a:endParaRPr lang="en-US" b="1" dirty="0">
              <a:latin typeface="Bungee Inline" pitchFamily="2" charset="77"/>
            </a:endParaRPr>
          </a:p>
        </p:txBody>
      </p:sp>
      <p:sp>
        <p:nvSpPr>
          <p:cNvPr id="55" name="TextBox 54">
            <a:extLst>
              <a:ext uri="{FF2B5EF4-FFF2-40B4-BE49-F238E27FC236}">
                <a16:creationId xmlns:a16="http://schemas.microsoft.com/office/drawing/2014/main" id="{55675527-F2C5-27F1-268F-8291B008DBF6}"/>
              </a:ext>
            </a:extLst>
          </p:cNvPr>
          <p:cNvSpPr txBox="1"/>
          <p:nvPr/>
        </p:nvSpPr>
        <p:spPr>
          <a:xfrm>
            <a:off x="6224699" y="2433627"/>
            <a:ext cx="1421108" cy="461665"/>
          </a:xfrm>
          <a:prstGeom prst="rect">
            <a:avLst/>
          </a:prstGeom>
          <a:noFill/>
        </p:spPr>
        <p:txBody>
          <a:bodyPr wrap="square" rtlCol="0">
            <a:spAutoFit/>
          </a:bodyPr>
          <a:lstStyle/>
          <a:p>
            <a:r>
              <a:rPr lang="en-US" sz="2400" b="1" dirty="0">
                <a:latin typeface="Bungee Inline" pitchFamily="2" charset="77"/>
              </a:rPr>
              <a:t>Image</a:t>
            </a:r>
            <a:endParaRPr lang="en-US" b="1" dirty="0">
              <a:latin typeface="Bungee Inline" pitchFamily="2" charset="77"/>
            </a:endParaRPr>
          </a:p>
        </p:txBody>
      </p:sp>
      <p:sp>
        <p:nvSpPr>
          <p:cNvPr id="56" name="TextBox 55">
            <a:extLst>
              <a:ext uri="{FF2B5EF4-FFF2-40B4-BE49-F238E27FC236}">
                <a16:creationId xmlns:a16="http://schemas.microsoft.com/office/drawing/2014/main" id="{4E32CC97-435E-11E5-7C09-288DA04307F5}"/>
              </a:ext>
            </a:extLst>
          </p:cNvPr>
          <p:cNvSpPr txBox="1"/>
          <p:nvPr/>
        </p:nvSpPr>
        <p:spPr>
          <a:xfrm>
            <a:off x="6371222" y="1951672"/>
            <a:ext cx="1700212" cy="461665"/>
          </a:xfrm>
          <a:prstGeom prst="rect">
            <a:avLst/>
          </a:prstGeom>
          <a:noFill/>
        </p:spPr>
        <p:txBody>
          <a:bodyPr wrap="square" rtlCol="0">
            <a:spAutoFit/>
          </a:bodyPr>
          <a:lstStyle/>
          <a:p>
            <a:r>
              <a:rPr lang="en-US" sz="2400" b="1" dirty="0">
                <a:latin typeface="Bungee Inline" pitchFamily="2" charset="77"/>
              </a:rPr>
              <a:t>Symbol</a:t>
            </a:r>
            <a:endParaRPr lang="en-US" b="1" dirty="0">
              <a:latin typeface="Bungee Inline" pitchFamily="2" charset="77"/>
            </a:endParaRPr>
          </a:p>
        </p:txBody>
      </p:sp>
      <p:sp>
        <p:nvSpPr>
          <p:cNvPr id="57" name="TextBox 56">
            <a:extLst>
              <a:ext uri="{FF2B5EF4-FFF2-40B4-BE49-F238E27FC236}">
                <a16:creationId xmlns:a16="http://schemas.microsoft.com/office/drawing/2014/main" id="{D772C98E-4FAB-5F70-61F8-C75E763F5F1F}"/>
              </a:ext>
            </a:extLst>
          </p:cNvPr>
          <p:cNvSpPr txBox="1"/>
          <p:nvPr/>
        </p:nvSpPr>
        <p:spPr>
          <a:xfrm>
            <a:off x="6664721" y="1368802"/>
            <a:ext cx="1406713" cy="461665"/>
          </a:xfrm>
          <a:prstGeom prst="rect">
            <a:avLst/>
          </a:prstGeom>
          <a:noFill/>
        </p:spPr>
        <p:txBody>
          <a:bodyPr wrap="square" rtlCol="0">
            <a:spAutoFit/>
          </a:bodyPr>
          <a:lstStyle/>
          <a:p>
            <a:r>
              <a:rPr lang="en-US" sz="2400" b="1" dirty="0">
                <a:latin typeface="Bungee Inline" pitchFamily="2" charset="77"/>
              </a:rPr>
              <a:t>Roles</a:t>
            </a:r>
            <a:endParaRPr lang="en-US" b="1" dirty="0">
              <a:latin typeface="Bungee Inline" pitchFamily="2" charset="77"/>
            </a:endParaRPr>
          </a:p>
        </p:txBody>
      </p:sp>
      <p:sp>
        <p:nvSpPr>
          <p:cNvPr id="58" name="TextBox 57">
            <a:extLst>
              <a:ext uri="{FF2B5EF4-FFF2-40B4-BE49-F238E27FC236}">
                <a16:creationId xmlns:a16="http://schemas.microsoft.com/office/drawing/2014/main" id="{48F55D59-E393-0645-090E-9F1A60DA0D91}"/>
              </a:ext>
            </a:extLst>
          </p:cNvPr>
          <p:cNvSpPr txBox="1"/>
          <p:nvPr/>
        </p:nvSpPr>
        <p:spPr>
          <a:xfrm>
            <a:off x="6923818" y="865246"/>
            <a:ext cx="902161" cy="461665"/>
          </a:xfrm>
          <a:prstGeom prst="rect">
            <a:avLst/>
          </a:prstGeom>
          <a:noFill/>
        </p:spPr>
        <p:txBody>
          <a:bodyPr wrap="square" rtlCol="0">
            <a:spAutoFit/>
          </a:bodyPr>
          <a:lstStyle/>
          <a:p>
            <a:r>
              <a:rPr lang="en-US" sz="2400" b="1" dirty="0">
                <a:latin typeface="Bungee Inline" pitchFamily="2" charset="77"/>
              </a:rPr>
              <a:t>?</a:t>
            </a:r>
            <a:endParaRPr lang="en-US" b="1" dirty="0">
              <a:latin typeface="Bungee Inline" pitchFamily="2" charset="77"/>
            </a:endParaRPr>
          </a:p>
        </p:txBody>
      </p:sp>
      <p:sp>
        <p:nvSpPr>
          <p:cNvPr id="59" name="TextBox 58">
            <a:extLst>
              <a:ext uri="{FF2B5EF4-FFF2-40B4-BE49-F238E27FC236}">
                <a16:creationId xmlns:a16="http://schemas.microsoft.com/office/drawing/2014/main" id="{A4CDCE31-D0C3-21E4-FE70-AE51B2B57AD2}"/>
              </a:ext>
            </a:extLst>
          </p:cNvPr>
          <p:cNvSpPr txBox="1"/>
          <p:nvPr/>
        </p:nvSpPr>
        <p:spPr>
          <a:xfrm>
            <a:off x="4200468" y="907137"/>
            <a:ext cx="1305191" cy="523220"/>
          </a:xfrm>
          <a:prstGeom prst="rect">
            <a:avLst/>
          </a:prstGeom>
          <a:noFill/>
        </p:spPr>
        <p:txBody>
          <a:bodyPr wrap="square" rtlCol="0">
            <a:spAutoFit/>
          </a:bodyPr>
          <a:lstStyle/>
          <a:p>
            <a:pPr algn="ctr"/>
            <a:r>
              <a:rPr lang="en-US" sz="2800" b="1" dirty="0">
                <a:solidFill>
                  <a:srgbClr val="00B050"/>
                </a:solidFill>
                <a:latin typeface="Bungee Inline" pitchFamily="2" charset="77"/>
              </a:rPr>
              <a:t>NINE</a:t>
            </a:r>
            <a:endParaRPr lang="en-US" b="1" dirty="0">
              <a:solidFill>
                <a:srgbClr val="00B050"/>
              </a:solidFill>
              <a:latin typeface="Bungee Inline" pitchFamily="2" charset="77"/>
            </a:endParaRPr>
          </a:p>
        </p:txBody>
      </p:sp>
      <p:sp>
        <p:nvSpPr>
          <p:cNvPr id="61" name="TextBox 60">
            <a:extLst>
              <a:ext uri="{FF2B5EF4-FFF2-40B4-BE49-F238E27FC236}">
                <a16:creationId xmlns:a16="http://schemas.microsoft.com/office/drawing/2014/main" id="{3B67E0ED-A1CE-1844-5BA8-FEAA358CF588}"/>
              </a:ext>
            </a:extLst>
          </p:cNvPr>
          <p:cNvSpPr txBox="1"/>
          <p:nvPr/>
        </p:nvSpPr>
        <p:spPr>
          <a:xfrm>
            <a:off x="4008114" y="1882928"/>
            <a:ext cx="1504452"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SEVEN</a:t>
            </a:r>
            <a:endParaRPr lang="en-US" b="1" dirty="0">
              <a:solidFill>
                <a:srgbClr val="00B050"/>
              </a:solidFill>
              <a:latin typeface="Bungee Inline" pitchFamily="2" charset="77"/>
            </a:endParaRPr>
          </a:p>
        </p:txBody>
      </p:sp>
      <p:sp>
        <p:nvSpPr>
          <p:cNvPr id="63" name="TextBox 62">
            <a:extLst>
              <a:ext uri="{FF2B5EF4-FFF2-40B4-BE49-F238E27FC236}">
                <a16:creationId xmlns:a16="http://schemas.microsoft.com/office/drawing/2014/main" id="{714279BD-D518-F04F-D7DC-0D66CCB74E3D}"/>
              </a:ext>
            </a:extLst>
          </p:cNvPr>
          <p:cNvSpPr txBox="1"/>
          <p:nvPr/>
        </p:nvSpPr>
        <p:spPr>
          <a:xfrm>
            <a:off x="4149153" y="2398815"/>
            <a:ext cx="1305191"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SIX</a:t>
            </a:r>
            <a:endParaRPr lang="en-US" b="1" dirty="0">
              <a:solidFill>
                <a:srgbClr val="00B050"/>
              </a:solidFill>
              <a:latin typeface="Bungee Inline" pitchFamily="2" charset="77"/>
            </a:endParaRPr>
          </a:p>
        </p:txBody>
      </p:sp>
      <p:sp>
        <p:nvSpPr>
          <p:cNvPr id="65" name="TextBox 64">
            <a:extLst>
              <a:ext uri="{FF2B5EF4-FFF2-40B4-BE49-F238E27FC236}">
                <a16:creationId xmlns:a16="http://schemas.microsoft.com/office/drawing/2014/main" id="{1014A7ED-329C-3CEA-7631-4D898CA0AA4C}"/>
              </a:ext>
            </a:extLst>
          </p:cNvPr>
          <p:cNvSpPr txBox="1"/>
          <p:nvPr/>
        </p:nvSpPr>
        <p:spPr>
          <a:xfrm>
            <a:off x="4062804" y="2927716"/>
            <a:ext cx="1434770" cy="461911"/>
          </a:xfrm>
          <a:prstGeom prst="rect">
            <a:avLst/>
          </a:prstGeom>
          <a:noFill/>
        </p:spPr>
        <p:txBody>
          <a:bodyPr wrap="square" rtlCol="0">
            <a:spAutoFit/>
          </a:bodyPr>
          <a:lstStyle/>
          <a:p>
            <a:pPr algn="ctr"/>
            <a:r>
              <a:rPr lang="en-US" sz="2400" b="1" dirty="0">
                <a:solidFill>
                  <a:srgbClr val="00B050"/>
                </a:solidFill>
                <a:latin typeface="Bungee Inline" pitchFamily="2" charset="77"/>
              </a:rPr>
              <a:t>FIVE</a:t>
            </a:r>
            <a:endParaRPr lang="en-US" b="1" dirty="0">
              <a:solidFill>
                <a:srgbClr val="00B050"/>
              </a:solidFill>
              <a:latin typeface="Bungee Inline" pitchFamily="2" charset="77"/>
            </a:endParaRPr>
          </a:p>
        </p:txBody>
      </p:sp>
      <p:sp>
        <p:nvSpPr>
          <p:cNvPr id="66" name="TextBox 65">
            <a:extLst>
              <a:ext uri="{FF2B5EF4-FFF2-40B4-BE49-F238E27FC236}">
                <a16:creationId xmlns:a16="http://schemas.microsoft.com/office/drawing/2014/main" id="{9478CFA0-B3E5-D85A-8504-F090DD32A7AB}"/>
              </a:ext>
            </a:extLst>
          </p:cNvPr>
          <p:cNvSpPr txBox="1"/>
          <p:nvPr/>
        </p:nvSpPr>
        <p:spPr>
          <a:xfrm>
            <a:off x="4138200" y="3411983"/>
            <a:ext cx="1305191"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FOUR</a:t>
            </a:r>
            <a:endParaRPr lang="en-US" b="1" dirty="0">
              <a:solidFill>
                <a:srgbClr val="00B050"/>
              </a:solidFill>
              <a:latin typeface="Bungee Inline" pitchFamily="2" charset="77"/>
            </a:endParaRPr>
          </a:p>
        </p:txBody>
      </p:sp>
      <p:sp>
        <p:nvSpPr>
          <p:cNvPr id="67" name="TextBox 66">
            <a:extLst>
              <a:ext uri="{FF2B5EF4-FFF2-40B4-BE49-F238E27FC236}">
                <a16:creationId xmlns:a16="http://schemas.microsoft.com/office/drawing/2014/main" id="{AA85F1FC-C5B4-DD8F-3E19-3CEA68408FAD}"/>
              </a:ext>
            </a:extLst>
          </p:cNvPr>
          <p:cNvSpPr txBox="1"/>
          <p:nvPr/>
        </p:nvSpPr>
        <p:spPr>
          <a:xfrm>
            <a:off x="4192383" y="3905528"/>
            <a:ext cx="1305191"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THREE</a:t>
            </a:r>
            <a:endParaRPr lang="en-US" b="1" dirty="0">
              <a:solidFill>
                <a:srgbClr val="00B050"/>
              </a:solidFill>
              <a:latin typeface="Bungee Inline" pitchFamily="2" charset="77"/>
            </a:endParaRPr>
          </a:p>
        </p:txBody>
      </p:sp>
      <p:sp>
        <p:nvSpPr>
          <p:cNvPr id="68" name="TextBox 67">
            <a:extLst>
              <a:ext uri="{FF2B5EF4-FFF2-40B4-BE49-F238E27FC236}">
                <a16:creationId xmlns:a16="http://schemas.microsoft.com/office/drawing/2014/main" id="{AD869A0D-D95D-CE83-EEF2-E299E8E5DFB9}"/>
              </a:ext>
            </a:extLst>
          </p:cNvPr>
          <p:cNvSpPr txBox="1"/>
          <p:nvPr/>
        </p:nvSpPr>
        <p:spPr>
          <a:xfrm>
            <a:off x="4280053" y="4370997"/>
            <a:ext cx="1129851"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TWO</a:t>
            </a:r>
            <a:endParaRPr lang="en-US" b="1" dirty="0">
              <a:solidFill>
                <a:srgbClr val="00B050"/>
              </a:solidFill>
              <a:latin typeface="Bungee Inline" pitchFamily="2" charset="77"/>
            </a:endParaRPr>
          </a:p>
        </p:txBody>
      </p:sp>
      <p:sp>
        <p:nvSpPr>
          <p:cNvPr id="69" name="TextBox 68">
            <a:extLst>
              <a:ext uri="{FF2B5EF4-FFF2-40B4-BE49-F238E27FC236}">
                <a16:creationId xmlns:a16="http://schemas.microsoft.com/office/drawing/2014/main" id="{06E8C573-84D9-BCD8-6CD5-A7A4596F5C53}"/>
              </a:ext>
            </a:extLst>
          </p:cNvPr>
          <p:cNvSpPr txBox="1"/>
          <p:nvPr/>
        </p:nvSpPr>
        <p:spPr>
          <a:xfrm>
            <a:off x="4407108" y="4770355"/>
            <a:ext cx="940874"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one</a:t>
            </a:r>
            <a:endParaRPr lang="en-US" b="1" dirty="0">
              <a:solidFill>
                <a:srgbClr val="00B050"/>
              </a:solidFill>
              <a:latin typeface="Bungee Inline" pitchFamily="2" charset="77"/>
            </a:endParaRPr>
          </a:p>
        </p:txBody>
      </p:sp>
      <p:sp>
        <p:nvSpPr>
          <p:cNvPr id="70" name="TextBox 69">
            <a:extLst>
              <a:ext uri="{FF2B5EF4-FFF2-40B4-BE49-F238E27FC236}">
                <a16:creationId xmlns:a16="http://schemas.microsoft.com/office/drawing/2014/main" id="{E2DA95CE-6EBB-E4E6-C648-C01D310BB9D0}"/>
              </a:ext>
            </a:extLst>
          </p:cNvPr>
          <p:cNvSpPr txBox="1"/>
          <p:nvPr/>
        </p:nvSpPr>
        <p:spPr>
          <a:xfrm>
            <a:off x="4008114" y="1359850"/>
            <a:ext cx="1504452"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EIGHT</a:t>
            </a:r>
            <a:endParaRPr lang="en-US" b="1" dirty="0">
              <a:solidFill>
                <a:srgbClr val="00B050"/>
              </a:solidFill>
              <a:latin typeface="Bungee Inline" pitchFamily="2" charset="77"/>
            </a:endParaRPr>
          </a:p>
        </p:txBody>
      </p:sp>
      <p:sp>
        <p:nvSpPr>
          <p:cNvPr id="71" name="TextBox 70">
            <a:extLst>
              <a:ext uri="{FF2B5EF4-FFF2-40B4-BE49-F238E27FC236}">
                <a16:creationId xmlns:a16="http://schemas.microsoft.com/office/drawing/2014/main" id="{11C4685F-B54B-F8FE-260F-DD83EF613AB4}"/>
              </a:ext>
            </a:extLst>
          </p:cNvPr>
          <p:cNvSpPr txBox="1"/>
          <p:nvPr/>
        </p:nvSpPr>
        <p:spPr>
          <a:xfrm>
            <a:off x="217636" y="6110923"/>
            <a:ext cx="8632450" cy="646331"/>
          </a:xfrm>
          <a:prstGeom prst="rect">
            <a:avLst/>
          </a:prstGeom>
          <a:noFill/>
        </p:spPr>
        <p:txBody>
          <a:bodyPr wrap="square" rtlCol="0">
            <a:spAutoFit/>
          </a:bodyPr>
          <a:lstStyle/>
          <a:p>
            <a:pPr algn="ctr"/>
            <a:r>
              <a:rPr lang="en-US" dirty="0"/>
              <a:t>Sources: Boulding (1956), Pondy (1976); Pondy &amp; Mitroff (1979), </a:t>
            </a:r>
          </a:p>
          <a:p>
            <a:pPr algn="ctr"/>
            <a:r>
              <a:rPr lang="en-US" dirty="0"/>
              <a:t>Boje (2008); Boje &amp; Saylors, (2024)</a:t>
            </a:r>
          </a:p>
        </p:txBody>
      </p:sp>
    </p:spTree>
    <p:extLst>
      <p:ext uri="{BB962C8B-B14F-4D97-AF65-F5344CB8AC3E}">
        <p14:creationId xmlns:p14="http://schemas.microsoft.com/office/powerpoint/2010/main" val="273049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DF43E-2FD5-D85E-70EF-510E13E95FE7}"/>
            </a:ext>
          </a:extLst>
        </p:cNvPr>
        <p:cNvGrpSpPr/>
        <p:nvPr/>
      </p:nvGrpSpPr>
      <p:grpSpPr>
        <a:xfrm>
          <a:off x="0" y="0"/>
          <a:ext cx="0" cy="0"/>
          <a:chOff x="0" y="0"/>
          <a:chExt cx="0" cy="0"/>
        </a:xfrm>
      </p:grpSpPr>
      <p:sp>
        <p:nvSpPr>
          <p:cNvPr id="4" name="Triangle 3">
            <a:extLst>
              <a:ext uri="{FF2B5EF4-FFF2-40B4-BE49-F238E27FC236}">
                <a16:creationId xmlns:a16="http://schemas.microsoft.com/office/drawing/2014/main" id="{DE9412BC-A613-8BFD-67C0-CC49F55CBB8C}"/>
              </a:ext>
            </a:extLst>
          </p:cNvPr>
          <p:cNvSpPr/>
          <p:nvPr/>
        </p:nvSpPr>
        <p:spPr>
          <a:xfrm rot="10800000">
            <a:off x="2710543" y="653144"/>
            <a:ext cx="4256314" cy="4898570"/>
          </a:xfrm>
          <a:prstGeom prst="triangle">
            <a:avLst/>
          </a:prstGeom>
          <a:ln w="12382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CB6BD4B-5554-4E13-7B9E-D7C9747B641F}"/>
              </a:ext>
            </a:extLst>
          </p:cNvPr>
          <p:cNvCxnSpPr>
            <a:cxnSpLocks/>
          </p:cNvCxnSpPr>
          <p:nvPr/>
        </p:nvCxnSpPr>
        <p:spPr>
          <a:xfrm>
            <a:off x="3582649" y="2578307"/>
            <a:ext cx="2548328"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BDB7831-0EC1-327C-15C0-94B6A48EA92C}"/>
              </a:ext>
            </a:extLst>
          </p:cNvPr>
          <p:cNvCxnSpPr>
            <a:cxnSpLocks/>
            <a:stCxn id="4" idx="5"/>
          </p:cNvCxnSpPr>
          <p:nvPr/>
        </p:nvCxnSpPr>
        <p:spPr>
          <a:xfrm>
            <a:off x="3774621" y="3102429"/>
            <a:ext cx="2220819"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CCBECDA-B655-1844-D1F3-9D69D020BAE6}"/>
              </a:ext>
            </a:extLst>
          </p:cNvPr>
          <p:cNvCxnSpPr>
            <a:cxnSpLocks/>
          </p:cNvCxnSpPr>
          <p:nvPr/>
        </p:nvCxnSpPr>
        <p:spPr>
          <a:xfrm>
            <a:off x="4137284" y="4022361"/>
            <a:ext cx="1439056"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08BA215-4C06-3041-2923-71F9E754DF48}"/>
              </a:ext>
            </a:extLst>
          </p:cNvPr>
          <p:cNvCxnSpPr>
            <a:cxnSpLocks/>
          </p:cNvCxnSpPr>
          <p:nvPr/>
        </p:nvCxnSpPr>
        <p:spPr>
          <a:xfrm>
            <a:off x="3942413" y="3570871"/>
            <a:ext cx="1758847"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0F072E9-9519-7E9B-A63A-0F3EC7A94F92}"/>
              </a:ext>
            </a:extLst>
          </p:cNvPr>
          <p:cNvCxnSpPr>
            <a:cxnSpLocks/>
          </p:cNvCxnSpPr>
          <p:nvPr/>
        </p:nvCxnSpPr>
        <p:spPr>
          <a:xfrm>
            <a:off x="4538895" y="4986727"/>
            <a:ext cx="557761"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E45A967-9B36-929B-6E9D-893A44A72AC0}"/>
              </a:ext>
            </a:extLst>
          </p:cNvPr>
          <p:cNvCxnSpPr>
            <a:cxnSpLocks/>
          </p:cNvCxnSpPr>
          <p:nvPr/>
        </p:nvCxnSpPr>
        <p:spPr>
          <a:xfrm>
            <a:off x="4407108" y="4539521"/>
            <a:ext cx="904407"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7F960F4-32A5-587B-4E8D-C96DE7EFD968}"/>
              </a:ext>
            </a:extLst>
          </p:cNvPr>
          <p:cNvCxnSpPr>
            <a:cxnSpLocks/>
          </p:cNvCxnSpPr>
          <p:nvPr/>
        </p:nvCxnSpPr>
        <p:spPr>
          <a:xfrm>
            <a:off x="3102963" y="1543985"/>
            <a:ext cx="3500203"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9E8135E-9AD5-B1F3-5A31-DF503B19B52F}"/>
              </a:ext>
            </a:extLst>
          </p:cNvPr>
          <p:cNvCxnSpPr>
            <a:cxnSpLocks/>
          </p:cNvCxnSpPr>
          <p:nvPr/>
        </p:nvCxnSpPr>
        <p:spPr>
          <a:xfrm>
            <a:off x="3372787" y="2086129"/>
            <a:ext cx="2983043" cy="0"/>
          </a:xfrm>
          <a:prstGeom prst="line">
            <a:avLst/>
          </a:prstGeom>
          <a:ln w="107950"/>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6E16E79-57A9-98F3-89C2-B9701B6C5686}"/>
              </a:ext>
            </a:extLst>
          </p:cNvPr>
          <p:cNvCxnSpPr>
            <a:cxnSpLocks/>
          </p:cNvCxnSpPr>
          <p:nvPr/>
        </p:nvCxnSpPr>
        <p:spPr>
          <a:xfrm>
            <a:off x="2954311" y="1069297"/>
            <a:ext cx="3797508" cy="0"/>
          </a:xfrm>
          <a:prstGeom prst="line">
            <a:avLst/>
          </a:prstGeom>
          <a:ln w="107950"/>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4CD4674-4B99-2514-F072-405AFFC0C9FD}"/>
              </a:ext>
            </a:extLst>
          </p:cNvPr>
          <p:cNvSpPr txBox="1"/>
          <p:nvPr/>
        </p:nvSpPr>
        <p:spPr>
          <a:xfrm>
            <a:off x="2177143" y="2395741"/>
            <a:ext cx="1378716" cy="369332"/>
          </a:xfrm>
          <a:prstGeom prst="rect">
            <a:avLst/>
          </a:prstGeom>
          <a:noFill/>
        </p:spPr>
        <p:txBody>
          <a:bodyPr wrap="square" rtlCol="0">
            <a:spAutoFit/>
          </a:bodyPr>
          <a:lstStyle/>
          <a:p>
            <a:r>
              <a:rPr lang="en-US" b="1" dirty="0">
                <a:latin typeface="Bungee Inline" pitchFamily="2" charset="77"/>
              </a:rPr>
              <a:t>Animal</a:t>
            </a:r>
          </a:p>
        </p:txBody>
      </p:sp>
      <p:sp>
        <p:nvSpPr>
          <p:cNvPr id="40" name="TextBox 39">
            <a:extLst>
              <a:ext uri="{FF2B5EF4-FFF2-40B4-BE49-F238E27FC236}">
                <a16:creationId xmlns:a16="http://schemas.microsoft.com/office/drawing/2014/main" id="{BD999034-CABD-D43E-4AF3-742B74C0009C}"/>
              </a:ext>
            </a:extLst>
          </p:cNvPr>
          <p:cNvSpPr txBox="1"/>
          <p:nvPr/>
        </p:nvSpPr>
        <p:spPr>
          <a:xfrm>
            <a:off x="7009637" y="342797"/>
            <a:ext cx="2053652" cy="646331"/>
          </a:xfrm>
          <a:prstGeom prst="rect">
            <a:avLst/>
          </a:prstGeom>
          <a:noFill/>
        </p:spPr>
        <p:txBody>
          <a:bodyPr wrap="square" rtlCol="0">
            <a:spAutoFit/>
          </a:bodyPr>
          <a:lstStyle/>
          <a:p>
            <a:r>
              <a:rPr lang="en-US" sz="3600" b="1" dirty="0">
                <a:solidFill>
                  <a:srgbClr val="0070C0"/>
                </a:solidFill>
                <a:latin typeface="Bungee Inline" pitchFamily="2" charset="77"/>
              </a:rPr>
              <a:t>PONDY</a:t>
            </a:r>
            <a:endParaRPr lang="en-US" sz="2800" b="1" dirty="0">
              <a:solidFill>
                <a:srgbClr val="0070C0"/>
              </a:solidFill>
              <a:latin typeface="Bungee Inline" pitchFamily="2" charset="77"/>
            </a:endParaRPr>
          </a:p>
        </p:txBody>
      </p:sp>
      <p:sp>
        <p:nvSpPr>
          <p:cNvPr id="41" name="TextBox 40">
            <a:extLst>
              <a:ext uri="{FF2B5EF4-FFF2-40B4-BE49-F238E27FC236}">
                <a16:creationId xmlns:a16="http://schemas.microsoft.com/office/drawing/2014/main" id="{8DDF421F-F3D6-AB2D-364C-0BE3C449E540}"/>
              </a:ext>
            </a:extLst>
          </p:cNvPr>
          <p:cNvSpPr txBox="1"/>
          <p:nvPr/>
        </p:nvSpPr>
        <p:spPr>
          <a:xfrm>
            <a:off x="2058355" y="1945168"/>
            <a:ext cx="1172740" cy="369332"/>
          </a:xfrm>
          <a:prstGeom prst="rect">
            <a:avLst/>
          </a:prstGeom>
          <a:noFill/>
        </p:spPr>
        <p:txBody>
          <a:bodyPr wrap="square" rtlCol="0">
            <a:spAutoFit/>
          </a:bodyPr>
          <a:lstStyle/>
          <a:p>
            <a:r>
              <a:rPr lang="en-US" b="1" dirty="0">
                <a:latin typeface="Bungee Inline" pitchFamily="2" charset="77"/>
              </a:rPr>
              <a:t>Human</a:t>
            </a:r>
          </a:p>
        </p:txBody>
      </p:sp>
      <p:sp>
        <p:nvSpPr>
          <p:cNvPr id="42" name="TextBox 41">
            <a:extLst>
              <a:ext uri="{FF2B5EF4-FFF2-40B4-BE49-F238E27FC236}">
                <a16:creationId xmlns:a16="http://schemas.microsoft.com/office/drawing/2014/main" id="{E00184AC-923A-4EF0-E5D6-0D5309C06DC9}"/>
              </a:ext>
            </a:extLst>
          </p:cNvPr>
          <p:cNvSpPr txBox="1"/>
          <p:nvPr/>
        </p:nvSpPr>
        <p:spPr>
          <a:xfrm>
            <a:off x="142230" y="375986"/>
            <a:ext cx="2873600" cy="584775"/>
          </a:xfrm>
          <a:prstGeom prst="rect">
            <a:avLst/>
          </a:prstGeom>
          <a:noFill/>
        </p:spPr>
        <p:txBody>
          <a:bodyPr wrap="square" rtlCol="0">
            <a:spAutoFit/>
          </a:bodyPr>
          <a:lstStyle/>
          <a:p>
            <a:r>
              <a:rPr lang="en-US" sz="3200" b="1" dirty="0">
                <a:solidFill>
                  <a:srgbClr val="0070C0"/>
                </a:solidFill>
                <a:latin typeface="Bungee Inline" pitchFamily="2" charset="77"/>
              </a:rPr>
              <a:t>BOULDING</a:t>
            </a:r>
            <a:endParaRPr lang="en-US" b="1" dirty="0">
              <a:solidFill>
                <a:srgbClr val="0070C0"/>
              </a:solidFill>
              <a:latin typeface="Bungee Inline" pitchFamily="2" charset="77"/>
            </a:endParaRPr>
          </a:p>
        </p:txBody>
      </p:sp>
      <p:sp>
        <p:nvSpPr>
          <p:cNvPr id="43" name="TextBox 42">
            <a:extLst>
              <a:ext uri="{FF2B5EF4-FFF2-40B4-BE49-F238E27FC236}">
                <a16:creationId xmlns:a16="http://schemas.microsoft.com/office/drawing/2014/main" id="{2AA2632F-6E9B-F761-8A17-D7A44D6A353C}"/>
              </a:ext>
            </a:extLst>
          </p:cNvPr>
          <p:cNvSpPr txBox="1"/>
          <p:nvPr/>
        </p:nvSpPr>
        <p:spPr>
          <a:xfrm>
            <a:off x="1605965" y="2927716"/>
            <a:ext cx="2112195" cy="369332"/>
          </a:xfrm>
          <a:prstGeom prst="rect">
            <a:avLst/>
          </a:prstGeom>
          <a:noFill/>
        </p:spPr>
        <p:txBody>
          <a:bodyPr wrap="square" rtlCol="0">
            <a:spAutoFit/>
          </a:bodyPr>
          <a:lstStyle/>
          <a:p>
            <a:r>
              <a:rPr lang="en-US" b="1" dirty="0">
                <a:latin typeface="Bungee Inline" pitchFamily="2" charset="77"/>
              </a:rPr>
              <a:t>Cell Society</a:t>
            </a:r>
            <a:endParaRPr lang="en-US" sz="1400" b="1" dirty="0">
              <a:latin typeface="Bungee Inline" pitchFamily="2" charset="77"/>
            </a:endParaRPr>
          </a:p>
        </p:txBody>
      </p:sp>
      <p:sp>
        <p:nvSpPr>
          <p:cNvPr id="44" name="TextBox 43">
            <a:extLst>
              <a:ext uri="{FF2B5EF4-FFF2-40B4-BE49-F238E27FC236}">
                <a16:creationId xmlns:a16="http://schemas.microsoft.com/office/drawing/2014/main" id="{F33D112F-2597-5985-67BE-ACA7A033F15F}"/>
              </a:ext>
            </a:extLst>
          </p:cNvPr>
          <p:cNvSpPr txBox="1"/>
          <p:nvPr/>
        </p:nvSpPr>
        <p:spPr>
          <a:xfrm>
            <a:off x="2966390" y="3412041"/>
            <a:ext cx="953535" cy="369332"/>
          </a:xfrm>
          <a:prstGeom prst="rect">
            <a:avLst/>
          </a:prstGeom>
          <a:noFill/>
        </p:spPr>
        <p:txBody>
          <a:bodyPr wrap="square" rtlCol="0">
            <a:spAutoFit/>
          </a:bodyPr>
          <a:lstStyle/>
          <a:p>
            <a:r>
              <a:rPr lang="en-US" b="1" dirty="0">
                <a:solidFill>
                  <a:srgbClr val="FF0000"/>
                </a:solidFill>
                <a:latin typeface="Bungee Inline" pitchFamily="2" charset="77"/>
              </a:rPr>
              <a:t>OPEN</a:t>
            </a:r>
          </a:p>
        </p:txBody>
      </p:sp>
      <p:sp>
        <p:nvSpPr>
          <p:cNvPr id="45" name="TextBox 44">
            <a:extLst>
              <a:ext uri="{FF2B5EF4-FFF2-40B4-BE49-F238E27FC236}">
                <a16:creationId xmlns:a16="http://schemas.microsoft.com/office/drawing/2014/main" id="{F77CFE2D-D00B-DD9E-7888-499FC55B3CFB}"/>
              </a:ext>
            </a:extLst>
          </p:cNvPr>
          <p:cNvSpPr txBox="1"/>
          <p:nvPr/>
        </p:nvSpPr>
        <p:spPr>
          <a:xfrm>
            <a:off x="2498448" y="4380691"/>
            <a:ext cx="1823513" cy="369332"/>
          </a:xfrm>
          <a:prstGeom prst="rect">
            <a:avLst/>
          </a:prstGeom>
          <a:noFill/>
        </p:spPr>
        <p:txBody>
          <a:bodyPr wrap="square" rtlCol="0">
            <a:spAutoFit/>
          </a:bodyPr>
          <a:lstStyle/>
          <a:p>
            <a:r>
              <a:rPr lang="en-US" b="1" dirty="0">
                <a:latin typeface="Bungee Inline" pitchFamily="2" charset="77"/>
              </a:rPr>
              <a:t>Clockwork</a:t>
            </a:r>
          </a:p>
        </p:txBody>
      </p:sp>
      <p:sp>
        <p:nvSpPr>
          <p:cNvPr id="46" name="TextBox 45">
            <a:extLst>
              <a:ext uri="{FF2B5EF4-FFF2-40B4-BE49-F238E27FC236}">
                <a16:creationId xmlns:a16="http://schemas.microsoft.com/office/drawing/2014/main" id="{9A55C9A4-5341-9B27-EE2E-850982159BDC}"/>
              </a:ext>
            </a:extLst>
          </p:cNvPr>
          <p:cNvSpPr txBox="1"/>
          <p:nvPr/>
        </p:nvSpPr>
        <p:spPr>
          <a:xfrm>
            <a:off x="2313770" y="3873706"/>
            <a:ext cx="1823513" cy="369332"/>
          </a:xfrm>
          <a:prstGeom prst="rect">
            <a:avLst/>
          </a:prstGeom>
          <a:noFill/>
        </p:spPr>
        <p:txBody>
          <a:bodyPr wrap="square" rtlCol="0">
            <a:spAutoFit/>
          </a:bodyPr>
          <a:lstStyle/>
          <a:p>
            <a:r>
              <a:rPr lang="en-US" b="1" dirty="0">
                <a:solidFill>
                  <a:srgbClr val="FF0000"/>
                </a:solidFill>
                <a:latin typeface="Bungee Inline" pitchFamily="2" charset="77"/>
              </a:rPr>
              <a:t>Cybernetic</a:t>
            </a:r>
          </a:p>
        </p:txBody>
      </p:sp>
      <p:sp>
        <p:nvSpPr>
          <p:cNvPr id="47" name="TextBox 46">
            <a:extLst>
              <a:ext uri="{FF2B5EF4-FFF2-40B4-BE49-F238E27FC236}">
                <a16:creationId xmlns:a16="http://schemas.microsoft.com/office/drawing/2014/main" id="{6C4B6D19-6632-2B2C-7C49-031BD9857B6D}"/>
              </a:ext>
            </a:extLst>
          </p:cNvPr>
          <p:cNvSpPr txBox="1"/>
          <p:nvPr/>
        </p:nvSpPr>
        <p:spPr>
          <a:xfrm>
            <a:off x="5144436" y="4842355"/>
            <a:ext cx="2290370" cy="369332"/>
          </a:xfrm>
          <a:prstGeom prst="rect">
            <a:avLst/>
          </a:prstGeom>
          <a:noFill/>
        </p:spPr>
        <p:txBody>
          <a:bodyPr wrap="square" rtlCol="0">
            <a:spAutoFit/>
          </a:bodyPr>
          <a:lstStyle/>
          <a:p>
            <a:r>
              <a:rPr lang="en-US" b="1" dirty="0">
                <a:latin typeface="Bungee Inline" pitchFamily="2" charset="77"/>
              </a:rPr>
              <a:t>Framework</a:t>
            </a:r>
          </a:p>
        </p:txBody>
      </p:sp>
      <p:sp>
        <p:nvSpPr>
          <p:cNvPr id="48" name="TextBox 47">
            <a:extLst>
              <a:ext uri="{FF2B5EF4-FFF2-40B4-BE49-F238E27FC236}">
                <a16:creationId xmlns:a16="http://schemas.microsoft.com/office/drawing/2014/main" id="{B2950FF2-3082-8E88-B9A4-0CEE4BB12BF7}"/>
              </a:ext>
            </a:extLst>
          </p:cNvPr>
          <p:cNvSpPr txBox="1"/>
          <p:nvPr/>
        </p:nvSpPr>
        <p:spPr>
          <a:xfrm>
            <a:off x="651377" y="883367"/>
            <a:ext cx="2699808" cy="369332"/>
          </a:xfrm>
          <a:prstGeom prst="rect">
            <a:avLst/>
          </a:prstGeom>
          <a:noFill/>
        </p:spPr>
        <p:txBody>
          <a:bodyPr wrap="square" rtlCol="0">
            <a:spAutoFit/>
          </a:bodyPr>
          <a:lstStyle/>
          <a:p>
            <a:r>
              <a:rPr lang="en-US" b="1" dirty="0">
                <a:latin typeface="Bungee Inline" pitchFamily="2" charset="77"/>
              </a:rPr>
              <a:t>Transcendent</a:t>
            </a:r>
          </a:p>
        </p:txBody>
      </p:sp>
      <p:sp>
        <p:nvSpPr>
          <p:cNvPr id="49" name="TextBox 48">
            <a:extLst>
              <a:ext uri="{FF2B5EF4-FFF2-40B4-BE49-F238E27FC236}">
                <a16:creationId xmlns:a16="http://schemas.microsoft.com/office/drawing/2014/main" id="{797B2628-6C43-30D6-35B2-EC179B9DF37D}"/>
              </a:ext>
            </a:extLst>
          </p:cNvPr>
          <p:cNvSpPr txBox="1"/>
          <p:nvPr/>
        </p:nvSpPr>
        <p:spPr>
          <a:xfrm>
            <a:off x="651377" y="1284076"/>
            <a:ext cx="2475012" cy="707886"/>
          </a:xfrm>
          <a:prstGeom prst="rect">
            <a:avLst/>
          </a:prstGeom>
          <a:noFill/>
        </p:spPr>
        <p:txBody>
          <a:bodyPr wrap="square" rtlCol="0">
            <a:spAutoFit/>
          </a:bodyPr>
          <a:lstStyle/>
          <a:p>
            <a:pPr algn="r"/>
            <a:r>
              <a:rPr lang="en-US" sz="2000" b="1" dirty="0">
                <a:latin typeface="Bungee Inline" pitchFamily="2" charset="77"/>
              </a:rPr>
              <a:t>Social-Organizing</a:t>
            </a:r>
            <a:endParaRPr lang="en-US" sz="1200" b="1" dirty="0">
              <a:latin typeface="Bungee Inline" pitchFamily="2" charset="77"/>
            </a:endParaRPr>
          </a:p>
        </p:txBody>
      </p:sp>
      <p:sp>
        <p:nvSpPr>
          <p:cNvPr id="50" name="TextBox 49">
            <a:extLst>
              <a:ext uri="{FF2B5EF4-FFF2-40B4-BE49-F238E27FC236}">
                <a16:creationId xmlns:a16="http://schemas.microsoft.com/office/drawing/2014/main" id="{CCA3C94D-F237-164C-3543-AAB91B323394}"/>
              </a:ext>
            </a:extLst>
          </p:cNvPr>
          <p:cNvSpPr txBox="1"/>
          <p:nvPr/>
        </p:nvSpPr>
        <p:spPr>
          <a:xfrm>
            <a:off x="2667762" y="4842356"/>
            <a:ext cx="1850210" cy="369332"/>
          </a:xfrm>
          <a:prstGeom prst="rect">
            <a:avLst/>
          </a:prstGeom>
          <a:noFill/>
        </p:spPr>
        <p:txBody>
          <a:bodyPr wrap="square" rtlCol="0">
            <a:spAutoFit/>
          </a:bodyPr>
          <a:lstStyle/>
          <a:p>
            <a:r>
              <a:rPr lang="en-US" b="1" dirty="0">
                <a:latin typeface="Bungee Inline" pitchFamily="2" charset="77"/>
              </a:rPr>
              <a:t>Framework</a:t>
            </a:r>
          </a:p>
        </p:txBody>
      </p:sp>
      <p:sp>
        <p:nvSpPr>
          <p:cNvPr id="51" name="TextBox 50">
            <a:extLst>
              <a:ext uri="{FF2B5EF4-FFF2-40B4-BE49-F238E27FC236}">
                <a16:creationId xmlns:a16="http://schemas.microsoft.com/office/drawing/2014/main" id="{78E082DE-5C85-85A6-A6DB-BD7657943905}"/>
              </a:ext>
            </a:extLst>
          </p:cNvPr>
          <p:cNvSpPr txBox="1"/>
          <p:nvPr/>
        </p:nvSpPr>
        <p:spPr>
          <a:xfrm>
            <a:off x="5367995" y="4380034"/>
            <a:ext cx="2593455" cy="369332"/>
          </a:xfrm>
          <a:prstGeom prst="rect">
            <a:avLst/>
          </a:prstGeom>
          <a:noFill/>
        </p:spPr>
        <p:txBody>
          <a:bodyPr wrap="square" rtlCol="0">
            <a:spAutoFit/>
          </a:bodyPr>
          <a:lstStyle/>
          <a:p>
            <a:r>
              <a:rPr lang="en-US" b="1" dirty="0">
                <a:latin typeface="Bungee Inline" pitchFamily="2" charset="77"/>
              </a:rPr>
              <a:t>Mechanistic</a:t>
            </a:r>
          </a:p>
        </p:txBody>
      </p:sp>
      <p:sp>
        <p:nvSpPr>
          <p:cNvPr id="52" name="TextBox 51">
            <a:extLst>
              <a:ext uri="{FF2B5EF4-FFF2-40B4-BE49-F238E27FC236}">
                <a16:creationId xmlns:a16="http://schemas.microsoft.com/office/drawing/2014/main" id="{42906780-FEF9-BFC2-2A23-9713F4B67224}"/>
              </a:ext>
            </a:extLst>
          </p:cNvPr>
          <p:cNvSpPr txBox="1"/>
          <p:nvPr/>
        </p:nvSpPr>
        <p:spPr>
          <a:xfrm>
            <a:off x="5579015" y="3901506"/>
            <a:ext cx="3151292" cy="369332"/>
          </a:xfrm>
          <a:prstGeom prst="rect">
            <a:avLst/>
          </a:prstGeom>
          <a:noFill/>
        </p:spPr>
        <p:txBody>
          <a:bodyPr wrap="square" rtlCol="0">
            <a:spAutoFit/>
          </a:bodyPr>
          <a:lstStyle/>
          <a:p>
            <a:r>
              <a:rPr lang="en-US" b="1" dirty="0">
                <a:solidFill>
                  <a:srgbClr val="FF0000"/>
                </a:solidFill>
                <a:latin typeface="Bungee Inline" pitchFamily="2" charset="77"/>
              </a:rPr>
              <a:t>CONTROL SYSTEM</a:t>
            </a:r>
            <a:endParaRPr lang="en-US" sz="1400" b="1" dirty="0">
              <a:solidFill>
                <a:srgbClr val="FF0000"/>
              </a:solidFill>
              <a:latin typeface="Bungee Inline" pitchFamily="2" charset="77"/>
            </a:endParaRPr>
          </a:p>
        </p:txBody>
      </p:sp>
      <p:sp>
        <p:nvSpPr>
          <p:cNvPr id="53" name="TextBox 52">
            <a:extLst>
              <a:ext uri="{FF2B5EF4-FFF2-40B4-BE49-F238E27FC236}">
                <a16:creationId xmlns:a16="http://schemas.microsoft.com/office/drawing/2014/main" id="{71C2AB95-6AF5-763B-B059-17D1CE44CB7E}"/>
              </a:ext>
            </a:extLst>
          </p:cNvPr>
          <p:cNvSpPr txBox="1"/>
          <p:nvPr/>
        </p:nvSpPr>
        <p:spPr>
          <a:xfrm>
            <a:off x="5749887" y="3445692"/>
            <a:ext cx="2447021" cy="369332"/>
          </a:xfrm>
          <a:prstGeom prst="rect">
            <a:avLst/>
          </a:prstGeom>
          <a:noFill/>
        </p:spPr>
        <p:txBody>
          <a:bodyPr wrap="square" rtlCol="0">
            <a:spAutoFit/>
          </a:bodyPr>
          <a:lstStyle/>
          <a:p>
            <a:r>
              <a:rPr lang="en-US" b="1" dirty="0">
                <a:solidFill>
                  <a:srgbClr val="FF0000"/>
                </a:solidFill>
                <a:latin typeface="Bungee Inline" pitchFamily="2" charset="77"/>
              </a:rPr>
              <a:t>OPEN SYSTEM</a:t>
            </a:r>
            <a:endParaRPr lang="en-US" sz="1400" b="1" dirty="0">
              <a:solidFill>
                <a:srgbClr val="FF0000"/>
              </a:solidFill>
              <a:latin typeface="Bungee Inline" pitchFamily="2" charset="77"/>
            </a:endParaRPr>
          </a:p>
        </p:txBody>
      </p:sp>
      <p:sp>
        <p:nvSpPr>
          <p:cNvPr id="54" name="TextBox 53">
            <a:extLst>
              <a:ext uri="{FF2B5EF4-FFF2-40B4-BE49-F238E27FC236}">
                <a16:creationId xmlns:a16="http://schemas.microsoft.com/office/drawing/2014/main" id="{D7A6C78D-051D-E832-89ED-D23AB954DFB4}"/>
              </a:ext>
            </a:extLst>
          </p:cNvPr>
          <p:cNvSpPr txBox="1"/>
          <p:nvPr/>
        </p:nvSpPr>
        <p:spPr>
          <a:xfrm>
            <a:off x="6023169" y="2940491"/>
            <a:ext cx="1846217" cy="369332"/>
          </a:xfrm>
          <a:prstGeom prst="rect">
            <a:avLst/>
          </a:prstGeom>
          <a:noFill/>
        </p:spPr>
        <p:txBody>
          <a:bodyPr wrap="square" rtlCol="0">
            <a:spAutoFit/>
          </a:bodyPr>
          <a:lstStyle/>
          <a:p>
            <a:r>
              <a:rPr lang="en-US" b="1" dirty="0">
                <a:latin typeface="Bungee Inline" pitchFamily="2" charset="77"/>
              </a:rPr>
              <a:t>Organic</a:t>
            </a:r>
          </a:p>
        </p:txBody>
      </p:sp>
      <p:sp>
        <p:nvSpPr>
          <p:cNvPr id="55" name="TextBox 54">
            <a:extLst>
              <a:ext uri="{FF2B5EF4-FFF2-40B4-BE49-F238E27FC236}">
                <a16:creationId xmlns:a16="http://schemas.microsoft.com/office/drawing/2014/main" id="{52245E41-11E9-B070-DC7B-32754B0ED11D}"/>
              </a:ext>
            </a:extLst>
          </p:cNvPr>
          <p:cNvSpPr txBox="1"/>
          <p:nvPr/>
        </p:nvSpPr>
        <p:spPr>
          <a:xfrm>
            <a:off x="6224699" y="2433627"/>
            <a:ext cx="1421108" cy="369332"/>
          </a:xfrm>
          <a:prstGeom prst="rect">
            <a:avLst/>
          </a:prstGeom>
          <a:noFill/>
        </p:spPr>
        <p:txBody>
          <a:bodyPr wrap="square" rtlCol="0">
            <a:spAutoFit/>
          </a:bodyPr>
          <a:lstStyle/>
          <a:p>
            <a:r>
              <a:rPr lang="en-US" b="1" dirty="0">
                <a:latin typeface="Bungee Inline" pitchFamily="2" charset="77"/>
              </a:rPr>
              <a:t>Image</a:t>
            </a:r>
          </a:p>
        </p:txBody>
      </p:sp>
      <p:sp>
        <p:nvSpPr>
          <p:cNvPr id="56" name="TextBox 55">
            <a:extLst>
              <a:ext uri="{FF2B5EF4-FFF2-40B4-BE49-F238E27FC236}">
                <a16:creationId xmlns:a16="http://schemas.microsoft.com/office/drawing/2014/main" id="{E14D8130-4E30-4FD4-91CE-603EA84719F5}"/>
              </a:ext>
            </a:extLst>
          </p:cNvPr>
          <p:cNvSpPr txBox="1"/>
          <p:nvPr/>
        </p:nvSpPr>
        <p:spPr>
          <a:xfrm>
            <a:off x="6371222" y="1951672"/>
            <a:ext cx="1700212" cy="369332"/>
          </a:xfrm>
          <a:prstGeom prst="rect">
            <a:avLst/>
          </a:prstGeom>
          <a:noFill/>
        </p:spPr>
        <p:txBody>
          <a:bodyPr wrap="square" rtlCol="0">
            <a:spAutoFit/>
          </a:bodyPr>
          <a:lstStyle/>
          <a:p>
            <a:r>
              <a:rPr lang="en-US" b="1" dirty="0">
                <a:latin typeface="Bungee Inline" pitchFamily="2" charset="77"/>
              </a:rPr>
              <a:t>Symbol</a:t>
            </a:r>
          </a:p>
        </p:txBody>
      </p:sp>
      <p:sp>
        <p:nvSpPr>
          <p:cNvPr id="57" name="TextBox 56">
            <a:extLst>
              <a:ext uri="{FF2B5EF4-FFF2-40B4-BE49-F238E27FC236}">
                <a16:creationId xmlns:a16="http://schemas.microsoft.com/office/drawing/2014/main" id="{8DBD6FDA-D846-F59C-9DFE-4E419BFEA7B8}"/>
              </a:ext>
            </a:extLst>
          </p:cNvPr>
          <p:cNvSpPr txBox="1"/>
          <p:nvPr/>
        </p:nvSpPr>
        <p:spPr>
          <a:xfrm>
            <a:off x="6664721" y="1368802"/>
            <a:ext cx="1406713" cy="369332"/>
          </a:xfrm>
          <a:prstGeom prst="rect">
            <a:avLst/>
          </a:prstGeom>
          <a:noFill/>
        </p:spPr>
        <p:txBody>
          <a:bodyPr wrap="square" rtlCol="0">
            <a:spAutoFit/>
          </a:bodyPr>
          <a:lstStyle/>
          <a:p>
            <a:r>
              <a:rPr lang="en-US" b="1" dirty="0">
                <a:latin typeface="Bungee Inline" pitchFamily="2" charset="77"/>
              </a:rPr>
              <a:t>Roles</a:t>
            </a:r>
            <a:endParaRPr lang="en-US" sz="1400" b="1" dirty="0">
              <a:latin typeface="Bungee Inline" pitchFamily="2" charset="77"/>
            </a:endParaRPr>
          </a:p>
        </p:txBody>
      </p:sp>
      <p:sp>
        <p:nvSpPr>
          <p:cNvPr id="58" name="TextBox 57">
            <a:extLst>
              <a:ext uri="{FF2B5EF4-FFF2-40B4-BE49-F238E27FC236}">
                <a16:creationId xmlns:a16="http://schemas.microsoft.com/office/drawing/2014/main" id="{409CAAB5-2065-FF3D-8003-A77710BC053F}"/>
              </a:ext>
            </a:extLst>
          </p:cNvPr>
          <p:cNvSpPr txBox="1"/>
          <p:nvPr/>
        </p:nvSpPr>
        <p:spPr>
          <a:xfrm>
            <a:off x="6923818" y="865246"/>
            <a:ext cx="902161" cy="584775"/>
          </a:xfrm>
          <a:prstGeom prst="rect">
            <a:avLst/>
          </a:prstGeom>
          <a:noFill/>
        </p:spPr>
        <p:txBody>
          <a:bodyPr wrap="square" rtlCol="0">
            <a:spAutoFit/>
          </a:bodyPr>
          <a:lstStyle/>
          <a:p>
            <a:r>
              <a:rPr lang="en-US" sz="3200" b="1" dirty="0">
                <a:latin typeface="Bungee Inline" pitchFamily="2" charset="77"/>
              </a:rPr>
              <a:t>?</a:t>
            </a:r>
            <a:endParaRPr lang="en-US" b="1" dirty="0">
              <a:latin typeface="Bungee Inline" pitchFamily="2" charset="77"/>
            </a:endParaRPr>
          </a:p>
        </p:txBody>
      </p:sp>
      <p:sp>
        <p:nvSpPr>
          <p:cNvPr id="59" name="TextBox 58">
            <a:extLst>
              <a:ext uri="{FF2B5EF4-FFF2-40B4-BE49-F238E27FC236}">
                <a16:creationId xmlns:a16="http://schemas.microsoft.com/office/drawing/2014/main" id="{03905E1E-142F-0B38-2413-C4378B0311EF}"/>
              </a:ext>
            </a:extLst>
          </p:cNvPr>
          <p:cNvSpPr txBox="1"/>
          <p:nvPr/>
        </p:nvSpPr>
        <p:spPr>
          <a:xfrm>
            <a:off x="4200468" y="907137"/>
            <a:ext cx="1305191" cy="523220"/>
          </a:xfrm>
          <a:prstGeom prst="rect">
            <a:avLst/>
          </a:prstGeom>
          <a:noFill/>
        </p:spPr>
        <p:txBody>
          <a:bodyPr wrap="square" rtlCol="0">
            <a:spAutoFit/>
          </a:bodyPr>
          <a:lstStyle/>
          <a:p>
            <a:pPr algn="ctr"/>
            <a:r>
              <a:rPr lang="en-US" sz="2800" b="1" dirty="0">
                <a:solidFill>
                  <a:srgbClr val="00B050"/>
                </a:solidFill>
                <a:latin typeface="Bungee Inline" pitchFamily="2" charset="77"/>
              </a:rPr>
              <a:t>NINE</a:t>
            </a:r>
            <a:endParaRPr lang="en-US" b="1" dirty="0">
              <a:solidFill>
                <a:srgbClr val="00B050"/>
              </a:solidFill>
              <a:latin typeface="Bungee Inline" pitchFamily="2" charset="77"/>
            </a:endParaRPr>
          </a:p>
        </p:txBody>
      </p:sp>
      <p:sp>
        <p:nvSpPr>
          <p:cNvPr id="61" name="TextBox 60">
            <a:extLst>
              <a:ext uri="{FF2B5EF4-FFF2-40B4-BE49-F238E27FC236}">
                <a16:creationId xmlns:a16="http://schemas.microsoft.com/office/drawing/2014/main" id="{6AFBD02D-9D64-412A-6E20-5F90F8A7B573}"/>
              </a:ext>
            </a:extLst>
          </p:cNvPr>
          <p:cNvSpPr txBox="1"/>
          <p:nvPr/>
        </p:nvSpPr>
        <p:spPr>
          <a:xfrm>
            <a:off x="4008114" y="1882928"/>
            <a:ext cx="1504452"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SEVEN</a:t>
            </a:r>
            <a:endParaRPr lang="en-US" b="1" dirty="0">
              <a:solidFill>
                <a:srgbClr val="00B050"/>
              </a:solidFill>
              <a:latin typeface="Bungee Inline" pitchFamily="2" charset="77"/>
            </a:endParaRPr>
          </a:p>
        </p:txBody>
      </p:sp>
      <p:sp>
        <p:nvSpPr>
          <p:cNvPr id="63" name="TextBox 62">
            <a:extLst>
              <a:ext uri="{FF2B5EF4-FFF2-40B4-BE49-F238E27FC236}">
                <a16:creationId xmlns:a16="http://schemas.microsoft.com/office/drawing/2014/main" id="{9A4EA8FA-1423-969D-D35F-F33F7EBA9723}"/>
              </a:ext>
            </a:extLst>
          </p:cNvPr>
          <p:cNvSpPr txBox="1"/>
          <p:nvPr/>
        </p:nvSpPr>
        <p:spPr>
          <a:xfrm>
            <a:off x="4149153" y="2398815"/>
            <a:ext cx="1305191"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SIX</a:t>
            </a:r>
            <a:endParaRPr lang="en-US" b="1" dirty="0">
              <a:solidFill>
                <a:srgbClr val="00B050"/>
              </a:solidFill>
              <a:latin typeface="Bungee Inline" pitchFamily="2" charset="77"/>
            </a:endParaRPr>
          </a:p>
        </p:txBody>
      </p:sp>
      <p:sp>
        <p:nvSpPr>
          <p:cNvPr id="65" name="TextBox 64">
            <a:extLst>
              <a:ext uri="{FF2B5EF4-FFF2-40B4-BE49-F238E27FC236}">
                <a16:creationId xmlns:a16="http://schemas.microsoft.com/office/drawing/2014/main" id="{E23220C6-F68C-AEAF-E3E0-442B97AF9DF0}"/>
              </a:ext>
            </a:extLst>
          </p:cNvPr>
          <p:cNvSpPr txBox="1"/>
          <p:nvPr/>
        </p:nvSpPr>
        <p:spPr>
          <a:xfrm>
            <a:off x="4062804" y="2927716"/>
            <a:ext cx="1434770" cy="461911"/>
          </a:xfrm>
          <a:prstGeom prst="rect">
            <a:avLst/>
          </a:prstGeom>
          <a:noFill/>
        </p:spPr>
        <p:txBody>
          <a:bodyPr wrap="square" rtlCol="0">
            <a:spAutoFit/>
          </a:bodyPr>
          <a:lstStyle/>
          <a:p>
            <a:pPr algn="ctr"/>
            <a:r>
              <a:rPr lang="en-US" sz="2400" b="1" dirty="0">
                <a:solidFill>
                  <a:srgbClr val="00B050"/>
                </a:solidFill>
                <a:latin typeface="Bungee Inline" pitchFamily="2" charset="77"/>
              </a:rPr>
              <a:t>FIVE</a:t>
            </a:r>
            <a:endParaRPr lang="en-US" b="1" dirty="0">
              <a:solidFill>
                <a:srgbClr val="00B050"/>
              </a:solidFill>
              <a:latin typeface="Bungee Inline" pitchFamily="2" charset="77"/>
            </a:endParaRPr>
          </a:p>
        </p:txBody>
      </p:sp>
      <p:sp>
        <p:nvSpPr>
          <p:cNvPr id="66" name="TextBox 65">
            <a:extLst>
              <a:ext uri="{FF2B5EF4-FFF2-40B4-BE49-F238E27FC236}">
                <a16:creationId xmlns:a16="http://schemas.microsoft.com/office/drawing/2014/main" id="{9856ED14-0CE8-0AE7-CEE8-4BE87E1279B9}"/>
              </a:ext>
            </a:extLst>
          </p:cNvPr>
          <p:cNvSpPr txBox="1"/>
          <p:nvPr/>
        </p:nvSpPr>
        <p:spPr>
          <a:xfrm>
            <a:off x="4138200" y="3411983"/>
            <a:ext cx="1305191"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FOUR</a:t>
            </a:r>
            <a:endParaRPr lang="en-US" b="1" dirty="0">
              <a:solidFill>
                <a:srgbClr val="00B050"/>
              </a:solidFill>
              <a:latin typeface="Bungee Inline" pitchFamily="2" charset="77"/>
            </a:endParaRPr>
          </a:p>
        </p:txBody>
      </p:sp>
      <p:sp>
        <p:nvSpPr>
          <p:cNvPr id="67" name="TextBox 66">
            <a:extLst>
              <a:ext uri="{FF2B5EF4-FFF2-40B4-BE49-F238E27FC236}">
                <a16:creationId xmlns:a16="http://schemas.microsoft.com/office/drawing/2014/main" id="{000EEBF7-E608-1BA9-3384-E3CF09D9A30C}"/>
              </a:ext>
            </a:extLst>
          </p:cNvPr>
          <p:cNvSpPr txBox="1"/>
          <p:nvPr/>
        </p:nvSpPr>
        <p:spPr>
          <a:xfrm>
            <a:off x="4192383" y="3905528"/>
            <a:ext cx="1305191"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THREE</a:t>
            </a:r>
            <a:endParaRPr lang="en-US" b="1" dirty="0">
              <a:solidFill>
                <a:srgbClr val="00B050"/>
              </a:solidFill>
              <a:latin typeface="Bungee Inline" pitchFamily="2" charset="77"/>
            </a:endParaRPr>
          </a:p>
        </p:txBody>
      </p:sp>
      <p:sp>
        <p:nvSpPr>
          <p:cNvPr id="68" name="TextBox 67">
            <a:extLst>
              <a:ext uri="{FF2B5EF4-FFF2-40B4-BE49-F238E27FC236}">
                <a16:creationId xmlns:a16="http://schemas.microsoft.com/office/drawing/2014/main" id="{8A8429DB-F29A-3B9C-CDAD-69A1651E3D7A}"/>
              </a:ext>
            </a:extLst>
          </p:cNvPr>
          <p:cNvSpPr txBox="1"/>
          <p:nvPr/>
        </p:nvSpPr>
        <p:spPr>
          <a:xfrm>
            <a:off x="4301906" y="4360221"/>
            <a:ext cx="1129851"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TWO</a:t>
            </a:r>
            <a:endParaRPr lang="en-US" b="1" dirty="0">
              <a:solidFill>
                <a:srgbClr val="00B050"/>
              </a:solidFill>
              <a:latin typeface="Bungee Inline" pitchFamily="2" charset="77"/>
            </a:endParaRPr>
          </a:p>
        </p:txBody>
      </p:sp>
      <p:sp>
        <p:nvSpPr>
          <p:cNvPr id="69" name="TextBox 68">
            <a:extLst>
              <a:ext uri="{FF2B5EF4-FFF2-40B4-BE49-F238E27FC236}">
                <a16:creationId xmlns:a16="http://schemas.microsoft.com/office/drawing/2014/main" id="{77948792-2F70-8D25-DDBC-CA28B4089644}"/>
              </a:ext>
            </a:extLst>
          </p:cNvPr>
          <p:cNvSpPr txBox="1"/>
          <p:nvPr/>
        </p:nvSpPr>
        <p:spPr>
          <a:xfrm>
            <a:off x="4407108" y="4770355"/>
            <a:ext cx="940874" cy="400110"/>
          </a:xfrm>
          <a:prstGeom prst="rect">
            <a:avLst/>
          </a:prstGeom>
          <a:noFill/>
        </p:spPr>
        <p:txBody>
          <a:bodyPr wrap="square" rtlCol="0">
            <a:spAutoFit/>
          </a:bodyPr>
          <a:lstStyle/>
          <a:p>
            <a:pPr algn="ctr"/>
            <a:r>
              <a:rPr lang="en-US" sz="2000" b="1" dirty="0">
                <a:solidFill>
                  <a:srgbClr val="00B050"/>
                </a:solidFill>
                <a:latin typeface="Bungee Inline" pitchFamily="2" charset="77"/>
              </a:rPr>
              <a:t>one</a:t>
            </a:r>
            <a:endParaRPr lang="en-US" b="1" dirty="0">
              <a:solidFill>
                <a:srgbClr val="00B050"/>
              </a:solidFill>
              <a:latin typeface="Bungee Inline" pitchFamily="2" charset="77"/>
            </a:endParaRPr>
          </a:p>
        </p:txBody>
      </p:sp>
      <p:sp>
        <p:nvSpPr>
          <p:cNvPr id="70" name="TextBox 69">
            <a:extLst>
              <a:ext uri="{FF2B5EF4-FFF2-40B4-BE49-F238E27FC236}">
                <a16:creationId xmlns:a16="http://schemas.microsoft.com/office/drawing/2014/main" id="{7511A2A5-622F-D65C-7C81-A5D6BEEF7B6A}"/>
              </a:ext>
            </a:extLst>
          </p:cNvPr>
          <p:cNvSpPr txBox="1"/>
          <p:nvPr/>
        </p:nvSpPr>
        <p:spPr>
          <a:xfrm>
            <a:off x="4008114" y="1359850"/>
            <a:ext cx="1504452" cy="461665"/>
          </a:xfrm>
          <a:prstGeom prst="rect">
            <a:avLst/>
          </a:prstGeom>
          <a:noFill/>
        </p:spPr>
        <p:txBody>
          <a:bodyPr wrap="square" rtlCol="0">
            <a:spAutoFit/>
          </a:bodyPr>
          <a:lstStyle/>
          <a:p>
            <a:pPr algn="ctr"/>
            <a:r>
              <a:rPr lang="en-US" sz="2400" b="1" dirty="0">
                <a:solidFill>
                  <a:srgbClr val="00B050"/>
                </a:solidFill>
                <a:latin typeface="Bungee Inline" pitchFamily="2" charset="77"/>
              </a:rPr>
              <a:t>EIGHT</a:t>
            </a:r>
            <a:endParaRPr lang="en-US" b="1" dirty="0">
              <a:solidFill>
                <a:srgbClr val="00B050"/>
              </a:solidFill>
              <a:latin typeface="Bungee Inline" pitchFamily="2" charset="77"/>
            </a:endParaRPr>
          </a:p>
        </p:txBody>
      </p:sp>
      <p:sp>
        <p:nvSpPr>
          <p:cNvPr id="71" name="TextBox 70">
            <a:extLst>
              <a:ext uri="{FF2B5EF4-FFF2-40B4-BE49-F238E27FC236}">
                <a16:creationId xmlns:a16="http://schemas.microsoft.com/office/drawing/2014/main" id="{4B913E51-78BD-8C20-3D05-C9197ECDE6B2}"/>
              </a:ext>
            </a:extLst>
          </p:cNvPr>
          <p:cNvSpPr txBox="1"/>
          <p:nvPr/>
        </p:nvSpPr>
        <p:spPr>
          <a:xfrm>
            <a:off x="21578" y="5914440"/>
            <a:ext cx="8828508" cy="861774"/>
          </a:xfrm>
          <a:prstGeom prst="rect">
            <a:avLst/>
          </a:prstGeom>
          <a:noFill/>
        </p:spPr>
        <p:txBody>
          <a:bodyPr wrap="square" rtlCol="0">
            <a:spAutoFit/>
          </a:bodyPr>
          <a:lstStyle/>
          <a:p>
            <a:pPr algn="ctr"/>
            <a:r>
              <a:rPr lang="en-US" dirty="0">
                <a:solidFill>
                  <a:schemeClr val="bg2"/>
                </a:solidFill>
                <a:highlight>
                  <a:srgbClr val="0000FF"/>
                </a:highlight>
                <a:latin typeface="Bungee Inline" pitchFamily="2" charset="77"/>
              </a:rPr>
              <a:t>Boje’s Proposed (2025) Solution to Triple Loop Mystery</a:t>
            </a:r>
          </a:p>
          <a:p>
            <a:pPr algn="ctr"/>
            <a:endParaRPr lang="en-US" dirty="0">
              <a:solidFill>
                <a:srgbClr val="0070C0"/>
              </a:solidFill>
              <a:latin typeface="Bungee Inline" pitchFamily="2" charset="77"/>
            </a:endParaRPr>
          </a:p>
          <a:p>
            <a:pPr algn="ctr"/>
            <a:r>
              <a:rPr lang="en-US" sz="1400" dirty="0"/>
              <a:t>Sources: Boulding (1956), Pondy (1976); Pondy &amp; Mitroff (1979), Boje (2008); Boje &amp; Saylors, (2024)</a:t>
            </a:r>
          </a:p>
        </p:txBody>
      </p:sp>
      <p:sp>
        <p:nvSpPr>
          <p:cNvPr id="2" name="Rectangle 1">
            <a:extLst>
              <a:ext uri="{FF2B5EF4-FFF2-40B4-BE49-F238E27FC236}">
                <a16:creationId xmlns:a16="http://schemas.microsoft.com/office/drawing/2014/main" id="{91ED07A0-2691-D378-BCE0-8E7C0718AA79}"/>
              </a:ext>
            </a:extLst>
          </p:cNvPr>
          <p:cNvSpPr/>
          <p:nvPr/>
        </p:nvSpPr>
        <p:spPr>
          <a:xfrm>
            <a:off x="-26063" y="3832047"/>
            <a:ext cx="1742012" cy="400110"/>
          </a:xfrm>
          <a:prstGeom prst="rect">
            <a:avLst/>
          </a:prstGeom>
          <a:noFill/>
        </p:spPr>
        <p:txBody>
          <a:bodyPr wrap="square" lIns="91440" tIns="45720" rIns="91440" bIns="45720">
            <a:spAutoFit/>
          </a:bodyPr>
          <a:lstStyle/>
          <a:p>
            <a:pPr algn="ctr"/>
            <a:r>
              <a:rPr lang="en-US" sz="2000" b="1"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highlight>
                  <a:srgbClr val="0000FF"/>
                </a:highlight>
              </a:rPr>
              <a:t>Single-loop?</a:t>
            </a:r>
          </a:p>
        </p:txBody>
      </p:sp>
      <p:sp>
        <p:nvSpPr>
          <p:cNvPr id="3" name="Rectangle 2">
            <a:extLst>
              <a:ext uri="{FF2B5EF4-FFF2-40B4-BE49-F238E27FC236}">
                <a16:creationId xmlns:a16="http://schemas.microsoft.com/office/drawing/2014/main" id="{BFCE49F2-4360-15EB-938E-BE8E7F5DEA13}"/>
              </a:ext>
            </a:extLst>
          </p:cNvPr>
          <p:cNvSpPr/>
          <p:nvPr/>
        </p:nvSpPr>
        <p:spPr>
          <a:xfrm>
            <a:off x="-37299" y="3370081"/>
            <a:ext cx="1862461" cy="400110"/>
          </a:xfrm>
          <a:prstGeom prst="rect">
            <a:avLst/>
          </a:prstGeom>
          <a:noFill/>
        </p:spPr>
        <p:txBody>
          <a:bodyPr wrap="square" lIns="91440" tIns="45720" rIns="91440" bIns="45720">
            <a:spAutoFit/>
          </a:bodyPr>
          <a:lstStyle/>
          <a:p>
            <a:pPr algn="ctr"/>
            <a:r>
              <a:rPr lang="en-US" sz="2000" b="1"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highlight>
                  <a:srgbClr val="0000FF"/>
                </a:highlight>
              </a:rPr>
              <a:t>Double-loop?</a:t>
            </a:r>
          </a:p>
        </p:txBody>
      </p:sp>
      <p:sp>
        <p:nvSpPr>
          <p:cNvPr id="13" name="Rectangle 12">
            <a:extLst>
              <a:ext uri="{FF2B5EF4-FFF2-40B4-BE49-F238E27FC236}">
                <a16:creationId xmlns:a16="http://schemas.microsoft.com/office/drawing/2014/main" id="{EBEFCFC5-A4C8-B5E8-C43F-68E19A6876B3}"/>
              </a:ext>
            </a:extLst>
          </p:cNvPr>
          <p:cNvSpPr/>
          <p:nvPr/>
        </p:nvSpPr>
        <p:spPr>
          <a:xfrm>
            <a:off x="21578" y="2159552"/>
            <a:ext cx="1062736" cy="707886"/>
          </a:xfrm>
          <a:prstGeom prst="rect">
            <a:avLst/>
          </a:prstGeom>
          <a:noFill/>
        </p:spPr>
        <p:txBody>
          <a:bodyPr wrap="square" lIns="91440" tIns="45720" rIns="91440" bIns="45720">
            <a:spAutoFit/>
          </a:bodyPr>
          <a:lstStyle/>
          <a:p>
            <a:pPr algn="ctr"/>
            <a:r>
              <a:rPr lang="en-US" sz="2000" b="1"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highlight>
                  <a:srgbClr val="0000FF"/>
                </a:highlight>
              </a:rPr>
              <a:t>Triple-</a:t>
            </a:r>
          </a:p>
          <a:p>
            <a:pPr algn="ctr"/>
            <a:r>
              <a:rPr lang="en-US" sz="20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highlight>
                  <a:srgbClr val="0000FF"/>
                </a:highlight>
              </a:rPr>
              <a:t>l</a:t>
            </a:r>
            <a:r>
              <a:rPr lang="en-US" sz="2000" b="1" cap="none" spc="0"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highlight>
                  <a:srgbClr val="0000FF"/>
                </a:highlight>
              </a:rPr>
              <a:t>oop?</a:t>
            </a:r>
          </a:p>
        </p:txBody>
      </p:sp>
      <p:cxnSp>
        <p:nvCxnSpPr>
          <p:cNvPr id="14" name="Straight Connector 13">
            <a:extLst>
              <a:ext uri="{FF2B5EF4-FFF2-40B4-BE49-F238E27FC236}">
                <a16:creationId xmlns:a16="http://schemas.microsoft.com/office/drawing/2014/main" id="{89275F2D-1CB5-24A8-DFA4-1A387B6C385D}"/>
              </a:ext>
            </a:extLst>
          </p:cNvPr>
          <p:cNvCxnSpPr>
            <a:cxnSpLocks/>
            <a:endCxn id="41" idx="1"/>
          </p:cNvCxnSpPr>
          <p:nvPr/>
        </p:nvCxnSpPr>
        <p:spPr>
          <a:xfrm flipV="1">
            <a:off x="1099706" y="2129834"/>
            <a:ext cx="958649" cy="391908"/>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37A47ABF-6757-238B-A894-E3AE9331B020}"/>
              </a:ext>
            </a:extLst>
          </p:cNvPr>
          <p:cNvCxnSpPr>
            <a:cxnSpLocks/>
            <a:stCxn id="13" idx="3"/>
          </p:cNvCxnSpPr>
          <p:nvPr/>
        </p:nvCxnSpPr>
        <p:spPr>
          <a:xfrm>
            <a:off x="1084314" y="2513495"/>
            <a:ext cx="542878" cy="441694"/>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AB91686B-77A5-D3CC-529A-B781C0C2F55E}"/>
              </a:ext>
            </a:extLst>
          </p:cNvPr>
          <p:cNvCxnSpPr>
            <a:cxnSpLocks/>
            <a:stCxn id="13" idx="3"/>
          </p:cNvCxnSpPr>
          <p:nvPr/>
        </p:nvCxnSpPr>
        <p:spPr>
          <a:xfrm flipH="1" flipV="1">
            <a:off x="839518" y="1095162"/>
            <a:ext cx="244796" cy="1418333"/>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D5B86B40-3005-F720-B5C8-CA948530FFB9}"/>
              </a:ext>
            </a:extLst>
          </p:cNvPr>
          <p:cNvCxnSpPr>
            <a:cxnSpLocks/>
            <a:stCxn id="13" idx="3"/>
          </p:cNvCxnSpPr>
          <p:nvPr/>
        </p:nvCxnSpPr>
        <p:spPr>
          <a:xfrm flipV="1">
            <a:off x="1084314" y="1855057"/>
            <a:ext cx="271439" cy="658438"/>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5B737E4C-8748-809A-0E85-3B2E32AFEA58}"/>
              </a:ext>
            </a:extLst>
          </p:cNvPr>
          <p:cNvCxnSpPr>
            <a:cxnSpLocks/>
            <a:stCxn id="13" idx="3"/>
            <a:endCxn id="39" idx="1"/>
          </p:cNvCxnSpPr>
          <p:nvPr/>
        </p:nvCxnSpPr>
        <p:spPr>
          <a:xfrm>
            <a:off x="1084314" y="2513495"/>
            <a:ext cx="1092829" cy="66912"/>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9F708B55-89D6-C162-9E20-85144FC11330}"/>
              </a:ext>
            </a:extLst>
          </p:cNvPr>
          <p:cNvCxnSpPr>
            <a:cxnSpLocks/>
          </p:cNvCxnSpPr>
          <p:nvPr/>
        </p:nvCxnSpPr>
        <p:spPr>
          <a:xfrm flipV="1">
            <a:off x="1828898" y="3550827"/>
            <a:ext cx="1146361" cy="3175"/>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EA048B32-8B42-711E-3B90-551C8CDCC838}"/>
              </a:ext>
            </a:extLst>
          </p:cNvPr>
          <p:cNvCxnSpPr>
            <a:cxnSpLocks/>
          </p:cNvCxnSpPr>
          <p:nvPr/>
        </p:nvCxnSpPr>
        <p:spPr>
          <a:xfrm flipV="1">
            <a:off x="1732261" y="4007405"/>
            <a:ext cx="652187" cy="36876"/>
          </a:xfrm>
          <a:prstGeom prst="line">
            <a:avLst/>
          </a:prstGeom>
          <a:ln w="76200">
            <a:solidFill>
              <a:schemeClr val="accent3"/>
            </a:solidFill>
            <a:prstDash val="sysDot"/>
            <a:headEnd type="ova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0336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old and silver celtic knot&#10;&#10;Description automatically generated">
            <a:extLst>
              <a:ext uri="{FF2B5EF4-FFF2-40B4-BE49-F238E27FC236}">
                <a16:creationId xmlns:a16="http://schemas.microsoft.com/office/drawing/2014/main" id="{B5051554-6D60-AC3E-8ECB-7BB03695E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118" y="616030"/>
            <a:ext cx="5386753" cy="5153953"/>
          </a:xfrm>
          <a:prstGeom prst="rect">
            <a:avLst/>
          </a:prstGeom>
        </p:spPr>
      </p:pic>
      <p:sp>
        <p:nvSpPr>
          <p:cNvPr id="5" name="TextBox 4">
            <a:extLst>
              <a:ext uri="{FF2B5EF4-FFF2-40B4-BE49-F238E27FC236}">
                <a16:creationId xmlns:a16="http://schemas.microsoft.com/office/drawing/2014/main" id="{50C3DA01-6BA5-0189-A197-2D07E328D61B}"/>
              </a:ext>
            </a:extLst>
          </p:cNvPr>
          <p:cNvSpPr txBox="1"/>
          <p:nvPr/>
        </p:nvSpPr>
        <p:spPr>
          <a:xfrm>
            <a:off x="4000957" y="2896438"/>
            <a:ext cx="1368212" cy="771254"/>
          </a:xfrm>
          <a:prstGeom prst="rect">
            <a:avLst/>
          </a:prstGeom>
          <a:noFill/>
        </p:spPr>
        <p:txBody>
          <a:bodyPr wrap="square" rtlCol="0">
            <a:spAutoFit/>
          </a:bodyPr>
          <a:lstStyle/>
          <a:p>
            <a:r>
              <a:rPr lang="en-US" sz="4400" b="1" dirty="0">
                <a:latin typeface="Bungee Inline" pitchFamily="2" charset="77"/>
              </a:rPr>
              <a:t>CSI</a:t>
            </a:r>
          </a:p>
        </p:txBody>
      </p:sp>
      <p:sp>
        <p:nvSpPr>
          <p:cNvPr id="6" name="TextBox 5">
            <a:extLst>
              <a:ext uri="{FF2B5EF4-FFF2-40B4-BE49-F238E27FC236}">
                <a16:creationId xmlns:a16="http://schemas.microsoft.com/office/drawing/2014/main" id="{21050F68-CA18-90D7-24F0-22D50F6FC39F}"/>
              </a:ext>
            </a:extLst>
          </p:cNvPr>
          <p:cNvSpPr txBox="1"/>
          <p:nvPr/>
        </p:nvSpPr>
        <p:spPr>
          <a:xfrm>
            <a:off x="3918895" y="146293"/>
            <a:ext cx="1263916" cy="647854"/>
          </a:xfrm>
          <a:prstGeom prst="rect">
            <a:avLst/>
          </a:prstGeom>
          <a:noFill/>
        </p:spPr>
        <p:txBody>
          <a:bodyPr wrap="square" rtlCol="0">
            <a:spAutoFit/>
          </a:bodyPr>
          <a:lstStyle/>
          <a:p>
            <a:pPr algn="ctr"/>
            <a:r>
              <a:rPr lang="en-US" b="1" dirty="0">
                <a:latin typeface="Bungee Inline" pitchFamily="2" charset="77"/>
              </a:rPr>
              <a:t>SINGLE LOOP</a:t>
            </a:r>
          </a:p>
        </p:txBody>
      </p:sp>
      <p:sp>
        <p:nvSpPr>
          <p:cNvPr id="7" name="TextBox 6">
            <a:extLst>
              <a:ext uri="{FF2B5EF4-FFF2-40B4-BE49-F238E27FC236}">
                <a16:creationId xmlns:a16="http://schemas.microsoft.com/office/drawing/2014/main" id="{49E7E1D6-D3F4-3950-DB13-9FA4B2473B80}"/>
              </a:ext>
            </a:extLst>
          </p:cNvPr>
          <p:cNvSpPr txBox="1"/>
          <p:nvPr/>
        </p:nvSpPr>
        <p:spPr>
          <a:xfrm>
            <a:off x="780036" y="4464034"/>
            <a:ext cx="1263916" cy="647854"/>
          </a:xfrm>
          <a:prstGeom prst="rect">
            <a:avLst/>
          </a:prstGeom>
          <a:noFill/>
        </p:spPr>
        <p:txBody>
          <a:bodyPr wrap="square" rtlCol="0">
            <a:spAutoFit/>
          </a:bodyPr>
          <a:lstStyle/>
          <a:p>
            <a:pPr algn="ctr"/>
            <a:r>
              <a:rPr lang="en-US" b="1" dirty="0">
                <a:latin typeface="Bungee Inline" pitchFamily="2" charset="77"/>
              </a:rPr>
              <a:t>DOUBLE LOOP</a:t>
            </a:r>
          </a:p>
        </p:txBody>
      </p:sp>
      <p:sp>
        <p:nvSpPr>
          <p:cNvPr id="8" name="TextBox 7">
            <a:extLst>
              <a:ext uri="{FF2B5EF4-FFF2-40B4-BE49-F238E27FC236}">
                <a16:creationId xmlns:a16="http://schemas.microsoft.com/office/drawing/2014/main" id="{872CEDFB-E088-BA64-523F-76E1618BC7C3}"/>
              </a:ext>
            </a:extLst>
          </p:cNvPr>
          <p:cNvSpPr txBox="1"/>
          <p:nvPr/>
        </p:nvSpPr>
        <p:spPr>
          <a:xfrm>
            <a:off x="7143037" y="4297438"/>
            <a:ext cx="1263916" cy="647854"/>
          </a:xfrm>
          <a:prstGeom prst="rect">
            <a:avLst/>
          </a:prstGeom>
          <a:noFill/>
        </p:spPr>
        <p:txBody>
          <a:bodyPr wrap="square" rtlCol="0">
            <a:spAutoFit/>
          </a:bodyPr>
          <a:lstStyle/>
          <a:p>
            <a:pPr algn="ctr"/>
            <a:r>
              <a:rPr lang="en-US" b="1" dirty="0">
                <a:latin typeface="Bungee Inline" pitchFamily="2" charset="77"/>
              </a:rPr>
              <a:t>TRIPLE LOOP</a:t>
            </a:r>
          </a:p>
        </p:txBody>
      </p:sp>
      <p:sp>
        <p:nvSpPr>
          <p:cNvPr id="9" name="TextBox 8">
            <a:extLst>
              <a:ext uri="{FF2B5EF4-FFF2-40B4-BE49-F238E27FC236}">
                <a16:creationId xmlns:a16="http://schemas.microsoft.com/office/drawing/2014/main" id="{D1B8090F-38BD-77A5-84EE-278602C83015}"/>
              </a:ext>
            </a:extLst>
          </p:cNvPr>
          <p:cNvSpPr txBox="1"/>
          <p:nvPr/>
        </p:nvSpPr>
        <p:spPr>
          <a:xfrm>
            <a:off x="3227983" y="5769983"/>
            <a:ext cx="2731025" cy="923330"/>
          </a:xfrm>
          <a:prstGeom prst="rect">
            <a:avLst/>
          </a:prstGeom>
          <a:noFill/>
        </p:spPr>
        <p:txBody>
          <a:bodyPr wrap="square" rtlCol="0">
            <a:spAutoFit/>
          </a:bodyPr>
          <a:lstStyle/>
          <a:p>
            <a:pPr algn="ctr"/>
            <a:r>
              <a:rPr lang="en-US" b="1" dirty="0">
                <a:latin typeface="Bungee Inline" pitchFamily="2" charset="77"/>
              </a:rPr>
              <a:t>ENSEMPLE LEADERSHIP</a:t>
            </a:r>
          </a:p>
          <a:p>
            <a:pPr algn="ctr"/>
            <a:r>
              <a:rPr lang="en-US" b="1" dirty="0">
                <a:latin typeface="Bungee Inline" pitchFamily="2" charset="77"/>
              </a:rPr>
              <a:t>HEART of CARE</a:t>
            </a:r>
          </a:p>
        </p:txBody>
      </p:sp>
      <p:sp>
        <p:nvSpPr>
          <p:cNvPr id="10" name="TextBox 9">
            <a:extLst>
              <a:ext uri="{FF2B5EF4-FFF2-40B4-BE49-F238E27FC236}">
                <a16:creationId xmlns:a16="http://schemas.microsoft.com/office/drawing/2014/main" id="{1DDCB809-EC3F-1E92-CA17-368F7BABB714}"/>
              </a:ext>
            </a:extLst>
          </p:cNvPr>
          <p:cNvSpPr txBox="1"/>
          <p:nvPr/>
        </p:nvSpPr>
        <p:spPr>
          <a:xfrm>
            <a:off x="5856655" y="5970038"/>
            <a:ext cx="2860431" cy="523220"/>
          </a:xfrm>
          <a:prstGeom prst="rect">
            <a:avLst/>
          </a:prstGeom>
          <a:noFill/>
        </p:spPr>
        <p:txBody>
          <a:bodyPr wrap="square" rtlCol="0">
            <a:spAutoFit/>
          </a:bodyPr>
          <a:lstStyle/>
          <a:p>
            <a:pPr algn="ctr"/>
            <a:r>
              <a:rPr lang="en-US" sz="2800" b="1" dirty="0">
                <a:solidFill>
                  <a:srgbClr val="00B050"/>
                </a:solidFill>
                <a:latin typeface="Bungee Inline" pitchFamily="2" charset="77"/>
              </a:rPr>
              <a:t>CSI</a:t>
            </a:r>
            <a:r>
              <a:rPr lang="en-US" sz="2800" b="1" dirty="0">
                <a:solidFill>
                  <a:srgbClr val="00B050"/>
                </a:solidFill>
                <a:latin typeface="Abril Fatface" panose="02000503000000020003" pitchFamily="2" charset="77"/>
              </a:rPr>
              <a:t>story</a:t>
            </a:r>
            <a:r>
              <a:rPr lang="en-US" sz="2800" b="1" dirty="0">
                <a:solidFill>
                  <a:srgbClr val="00B050"/>
                </a:solidFill>
                <a:latin typeface="Bungee Inline" pitchFamily="2" charset="77"/>
              </a:rPr>
              <a:t>.com</a:t>
            </a:r>
          </a:p>
        </p:txBody>
      </p:sp>
    </p:spTree>
    <p:extLst>
      <p:ext uri="{BB962C8B-B14F-4D97-AF65-F5344CB8AC3E}">
        <p14:creationId xmlns:p14="http://schemas.microsoft.com/office/powerpoint/2010/main" val="364511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Description automatically generated with medium confidence">
            <a:extLst>
              <a:ext uri="{FF2B5EF4-FFF2-40B4-BE49-F238E27FC236}">
                <a16:creationId xmlns:a16="http://schemas.microsoft.com/office/drawing/2014/main" id="{7030E241-E5B7-4606-A5A4-F36440DB9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8674"/>
            <a:ext cx="7772400" cy="5274439"/>
          </a:xfrm>
          <a:prstGeom prst="rect">
            <a:avLst/>
          </a:prstGeom>
        </p:spPr>
      </p:pic>
    </p:spTree>
    <p:extLst>
      <p:ext uri="{BB962C8B-B14F-4D97-AF65-F5344CB8AC3E}">
        <p14:creationId xmlns:p14="http://schemas.microsoft.com/office/powerpoint/2010/main" val="77582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7C6F-7066-33E7-7BC7-FDA4B10A9E2F}"/>
              </a:ext>
            </a:extLst>
          </p:cNvPr>
          <p:cNvSpPr>
            <a:spLocks noGrp="1"/>
          </p:cNvSpPr>
          <p:nvPr>
            <p:ph type="title"/>
          </p:nvPr>
        </p:nvSpPr>
        <p:spPr/>
        <p:txBody>
          <a:bodyPr/>
          <a:lstStyle/>
          <a:p>
            <a:r>
              <a:rPr lang="en-US" b="1" dirty="0"/>
              <a:t>ODC</a:t>
            </a:r>
          </a:p>
        </p:txBody>
      </p:sp>
      <p:sp>
        <p:nvSpPr>
          <p:cNvPr id="3" name="Content Placeholder 2">
            <a:extLst>
              <a:ext uri="{FF2B5EF4-FFF2-40B4-BE49-F238E27FC236}">
                <a16:creationId xmlns:a16="http://schemas.microsoft.com/office/drawing/2014/main" id="{97EC8F35-6B14-CE47-0054-E01C7EDE2793}"/>
              </a:ext>
            </a:extLst>
          </p:cNvPr>
          <p:cNvSpPr>
            <a:spLocks noGrp="1"/>
          </p:cNvSpPr>
          <p:nvPr>
            <p:ph idx="1"/>
          </p:nvPr>
        </p:nvSpPr>
        <p:spPr/>
        <p:txBody>
          <a:bodyPr>
            <a:normAutofit fontScale="92500"/>
          </a:bodyPr>
          <a:lstStyle/>
          <a:p>
            <a:r>
              <a:rPr lang="en-US" dirty="0"/>
              <a:t>Organizational</a:t>
            </a:r>
          </a:p>
          <a:p>
            <a:r>
              <a:rPr lang="en-US" dirty="0"/>
              <a:t>Development &amp;</a:t>
            </a:r>
          </a:p>
          <a:p>
            <a:r>
              <a:rPr lang="en-US" dirty="0"/>
              <a:t>Change</a:t>
            </a:r>
          </a:p>
          <a:p>
            <a:endParaRPr lang="en-US" dirty="0"/>
          </a:p>
          <a:p>
            <a:pPr marL="0" indent="0">
              <a:buNone/>
            </a:pPr>
            <a:r>
              <a:rPr lang="en-US" dirty="0"/>
              <a:t>There are three kinds of ODC</a:t>
            </a:r>
          </a:p>
          <a:p>
            <a:pPr marL="0" indent="0">
              <a:buNone/>
            </a:pPr>
            <a:r>
              <a:rPr lang="en-US" dirty="0"/>
              <a:t>Single, Double &amp; Triple Loop</a:t>
            </a:r>
          </a:p>
          <a:p>
            <a:pPr marL="0" indent="0">
              <a:buNone/>
            </a:pPr>
            <a:r>
              <a:rPr lang="en-US" b="1" dirty="0"/>
              <a:t>CSI creates Heart of Care that connects the 3 loops for a balanced approach, called ENSEMBLE LEADERSHIP </a:t>
            </a:r>
          </a:p>
        </p:txBody>
      </p:sp>
      <p:pic>
        <p:nvPicPr>
          <p:cNvPr id="4" name="Picture 3" descr="A logo with text on it&#10;&#10;Description automatically generated with medium confidence">
            <a:extLst>
              <a:ext uri="{FF2B5EF4-FFF2-40B4-BE49-F238E27FC236}">
                <a16:creationId xmlns:a16="http://schemas.microsoft.com/office/drawing/2014/main" id="{B6674E8E-DAC1-B875-EF5E-52BCCBCB5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38" y="1375028"/>
            <a:ext cx="4245856" cy="2881286"/>
          </a:xfrm>
          <a:prstGeom prst="rect">
            <a:avLst/>
          </a:prstGeom>
        </p:spPr>
      </p:pic>
    </p:spTree>
    <p:extLst>
      <p:ext uri="{BB962C8B-B14F-4D97-AF65-F5344CB8AC3E}">
        <p14:creationId xmlns:p14="http://schemas.microsoft.com/office/powerpoint/2010/main" val="28663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9EDEC674-867D-C58B-B863-2927687666D7}"/>
              </a:ext>
            </a:extLst>
          </p:cNvPr>
          <p:cNvSpPr>
            <a:spLocks noGrp="1"/>
          </p:cNvSpPr>
          <p:nvPr>
            <p:ph type="title"/>
          </p:nvPr>
        </p:nvSpPr>
        <p:spPr>
          <a:xfrm>
            <a:off x="359545" y="1070800"/>
            <a:ext cx="2954766" cy="5583126"/>
          </a:xfrm>
        </p:spPr>
        <p:txBody>
          <a:bodyPr>
            <a:normAutofit/>
          </a:bodyPr>
          <a:lstStyle/>
          <a:p>
            <a:pPr algn="r"/>
            <a:r>
              <a:rPr lang="en-US" sz="5400" b="1" dirty="0"/>
              <a:t>SINGLE LOOP ODC</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83D2D5A-49E8-3314-2C5E-F2D636FF554D}"/>
              </a:ext>
            </a:extLst>
          </p:cNvPr>
          <p:cNvGraphicFramePr>
            <a:graphicFrameLocks noGrp="1"/>
          </p:cNvGraphicFramePr>
          <p:nvPr>
            <p:ph idx="1"/>
            <p:extLst>
              <p:ext uri="{D42A27DB-BD31-4B8C-83A1-F6EECF244321}">
                <p14:modId xmlns:p14="http://schemas.microsoft.com/office/powerpoint/2010/main" val="2713822526"/>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55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AD65A-19A2-5F73-17B1-CAA967430E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99D8C2F-1C77-A78E-C290-396830B077A0}"/>
              </a:ext>
            </a:extLst>
          </p:cNvPr>
          <p:cNvSpPr>
            <a:spLocks noGrp="1"/>
          </p:cNvSpPr>
          <p:nvPr>
            <p:ph type="title"/>
          </p:nvPr>
        </p:nvSpPr>
        <p:spPr>
          <a:xfrm>
            <a:off x="359545" y="1070800"/>
            <a:ext cx="2954766" cy="5583126"/>
          </a:xfrm>
        </p:spPr>
        <p:txBody>
          <a:bodyPr>
            <a:normAutofit/>
          </a:bodyPr>
          <a:lstStyle/>
          <a:p>
            <a:pPr algn="r"/>
            <a:r>
              <a:rPr lang="en-US" sz="4900" b="1" dirty="0"/>
              <a:t>DOUBLE LOOP ODC</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19743D7-F3C4-6FED-A67D-85375015D637}"/>
              </a:ext>
            </a:extLst>
          </p:cNvPr>
          <p:cNvGraphicFramePr>
            <a:graphicFrameLocks noGrp="1"/>
          </p:cNvGraphicFramePr>
          <p:nvPr>
            <p:ph idx="1"/>
            <p:extLst>
              <p:ext uri="{D42A27DB-BD31-4B8C-83A1-F6EECF244321}">
                <p14:modId xmlns:p14="http://schemas.microsoft.com/office/powerpoint/2010/main" val="2480317318"/>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3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ge Academic Books - Storytelling Organizations - From Systems to  Complexity Thinking1">
            <a:extLst>
              <a:ext uri="{FF2B5EF4-FFF2-40B4-BE49-F238E27FC236}">
                <a16:creationId xmlns:a16="http://schemas.microsoft.com/office/drawing/2014/main" id="{E1936DFB-9FF7-AF19-C66A-978398313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91612"/>
            <a:ext cx="7581900" cy="4305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EBA6CD-BA17-4779-1D21-62E5EE6EAED2}"/>
              </a:ext>
            </a:extLst>
          </p:cNvPr>
          <p:cNvSpPr txBox="1"/>
          <p:nvPr/>
        </p:nvSpPr>
        <p:spPr>
          <a:xfrm>
            <a:off x="433754" y="4712677"/>
            <a:ext cx="8264769" cy="2862322"/>
          </a:xfrm>
          <a:prstGeom prst="rect">
            <a:avLst/>
          </a:prstGeom>
          <a:noFill/>
        </p:spPr>
        <p:txBody>
          <a:bodyPr wrap="square" rtlCol="0">
            <a:spAutoFit/>
          </a:bodyPr>
          <a:lstStyle/>
          <a:p>
            <a:r>
              <a:rPr lang="en-US" dirty="0"/>
              <a:t>Pondy and Mitroff apply Kenneth Boulding’s 9 levels of systems theory</a:t>
            </a:r>
          </a:p>
          <a:p>
            <a:pPr marL="342900" indent="-342900">
              <a:buAutoNum type="arabicPeriod"/>
            </a:pPr>
            <a:r>
              <a:rPr lang="en-US" dirty="0"/>
              <a:t>Framework, 2. Mechanistic, 3. Control (cybernetic deviation-counteraction, e.g. command and control), 4. Open systems (both deviation-counteracting &amp; deviation-amplifying), 5. Organic, 6. Image systems, 7. Symbol systems, 8. Roles systems, 9 Transcendental systems.  </a:t>
            </a:r>
          </a:p>
          <a:p>
            <a:r>
              <a:rPr lang="en-US" dirty="0"/>
              <a:t>The Organic, Image, Symbol, Roles, and Transcendental are beyond Level 4 Open Systems, and Level 3 Control Systems.</a:t>
            </a:r>
          </a:p>
          <a:p>
            <a:endParaRPr lang="en-US" dirty="0"/>
          </a:p>
          <a:p>
            <a:endParaRPr lang="en-US" dirty="0"/>
          </a:p>
        </p:txBody>
      </p:sp>
    </p:spTree>
    <p:extLst>
      <p:ext uri="{BB962C8B-B14F-4D97-AF65-F5344CB8AC3E}">
        <p14:creationId xmlns:p14="http://schemas.microsoft.com/office/powerpoint/2010/main" val="244950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4EB722-A89D-A695-8838-6CC230D302E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8F29439-DED2-0521-FADA-B13717CE1988}"/>
              </a:ext>
            </a:extLst>
          </p:cNvPr>
          <p:cNvSpPr>
            <a:spLocks noGrp="1"/>
          </p:cNvSpPr>
          <p:nvPr>
            <p:ph type="title"/>
          </p:nvPr>
        </p:nvSpPr>
        <p:spPr>
          <a:xfrm>
            <a:off x="359545" y="1070800"/>
            <a:ext cx="2954766" cy="5583126"/>
          </a:xfrm>
        </p:spPr>
        <p:txBody>
          <a:bodyPr>
            <a:normAutofit/>
          </a:bodyPr>
          <a:lstStyle/>
          <a:p>
            <a:pPr algn="r"/>
            <a:r>
              <a:rPr lang="en-US" sz="6000" b="1" dirty="0"/>
              <a:t>TRIPLE LOOP ODC</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9F2A7D4-5B96-FCD5-63E2-8E245D883AD3}"/>
              </a:ext>
            </a:extLst>
          </p:cNvPr>
          <p:cNvGraphicFramePr>
            <a:graphicFrameLocks noGrp="1"/>
          </p:cNvGraphicFramePr>
          <p:nvPr>
            <p:ph idx="1"/>
            <p:extLst>
              <p:ext uri="{D42A27DB-BD31-4B8C-83A1-F6EECF244321}">
                <p14:modId xmlns:p14="http://schemas.microsoft.com/office/powerpoint/2010/main" val="1292349185"/>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39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E673DE-9428-3431-BD06-D2F1C409AED9}"/>
              </a:ext>
            </a:extLst>
          </p:cNvPr>
          <p:cNvSpPr>
            <a:spLocks noGrp="1"/>
          </p:cNvSpPr>
          <p:nvPr>
            <p:ph type="title"/>
          </p:nvPr>
        </p:nvSpPr>
        <p:spPr>
          <a:xfrm>
            <a:off x="630936" y="256032"/>
            <a:ext cx="7879842" cy="1014984"/>
          </a:xfrm>
        </p:spPr>
        <p:txBody>
          <a:bodyPr anchor="b">
            <a:normAutofit fontScale="90000"/>
          </a:bodyPr>
          <a:lstStyle/>
          <a:p>
            <a:pPr>
              <a:lnSpc>
                <a:spcPct val="90000"/>
              </a:lnSpc>
            </a:pPr>
            <a:r>
              <a:rPr lang="en-US" sz="3900" dirty="0">
                <a:latin typeface="Bungee Inline" pitchFamily="2" charset="77"/>
              </a:rPr>
              <a:t>CSI Conversational Storytelling Institute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1B2ABD1-38B2-64B0-508D-A24FCB689F56}"/>
              </a:ext>
            </a:extLst>
          </p:cNvPr>
          <p:cNvGraphicFramePr>
            <a:graphicFrameLocks noGrp="1"/>
          </p:cNvGraphicFramePr>
          <p:nvPr>
            <p:ph idx="1"/>
            <p:extLst>
              <p:ext uri="{D42A27DB-BD31-4B8C-83A1-F6EECF244321}">
                <p14:modId xmlns:p14="http://schemas.microsoft.com/office/powerpoint/2010/main" val="149381851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02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in a suit and tie&#10;&#10;Description automatically generated">
            <a:extLst>
              <a:ext uri="{FF2B5EF4-FFF2-40B4-BE49-F238E27FC236}">
                <a16:creationId xmlns:a16="http://schemas.microsoft.com/office/drawing/2014/main" id="{08B87108-ABD7-6F53-B380-B99F7BD1E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522" y="3671313"/>
            <a:ext cx="2543217" cy="2543217"/>
          </a:xfrm>
          <a:prstGeom prst="rect">
            <a:avLst/>
          </a:prstGeom>
        </p:spPr>
      </p:pic>
      <p:cxnSp>
        <p:nvCxnSpPr>
          <p:cNvPr id="15" name="Straight Connector 14">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8410" y="1111170"/>
            <a:ext cx="828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person wearing glasses and smiling&#10;&#10;Description automatically generated">
            <a:extLst>
              <a:ext uri="{FF2B5EF4-FFF2-40B4-BE49-F238E27FC236}">
                <a16:creationId xmlns:a16="http://schemas.microsoft.com/office/drawing/2014/main" id="{8B7FCC86-0C6E-AF90-7371-3CDBF13C9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151" y="643467"/>
            <a:ext cx="2694876" cy="2543217"/>
          </a:xfrm>
          <a:prstGeom prst="rect">
            <a:avLst/>
          </a:prstGeom>
        </p:spPr>
      </p:pic>
      <p:cxnSp>
        <p:nvCxnSpPr>
          <p:cNvPr id="17" name="Straight Connector 16">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227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775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erson smiling at camera&#10;&#10;Description automatically generated">
            <a:extLst>
              <a:ext uri="{FF2B5EF4-FFF2-40B4-BE49-F238E27FC236}">
                <a16:creationId xmlns:a16="http://schemas.microsoft.com/office/drawing/2014/main" id="{203EDEA5-3DED-9853-07B0-D2528B563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18" y="3671316"/>
            <a:ext cx="2545862" cy="2545862"/>
          </a:xfrm>
          <a:prstGeom prst="rect">
            <a:avLst/>
          </a:prstGeom>
        </p:spPr>
      </p:pic>
      <p:pic>
        <p:nvPicPr>
          <p:cNvPr id="5" name="Picture 4" descr="A person wearing a bow tie&#10;&#10;Description automatically generated">
            <a:extLst>
              <a:ext uri="{FF2B5EF4-FFF2-40B4-BE49-F238E27FC236}">
                <a16:creationId xmlns:a16="http://schemas.microsoft.com/office/drawing/2014/main" id="{C5CF658A-BB5E-E592-36F0-BE7391FE7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628" y="633215"/>
            <a:ext cx="2226862" cy="2553469"/>
          </a:xfrm>
          <a:prstGeom prst="rect">
            <a:avLst/>
          </a:prstGeom>
        </p:spPr>
      </p:pic>
      <p:sp>
        <p:nvSpPr>
          <p:cNvPr id="11" name="TextBox 10">
            <a:extLst>
              <a:ext uri="{FF2B5EF4-FFF2-40B4-BE49-F238E27FC236}">
                <a16:creationId xmlns:a16="http://schemas.microsoft.com/office/drawing/2014/main" id="{4257998D-832C-7D8C-DDAC-7C5503302DD4}"/>
              </a:ext>
            </a:extLst>
          </p:cNvPr>
          <p:cNvSpPr txBox="1"/>
          <p:nvPr/>
        </p:nvSpPr>
        <p:spPr>
          <a:xfrm>
            <a:off x="1219734" y="3186684"/>
            <a:ext cx="2797629" cy="369332"/>
          </a:xfrm>
          <a:prstGeom prst="rect">
            <a:avLst/>
          </a:prstGeom>
          <a:noFill/>
        </p:spPr>
        <p:txBody>
          <a:bodyPr wrap="square" rtlCol="0">
            <a:spAutoFit/>
          </a:bodyPr>
          <a:lstStyle/>
          <a:p>
            <a:pPr algn="ctr"/>
            <a:r>
              <a:rPr lang="en-US" dirty="0">
                <a:latin typeface="Bungee Inline" pitchFamily="2" charset="77"/>
              </a:rPr>
              <a:t>HENRI SAVALL</a:t>
            </a:r>
          </a:p>
        </p:txBody>
      </p:sp>
      <p:sp>
        <p:nvSpPr>
          <p:cNvPr id="12" name="TextBox 11">
            <a:extLst>
              <a:ext uri="{FF2B5EF4-FFF2-40B4-BE49-F238E27FC236}">
                <a16:creationId xmlns:a16="http://schemas.microsoft.com/office/drawing/2014/main" id="{166D2757-C662-806F-550D-58680C0998B9}"/>
              </a:ext>
            </a:extLst>
          </p:cNvPr>
          <p:cNvSpPr txBox="1"/>
          <p:nvPr/>
        </p:nvSpPr>
        <p:spPr>
          <a:xfrm>
            <a:off x="5125315" y="6214530"/>
            <a:ext cx="2797629" cy="369332"/>
          </a:xfrm>
          <a:prstGeom prst="rect">
            <a:avLst/>
          </a:prstGeom>
          <a:noFill/>
        </p:spPr>
        <p:txBody>
          <a:bodyPr wrap="square" rtlCol="0">
            <a:spAutoFit/>
          </a:bodyPr>
          <a:lstStyle/>
          <a:p>
            <a:pPr algn="ctr"/>
            <a:r>
              <a:rPr lang="en-US" dirty="0">
                <a:latin typeface="Bungee Inline" pitchFamily="2" charset="77"/>
              </a:rPr>
              <a:t>MARC BONNET</a:t>
            </a:r>
          </a:p>
        </p:txBody>
      </p:sp>
      <p:sp>
        <p:nvSpPr>
          <p:cNvPr id="13" name="TextBox 12">
            <a:extLst>
              <a:ext uri="{FF2B5EF4-FFF2-40B4-BE49-F238E27FC236}">
                <a16:creationId xmlns:a16="http://schemas.microsoft.com/office/drawing/2014/main" id="{A60B526A-C130-376F-F544-EED39DBDEEFB}"/>
              </a:ext>
            </a:extLst>
          </p:cNvPr>
          <p:cNvSpPr txBox="1"/>
          <p:nvPr/>
        </p:nvSpPr>
        <p:spPr>
          <a:xfrm>
            <a:off x="1253244" y="6224785"/>
            <a:ext cx="2797629" cy="369332"/>
          </a:xfrm>
          <a:prstGeom prst="rect">
            <a:avLst/>
          </a:prstGeom>
          <a:noFill/>
        </p:spPr>
        <p:txBody>
          <a:bodyPr wrap="square" rtlCol="0">
            <a:spAutoFit/>
          </a:bodyPr>
          <a:lstStyle/>
          <a:p>
            <a:pPr algn="ctr"/>
            <a:r>
              <a:rPr lang="en-US" dirty="0">
                <a:latin typeface="Bungee Inline" pitchFamily="2" charset="77"/>
              </a:rPr>
              <a:t>AMANDINE SAVALL</a:t>
            </a:r>
          </a:p>
        </p:txBody>
      </p:sp>
      <p:sp>
        <p:nvSpPr>
          <p:cNvPr id="14" name="TextBox 13">
            <a:extLst>
              <a:ext uri="{FF2B5EF4-FFF2-40B4-BE49-F238E27FC236}">
                <a16:creationId xmlns:a16="http://schemas.microsoft.com/office/drawing/2014/main" id="{C9EB0672-B5FB-132E-30DD-BC03002F90F4}"/>
              </a:ext>
            </a:extLst>
          </p:cNvPr>
          <p:cNvSpPr txBox="1"/>
          <p:nvPr/>
        </p:nvSpPr>
        <p:spPr>
          <a:xfrm>
            <a:off x="5181151" y="3186684"/>
            <a:ext cx="2797629" cy="369332"/>
          </a:xfrm>
          <a:prstGeom prst="rect">
            <a:avLst/>
          </a:prstGeom>
          <a:noFill/>
        </p:spPr>
        <p:txBody>
          <a:bodyPr wrap="square" rtlCol="0">
            <a:spAutoFit/>
          </a:bodyPr>
          <a:lstStyle/>
          <a:p>
            <a:pPr algn="ctr"/>
            <a:r>
              <a:rPr lang="en-US" dirty="0">
                <a:latin typeface="Bungee Inline" pitchFamily="2" charset="77"/>
              </a:rPr>
              <a:t>VENOIQUE ZARDET</a:t>
            </a:r>
          </a:p>
        </p:txBody>
      </p:sp>
      <p:sp>
        <p:nvSpPr>
          <p:cNvPr id="16" name="TextBox 15">
            <a:extLst>
              <a:ext uri="{FF2B5EF4-FFF2-40B4-BE49-F238E27FC236}">
                <a16:creationId xmlns:a16="http://schemas.microsoft.com/office/drawing/2014/main" id="{BB2AD0AD-45C2-BDBF-809B-CCA4F6829B4F}"/>
              </a:ext>
            </a:extLst>
          </p:cNvPr>
          <p:cNvSpPr txBox="1"/>
          <p:nvPr/>
        </p:nvSpPr>
        <p:spPr>
          <a:xfrm>
            <a:off x="1093851" y="271490"/>
            <a:ext cx="6701888" cy="369332"/>
          </a:xfrm>
          <a:prstGeom prst="rect">
            <a:avLst/>
          </a:prstGeom>
          <a:noFill/>
        </p:spPr>
        <p:txBody>
          <a:bodyPr wrap="square" rtlCol="0">
            <a:spAutoFit/>
          </a:bodyPr>
          <a:lstStyle/>
          <a:p>
            <a:pPr algn="ctr"/>
            <a:r>
              <a:rPr lang="en-US" dirty="0">
                <a:latin typeface="Bungee Inline" pitchFamily="2" charset="77"/>
              </a:rPr>
              <a:t>SEAM: SOCIOECONOMIC APPROACH TO Management </a:t>
            </a:r>
          </a:p>
        </p:txBody>
      </p:sp>
    </p:spTree>
    <p:extLst>
      <p:ext uri="{BB962C8B-B14F-4D97-AF65-F5344CB8AC3E}">
        <p14:creationId xmlns:p14="http://schemas.microsoft.com/office/powerpoint/2010/main" val="350613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cover of a business storytelling of socioeconomics&#10;&#10;Description automatically generated">
            <a:extLst>
              <a:ext uri="{FF2B5EF4-FFF2-40B4-BE49-F238E27FC236}">
                <a16:creationId xmlns:a16="http://schemas.microsoft.com/office/drawing/2014/main" id="{A649212F-2222-ECD8-EFEE-E10BD158A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90" y="0"/>
            <a:ext cx="4799533" cy="6858000"/>
          </a:xfrm>
          <a:prstGeom prst="rect">
            <a:avLst/>
          </a:prstGeom>
        </p:spPr>
      </p:pic>
      <p:sp>
        <p:nvSpPr>
          <p:cNvPr id="4" name="TextBox 3">
            <a:extLst>
              <a:ext uri="{FF2B5EF4-FFF2-40B4-BE49-F238E27FC236}">
                <a16:creationId xmlns:a16="http://schemas.microsoft.com/office/drawing/2014/main" id="{D41A9B07-0D47-556A-E08A-7DB67942C7AF}"/>
              </a:ext>
            </a:extLst>
          </p:cNvPr>
          <p:cNvSpPr txBox="1"/>
          <p:nvPr/>
        </p:nvSpPr>
        <p:spPr>
          <a:xfrm>
            <a:off x="522514" y="751114"/>
            <a:ext cx="3167743" cy="3416320"/>
          </a:xfrm>
          <a:prstGeom prst="rect">
            <a:avLst/>
          </a:prstGeom>
          <a:noFill/>
        </p:spPr>
        <p:txBody>
          <a:bodyPr wrap="square" rtlCol="0">
            <a:spAutoFit/>
          </a:bodyPr>
          <a:lstStyle/>
          <a:p>
            <a:r>
              <a:rPr lang="en-US" dirty="0"/>
              <a:t>David Boje is Editor in Chief of Business Storytelling Encyclopedia</a:t>
            </a:r>
          </a:p>
          <a:p>
            <a:endParaRPr lang="en-US" dirty="0"/>
          </a:p>
          <a:p>
            <a:r>
              <a:rPr lang="en-US" dirty="0"/>
              <a:t>Amandine Savall edited Volume 5 to which Boje is a contributor</a:t>
            </a:r>
          </a:p>
          <a:p>
            <a:endParaRPr lang="en-US" dirty="0"/>
          </a:p>
          <a:p>
            <a:r>
              <a:rPr lang="en-US" dirty="0"/>
              <a:t>This is the book we use as foundation for our socioeconomic training in Third Loop ODC.</a:t>
            </a:r>
          </a:p>
        </p:txBody>
      </p:sp>
      <p:pic>
        <p:nvPicPr>
          <p:cNvPr id="5" name="Picture 4" descr="A logo with text on it&#10;&#10;Description automatically generated with medium confidence">
            <a:extLst>
              <a:ext uri="{FF2B5EF4-FFF2-40B4-BE49-F238E27FC236}">
                <a16:creationId xmlns:a16="http://schemas.microsoft.com/office/drawing/2014/main" id="{3FB95544-5E87-9446-C22A-5C7F2CB21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0" y="4309370"/>
            <a:ext cx="3402747" cy="2309143"/>
          </a:xfrm>
          <a:prstGeom prst="rect">
            <a:avLst/>
          </a:prstGeom>
        </p:spPr>
      </p:pic>
    </p:spTree>
    <p:extLst>
      <p:ext uri="{BB962C8B-B14F-4D97-AF65-F5344CB8AC3E}">
        <p14:creationId xmlns:p14="http://schemas.microsoft.com/office/powerpoint/2010/main" val="58149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am 6 Henri Savall's Positive Dialectical Scientific Method for  Consultation with Socioeconomics, Qualimetrics, and Social Responsible  Capitalism">
            <a:extLst>
              <a:ext uri="{FF2B5EF4-FFF2-40B4-BE49-F238E27FC236}">
                <a16:creationId xmlns:a16="http://schemas.microsoft.com/office/drawing/2014/main" id="{50ECB7CE-7232-4078-60DF-712820B35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907"/>
            <a:ext cx="9144000" cy="5192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488076-3BF7-DB58-539B-4A4CF85FFE9D}"/>
              </a:ext>
            </a:extLst>
          </p:cNvPr>
          <p:cNvSpPr txBox="1"/>
          <p:nvPr/>
        </p:nvSpPr>
        <p:spPr>
          <a:xfrm>
            <a:off x="-315152" y="3164912"/>
            <a:ext cx="2111295" cy="646331"/>
          </a:xfrm>
          <a:prstGeom prst="rect">
            <a:avLst/>
          </a:prstGeom>
          <a:noFill/>
        </p:spPr>
        <p:txBody>
          <a:bodyPr wrap="square" rtlCol="0">
            <a:spAutoFit/>
          </a:bodyPr>
          <a:lstStyle/>
          <a:p>
            <a:pPr algn="ctr"/>
            <a:r>
              <a:rPr lang="en-US" dirty="0">
                <a:latin typeface="Bungee Inline" pitchFamily="2" charset="77"/>
              </a:rPr>
              <a:t>HENRI </a:t>
            </a:r>
          </a:p>
          <a:p>
            <a:pPr algn="ctr"/>
            <a:r>
              <a:rPr lang="en-US" dirty="0">
                <a:latin typeface="Bungee Inline" pitchFamily="2" charset="77"/>
              </a:rPr>
              <a:t>SAVALL</a:t>
            </a:r>
          </a:p>
        </p:txBody>
      </p:sp>
    </p:spTree>
    <p:extLst>
      <p:ext uri="{BB962C8B-B14F-4D97-AF65-F5344CB8AC3E}">
        <p14:creationId xmlns:p14="http://schemas.microsoft.com/office/powerpoint/2010/main" val="107855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94CA-9096-F1F8-5995-47CE06037424}"/>
            </a:ext>
          </a:extLst>
        </p:cNvPr>
        <p:cNvGrpSpPr/>
        <p:nvPr/>
      </p:nvGrpSpPr>
      <p:grpSpPr>
        <a:xfrm>
          <a:off x="0" y="0"/>
          <a:ext cx="0" cy="0"/>
          <a:chOff x="0" y="0"/>
          <a:chExt cx="0" cy="0"/>
        </a:xfrm>
      </p:grpSpPr>
      <p:pic>
        <p:nvPicPr>
          <p:cNvPr id="5" name="Picture 4" descr="A diagram of a spiral&#10;&#10;Description automatically generated">
            <a:extLst>
              <a:ext uri="{FF2B5EF4-FFF2-40B4-BE49-F238E27FC236}">
                <a16:creationId xmlns:a16="http://schemas.microsoft.com/office/drawing/2014/main" id="{E8D0AC2C-AFEA-CEC3-09D4-EAEE4D2149D0}"/>
              </a:ext>
            </a:extLst>
          </p:cNvPr>
          <p:cNvPicPr>
            <a:picLocks noChangeAspect="1"/>
          </p:cNvPicPr>
          <p:nvPr/>
        </p:nvPicPr>
        <p:blipFill>
          <a:blip r:embed="rId2">
            <a:extLst>
              <a:ext uri="{28A0092B-C50C-407E-A947-70E740481C1C}">
                <a14:useLocalDpi xmlns:a14="http://schemas.microsoft.com/office/drawing/2010/main" val="0"/>
              </a:ext>
            </a:extLst>
          </a:blip>
          <a:srcRect b="19212"/>
          <a:stretch/>
        </p:blipFill>
        <p:spPr>
          <a:xfrm>
            <a:off x="1253417" y="995662"/>
            <a:ext cx="5885670" cy="5054323"/>
          </a:xfrm>
          <a:prstGeom prst="rect">
            <a:avLst/>
          </a:prstGeom>
        </p:spPr>
      </p:pic>
      <p:pic>
        <p:nvPicPr>
          <p:cNvPr id="3" name="Picture 2" descr="A gold and silver celtic knot&#10;&#10;Description automatically generated">
            <a:extLst>
              <a:ext uri="{FF2B5EF4-FFF2-40B4-BE49-F238E27FC236}">
                <a16:creationId xmlns:a16="http://schemas.microsoft.com/office/drawing/2014/main" id="{88A9D12A-47A8-626B-7489-71CD937F5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86" y="5170865"/>
            <a:ext cx="1594757" cy="1615741"/>
          </a:xfrm>
          <a:prstGeom prst="rect">
            <a:avLst/>
          </a:prstGeom>
        </p:spPr>
      </p:pic>
      <p:sp>
        <p:nvSpPr>
          <p:cNvPr id="4" name="TextBox 3">
            <a:extLst>
              <a:ext uri="{FF2B5EF4-FFF2-40B4-BE49-F238E27FC236}">
                <a16:creationId xmlns:a16="http://schemas.microsoft.com/office/drawing/2014/main" id="{50DFB606-BC88-79B0-73C1-DA78F39D457D}"/>
              </a:ext>
            </a:extLst>
          </p:cNvPr>
          <p:cNvSpPr txBox="1"/>
          <p:nvPr/>
        </p:nvSpPr>
        <p:spPr>
          <a:xfrm>
            <a:off x="7300813" y="5880764"/>
            <a:ext cx="754616" cy="369332"/>
          </a:xfrm>
          <a:prstGeom prst="rect">
            <a:avLst/>
          </a:prstGeom>
          <a:noFill/>
        </p:spPr>
        <p:txBody>
          <a:bodyPr wrap="square" rtlCol="0">
            <a:spAutoFit/>
          </a:bodyPr>
          <a:lstStyle/>
          <a:p>
            <a:r>
              <a:rPr lang="en-US" b="1" dirty="0">
                <a:latin typeface="Bungee Inline" pitchFamily="2" charset="77"/>
              </a:rPr>
              <a:t>CSI</a:t>
            </a:r>
          </a:p>
        </p:txBody>
      </p:sp>
      <p:sp>
        <p:nvSpPr>
          <p:cNvPr id="10" name="TextBox 9">
            <a:extLst>
              <a:ext uri="{FF2B5EF4-FFF2-40B4-BE49-F238E27FC236}">
                <a16:creationId xmlns:a16="http://schemas.microsoft.com/office/drawing/2014/main" id="{C7ADBC1E-34CD-AF0A-C283-943861137D60}"/>
              </a:ext>
            </a:extLst>
          </p:cNvPr>
          <p:cNvSpPr txBox="1"/>
          <p:nvPr/>
        </p:nvSpPr>
        <p:spPr>
          <a:xfrm>
            <a:off x="828094" y="399730"/>
            <a:ext cx="7487811" cy="646331"/>
          </a:xfrm>
          <a:prstGeom prst="rect">
            <a:avLst/>
          </a:prstGeom>
          <a:noFill/>
        </p:spPr>
        <p:txBody>
          <a:bodyPr wrap="square">
            <a:spAutoFit/>
          </a:bodyPr>
          <a:lstStyle/>
          <a:p>
            <a:pPr algn="ctr"/>
            <a:r>
              <a:rPr lang="en-US" b="1" dirty="0">
                <a:latin typeface="Bungee Inline" pitchFamily="2" charset="77"/>
              </a:rPr>
              <a:t>CSI Socioeconomic Approach CAN TURN AROUND </a:t>
            </a:r>
          </a:p>
          <a:p>
            <a:pPr algn="ctr"/>
            <a:r>
              <a:rPr lang="en-US" b="1" dirty="0">
                <a:latin typeface="Bungee Inline" pitchFamily="2" charset="77"/>
              </a:rPr>
              <a:t>A DOWNWARD SPIRAL </a:t>
            </a:r>
          </a:p>
        </p:txBody>
      </p:sp>
    </p:spTree>
    <p:extLst>
      <p:ext uri="{BB962C8B-B14F-4D97-AF65-F5344CB8AC3E}">
        <p14:creationId xmlns:p14="http://schemas.microsoft.com/office/powerpoint/2010/main" val="193633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752EF-CCBB-E977-6AB2-AA6DE43E7679}"/>
            </a:ext>
          </a:extLst>
        </p:cNvPr>
        <p:cNvGrpSpPr/>
        <p:nvPr/>
      </p:nvGrpSpPr>
      <p:grpSpPr>
        <a:xfrm>
          <a:off x="0" y="0"/>
          <a:ext cx="0" cy="0"/>
          <a:chOff x="0" y="0"/>
          <a:chExt cx="0" cy="0"/>
        </a:xfrm>
      </p:grpSpPr>
      <p:pic>
        <p:nvPicPr>
          <p:cNvPr id="1026" name="Picture 2" descr="Downward Spiral Royalty-Free Images, Stock Photos &amp; Pictures | Shutterstock">
            <a:extLst>
              <a:ext uri="{FF2B5EF4-FFF2-40B4-BE49-F238E27FC236}">
                <a16:creationId xmlns:a16="http://schemas.microsoft.com/office/drawing/2014/main" id="{7F7A7124-A578-0280-066E-FD0E55747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83655">
            <a:off x="1228312" y="1313180"/>
            <a:ext cx="3460543" cy="41445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old and silver celtic knot&#10;&#10;Description automatically generated">
            <a:extLst>
              <a:ext uri="{FF2B5EF4-FFF2-40B4-BE49-F238E27FC236}">
                <a16:creationId xmlns:a16="http://schemas.microsoft.com/office/drawing/2014/main" id="{143F4731-C3D0-FADE-A49D-1A9ABF543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709" y="4956594"/>
            <a:ext cx="1513114" cy="153302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075963AC-EA4D-4F2A-4B25-85F05C10E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72630">
            <a:off x="4436612" y="1570767"/>
            <a:ext cx="4048376" cy="3889861"/>
          </a:xfrm>
          <a:prstGeom prst="rect">
            <a:avLst/>
          </a:prstGeom>
        </p:spPr>
      </p:pic>
      <p:sp>
        <p:nvSpPr>
          <p:cNvPr id="2" name="TextBox 1">
            <a:extLst>
              <a:ext uri="{FF2B5EF4-FFF2-40B4-BE49-F238E27FC236}">
                <a16:creationId xmlns:a16="http://schemas.microsoft.com/office/drawing/2014/main" id="{B76CA129-04EC-0F24-1039-08B391AAD425}"/>
              </a:ext>
            </a:extLst>
          </p:cNvPr>
          <p:cNvSpPr txBox="1"/>
          <p:nvPr/>
        </p:nvSpPr>
        <p:spPr>
          <a:xfrm>
            <a:off x="1012371" y="220352"/>
            <a:ext cx="7119257" cy="1384995"/>
          </a:xfrm>
          <a:prstGeom prst="rect">
            <a:avLst/>
          </a:prstGeom>
          <a:noFill/>
        </p:spPr>
        <p:txBody>
          <a:bodyPr wrap="square">
            <a:spAutoFit/>
          </a:bodyPr>
          <a:lstStyle/>
          <a:p>
            <a:pPr algn="ctr"/>
            <a:r>
              <a:rPr lang="en-US" sz="2800" b="1" dirty="0">
                <a:latin typeface="Bungee Inline" pitchFamily="2" charset="77"/>
              </a:rPr>
              <a:t>CSI TRIPLE LOOP Socioeconomic Approach CAN TURN A DOWNWARD SPIRAL INTO AN UPWARD SPIRAL </a:t>
            </a:r>
          </a:p>
        </p:txBody>
      </p:sp>
      <p:sp>
        <p:nvSpPr>
          <p:cNvPr id="3" name="TextBox 2">
            <a:extLst>
              <a:ext uri="{FF2B5EF4-FFF2-40B4-BE49-F238E27FC236}">
                <a16:creationId xmlns:a16="http://schemas.microsoft.com/office/drawing/2014/main" id="{1633C05A-E817-4ADD-55B1-A115B23152D5}"/>
              </a:ext>
            </a:extLst>
          </p:cNvPr>
          <p:cNvSpPr txBox="1"/>
          <p:nvPr/>
        </p:nvSpPr>
        <p:spPr>
          <a:xfrm>
            <a:off x="4355274" y="5663904"/>
            <a:ext cx="715984" cy="369332"/>
          </a:xfrm>
          <a:prstGeom prst="rect">
            <a:avLst/>
          </a:prstGeom>
          <a:noFill/>
        </p:spPr>
        <p:txBody>
          <a:bodyPr wrap="square" rtlCol="0">
            <a:spAutoFit/>
          </a:bodyPr>
          <a:lstStyle/>
          <a:p>
            <a:r>
              <a:rPr lang="en-US" b="1" dirty="0">
                <a:latin typeface="Bungee Inline" pitchFamily="2" charset="77"/>
              </a:rPr>
              <a:t>CSI</a:t>
            </a:r>
          </a:p>
        </p:txBody>
      </p:sp>
    </p:spTree>
    <p:extLst>
      <p:ext uri="{BB962C8B-B14F-4D97-AF65-F5344CB8AC3E}">
        <p14:creationId xmlns:p14="http://schemas.microsoft.com/office/powerpoint/2010/main" val="389958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of a diagram showing different stages of change&#10;&#10;Description automatically generated">
            <a:extLst>
              <a:ext uri="{FF2B5EF4-FFF2-40B4-BE49-F238E27FC236}">
                <a16:creationId xmlns:a16="http://schemas.microsoft.com/office/drawing/2014/main" id="{04BC4846-AEF0-C246-DB7A-C2CB2B70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39" y="1105433"/>
            <a:ext cx="6389914" cy="4818914"/>
          </a:xfrm>
          <a:prstGeom prst="rect">
            <a:avLst/>
          </a:prstGeom>
        </p:spPr>
      </p:pic>
      <p:pic>
        <p:nvPicPr>
          <p:cNvPr id="10" name="Picture 9" descr="A gold and silver celtic knot&#10;&#10;Description automatically generated">
            <a:extLst>
              <a:ext uri="{FF2B5EF4-FFF2-40B4-BE49-F238E27FC236}">
                <a16:creationId xmlns:a16="http://schemas.microsoft.com/office/drawing/2014/main" id="{3C7603CA-1733-81BC-7BA6-BDC8A01DD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86" y="5242260"/>
            <a:ext cx="1513114" cy="1533024"/>
          </a:xfrm>
          <a:prstGeom prst="rect">
            <a:avLst/>
          </a:prstGeom>
        </p:spPr>
      </p:pic>
      <p:sp>
        <p:nvSpPr>
          <p:cNvPr id="11" name="TextBox 10">
            <a:extLst>
              <a:ext uri="{FF2B5EF4-FFF2-40B4-BE49-F238E27FC236}">
                <a16:creationId xmlns:a16="http://schemas.microsoft.com/office/drawing/2014/main" id="{F0B3036D-B397-F566-6110-E8AF8D49E302}"/>
              </a:ext>
            </a:extLst>
          </p:cNvPr>
          <p:cNvSpPr txBox="1"/>
          <p:nvPr/>
        </p:nvSpPr>
        <p:spPr>
          <a:xfrm>
            <a:off x="8057902" y="5924347"/>
            <a:ext cx="715984" cy="369332"/>
          </a:xfrm>
          <a:prstGeom prst="rect">
            <a:avLst/>
          </a:prstGeom>
          <a:noFill/>
        </p:spPr>
        <p:txBody>
          <a:bodyPr wrap="square" rtlCol="0">
            <a:spAutoFit/>
          </a:bodyPr>
          <a:lstStyle/>
          <a:p>
            <a:r>
              <a:rPr lang="en-US" b="1" dirty="0">
                <a:latin typeface="Bungee Inline" pitchFamily="2" charset="77"/>
              </a:rPr>
              <a:t>CSI</a:t>
            </a:r>
          </a:p>
        </p:txBody>
      </p:sp>
      <p:sp>
        <p:nvSpPr>
          <p:cNvPr id="12" name="TextBox 11">
            <a:extLst>
              <a:ext uri="{FF2B5EF4-FFF2-40B4-BE49-F238E27FC236}">
                <a16:creationId xmlns:a16="http://schemas.microsoft.com/office/drawing/2014/main" id="{C753E444-43C6-B648-353C-1B005630E4BF}"/>
              </a:ext>
            </a:extLst>
          </p:cNvPr>
          <p:cNvSpPr txBox="1"/>
          <p:nvPr/>
        </p:nvSpPr>
        <p:spPr>
          <a:xfrm>
            <a:off x="4885213" y="1197766"/>
            <a:ext cx="3172689" cy="461665"/>
          </a:xfrm>
          <a:prstGeom prst="rect">
            <a:avLst/>
          </a:prstGeom>
          <a:noFill/>
        </p:spPr>
        <p:txBody>
          <a:bodyPr wrap="square" rtlCol="0">
            <a:spAutoFit/>
          </a:bodyPr>
          <a:lstStyle/>
          <a:p>
            <a:pPr algn="ctr"/>
            <a:r>
              <a:rPr lang="en-US" sz="2400" b="1" dirty="0">
                <a:solidFill>
                  <a:srgbClr val="FF0000"/>
                </a:solidFill>
                <a:latin typeface="Bungee Inline" pitchFamily="2" charset="77"/>
              </a:rPr>
              <a:t>UPWARD SPIRAL </a:t>
            </a:r>
          </a:p>
        </p:txBody>
      </p:sp>
      <p:sp>
        <p:nvSpPr>
          <p:cNvPr id="13" name="TextBox 12">
            <a:extLst>
              <a:ext uri="{FF2B5EF4-FFF2-40B4-BE49-F238E27FC236}">
                <a16:creationId xmlns:a16="http://schemas.microsoft.com/office/drawing/2014/main" id="{A187F418-C4DF-AE98-5867-B116192F6528}"/>
              </a:ext>
            </a:extLst>
          </p:cNvPr>
          <p:cNvSpPr txBox="1"/>
          <p:nvPr/>
        </p:nvSpPr>
        <p:spPr>
          <a:xfrm>
            <a:off x="6200281" y="4041931"/>
            <a:ext cx="2861210" cy="1200329"/>
          </a:xfrm>
          <a:prstGeom prst="rect">
            <a:avLst/>
          </a:prstGeom>
          <a:noFill/>
        </p:spPr>
        <p:txBody>
          <a:bodyPr wrap="square" rtlCol="0">
            <a:spAutoFit/>
          </a:bodyPr>
          <a:lstStyle/>
          <a:p>
            <a:r>
              <a:rPr lang="en-US" b="1" dirty="0">
                <a:latin typeface="Bungee Inline" pitchFamily="2" charset="77"/>
              </a:rPr>
              <a:t>D-DIAGNOSIS</a:t>
            </a:r>
          </a:p>
          <a:p>
            <a:r>
              <a:rPr lang="en-US" b="1" dirty="0">
                <a:latin typeface="Bungee Inline" pitchFamily="2" charset="77"/>
              </a:rPr>
              <a:t>P-PROJECT</a:t>
            </a:r>
          </a:p>
          <a:p>
            <a:r>
              <a:rPr lang="en-US" b="1" dirty="0">
                <a:latin typeface="Bungee Inline" pitchFamily="2" charset="77"/>
              </a:rPr>
              <a:t>I-IMPLEMENTATION</a:t>
            </a:r>
          </a:p>
          <a:p>
            <a:r>
              <a:rPr lang="en-US" b="1" dirty="0">
                <a:latin typeface="Bungee Inline" pitchFamily="2" charset="77"/>
              </a:rPr>
              <a:t>E-EVALUATION</a:t>
            </a:r>
          </a:p>
        </p:txBody>
      </p:sp>
      <p:sp>
        <p:nvSpPr>
          <p:cNvPr id="15" name="TextBox 14">
            <a:extLst>
              <a:ext uri="{FF2B5EF4-FFF2-40B4-BE49-F238E27FC236}">
                <a16:creationId xmlns:a16="http://schemas.microsoft.com/office/drawing/2014/main" id="{6AED536F-993F-B699-0E23-671CCEE62D7F}"/>
              </a:ext>
            </a:extLst>
          </p:cNvPr>
          <p:cNvSpPr txBox="1"/>
          <p:nvPr/>
        </p:nvSpPr>
        <p:spPr>
          <a:xfrm>
            <a:off x="635578" y="6109013"/>
            <a:ext cx="6781800" cy="646331"/>
          </a:xfrm>
          <a:prstGeom prst="rect">
            <a:avLst/>
          </a:prstGeom>
          <a:noFill/>
        </p:spPr>
        <p:txBody>
          <a:bodyPr wrap="square">
            <a:spAutoFit/>
          </a:bodyPr>
          <a:lstStyle/>
          <a:p>
            <a:pPr algn="ctr"/>
            <a:r>
              <a:rPr lang="en-US" b="1" dirty="0">
                <a:latin typeface="Bungee Inline" pitchFamily="2" charset="77"/>
              </a:rPr>
              <a:t>ORGANIZATIONAL DEVELOPMENT &amp; CHANGE (ODC)</a:t>
            </a:r>
          </a:p>
          <a:p>
            <a:pPr algn="ctr"/>
            <a:r>
              <a:rPr lang="en-US" b="1" dirty="0">
                <a:latin typeface="Bungee Inline" pitchFamily="2" charset="77"/>
              </a:rPr>
              <a:t>With CSI Socioeconomic Approach </a:t>
            </a:r>
          </a:p>
        </p:txBody>
      </p:sp>
      <p:sp>
        <p:nvSpPr>
          <p:cNvPr id="16" name="TextBox 15">
            <a:extLst>
              <a:ext uri="{FF2B5EF4-FFF2-40B4-BE49-F238E27FC236}">
                <a16:creationId xmlns:a16="http://schemas.microsoft.com/office/drawing/2014/main" id="{F4DB0596-8FD7-56C4-81B8-3CEA4B006C0D}"/>
              </a:ext>
            </a:extLst>
          </p:cNvPr>
          <p:cNvSpPr txBox="1"/>
          <p:nvPr/>
        </p:nvSpPr>
        <p:spPr>
          <a:xfrm>
            <a:off x="289339" y="366769"/>
            <a:ext cx="7487811" cy="646331"/>
          </a:xfrm>
          <a:prstGeom prst="rect">
            <a:avLst/>
          </a:prstGeom>
          <a:noFill/>
        </p:spPr>
        <p:txBody>
          <a:bodyPr wrap="square">
            <a:spAutoFit/>
          </a:bodyPr>
          <a:lstStyle/>
          <a:p>
            <a:pPr algn="ctr"/>
            <a:r>
              <a:rPr lang="en-US" b="1" dirty="0">
                <a:latin typeface="Bungee Inline" pitchFamily="2" charset="77"/>
              </a:rPr>
              <a:t>CSI Socioeconomic Approach DEVELOPS </a:t>
            </a:r>
          </a:p>
          <a:p>
            <a:pPr algn="ctr"/>
            <a:r>
              <a:rPr lang="en-US" b="1" dirty="0">
                <a:latin typeface="Bungee Inline" pitchFamily="2" charset="77"/>
              </a:rPr>
              <a:t>UPWARD SOCIOECONOMIC SPIRAL </a:t>
            </a:r>
          </a:p>
        </p:txBody>
      </p:sp>
    </p:spTree>
    <p:extLst>
      <p:ext uri="{BB962C8B-B14F-4D97-AF65-F5344CB8AC3E}">
        <p14:creationId xmlns:p14="http://schemas.microsoft.com/office/powerpoint/2010/main" val="353625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116E-ED36-0F83-E899-1520DDE9F24B}"/>
              </a:ext>
            </a:extLst>
          </p:cNvPr>
          <p:cNvSpPr>
            <a:spLocks noGrp="1"/>
          </p:cNvSpPr>
          <p:nvPr>
            <p:ph type="title"/>
          </p:nvPr>
        </p:nvSpPr>
        <p:spPr/>
        <p:txBody>
          <a:bodyPr/>
          <a:lstStyle/>
          <a:p>
            <a:r>
              <a:rPr lang="en-US" dirty="0"/>
              <a:t>What a Triple Loop Cascading?</a:t>
            </a:r>
          </a:p>
        </p:txBody>
      </p:sp>
      <p:pic>
        <p:nvPicPr>
          <p:cNvPr id="5" name="Picture 4" descr="A group of colorful people&#10;&#10;Description automatically generated">
            <a:extLst>
              <a:ext uri="{FF2B5EF4-FFF2-40B4-BE49-F238E27FC236}">
                <a16:creationId xmlns:a16="http://schemas.microsoft.com/office/drawing/2014/main" id="{82CE2865-051A-867D-89CF-1A067F491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218" y="1878693"/>
            <a:ext cx="2952749" cy="2218027"/>
          </a:xfrm>
          <a:prstGeom prst="rect">
            <a:avLst/>
          </a:prstGeom>
        </p:spPr>
      </p:pic>
      <p:pic>
        <p:nvPicPr>
          <p:cNvPr id="7" name="Picture 6" descr="A group of people connected to each other&#10;&#10;Description automatically generated">
            <a:extLst>
              <a:ext uri="{FF2B5EF4-FFF2-40B4-BE49-F238E27FC236}">
                <a16:creationId xmlns:a16="http://schemas.microsoft.com/office/drawing/2014/main" id="{95EEC507-5412-5570-39B1-AE2915F5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74" y="4862088"/>
            <a:ext cx="2353699" cy="1769836"/>
          </a:xfrm>
          <a:prstGeom prst="rect">
            <a:avLst/>
          </a:prstGeom>
        </p:spPr>
      </p:pic>
      <p:pic>
        <p:nvPicPr>
          <p:cNvPr id="8" name="Picture 7" descr="Diagram of a diagram showing different stages of change&#10;&#10;Description automatically generated">
            <a:extLst>
              <a:ext uri="{FF2B5EF4-FFF2-40B4-BE49-F238E27FC236}">
                <a16:creationId xmlns:a16="http://schemas.microsoft.com/office/drawing/2014/main" id="{30FC83E3-0B54-5368-45A6-DD591BFCA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981" y="1594226"/>
            <a:ext cx="2832880" cy="2136399"/>
          </a:xfrm>
          <a:prstGeom prst="rect">
            <a:avLst/>
          </a:prstGeom>
        </p:spPr>
      </p:pic>
      <p:sp>
        <p:nvSpPr>
          <p:cNvPr id="9" name="TextBox 8">
            <a:extLst>
              <a:ext uri="{FF2B5EF4-FFF2-40B4-BE49-F238E27FC236}">
                <a16:creationId xmlns:a16="http://schemas.microsoft.com/office/drawing/2014/main" id="{E98099E1-79D8-5286-C1E7-3FD4F00EF9D2}"/>
              </a:ext>
            </a:extLst>
          </p:cNvPr>
          <p:cNvSpPr txBox="1"/>
          <p:nvPr/>
        </p:nvSpPr>
        <p:spPr>
          <a:xfrm>
            <a:off x="366034" y="1646762"/>
            <a:ext cx="2209800" cy="2031325"/>
          </a:xfrm>
          <a:prstGeom prst="rect">
            <a:avLst/>
          </a:prstGeom>
          <a:noFill/>
        </p:spPr>
        <p:txBody>
          <a:bodyPr wrap="square" rtlCol="0">
            <a:spAutoFit/>
          </a:bodyPr>
          <a:lstStyle/>
          <a:p>
            <a:r>
              <a:rPr lang="en-US" dirty="0"/>
              <a:t>Step 1 Several Teams receive CSI training in D-PIE (Diagnosis, Project Planning, Implementation, and Evaluation</a:t>
            </a:r>
          </a:p>
        </p:txBody>
      </p:sp>
      <p:sp>
        <p:nvSpPr>
          <p:cNvPr id="10" name="TextBox 9">
            <a:extLst>
              <a:ext uri="{FF2B5EF4-FFF2-40B4-BE49-F238E27FC236}">
                <a16:creationId xmlns:a16="http://schemas.microsoft.com/office/drawing/2014/main" id="{BE023508-1F8E-88AC-2EE6-6B6C80B20FA7}"/>
              </a:ext>
            </a:extLst>
          </p:cNvPr>
          <p:cNvSpPr txBox="1"/>
          <p:nvPr/>
        </p:nvSpPr>
        <p:spPr>
          <a:xfrm>
            <a:off x="6140902" y="1646762"/>
            <a:ext cx="2321380" cy="923330"/>
          </a:xfrm>
          <a:prstGeom prst="rect">
            <a:avLst/>
          </a:prstGeom>
          <a:noFill/>
        </p:spPr>
        <p:txBody>
          <a:bodyPr wrap="square" rtlCol="0">
            <a:spAutoFit/>
          </a:bodyPr>
          <a:lstStyle/>
          <a:p>
            <a:r>
              <a:rPr lang="en-US" dirty="0"/>
              <a:t>Step 2 D-PIE Team forms in several departments</a:t>
            </a:r>
          </a:p>
        </p:txBody>
      </p:sp>
      <p:sp>
        <p:nvSpPr>
          <p:cNvPr id="11" name="TextBox 10">
            <a:extLst>
              <a:ext uri="{FF2B5EF4-FFF2-40B4-BE49-F238E27FC236}">
                <a16:creationId xmlns:a16="http://schemas.microsoft.com/office/drawing/2014/main" id="{B27E23C6-4E3F-5D2E-CBCA-BEF512F8F3D6}"/>
              </a:ext>
            </a:extLst>
          </p:cNvPr>
          <p:cNvSpPr txBox="1"/>
          <p:nvPr/>
        </p:nvSpPr>
        <p:spPr>
          <a:xfrm>
            <a:off x="234210" y="3938758"/>
            <a:ext cx="4103914" cy="923330"/>
          </a:xfrm>
          <a:prstGeom prst="rect">
            <a:avLst/>
          </a:prstGeom>
          <a:noFill/>
        </p:spPr>
        <p:txBody>
          <a:bodyPr wrap="square" rtlCol="0">
            <a:spAutoFit/>
          </a:bodyPr>
          <a:lstStyle/>
          <a:p>
            <a:r>
              <a:rPr lang="en-US" dirty="0"/>
              <a:t>Step 3 As more D-PIE teams start up, Ensemble Leadership training is done to network them together</a:t>
            </a:r>
          </a:p>
        </p:txBody>
      </p:sp>
      <p:sp>
        <p:nvSpPr>
          <p:cNvPr id="12" name="TextBox 11">
            <a:extLst>
              <a:ext uri="{FF2B5EF4-FFF2-40B4-BE49-F238E27FC236}">
                <a16:creationId xmlns:a16="http://schemas.microsoft.com/office/drawing/2014/main" id="{4FE47311-0966-6EF7-2BCA-AACB5B990A62}"/>
              </a:ext>
            </a:extLst>
          </p:cNvPr>
          <p:cNvSpPr txBox="1"/>
          <p:nvPr/>
        </p:nvSpPr>
        <p:spPr>
          <a:xfrm>
            <a:off x="5382861" y="4343228"/>
            <a:ext cx="3395106" cy="2031325"/>
          </a:xfrm>
          <a:prstGeom prst="rect">
            <a:avLst/>
          </a:prstGeom>
          <a:noFill/>
        </p:spPr>
        <p:txBody>
          <a:bodyPr wrap="square" rtlCol="0">
            <a:spAutoFit/>
          </a:bodyPr>
          <a:lstStyle/>
          <a:p>
            <a:r>
              <a:rPr lang="en-US" dirty="0"/>
              <a:t>Step 4 When project is complete, D-PIE team disbands. More teams form, and cascading effect has socioeconomic results increasing economic performance outcomes</a:t>
            </a:r>
          </a:p>
        </p:txBody>
      </p:sp>
    </p:spTree>
    <p:extLst>
      <p:ext uri="{BB962C8B-B14F-4D97-AF65-F5344CB8AC3E}">
        <p14:creationId xmlns:p14="http://schemas.microsoft.com/office/powerpoint/2010/main" val="210085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verlay&#10;&#10;Description automatically generated with medium confidence">
            <a:extLst>
              <a:ext uri="{FF2B5EF4-FFF2-40B4-BE49-F238E27FC236}">
                <a16:creationId xmlns:a16="http://schemas.microsoft.com/office/drawing/2014/main" id="{2CF01E21-D181-8F8A-5E6C-CB9AD4884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13" y="97973"/>
            <a:ext cx="5358255" cy="4400584"/>
          </a:xfrm>
          <a:prstGeom prst="rect">
            <a:avLst/>
          </a:prstGeom>
        </p:spPr>
      </p:pic>
      <p:sp>
        <p:nvSpPr>
          <p:cNvPr id="3" name="TextBox 2">
            <a:extLst>
              <a:ext uri="{FF2B5EF4-FFF2-40B4-BE49-F238E27FC236}">
                <a16:creationId xmlns:a16="http://schemas.microsoft.com/office/drawing/2014/main" id="{FF8543FE-7CDE-67DB-CA7F-5A5C430FC88E}"/>
              </a:ext>
            </a:extLst>
          </p:cNvPr>
          <p:cNvSpPr txBox="1"/>
          <p:nvPr/>
        </p:nvSpPr>
        <p:spPr>
          <a:xfrm>
            <a:off x="326571" y="664029"/>
            <a:ext cx="3026229" cy="3693319"/>
          </a:xfrm>
          <a:prstGeom prst="rect">
            <a:avLst/>
          </a:prstGeom>
          <a:noFill/>
        </p:spPr>
        <p:txBody>
          <a:bodyPr wrap="square" rtlCol="0">
            <a:spAutoFit/>
          </a:bodyPr>
          <a:lstStyle/>
          <a:p>
            <a:r>
              <a:rPr lang="en-US" dirty="0"/>
              <a:t>The Basic Level of Conversational Storytelling Institute combines HorseSense with Assertiveness</a:t>
            </a:r>
          </a:p>
          <a:p>
            <a:endParaRPr lang="en-US" dirty="0"/>
          </a:p>
          <a:p>
            <a:r>
              <a:rPr lang="en-US" dirty="0"/>
              <a:t>This is a prerequisite for developing cascading teams in Triple Loop and in the Heart of Care that Braids Together the 3 loops with ENSEMBLE LEADERSHIP</a:t>
            </a:r>
          </a:p>
        </p:txBody>
      </p:sp>
      <p:sp>
        <p:nvSpPr>
          <p:cNvPr id="4" name="TextBox 3">
            <a:extLst>
              <a:ext uri="{FF2B5EF4-FFF2-40B4-BE49-F238E27FC236}">
                <a16:creationId xmlns:a16="http://schemas.microsoft.com/office/drawing/2014/main" id="{D6CDB648-66AA-9CF4-880C-1A22C6BD1192}"/>
              </a:ext>
            </a:extLst>
          </p:cNvPr>
          <p:cNvSpPr txBox="1"/>
          <p:nvPr/>
        </p:nvSpPr>
        <p:spPr>
          <a:xfrm>
            <a:off x="2307771" y="4498557"/>
            <a:ext cx="7326086" cy="1846659"/>
          </a:xfrm>
          <a:prstGeom prst="rect">
            <a:avLst/>
          </a:prstGeom>
          <a:noFill/>
        </p:spPr>
        <p:txBody>
          <a:bodyPr wrap="square" rtlCol="0">
            <a:spAutoFit/>
          </a:bodyPr>
          <a:lstStyle/>
          <a:p>
            <a:r>
              <a:rPr lang="en-US" sz="2400" b="1" dirty="0"/>
              <a:t>CSI offers 5 certification courses: </a:t>
            </a:r>
          </a:p>
          <a:p>
            <a:r>
              <a:rPr lang="en-US" b="1" dirty="0"/>
              <a:t>1 Basic CSI in team relationships</a:t>
            </a:r>
          </a:p>
          <a:p>
            <a:r>
              <a:rPr lang="en-US" b="1" dirty="0"/>
              <a:t>2 Single Loop</a:t>
            </a:r>
          </a:p>
          <a:p>
            <a:r>
              <a:rPr lang="en-US" b="1" dirty="0"/>
              <a:t>3 Double Loop</a:t>
            </a:r>
          </a:p>
          <a:p>
            <a:r>
              <a:rPr lang="en-US" b="1" dirty="0"/>
              <a:t>4 Triple Loop, &amp; </a:t>
            </a:r>
          </a:p>
          <a:p>
            <a:r>
              <a:rPr lang="en-US" b="1" dirty="0"/>
              <a:t>5 Heart of Care for Ensemble Leadership</a:t>
            </a:r>
          </a:p>
        </p:txBody>
      </p:sp>
    </p:spTree>
    <p:extLst>
      <p:ext uri="{BB962C8B-B14F-4D97-AF65-F5344CB8AC3E}">
        <p14:creationId xmlns:p14="http://schemas.microsoft.com/office/powerpoint/2010/main" val="148659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circle&#10;&#10;Description automatically generated">
            <a:extLst>
              <a:ext uri="{FF2B5EF4-FFF2-40B4-BE49-F238E27FC236}">
                <a16:creationId xmlns:a16="http://schemas.microsoft.com/office/drawing/2014/main" id="{21A9D598-1E01-5553-DA4D-91C2FE0D8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6876"/>
            <a:ext cx="7978142" cy="6137032"/>
          </a:xfrm>
          <a:prstGeom prst="rect">
            <a:avLst/>
          </a:prstGeom>
        </p:spPr>
      </p:pic>
    </p:spTree>
    <p:extLst>
      <p:ext uri="{BB962C8B-B14F-4D97-AF65-F5344CB8AC3E}">
        <p14:creationId xmlns:p14="http://schemas.microsoft.com/office/powerpoint/2010/main" val="42378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a circle&#10;&#10;Description automatically generated">
            <a:extLst>
              <a:ext uri="{FF2B5EF4-FFF2-40B4-BE49-F238E27FC236}">
                <a16:creationId xmlns:a16="http://schemas.microsoft.com/office/drawing/2014/main" id="{79B1FA12-86A1-EB78-32CA-174E74378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29" y="0"/>
            <a:ext cx="7050541" cy="6635803"/>
          </a:xfrm>
          <a:prstGeom prst="rect">
            <a:avLst/>
          </a:prstGeom>
        </p:spPr>
      </p:pic>
    </p:spTree>
    <p:extLst>
      <p:ext uri="{BB962C8B-B14F-4D97-AF65-F5344CB8AC3E}">
        <p14:creationId xmlns:p14="http://schemas.microsoft.com/office/powerpoint/2010/main" val="423110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8D491-B301-2DC4-FEE7-8F57DB547C4B}"/>
              </a:ext>
            </a:extLst>
          </p:cNvPr>
          <p:cNvSpPr>
            <a:spLocks noGrp="1"/>
          </p:cNvSpPr>
          <p:nvPr>
            <p:ph type="title"/>
          </p:nvPr>
        </p:nvSpPr>
        <p:spPr>
          <a:xfrm>
            <a:off x="3973321" y="329184"/>
            <a:ext cx="4688333" cy="1783080"/>
          </a:xfrm>
        </p:spPr>
        <p:txBody>
          <a:bodyPr anchor="b">
            <a:normAutofit/>
          </a:bodyPr>
          <a:lstStyle/>
          <a:p>
            <a:r>
              <a:rPr lang="en-US" sz="4700" b="1" i="0" u="none" strike="noStrike" dirty="0">
                <a:effectLst/>
                <a:latin typeface="Georgia" panose="02040502050405020303" pitchFamily="18" charset="0"/>
              </a:rPr>
              <a:t>What We Do?</a:t>
            </a:r>
            <a:endParaRPr lang="en-US" sz="4700" dirty="0"/>
          </a:p>
        </p:txBody>
      </p:sp>
      <p:pic>
        <p:nvPicPr>
          <p:cNvPr id="5" name="Picture 4" descr="Horses in a barn">
            <a:extLst>
              <a:ext uri="{FF2B5EF4-FFF2-40B4-BE49-F238E27FC236}">
                <a16:creationId xmlns:a16="http://schemas.microsoft.com/office/drawing/2014/main" id="{4276B716-4579-2BCA-3CD1-941DAFDB37BA}"/>
              </a:ext>
            </a:extLst>
          </p:cNvPr>
          <p:cNvPicPr>
            <a:picLocks noChangeAspect="1"/>
          </p:cNvPicPr>
          <p:nvPr/>
        </p:nvPicPr>
        <p:blipFill>
          <a:blip r:embed="rId2"/>
          <a:srcRect l="30552" r="35449"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0392BC-746C-2615-60AA-2ED8510993EA}"/>
              </a:ext>
            </a:extLst>
          </p:cNvPr>
          <p:cNvSpPr>
            <a:spLocks noGrp="1"/>
          </p:cNvSpPr>
          <p:nvPr>
            <p:ph idx="1"/>
          </p:nvPr>
        </p:nvSpPr>
        <p:spPr>
          <a:xfrm>
            <a:off x="3973321" y="2706624"/>
            <a:ext cx="4688333" cy="3483864"/>
          </a:xfrm>
        </p:spPr>
        <p:txBody>
          <a:bodyPr>
            <a:normAutofit/>
          </a:bodyPr>
          <a:lstStyle/>
          <a:p>
            <a:pPr>
              <a:lnSpc>
                <a:spcPct val="90000"/>
              </a:lnSpc>
            </a:pPr>
            <a:r>
              <a:rPr lang="en-US" sz="1000" b="1" i="0" u="none" strike="noStrike" dirty="0">
                <a:effectLst/>
                <a:latin typeface="Georgia" panose="02040502050405020303" pitchFamily="18" charset="0"/>
              </a:rPr>
              <a:t>We offer Basic Certification module in Basics of doing CSI for personal relationships at home and at work. </a:t>
            </a:r>
          </a:p>
          <a:p>
            <a:pPr>
              <a:lnSpc>
                <a:spcPct val="90000"/>
              </a:lnSpc>
            </a:pPr>
            <a:r>
              <a:rPr lang="en-US" sz="1000" b="1" i="0" u="none" strike="noStrike" dirty="0">
                <a:effectLst/>
                <a:latin typeface="Georgia" panose="02040502050405020303" pitchFamily="18" charset="0"/>
              </a:rPr>
              <a:t>There are four sessions, covering Horsesense, Assertiveness, and Blended Rivers. We do not include hands on work with horses, that is extra.  </a:t>
            </a:r>
          </a:p>
          <a:p>
            <a:pPr>
              <a:lnSpc>
                <a:spcPct val="90000"/>
              </a:lnSpc>
            </a:pPr>
            <a:r>
              <a:rPr lang="en-US" sz="1000" b="1" i="0" u="none" strike="noStrike" dirty="0">
                <a:effectLst/>
                <a:latin typeface="Georgia" panose="02040502050405020303" pitchFamily="18" charset="0"/>
              </a:rPr>
              <a:t>For this certificate you complete basic course modules training you for CSI one-and-one and CSI group and CSI team training.  </a:t>
            </a:r>
          </a:p>
          <a:p>
            <a:pPr>
              <a:lnSpc>
                <a:spcPct val="90000"/>
              </a:lnSpc>
            </a:pPr>
            <a:r>
              <a:rPr lang="en-US" sz="1000" b="1" i="0" u="none" strike="noStrike" dirty="0">
                <a:effectLst/>
                <a:latin typeface="Georgia" panose="02040502050405020303" pitchFamily="18" charset="0"/>
              </a:rPr>
              <a:t>You can use this certificate for having better relationships at home and at work. </a:t>
            </a:r>
          </a:p>
          <a:p>
            <a:pPr>
              <a:lnSpc>
                <a:spcPct val="90000"/>
              </a:lnSpc>
            </a:pPr>
            <a:r>
              <a:rPr lang="en-US" sz="1000" b="1" i="0" u="none" strike="noStrike" dirty="0">
                <a:effectLst/>
                <a:latin typeface="Georgia" panose="02040502050405020303" pitchFamily="18" charset="0"/>
              </a:rPr>
              <a:t>It does not certify you to teach or train our CSI relationship program. </a:t>
            </a:r>
          </a:p>
          <a:p>
            <a:pPr>
              <a:lnSpc>
                <a:spcPct val="90000"/>
              </a:lnSpc>
            </a:pPr>
            <a:r>
              <a:rPr lang="en-US" sz="1000" b="1" i="0" u="none" strike="noStrike" dirty="0">
                <a:effectLst/>
                <a:latin typeface="Georgia" panose="02040502050405020303" pitchFamily="18" charset="0"/>
              </a:rPr>
              <a:t>Online course at </a:t>
            </a:r>
            <a:r>
              <a:rPr lang="en-US" sz="1000" b="1" i="0" u="none" strike="noStrike" dirty="0">
                <a:effectLst/>
                <a:latin typeface="Georgia" panose="02040502050405020303" pitchFamily="18" charset="0"/>
                <a:hlinkClick r:id="rId3"/>
              </a:rPr>
              <a:t>https://truestorytelling.org</a:t>
            </a:r>
            <a:endParaRPr lang="en-US" sz="1000" b="0" i="0" u="none" strike="noStrike" dirty="0">
              <a:effectLst/>
              <a:latin typeface="Georgia" panose="02040502050405020303" pitchFamily="18" charset="0"/>
            </a:endParaRPr>
          </a:p>
          <a:p>
            <a:pPr marL="0" indent="0">
              <a:lnSpc>
                <a:spcPct val="90000"/>
              </a:lnSpc>
              <a:buNone/>
            </a:pPr>
            <a:endParaRPr lang="en-US" sz="1000" dirty="0"/>
          </a:p>
        </p:txBody>
      </p:sp>
    </p:spTree>
    <p:extLst>
      <p:ext uri="{BB962C8B-B14F-4D97-AF65-F5344CB8AC3E}">
        <p14:creationId xmlns:p14="http://schemas.microsoft.com/office/powerpoint/2010/main" val="36982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463B60-AD18-8FEE-1043-711E49928256}"/>
              </a:ext>
            </a:extLst>
          </p:cNvPr>
          <p:cNvSpPr>
            <a:spLocks noGrp="1"/>
          </p:cNvSpPr>
          <p:nvPr>
            <p:ph type="title"/>
          </p:nvPr>
        </p:nvSpPr>
        <p:spPr>
          <a:xfrm>
            <a:off x="571352" y="350196"/>
            <a:ext cx="3485178" cy="705718"/>
          </a:xfrm>
        </p:spPr>
        <p:txBody>
          <a:bodyPr anchor="ctr">
            <a:normAutofit fontScale="90000"/>
          </a:bodyPr>
          <a:lstStyle/>
          <a:p>
            <a:pPr>
              <a:lnSpc>
                <a:spcPct val="90000"/>
              </a:lnSpc>
            </a:pPr>
            <a:r>
              <a:rPr lang="en-US" sz="3200" dirty="0"/>
              <a:t>Four Certificates in ODC</a:t>
            </a:r>
          </a:p>
        </p:txBody>
      </p:sp>
      <p:sp>
        <p:nvSpPr>
          <p:cNvPr id="3" name="Content Placeholder 2">
            <a:extLst>
              <a:ext uri="{FF2B5EF4-FFF2-40B4-BE49-F238E27FC236}">
                <a16:creationId xmlns:a16="http://schemas.microsoft.com/office/drawing/2014/main" id="{2D2A5652-9E89-A6B0-ECE3-ABE5EC734A3C}"/>
              </a:ext>
            </a:extLst>
          </p:cNvPr>
          <p:cNvSpPr>
            <a:spLocks noGrp="1"/>
          </p:cNvSpPr>
          <p:nvPr>
            <p:ph idx="1"/>
          </p:nvPr>
        </p:nvSpPr>
        <p:spPr>
          <a:xfrm>
            <a:off x="0" y="1132114"/>
            <a:ext cx="4441371" cy="5584372"/>
          </a:xfrm>
        </p:spPr>
        <p:txBody>
          <a:bodyPr anchor="ctr">
            <a:normAutofit lnSpcReduction="10000"/>
          </a:bodyPr>
          <a:lstStyle/>
          <a:p>
            <a:pPr>
              <a:lnSpc>
                <a:spcPct val="90000"/>
              </a:lnSpc>
            </a:pPr>
            <a:r>
              <a:rPr lang="en-US" sz="1200" b="1" i="0" u="none" strike="noStrike" dirty="0">
                <a:effectLst/>
                <a:latin typeface="Georgia" panose="02040502050405020303" pitchFamily="18" charset="0"/>
              </a:rPr>
              <a:t>Level One ODC</a:t>
            </a:r>
            <a:r>
              <a:rPr lang="en-US" sz="1200" b="0" i="0" u="none" strike="noStrike" dirty="0">
                <a:effectLst/>
                <a:latin typeface="Georgia" panose="02040502050405020303" pitchFamily="18" charset="0"/>
              </a:rPr>
              <a:t>: Certifies you to do internal or external organizational development and change (ODC) consulting in 1st Loop ODC - command and control hierarchies. Online course and pricing at </a:t>
            </a:r>
            <a:r>
              <a:rPr lang="en-US" sz="1200" b="1" i="0" u="none" strike="noStrike" dirty="0">
                <a:effectLst/>
                <a:latin typeface="Georgia" panose="02040502050405020303" pitchFamily="18" charset="0"/>
                <a:hlinkClick r:id="rId2"/>
              </a:rPr>
              <a:t>https://truestorytelling.org</a:t>
            </a:r>
            <a:endParaRPr lang="en-US" sz="1200" b="0" i="0" u="none" strike="noStrike" dirty="0">
              <a:effectLst/>
              <a:latin typeface="Georgia" panose="02040502050405020303" pitchFamily="18" charset="0"/>
            </a:endParaRPr>
          </a:p>
          <a:p>
            <a:pPr>
              <a:lnSpc>
                <a:spcPct val="90000"/>
              </a:lnSpc>
            </a:pPr>
            <a:r>
              <a:rPr lang="en-US" sz="1200" b="1" i="0" u="none" strike="noStrike" dirty="0">
                <a:effectLst/>
                <a:latin typeface="Georgia" panose="02040502050405020303" pitchFamily="18" charset="0"/>
              </a:rPr>
              <a:t>Level Two ODC</a:t>
            </a:r>
            <a:r>
              <a:rPr lang="en-US" sz="1200" b="0" i="0" u="none" strike="noStrike" dirty="0">
                <a:effectLst/>
                <a:latin typeface="Georgia" panose="02040502050405020303" pitchFamily="18" charset="0"/>
              </a:rPr>
              <a:t>: Certifies you to do internal or external organizational development and change (ODC) consulting in 1st and 2nd Loop ODC for organizations with mix of command and control, and some open systems. Online course and pricing at </a:t>
            </a:r>
            <a:r>
              <a:rPr lang="en-US" sz="1200" b="1" i="0" u="none" strike="noStrike" dirty="0">
                <a:effectLst/>
                <a:latin typeface="Georgia" panose="02040502050405020303" pitchFamily="18" charset="0"/>
                <a:hlinkClick r:id="rId2"/>
              </a:rPr>
              <a:t>https://truestorytelling.org</a:t>
            </a:r>
            <a:br>
              <a:rPr lang="en-US" sz="1200" b="0" i="0" u="none" strike="noStrike" dirty="0">
                <a:effectLst/>
                <a:latin typeface="Georgia" panose="02040502050405020303" pitchFamily="18" charset="0"/>
              </a:rPr>
            </a:br>
            <a:endParaRPr lang="en-US" sz="1200" b="0" i="0" u="none" strike="noStrike" dirty="0">
              <a:effectLst/>
              <a:latin typeface="Georgia" panose="02040502050405020303" pitchFamily="18" charset="0"/>
            </a:endParaRPr>
          </a:p>
          <a:p>
            <a:pPr>
              <a:lnSpc>
                <a:spcPct val="90000"/>
              </a:lnSpc>
            </a:pPr>
            <a:r>
              <a:rPr lang="en-US" sz="1200" b="1" i="0" u="none" strike="noStrike" dirty="0">
                <a:effectLst/>
                <a:latin typeface="Georgia" panose="02040502050405020303" pitchFamily="18" charset="0"/>
              </a:rPr>
              <a:t>Level Three ODC</a:t>
            </a:r>
            <a:r>
              <a:rPr lang="en-US" sz="1200" b="0" i="0" u="none" strike="noStrike" dirty="0">
                <a:effectLst/>
                <a:latin typeface="Georgia" panose="02040502050405020303" pitchFamily="18" charset="0"/>
              </a:rPr>
              <a:t>: Certifies you to do internal or external organizational development and change (ODC) consulting in 1st, 2nd, and 3rd Loop ODC for organizations with mix of command and control,  open systems, and advanced socioeconomic transformations. We recommend you also take classes in SEAM (Socioeconomic Approach to Management) consulting, at Lyon France, or in the USA.</a:t>
            </a:r>
          </a:p>
          <a:p>
            <a:pPr>
              <a:lnSpc>
                <a:spcPct val="90000"/>
              </a:lnSpc>
            </a:pPr>
            <a:r>
              <a:rPr lang="en-US" sz="1200" b="1" i="0" u="none" strike="noStrike" dirty="0">
                <a:effectLst/>
                <a:latin typeface="Georgia" panose="02040502050405020303" pitchFamily="18" charset="0"/>
              </a:rPr>
              <a:t>Level Four ODC</a:t>
            </a:r>
            <a:r>
              <a:rPr lang="en-US" sz="1200" b="0" i="0" u="none" strike="noStrike" dirty="0">
                <a:effectLst/>
                <a:latin typeface="Georgia" panose="02040502050405020303" pitchFamily="18" charset="0"/>
              </a:rPr>
              <a:t>: Certifies you to do internal or external organizational development and change (ODC) consulting in 1st, 2nd, and 3rd Loop ODC , plus Ensemble Leadership development for organizations that intend to harmonize and balance command and control,  open systems, socioeconomic transformation teams with Ensemble Leadership and team networking.  Online course and pricing at </a:t>
            </a:r>
            <a:r>
              <a:rPr lang="en-US" sz="1200" b="1" i="0" u="none" strike="noStrike" dirty="0">
                <a:effectLst/>
                <a:latin typeface="Georgia" panose="02040502050405020303" pitchFamily="18" charset="0"/>
                <a:hlinkClick r:id="rId2"/>
              </a:rPr>
              <a:t>https://truestorytelling.org</a:t>
            </a:r>
            <a:endParaRPr lang="en-US" sz="1200" b="0" i="0" u="none" strike="noStrike" dirty="0">
              <a:effectLst/>
              <a:latin typeface="Georgia" panose="02040502050405020303" pitchFamily="18" charset="0"/>
            </a:endParaRPr>
          </a:p>
          <a:p>
            <a:pPr>
              <a:lnSpc>
                <a:spcPct val="90000"/>
              </a:lnSpc>
            </a:pPr>
            <a:r>
              <a:rPr lang="en-US" sz="1000" b="1" i="0" u="none" strike="noStrike" dirty="0">
                <a:effectLst/>
                <a:latin typeface="Georgia" panose="02040502050405020303" pitchFamily="18" charset="0"/>
              </a:rPr>
              <a:t>All ODC Certificates must be earned and paid for in sequence. No </a:t>
            </a:r>
            <a:r>
              <a:rPr lang="en-US" sz="800" b="1" i="0" u="none" strike="noStrike" dirty="0">
                <a:effectLst/>
                <a:latin typeface="Georgia" panose="02040502050405020303" pitchFamily="18" charset="0"/>
              </a:rPr>
              <a:t>jumping levels.</a:t>
            </a:r>
            <a:endParaRPr lang="en-US" sz="800" dirty="0"/>
          </a:p>
        </p:txBody>
      </p:sp>
      <p:pic>
        <p:nvPicPr>
          <p:cNvPr id="5" name="Picture 4" descr="High angle view of a rolled paper, brown notebook, and black notepad on a wooden table">
            <a:extLst>
              <a:ext uri="{FF2B5EF4-FFF2-40B4-BE49-F238E27FC236}">
                <a16:creationId xmlns:a16="http://schemas.microsoft.com/office/drawing/2014/main" id="{28C2CB66-8BE1-E297-0A00-48EB8F6AE38E}"/>
              </a:ext>
            </a:extLst>
          </p:cNvPr>
          <p:cNvPicPr>
            <a:picLocks noChangeAspect="1"/>
          </p:cNvPicPr>
          <p:nvPr/>
        </p:nvPicPr>
        <p:blipFill>
          <a:blip r:embed="rId3"/>
          <a:srcRect l="1558" r="53892" b="-2"/>
          <a:stretch/>
        </p:blipFill>
        <p:spPr>
          <a:xfrm>
            <a:off x="4572000" y="1"/>
            <a:ext cx="4577118" cy="6858000"/>
          </a:xfrm>
          <a:prstGeom prst="rect">
            <a:avLst/>
          </a:prstGeom>
        </p:spPr>
      </p:pic>
    </p:spTree>
    <p:extLst>
      <p:ext uri="{BB962C8B-B14F-4D97-AF65-F5344CB8AC3E}">
        <p14:creationId xmlns:p14="http://schemas.microsoft.com/office/powerpoint/2010/main" val="99393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Arc 2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46A7E88F-490A-2C54-B22C-714BCF11B851}"/>
              </a:ext>
            </a:extLst>
          </p:cNvPr>
          <p:cNvSpPr>
            <a:spLocks noGrp="1"/>
          </p:cNvSpPr>
          <p:nvPr>
            <p:ph type="title"/>
          </p:nvPr>
        </p:nvSpPr>
        <p:spPr>
          <a:xfrm>
            <a:off x="628650" y="115682"/>
            <a:ext cx="7886699" cy="1325563"/>
          </a:xfrm>
        </p:spPr>
        <p:txBody>
          <a:bodyPr>
            <a:normAutofit/>
          </a:bodyPr>
          <a:lstStyle/>
          <a:p>
            <a:pPr>
              <a:lnSpc>
                <a:spcPct val="90000"/>
              </a:lnSpc>
            </a:pPr>
            <a:r>
              <a:rPr lang="en-US" sz="3200" b="1" dirty="0"/>
              <a:t>Seven Principles of Conversational Storytelling Institute (CSI)</a:t>
            </a:r>
            <a:endParaRPr lang="en-US" sz="3200" dirty="0"/>
          </a:p>
        </p:txBody>
      </p:sp>
      <p:sp>
        <p:nvSpPr>
          <p:cNvPr id="3" name="Content Placeholder 2">
            <a:extLst>
              <a:ext uri="{FF2B5EF4-FFF2-40B4-BE49-F238E27FC236}">
                <a16:creationId xmlns:a16="http://schemas.microsoft.com/office/drawing/2014/main" id="{5F4799FE-0A87-CA95-D3DC-BEE0C31D0310}"/>
              </a:ext>
            </a:extLst>
          </p:cNvPr>
          <p:cNvSpPr>
            <a:spLocks noGrp="1"/>
          </p:cNvSpPr>
          <p:nvPr>
            <p:ph idx="1"/>
          </p:nvPr>
        </p:nvSpPr>
        <p:spPr>
          <a:xfrm>
            <a:off x="291043" y="1825625"/>
            <a:ext cx="5210712" cy="4351338"/>
          </a:xfrm>
        </p:spPr>
        <p:txBody>
          <a:bodyPr>
            <a:normAutofit/>
          </a:bodyPr>
          <a:lstStyle/>
          <a:p>
            <a:pPr marL="0" marR="0" indent="0" rtl="0" eaLnBrk="1" fontAlgn="auto" latinLnBrk="0" hangingPunct="1">
              <a:lnSpc>
                <a:spcPct val="90000"/>
              </a:lnSpc>
              <a:buNone/>
            </a:pPr>
            <a:r>
              <a:rPr lang="en-US" sz="1500" b="1" i="0" u="none" strike="noStrike" kern="1200" dirty="0">
                <a:effectLst/>
                <a:latin typeface="News Gothic MT" panose="020B0503020103020203" pitchFamily="34" charset="0"/>
              </a:rPr>
              <a:t>1. Be Assertive, not aggressive or meek</a:t>
            </a:r>
            <a:endParaRPr lang="en-US" sz="1500" b="0" i="0" u="none" strike="noStrike" dirty="0">
              <a:effectLst/>
              <a:latin typeface="Arial" panose="020B0604020202020204" pitchFamily="34" charset="0"/>
            </a:endParaRPr>
          </a:p>
          <a:p>
            <a:pPr marL="0" marR="0" indent="0" rtl="0" eaLnBrk="1" fontAlgn="auto" latinLnBrk="0" hangingPunct="1">
              <a:lnSpc>
                <a:spcPct val="90000"/>
              </a:lnSpc>
              <a:buNone/>
            </a:pPr>
            <a:r>
              <a:rPr lang="en-US" sz="1500" b="1" i="0" u="none" strike="noStrike" kern="1200" dirty="0">
                <a:effectLst/>
                <a:latin typeface="News Gothic MT" panose="020B0503020103020203" pitchFamily="34" charset="0"/>
              </a:rPr>
              <a:t>2. Be clear why you want to tell the story</a:t>
            </a:r>
            <a:endParaRPr lang="en-US" sz="1500" b="0" i="0" u="none" strike="noStrike" dirty="0">
              <a:effectLst/>
              <a:latin typeface="Arial" panose="020B0604020202020204" pitchFamily="34" charset="0"/>
            </a:endParaRPr>
          </a:p>
          <a:p>
            <a:pPr marL="0" indent="0" rtl="0" eaLnBrk="1" fontAlgn="t" latinLnBrk="0" hangingPunct="1">
              <a:lnSpc>
                <a:spcPct val="90000"/>
              </a:lnSpc>
              <a:buNone/>
            </a:pPr>
            <a:r>
              <a:rPr lang="en-US" sz="1500" b="1" i="0" u="none" strike="noStrike" kern="1200" dirty="0">
                <a:effectLst/>
                <a:latin typeface="News Gothic MT" panose="020B0503020103020203" pitchFamily="34" charset="0"/>
              </a:rPr>
              <a:t>3. Primacy of personal experience stories</a:t>
            </a:r>
            <a:endParaRPr lang="en-US" sz="1500" b="0" i="0" u="none" strike="noStrike" dirty="0">
              <a:effectLst/>
              <a:latin typeface="Arial" panose="020B0604020202020204" pitchFamily="34" charset="0"/>
            </a:endParaRPr>
          </a:p>
          <a:p>
            <a:pPr marL="0" indent="0" rtl="0" eaLnBrk="1" fontAlgn="t" latinLnBrk="0" hangingPunct="1">
              <a:lnSpc>
                <a:spcPct val="90000"/>
              </a:lnSpc>
              <a:buNone/>
            </a:pPr>
            <a:r>
              <a:rPr lang="en-US" sz="1500" b="1" i="0" u="none" strike="noStrike" kern="1200" dirty="0">
                <a:effectLst/>
                <a:latin typeface="News Gothic MT" panose="020B0503020103020203" pitchFamily="34" charset="0"/>
              </a:rPr>
              <a:t>4. Use silence to give space for self-reflectivity </a:t>
            </a:r>
            <a:endParaRPr lang="en-US" sz="1500" b="0" i="0" u="none" strike="noStrike" dirty="0">
              <a:effectLst/>
              <a:latin typeface="Arial" panose="020B0604020202020204" pitchFamily="34" charset="0"/>
            </a:endParaRPr>
          </a:p>
          <a:p>
            <a:pPr marL="0" indent="0" rtl="0" eaLnBrk="1" fontAlgn="t" latinLnBrk="0" hangingPunct="1">
              <a:lnSpc>
                <a:spcPct val="90000"/>
              </a:lnSpc>
              <a:buNone/>
            </a:pPr>
            <a:r>
              <a:rPr lang="en-US" sz="1500" b="1" i="0" u="none" strike="noStrike" kern="1200" dirty="0">
                <a:effectLst/>
                <a:latin typeface="News Gothic MT" panose="020B0503020103020203" pitchFamily="34" charset="0"/>
              </a:rPr>
              <a:t>5. Give ’gift of story’ and reciprocate counter-story</a:t>
            </a:r>
            <a:endParaRPr lang="en-US" sz="1500" b="0" i="0" u="none" strike="noStrike" dirty="0">
              <a:effectLst/>
              <a:latin typeface="Arial" panose="020B0604020202020204" pitchFamily="34" charset="0"/>
            </a:endParaRPr>
          </a:p>
          <a:p>
            <a:pPr marL="0" indent="0" rtl="0" eaLnBrk="1" fontAlgn="t" latinLnBrk="0" hangingPunct="1">
              <a:lnSpc>
                <a:spcPct val="90000"/>
              </a:lnSpc>
              <a:buNone/>
            </a:pPr>
            <a:r>
              <a:rPr lang="en-US" sz="1500" b="1" i="0" u="none" strike="noStrike" kern="1200" dirty="0">
                <a:effectLst/>
                <a:latin typeface="News Gothic MT" panose="020B0503020103020203" pitchFamily="34" charset="0"/>
              </a:rPr>
              <a:t>6. Use invitational rhetoric listening to counter-stories</a:t>
            </a:r>
            <a:endParaRPr lang="en-US" sz="1500" b="0" i="0" u="none" strike="noStrike" dirty="0">
              <a:effectLst/>
              <a:latin typeface="Arial" panose="020B0604020202020204" pitchFamily="34" charset="0"/>
            </a:endParaRPr>
          </a:p>
          <a:p>
            <a:pPr marL="0" indent="0" rtl="0" eaLnBrk="1" fontAlgn="t" latinLnBrk="0" hangingPunct="1">
              <a:lnSpc>
                <a:spcPct val="90000"/>
              </a:lnSpc>
              <a:buNone/>
            </a:pPr>
            <a:r>
              <a:rPr lang="en-US" sz="1500" b="1" i="0" u="none" strike="noStrike" kern="1200" dirty="0">
                <a:effectLst/>
                <a:latin typeface="News Gothic MT" panose="020B0503020103020203" pitchFamily="34" charset="0"/>
              </a:rPr>
              <a:t>7. Goal to get to co-Institute of ‘Braided River’</a:t>
            </a:r>
            <a:endParaRPr lang="en-US" sz="1500" b="0" i="0" u="none" strike="noStrike" dirty="0">
              <a:effectLst/>
              <a:latin typeface="Arial" panose="020B0604020202020204" pitchFamily="34" charset="0"/>
            </a:endParaRPr>
          </a:p>
        </p:txBody>
      </p:sp>
      <p:sp>
        <p:nvSpPr>
          <p:cNvPr id="29" name="Oval 2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logo with horses and a microphone&#10;&#10;Description automatically generated">
            <a:extLst>
              <a:ext uri="{FF2B5EF4-FFF2-40B4-BE49-F238E27FC236}">
                <a16:creationId xmlns:a16="http://schemas.microsoft.com/office/drawing/2014/main" id="{A8830A2F-8DEE-2C5E-ACBC-F7B93F82D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755" y="1907700"/>
            <a:ext cx="3166198" cy="315828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90027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DCD5147-A301-9AC9-55E5-F99BC55B3839}"/>
              </a:ext>
            </a:extLst>
          </p:cNvPr>
          <p:cNvGraphicFramePr>
            <a:graphicFrameLocks noGrp="1"/>
          </p:cNvGraphicFramePr>
          <p:nvPr>
            <p:extLst>
              <p:ext uri="{D42A27DB-BD31-4B8C-83A1-F6EECF244321}">
                <p14:modId xmlns:p14="http://schemas.microsoft.com/office/powerpoint/2010/main" val="1278908756"/>
              </p:ext>
            </p:extLst>
          </p:nvPr>
        </p:nvGraphicFramePr>
        <p:xfrm>
          <a:off x="0" y="-4465"/>
          <a:ext cx="9144000" cy="6383123"/>
        </p:xfrm>
        <a:graphic>
          <a:graphicData uri="http://schemas.openxmlformats.org/drawingml/2006/table">
            <a:tbl>
              <a:tblPr firstRow="1" bandRow="1">
                <a:tableStyleId>{5C22544A-7EE6-4342-B048-85BDC9FD1C3A}</a:tableStyleId>
              </a:tblPr>
              <a:tblGrid>
                <a:gridCol w="3165231">
                  <a:extLst>
                    <a:ext uri="{9D8B030D-6E8A-4147-A177-3AD203B41FA5}">
                      <a16:colId xmlns:a16="http://schemas.microsoft.com/office/drawing/2014/main" val="387499913"/>
                    </a:ext>
                  </a:extLst>
                </a:gridCol>
                <a:gridCol w="1887415">
                  <a:extLst>
                    <a:ext uri="{9D8B030D-6E8A-4147-A177-3AD203B41FA5}">
                      <a16:colId xmlns:a16="http://schemas.microsoft.com/office/drawing/2014/main" val="3965181144"/>
                    </a:ext>
                  </a:extLst>
                </a:gridCol>
                <a:gridCol w="1465385">
                  <a:extLst>
                    <a:ext uri="{9D8B030D-6E8A-4147-A177-3AD203B41FA5}">
                      <a16:colId xmlns:a16="http://schemas.microsoft.com/office/drawing/2014/main" val="714621285"/>
                    </a:ext>
                  </a:extLst>
                </a:gridCol>
                <a:gridCol w="1606061">
                  <a:extLst>
                    <a:ext uri="{9D8B030D-6E8A-4147-A177-3AD203B41FA5}">
                      <a16:colId xmlns:a16="http://schemas.microsoft.com/office/drawing/2014/main" val="1416738753"/>
                    </a:ext>
                  </a:extLst>
                </a:gridCol>
                <a:gridCol w="1019908">
                  <a:extLst>
                    <a:ext uri="{9D8B030D-6E8A-4147-A177-3AD203B41FA5}">
                      <a16:colId xmlns:a16="http://schemas.microsoft.com/office/drawing/2014/main" val="2739683653"/>
                    </a:ext>
                  </a:extLst>
                </a:gridCol>
              </a:tblGrid>
              <a:tr h="561781">
                <a:tc>
                  <a:txBody>
                    <a:bodyPr/>
                    <a:lstStyle/>
                    <a:p>
                      <a:r>
                        <a:rPr lang="en-US" dirty="0"/>
                        <a:t>CSI Principles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Storytelling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a:t>Institute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64680"/>
                  </a:ext>
                </a:extLst>
              </a:tr>
              <a:tr h="830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Assertiveness, not aggression or weakness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Challenging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Self-Assertive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Participatory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4696036"/>
                  </a:ext>
                </a:extLst>
              </a:tr>
              <a:tr h="670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Clear intent of why you want to tell this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Concisely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Simplifying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Personalize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2738937"/>
                  </a:ext>
                </a:extLst>
              </a:tr>
              <a:tr h="830611">
                <a:tc>
                  <a:txBody>
                    <a:bodyPr/>
                    <a:lstStyle/>
                    <a:p>
                      <a:r>
                        <a:rPr lang="en-US" b="1" dirty="0"/>
                        <a:t>3. Personal experience stories have primacy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Certifying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Sincerely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Where &amp;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137510"/>
                  </a:ext>
                </a:extLst>
              </a:tr>
              <a:tr h="830611">
                <a:tc>
                  <a:txBody>
                    <a:bodyPr/>
                    <a:lstStyle/>
                    <a:p>
                      <a:r>
                        <a:rPr lang="en-US" b="1" dirty="0"/>
                        <a:t>4. Silence to give space for self-reflectivity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Catching-up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Wait?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261612"/>
                  </a:ext>
                </a:extLst>
              </a:tr>
              <a:tr h="830611">
                <a:tc>
                  <a:txBody>
                    <a:bodyPr/>
                    <a:lstStyle/>
                    <a:p>
                      <a:r>
                        <a:rPr lang="en-US" b="1" dirty="0"/>
                        <a:t>5. Give ’gift of story’ and exchange counter-story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Concernfully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Personable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999840"/>
                  </a:ext>
                </a:extLst>
              </a:tr>
              <a:tr h="906903">
                <a:tc>
                  <a:txBody>
                    <a:bodyPr/>
                    <a:lstStyle/>
                    <a:p>
                      <a:r>
                        <a:rPr lang="en-US" b="1" dirty="0"/>
                        <a:t>6. Use invitational rhetoric openness to listening to counter-stories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Convivially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Soliciting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385351"/>
                  </a:ext>
                </a:extLst>
              </a:tr>
              <a:tr h="830611">
                <a:tc>
                  <a:txBody>
                    <a:bodyPr/>
                    <a:lstStyle/>
                    <a:p>
                      <a:r>
                        <a:rPr lang="en-US" b="1" dirty="0"/>
                        <a:t>7. Goal to get to co-Institute of ‘Braided 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Collaborative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Selecting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217114"/>
                  </a:ext>
                </a:extLst>
              </a:tr>
            </a:tbl>
          </a:graphicData>
        </a:graphic>
      </p:graphicFrame>
      <p:sp>
        <p:nvSpPr>
          <p:cNvPr id="8" name="TextBox 7">
            <a:extLst>
              <a:ext uri="{FF2B5EF4-FFF2-40B4-BE49-F238E27FC236}">
                <a16:creationId xmlns:a16="http://schemas.microsoft.com/office/drawing/2014/main" id="{A0CC2222-1020-F199-0853-CF3B70402ECB}"/>
              </a:ext>
            </a:extLst>
          </p:cNvPr>
          <p:cNvSpPr txBox="1"/>
          <p:nvPr/>
        </p:nvSpPr>
        <p:spPr>
          <a:xfrm>
            <a:off x="2555631" y="6396335"/>
            <a:ext cx="3845169" cy="461665"/>
          </a:xfrm>
          <a:prstGeom prst="rect">
            <a:avLst/>
          </a:prstGeom>
          <a:noFill/>
        </p:spPr>
        <p:txBody>
          <a:bodyPr wrap="square" rtlCol="0">
            <a:spAutoFit/>
          </a:bodyPr>
          <a:lstStyle/>
          <a:p>
            <a:r>
              <a:rPr lang="en-US" sz="2400" dirty="0"/>
              <a:t>® </a:t>
            </a:r>
            <a:r>
              <a:rPr lang="en-US" sz="2400" b="1" dirty="0">
                <a:hlinkClick r:id="rId2">
                  <a:extLst>
                    <a:ext uri="{A12FA001-AC4F-418D-AE19-62706E023703}">
                      <ahyp:hlinkClr xmlns:ahyp="http://schemas.microsoft.com/office/drawing/2018/hyperlinkcolor" val="tx"/>
                    </a:ext>
                  </a:extLst>
                </a:hlinkClick>
              </a:rPr>
              <a:t>https://csistory.com</a:t>
            </a:r>
            <a:r>
              <a:rPr lang="en-US" sz="2400" b="1" dirty="0"/>
              <a:t> </a:t>
            </a:r>
          </a:p>
        </p:txBody>
      </p:sp>
    </p:spTree>
    <p:extLst>
      <p:ext uri="{BB962C8B-B14F-4D97-AF65-F5344CB8AC3E}">
        <p14:creationId xmlns:p14="http://schemas.microsoft.com/office/powerpoint/2010/main" val="121639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366B-10D7-4772-F374-FFBFEAC5D242}"/>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E73B2E7-9D64-08F9-3718-9CA69599BA9C}"/>
              </a:ext>
            </a:extLst>
          </p:cNvPr>
          <p:cNvGraphicFramePr>
            <a:graphicFrameLocks noGrp="1"/>
          </p:cNvGraphicFramePr>
          <p:nvPr>
            <p:extLst>
              <p:ext uri="{D42A27DB-BD31-4B8C-83A1-F6EECF244321}">
                <p14:modId xmlns:p14="http://schemas.microsoft.com/office/powerpoint/2010/main" val="1685495521"/>
              </p:ext>
            </p:extLst>
          </p:nvPr>
        </p:nvGraphicFramePr>
        <p:xfrm>
          <a:off x="0" y="-60467"/>
          <a:ext cx="9143998" cy="6941913"/>
        </p:xfrm>
        <a:graphic>
          <a:graphicData uri="http://schemas.openxmlformats.org/drawingml/2006/table">
            <a:tbl>
              <a:tblPr firstRow="1" bandRow="1">
                <a:tableStyleId>{5C22544A-7EE6-4342-B048-85BDC9FD1C3A}</a:tableStyleId>
              </a:tblPr>
              <a:tblGrid>
                <a:gridCol w="2063262">
                  <a:extLst>
                    <a:ext uri="{9D8B030D-6E8A-4147-A177-3AD203B41FA5}">
                      <a16:colId xmlns:a16="http://schemas.microsoft.com/office/drawing/2014/main" val="387499913"/>
                    </a:ext>
                  </a:extLst>
                </a:gridCol>
                <a:gridCol w="1582615">
                  <a:extLst>
                    <a:ext uri="{9D8B030D-6E8A-4147-A177-3AD203B41FA5}">
                      <a16:colId xmlns:a16="http://schemas.microsoft.com/office/drawing/2014/main" val="3965181144"/>
                    </a:ext>
                  </a:extLst>
                </a:gridCol>
                <a:gridCol w="1441938">
                  <a:extLst>
                    <a:ext uri="{9D8B030D-6E8A-4147-A177-3AD203B41FA5}">
                      <a16:colId xmlns:a16="http://schemas.microsoft.com/office/drawing/2014/main" val="714621285"/>
                    </a:ext>
                  </a:extLst>
                </a:gridCol>
                <a:gridCol w="1781908">
                  <a:extLst>
                    <a:ext uri="{9D8B030D-6E8A-4147-A177-3AD203B41FA5}">
                      <a16:colId xmlns:a16="http://schemas.microsoft.com/office/drawing/2014/main" val="1416738753"/>
                    </a:ext>
                  </a:extLst>
                </a:gridCol>
                <a:gridCol w="926123">
                  <a:extLst>
                    <a:ext uri="{9D8B030D-6E8A-4147-A177-3AD203B41FA5}">
                      <a16:colId xmlns:a16="http://schemas.microsoft.com/office/drawing/2014/main" val="2739683653"/>
                    </a:ext>
                  </a:extLst>
                </a:gridCol>
                <a:gridCol w="1348152">
                  <a:extLst>
                    <a:ext uri="{9D8B030D-6E8A-4147-A177-3AD203B41FA5}">
                      <a16:colId xmlns:a16="http://schemas.microsoft.com/office/drawing/2014/main" val="2953675117"/>
                    </a:ext>
                  </a:extLst>
                </a:gridCol>
              </a:tblGrid>
              <a:tr h="561781">
                <a:tc>
                  <a:txBody>
                    <a:bodyPr/>
                    <a:lstStyle/>
                    <a:p>
                      <a:r>
                        <a:rPr lang="en-US" dirty="0"/>
                        <a:t>CSI Principles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p>
                      <a:r>
                        <a:rPr lang="en-US" sz="1400" dirty="0"/>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p>
                      <a:r>
                        <a:rPr lang="en-US" sz="1400" dirty="0"/>
                        <a:t>Storytelling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US" sz="1400" dirty="0"/>
                    </a:p>
                    <a:p>
                      <a:pPr algn="ctr"/>
                      <a:r>
                        <a:rPr lang="en-US" sz="1400" dirty="0"/>
                        <a:t>Institute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ANTE</a:t>
                      </a:r>
                    </a:p>
                    <a:p>
                      <a:pPr algn="ctr"/>
                      <a:r>
                        <a:rPr lang="en-US" sz="1600"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64680"/>
                  </a:ext>
                </a:extLst>
              </a:tr>
              <a:tr h="830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 Assertiveness, not aggression or weakness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Challenging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Self-Assertive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Participatory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Beneath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4696036"/>
                  </a:ext>
                </a:extLst>
              </a:tr>
              <a:tr h="670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 Clear intent of why you want to tell this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Concisely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Simplifying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Personalize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2738937"/>
                  </a:ext>
                </a:extLst>
              </a:tr>
              <a:tr h="830611">
                <a:tc>
                  <a:txBody>
                    <a:bodyPr/>
                    <a:lstStyle/>
                    <a:p>
                      <a:r>
                        <a:rPr lang="en-US" sz="1600" b="1" dirty="0"/>
                        <a:t>3. Personal experience stories have primacy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Certifying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Sincerely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Where &amp;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137510"/>
                  </a:ext>
                </a:extLst>
              </a:tr>
              <a:tr h="830611">
                <a:tc>
                  <a:txBody>
                    <a:bodyPr/>
                    <a:lstStyle/>
                    <a:p>
                      <a:r>
                        <a:rPr lang="en-US" sz="1600" b="1" dirty="0"/>
                        <a:t>4. Silence to give space for self-reflectivity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Catching-up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Silence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Wait?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261612"/>
                  </a:ext>
                </a:extLst>
              </a:tr>
              <a:tr h="830611">
                <a:tc>
                  <a:txBody>
                    <a:bodyPr/>
                    <a:lstStyle/>
                    <a:p>
                      <a:r>
                        <a:rPr lang="en-US" sz="1600" b="1" dirty="0"/>
                        <a:t>5. Give ’gift of story’ and exchange counter-story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Concernfully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Personable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999840"/>
                  </a:ext>
                </a:extLst>
              </a:tr>
              <a:tr h="906903">
                <a:tc>
                  <a:txBody>
                    <a:bodyPr/>
                    <a:lstStyle/>
                    <a:p>
                      <a:r>
                        <a:rPr lang="en-US" sz="1600" b="1" dirty="0"/>
                        <a:t>6. Use invitational rhetoric openness to listening to counter-stories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Convivially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Soliciting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Between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385351"/>
                  </a:ext>
                </a:extLst>
              </a:tr>
              <a:tr h="830611">
                <a:tc>
                  <a:txBody>
                    <a:bodyPr/>
                    <a:lstStyle/>
                    <a:p>
                      <a:r>
                        <a:rPr lang="en-US" sz="1600" b="1" dirty="0"/>
                        <a:t>7. Goal to get to co-Institute of ‘Braided 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Collaborative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Selecting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217114"/>
                  </a:ext>
                </a:extLst>
              </a:tr>
            </a:tbl>
          </a:graphicData>
        </a:graphic>
      </p:graphicFrame>
      <p:sp>
        <p:nvSpPr>
          <p:cNvPr id="8" name="TextBox 7">
            <a:extLst>
              <a:ext uri="{FF2B5EF4-FFF2-40B4-BE49-F238E27FC236}">
                <a16:creationId xmlns:a16="http://schemas.microsoft.com/office/drawing/2014/main" id="{FAAEE448-F940-0967-671C-007009B6C033}"/>
              </a:ext>
            </a:extLst>
          </p:cNvPr>
          <p:cNvSpPr txBox="1"/>
          <p:nvPr/>
        </p:nvSpPr>
        <p:spPr>
          <a:xfrm>
            <a:off x="3634154" y="8512667"/>
            <a:ext cx="3845169" cy="461665"/>
          </a:xfrm>
          <a:prstGeom prst="rect">
            <a:avLst/>
          </a:prstGeom>
          <a:noFill/>
        </p:spPr>
        <p:txBody>
          <a:bodyPr wrap="square" rtlCol="0">
            <a:spAutoFit/>
          </a:bodyPr>
          <a:lstStyle/>
          <a:p>
            <a:r>
              <a:rPr lang="en-US" sz="2400" dirty="0"/>
              <a:t>® </a:t>
            </a:r>
            <a:r>
              <a:rPr lang="en-US" sz="2400" b="1" dirty="0">
                <a:hlinkClick r:id="rId3">
                  <a:extLst>
                    <a:ext uri="{A12FA001-AC4F-418D-AE19-62706E023703}">
                      <ahyp:hlinkClr xmlns:ahyp="http://schemas.microsoft.com/office/drawing/2018/hyperlinkcolor" val="tx"/>
                    </a:ext>
                  </a:extLst>
                </a:hlinkClick>
              </a:rPr>
              <a:t>https://csistory.com</a:t>
            </a:r>
            <a:r>
              <a:rPr lang="en-US" sz="2400" b="1" dirty="0"/>
              <a:t> </a:t>
            </a:r>
          </a:p>
        </p:txBody>
      </p:sp>
      <p:sp>
        <p:nvSpPr>
          <p:cNvPr id="2" name="TextBox 1">
            <a:extLst>
              <a:ext uri="{FF2B5EF4-FFF2-40B4-BE49-F238E27FC236}">
                <a16:creationId xmlns:a16="http://schemas.microsoft.com/office/drawing/2014/main" id="{08CAEE9C-B1F4-6B44-4AF3-7742E71DF5C3}"/>
              </a:ext>
            </a:extLst>
          </p:cNvPr>
          <p:cNvSpPr txBox="1"/>
          <p:nvPr/>
        </p:nvSpPr>
        <p:spPr>
          <a:xfrm>
            <a:off x="3634154" y="6419781"/>
            <a:ext cx="3845169" cy="461665"/>
          </a:xfrm>
          <a:prstGeom prst="rect">
            <a:avLst/>
          </a:prstGeom>
          <a:noFill/>
        </p:spPr>
        <p:txBody>
          <a:bodyPr wrap="square" rtlCol="0">
            <a:spAutoFit/>
          </a:bodyPr>
          <a:lstStyle/>
          <a:p>
            <a:r>
              <a:rPr lang="en-US" sz="2400" dirty="0"/>
              <a:t>® </a:t>
            </a:r>
            <a:r>
              <a:rPr lang="en-US" sz="2400" b="1" dirty="0">
                <a:hlinkClick r:id="rId3">
                  <a:extLst>
                    <a:ext uri="{A12FA001-AC4F-418D-AE19-62706E023703}">
                      <ahyp:hlinkClr xmlns:ahyp="http://schemas.microsoft.com/office/drawing/2018/hyperlinkcolor" val="tx"/>
                    </a:ext>
                  </a:extLst>
                </a:hlinkClick>
              </a:rPr>
              <a:t>https://csistory.com</a:t>
            </a:r>
            <a:r>
              <a:rPr lang="en-US" sz="2400" b="1" dirty="0"/>
              <a:t> </a:t>
            </a:r>
          </a:p>
        </p:txBody>
      </p:sp>
    </p:spTree>
    <p:extLst>
      <p:ext uri="{BB962C8B-B14F-4D97-AF65-F5344CB8AC3E}">
        <p14:creationId xmlns:p14="http://schemas.microsoft.com/office/powerpoint/2010/main" val="170635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5A0AF071-411A-795B-EE7D-785CA3CB9C8A}"/>
              </a:ext>
            </a:extLst>
          </p:cNvPr>
          <p:cNvGraphicFramePr/>
          <p:nvPr>
            <p:extLst>
              <p:ext uri="{D42A27DB-BD31-4B8C-83A1-F6EECF244321}">
                <p14:modId xmlns:p14="http://schemas.microsoft.com/office/powerpoint/2010/main" val="3945517803"/>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33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5646-CE41-D25E-3C5A-C2F0BC967B65}"/>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13C461-F1A5-C3EC-76DF-5D3DA1D59A88}"/>
              </a:ext>
            </a:extLst>
          </p:cNvPr>
          <p:cNvGraphicFramePr>
            <a:graphicFrameLocks noGrp="1"/>
          </p:cNvGraphicFramePr>
          <p:nvPr>
            <p:extLst>
              <p:ext uri="{D42A27DB-BD31-4B8C-83A1-F6EECF244321}">
                <p14:modId xmlns:p14="http://schemas.microsoft.com/office/powerpoint/2010/main" val="2640007443"/>
              </p:ext>
            </p:extLst>
          </p:nvPr>
        </p:nvGraphicFramePr>
        <p:xfrm>
          <a:off x="3" y="0"/>
          <a:ext cx="9143997" cy="6614160"/>
        </p:xfrm>
        <a:graphic>
          <a:graphicData uri="http://schemas.openxmlformats.org/drawingml/2006/table">
            <a:tbl>
              <a:tblPr firstRow="1" bandRow="1">
                <a:tableStyleId>{5C22544A-7EE6-4342-B048-85BDC9FD1C3A}</a:tableStyleId>
              </a:tblPr>
              <a:tblGrid>
                <a:gridCol w="1798150">
                  <a:extLst>
                    <a:ext uri="{9D8B030D-6E8A-4147-A177-3AD203B41FA5}">
                      <a16:colId xmlns:a16="http://schemas.microsoft.com/office/drawing/2014/main" val="387499913"/>
                    </a:ext>
                  </a:extLst>
                </a:gridCol>
                <a:gridCol w="1179512">
                  <a:extLst>
                    <a:ext uri="{9D8B030D-6E8A-4147-A177-3AD203B41FA5}">
                      <a16:colId xmlns:a16="http://schemas.microsoft.com/office/drawing/2014/main" val="3965181144"/>
                    </a:ext>
                  </a:extLst>
                </a:gridCol>
                <a:gridCol w="1043353">
                  <a:extLst>
                    <a:ext uri="{9D8B030D-6E8A-4147-A177-3AD203B41FA5}">
                      <a16:colId xmlns:a16="http://schemas.microsoft.com/office/drawing/2014/main" val="714621285"/>
                    </a:ext>
                  </a:extLst>
                </a:gridCol>
                <a:gridCol w="1148862">
                  <a:extLst>
                    <a:ext uri="{9D8B030D-6E8A-4147-A177-3AD203B41FA5}">
                      <a16:colId xmlns:a16="http://schemas.microsoft.com/office/drawing/2014/main" val="1416738753"/>
                    </a:ext>
                  </a:extLst>
                </a:gridCol>
                <a:gridCol w="679938">
                  <a:extLst>
                    <a:ext uri="{9D8B030D-6E8A-4147-A177-3AD203B41FA5}">
                      <a16:colId xmlns:a16="http://schemas.microsoft.com/office/drawing/2014/main" val="2739683653"/>
                    </a:ext>
                  </a:extLst>
                </a:gridCol>
                <a:gridCol w="996462">
                  <a:extLst>
                    <a:ext uri="{9D8B030D-6E8A-4147-A177-3AD203B41FA5}">
                      <a16:colId xmlns:a16="http://schemas.microsoft.com/office/drawing/2014/main" val="2953675117"/>
                    </a:ext>
                  </a:extLst>
                </a:gridCol>
                <a:gridCol w="2297720">
                  <a:extLst>
                    <a:ext uri="{9D8B030D-6E8A-4147-A177-3AD203B41FA5}">
                      <a16:colId xmlns:a16="http://schemas.microsoft.com/office/drawing/2014/main" val="3663492840"/>
                    </a:ext>
                  </a:extLst>
                </a:gridCol>
              </a:tblGrid>
              <a:tr h="561781">
                <a:tc>
                  <a:txBody>
                    <a:bodyPr/>
                    <a:lstStyle/>
                    <a:p>
                      <a:pPr algn="ctr"/>
                      <a:r>
                        <a:rPr lang="en-US" sz="1400" dirty="0"/>
                        <a:t>CSI </a:t>
                      </a:r>
                    </a:p>
                    <a:p>
                      <a:pPr algn="ctr"/>
                      <a:r>
                        <a:rPr lang="en-US" sz="1400" dirty="0"/>
                        <a:t>Principles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50" dirty="0"/>
                    </a:p>
                    <a:p>
                      <a:pPr algn="ctr"/>
                      <a:r>
                        <a:rPr lang="en-US" sz="900" dirty="0"/>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50" dirty="0"/>
                    </a:p>
                    <a:p>
                      <a:pPr algn="ctr"/>
                      <a:r>
                        <a:rPr lang="en-US" sz="1050" dirty="0"/>
                        <a:t>Storytelling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US" sz="1050" dirty="0"/>
                    </a:p>
                    <a:p>
                      <a:pPr algn="ctr"/>
                      <a:r>
                        <a:rPr lang="en-US" sz="1600" dirty="0"/>
                        <a:t>Institute</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ANTE</a:t>
                      </a:r>
                    </a:p>
                    <a:p>
                      <a:pPr algn="ctr"/>
                      <a:r>
                        <a:rPr lang="en-US" sz="1100"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True</a:t>
                      </a:r>
                    </a:p>
                    <a:p>
                      <a:pPr algn="ctr"/>
                      <a:r>
                        <a:rPr lang="en-US" sz="1200" dirty="0"/>
                        <a:t>Storytelling</a:t>
                      </a:r>
                    </a:p>
                    <a:p>
                      <a:pPr algn="ctr"/>
                      <a:r>
                        <a:rPr lang="en-US" sz="1200" dirty="0"/>
                        <a:t>Principles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64680"/>
                  </a:ext>
                </a:extLst>
              </a:tr>
              <a:tr h="61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 Assertiveness, not aggression or weakness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Challenging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Self-Assertive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Participatory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Beneath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 You yourself must be true &amp; prepare the energy &amp; effort for a sustainable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4696036"/>
                  </a:ext>
                </a:extLst>
              </a:tr>
              <a:tr h="538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 Clear intent of why you want to tell this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Concisely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Simplifying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Personalize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Becoming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5. Help stories along their way &amp; be open to 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2738937"/>
                  </a:ext>
                </a:extLst>
              </a:tr>
              <a:tr h="677563">
                <a:tc>
                  <a:txBody>
                    <a:bodyPr/>
                    <a:lstStyle/>
                    <a:p>
                      <a:r>
                        <a:rPr lang="en-US" sz="1400" b="1" dirty="0"/>
                        <a:t>3. Personal experience stories have primacy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Certifying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Sincerely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Where &amp;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2. Make room, respecting stories already there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137510"/>
                  </a:ext>
                </a:extLst>
              </a:tr>
              <a:tr h="621323">
                <a:tc>
                  <a:txBody>
                    <a:bodyPr/>
                    <a:lstStyle/>
                    <a:p>
                      <a:r>
                        <a:rPr lang="en-US" sz="1400" b="1" dirty="0"/>
                        <a:t>4. Silence to give space for self-reflectivity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Catching-up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Silence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Wait?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7. You must reflect on the stories &amp; how they create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261612"/>
                  </a:ext>
                </a:extLst>
              </a:tr>
              <a:tr h="646497">
                <a:tc>
                  <a:txBody>
                    <a:bodyPr/>
                    <a:lstStyle/>
                    <a:p>
                      <a:r>
                        <a:rPr lang="en-US" sz="1400" b="1" dirty="0"/>
                        <a:t>5. Give ’gift of story’ and exchange counter-story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Concernfully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Personable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4. You must have 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999840"/>
                  </a:ext>
                </a:extLst>
              </a:tr>
              <a:tr h="785446">
                <a:tc>
                  <a:txBody>
                    <a:bodyPr/>
                    <a:lstStyle/>
                    <a:p>
                      <a:r>
                        <a:rPr lang="en-US" sz="1400" b="1" dirty="0"/>
                        <a:t>6. Use invitational rhetoric openness to listening to counter-stories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Convivially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Soliciting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Between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6. You must consider staging including scenography &amp; artefacts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385351"/>
                  </a:ext>
                </a:extLst>
              </a:tr>
              <a:tr h="675404">
                <a:tc>
                  <a:txBody>
                    <a:bodyPr/>
                    <a:lstStyle/>
                    <a:p>
                      <a:r>
                        <a:rPr lang="en-US" sz="1400" b="1" dirty="0"/>
                        <a:t>7. Goal to get to co-Institute of ‘Braided 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Collaborative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Selecting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Bets</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3. You must create stories with a clear plot creating direction &amp; help people prioritize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217114"/>
                  </a:ext>
                </a:extLst>
              </a:tr>
            </a:tbl>
          </a:graphicData>
        </a:graphic>
      </p:graphicFrame>
      <p:sp>
        <p:nvSpPr>
          <p:cNvPr id="8" name="TextBox 7">
            <a:extLst>
              <a:ext uri="{FF2B5EF4-FFF2-40B4-BE49-F238E27FC236}">
                <a16:creationId xmlns:a16="http://schemas.microsoft.com/office/drawing/2014/main" id="{C653C75A-2A71-EAB6-847C-0B2D2536AB3F}"/>
              </a:ext>
            </a:extLst>
          </p:cNvPr>
          <p:cNvSpPr txBox="1"/>
          <p:nvPr/>
        </p:nvSpPr>
        <p:spPr>
          <a:xfrm>
            <a:off x="3634154" y="8512667"/>
            <a:ext cx="3845169" cy="461665"/>
          </a:xfrm>
          <a:prstGeom prst="rect">
            <a:avLst/>
          </a:prstGeom>
          <a:noFill/>
        </p:spPr>
        <p:txBody>
          <a:bodyPr wrap="square" rtlCol="0">
            <a:spAutoFit/>
          </a:bodyPr>
          <a:lstStyle/>
          <a:p>
            <a:r>
              <a:rPr lang="en-US" sz="2400" dirty="0"/>
              <a:t>® </a:t>
            </a:r>
            <a:r>
              <a:rPr lang="en-US" sz="2400" b="1" dirty="0">
                <a:hlinkClick r:id="rId3">
                  <a:extLst>
                    <a:ext uri="{A12FA001-AC4F-418D-AE19-62706E023703}">
                      <ahyp:hlinkClr xmlns:ahyp="http://schemas.microsoft.com/office/drawing/2018/hyperlinkcolor" val="tx"/>
                    </a:ext>
                  </a:extLst>
                </a:hlinkClick>
              </a:rPr>
              <a:t>https://csistory.com</a:t>
            </a:r>
            <a:r>
              <a:rPr lang="en-US" sz="2400" b="1" dirty="0"/>
              <a:t> </a:t>
            </a:r>
          </a:p>
        </p:txBody>
      </p:sp>
      <p:sp>
        <p:nvSpPr>
          <p:cNvPr id="2" name="TextBox 1">
            <a:extLst>
              <a:ext uri="{FF2B5EF4-FFF2-40B4-BE49-F238E27FC236}">
                <a16:creationId xmlns:a16="http://schemas.microsoft.com/office/drawing/2014/main" id="{03C7BFDD-633E-2BA0-B780-A9F960B5A352}"/>
              </a:ext>
            </a:extLst>
          </p:cNvPr>
          <p:cNvSpPr txBox="1"/>
          <p:nvPr/>
        </p:nvSpPr>
        <p:spPr>
          <a:xfrm>
            <a:off x="2649415" y="6139900"/>
            <a:ext cx="3845169" cy="461665"/>
          </a:xfrm>
          <a:prstGeom prst="rect">
            <a:avLst/>
          </a:prstGeom>
          <a:noFill/>
        </p:spPr>
        <p:txBody>
          <a:bodyPr wrap="square" rtlCol="0">
            <a:spAutoFit/>
          </a:bodyPr>
          <a:lstStyle/>
          <a:p>
            <a:r>
              <a:rPr lang="en-US" sz="2400" dirty="0"/>
              <a:t>® </a:t>
            </a:r>
            <a:r>
              <a:rPr lang="en-US" sz="2400" b="1" dirty="0">
                <a:hlinkClick r:id="rId3">
                  <a:extLst>
                    <a:ext uri="{A12FA001-AC4F-418D-AE19-62706E023703}">
                      <ahyp:hlinkClr xmlns:ahyp="http://schemas.microsoft.com/office/drawing/2018/hyperlinkcolor" val="tx"/>
                    </a:ext>
                  </a:extLst>
                </a:hlinkClick>
              </a:rPr>
              <a:t>https://CSIstory.com</a:t>
            </a:r>
            <a:r>
              <a:rPr lang="en-US" sz="2400" b="1" dirty="0"/>
              <a:t> </a:t>
            </a:r>
          </a:p>
        </p:txBody>
      </p:sp>
    </p:spTree>
    <p:extLst>
      <p:ext uri="{BB962C8B-B14F-4D97-AF65-F5344CB8AC3E}">
        <p14:creationId xmlns:p14="http://schemas.microsoft.com/office/powerpoint/2010/main" val="3115684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2696</TotalTime>
  <Words>1794</Words>
  <Application>Microsoft Macintosh PowerPoint</Application>
  <PresentationFormat>On-screen Show (4:3)</PresentationFormat>
  <Paragraphs>337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Abril Fatface</vt:lpstr>
      <vt:lpstr>Aptos</vt:lpstr>
      <vt:lpstr>Arial</vt:lpstr>
      <vt:lpstr>Bungee Inline</vt:lpstr>
      <vt:lpstr>Calibri</vt:lpstr>
      <vt:lpstr>Georgia</vt:lpstr>
      <vt:lpstr>News Gothic MT</vt:lpstr>
      <vt:lpstr>Wingdings 2</vt:lpstr>
      <vt:lpstr>Default Theme</vt:lpstr>
      <vt:lpstr>PowerPoint Presentation</vt:lpstr>
      <vt:lpstr>CSI Conversational Storytelling Institute</vt:lpstr>
      <vt:lpstr>What We Do?</vt:lpstr>
      <vt:lpstr>Four Certificates in ODC</vt:lpstr>
      <vt:lpstr>Seven Principles of Conversational Storytelling Institute (CSI)</vt:lpstr>
      <vt:lpstr>PowerPoint Presentation</vt:lpstr>
      <vt:lpstr>PowerPoint Presentation</vt:lpstr>
      <vt:lpstr>PowerPoint Presentation</vt:lpstr>
      <vt:lpstr>PowerPoint Presentation</vt:lpstr>
      <vt:lpstr>The Quest for Triple Loop</vt:lpstr>
      <vt:lpstr>PowerPoint Presentation</vt:lpstr>
      <vt:lpstr>PowerPoint Presentation</vt:lpstr>
      <vt:lpstr>PowerPoint Presentation</vt:lpstr>
      <vt:lpstr>PowerPoint Presentation</vt:lpstr>
      <vt:lpstr>ODC</vt:lpstr>
      <vt:lpstr>SINGLE LOOP ODC</vt:lpstr>
      <vt:lpstr>DOUBLE LOOP ODC</vt:lpstr>
      <vt:lpstr>PowerPoint Presentation</vt:lpstr>
      <vt:lpstr>TRIPLE LOOP ODC</vt:lpstr>
      <vt:lpstr>PowerPoint Presentation</vt:lpstr>
      <vt:lpstr>PowerPoint Presentation</vt:lpstr>
      <vt:lpstr>PowerPoint Presentation</vt:lpstr>
      <vt:lpstr>PowerPoint Presentation</vt:lpstr>
      <vt:lpstr>PowerPoint Presentation</vt:lpstr>
      <vt:lpstr>PowerPoint Presentation</vt:lpstr>
      <vt:lpstr>What a Triple Loop Cascading?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Boje</dc:creator>
  <cp:lastModifiedBy>David Boje</cp:lastModifiedBy>
  <cp:revision>17</cp:revision>
  <dcterms:created xsi:type="dcterms:W3CDTF">2024-11-10T00:22:09Z</dcterms:created>
  <dcterms:modified xsi:type="dcterms:W3CDTF">2024-12-04T13:58:50Z</dcterms:modified>
</cp:coreProperties>
</file>