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Layouts/slideLayout19.xml" ContentType="application/vnd.openxmlformats-officedocument.presentationml.slideLayout+xml"/>
  <Override PartName="/ppt/slideLayouts/slideLayout94.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92.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93.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_rels/slideLayout96.xml.rels" ContentType="application/vnd.openxmlformats-package.relationships+xml"/>
  <Override PartName="/ppt/slideLayouts/_rels/slideLayout74.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1.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88.xml.rels" ContentType="application/vnd.openxmlformats-package.relationships+xml"/>
  <Override PartName="/ppt/slideLayouts/_rels/slideLayout73.xml.rels" ContentType="application/vnd.openxmlformats-package.relationships+xml"/>
  <Override PartName="/ppt/slideLayouts/_rels/slideLayout87.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72.xml.rels" ContentType="application/vnd.openxmlformats-package.relationships+xml"/>
  <Override PartName="/ppt/slideLayouts/_rels/slideLayout85.xml.rels" ContentType="application/vnd.openxmlformats-package.relationships+xml"/>
  <Override PartName="/ppt/slideLayouts/_rels/slideLayout63.xml.rels" ContentType="application/vnd.openxmlformats-package.relationships+xml"/>
  <Override PartName="/ppt/slideLayouts/_rels/slideLayout81.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83.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5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50.xml.rels" ContentType="application/vnd.openxmlformats-package.relationships+xml"/>
  <Override PartName="/ppt/slideLayouts/_rels/slideLayout69.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68.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6.xml.rels" ContentType="application/vnd.openxmlformats-package.relationships+xml"/>
  <Override PartName="/ppt/slideLayouts/_rels/slideLayout94.xml.rels" ContentType="application/vnd.openxmlformats-package.relationships+xml"/>
  <Override PartName="/ppt/slideLayouts/_rels/slideLayout93.xml.rels" ContentType="application/vnd.openxmlformats-package.relationships+xml"/>
  <Override PartName="/ppt/slideLayouts/_rels/slideLayout35.xml.rels" ContentType="application/vnd.openxmlformats-package.relationships+xml"/>
  <Override PartName="/ppt/slideLayouts/_rels/slideLayout77.xml.rels" ContentType="application/vnd.openxmlformats-package.relationships+xml"/>
  <Override PartName="/ppt/slideLayouts/_rels/slideLayout45.xml.rels" ContentType="application/vnd.openxmlformats-package.relationships+xml"/>
  <Override PartName="/ppt/slideLayouts/_rels/slideLayout92.xml.rels" ContentType="application/vnd.openxmlformats-package.relationships+xml"/>
  <Override PartName="/ppt/slideLayouts/_rels/slideLayout34.xml.rels" ContentType="application/vnd.openxmlformats-package.relationships+xml"/>
  <Override PartName="/ppt/slideLayouts/_rels/slideLayout43.xml.rels" ContentType="application/vnd.openxmlformats-package.relationships+xml"/>
  <Override PartName="/ppt/slideLayouts/_rels/slideLayout33.xml.rels" ContentType="application/vnd.openxmlformats-package.relationships+xml"/>
  <Override PartName="/ppt/slideLayouts/_rels/slideLayout91.xml.rels" ContentType="application/vnd.openxmlformats-package.relationships+xml"/>
  <Override PartName="/ppt/slideLayouts/_rels/slideLayout15.xml.rels" ContentType="application/vnd.openxmlformats-package.relationships+xml"/>
  <Override PartName="/ppt/slideLayouts/_rels/slideLayout89.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48.xml.rels" ContentType="application/vnd.openxmlformats-package.relationships+xml"/>
  <Override PartName="/ppt/slideLayouts/_rels/slideLayout16.xml.rels" ContentType="application/vnd.openxmlformats-package.relationships+xml"/>
  <Override PartName="/ppt/slideLayouts/_rels/slideLayout90.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42.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1.xml.rels" ContentType="application/vnd.openxmlformats-package.relationships+xml"/>
  <Override PartName="/ppt/slideLayouts/_rels/slideLayout30.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17.xml.rels" ContentType="application/vnd.openxmlformats-package.relationships+xml"/>
  <Override PartName="/ppt/slideLayouts/_rels/slideLayout28.xml.rels" ContentType="application/vnd.openxmlformats-package.relationships+xml"/>
  <Override PartName="/ppt/slideLayouts/_rels/slideLayout21.xml.rels" ContentType="application/vnd.openxmlformats-package.relationships+xml"/>
  <Override PartName="/ppt/slideLayouts/_rels/slideLayout49.xml.rels" ContentType="application/vnd.openxmlformats-package.relationship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66.xml" ContentType="application/vnd.openxmlformats-officedocument.presentationml.slideLayout+xml"/>
  <Override PartName="/ppt/slideLayouts/slideLayout81.xml" ContentType="application/vnd.openxmlformats-officedocument.presentationml.slideLayout+xml"/>
  <Override PartName="/ppt/slideLayouts/slideLayout67.xml" ContentType="application/vnd.openxmlformats-officedocument.presentationml.slideLayout+xml"/>
  <Override PartName="/ppt/slideLayouts/slideLayout82.xml" ContentType="application/vnd.openxmlformats-officedocument.presentationml.slideLayout+xml"/>
  <Override PartName="/ppt/slideLayouts/slideLayout68.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95.xml" ContentType="application/vnd.openxmlformats-officedocument.presentationml.slideLayout+xml"/>
  <Override PartName="/ppt/slideLayouts/slideLayout88.xml" ContentType="application/vnd.openxmlformats-officedocument.presentationml.slideLayout+xml"/>
  <Override PartName="/ppt/slideLayouts/slideLayout96.xml" ContentType="application/vnd.openxmlformats-officedocument.presentationml.slideLayout+xml"/>
  <Override PartName="/ppt/slides/_rels/slide35.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21.xml.rels" ContentType="application/vnd.openxmlformats-package.relationships+xml"/>
  <Override PartName="/ppt/slides/_rels/slide32.xml.rels" ContentType="application/vnd.openxmlformats-package.relationships+xml"/>
  <Override PartName="/ppt/slides/_rels/slide30.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29.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6.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19.xml.rels" ContentType="application/vnd.openxmlformats-package.relationships+xml"/>
  <Override PartName="/ppt/slides/slide19.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0.xml" ContentType="application/vnd.openxmlformats-officedocument.presentationml.slide+xml"/>
  <Override PartName="/ppt/slides/slide15.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3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_rels/presentation.xml.rels" ContentType="application/vnd.openxmlformats-package.relationships+xml"/>
  <Override PartName="/ppt/media/image1.png" ContentType="image/png"/>
  <Override PartName="/ppt/media/image36.png" ContentType="image/png"/>
  <Override PartName="/ppt/media/image21.png" ContentType="image/png"/>
  <Override PartName="/ppt/media/image40.jpeg" ContentType="image/jpeg"/>
  <Override PartName="/ppt/media/image5.jpeg" ContentType="image/jpeg"/>
  <Override PartName="/ppt/media/image2.png" ContentType="image/png"/>
  <Override PartName="/ppt/media/image37.png" ContentType="image/png"/>
  <Override PartName="/ppt/media/image3.jpeg" ContentType="image/jpeg"/>
  <Override PartName="/ppt/media/image28.png" ContentType="image/png"/>
  <Override PartName="/ppt/media/image16.png" ContentType="image/png"/>
  <Override PartName="/ppt/media/image4.png" ContentType="image/png"/>
  <Override PartName="/ppt/media/image39.jpeg" ContentType="image/jpeg"/>
  <Override PartName="/ppt/media/image6.jpeg" ContentType="image/jpeg"/>
  <Override PartName="/ppt/media/image7.png" ContentType="image/png"/>
  <Override PartName="/ppt/media/image22.png" ContentType="image/png"/>
  <Override PartName="/ppt/media/image9.png" ContentType="image/png"/>
  <Override PartName="/ppt/media/image24.png" ContentType="image/png"/>
  <Override PartName="/ppt/media/image10.png" ContentType="image/png"/>
  <Override PartName="/ppt/media/image11.png" ContentType="image/png"/>
  <Override PartName="/ppt/media/image13.png" ContentType="image/png"/>
  <Override PartName="/ppt/media/image14.png" ContentType="image/png"/>
  <Override PartName="/ppt/media/image20.png" ContentType="image/png"/>
  <Override PartName="/ppt/media/image23.png" ContentType="image/png"/>
  <Override PartName="/ppt/media/image8.png" ContentType="image/png"/>
  <Override PartName="/ppt/media/image25.png" ContentType="image/png"/>
  <Override PartName="/ppt/media/image15.png" ContentType="image/png"/>
  <Override PartName="/ppt/media/image31.png" ContentType="image/png"/>
  <Override PartName="/ppt/media/image41.jpeg" ContentType="image/jpeg"/>
  <Override PartName="/ppt/media/image30.png" ContentType="image/png"/>
  <Override PartName="/ppt/media/image26.png" ContentType="image/png"/>
  <Override PartName="/ppt/media/image17.png" ContentType="image/png"/>
  <Override PartName="/ppt/media/image32.png" ContentType="image/png"/>
  <Override PartName="/ppt/media/image12.jpeg" ContentType="image/jpeg"/>
  <Override PartName="/ppt/media/image19.png" ContentType="image/png"/>
  <Override PartName="/ppt/media/image34.png" ContentType="image/png"/>
  <Override PartName="/ppt/media/image29.png" ContentType="image/png"/>
  <Override PartName="/ppt/media/image35.png" ContentType="image/png"/>
  <Override PartName="/ppt/media/image27.png" ContentType="image/png"/>
  <Override PartName="/ppt/media/image18.png" ContentType="image/png"/>
  <Override PartName="/ppt/media/image33.png" ContentType="image/png"/>
  <Override PartName="/ppt/media/image38.png" ContentType="image/png"/>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28.xml" ContentType="application/vnd.openxmlformats-officedocument.presentationml.notesSlide+xml"/>
  <Override PartName="/ppt/notesSlides/notesSlide5.xml" ContentType="application/vnd.openxmlformats-officedocument.presentationml.notesSlide+xml"/>
  <Override PartName="/ppt/notesSlides/_rels/notesSlide30.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_rels/notesSlide16.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8.xml.rels" ContentType="application/vnd.openxmlformats-package.relationships+xml"/>
  <Override PartName="/ppt/notesSlides/_rels/notesSlide2.xml.rels" ContentType="application/vnd.openxmlformats-package.relationships+xml"/>
  <Override PartName="/ppt/notesSlides/notesSlide30.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notesMaster" Target="notesMasters/notesMaster1.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
</Relationships>
</file>

<file path=ppt/notesMasters/_rels/notesMaster1.xml.rels><?xml version="1.0" encoding="UTF-8"?>
<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306"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307"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308"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309"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310"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2C4D5B02-2A2F-4414-86ED-F3BE902061D8}"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6.xml.rels><?xml version="1.0" encoding="UTF-8"?>
<Relationships xmlns="http://schemas.openxmlformats.org/package/2006/relationships"><Relationship Id="rId1" Type="http://schemas.openxmlformats.org/officeDocument/2006/relationships/hyperlink" Target="https://www.linkedin.com/in/mark-van-der-klei-8601542a/?originalSubdomain=nz" TargetMode="External"/><Relationship Id="rId2" Type="http://schemas.openxmlformats.org/officeDocument/2006/relationships/hyperlink" Target="https://search.proquest.com/openview/cd2315732e5c7c2b6aba450f1fecff0b/1?pq-origsite=gscholar&amp;cbl=18750&amp;diss=y" TargetMode="External"/><Relationship Id="rId3" Type="http://schemas.openxmlformats.org/officeDocument/2006/relationships/slide" Target="../slides/slide16.xml"/><Relationship Id="rId4"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PlaceHolder 1"/>
          <p:cNvSpPr>
            <a:spLocks noGrp="1"/>
          </p:cNvSpPr>
          <p:nvPr>
            <p:ph type="sldImg"/>
          </p:nvPr>
        </p:nvSpPr>
        <p:spPr>
          <a:xfrm>
            <a:off x="1143000" y="685800"/>
            <a:ext cx="4571280" cy="3428280"/>
          </a:xfrm>
          <a:prstGeom prst="rect">
            <a:avLst/>
          </a:prstGeom>
        </p:spPr>
      </p:sp>
      <p:sp>
        <p:nvSpPr>
          <p:cNvPr id="429" name="PlaceHolder 2"/>
          <p:cNvSpPr>
            <a:spLocks noGrp="1"/>
          </p:cNvSpPr>
          <p:nvPr>
            <p:ph type="body"/>
          </p:nvPr>
        </p:nvSpPr>
        <p:spPr>
          <a:xfrm>
            <a:off x="685800" y="4343400"/>
            <a:ext cx="5485680" cy="4114080"/>
          </a:xfrm>
          <a:prstGeom prst="rect">
            <a:avLst/>
          </a:prstGeom>
        </p:spPr>
        <p:txBody>
          <a:bodyPr lIns="0" rIns="0" tIns="0" bIns="0">
            <a:noAutofit/>
          </a:bodyPr>
          <a:p>
            <a:pPr marL="216000" indent="-215640">
              <a:lnSpc>
                <a:spcPct val="100000"/>
              </a:lnSpc>
              <a:tabLst>
                <a:tab algn="l" pos="0"/>
              </a:tabLst>
            </a:pPr>
            <a:r>
              <a:rPr b="0" lang="en-US" sz="2000" spc="-1" strike="noStrike">
                <a:latin typeface="Arial"/>
              </a:rPr>
              <a:t>Dissertations using this method</a:t>
            </a:r>
            <a:endParaRPr b="0" lang="en-US" sz="2000" spc="-1" strike="noStrike">
              <a:latin typeface="Arial"/>
            </a:endParaRPr>
          </a:p>
          <a:p>
            <a:pPr marL="216000" indent="-215640">
              <a:lnSpc>
                <a:spcPct val="100000"/>
              </a:lnSpc>
              <a:tabLst>
                <a:tab algn="l" pos="0"/>
              </a:tabLst>
            </a:pPr>
            <a:endParaRPr b="0" lang="en-US" sz="2000" spc="-1" strike="noStrike">
              <a:latin typeface="Arial"/>
            </a:endParaRPr>
          </a:p>
          <a:p>
            <a:pPr marL="216000" indent="-215640">
              <a:lnSpc>
                <a:spcPct val="100000"/>
              </a:lnSpc>
              <a:tabLst>
                <a:tab algn="l" pos="0"/>
              </a:tabLst>
            </a:pPr>
            <a:r>
              <a:rPr b="0" i="1" lang="en-US" sz="2000" spc="-1" strike="noStrike">
                <a:latin typeface="Arial"/>
              </a:rPr>
              <a:t>Feminist Decolonizing Pláticas: Trabajo con dignidad in the Agricultural Fields on Southwest Borders of the US</a:t>
            </a:r>
            <a:r>
              <a:rPr b="0" lang="en-US" sz="2000" spc="-1" strike="noStrike">
                <a:latin typeface="Arial"/>
              </a:rPr>
              <a:t> by Mabel Sanchez, 2020 PhD Diss. New Mexico State University</a:t>
            </a:r>
            <a:endParaRPr b="0" lang="en-US" sz="2000" spc="-1" strike="noStrike">
              <a:latin typeface="Arial"/>
            </a:endParaRPr>
          </a:p>
          <a:p>
            <a:pPr marL="216000" indent="-215640">
              <a:lnSpc>
                <a:spcPct val="100000"/>
              </a:lnSpc>
              <a:tabLst>
                <a:tab algn="l" pos="0"/>
              </a:tabLst>
            </a:pPr>
            <a:r>
              <a:rPr b="0" lang="en-ZA" sz="2000" spc="-1" strike="noStrike">
                <a:latin typeface="Arial"/>
              </a:rPr>
              <a:t>The Reflexive Dignity Theory of the Firm: Grassroots Local Development-Oriented Corporate Social Responsibility in Action</a:t>
            </a:r>
            <a:r>
              <a:rPr b="0" lang="en-US" sz="2000" spc="-1" strike="noStrike">
                <a:latin typeface="Arial"/>
              </a:rPr>
              <a:t> by Andani Thakhathi, 2020 PhD Diss, 2019 South Africa </a:t>
            </a:r>
            <a:endParaRPr b="0" lang="en-US" sz="2000" spc="-1" strike="noStrike">
              <a:latin typeface="Arial"/>
            </a:endParaRPr>
          </a:p>
          <a:p>
            <a:pPr marL="216000" indent="-215640">
              <a:lnSpc>
                <a:spcPct val="100000"/>
              </a:lnSpc>
              <a:tabLst>
                <a:tab algn="l" pos="0"/>
              </a:tabLst>
            </a:pPr>
            <a:r>
              <a:rPr b="0" lang="en-US" sz="2000" spc="-1" strike="noStrike">
                <a:latin typeface="Arial"/>
              </a:rPr>
              <a:t>Dissertation by Mark van der Klei, University of Canterbury, New Zealand. </a:t>
            </a:r>
            <a:r>
              <a:rPr b="0" lang="en-US" sz="2000" spc="-1" strike="noStrike" u="sng">
                <a:solidFill>
                  <a:srgbClr val="000000"/>
                </a:solidFill>
                <a:uFillTx/>
                <a:latin typeface="Arial"/>
                <a:hlinkClick r:id="rId1"/>
              </a:rPr>
              <a:t>https://www.linkedin.com/in/mark-van-der-klei-8601542a/?originalSubdomain=nz</a:t>
            </a:r>
            <a:r>
              <a:rPr b="0" lang="en-US" sz="2000" spc="-1" strike="noStrike">
                <a:solidFill>
                  <a:srgbClr val="000000"/>
                </a:solidFill>
                <a:latin typeface="Arial"/>
              </a:rPr>
              <a:t> </a:t>
            </a:r>
            <a:endParaRPr b="0" lang="en-US" sz="2000" spc="-1" strike="noStrike">
              <a:latin typeface="Arial"/>
            </a:endParaRPr>
          </a:p>
          <a:p>
            <a:pPr marL="216000" indent="-215640">
              <a:lnSpc>
                <a:spcPct val="100000"/>
              </a:lnSpc>
              <a:tabLst>
                <a:tab algn="l" pos="0"/>
              </a:tabLst>
            </a:pPr>
            <a:r>
              <a:rPr b="0" lang="en-US" sz="2000" spc="-1" strike="noStrike">
                <a:solidFill>
                  <a:srgbClr val="000000"/>
                </a:solidFill>
                <a:latin typeface="Arial"/>
              </a:rPr>
              <a:t>Dynamics in the Lived Experience of Long-Term Undocumented Mexican Residents of the United States by James Sibel PhD Diss., Cabrini University, 2019 (13864204)</a:t>
            </a:r>
            <a:br/>
            <a:r>
              <a:rPr b="0" lang="en-US" sz="2000" spc="-1" strike="noStrike" u="sng">
                <a:solidFill>
                  <a:srgbClr val="000000"/>
                </a:solidFill>
                <a:uFillTx/>
                <a:latin typeface="Arial"/>
                <a:hlinkClick r:id="rId2"/>
              </a:rPr>
              <a:t>https://search.proquest.com/openview/cd2315732e5c7c2b6aba450f1fecff0b/1?pq-origsite=gscholar&amp;cbl=18750&amp;diss=y</a:t>
            </a:r>
            <a:endParaRPr b="0" lang="en-US" sz="2000" spc="-1" strike="noStrike">
              <a:latin typeface="Arial"/>
            </a:endParaRPr>
          </a:p>
          <a:p>
            <a:pPr marL="216000" indent="-215640">
              <a:lnSpc>
                <a:spcPct val="100000"/>
              </a:lnSpc>
              <a:tabLst>
                <a:tab algn="l" pos="0"/>
              </a:tabLst>
            </a:pPr>
            <a:endParaRPr b="0" lang="en-US" sz="2000" spc="-1" strike="noStrike">
              <a:latin typeface="Arial"/>
            </a:endParaRPr>
          </a:p>
          <a:p>
            <a:pPr marL="216000" indent="-215640">
              <a:lnSpc>
                <a:spcPct val="100000"/>
              </a:lnSpc>
              <a:tabLst>
                <a:tab algn="l" pos="0"/>
              </a:tabLst>
            </a:pPr>
            <a:endParaRPr b="0" lang="en-US" sz="2000" spc="-1" strike="noStrike">
              <a:latin typeface="Arial"/>
            </a:endParaRPr>
          </a:p>
          <a:p>
            <a:pPr marL="216000" indent="-215640">
              <a:lnSpc>
                <a:spcPct val="100000"/>
              </a:lnSpc>
              <a:tabLst>
                <a:tab algn="l" pos="0"/>
              </a:tabLst>
            </a:pPr>
            <a:endParaRPr b="0" lang="en-US" sz="2000" spc="-1" strike="noStrike">
              <a:latin typeface="Arial"/>
            </a:endParaRPr>
          </a:p>
          <a:p>
            <a:pPr marL="216000" indent="-215640">
              <a:lnSpc>
                <a:spcPct val="100000"/>
              </a:lnSpc>
              <a:tabLst>
                <a:tab algn="l" pos="0"/>
              </a:tabLst>
            </a:pPr>
            <a:endParaRPr b="0" lang="en-US" sz="2000" spc="-1" strike="noStrike">
              <a:latin typeface="Arial"/>
            </a:endParaRPr>
          </a:p>
          <a:p>
            <a:pPr marL="216000" indent="-215640">
              <a:lnSpc>
                <a:spcPct val="100000"/>
              </a:lnSpc>
              <a:tabLst>
                <a:tab algn="l" pos="0"/>
              </a:tabLst>
            </a:pPr>
            <a:endParaRPr b="0" lang="en-US" sz="2000" spc="-1" strike="noStrike">
              <a:latin typeface="Arial"/>
            </a:endParaRPr>
          </a:p>
        </p:txBody>
      </p:sp>
      <p:sp>
        <p:nvSpPr>
          <p:cNvPr id="430" name="CustomShape 3"/>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7CF9AFAB-FAFE-424E-9B96-368B312EB2D4}"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PlaceHolder 1"/>
          <p:cNvSpPr>
            <a:spLocks noGrp="1"/>
          </p:cNvSpPr>
          <p:nvPr>
            <p:ph type="sldImg"/>
          </p:nvPr>
        </p:nvSpPr>
        <p:spPr>
          <a:xfrm>
            <a:off x="1143000" y="685800"/>
            <a:ext cx="4571280" cy="3428280"/>
          </a:xfrm>
          <a:prstGeom prst="rect">
            <a:avLst/>
          </a:prstGeom>
        </p:spPr>
      </p:sp>
      <p:sp>
        <p:nvSpPr>
          <p:cNvPr id="432" name="PlaceHolder 2"/>
          <p:cNvSpPr>
            <a:spLocks noGrp="1"/>
          </p:cNvSpPr>
          <p:nvPr>
            <p:ph type="body"/>
          </p:nvPr>
        </p:nvSpPr>
        <p:spPr>
          <a:xfrm>
            <a:off x="685800" y="4343400"/>
            <a:ext cx="5485680" cy="4114080"/>
          </a:xfrm>
          <a:prstGeom prst="rect">
            <a:avLst/>
          </a:prstGeom>
        </p:spPr>
        <p:txBody>
          <a:bodyPr lIns="0" rIns="0" tIns="0" bIns="0">
            <a:noAutofit/>
          </a:bodyPr>
          <a:p>
            <a:endParaRPr b="0" lang="en-US" sz="2000" spc="-1" strike="noStrike">
              <a:latin typeface="Arial"/>
            </a:endParaRPr>
          </a:p>
        </p:txBody>
      </p:sp>
      <p:sp>
        <p:nvSpPr>
          <p:cNvPr id="433" name="CustomShape 3"/>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BB445E64-9494-4F6A-B3B2-3164C766F71F}" type="slidenum">
              <a:rPr b="0" lang="en-NZ"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PlaceHolder 1"/>
          <p:cNvSpPr>
            <a:spLocks noGrp="1"/>
          </p:cNvSpPr>
          <p:nvPr>
            <p:ph type="sldImg"/>
          </p:nvPr>
        </p:nvSpPr>
        <p:spPr>
          <a:xfrm>
            <a:off x="1143000" y="685800"/>
            <a:ext cx="4571280" cy="3428280"/>
          </a:xfrm>
          <a:prstGeom prst="rect">
            <a:avLst/>
          </a:prstGeom>
        </p:spPr>
      </p:sp>
      <p:sp>
        <p:nvSpPr>
          <p:cNvPr id="435" name="PlaceHolder 2"/>
          <p:cNvSpPr>
            <a:spLocks noGrp="1"/>
          </p:cNvSpPr>
          <p:nvPr>
            <p:ph type="body"/>
          </p:nvPr>
        </p:nvSpPr>
        <p:spPr>
          <a:xfrm>
            <a:off x="685800" y="4343400"/>
            <a:ext cx="5485680" cy="4114080"/>
          </a:xfrm>
          <a:prstGeom prst="rect">
            <a:avLst/>
          </a:prstGeom>
        </p:spPr>
        <p:txBody>
          <a:bodyPr lIns="0" rIns="0" tIns="0" bIns="0">
            <a:noAutofit/>
          </a:bodyPr>
          <a:p>
            <a:pPr marL="216000" indent="-215640">
              <a:lnSpc>
                <a:spcPct val="100000"/>
              </a:lnSpc>
              <a:tabLst>
                <a:tab algn="l" pos="0"/>
              </a:tabLst>
            </a:pPr>
            <a:r>
              <a:rPr b="1" lang="en-US" sz="1600" spc="-1" strike="noStrike">
                <a:latin typeface="Arial"/>
              </a:rPr>
              <a:t>Test One: Try to dismiss the precepts</a:t>
            </a:r>
            <a:r>
              <a:rPr b="1" lang="en-US" sz="1200" spc="-1" strike="noStrike">
                <a:latin typeface="Arial"/>
              </a:rPr>
              <a:t>. </a:t>
            </a:r>
            <a:r>
              <a:rPr b="0" lang="en-US" sz="1200" spc="-1" strike="noStrike">
                <a:latin typeface="Arial"/>
              </a:rPr>
              <a:t>Given fallibility, “the first test consists in trying to dismiss the precepts” as as some kind of fancy or daydream. If the flow of precepts persists, proceed to Test Two.</a:t>
            </a:r>
            <a:endParaRPr b="0" lang="en-US" sz="1200" spc="-1" strike="noStrike">
              <a:latin typeface="Arial"/>
            </a:endParaRPr>
          </a:p>
          <a:p>
            <a:pPr marL="216000" indent="-215640">
              <a:lnSpc>
                <a:spcPct val="100000"/>
              </a:lnSpc>
              <a:tabLst>
                <a:tab algn="l" pos="0"/>
              </a:tabLst>
            </a:pPr>
            <a:endParaRPr b="0" lang="en-US" sz="1200" spc="-1" strike="noStrike">
              <a:latin typeface="Arial"/>
            </a:endParaRPr>
          </a:p>
          <a:p>
            <a:pPr marL="216000" indent="-215640">
              <a:lnSpc>
                <a:spcPct val="100000"/>
              </a:lnSpc>
              <a:tabLst>
                <a:tab algn="l" pos="0"/>
              </a:tabLst>
            </a:pPr>
            <a:r>
              <a:rPr b="1" lang="en-US" sz="1600" spc="-1" strike="noStrike">
                <a:latin typeface="Arial"/>
              </a:rPr>
              <a:t>Test Two: Ask other people if they see and hear the same thing</a:t>
            </a:r>
            <a:r>
              <a:rPr b="1" lang="en-US" sz="1200" spc="-1" strike="noStrike">
                <a:latin typeface="Arial"/>
              </a:rPr>
              <a:t>. </a:t>
            </a:r>
            <a:r>
              <a:rPr b="0" lang="en-US" sz="1200" spc="-1" strike="noStrike">
                <a:latin typeface="Arial"/>
              </a:rPr>
              <a:t>If you have reason to suspect hallucination persists, the second test consists in “asking some other person whether he [or she] sees or hears the same thing”  If several people concur then treat the induction as conclusive, or proceed to Test Three.</a:t>
            </a:r>
            <a:endParaRPr b="0" lang="en-US" sz="1200" spc="-1" strike="noStrike">
              <a:latin typeface="Arial"/>
            </a:endParaRPr>
          </a:p>
          <a:p>
            <a:pPr marL="216000" indent="-215640">
              <a:lnSpc>
                <a:spcPct val="100000"/>
              </a:lnSpc>
              <a:tabLst>
                <a:tab algn="l" pos="0"/>
              </a:tabLst>
            </a:pPr>
            <a:endParaRPr b="0" lang="en-US" sz="1200" spc="-1" strike="noStrike">
              <a:latin typeface="Arial"/>
            </a:endParaRPr>
          </a:p>
          <a:p>
            <a:pPr marL="216000" indent="-215640">
              <a:lnSpc>
                <a:spcPct val="100000"/>
              </a:lnSpc>
              <a:tabLst>
                <a:tab algn="l" pos="0"/>
              </a:tabLst>
            </a:pPr>
            <a:r>
              <a:rPr b="1" lang="en-US" sz="1600" spc="-1" strike="noStrike">
                <a:latin typeface="Arial"/>
              </a:rPr>
              <a:t>Test Three: Use your knowledge of laws of nature. </a:t>
            </a:r>
            <a:r>
              <a:rPr b="0" lang="en-US" sz="1200" spc="-1" strike="noStrike">
                <a:latin typeface="Arial"/>
              </a:rPr>
              <a:t>Some hallucinations and illusions can affect many people. The third test is surer than the first two. “I may make use of my knowledge of the laws of nature”   (as fallible as that may be). Apply your knowledge of the Nature, making our observations.</a:t>
            </a:r>
            <a:endParaRPr b="0" lang="en-US" sz="1200" spc="-1" strike="noStrike">
              <a:latin typeface="Arial"/>
            </a:endParaRPr>
          </a:p>
          <a:p>
            <a:pPr marL="216000" indent="-215640">
              <a:lnSpc>
                <a:spcPct val="100000"/>
              </a:lnSpc>
              <a:tabLst>
                <a:tab algn="l" pos="0"/>
              </a:tabLst>
            </a:pPr>
            <a:endParaRPr b="0" lang="en-US" sz="1200" spc="-1" strike="noStrike">
              <a:latin typeface="Arial"/>
            </a:endParaRPr>
          </a:p>
          <a:p>
            <a:pPr marL="216000" indent="-215640">
              <a:lnSpc>
                <a:spcPct val="100000"/>
              </a:lnSpc>
              <a:tabLst>
                <a:tab algn="l" pos="0"/>
              </a:tabLst>
            </a:pPr>
            <a:r>
              <a:rPr b="1" lang="en-US" sz="1600" spc="-1" strike="noStrike">
                <a:latin typeface="Arial"/>
              </a:rPr>
              <a:t>Test Four: Do experiments to see if the precept is illusory</a:t>
            </a:r>
            <a:r>
              <a:rPr b="1" lang="en-US" sz="1200" spc="-1" strike="noStrike">
                <a:latin typeface="Arial"/>
              </a:rPr>
              <a:t>. </a:t>
            </a:r>
            <a:r>
              <a:rPr b="0" lang="en-US" sz="1200" spc="-1" strike="noStrike">
                <a:latin typeface="Arial"/>
              </a:rPr>
              <a:t>There is a fourth test, and it is the surest of them all. “ apply the test of experiment” </a:t>
            </a:r>
            <a:r>
              <a:rPr b="0" lang="en-US" sz="2000" spc="-1" strike="noStrike">
                <a:latin typeface="Arial"/>
              </a:rPr>
              <a:t>. </a:t>
            </a:r>
            <a:endParaRPr b="0" lang="en-US" sz="2000" spc="-1" strike="noStrike">
              <a:latin typeface="Arial"/>
            </a:endParaRPr>
          </a:p>
          <a:p>
            <a:pPr marL="216000" indent="-215640">
              <a:lnSpc>
                <a:spcPct val="100000"/>
              </a:lnSpc>
              <a:tabLst>
                <a:tab algn="l" pos="0"/>
              </a:tabLst>
            </a:pPr>
            <a:endParaRPr b="0" lang="en-US" sz="2000" spc="-1" strike="noStrike">
              <a:latin typeface="Arial"/>
            </a:endParaRPr>
          </a:p>
          <a:p>
            <a:pPr marL="216000" indent="-215640" algn="r">
              <a:lnSpc>
                <a:spcPct val="100000"/>
              </a:lnSpc>
              <a:tabLst>
                <a:tab algn="l" pos="0"/>
              </a:tabLst>
            </a:pPr>
            <a:r>
              <a:rPr b="0" lang="en-US" sz="2000" spc="-1" strike="noStrike">
                <a:latin typeface="Arial"/>
              </a:rPr>
              <a:t>Charles Sanders Peirce (Vol. 2.142)</a:t>
            </a:r>
            <a:endParaRPr b="0" lang="en-US" sz="2000" spc="-1" strike="noStrike">
              <a:latin typeface="Arial"/>
            </a:endParaRPr>
          </a:p>
          <a:p>
            <a:pPr marL="216000" indent="-215640">
              <a:lnSpc>
                <a:spcPct val="100000"/>
              </a:lnSpc>
              <a:tabLst>
                <a:tab algn="l" pos="0"/>
              </a:tabLst>
            </a:pPr>
            <a:endParaRPr b="0" lang="en-US" sz="2000" spc="-1" strike="noStrike">
              <a:latin typeface="Arial"/>
            </a:endParaRPr>
          </a:p>
        </p:txBody>
      </p:sp>
      <p:sp>
        <p:nvSpPr>
          <p:cNvPr id="436" name="CustomShape 3"/>
          <p:cNvSpPr/>
          <p:nvPr/>
        </p:nvSpPr>
        <p:spPr>
          <a:xfrm>
            <a:off x="3884760" y="8685360"/>
            <a:ext cx="2971080" cy="4564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DC49D2EC-B588-433F-B6AF-C967199C6E32}"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PlaceHolder 1"/>
          <p:cNvSpPr>
            <a:spLocks noGrp="1"/>
          </p:cNvSpPr>
          <p:nvPr>
            <p:ph type="sldImg"/>
          </p:nvPr>
        </p:nvSpPr>
        <p:spPr>
          <a:xfrm>
            <a:off x="1370160" y="763560"/>
            <a:ext cx="5027040" cy="3768480"/>
          </a:xfrm>
          <a:prstGeom prst="rect">
            <a:avLst/>
          </a:prstGeom>
        </p:spPr>
      </p:sp>
      <p:sp>
        <p:nvSpPr>
          <p:cNvPr id="420" name="PlaceHolder 2"/>
          <p:cNvSpPr>
            <a:spLocks noGrp="1"/>
          </p:cNvSpPr>
          <p:nvPr>
            <p:ph type="body"/>
          </p:nvPr>
        </p:nvSpPr>
        <p:spPr>
          <a:xfrm>
            <a:off x="777240" y="4777560"/>
            <a:ext cx="6213600" cy="4521960"/>
          </a:xfrm>
          <a:prstGeom prst="rect">
            <a:avLst/>
          </a:prstGeom>
        </p:spPr>
        <p:txBody>
          <a:bodyPr lIns="0" rIns="0" tIns="0" bIns="0">
            <a:noAutofit/>
          </a:bodyPr>
          <a:p>
            <a:endParaRPr b="0" lang="en-US" sz="2000" spc="-1" strike="noStrike">
              <a:latin typeface="Arial"/>
            </a:endParaRPr>
          </a:p>
        </p:txBody>
      </p:sp>
      <p:sp>
        <p:nvSpPr>
          <p:cNvPr id="421" name="CustomShape 3"/>
          <p:cNvSpPr/>
          <p:nvPr/>
        </p:nvSpPr>
        <p:spPr>
          <a:xfrm>
            <a:off x="4399200" y="9555480"/>
            <a:ext cx="3368880" cy="498600"/>
          </a:xfrm>
          <a:prstGeom prst="rect">
            <a:avLst/>
          </a:prstGeom>
          <a:noFill/>
          <a:ln w="0">
            <a:noFill/>
          </a:ln>
        </p:spPr>
        <p:style>
          <a:lnRef idx="0"/>
          <a:fillRef idx="0"/>
          <a:effectRef idx="0"/>
          <a:fontRef idx="minor"/>
        </p:style>
        <p:txBody>
          <a:bodyPr lIns="0" rIns="0" tIns="0" bIns="0" anchor="b">
            <a:noAutofit/>
          </a:bodyPr>
          <a:p>
            <a:pPr algn="r">
              <a:lnSpc>
                <a:spcPct val="100000"/>
              </a:lnSpc>
            </a:pPr>
            <a:fld id="{5AAE56FB-0CAC-4B96-B47E-C24E51736545}" type="slidenum">
              <a:rPr b="0" lang="en-US" sz="1400" spc="-1" strike="noStrike">
                <a:solidFill>
                  <a:srgbClr val="000000"/>
                </a:solidFill>
                <a:latin typeface="Times New Roman"/>
                <a:ea typeface="+mn-ea"/>
              </a:rPr>
              <a:t>&lt;number&gt;</a:t>
            </a:fld>
            <a:endParaRPr b="0" lang="en-US" sz="14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PlaceHolder 1"/>
          <p:cNvSpPr>
            <a:spLocks noGrp="1"/>
          </p:cNvSpPr>
          <p:nvPr>
            <p:ph type="sldImg"/>
          </p:nvPr>
        </p:nvSpPr>
        <p:spPr>
          <a:xfrm>
            <a:off x="1143000" y="685800"/>
            <a:ext cx="4569840" cy="3426840"/>
          </a:xfrm>
          <a:prstGeom prst="rect">
            <a:avLst/>
          </a:prstGeom>
        </p:spPr>
      </p:sp>
      <p:sp>
        <p:nvSpPr>
          <p:cNvPr id="438" name="PlaceHolder 2"/>
          <p:cNvSpPr>
            <a:spLocks noGrp="1"/>
          </p:cNvSpPr>
          <p:nvPr>
            <p:ph type="body"/>
          </p:nvPr>
        </p:nvSpPr>
        <p:spPr>
          <a:xfrm>
            <a:off x="685800" y="4343400"/>
            <a:ext cx="5484240" cy="4112640"/>
          </a:xfrm>
          <a:prstGeom prst="rect">
            <a:avLst/>
          </a:prstGeom>
        </p:spPr>
        <p:txBody>
          <a:bodyPr lIns="0" rIns="0" tIns="0" bIns="0">
            <a:noAutofit/>
          </a:bodyPr>
          <a:p>
            <a:endParaRPr b="0" lang="en-US" sz="2000" spc="-1" strike="noStrike">
              <a:latin typeface="Arial"/>
            </a:endParaRPr>
          </a:p>
        </p:txBody>
      </p:sp>
      <p:sp>
        <p:nvSpPr>
          <p:cNvPr id="439" name="CustomShape 3"/>
          <p:cNvSpPr/>
          <p:nvPr/>
        </p:nvSpPr>
        <p:spPr>
          <a:xfrm>
            <a:off x="3884760" y="8685360"/>
            <a:ext cx="2969640" cy="45504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5B3019DD-EC97-4CAD-99B7-5FB52221756B}" type="slidenum">
              <a:rPr b="0" lang="en-NZ"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PlaceHolder 1"/>
          <p:cNvSpPr>
            <a:spLocks noGrp="1"/>
          </p:cNvSpPr>
          <p:nvPr>
            <p:ph type="sldImg"/>
          </p:nvPr>
        </p:nvSpPr>
        <p:spPr>
          <a:xfrm>
            <a:off x="1143000" y="685800"/>
            <a:ext cx="4569840" cy="3426840"/>
          </a:xfrm>
          <a:prstGeom prst="rect">
            <a:avLst/>
          </a:prstGeom>
        </p:spPr>
      </p:sp>
      <p:sp>
        <p:nvSpPr>
          <p:cNvPr id="441" name="PlaceHolder 2"/>
          <p:cNvSpPr>
            <a:spLocks noGrp="1"/>
          </p:cNvSpPr>
          <p:nvPr>
            <p:ph type="body"/>
          </p:nvPr>
        </p:nvSpPr>
        <p:spPr>
          <a:xfrm>
            <a:off x="685800" y="4343400"/>
            <a:ext cx="5484240" cy="4112640"/>
          </a:xfrm>
          <a:prstGeom prst="rect">
            <a:avLst/>
          </a:prstGeom>
        </p:spPr>
        <p:txBody>
          <a:bodyPr lIns="0" rIns="0" tIns="0" bIns="0">
            <a:noAutofit/>
          </a:bodyPr>
          <a:p>
            <a:pPr marL="216000" indent="-214200">
              <a:lnSpc>
                <a:spcPct val="100000"/>
              </a:lnSpc>
              <a:tabLst>
                <a:tab algn="l" pos="0"/>
              </a:tabLst>
            </a:pPr>
            <a:r>
              <a:rPr b="0" lang="en-US" sz="2000" spc="-1" strike="noStrike">
                <a:latin typeface="Arial"/>
              </a:rPr>
              <a:t>WWOK and IWOK are two different kinds of storytelling patterns that are intertwining </a:t>
            </a:r>
            <a:endParaRPr b="0" lang="en-US" sz="2000" spc="-1" strike="noStrike">
              <a:latin typeface="Arial"/>
            </a:endParaRPr>
          </a:p>
          <a:p>
            <a:pPr marL="216000" indent="-214200">
              <a:lnSpc>
                <a:spcPct val="100000"/>
              </a:lnSpc>
              <a:tabLst>
                <a:tab algn="l" pos="0"/>
              </a:tabLst>
            </a:pPr>
            <a:endParaRPr b="0" lang="en-US" sz="2000" spc="-1" strike="noStrike">
              <a:latin typeface="Arial"/>
            </a:endParaRPr>
          </a:p>
        </p:txBody>
      </p:sp>
      <p:sp>
        <p:nvSpPr>
          <p:cNvPr id="442" name="CustomShape 3"/>
          <p:cNvSpPr/>
          <p:nvPr/>
        </p:nvSpPr>
        <p:spPr>
          <a:xfrm>
            <a:off x="3884760" y="8685360"/>
            <a:ext cx="2969640" cy="45504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22EE47D-EDB5-48F5-9922-784B421A6107}" type="slidenum">
              <a:rPr b="0" lang="en-US" sz="1200" spc="-1" strike="noStrike">
                <a:solidFill>
                  <a:srgbClr val="000000"/>
                </a:solidFill>
                <a:latin typeface="+mn-lt"/>
                <a:ea typeface="+mn-ea"/>
              </a:rPr>
              <a:t>&lt;number&gt;</a:t>
            </a:fld>
            <a:endParaRPr b="0" lang="en-US"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PlaceHolder 1"/>
          <p:cNvSpPr>
            <a:spLocks noGrp="1"/>
          </p:cNvSpPr>
          <p:nvPr>
            <p:ph type="sldImg"/>
          </p:nvPr>
        </p:nvSpPr>
        <p:spPr>
          <a:xfrm>
            <a:off x="1143000" y="685800"/>
            <a:ext cx="4568760" cy="3425760"/>
          </a:xfrm>
          <a:prstGeom prst="rect">
            <a:avLst/>
          </a:prstGeom>
        </p:spPr>
      </p:sp>
      <p:sp>
        <p:nvSpPr>
          <p:cNvPr id="423" name="PlaceHolder 2"/>
          <p:cNvSpPr>
            <a:spLocks noGrp="1"/>
          </p:cNvSpPr>
          <p:nvPr>
            <p:ph type="body"/>
          </p:nvPr>
        </p:nvSpPr>
        <p:spPr>
          <a:xfrm>
            <a:off x="685800" y="4343400"/>
            <a:ext cx="5482080" cy="4110480"/>
          </a:xfrm>
          <a:prstGeom prst="rect">
            <a:avLst/>
          </a:prstGeom>
        </p:spPr>
        <p:txBody>
          <a:bodyPr lIns="0" rIns="0" tIns="0" bIns="0">
            <a:noAutofit/>
          </a:bodyPr>
          <a:p>
            <a:endParaRPr b="0" lang="en-US" sz="2000" spc="-1" strike="noStrike">
              <a:latin typeface="Arial"/>
            </a:endParaRPr>
          </a:p>
        </p:txBody>
      </p:sp>
      <p:sp>
        <p:nvSpPr>
          <p:cNvPr id="424" name="CustomShape 3"/>
          <p:cNvSpPr/>
          <p:nvPr/>
        </p:nvSpPr>
        <p:spPr>
          <a:xfrm>
            <a:off x="3884760" y="8685360"/>
            <a:ext cx="2967480" cy="4528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6810ED75-9850-4A1B-9DE9-0E0083323E3D}"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sldImg"/>
          </p:nvPr>
        </p:nvSpPr>
        <p:spPr>
          <a:xfrm>
            <a:off x="1143000" y="685800"/>
            <a:ext cx="4568760" cy="3425760"/>
          </a:xfrm>
          <a:prstGeom prst="rect">
            <a:avLst/>
          </a:prstGeom>
        </p:spPr>
      </p:sp>
      <p:sp>
        <p:nvSpPr>
          <p:cNvPr id="426" name="PlaceHolder 2"/>
          <p:cNvSpPr>
            <a:spLocks noGrp="1"/>
          </p:cNvSpPr>
          <p:nvPr>
            <p:ph type="body"/>
          </p:nvPr>
        </p:nvSpPr>
        <p:spPr>
          <a:xfrm>
            <a:off x="685800" y="4343400"/>
            <a:ext cx="5482080" cy="4110480"/>
          </a:xfrm>
          <a:prstGeom prst="rect">
            <a:avLst/>
          </a:prstGeom>
        </p:spPr>
        <p:txBody>
          <a:bodyPr lIns="0" rIns="0" tIns="0" bIns="0">
            <a:noAutofit/>
          </a:bodyPr>
          <a:p>
            <a:endParaRPr b="0" lang="en-US" sz="2000" spc="-1" strike="noStrike">
              <a:latin typeface="Arial"/>
            </a:endParaRPr>
          </a:p>
        </p:txBody>
      </p:sp>
      <p:sp>
        <p:nvSpPr>
          <p:cNvPr id="427" name="CustomShape 3"/>
          <p:cNvSpPr/>
          <p:nvPr/>
        </p:nvSpPr>
        <p:spPr>
          <a:xfrm>
            <a:off x="3884760" y="8685360"/>
            <a:ext cx="2967480" cy="45288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38AF439D-256D-4D3C-8987-2694DDBD4C6A}"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17"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19"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21"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2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2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2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128"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3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32"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36"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38"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139"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41"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4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43"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144"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149"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151"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56"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58"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6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6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3"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6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6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16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6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7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7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7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7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75"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77"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178"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8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8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8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18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85"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18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18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188"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18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19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9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96"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98"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9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1"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0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0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205"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0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0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09"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11"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1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13"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15"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216"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1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1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20"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221"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23"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224"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225"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226"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227"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228"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32"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34"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3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37"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9"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41"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42"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243"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45"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4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47"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49"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5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51"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53"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254"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5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5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58"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259"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61"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262"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263"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264"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265"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266"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7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72"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7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7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7"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79"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8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281"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8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8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8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8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8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89"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91"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292"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94"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9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96"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297"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US" sz="4400" spc="-1" strike="noStrike">
              <a:latin typeface="Arial"/>
            </a:endParaRPr>
          </a:p>
        </p:txBody>
      </p:sp>
      <p:sp>
        <p:nvSpPr>
          <p:cNvPr id="299"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30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30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302"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30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30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8520" cy="1144080"/>
          </a:xfrm>
          <a:prstGeom prst="rect">
            <a:avLst/>
          </a:prstGeom>
        </p:spPr>
        <p:txBody>
          <a:bodyPr lIns="0" rIns="0" tIns="0" bIns="0" anchor="ctr">
            <a:noAutofit/>
          </a:bodyPr>
          <a:p>
            <a:pPr algn="ctr"/>
            <a:r>
              <a:rPr b="0" lang="en-US" sz="1800" spc="-1" strike="noStrike">
                <a:latin typeface="Arial"/>
              </a:rPr>
              <a:t>Click to edit the title text format</a:t>
            </a:r>
            <a:endParaRPr b="0" lang="en-US" sz="1800" spc="-1" strike="noStrike">
              <a:latin typeface="Arial"/>
            </a:endParaRPr>
          </a:p>
        </p:txBody>
      </p:sp>
      <p:sp>
        <p:nvSpPr>
          <p:cNvPr id="3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15"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8520" cy="1144080"/>
          </a:xfrm>
          <a:prstGeom prst="rect">
            <a:avLst/>
          </a:prstGeom>
        </p:spPr>
        <p:txBody>
          <a:bodyPr lIns="0" rIns="0" tIns="0" bIns="0" anchor="ctr">
            <a:noAutofit/>
          </a:bodyPr>
          <a:p>
            <a:pPr algn="ctr"/>
            <a:r>
              <a:rPr b="0" lang="en-US" sz="1800" spc="-1" strike="noStrike">
                <a:latin typeface="Arial"/>
              </a:rPr>
              <a:t>Click to edit the title text format</a:t>
            </a:r>
            <a:endParaRPr b="0" lang="en-US" sz="1800" spc="-1" strike="noStrike">
              <a:latin typeface="Arial"/>
            </a:endParaRPr>
          </a:p>
        </p:txBody>
      </p:sp>
      <p:sp>
        <p:nvSpPr>
          <p:cNvPr id="153" name="PlaceHolder 2"/>
          <p:cNvSpPr>
            <a:spLocks noGrp="1"/>
          </p:cNvSpPr>
          <p:nvPr>
            <p:ph type="body"/>
          </p:nvPr>
        </p:nvSpPr>
        <p:spPr>
          <a:xfrm>
            <a:off x="457200" y="1604520"/>
            <a:ext cx="4015080" cy="3976560"/>
          </a:xfrm>
          <a:prstGeom prst="rect">
            <a:avLst/>
          </a:prstGeom>
        </p:spPr>
        <p:txBody>
          <a:bodyPr lIns="0" rIns="0" tIns="0" bIns="0">
            <a:normAutofit/>
          </a:bodyPr>
          <a:p>
            <a:pPr marL="432000" indent="-324000" algn="ctr">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lgn="ctr">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lgn="ctr">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lgn="ctr">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lgn="ctr">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lgn="ctr">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lgn="ctr">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154" name="PlaceHolder 3"/>
          <p:cNvSpPr>
            <a:spLocks noGrp="1"/>
          </p:cNvSpPr>
          <p:nvPr>
            <p:ph type="body"/>
          </p:nvPr>
        </p:nvSpPr>
        <p:spPr>
          <a:xfrm>
            <a:off x="4673880" y="1604520"/>
            <a:ext cx="4015080" cy="3976560"/>
          </a:xfrm>
          <a:prstGeom prst="rect">
            <a:avLst/>
          </a:prstGeom>
        </p:spPr>
        <p:txBody>
          <a:bodyPr lIns="0" rIns="0" tIns="0" bIns="0">
            <a:normAutofit/>
          </a:bodyPr>
          <a:p>
            <a:pPr marL="432000" indent="-324000" algn="ctr">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lgn="ctr">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lgn="ctr">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lgn="ctr">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lgn="ctr">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lgn="ctr">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lgn="ctr">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600"/>
            <a:ext cx="8228520" cy="1144080"/>
          </a:xfrm>
          <a:prstGeom prst="rect">
            <a:avLst/>
          </a:prstGeom>
        </p:spPr>
        <p:txBody>
          <a:bodyPr lIns="0" rIns="0" tIns="0" bIns="0" anchor="ctr">
            <a:noAutofit/>
          </a:bodyPr>
          <a:p>
            <a:pPr algn="ctr"/>
            <a:r>
              <a:rPr b="0" lang="en-US" sz="1800" spc="-1" strike="noStrike">
                <a:latin typeface="Arial"/>
              </a:rPr>
              <a:t>Click to edit the title text format</a:t>
            </a:r>
            <a:endParaRPr b="0" lang="en-US" sz="1800" spc="-1" strike="noStrike">
              <a:latin typeface="Arial"/>
            </a:endParaRPr>
          </a:p>
        </p:txBody>
      </p:sp>
      <p:sp>
        <p:nvSpPr>
          <p:cNvPr id="192"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73600"/>
            <a:ext cx="8228520" cy="1144080"/>
          </a:xfrm>
          <a:prstGeom prst="rect">
            <a:avLst/>
          </a:prstGeom>
        </p:spPr>
        <p:txBody>
          <a:bodyPr lIns="0" rIns="0" tIns="0" bIns="0" anchor="ctr">
            <a:noAutofit/>
          </a:bodyPr>
          <a:p>
            <a:pPr algn="ctr"/>
            <a:r>
              <a:rPr b="0" lang="en-US" sz="1800" spc="-1" strike="noStrike">
                <a:latin typeface="Arial"/>
              </a:rPr>
              <a:t>Click to edit the title text format</a:t>
            </a:r>
            <a:endParaRPr b="0" lang="en-US" sz="1800" spc="-1" strike="noStrike">
              <a:latin typeface="Arial"/>
            </a:endParaRPr>
          </a:p>
        </p:txBody>
      </p:sp>
      <p:sp>
        <p:nvSpPr>
          <p:cNvPr id="230" name="PlaceHolder 2"/>
          <p:cNvSpPr>
            <a:spLocks noGrp="1"/>
          </p:cNvSpPr>
          <p:nvPr>
            <p:ph type="body"/>
          </p:nvPr>
        </p:nvSpPr>
        <p:spPr>
          <a:xfrm>
            <a:off x="457200" y="1604520"/>
            <a:ext cx="8228520" cy="3976560"/>
          </a:xfrm>
          <a:prstGeom prst="rect">
            <a:avLst/>
          </a:prstGeom>
        </p:spPr>
        <p:txBody>
          <a:bodyPr lIns="0" rIns="0" tIns="0" bIns="0">
            <a:normAutofit/>
          </a:bodyPr>
          <a:p>
            <a:pPr marL="432000" indent="-324000" algn="ctr">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lgn="ctr">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lgn="ctr">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lgn="ctr">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lgn="ctr">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lgn="ctr">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lgn="ctr">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268"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52.xml"/>
</Relationships>
</file>

<file path=ppt/slides/_rels/slide13.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6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6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5.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7.xml"/>
</Relationships>
</file>

<file path=ppt/slides/_rels/slide1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slideLayout" Target="../slideLayouts/slideLayout25.xml"/><Relationship Id="rId8"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hyperlink" Target="https://www.amazon.com/True-Storytelling-Principles-Sustainable-Change-Management/dp/0367425726" TargetMode="External"/><Relationship Id="rId4" Type="http://schemas.openxmlformats.org/officeDocument/2006/relationships/hyperlink" Target="https://www.ebooks.com/en-us/book/detail/210129174/" TargetMode="External"/><Relationship Id="rId5" Type="http://schemas.openxmlformats.org/officeDocument/2006/relationships/slideLayout" Target="../slideLayouts/slideLayout1.xml"/><Relationship Id="rId6"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25.xml"/>
</Relationships>
</file>

<file path=ppt/slides/_rels/slide2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85.xml"/>
</Relationships>
</file>

<file path=ppt/slides/_rels/slide24.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27.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slideLayout" Target="../slideLayouts/slideLayout1.xml"/><Relationship Id="rId7"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hyperlink" Target="https://davidboje.com/quantum" TargetMode="External"/><Relationship Id="rId2" Type="http://schemas.openxmlformats.org/officeDocument/2006/relationships/hyperlink" Target="mailto:davidboje@gmail.com" TargetMode="External"/><Relationship Id="rId3" Type="http://schemas.openxmlformats.org/officeDocument/2006/relationships/hyperlink" Target="https://davidboje.com" TargetMode="External"/><Relationship Id="rId4" Type="http://schemas.openxmlformats.org/officeDocument/2006/relationships/hyperlink" Target="https://truestorytelling.blog" TargetMode="External"/><Relationship Id="rId5" Type="http://schemas.openxmlformats.org/officeDocument/2006/relationships/hyperlink" Target="https://true-storytelling.com" TargetMode="External"/><Relationship Id="rId6"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3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image" Target="../media/image41.jpeg"/><Relationship Id="rId4" Type="http://schemas.openxmlformats.org/officeDocument/2006/relationships/slideLayout" Target="../slideLayouts/slideLayout37.xml"/>
</Relationships>
</file>

<file path=ppt/slides/_rels/slide4.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CustomShape 1"/>
          <p:cNvSpPr/>
          <p:nvPr/>
        </p:nvSpPr>
        <p:spPr>
          <a:xfrm>
            <a:off x="0" y="274680"/>
            <a:ext cx="9141840" cy="1580400"/>
          </a:xfrm>
          <a:prstGeom prst="rect">
            <a:avLst/>
          </a:prstGeom>
          <a:noFill/>
          <a:ln w="0">
            <a:noFill/>
          </a:ln>
        </p:spPr>
        <p:style>
          <a:lnRef idx="0"/>
          <a:fillRef idx="0"/>
          <a:effectRef idx="0"/>
          <a:fontRef idx="minor"/>
        </p:style>
        <p:txBody>
          <a:bodyPr lIns="90000" rIns="90000" tIns="45000" bIns="45000" anchor="ctr">
            <a:normAutofit fontScale="43000"/>
          </a:bodyPr>
          <a:p>
            <a:pPr>
              <a:lnSpc>
                <a:spcPct val="100000"/>
              </a:lnSpc>
            </a:pPr>
            <a:r>
              <a:rPr b="0" lang="en-US" sz="3600" spc="-1" strike="noStrike">
                <a:solidFill>
                  <a:srgbClr val="ff0000"/>
                </a:solidFill>
                <a:latin typeface="Arial Black"/>
                <a:ea typeface="Calibri"/>
              </a:rPr>
              <a:t> </a:t>
            </a:r>
            <a:r>
              <a:rPr b="0" lang="en-US" sz="3600" spc="-1" strike="noStrike">
                <a:solidFill>
                  <a:srgbClr val="ff0000"/>
                </a:solidFill>
                <a:latin typeface="Arial Black"/>
                <a:ea typeface="Calibri"/>
              </a:rPr>
              <a:t>Theorizing and Theory Building Using Conversational Storytelling Interviewing (CSI) in Liquid Modernity</a:t>
            </a:r>
            <a:endParaRPr b="0" lang="en-US" sz="3600" spc="-1" strike="noStrike">
              <a:latin typeface="Arial"/>
            </a:endParaRPr>
          </a:p>
        </p:txBody>
      </p:sp>
      <p:sp>
        <p:nvSpPr>
          <p:cNvPr id="312" name="CustomShape 2"/>
          <p:cNvSpPr/>
          <p:nvPr/>
        </p:nvSpPr>
        <p:spPr>
          <a:xfrm>
            <a:off x="457200" y="1857240"/>
            <a:ext cx="7620840" cy="4538160"/>
          </a:xfrm>
          <a:prstGeom prst="rect">
            <a:avLst/>
          </a:prstGeom>
          <a:noFill/>
          <a:ln w="0">
            <a:noFill/>
          </a:ln>
        </p:spPr>
        <p:style>
          <a:lnRef idx="0"/>
          <a:fillRef idx="0"/>
          <a:effectRef idx="0"/>
          <a:fontRef idx="minor"/>
        </p:style>
        <p:txBody>
          <a:bodyPr lIns="90000" rIns="90000" tIns="45000" bIns="45000">
            <a:normAutofit/>
          </a:bodyPr>
          <a:p>
            <a:pPr>
              <a:lnSpc>
                <a:spcPct val="100000"/>
              </a:lnSpc>
              <a:spcBef>
                <a:spcPts val="641"/>
              </a:spcBef>
              <a:tabLst>
                <a:tab algn="l" pos="0"/>
              </a:tabLst>
            </a:pPr>
            <a:r>
              <a:rPr b="0" lang="en-US" sz="3200" spc="-1" strike="noStrike">
                <a:solidFill>
                  <a:srgbClr val="000000"/>
                </a:solidFill>
                <a:latin typeface="Calibri"/>
                <a:ea typeface="DejaVu Sans"/>
              </a:rPr>
              <a:t>       </a:t>
            </a: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ea typeface="DejaVu Sans"/>
              </a:rPr>
              <a:t>David M. Boje </a:t>
            </a: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ea typeface="DejaVu Sans"/>
              </a:rPr>
              <a:t>Professor, Aalborg University, and   </a:t>
            </a: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ea typeface="DejaVu Sans"/>
              </a:rPr>
              <a:t>Professor Emeritus of Management, </a:t>
            </a: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ea typeface="DejaVu Sans"/>
              </a:rPr>
              <a:t>New Mexico State University</a:t>
            </a:r>
            <a:r>
              <a:rPr b="0" lang="en-US" sz="3200" spc="-1" strike="noStrike">
                <a:solidFill>
                  <a:srgbClr val="ff0000"/>
                </a:solidFill>
                <a:latin typeface="Arial Black"/>
                <a:ea typeface="DejaVu Sans"/>
              </a:rPr>
              <a:t> </a:t>
            </a: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a:p>
            <a:pPr>
              <a:lnSpc>
                <a:spcPct val="100000"/>
              </a:lnSpc>
              <a:spcBef>
                <a:spcPts val="641"/>
              </a:spcBef>
              <a:tabLst>
                <a:tab algn="l" pos="0"/>
              </a:tabLst>
            </a:pPr>
            <a:r>
              <a:rPr b="0" lang="en-US" sz="3200" spc="-1" strike="noStrike">
                <a:solidFill>
                  <a:srgbClr val="ff0000"/>
                </a:solidFill>
                <a:latin typeface="Arial Black"/>
                <a:ea typeface="DejaVu Sans"/>
              </a:rPr>
              <a:t>Slides at https://davidboje.com</a:t>
            </a: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9" name="" descr=""/>
          <p:cNvPicPr/>
          <p:nvPr/>
        </p:nvPicPr>
        <p:blipFill>
          <a:blip r:embed="rId1"/>
          <a:stretch/>
        </p:blipFill>
        <p:spPr>
          <a:xfrm>
            <a:off x="0" y="1143000"/>
            <a:ext cx="8915040" cy="5271480"/>
          </a:xfrm>
          <a:prstGeom prst="rect">
            <a:avLst/>
          </a:prstGeom>
          <a:ln w="0">
            <a:noFill/>
          </a:ln>
        </p:spPr>
      </p:pic>
      <p:sp>
        <p:nvSpPr>
          <p:cNvPr id="340" name="TextShape 1"/>
          <p:cNvSpPr txBox="1"/>
          <p:nvPr/>
        </p:nvSpPr>
        <p:spPr>
          <a:xfrm>
            <a:off x="6629400" y="696240"/>
            <a:ext cx="1807920" cy="903600"/>
          </a:xfrm>
          <a:prstGeom prst="rect">
            <a:avLst/>
          </a:prstGeom>
          <a:effectLst>
            <a:outerShdw dir="8100000" dist="214847">
              <a:srgbClr val="039be5"/>
            </a:outerShdw>
          </a:effectLst>
        </p:spPr>
        <p:txBody>
          <a:bodyPr lIns="123480" rIns="123480" tIns="80280" bIns="80280" anchor="ctr">
            <a:prstTxWarp prst="textCurveDown">
              <a:avLst>
                <a:gd name="adj" fmla="val 45833"/>
              </a:avLst>
            </a:prstTxWarp>
            <a:noAutofit/>
          </a:bodyPr>
          <a:p>
            <a:pPr>
              <a:lnSpc>
                <a:spcPct val="100000"/>
              </a:lnSpc>
            </a:pPr>
            <a:r>
              <a:rPr b="0" lang="en-US" sz="2400" spc="-1" strike="noStrike">
                <a:solidFill>
                  <a:srgbClr val="000000"/>
                </a:solidFill>
                <a:latin typeface="Noto Sans ExtraBold"/>
                <a:ea typeface="MS Gothic"/>
              </a:rPr>
              <a:t>WAVES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1" name="" descr=""/>
          <p:cNvPicPr/>
          <p:nvPr/>
        </p:nvPicPr>
        <p:blipFill>
          <a:blip r:embed="rId1"/>
          <a:stretch/>
        </p:blipFill>
        <p:spPr>
          <a:xfrm>
            <a:off x="40680" y="228600"/>
            <a:ext cx="9143280" cy="6400440"/>
          </a:xfrm>
          <a:prstGeom prst="rect">
            <a:avLst/>
          </a:prstGeom>
          <a:ln w="0">
            <a:noFill/>
          </a:ln>
        </p:spPr>
      </p:pic>
      <p:pic>
        <p:nvPicPr>
          <p:cNvPr id="342" name="" descr=""/>
          <p:cNvPicPr/>
          <p:nvPr/>
        </p:nvPicPr>
        <p:blipFill>
          <a:blip r:embed="rId2"/>
          <a:stretch/>
        </p:blipFill>
        <p:spPr>
          <a:xfrm>
            <a:off x="4717440" y="2971800"/>
            <a:ext cx="768600" cy="6854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CustomShape 1"/>
          <p:cNvSpPr/>
          <p:nvPr/>
        </p:nvSpPr>
        <p:spPr>
          <a:xfrm>
            <a:off x="0" y="220680"/>
            <a:ext cx="9143640" cy="124992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600" spc="-1" strike="noStrike">
                <a:latin typeface="Arial"/>
              </a:rPr>
              <a:t>SSI is Anti-Dialogical---CSI is Dialogical</a:t>
            </a:r>
            <a:endParaRPr b="0" lang="en-US" sz="3600" spc="-1" strike="noStrike">
              <a:latin typeface="Arial"/>
            </a:endParaRPr>
          </a:p>
        </p:txBody>
      </p:sp>
      <p:sp>
        <p:nvSpPr>
          <p:cNvPr id="344" name="CustomShape 2"/>
          <p:cNvSpPr/>
          <p:nvPr/>
        </p:nvSpPr>
        <p:spPr>
          <a:xfrm>
            <a:off x="457200" y="1604520"/>
            <a:ext cx="4015080" cy="3976560"/>
          </a:xfrm>
          <a:prstGeom prst="rect">
            <a:avLst/>
          </a:prstGeom>
          <a:noFill/>
          <a:ln w="0">
            <a:noFill/>
          </a:ln>
        </p:spPr>
        <p:style>
          <a:lnRef idx="0"/>
          <a:fillRef idx="0"/>
          <a:effectRef idx="0"/>
          <a:fontRef idx="minor"/>
        </p:style>
        <p:txBody>
          <a:bodyPr lIns="0" rIns="0" tIns="0" bIns="0">
            <a:normAutofit/>
          </a:bodyPr>
          <a:p>
            <a:pPr marL="432000" indent="-323640">
              <a:lnSpc>
                <a:spcPct val="100000"/>
              </a:lnSpc>
              <a:spcBef>
                <a:spcPts val="1417"/>
              </a:spcBef>
              <a:buClr>
                <a:srgbClr val="000000"/>
              </a:buClr>
              <a:buSzPct val="45000"/>
              <a:buFont typeface="Wingdings" charset="2"/>
              <a:buChar char=""/>
            </a:pPr>
            <a:r>
              <a:rPr b="0" lang="en-US" sz="3200" spc="-1" strike="noStrike">
                <a:latin typeface="Arial"/>
              </a:rPr>
              <a:t>Factionism of Opposition</a:t>
            </a:r>
            <a:endParaRPr b="0" lang="en-US" sz="3200" spc="-1" strike="noStrike">
              <a:latin typeface="Arial"/>
            </a:endParaRPr>
          </a:p>
          <a:p>
            <a:pPr marL="432000" indent="-323640">
              <a:lnSpc>
                <a:spcPct val="100000"/>
              </a:lnSpc>
              <a:spcBef>
                <a:spcPts val="1417"/>
              </a:spcBef>
              <a:buClr>
                <a:srgbClr val="000000"/>
              </a:buClr>
              <a:buFont typeface="StarSymbol"/>
              <a:buAutoNum type="arabicParenR"/>
            </a:pPr>
            <a:r>
              <a:rPr b="0" lang="en-US" sz="3200" spc="-1" strike="noStrike">
                <a:latin typeface="Arial"/>
              </a:rPr>
              <a:t>Conquest</a:t>
            </a:r>
            <a:endParaRPr b="0" lang="en-US" sz="3200" spc="-1" strike="noStrike">
              <a:latin typeface="Arial"/>
            </a:endParaRPr>
          </a:p>
          <a:p>
            <a:pPr marL="432000" indent="-323640">
              <a:lnSpc>
                <a:spcPct val="100000"/>
              </a:lnSpc>
              <a:spcBef>
                <a:spcPts val="1417"/>
              </a:spcBef>
              <a:buClr>
                <a:srgbClr val="000000"/>
              </a:buClr>
              <a:buFont typeface="StarSymbol"/>
              <a:buAutoNum type="arabicParenR"/>
            </a:pPr>
            <a:r>
              <a:rPr b="0" lang="en-US" sz="3200" spc="-1" strike="noStrike">
                <a:latin typeface="Arial"/>
              </a:rPr>
              <a:t>Divide &amp; Rule</a:t>
            </a:r>
            <a:endParaRPr b="0" lang="en-US" sz="3200" spc="-1" strike="noStrike">
              <a:latin typeface="Arial"/>
            </a:endParaRPr>
          </a:p>
          <a:p>
            <a:pPr marL="432000" indent="-323640">
              <a:lnSpc>
                <a:spcPct val="100000"/>
              </a:lnSpc>
              <a:spcBef>
                <a:spcPts val="1417"/>
              </a:spcBef>
              <a:buClr>
                <a:srgbClr val="000000"/>
              </a:buClr>
              <a:buFont typeface="StarSymbol"/>
              <a:buAutoNum type="arabicParenR"/>
            </a:pPr>
            <a:r>
              <a:rPr b="0" lang="en-US" sz="3200" spc="-1" strike="noStrike">
                <a:latin typeface="Arial"/>
              </a:rPr>
              <a:t>Manipulation</a:t>
            </a:r>
            <a:endParaRPr b="0" lang="en-US" sz="3200" spc="-1" strike="noStrike">
              <a:latin typeface="Arial"/>
            </a:endParaRPr>
          </a:p>
          <a:p>
            <a:pPr marL="432000" indent="-323640">
              <a:lnSpc>
                <a:spcPct val="100000"/>
              </a:lnSpc>
              <a:spcBef>
                <a:spcPts val="1417"/>
              </a:spcBef>
              <a:buClr>
                <a:srgbClr val="000000"/>
              </a:buClr>
              <a:buFont typeface="StarSymbol"/>
              <a:buAutoNum type="arabicParenR"/>
            </a:pPr>
            <a:r>
              <a:rPr b="0" lang="en-US" sz="3200" spc="-1" strike="noStrike">
                <a:latin typeface="Arial"/>
              </a:rPr>
              <a:t>Cultural Invasion</a:t>
            </a:r>
            <a:endParaRPr b="0" lang="en-US" sz="3200" spc="-1" strike="noStrike">
              <a:latin typeface="Arial"/>
            </a:endParaRPr>
          </a:p>
        </p:txBody>
      </p:sp>
      <p:sp>
        <p:nvSpPr>
          <p:cNvPr id="345" name="CustomShape 3"/>
          <p:cNvSpPr/>
          <p:nvPr/>
        </p:nvSpPr>
        <p:spPr>
          <a:xfrm>
            <a:off x="4673880" y="1604520"/>
            <a:ext cx="4015080" cy="3976560"/>
          </a:xfrm>
          <a:prstGeom prst="rect">
            <a:avLst/>
          </a:prstGeom>
          <a:noFill/>
          <a:ln w="0">
            <a:noFill/>
          </a:ln>
        </p:spPr>
        <p:style>
          <a:lnRef idx="0"/>
          <a:fillRef idx="0"/>
          <a:effectRef idx="0"/>
          <a:fontRef idx="minor"/>
        </p:style>
        <p:txBody>
          <a:bodyPr lIns="0" rIns="0" tIns="0" bIns="0">
            <a:normAutofit/>
          </a:bodyPr>
          <a:p>
            <a:pPr marL="216000" indent="-215640">
              <a:lnSpc>
                <a:spcPct val="100000"/>
              </a:lnSpc>
              <a:spcBef>
                <a:spcPts val="1417"/>
              </a:spcBef>
              <a:buClr>
                <a:srgbClr val="000000"/>
              </a:buClr>
              <a:buFont typeface="StarSymbol"/>
              <a:buAutoNum type="arabicParenR"/>
            </a:pPr>
            <a:r>
              <a:rPr b="0" i="1" lang="en-US" sz="3200" spc="-1" strike="noStrike">
                <a:latin typeface="Arial"/>
              </a:rPr>
              <a:t>Conscientização of Co-Inquiry</a:t>
            </a:r>
            <a:endParaRPr b="0" lang="en-US" sz="3200" spc="-1" strike="noStrike">
              <a:latin typeface="Arial"/>
            </a:endParaRPr>
          </a:p>
          <a:p>
            <a:pPr marL="216000" indent="-215640">
              <a:lnSpc>
                <a:spcPct val="100000"/>
              </a:lnSpc>
              <a:spcBef>
                <a:spcPts val="1417"/>
              </a:spcBef>
              <a:buClr>
                <a:srgbClr val="000000"/>
              </a:buClr>
              <a:buFont typeface="StarSymbol"/>
              <a:buAutoNum type="arabicParenR"/>
            </a:pPr>
            <a:r>
              <a:rPr b="0" i="1" lang="en-US" sz="3200" spc="-1" strike="noStrike">
                <a:latin typeface="Arial"/>
              </a:rPr>
              <a:t>Cooperation</a:t>
            </a:r>
            <a:endParaRPr b="0" lang="en-US" sz="3200" spc="-1" strike="noStrike">
              <a:latin typeface="Arial"/>
            </a:endParaRPr>
          </a:p>
          <a:p>
            <a:pPr marL="216000" indent="-215640">
              <a:lnSpc>
                <a:spcPct val="100000"/>
              </a:lnSpc>
              <a:spcBef>
                <a:spcPts val="1417"/>
              </a:spcBef>
              <a:buClr>
                <a:srgbClr val="000000"/>
              </a:buClr>
              <a:buFont typeface="StarSymbol"/>
              <a:buAutoNum type="arabicParenR"/>
            </a:pPr>
            <a:r>
              <a:rPr b="0" i="1" lang="en-US" sz="3200" spc="-1" strike="noStrike">
                <a:latin typeface="Arial"/>
              </a:rPr>
              <a:t>Unity </a:t>
            </a:r>
            <a:endParaRPr b="0" lang="en-US" sz="3200" spc="-1" strike="noStrike">
              <a:latin typeface="Arial"/>
            </a:endParaRPr>
          </a:p>
          <a:p>
            <a:pPr marL="216000" indent="-215640">
              <a:lnSpc>
                <a:spcPct val="100000"/>
              </a:lnSpc>
              <a:spcBef>
                <a:spcPts val="1417"/>
              </a:spcBef>
              <a:buClr>
                <a:srgbClr val="000000"/>
              </a:buClr>
              <a:buFont typeface="StarSymbol"/>
              <a:buAutoNum type="arabicParenR"/>
            </a:pPr>
            <a:r>
              <a:rPr b="0" i="1" lang="en-US" sz="3200" spc="-1" strike="noStrike">
                <a:latin typeface="Arial"/>
              </a:rPr>
              <a:t>Organization</a:t>
            </a:r>
            <a:endParaRPr b="0" lang="en-US" sz="3200" spc="-1" strike="noStrike">
              <a:latin typeface="Arial"/>
            </a:endParaRPr>
          </a:p>
          <a:p>
            <a:pPr marL="216000" indent="-215640">
              <a:lnSpc>
                <a:spcPct val="100000"/>
              </a:lnSpc>
              <a:spcBef>
                <a:spcPts val="1417"/>
              </a:spcBef>
              <a:buClr>
                <a:srgbClr val="000000"/>
              </a:buClr>
              <a:buFont typeface="StarSymbol"/>
              <a:buAutoNum type="arabicParenR"/>
            </a:pPr>
            <a:r>
              <a:rPr b="0" i="1" lang="en-US" sz="3200" spc="-1" strike="noStrike">
                <a:latin typeface="Arial"/>
              </a:rPr>
              <a:t>Cultural Synthesis</a:t>
            </a:r>
            <a:endParaRPr b="0" lang="en-US" sz="3200" spc="-1" strike="noStrike">
              <a:latin typeface="Arial"/>
            </a:endParaRPr>
          </a:p>
        </p:txBody>
      </p:sp>
      <p:sp>
        <p:nvSpPr>
          <p:cNvPr id="346" name="CustomShape 4"/>
          <p:cNvSpPr/>
          <p:nvPr/>
        </p:nvSpPr>
        <p:spPr>
          <a:xfrm>
            <a:off x="3429000" y="5715000"/>
            <a:ext cx="3885840" cy="914040"/>
          </a:xfrm>
          <a:prstGeom prst="rect">
            <a:avLst/>
          </a:prstGeom>
          <a:noFill/>
          <a:ln w="0">
            <a:noFill/>
          </a:ln>
        </p:spPr>
        <p:style>
          <a:lnRef idx="0"/>
          <a:fillRef idx="0"/>
          <a:effectRef idx="0"/>
          <a:fontRef idx="minor"/>
        </p:style>
      </p:sp>
      <p:sp>
        <p:nvSpPr>
          <p:cNvPr id="347" name="CustomShape 5"/>
          <p:cNvSpPr/>
          <p:nvPr/>
        </p:nvSpPr>
        <p:spPr>
          <a:xfrm>
            <a:off x="3429000" y="5715000"/>
            <a:ext cx="5211000" cy="3459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latin typeface="Arial"/>
              </a:rPr>
              <a:t>Paulo Freire’s (1970) Pedagogy of the Oppressed</a:t>
            </a:r>
            <a:endParaRPr b="0" lang="en-US" sz="1800" spc="-1" strike="noStrike">
              <a:latin typeface="Arial"/>
            </a:endParaRPr>
          </a:p>
        </p:txBody>
      </p:sp>
      <p:sp>
        <p:nvSpPr>
          <p:cNvPr id="348" name="CustomShape 6"/>
          <p:cNvSpPr/>
          <p:nvPr/>
        </p:nvSpPr>
        <p:spPr>
          <a:xfrm>
            <a:off x="1273320" y="6255360"/>
            <a:ext cx="6727320" cy="6566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2000" spc="-1" strike="noStrike">
                <a:latin typeface="Arial"/>
              </a:rPr>
              <a:t>( Conversational Storytelling Interviewing CSI) is an alternative to Semi-Structured Interviewing (SSI)</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9" name="Picture 3_9" descr="Boje s talkingstick.jpeg"/>
          <p:cNvPicPr/>
          <p:nvPr/>
        </p:nvPicPr>
        <p:blipFill>
          <a:blip r:embed="rId1"/>
          <a:stretch/>
        </p:blipFill>
        <p:spPr>
          <a:xfrm>
            <a:off x="112680" y="1326960"/>
            <a:ext cx="1202400" cy="5075640"/>
          </a:xfrm>
          <a:prstGeom prst="rect">
            <a:avLst/>
          </a:prstGeom>
          <a:ln w="0">
            <a:noFill/>
          </a:ln>
        </p:spPr>
      </p:pic>
      <p:sp>
        <p:nvSpPr>
          <p:cNvPr id="350" name="CustomShape 1"/>
          <p:cNvSpPr/>
          <p:nvPr/>
        </p:nvSpPr>
        <p:spPr>
          <a:xfrm>
            <a:off x="457200" y="220680"/>
            <a:ext cx="8228520" cy="124992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4400" spc="-1" strike="noStrike">
                <a:latin typeface="Arial"/>
              </a:rPr>
              <a:t>2</a:t>
            </a:r>
            <a:r>
              <a:rPr b="1" lang="en-US" sz="4400" spc="-1" strike="noStrike" baseline="14000000">
                <a:latin typeface="Arial"/>
              </a:rPr>
              <a:t>nd</a:t>
            </a:r>
            <a:r>
              <a:rPr b="1" lang="en-US" sz="4400" spc="-1" strike="noStrike">
                <a:latin typeface="Arial"/>
              </a:rPr>
              <a:t> Breakout, this time Using Gentle Self-Correcting</a:t>
            </a:r>
            <a:endParaRPr b="0" lang="en-US" sz="4400" spc="-1" strike="noStrike">
              <a:latin typeface="Arial"/>
            </a:endParaRPr>
          </a:p>
        </p:txBody>
      </p:sp>
      <p:sp>
        <p:nvSpPr>
          <p:cNvPr id="351" name="CustomShape 2"/>
          <p:cNvSpPr/>
          <p:nvPr/>
        </p:nvSpPr>
        <p:spPr>
          <a:xfrm>
            <a:off x="1600200" y="1489680"/>
            <a:ext cx="7543440" cy="536796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200" spc="-1" strike="noStrike">
                <a:latin typeface="Arial"/>
              </a:rPr>
              <a:t>TOPIC: BEST CONVERSATION YOU EVER HAD</a:t>
            </a:r>
            <a:endParaRPr b="0" lang="en-US" sz="3200" spc="-1" strike="noStrike">
              <a:latin typeface="Arial"/>
            </a:endParaRPr>
          </a:p>
          <a:p>
            <a:pPr algn="ctr">
              <a:lnSpc>
                <a:spcPct val="100000"/>
              </a:lnSpc>
            </a:pPr>
            <a:r>
              <a:rPr b="0" lang="en-US" sz="3200" spc="-1" strike="noStrike">
                <a:latin typeface="Arial"/>
              </a:rPr>
              <a:t>First person shares 1 story (laser in and keep it to under 2 minutes each)</a:t>
            </a:r>
            <a:endParaRPr b="0" lang="en-US" sz="3200" spc="-1" strike="noStrike">
              <a:latin typeface="Arial"/>
            </a:endParaRPr>
          </a:p>
          <a:p>
            <a:pPr algn="ctr">
              <a:lnSpc>
                <a:spcPct val="100000"/>
              </a:lnSpc>
            </a:pPr>
            <a:r>
              <a:rPr b="0" lang="en-US" sz="3200" spc="-1" strike="noStrike">
                <a:latin typeface="Arial"/>
              </a:rPr>
              <a:t>2. No questions are allowed</a:t>
            </a:r>
            <a:endParaRPr b="0" lang="en-US" sz="3200" spc="-1" strike="noStrike">
              <a:latin typeface="Arial"/>
            </a:endParaRPr>
          </a:p>
          <a:p>
            <a:pPr algn="ctr">
              <a:lnSpc>
                <a:spcPct val="100000"/>
              </a:lnSpc>
            </a:pPr>
            <a:r>
              <a:rPr b="0" lang="en-US" sz="3200" spc="-1" strike="noStrike">
                <a:latin typeface="Arial"/>
              </a:rPr>
              <a:t>3. Each story shared must by your own, use ‘I’ language </a:t>
            </a:r>
            <a:endParaRPr b="0" lang="en-US" sz="3200" spc="-1" strike="noStrike">
              <a:latin typeface="Arial"/>
            </a:endParaRPr>
          </a:p>
          <a:p>
            <a:pPr>
              <a:lnSpc>
                <a:spcPct val="90000"/>
              </a:lnSpc>
              <a:spcBef>
                <a:spcPts val="499"/>
              </a:spcBef>
            </a:pPr>
            <a:r>
              <a:rPr b="0" lang="en-US" sz="3200" spc="-1" strike="noStrike">
                <a:latin typeface="Arial"/>
                <a:ea typeface="PingFang SC"/>
              </a:rPr>
              <a:t>4. </a:t>
            </a:r>
            <a:r>
              <a:rPr b="0" lang="en-US" sz="2600" spc="-1" strike="noStrike">
                <a:solidFill>
                  <a:srgbClr val="000000"/>
                </a:solidFill>
                <a:latin typeface="Calibri"/>
                <a:ea typeface="DejaVu Sans"/>
              </a:rPr>
              <a:t>After Space of Silence, then use eye contact (or in Zoom raise hand); Do not go in a circle </a:t>
            </a:r>
            <a:endParaRPr b="0" lang="en-US" sz="2600" spc="-1" strike="noStrike">
              <a:latin typeface="Arial"/>
            </a:endParaRPr>
          </a:p>
          <a:p>
            <a:pPr>
              <a:lnSpc>
                <a:spcPct val="90000"/>
              </a:lnSpc>
              <a:spcBef>
                <a:spcPts val="499"/>
              </a:spcBef>
            </a:pPr>
            <a:r>
              <a:rPr b="0" lang="en-US" sz="2600" spc="-1" strike="noStrike">
                <a:solidFill>
                  <a:srgbClr val="000000"/>
                </a:solidFill>
                <a:latin typeface="Calibri"/>
                <a:ea typeface="DejaVu Sans"/>
              </a:rPr>
              <a:t>5. </a:t>
            </a:r>
            <a:r>
              <a:rPr b="1" lang="en-US" sz="2600" spc="-1" strike="noStrike">
                <a:solidFill>
                  <a:srgbClr val="000000"/>
                </a:solidFill>
                <a:latin typeface="Calibri"/>
                <a:ea typeface="DejaVu Sans"/>
              </a:rPr>
              <a:t>Next person LINKS their ‘I’ story that Gently deviates from the last story </a:t>
            </a: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228600" y="-91800"/>
            <a:ext cx="8915040" cy="18748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600" spc="-1" strike="noStrike">
                <a:latin typeface="Arial"/>
              </a:rPr>
              <a:t>SUMMARY: What is Conversational Storytelling Interviewing (CSI)?</a:t>
            </a:r>
            <a:endParaRPr b="0" lang="en-US" sz="3600" spc="-1" strike="noStrike">
              <a:latin typeface="Arial"/>
            </a:endParaRPr>
          </a:p>
        </p:txBody>
      </p:sp>
      <p:sp>
        <p:nvSpPr>
          <p:cNvPr id="353" name="CustomShape 2"/>
          <p:cNvSpPr/>
          <p:nvPr/>
        </p:nvSpPr>
        <p:spPr>
          <a:xfrm>
            <a:off x="228600" y="1371600"/>
            <a:ext cx="8915040" cy="5444280"/>
          </a:xfrm>
          <a:prstGeom prst="rect">
            <a:avLst/>
          </a:prstGeom>
          <a:noFill/>
          <a:ln w="0">
            <a:noFill/>
          </a:ln>
        </p:spPr>
        <p:style>
          <a:lnRef idx="0"/>
          <a:fillRef idx="0"/>
          <a:effectRef idx="0"/>
          <a:fontRef idx="minor"/>
        </p:style>
        <p:txBody>
          <a:bodyPr lIns="0" rIns="0" tIns="0" bIns="0" anchor="ctr">
            <a:noAutofit/>
          </a:bodyPr>
          <a:p>
            <a:pPr marL="216000" indent="-215640">
              <a:lnSpc>
                <a:spcPct val="100000"/>
              </a:lnSpc>
              <a:buClr>
                <a:srgbClr val="000000"/>
              </a:buClr>
              <a:buFont typeface="StarSymbol"/>
              <a:buAutoNum type="arabicParenR"/>
            </a:pPr>
            <a:r>
              <a:rPr b="0" lang="en-US" sz="2000" spc="-1" strike="noStrike">
                <a:latin typeface="Arial"/>
              </a:rPr>
              <a:t>CSI is an alternative to Semi-Structured Interviewing (SSI)</a:t>
            </a:r>
            <a:endParaRPr b="0" lang="en-US" sz="2000" spc="-1" strike="noStrike">
              <a:latin typeface="Arial"/>
            </a:endParaRPr>
          </a:p>
          <a:p>
            <a:pPr marL="216000" indent="-215640">
              <a:lnSpc>
                <a:spcPct val="100000"/>
              </a:lnSpc>
              <a:buClr>
                <a:srgbClr val="000000"/>
              </a:buClr>
              <a:buFont typeface="StarSymbol"/>
              <a:buAutoNum type="arabicParenR"/>
            </a:pPr>
            <a:r>
              <a:rPr b="0" lang="en-US" sz="2000" spc="-1" strike="noStrike">
                <a:latin typeface="Arial"/>
              </a:rPr>
              <a:t>CSI history begins Oct 1929 when Hawthorne Studies toss 1,600 SSI results (Roethlisberger et al, 1939)</a:t>
            </a:r>
            <a:endParaRPr b="0" lang="en-US" sz="2000" spc="-1" strike="noStrike">
              <a:latin typeface="Arial"/>
            </a:endParaRPr>
          </a:p>
          <a:p>
            <a:pPr marL="216000" indent="-215640">
              <a:lnSpc>
                <a:spcPct val="100000"/>
              </a:lnSpc>
              <a:buClr>
                <a:srgbClr val="000000"/>
              </a:buClr>
              <a:buFont typeface="StarSymbol"/>
              <a:buAutoNum type="arabicParenR"/>
            </a:pPr>
            <a:r>
              <a:rPr b="0" lang="en-US" sz="2000" spc="-1" strike="noStrike">
                <a:latin typeface="Arial"/>
              </a:rPr>
              <a:t>CSI is Method of Self-Correcting Induction (Peirce)</a:t>
            </a:r>
            <a:endParaRPr b="0" lang="en-US" sz="2000" spc="-1" strike="noStrike">
              <a:latin typeface="Arial"/>
            </a:endParaRPr>
          </a:p>
          <a:p>
            <a:pPr marL="216000" indent="-215640">
              <a:lnSpc>
                <a:spcPct val="100000"/>
              </a:lnSpc>
              <a:buClr>
                <a:srgbClr val="000000"/>
              </a:buClr>
              <a:buFont typeface="StarSymbol"/>
              <a:buAutoNum type="arabicParenR"/>
            </a:pPr>
            <a:r>
              <a:rPr b="0" lang="en-US" sz="2000" spc="-1" strike="noStrike">
                <a:latin typeface="Arial"/>
              </a:rPr>
              <a:t>CSI is based in C.S. Peirce’s AID Triad</a:t>
            </a:r>
            <a:endParaRPr b="0" lang="en-US" sz="2000" spc="-1" strike="noStrike">
              <a:latin typeface="Arial"/>
            </a:endParaRPr>
          </a:p>
          <a:p>
            <a:pPr marL="216000" indent="-215640">
              <a:lnSpc>
                <a:spcPct val="100000"/>
              </a:lnSpc>
              <a:buClr>
                <a:srgbClr val="000000"/>
              </a:buClr>
              <a:buFont typeface="StarSymbol"/>
              <a:buAutoNum type="arabicParenR"/>
            </a:pPr>
            <a:r>
              <a:rPr b="0" lang="en-US" sz="2000" spc="-1" strike="noStrike">
                <a:latin typeface="Arial"/>
              </a:rPr>
              <a:t>CSI is Living Story (Indigenous Ways of Knowing [IWOK]) &amp; gently invite Untold Stories (Hitchin, 2015) Liberation, missing in SSI’s Western Ways of Knowing (WWOK)</a:t>
            </a:r>
            <a:endParaRPr b="0" lang="en-US" sz="2000" spc="-1" strike="noStrike">
              <a:latin typeface="Arial"/>
            </a:endParaRPr>
          </a:p>
          <a:p>
            <a:pPr marL="216000" indent="-215640">
              <a:lnSpc>
                <a:spcPct val="100000"/>
              </a:lnSpc>
              <a:buClr>
                <a:srgbClr val="000000"/>
              </a:buClr>
              <a:buFont typeface="StarSymbol"/>
              <a:buAutoNum type="arabicParenR"/>
            </a:pPr>
            <a:r>
              <a:rPr b="0" lang="en-US" sz="2000" spc="-1" strike="noStrike">
                <a:latin typeface="Arial"/>
              </a:rPr>
              <a:t>CSI is back-and-forth exploratory process of self-correcting in dialogical (polyphonic in Bakhtin, 1981)</a:t>
            </a:r>
            <a:endParaRPr b="0" lang="en-US" sz="2000" spc="-1" strike="noStrike">
              <a:latin typeface="Arial"/>
            </a:endParaRPr>
          </a:p>
          <a:p>
            <a:pPr marL="216000" indent="-215640">
              <a:lnSpc>
                <a:spcPct val="100000"/>
              </a:lnSpc>
              <a:buClr>
                <a:srgbClr val="000000"/>
              </a:buClr>
              <a:buFont typeface="StarSymbol"/>
              <a:buAutoNum type="arabicParenR"/>
            </a:pPr>
            <a:r>
              <a:rPr b="0" lang="en-US" sz="2000" spc="-1" strike="noStrike">
                <a:latin typeface="Arial"/>
              </a:rPr>
              <a:t>CSI is 4</a:t>
            </a:r>
            <a:r>
              <a:rPr b="0" lang="en-US" sz="2000" spc="-1" strike="noStrike" baseline="14000000">
                <a:latin typeface="Arial"/>
              </a:rPr>
              <a:t>th</a:t>
            </a:r>
            <a:r>
              <a:rPr b="0" lang="en-US" sz="2000" spc="-1" strike="noStrike">
                <a:latin typeface="Arial"/>
              </a:rPr>
              <a:t> Wave of Grounded Theory (Boje, 2019)</a:t>
            </a:r>
            <a:endParaRPr b="0" lang="en-US" sz="2000" spc="-1" strike="noStrike">
              <a:latin typeface="Arial"/>
            </a:endParaRPr>
          </a:p>
          <a:p>
            <a:pPr marL="216000" indent="-215640">
              <a:lnSpc>
                <a:spcPct val="100000"/>
              </a:lnSpc>
              <a:buClr>
                <a:srgbClr val="000000"/>
              </a:buClr>
              <a:buFont typeface="StarSymbol"/>
              <a:buAutoNum type="arabicParenR"/>
            </a:pPr>
            <a:r>
              <a:rPr b="0" lang="en-US" sz="2000" spc="-1" strike="noStrike">
                <a:latin typeface="Arial"/>
              </a:rPr>
              <a:t>CSI invites “sacred space of listening” (Boje &amp; Rosile, 2020: 10)</a:t>
            </a:r>
            <a:endParaRPr b="0" lang="en-US" sz="2000" spc="-1" strike="noStrike">
              <a:latin typeface="Arial"/>
            </a:endParaRPr>
          </a:p>
          <a:p>
            <a:pPr marL="216000" indent="-215640">
              <a:lnSpc>
                <a:spcPct val="100000"/>
              </a:lnSpc>
              <a:buClr>
                <a:srgbClr val="000000"/>
              </a:buClr>
              <a:buFont typeface="StarSymbol"/>
              <a:buAutoNum type="arabicParenR"/>
            </a:pPr>
            <a:r>
              <a:rPr b="0" lang="en-US" sz="2000" spc="-1" strike="noStrike">
                <a:latin typeface="Arial"/>
              </a:rPr>
              <a:t>CSI is dialogical instead of SSI’s anti-dialogical, serial-monological (Freire, 1970)</a:t>
            </a:r>
            <a:endParaRPr b="0" lang="en-US" sz="2000" spc="-1" strike="noStrike">
              <a:latin typeface="Arial"/>
            </a:endParaRPr>
          </a:p>
          <a:p>
            <a:pPr marL="216000" indent="-215640">
              <a:lnSpc>
                <a:spcPct val="100000"/>
              </a:lnSpc>
              <a:buClr>
                <a:srgbClr val="000000"/>
              </a:buClr>
              <a:buFont typeface="StarSymbol"/>
              <a:buAutoNum type="arabicParenR"/>
            </a:pPr>
            <a:r>
              <a:rPr b="0" lang="en-US" sz="2000" spc="-1" strike="noStrike">
                <a:latin typeface="Arial"/>
              </a:rPr>
              <a:t>SSI is a priori question list followed by post- hot theme analysis to deduce typology (taxonomy), whereas CSI is Freire’s </a:t>
            </a:r>
            <a:r>
              <a:rPr b="0" i="1" lang="en-US" sz="2000" spc="-1" strike="noStrike">
                <a:latin typeface="Arial"/>
              </a:rPr>
              <a:t>conscientização</a:t>
            </a:r>
            <a:r>
              <a:rPr b="0" lang="en-US" sz="2000" spc="-1" strike="noStrike">
                <a:latin typeface="Arial"/>
              </a:rPr>
              <a:t> &amp; Peirce’s Abduction BEFORE each conversation of co-inquiry</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CustomShape 1"/>
          <p:cNvSpPr/>
          <p:nvPr/>
        </p:nvSpPr>
        <p:spPr>
          <a:xfrm>
            <a:off x="457200" y="274680"/>
            <a:ext cx="8228880" cy="1142280"/>
          </a:xfrm>
          <a:prstGeom prst="rect">
            <a:avLst/>
          </a:prstGeom>
          <a:noFill/>
          <a:ln w="0">
            <a:noFill/>
          </a:ln>
        </p:spPr>
        <p:style>
          <a:lnRef idx="0"/>
          <a:fillRef idx="0"/>
          <a:effectRef idx="0"/>
          <a:fontRef idx="minor"/>
        </p:style>
        <p:txBody>
          <a:bodyPr lIns="90000" rIns="90000" tIns="45000" bIns="45000" anchor="ctr">
            <a:normAutofit fontScale="66000"/>
          </a:bodyPr>
          <a:p>
            <a:pPr algn="ctr">
              <a:lnSpc>
                <a:spcPct val="100000"/>
              </a:lnSpc>
            </a:pPr>
            <a:r>
              <a:rPr b="0" lang="en-US" sz="4400" spc="-1" strike="noStrike">
                <a:solidFill>
                  <a:srgbClr val="000000"/>
                </a:solidFill>
                <a:latin typeface="Calibri"/>
              </a:rPr>
              <a:t>What is the A-I-D Model of STORYTELLING SCIENCE?</a:t>
            </a:r>
            <a:endParaRPr b="0" lang="en-US" sz="4400" spc="-1" strike="noStrike">
              <a:latin typeface="Arial"/>
            </a:endParaRPr>
          </a:p>
        </p:txBody>
      </p:sp>
      <p:sp>
        <p:nvSpPr>
          <p:cNvPr id="355" name="CustomShape 2"/>
          <p:cNvSpPr/>
          <p:nvPr/>
        </p:nvSpPr>
        <p:spPr>
          <a:xfrm>
            <a:off x="457200" y="1600200"/>
            <a:ext cx="8228880" cy="4525200"/>
          </a:xfrm>
          <a:prstGeom prst="rect">
            <a:avLst/>
          </a:prstGeom>
          <a:noFill/>
          <a:ln w="0">
            <a:noFill/>
          </a:ln>
        </p:spPr>
        <p:style>
          <a:lnRef idx="0"/>
          <a:fillRef idx="0"/>
          <a:effectRef idx="0"/>
          <a:fontRef idx="minor"/>
        </p:style>
        <p:txBody>
          <a:bodyPr lIns="90000" rIns="90000" tIns="45000" bIns="45000">
            <a:normAutofit/>
          </a:bodyPr>
          <a:p>
            <a:pPr marL="343080" indent="-342360">
              <a:lnSpc>
                <a:spcPct val="100000"/>
              </a:lnSpc>
              <a:spcBef>
                <a:spcPts val="641"/>
              </a:spcBef>
              <a:buClr>
                <a:srgbClr val="000000"/>
              </a:buClr>
              <a:buFont typeface="Arial"/>
              <a:buChar char="•"/>
            </a:pPr>
            <a:r>
              <a:rPr b="0" lang="en-US" sz="3200" spc="-1" strike="noStrike" u="sng">
                <a:solidFill>
                  <a:srgbClr val="000000"/>
                </a:solidFill>
                <a:uFillTx/>
                <a:latin typeface="Calibri"/>
              </a:rPr>
              <a:t>Use Abduction</a:t>
            </a:r>
            <a:r>
              <a:rPr b="0" lang="en-US" sz="3200" spc="-1" strike="noStrike">
                <a:solidFill>
                  <a:srgbClr val="000000"/>
                </a:solidFill>
                <a:latin typeface="Calibri"/>
              </a:rPr>
              <a:t>, and let the story emerge.</a:t>
            </a:r>
            <a:endParaRPr b="0" lang="en-US" sz="3200" spc="-1" strike="noStrike">
              <a:latin typeface="Arial"/>
            </a:endParaRPr>
          </a:p>
          <a:p>
            <a:pPr>
              <a:lnSpc>
                <a:spcPct val="100000"/>
              </a:lnSpc>
              <a:spcBef>
                <a:spcPts val="641"/>
              </a:spcBef>
            </a:pPr>
            <a:endParaRPr b="0" lang="en-US" sz="3200" spc="-1" strike="noStrike">
              <a:latin typeface="Arial"/>
            </a:endParaRPr>
          </a:p>
          <a:p>
            <a:pPr marL="343080" indent="-342360">
              <a:lnSpc>
                <a:spcPct val="100000"/>
              </a:lnSpc>
              <a:spcBef>
                <a:spcPts val="641"/>
              </a:spcBef>
              <a:buClr>
                <a:srgbClr val="000000"/>
              </a:buClr>
              <a:buFont typeface="Arial"/>
              <a:buChar char="•"/>
            </a:pPr>
            <a:r>
              <a:rPr b="0" lang="en-US" sz="3200" spc="-1" strike="noStrike" u="sng">
                <a:solidFill>
                  <a:srgbClr val="000000"/>
                </a:solidFill>
                <a:uFillTx/>
                <a:latin typeface="Calibri"/>
              </a:rPr>
              <a:t>Use Induction </a:t>
            </a:r>
            <a:r>
              <a:rPr b="0" lang="en-US" sz="3200" spc="-1" strike="noStrike">
                <a:solidFill>
                  <a:srgbClr val="000000"/>
                </a:solidFill>
                <a:latin typeface="Calibri"/>
              </a:rPr>
              <a:t>by observing something and then draw a conclusion which can be explored.</a:t>
            </a: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rPr>
              <a:t> </a:t>
            </a:r>
            <a:endParaRPr b="0" lang="en-US" sz="3200" spc="-1" strike="noStrike">
              <a:latin typeface="Arial"/>
            </a:endParaRPr>
          </a:p>
          <a:p>
            <a:pPr marL="343080" indent="-342360">
              <a:lnSpc>
                <a:spcPct val="100000"/>
              </a:lnSpc>
              <a:spcBef>
                <a:spcPts val="641"/>
              </a:spcBef>
              <a:buClr>
                <a:srgbClr val="000000"/>
              </a:buClr>
              <a:buFont typeface="Arial"/>
              <a:buChar char="•"/>
              <a:tabLst>
                <a:tab algn="l" pos="0"/>
              </a:tabLst>
            </a:pPr>
            <a:r>
              <a:rPr b="0" lang="en-US" sz="3200" spc="-1" strike="noStrike" u="sng">
                <a:solidFill>
                  <a:srgbClr val="000000"/>
                </a:solidFill>
                <a:uFillTx/>
                <a:latin typeface="Calibri"/>
              </a:rPr>
              <a:t>Use Deduction</a:t>
            </a:r>
            <a:r>
              <a:rPr b="0" lang="en-US" sz="3200" spc="-1" strike="noStrike">
                <a:solidFill>
                  <a:srgbClr val="000000"/>
                </a:solidFill>
                <a:latin typeface="Calibri"/>
              </a:rPr>
              <a:t> by forming a general theory   </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CustomShape 1"/>
          <p:cNvSpPr/>
          <p:nvPr/>
        </p:nvSpPr>
        <p:spPr>
          <a:xfrm>
            <a:off x="457200" y="274680"/>
            <a:ext cx="8228880" cy="114228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en-US" sz="4400" spc="-1" strike="noStrike">
                <a:solidFill>
                  <a:srgbClr val="000000"/>
                </a:solidFill>
                <a:latin typeface="Calibri"/>
              </a:rPr>
              <a:t>Basic Model of AID Inquiry</a:t>
            </a:r>
            <a:endParaRPr b="0" lang="en-US" sz="4400" spc="-1" strike="noStrike">
              <a:latin typeface="Arial"/>
            </a:endParaRPr>
          </a:p>
        </p:txBody>
      </p:sp>
      <p:sp>
        <p:nvSpPr>
          <p:cNvPr id="357" name="CustomShape 2"/>
          <p:cNvSpPr/>
          <p:nvPr/>
        </p:nvSpPr>
        <p:spPr>
          <a:xfrm>
            <a:off x="6553080" y="6356520"/>
            <a:ext cx="2133000" cy="36432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6284713F-5669-4EC6-A84A-49B227C0D08A}" type="slidenum">
              <a:rPr b="0" lang="en-US" sz="1200" spc="-1" strike="noStrike">
                <a:solidFill>
                  <a:srgbClr val="8b8b8b"/>
                </a:solidFill>
                <a:latin typeface="Calibri"/>
              </a:rPr>
              <a:t>&lt;number&gt;</a:t>
            </a:fld>
            <a:endParaRPr b="0" lang="en-US" sz="1200" spc="-1" strike="noStrike">
              <a:latin typeface="Arial"/>
            </a:endParaRPr>
          </a:p>
        </p:txBody>
      </p:sp>
      <p:pic>
        <p:nvPicPr>
          <p:cNvPr id="358" name="Picture 4_2" descr=""/>
          <p:cNvPicPr/>
          <p:nvPr/>
        </p:nvPicPr>
        <p:blipFill>
          <a:blip r:embed="rId1"/>
          <a:stretch/>
        </p:blipFill>
        <p:spPr>
          <a:xfrm>
            <a:off x="457200" y="1417680"/>
            <a:ext cx="8379720" cy="479124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9" name="" descr=""/>
          <p:cNvPicPr/>
          <p:nvPr/>
        </p:nvPicPr>
        <p:blipFill>
          <a:blip r:embed="rId1"/>
          <a:stretch/>
        </p:blipFill>
        <p:spPr>
          <a:xfrm>
            <a:off x="93240" y="228600"/>
            <a:ext cx="8821800" cy="64004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0" name="Picture 3_5" descr=""/>
          <p:cNvPicPr/>
          <p:nvPr/>
        </p:nvPicPr>
        <p:blipFill>
          <a:blip r:embed="rId1"/>
          <a:stretch/>
        </p:blipFill>
        <p:spPr>
          <a:xfrm>
            <a:off x="2776320" y="1106280"/>
            <a:ext cx="2228040" cy="3079080"/>
          </a:xfrm>
          <a:prstGeom prst="rect">
            <a:avLst/>
          </a:prstGeom>
          <a:ln w="0">
            <a:noFill/>
          </a:ln>
        </p:spPr>
      </p:pic>
      <p:sp>
        <p:nvSpPr>
          <p:cNvPr id="361" name="CustomShape 1"/>
          <p:cNvSpPr/>
          <p:nvPr/>
        </p:nvSpPr>
        <p:spPr>
          <a:xfrm>
            <a:off x="2071440" y="2150640"/>
            <a:ext cx="1571040" cy="913320"/>
          </a:xfrm>
          <a:prstGeom prst="rect">
            <a:avLst/>
          </a:prstGeom>
          <a:ln>
            <a:round/>
          </a:ln>
        </p:spPr>
        <p:style>
          <a:lnRef idx="2">
            <a:schemeClr val="accent3">
              <a:shade val="50000"/>
            </a:schemeClr>
          </a:lnRef>
          <a:fillRef idx="1">
            <a:schemeClr val="accent3"/>
          </a:fillRef>
          <a:effectRef idx="0">
            <a:schemeClr val="accent3"/>
          </a:effectRef>
          <a:fontRef idx="minor"/>
        </p:style>
        <p:txBody>
          <a:bodyPr wrap="none" lIns="90000" rIns="90000" tIns="45000" bIns="45000">
            <a:spAutoFit/>
          </a:bodyPr>
          <a:p>
            <a:pPr algn="ctr">
              <a:lnSpc>
                <a:spcPct val="100000"/>
              </a:lnSpc>
            </a:pPr>
            <a:r>
              <a:rPr b="1" lang="en-US" sz="5400" spc="-1" strike="noStrike">
                <a:solidFill>
                  <a:srgbClr val="f9f3dd"/>
                </a:solidFill>
                <a:latin typeface="Calibri"/>
                <a:ea typeface="DejaVu Sans"/>
              </a:rPr>
              <a:t>2011</a:t>
            </a:r>
            <a:endParaRPr b="0" lang="en-US" sz="5400" spc="-1" strike="noStrike">
              <a:latin typeface="Arial"/>
            </a:endParaRPr>
          </a:p>
        </p:txBody>
      </p:sp>
      <p:pic>
        <p:nvPicPr>
          <p:cNvPr id="362" name="Picture 5_1" descr=""/>
          <p:cNvPicPr/>
          <p:nvPr/>
        </p:nvPicPr>
        <p:blipFill>
          <a:blip r:embed="rId2"/>
          <a:stretch/>
        </p:blipFill>
        <p:spPr>
          <a:xfrm>
            <a:off x="5121720" y="949680"/>
            <a:ext cx="1934280" cy="3235680"/>
          </a:xfrm>
          <a:prstGeom prst="rect">
            <a:avLst/>
          </a:prstGeom>
          <a:ln w="0">
            <a:noFill/>
          </a:ln>
        </p:spPr>
      </p:pic>
      <p:sp>
        <p:nvSpPr>
          <p:cNvPr id="363" name="CustomShape 2"/>
          <p:cNvSpPr/>
          <p:nvPr/>
        </p:nvSpPr>
        <p:spPr>
          <a:xfrm>
            <a:off x="4442040" y="1722960"/>
            <a:ext cx="1571040" cy="913320"/>
          </a:xfrm>
          <a:prstGeom prst="rect">
            <a:avLst/>
          </a:prstGeom>
          <a:ln>
            <a:round/>
          </a:ln>
        </p:spPr>
        <p:style>
          <a:lnRef idx="2">
            <a:schemeClr val="accent3">
              <a:shade val="50000"/>
            </a:schemeClr>
          </a:lnRef>
          <a:fillRef idx="1">
            <a:schemeClr val="accent3"/>
          </a:fillRef>
          <a:effectRef idx="0">
            <a:schemeClr val="accent3"/>
          </a:effectRef>
          <a:fontRef idx="minor"/>
        </p:style>
        <p:txBody>
          <a:bodyPr wrap="none" lIns="90000" rIns="90000" tIns="45000" bIns="45000">
            <a:spAutoFit/>
          </a:bodyPr>
          <a:p>
            <a:pPr algn="ctr">
              <a:lnSpc>
                <a:spcPct val="100000"/>
              </a:lnSpc>
            </a:pPr>
            <a:r>
              <a:rPr b="1" lang="en-US" sz="5400" spc="-1" strike="noStrike">
                <a:solidFill>
                  <a:srgbClr val="f9f3dd"/>
                </a:solidFill>
                <a:latin typeface="Calibri"/>
                <a:ea typeface="DejaVu Sans"/>
              </a:rPr>
              <a:t>2016</a:t>
            </a:r>
            <a:endParaRPr b="0" lang="en-US" sz="5400" spc="-1" strike="noStrike">
              <a:latin typeface="Arial"/>
            </a:endParaRPr>
          </a:p>
        </p:txBody>
      </p:sp>
      <p:pic>
        <p:nvPicPr>
          <p:cNvPr id="364" name="Picture 8_2" descr=""/>
          <p:cNvPicPr/>
          <p:nvPr/>
        </p:nvPicPr>
        <p:blipFill>
          <a:blip r:embed="rId3"/>
          <a:stretch/>
        </p:blipFill>
        <p:spPr>
          <a:xfrm>
            <a:off x="971640" y="3416760"/>
            <a:ext cx="2147760" cy="3555360"/>
          </a:xfrm>
          <a:prstGeom prst="rect">
            <a:avLst/>
          </a:prstGeom>
          <a:ln w="0">
            <a:noFill/>
          </a:ln>
        </p:spPr>
      </p:pic>
      <p:sp>
        <p:nvSpPr>
          <p:cNvPr id="365" name="CustomShape 3"/>
          <p:cNvSpPr/>
          <p:nvPr/>
        </p:nvSpPr>
        <p:spPr>
          <a:xfrm>
            <a:off x="-135000" y="4580640"/>
            <a:ext cx="1571040" cy="913320"/>
          </a:xfrm>
          <a:prstGeom prst="rect">
            <a:avLst/>
          </a:prstGeom>
          <a:ln>
            <a:round/>
          </a:ln>
        </p:spPr>
        <p:style>
          <a:lnRef idx="2">
            <a:schemeClr val="accent3">
              <a:shade val="50000"/>
            </a:schemeClr>
          </a:lnRef>
          <a:fillRef idx="1">
            <a:schemeClr val="accent3"/>
          </a:fillRef>
          <a:effectRef idx="0">
            <a:schemeClr val="accent3"/>
          </a:effectRef>
          <a:fontRef idx="minor"/>
        </p:style>
        <p:txBody>
          <a:bodyPr wrap="none" lIns="90000" rIns="90000" tIns="45000" bIns="45000">
            <a:spAutoFit/>
          </a:bodyPr>
          <a:p>
            <a:pPr algn="ctr">
              <a:lnSpc>
                <a:spcPct val="100000"/>
              </a:lnSpc>
            </a:pPr>
            <a:r>
              <a:rPr b="1" lang="en-US" sz="5400" spc="-1" strike="noStrike">
                <a:solidFill>
                  <a:srgbClr val="f9f3dd"/>
                </a:solidFill>
                <a:latin typeface="Calibri"/>
                <a:ea typeface="DejaVu Sans"/>
              </a:rPr>
              <a:t>2001</a:t>
            </a:r>
            <a:endParaRPr b="0" lang="en-US" sz="5400" spc="-1" strike="noStrike">
              <a:latin typeface="Arial"/>
            </a:endParaRPr>
          </a:p>
        </p:txBody>
      </p:sp>
      <p:pic>
        <p:nvPicPr>
          <p:cNvPr id="366" name="Picture 9_2" descr=""/>
          <p:cNvPicPr/>
          <p:nvPr/>
        </p:nvPicPr>
        <p:blipFill>
          <a:blip r:embed="rId4"/>
          <a:stretch/>
        </p:blipFill>
        <p:spPr>
          <a:xfrm>
            <a:off x="7074000" y="101520"/>
            <a:ext cx="2069280" cy="3055680"/>
          </a:xfrm>
          <a:prstGeom prst="rect">
            <a:avLst/>
          </a:prstGeom>
          <a:ln w="0">
            <a:noFill/>
          </a:ln>
        </p:spPr>
      </p:pic>
      <p:sp>
        <p:nvSpPr>
          <p:cNvPr id="367" name="CustomShape 4"/>
          <p:cNvSpPr/>
          <p:nvPr/>
        </p:nvSpPr>
        <p:spPr>
          <a:xfrm>
            <a:off x="5493600" y="136080"/>
            <a:ext cx="1571040" cy="913320"/>
          </a:xfrm>
          <a:prstGeom prst="rect">
            <a:avLst/>
          </a:prstGeom>
          <a:ln>
            <a:round/>
          </a:ln>
        </p:spPr>
        <p:style>
          <a:lnRef idx="2">
            <a:schemeClr val="accent3">
              <a:shade val="50000"/>
            </a:schemeClr>
          </a:lnRef>
          <a:fillRef idx="1">
            <a:schemeClr val="accent3"/>
          </a:fillRef>
          <a:effectRef idx="0">
            <a:schemeClr val="accent3"/>
          </a:effectRef>
          <a:fontRef idx="minor"/>
        </p:style>
        <p:txBody>
          <a:bodyPr wrap="none" lIns="90000" rIns="90000" tIns="45000" bIns="45000">
            <a:spAutoFit/>
          </a:bodyPr>
          <a:p>
            <a:pPr algn="ctr">
              <a:lnSpc>
                <a:spcPct val="100000"/>
              </a:lnSpc>
            </a:pPr>
            <a:r>
              <a:rPr b="1" lang="en-US" sz="5400" spc="-1" strike="noStrike">
                <a:solidFill>
                  <a:srgbClr val="f9f3dd"/>
                </a:solidFill>
                <a:latin typeface="Calibri"/>
                <a:ea typeface="DejaVu Sans"/>
              </a:rPr>
              <a:t>2019</a:t>
            </a:r>
            <a:endParaRPr b="0" lang="en-US" sz="5400" spc="-1" strike="noStrike">
              <a:latin typeface="Arial"/>
            </a:endParaRPr>
          </a:p>
        </p:txBody>
      </p:sp>
      <p:pic>
        <p:nvPicPr>
          <p:cNvPr id="368" name="Picture 10_2" descr="Screen Shot 2019-02-21 at 6.04.28 AM.png"/>
          <p:cNvPicPr/>
          <p:nvPr/>
        </p:nvPicPr>
        <p:blipFill>
          <a:blip r:embed="rId5"/>
          <a:stretch/>
        </p:blipFill>
        <p:spPr>
          <a:xfrm>
            <a:off x="5485320" y="3830760"/>
            <a:ext cx="1970280" cy="3026520"/>
          </a:xfrm>
          <a:prstGeom prst="rect">
            <a:avLst/>
          </a:prstGeom>
          <a:ln w="0">
            <a:noFill/>
          </a:ln>
        </p:spPr>
      </p:pic>
      <p:sp>
        <p:nvSpPr>
          <p:cNvPr id="369" name="CustomShape 5"/>
          <p:cNvSpPr/>
          <p:nvPr/>
        </p:nvSpPr>
        <p:spPr>
          <a:xfrm>
            <a:off x="666000" y="156960"/>
            <a:ext cx="4818240" cy="6386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3600" spc="-1" strike="noStrike">
                <a:solidFill>
                  <a:srgbClr val="ff0000"/>
                </a:solidFill>
                <a:latin typeface="Calibri"/>
                <a:ea typeface="DejaVu Sans"/>
              </a:rPr>
              <a:t>Antenarrative Books:</a:t>
            </a:r>
            <a:endParaRPr b="0" lang="en-US" sz="3600" spc="-1" strike="noStrike">
              <a:latin typeface="Arial"/>
            </a:endParaRPr>
          </a:p>
        </p:txBody>
      </p:sp>
      <p:pic>
        <p:nvPicPr>
          <p:cNvPr id="370" name="" descr=""/>
          <p:cNvPicPr/>
          <p:nvPr/>
        </p:nvPicPr>
        <p:blipFill>
          <a:blip r:embed="rId6"/>
          <a:stretch/>
        </p:blipFill>
        <p:spPr>
          <a:xfrm>
            <a:off x="40320" y="78480"/>
            <a:ext cx="9143280" cy="672228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CustomShape 1"/>
          <p:cNvSpPr/>
          <p:nvPr/>
        </p:nvSpPr>
        <p:spPr>
          <a:xfrm>
            <a:off x="457200" y="274680"/>
            <a:ext cx="7200360" cy="10328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1" i="1" lang="en-US" sz="3200" spc="-1" strike="noStrike">
                <a:solidFill>
                  <a:srgbClr val="ff0000"/>
                </a:solidFill>
                <a:latin typeface="Calibri"/>
              </a:rPr>
              <a:t>Charles Sanders Peirce </a:t>
            </a:r>
            <a:br/>
            <a:r>
              <a:rPr b="1" i="1" lang="en-US" sz="3200" spc="-1" strike="noStrike">
                <a:solidFill>
                  <a:srgbClr val="ff0000"/>
                </a:solidFill>
                <a:latin typeface="Calibri"/>
              </a:rPr>
              <a:t>4 Tests of Self- Correcting Induction</a:t>
            </a:r>
            <a:endParaRPr b="0" lang="en-US" sz="3200" spc="-1" strike="noStrike">
              <a:latin typeface="Arial"/>
            </a:endParaRPr>
          </a:p>
        </p:txBody>
      </p:sp>
      <p:sp>
        <p:nvSpPr>
          <p:cNvPr id="372" name="CustomShape 2"/>
          <p:cNvSpPr/>
          <p:nvPr/>
        </p:nvSpPr>
        <p:spPr>
          <a:xfrm>
            <a:off x="0" y="1218600"/>
            <a:ext cx="8935200" cy="5638680"/>
          </a:xfrm>
          <a:prstGeom prst="rect">
            <a:avLst/>
          </a:prstGeom>
          <a:noFill/>
          <a:ln w="0">
            <a:noFill/>
          </a:ln>
        </p:spPr>
        <p:style>
          <a:lnRef idx="0"/>
          <a:fillRef idx="0"/>
          <a:effectRef idx="0"/>
          <a:fontRef idx="minor"/>
        </p:style>
        <p:txBody>
          <a:bodyPr lIns="90000" rIns="90000" tIns="45000" bIns="45000">
            <a:normAutofit fontScale="49000"/>
          </a:bodyPr>
          <a:p>
            <a:pPr marL="343080" indent="-342360">
              <a:lnSpc>
                <a:spcPct val="100000"/>
              </a:lnSpc>
              <a:spcBef>
                <a:spcPts val="1020"/>
              </a:spcBef>
              <a:buClr>
                <a:srgbClr val="000000"/>
              </a:buClr>
              <a:buFont typeface="Arial"/>
              <a:buChar char="•"/>
            </a:pPr>
            <a:r>
              <a:rPr b="1" lang="en-US" sz="5100" spc="-1" strike="noStrike">
                <a:solidFill>
                  <a:srgbClr val="000000"/>
                </a:solidFill>
                <a:latin typeface="Calibri"/>
              </a:rPr>
              <a:t>Test One: Try to dismiss the precepts by Your Own Reflection</a:t>
            </a:r>
            <a:endParaRPr b="0" lang="en-US" sz="5100" spc="-1" strike="noStrike">
              <a:latin typeface="Arial"/>
            </a:endParaRPr>
          </a:p>
          <a:p>
            <a:pPr marL="343080" indent="-342360">
              <a:lnSpc>
                <a:spcPct val="100000"/>
              </a:lnSpc>
              <a:spcBef>
                <a:spcPts val="1020"/>
              </a:spcBef>
              <a:buClr>
                <a:srgbClr val="000000"/>
              </a:buClr>
              <a:buFont typeface="Arial"/>
              <a:buChar char="•"/>
            </a:pPr>
            <a:r>
              <a:rPr b="1" lang="en-US" sz="5100" spc="-1" strike="noStrike">
                <a:solidFill>
                  <a:srgbClr val="000000"/>
                </a:solidFill>
                <a:latin typeface="Calibri"/>
              </a:rPr>
              <a:t>Test Two: Ask other people if they see and hear the same thing</a:t>
            </a:r>
            <a:endParaRPr b="0" lang="en-US" sz="5100" spc="-1" strike="noStrike">
              <a:latin typeface="Arial"/>
            </a:endParaRPr>
          </a:p>
          <a:p>
            <a:pPr marL="343080" indent="-342360">
              <a:lnSpc>
                <a:spcPct val="100000"/>
              </a:lnSpc>
              <a:spcBef>
                <a:spcPts val="1001"/>
              </a:spcBef>
              <a:buClr>
                <a:srgbClr val="000000"/>
              </a:buClr>
              <a:buFont typeface="Arial"/>
              <a:buChar char="•"/>
            </a:pPr>
            <a:r>
              <a:rPr b="1" lang="en-US" sz="5000" spc="-1" strike="noStrike">
                <a:solidFill>
                  <a:srgbClr val="000000"/>
                </a:solidFill>
                <a:latin typeface="Calibri"/>
              </a:rPr>
              <a:t>Test Three: Use your knowledge of laws of nature</a:t>
            </a:r>
            <a:endParaRPr b="0" lang="en-US" sz="5000" spc="-1" strike="noStrike">
              <a:latin typeface="Arial"/>
            </a:endParaRPr>
          </a:p>
          <a:p>
            <a:pPr marL="343080" indent="-342360">
              <a:lnSpc>
                <a:spcPct val="100000"/>
              </a:lnSpc>
              <a:spcBef>
                <a:spcPts val="1001"/>
              </a:spcBef>
              <a:buClr>
                <a:srgbClr val="000000"/>
              </a:buClr>
              <a:buFont typeface="Arial"/>
              <a:buChar char="•"/>
            </a:pPr>
            <a:r>
              <a:rPr b="1" lang="en-US" sz="5000" spc="-1" strike="noStrike">
                <a:solidFill>
                  <a:srgbClr val="000000"/>
                </a:solidFill>
                <a:latin typeface="Calibri"/>
              </a:rPr>
              <a:t>Test Four: Do experiments to see if the precept is illusory</a:t>
            </a:r>
            <a:r>
              <a:rPr b="1" lang="en-US" sz="4200" spc="-1" strike="noStrike">
                <a:solidFill>
                  <a:srgbClr val="000000"/>
                </a:solidFill>
                <a:latin typeface="Calibri"/>
              </a:rPr>
              <a:t>. </a:t>
            </a:r>
            <a:r>
              <a:rPr b="0" lang="en-US" sz="3200" spc="-1" strike="noStrike">
                <a:solidFill>
                  <a:srgbClr val="000000"/>
                </a:solidFill>
                <a:latin typeface="Calibri"/>
              </a:rPr>
              <a:t>Charles Sanders Peirce (Vol. 2.142)</a:t>
            </a:r>
            <a:endParaRPr b="0" lang="en-US" sz="3200" spc="-1" strike="noStrike">
              <a:latin typeface="Arial"/>
            </a:endParaRPr>
          </a:p>
        </p:txBody>
      </p:sp>
      <p:sp>
        <p:nvSpPr>
          <p:cNvPr id="373" name="CustomShape 3"/>
          <p:cNvSpPr/>
          <p:nvPr/>
        </p:nvSpPr>
        <p:spPr>
          <a:xfrm>
            <a:off x="6553080" y="6356520"/>
            <a:ext cx="2133000" cy="36432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243CB77D-2731-4EDC-BBB8-F3373F2A790A}" type="slidenum">
              <a:rPr b="0" lang="en-US" sz="1200" spc="-1" strike="noStrike">
                <a:solidFill>
                  <a:srgbClr val="8b8b8b"/>
                </a:solidFill>
                <a:latin typeface="Calibri"/>
              </a:rPr>
              <a:t>&lt;number&gt;</a:t>
            </a:fld>
            <a:endParaRPr b="0" lang="en-US" sz="1200" spc="-1" strike="noStrike">
              <a:latin typeface="Arial"/>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childTnLst>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37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372">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37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372">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CustomShape 1"/>
          <p:cNvSpPr/>
          <p:nvPr/>
        </p:nvSpPr>
        <p:spPr>
          <a:xfrm>
            <a:off x="1613880" y="295920"/>
            <a:ext cx="5911200" cy="781560"/>
          </a:xfrm>
          <a:prstGeom prst="rect">
            <a:avLst/>
          </a:prstGeom>
          <a:noFill/>
          <a:ln w="0">
            <a:noFill/>
          </a:ln>
        </p:spPr>
        <p:style>
          <a:lnRef idx="0"/>
          <a:fillRef idx="0"/>
          <a:effectRef idx="0"/>
          <a:fontRef idx="minor"/>
        </p:style>
        <p:txBody>
          <a:bodyPr lIns="90000" rIns="90000" tIns="45000" bIns="45000" anchor="ctr">
            <a:normAutofit fontScale="94000"/>
          </a:bodyPr>
          <a:p>
            <a:pPr>
              <a:lnSpc>
                <a:spcPct val="90000"/>
              </a:lnSpc>
            </a:pPr>
            <a:r>
              <a:rPr b="0" lang="en-US" sz="4400" spc="-1" strike="noStrike">
                <a:solidFill>
                  <a:srgbClr val="385623"/>
                </a:solidFill>
                <a:latin typeface="Arial Black"/>
                <a:ea typeface="DejaVu Sans"/>
              </a:rPr>
              <a:t>For your Library</a:t>
            </a:r>
            <a:endParaRPr b="0" lang="en-US" sz="4400" spc="-1" strike="noStrike">
              <a:latin typeface="Arial"/>
            </a:endParaRPr>
          </a:p>
        </p:txBody>
      </p:sp>
      <p:pic>
        <p:nvPicPr>
          <p:cNvPr id="314" name="Picture 5_3" descr="book cover doing conversation storytelling.png"/>
          <p:cNvPicPr/>
          <p:nvPr/>
        </p:nvPicPr>
        <p:blipFill>
          <a:blip r:embed="rId1"/>
          <a:stretch/>
        </p:blipFill>
        <p:spPr>
          <a:xfrm rot="21045600">
            <a:off x="1422360" y="1560240"/>
            <a:ext cx="2440080" cy="3483720"/>
          </a:xfrm>
          <a:prstGeom prst="rect">
            <a:avLst/>
          </a:prstGeom>
          <a:ln w="0">
            <a:noFill/>
          </a:ln>
        </p:spPr>
      </p:pic>
      <p:pic>
        <p:nvPicPr>
          <p:cNvPr id="315" name="Picture 6_1" descr=""/>
          <p:cNvPicPr/>
          <p:nvPr/>
        </p:nvPicPr>
        <p:blipFill>
          <a:blip r:embed="rId2"/>
          <a:stretch/>
        </p:blipFill>
        <p:spPr>
          <a:xfrm rot="21063600">
            <a:off x="5894280" y="1101240"/>
            <a:ext cx="2718360" cy="4041720"/>
          </a:xfrm>
          <a:prstGeom prst="rect">
            <a:avLst/>
          </a:prstGeom>
          <a:ln w="0">
            <a:noFill/>
          </a:ln>
        </p:spPr>
      </p:pic>
      <p:sp>
        <p:nvSpPr>
          <p:cNvPr id="316" name="CustomShape 2"/>
          <p:cNvSpPr/>
          <p:nvPr/>
        </p:nvSpPr>
        <p:spPr>
          <a:xfrm>
            <a:off x="3028680" y="6356520"/>
            <a:ext cx="3081960" cy="360360"/>
          </a:xfrm>
          <a:prstGeom prst="rect">
            <a:avLst/>
          </a:prstGeom>
          <a:noFill/>
          <a:ln w="0">
            <a:noFill/>
          </a:ln>
        </p:spPr>
        <p:style>
          <a:lnRef idx="0"/>
          <a:fillRef idx="0"/>
          <a:effectRef idx="0"/>
          <a:fontRef idx="minor"/>
        </p:style>
      </p:sp>
      <p:sp>
        <p:nvSpPr>
          <p:cNvPr id="317" name="CustomShape 3"/>
          <p:cNvSpPr/>
          <p:nvPr/>
        </p:nvSpPr>
        <p:spPr>
          <a:xfrm>
            <a:off x="5714640" y="5211360"/>
            <a:ext cx="3450240" cy="11419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1800" spc="-1" strike="noStrike" u="sng">
                <a:solidFill>
                  <a:srgbClr val="0000ff"/>
                </a:solidFill>
                <a:uFillTx/>
                <a:latin typeface="Arial"/>
                <a:ea typeface="DejaVu Sans"/>
                <a:hlinkClick r:id="rId3"/>
              </a:rPr>
              <a:t>Published 2020</a:t>
            </a:r>
            <a:endParaRPr b="0" lang="en-US" sz="1800" spc="-1" strike="noStrike">
              <a:latin typeface="Arial"/>
            </a:endParaRPr>
          </a:p>
        </p:txBody>
      </p:sp>
      <p:sp>
        <p:nvSpPr>
          <p:cNvPr id="318" name="CustomShape 4"/>
          <p:cNvSpPr/>
          <p:nvPr/>
        </p:nvSpPr>
        <p:spPr>
          <a:xfrm>
            <a:off x="0" y="5485680"/>
            <a:ext cx="2512080" cy="343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u="sng">
                <a:solidFill>
                  <a:srgbClr val="0000ff"/>
                </a:solidFill>
                <a:uFillTx/>
                <a:latin typeface="Arial"/>
                <a:ea typeface="DejaVu Sans"/>
                <a:hlinkClick r:id="rId4"/>
              </a:rPr>
              <a:t>Published 2020 E-book $40, handback $100  version CLICK HERE</a:t>
            </a:r>
            <a:endParaRPr b="0" lang="en-US" sz="1800" spc="-1" strike="noStrike">
              <a:latin typeface="Arial"/>
            </a:endParaRPr>
          </a:p>
        </p:txBody>
      </p:sp>
      <p:sp>
        <p:nvSpPr>
          <p:cNvPr id="319" name="CustomShape 5"/>
          <p:cNvSpPr/>
          <p:nvPr/>
        </p:nvSpPr>
        <p:spPr>
          <a:xfrm>
            <a:off x="5714640" y="5486400"/>
            <a:ext cx="2054520" cy="9111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u="sng">
                <a:solidFill>
                  <a:srgbClr val="000000"/>
                </a:solidFill>
                <a:uFillTx/>
                <a:latin typeface="AppleSystemUIFont"/>
                <a:ea typeface="DejaVu Sans"/>
              </a:rPr>
              <a:t>Paperback $42.95 </a:t>
            </a:r>
            <a:endParaRPr b="0" lang="en-US" sz="1800" spc="-1" strike="noStrike">
              <a:latin typeface="Arial"/>
            </a:endParaRPr>
          </a:p>
          <a:p>
            <a:pPr>
              <a:lnSpc>
                <a:spcPct val="100000"/>
              </a:lnSpc>
            </a:pPr>
            <a:r>
              <a:rPr b="0" lang="en-US" sz="1800" spc="-1" strike="noStrike" u="sng">
                <a:solidFill>
                  <a:srgbClr val="000000"/>
                </a:solidFill>
                <a:uFillTx/>
                <a:latin typeface="AppleSystemUIFont"/>
                <a:ea typeface="DejaVu Sans"/>
              </a:rPr>
              <a:t>or Kindle $40.80</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CustomShape 1"/>
          <p:cNvSpPr/>
          <p:nvPr/>
        </p:nvSpPr>
        <p:spPr>
          <a:xfrm>
            <a:off x="457200" y="273600"/>
            <a:ext cx="8228520" cy="11440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000000"/>
                </a:solidFill>
                <a:latin typeface="Arial"/>
                <a:ea typeface="DejaVu Sans"/>
              </a:rPr>
              <a:t>Living Stories are Agential!</a:t>
            </a:r>
            <a:endParaRPr b="0" lang="en-US" sz="4400" spc="-1" strike="noStrike">
              <a:latin typeface="Arial"/>
            </a:endParaRPr>
          </a:p>
        </p:txBody>
      </p:sp>
      <p:sp>
        <p:nvSpPr>
          <p:cNvPr id="375" name="CustomShape 2"/>
          <p:cNvSpPr/>
          <p:nvPr/>
        </p:nvSpPr>
        <p:spPr>
          <a:xfrm>
            <a:off x="457200" y="1604520"/>
            <a:ext cx="8228520" cy="3976560"/>
          </a:xfrm>
          <a:prstGeom prst="rect">
            <a:avLst/>
          </a:prstGeom>
          <a:noFill/>
          <a:ln w="0">
            <a:noFill/>
          </a:ln>
        </p:spPr>
        <p:style>
          <a:lnRef idx="0"/>
          <a:fillRef idx="0"/>
          <a:effectRef idx="0"/>
          <a:fontRef idx="minor"/>
        </p:style>
        <p:txBody>
          <a:bodyPr lIns="0" rIns="0" tIns="0" bIns="0" anchor="ctr">
            <a:noAutofit/>
          </a:bodyPr>
          <a:p>
            <a:pPr marL="216000" indent="-215280">
              <a:lnSpc>
                <a:spcPct val="100000"/>
              </a:lnSpc>
              <a:buClr>
                <a:srgbClr val="000000"/>
              </a:buClr>
              <a:buSzPct val="45000"/>
              <a:buFont typeface="Wingdings" charset="2"/>
              <a:buChar char=""/>
            </a:pPr>
            <a:r>
              <a:rPr b="0" lang="en-US" sz="3200" spc="-1" strike="noStrike">
                <a:solidFill>
                  <a:srgbClr val="000000"/>
                </a:solidFill>
                <a:latin typeface="Arial"/>
                <a:ea typeface="DejaVu Sans"/>
              </a:rPr>
              <a:t>Living Story is Indigenous Ways of Knowing (</a:t>
            </a:r>
            <a:r>
              <a:rPr b="1" lang="en-US" sz="3200" spc="-1" strike="noStrike">
                <a:solidFill>
                  <a:srgbClr val="000000"/>
                </a:solidFill>
                <a:latin typeface="Arial"/>
                <a:ea typeface="DejaVu Sans"/>
              </a:rPr>
              <a:t>IWOK</a:t>
            </a:r>
            <a:r>
              <a:rPr b="0" lang="en-US" sz="3200" spc="-1" strike="noStrike">
                <a:solidFill>
                  <a:srgbClr val="000000"/>
                </a:solidFill>
                <a:latin typeface="Arial"/>
                <a:ea typeface="DejaVu Sans"/>
              </a:rPr>
              <a:t>)</a:t>
            </a:r>
            <a:endParaRPr b="0" lang="en-US" sz="3200" spc="-1" strike="noStrike">
              <a:latin typeface="Arial"/>
            </a:endParaRPr>
          </a:p>
          <a:p>
            <a:pPr marL="216000" indent="-215280">
              <a:lnSpc>
                <a:spcPct val="100000"/>
              </a:lnSpc>
              <a:buClr>
                <a:srgbClr val="000000"/>
              </a:buClr>
              <a:buSzPct val="45000"/>
              <a:buFont typeface="Wingdings" charset="2"/>
              <a:buChar char=""/>
            </a:pPr>
            <a:r>
              <a:rPr b="0" lang="en-US" sz="3200" spc="-1" strike="noStrike">
                <a:solidFill>
                  <a:srgbClr val="000000"/>
                </a:solidFill>
                <a:latin typeface="Arial"/>
                <a:ea typeface="DejaVu Sans"/>
              </a:rPr>
              <a:t>Living Story has 3 ways of Being</a:t>
            </a:r>
            <a:endParaRPr b="0" lang="en-US" sz="3200" spc="-1" strike="noStrike">
              <a:latin typeface="Arial"/>
            </a:endParaRPr>
          </a:p>
          <a:p>
            <a:pPr marL="216000" indent="-215280">
              <a:lnSpc>
                <a:spcPct val="100000"/>
              </a:lnSpc>
              <a:buClr>
                <a:srgbClr val="000000"/>
              </a:buClr>
              <a:buFont typeface="StarSymbol"/>
              <a:buAutoNum type="arabicParenR"/>
            </a:pPr>
            <a:r>
              <a:rPr b="0" lang="en-US" sz="3200" spc="-1" strike="noStrike">
                <a:solidFill>
                  <a:srgbClr val="000000"/>
                </a:solidFill>
                <a:latin typeface="Arial"/>
                <a:ea typeface="DejaVu Sans"/>
              </a:rPr>
              <a:t> </a:t>
            </a:r>
            <a:r>
              <a:rPr b="0" lang="en-US" sz="3200" spc="-1" strike="noStrike">
                <a:solidFill>
                  <a:srgbClr val="000000"/>
                </a:solidFill>
                <a:latin typeface="Arial"/>
                <a:ea typeface="DejaVu Sans"/>
              </a:rPr>
              <a:t>A PLACE</a:t>
            </a:r>
            <a:endParaRPr b="0" lang="en-US" sz="3200" spc="-1" strike="noStrike">
              <a:latin typeface="Arial"/>
            </a:endParaRPr>
          </a:p>
          <a:p>
            <a:pPr marL="216000" indent="-215280">
              <a:lnSpc>
                <a:spcPct val="100000"/>
              </a:lnSpc>
              <a:buClr>
                <a:srgbClr val="000000"/>
              </a:buClr>
              <a:buFont typeface="StarSymbol"/>
              <a:buAutoNum type="arabicParenR"/>
            </a:pPr>
            <a:r>
              <a:rPr b="0" lang="en-US" sz="3200" spc="-1" strike="noStrike">
                <a:solidFill>
                  <a:srgbClr val="000000"/>
                </a:solidFill>
                <a:latin typeface="Arial"/>
                <a:ea typeface="DejaVu Sans"/>
              </a:rPr>
              <a:t> </a:t>
            </a:r>
            <a:r>
              <a:rPr b="0" lang="en-US" sz="3200" spc="-1" strike="noStrike">
                <a:solidFill>
                  <a:srgbClr val="000000"/>
                </a:solidFill>
                <a:latin typeface="Arial"/>
                <a:ea typeface="DejaVu Sans"/>
              </a:rPr>
              <a:t>A TIME</a:t>
            </a:r>
            <a:endParaRPr b="0" lang="en-US" sz="3200" spc="-1" strike="noStrike">
              <a:latin typeface="Arial"/>
            </a:endParaRPr>
          </a:p>
          <a:p>
            <a:pPr marL="216000" indent="-215280">
              <a:lnSpc>
                <a:spcPct val="100000"/>
              </a:lnSpc>
              <a:buClr>
                <a:srgbClr val="000000"/>
              </a:buClr>
              <a:buFont typeface="StarSymbol"/>
              <a:buAutoNum type="arabicParenR"/>
            </a:pPr>
            <a:r>
              <a:rPr b="0" lang="en-US" sz="3200" spc="-1" strike="noStrike">
                <a:solidFill>
                  <a:srgbClr val="000000"/>
                </a:solidFill>
                <a:latin typeface="Arial"/>
                <a:ea typeface="DejaVu Sans"/>
              </a:rPr>
              <a:t> </a:t>
            </a:r>
            <a:r>
              <a:rPr b="0" lang="en-US" sz="3200" spc="-1" strike="noStrike">
                <a:solidFill>
                  <a:srgbClr val="000000"/>
                </a:solidFill>
                <a:latin typeface="Arial"/>
                <a:ea typeface="DejaVu Sans"/>
              </a:rPr>
              <a:t>An ALIVENESS of Spirit, all its Own</a:t>
            </a:r>
            <a:endParaRPr b="0" lang="en-US" sz="3200" spc="-1" strike="noStrike">
              <a:latin typeface="Arial"/>
            </a:endParaRPr>
          </a:p>
        </p:txBody>
      </p:sp>
      <p:sp>
        <p:nvSpPr>
          <p:cNvPr id="376" name="CustomShape 3"/>
          <p:cNvSpPr/>
          <p:nvPr/>
        </p:nvSpPr>
        <p:spPr>
          <a:xfrm>
            <a:off x="914400" y="5943600"/>
            <a:ext cx="4571280" cy="6015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Kaylynn TwoTrees ‘living stories’ from Lakota IWOK</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7" name="CustomShape 1"/>
          <p:cNvSpPr/>
          <p:nvPr/>
        </p:nvSpPr>
        <p:spPr>
          <a:xfrm>
            <a:off x="0" y="274680"/>
            <a:ext cx="9141840" cy="11408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1" lang="en-US" sz="3200" spc="-1" strike="noStrike">
                <a:solidFill>
                  <a:srgbClr val="000000"/>
                </a:solidFill>
                <a:latin typeface="Calibri"/>
                <a:ea typeface="DejaVu Sans"/>
              </a:rPr>
              <a:t>There are differences between Western Ways of Narrative and Indigenous Ways of Living Story</a:t>
            </a:r>
            <a:endParaRPr b="0" lang="en-US" sz="3200" spc="-1" strike="noStrike">
              <a:latin typeface="Arial"/>
            </a:endParaRPr>
          </a:p>
        </p:txBody>
      </p:sp>
      <p:sp>
        <p:nvSpPr>
          <p:cNvPr id="378" name="CustomShape 2"/>
          <p:cNvSpPr/>
          <p:nvPr/>
        </p:nvSpPr>
        <p:spPr>
          <a:xfrm>
            <a:off x="457200" y="1600200"/>
            <a:ext cx="8227440" cy="4523760"/>
          </a:xfrm>
          <a:prstGeom prst="rect">
            <a:avLst/>
          </a:prstGeom>
          <a:noFill/>
          <a:ln w="0">
            <a:noFill/>
          </a:ln>
        </p:spPr>
        <p:style>
          <a:lnRef idx="0"/>
          <a:fillRef idx="0"/>
          <a:effectRef idx="0"/>
          <a:fontRef idx="minor"/>
        </p:style>
        <p:txBody>
          <a:bodyPr lIns="90000" rIns="90000" tIns="45000" bIns="45000">
            <a:noAutofit/>
          </a:bodyPr>
          <a:p>
            <a:pPr>
              <a:lnSpc>
                <a:spcPct val="100000"/>
              </a:lnSpc>
              <a:spcBef>
                <a:spcPts val="641"/>
              </a:spcBef>
              <a:tabLst>
                <a:tab algn="l" pos="0"/>
              </a:tabLst>
            </a:pPr>
            <a:r>
              <a:rPr b="1" lang="en-US" sz="3200" spc="-1" strike="noStrike">
                <a:solidFill>
                  <a:srgbClr val="ff0000"/>
                </a:solidFill>
                <a:latin typeface="Arial Black"/>
                <a:ea typeface="DejaVu Sans"/>
              </a:rPr>
              <a:t>WWOK</a:t>
            </a:r>
            <a:r>
              <a:rPr b="0" lang="en-US" sz="3200" spc="-1" strike="noStrike">
                <a:solidFill>
                  <a:srgbClr val="000000"/>
                </a:solidFill>
                <a:latin typeface="Calibri"/>
                <a:ea typeface="DejaVu Sans"/>
              </a:rPr>
              <a:t> – Western Ways of Knowing privileges Narrative-Counternarrative polemics, compare-contrast linear dualisms</a:t>
            </a: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a:p>
            <a:pPr>
              <a:lnSpc>
                <a:spcPct val="100000"/>
              </a:lnSpc>
              <a:spcBef>
                <a:spcPts val="641"/>
              </a:spcBef>
              <a:tabLst>
                <a:tab algn="l" pos="0"/>
              </a:tabLst>
            </a:pPr>
            <a:r>
              <a:rPr b="1" lang="en-US" sz="3200" spc="-1" strike="noStrike">
                <a:solidFill>
                  <a:srgbClr val="ff0000"/>
                </a:solidFill>
                <a:latin typeface="Arial Black"/>
                <a:ea typeface="DejaVu Sans"/>
              </a:rPr>
              <a:t>IWOK</a:t>
            </a:r>
            <a:r>
              <a:rPr b="0" lang="en-US" sz="3200" spc="-1" strike="noStrike">
                <a:solidFill>
                  <a:srgbClr val="ff0000"/>
                </a:solidFill>
                <a:latin typeface="Calibri"/>
                <a:ea typeface="DejaVu Sans"/>
              </a:rPr>
              <a:t> </a:t>
            </a:r>
            <a:r>
              <a:rPr b="0" lang="en-US" sz="3200" spc="-1" strike="noStrike">
                <a:solidFill>
                  <a:srgbClr val="000000"/>
                </a:solidFill>
                <a:latin typeface="Calibri"/>
                <a:ea typeface="DejaVu Sans"/>
              </a:rPr>
              <a:t>– Indigenous Ways of Knowing privileges ‘Living Story Webs’ of community, in which Nature (all species &amp; all elements) are energetic spirits, circular and simultaneous logics</a:t>
            </a: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CustomShape 1"/>
          <p:cNvSpPr/>
          <p:nvPr/>
        </p:nvSpPr>
        <p:spPr>
          <a:xfrm>
            <a:off x="0" y="24840"/>
            <a:ext cx="9143280" cy="932400"/>
          </a:xfrm>
          <a:prstGeom prst="rect">
            <a:avLst/>
          </a:prstGeom>
          <a:noFill/>
          <a:ln w="0">
            <a:noFill/>
          </a:ln>
        </p:spPr>
        <p:style>
          <a:lnRef idx="0"/>
          <a:fillRef idx="0"/>
          <a:effectRef idx="0"/>
          <a:fontRef idx="minor"/>
        </p:style>
        <p:txBody>
          <a:bodyPr lIns="90000" rIns="90000" tIns="45000" bIns="45000" anchor="ctr">
            <a:normAutofit fontScale="47000"/>
          </a:bodyPr>
          <a:p>
            <a:pPr algn="ctr">
              <a:lnSpc>
                <a:spcPct val="100000"/>
              </a:lnSpc>
            </a:pPr>
            <a:r>
              <a:rPr b="1" lang="en-US" sz="4400" spc="-1" strike="noStrike">
                <a:solidFill>
                  <a:srgbClr val="ff0000"/>
                </a:solidFill>
                <a:latin typeface="Calibri"/>
              </a:rPr>
              <a:t>New Zealand example (Mark van der Klei dissertation) using Maori method</a:t>
            </a:r>
            <a:endParaRPr b="0" lang="en-US" sz="4400" spc="-1" strike="noStrike">
              <a:latin typeface="Arial"/>
            </a:endParaRPr>
          </a:p>
        </p:txBody>
      </p:sp>
      <p:sp>
        <p:nvSpPr>
          <p:cNvPr id="380" name="CustomShape 2"/>
          <p:cNvSpPr/>
          <p:nvPr/>
        </p:nvSpPr>
        <p:spPr>
          <a:xfrm>
            <a:off x="6553080" y="6356520"/>
            <a:ext cx="2133000" cy="36432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643D0224-DC68-40B5-97FD-22DBDE45E76E}" type="slidenum">
              <a:rPr b="0" lang="en-US" sz="1200" spc="-1" strike="noStrike">
                <a:solidFill>
                  <a:srgbClr val="8b8b8b"/>
                </a:solidFill>
                <a:latin typeface="Calibri"/>
              </a:rPr>
              <a:t>&lt;number&gt;</a:t>
            </a:fld>
            <a:endParaRPr b="0" lang="en-US" sz="1200" spc="-1" strike="noStrike">
              <a:latin typeface="Arial"/>
            </a:endParaRPr>
          </a:p>
        </p:txBody>
      </p:sp>
      <p:pic>
        <p:nvPicPr>
          <p:cNvPr id="381" name="Picture 4_1" descr=""/>
          <p:cNvPicPr/>
          <p:nvPr/>
        </p:nvPicPr>
        <p:blipFill>
          <a:blip r:embed="rId1"/>
          <a:stretch/>
        </p:blipFill>
        <p:spPr>
          <a:xfrm>
            <a:off x="457200" y="1229400"/>
            <a:ext cx="8686080" cy="549108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2" name="Picture 1_0" descr=""/>
          <p:cNvPicPr/>
          <p:nvPr/>
        </p:nvPicPr>
        <p:blipFill>
          <a:blip r:embed="rId1"/>
          <a:stretch/>
        </p:blipFill>
        <p:spPr>
          <a:xfrm>
            <a:off x="25560" y="0"/>
            <a:ext cx="9117720" cy="685728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3" name="Picture 3_3" descr=""/>
          <p:cNvPicPr/>
          <p:nvPr/>
        </p:nvPicPr>
        <p:blipFill>
          <a:blip r:embed="rId1"/>
          <a:stretch/>
        </p:blipFill>
        <p:spPr>
          <a:xfrm>
            <a:off x="141120" y="123480"/>
            <a:ext cx="9002160" cy="6597000"/>
          </a:xfrm>
          <a:prstGeom prst="rect">
            <a:avLst/>
          </a:prstGeom>
          <a:ln w="0">
            <a:noFill/>
          </a:ln>
        </p:spPr>
      </p:pic>
      <p:sp>
        <p:nvSpPr>
          <p:cNvPr id="384" name="CustomShape 1"/>
          <p:cNvSpPr/>
          <p:nvPr/>
        </p:nvSpPr>
        <p:spPr>
          <a:xfrm>
            <a:off x="6553080" y="6356520"/>
            <a:ext cx="2133000" cy="36432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242C8E82-FBAF-4399-ADB5-3846683869CB}" type="slidenum">
              <a:rPr b="0" lang="en-US" sz="1200" spc="-1" strike="noStrike">
                <a:solidFill>
                  <a:srgbClr val="8b8b8b"/>
                </a:solidFill>
                <a:latin typeface="Calibri"/>
              </a:rPr>
              <a:t>&lt;number&gt;</a:t>
            </a:fld>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CustomShape 1"/>
          <p:cNvSpPr/>
          <p:nvPr/>
        </p:nvSpPr>
        <p:spPr>
          <a:xfrm>
            <a:off x="457200" y="274680"/>
            <a:ext cx="8228880" cy="641880"/>
          </a:xfrm>
          <a:prstGeom prst="rect">
            <a:avLst/>
          </a:prstGeom>
          <a:noFill/>
          <a:ln w="0">
            <a:noFill/>
          </a:ln>
        </p:spPr>
        <p:style>
          <a:lnRef idx="0"/>
          <a:fillRef idx="0"/>
          <a:effectRef idx="0"/>
          <a:fontRef idx="minor"/>
        </p:style>
        <p:txBody>
          <a:bodyPr lIns="90000" rIns="90000" tIns="45000" bIns="45000" anchor="ctr">
            <a:normAutofit fontScale="71000"/>
          </a:bodyPr>
          <a:p>
            <a:pPr algn="ctr">
              <a:lnSpc>
                <a:spcPct val="100000"/>
              </a:lnSpc>
            </a:pPr>
            <a:r>
              <a:rPr b="0" lang="en-US" sz="4400" spc="-1" strike="noStrike">
                <a:solidFill>
                  <a:srgbClr val="000000"/>
                </a:solidFill>
                <a:latin typeface="Calibri"/>
              </a:rPr>
              <a:t>Example of Self-Correcting Study</a:t>
            </a:r>
            <a:endParaRPr b="0" lang="en-US" sz="4400" spc="-1" strike="noStrike">
              <a:latin typeface="Arial"/>
            </a:endParaRPr>
          </a:p>
        </p:txBody>
      </p:sp>
      <p:sp>
        <p:nvSpPr>
          <p:cNvPr id="386" name="CustomShape 2"/>
          <p:cNvSpPr/>
          <p:nvPr/>
        </p:nvSpPr>
        <p:spPr>
          <a:xfrm>
            <a:off x="6553080" y="6356520"/>
            <a:ext cx="2133000" cy="36432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67E4CF6C-D8F2-427B-BA43-A1F7F640F8CE}" type="slidenum">
              <a:rPr b="0" lang="en-US" sz="1200" spc="-1" strike="noStrike">
                <a:solidFill>
                  <a:srgbClr val="8b8b8b"/>
                </a:solidFill>
                <a:latin typeface="Calibri"/>
              </a:rPr>
              <a:t>&lt;number&gt;</a:t>
            </a:fld>
            <a:endParaRPr b="0" lang="en-US" sz="1200" spc="-1" strike="noStrike">
              <a:latin typeface="Arial"/>
            </a:endParaRPr>
          </a:p>
        </p:txBody>
      </p:sp>
      <p:pic>
        <p:nvPicPr>
          <p:cNvPr id="387" name="Picture 4_3" descr=""/>
          <p:cNvPicPr/>
          <p:nvPr/>
        </p:nvPicPr>
        <p:blipFill>
          <a:blip r:embed="rId1"/>
          <a:stretch/>
        </p:blipFill>
        <p:spPr>
          <a:xfrm>
            <a:off x="282240" y="917280"/>
            <a:ext cx="8861040" cy="543816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CustomShape 1"/>
          <p:cNvSpPr/>
          <p:nvPr/>
        </p:nvSpPr>
        <p:spPr>
          <a:xfrm>
            <a:off x="457200" y="273600"/>
            <a:ext cx="8228520" cy="11440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000000"/>
                </a:solidFill>
                <a:latin typeface="Arial"/>
                <a:ea typeface="DejaVu Sans"/>
              </a:rPr>
              <a:t>Recent Articles</a:t>
            </a:r>
            <a:endParaRPr b="0" lang="en-US" sz="4400" spc="-1" strike="noStrike">
              <a:latin typeface="Arial"/>
            </a:endParaRPr>
          </a:p>
        </p:txBody>
      </p:sp>
      <p:sp>
        <p:nvSpPr>
          <p:cNvPr id="389" name="CustomShape 2"/>
          <p:cNvSpPr/>
          <p:nvPr/>
        </p:nvSpPr>
        <p:spPr>
          <a:xfrm>
            <a:off x="457200" y="1604520"/>
            <a:ext cx="8228520" cy="397656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en-US" sz="1800" spc="-1" strike="noStrike">
                <a:solidFill>
                  <a:srgbClr val="000000"/>
                </a:solidFill>
                <a:latin typeface="Arial"/>
                <a:ea typeface="DejaVu Sans"/>
              </a:rPr>
              <a:t>Rosile, G. A., Boje, D. M., Herder, R. A., &amp; Sanchez, M. (2020). The Coalition of Immokalee Workers uses ensemble storytelling processes to overcome enslavement in corporate supply chains. </a:t>
            </a:r>
            <a:r>
              <a:rPr b="1" lang="en-US" sz="1800" spc="-1" strike="noStrike">
                <a:solidFill>
                  <a:srgbClr val="000000"/>
                </a:solidFill>
                <a:latin typeface="Arial"/>
                <a:ea typeface="DejaVu Sans"/>
              </a:rPr>
              <a:t>Business &amp; Society Journal</a:t>
            </a:r>
            <a:r>
              <a:rPr b="0" lang="en-US" sz="1800" spc="-1" strike="noStrike">
                <a:solidFill>
                  <a:srgbClr val="000000"/>
                </a:solidFill>
                <a:latin typeface="Arial"/>
                <a:ea typeface="DejaVu Sans"/>
              </a:rPr>
              <a:t>.</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DejaVu Sans"/>
              </a:rPr>
              <a:t>Boje, D. M. (2020). Water Avengers and their Endgame. </a:t>
            </a:r>
            <a:r>
              <a:rPr b="1" lang="en-US" sz="1800" spc="-1" strike="noStrike">
                <a:solidFill>
                  <a:srgbClr val="000000"/>
                </a:solidFill>
                <a:latin typeface="Arial"/>
                <a:ea typeface="DejaVu Sans"/>
              </a:rPr>
              <a:t>Markets, Globalization &amp; Development Review</a:t>
            </a:r>
            <a:r>
              <a:rPr b="0" lang="en-US" sz="1800" spc="-1" strike="noStrike">
                <a:solidFill>
                  <a:srgbClr val="000000"/>
                </a:solidFill>
                <a:latin typeface="Arial"/>
                <a:ea typeface="DejaVu Sans"/>
              </a:rPr>
              <a:t>, 4(4).</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Arial"/>
                <a:ea typeface="DejaVu Sans"/>
              </a:rPr>
              <a:t>Jørgensen, K. M., Boje, D. M., (2020). Storytelling approach to Terrestrial Business Modeling </a:t>
            </a:r>
            <a:r>
              <a:rPr b="1" lang="en-US" sz="1800" spc="-1" strike="noStrike">
                <a:solidFill>
                  <a:srgbClr val="000000"/>
                </a:solidFill>
                <a:latin typeface="Arial"/>
                <a:ea typeface="DejaVu Sans"/>
              </a:rPr>
              <a:t>Journal of Business Modeling</a:t>
            </a:r>
            <a:r>
              <a:rPr b="0" lang="en-US" sz="1800" spc="-1" strike="noStrike">
                <a:solidFill>
                  <a:srgbClr val="000000"/>
                </a:solidFill>
                <a:latin typeface="Arial"/>
                <a:ea typeface="DejaVu Sans"/>
              </a:rPr>
              <a:t> (just accepted, with final revisions)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0" name="Picture 3" descr=""/>
          <p:cNvPicPr/>
          <p:nvPr/>
        </p:nvPicPr>
        <p:blipFill>
          <a:blip r:embed="rId1"/>
          <a:stretch/>
        </p:blipFill>
        <p:spPr>
          <a:xfrm>
            <a:off x="0" y="0"/>
            <a:ext cx="9141840" cy="685584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1" name="Picture 3_0" descr=""/>
          <p:cNvPicPr/>
          <p:nvPr/>
        </p:nvPicPr>
        <p:blipFill>
          <a:blip r:embed="rId1"/>
          <a:stretch/>
        </p:blipFill>
        <p:spPr>
          <a:xfrm>
            <a:off x="2776320" y="1106280"/>
            <a:ext cx="2226600" cy="3077640"/>
          </a:xfrm>
          <a:prstGeom prst="rect">
            <a:avLst/>
          </a:prstGeom>
          <a:ln w="0">
            <a:noFill/>
          </a:ln>
        </p:spPr>
      </p:pic>
      <p:sp>
        <p:nvSpPr>
          <p:cNvPr id="392" name="CustomShape 1"/>
          <p:cNvSpPr/>
          <p:nvPr/>
        </p:nvSpPr>
        <p:spPr>
          <a:xfrm>
            <a:off x="2071440" y="2150640"/>
            <a:ext cx="1569600" cy="912600"/>
          </a:xfrm>
          <a:prstGeom prst="rect">
            <a:avLst/>
          </a:prstGeom>
          <a:ln>
            <a:round/>
          </a:ln>
        </p:spPr>
        <p:style>
          <a:lnRef idx="2">
            <a:schemeClr val="accent3">
              <a:shade val="50000"/>
            </a:schemeClr>
          </a:lnRef>
          <a:fillRef idx="1">
            <a:schemeClr val="accent3"/>
          </a:fillRef>
          <a:effectRef idx="0">
            <a:schemeClr val="accent3"/>
          </a:effectRef>
          <a:fontRef idx="minor"/>
        </p:style>
        <p:txBody>
          <a:bodyPr wrap="none" lIns="90000" rIns="90000" tIns="45000" bIns="45000">
            <a:spAutoFit/>
          </a:bodyPr>
          <a:p>
            <a:pPr algn="ctr">
              <a:lnSpc>
                <a:spcPct val="100000"/>
              </a:lnSpc>
            </a:pPr>
            <a:r>
              <a:rPr b="1" lang="en-US" sz="5400" spc="-1" strike="noStrike">
                <a:solidFill>
                  <a:srgbClr val="f9f3dd"/>
                </a:solidFill>
                <a:latin typeface="Calibri"/>
                <a:ea typeface="DejaVu Sans"/>
              </a:rPr>
              <a:t>2011</a:t>
            </a:r>
            <a:endParaRPr b="0" lang="en-US" sz="5400" spc="-1" strike="noStrike">
              <a:latin typeface="Arial"/>
            </a:endParaRPr>
          </a:p>
        </p:txBody>
      </p:sp>
      <p:pic>
        <p:nvPicPr>
          <p:cNvPr id="393" name="Picture 5_2" descr=""/>
          <p:cNvPicPr/>
          <p:nvPr/>
        </p:nvPicPr>
        <p:blipFill>
          <a:blip r:embed="rId2"/>
          <a:stretch/>
        </p:blipFill>
        <p:spPr>
          <a:xfrm>
            <a:off x="5121720" y="949680"/>
            <a:ext cx="1932840" cy="3234240"/>
          </a:xfrm>
          <a:prstGeom prst="rect">
            <a:avLst/>
          </a:prstGeom>
          <a:ln w="0">
            <a:noFill/>
          </a:ln>
        </p:spPr>
      </p:pic>
      <p:sp>
        <p:nvSpPr>
          <p:cNvPr id="394" name="CustomShape 2"/>
          <p:cNvSpPr/>
          <p:nvPr/>
        </p:nvSpPr>
        <p:spPr>
          <a:xfrm>
            <a:off x="4442040" y="1722960"/>
            <a:ext cx="1569600" cy="912600"/>
          </a:xfrm>
          <a:prstGeom prst="rect">
            <a:avLst/>
          </a:prstGeom>
          <a:ln>
            <a:round/>
          </a:ln>
        </p:spPr>
        <p:style>
          <a:lnRef idx="2">
            <a:schemeClr val="accent3">
              <a:shade val="50000"/>
            </a:schemeClr>
          </a:lnRef>
          <a:fillRef idx="1">
            <a:schemeClr val="accent3"/>
          </a:fillRef>
          <a:effectRef idx="0">
            <a:schemeClr val="accent3"/>
          </a:effectRef>
          <a:fontRef idx="minor"/>
        </p:style>
        <p:txBody>
          <a:bodyPr wrap="none" lIns="90000" rIns="90000" tIns="45000" bIns="45000">
            <a:spAutoFit/>
          </a:bodyPr>
          <a:p>
            <a:pPr algn="ctr">
              <a:lnSpc>
                <a:spcPct val="100000"/>
              </a:lnSpc>
            </a:pPr>
            <a:r>
              <a:rPr b="1" lang="en-US" sz="5400" spc="-1" strike="noStrike">
                <a:solidFill>
                  <a:srgbClr val="f9f3dd"/>
                </a:solidFill>
                <a:latin typeface="Calibri"/>
                <a:ea typeface="DejaVu Sans"/>
              </a:rPr>
              <a:t>2016</a:t>
            </a:r>
            <a:endParaRPr b="0" lang="en-US" sz="5400" spc="-1" strike="noStrike">
              <a:latin typeface="Arial"/>
            </a:endParaRPr>
          </a:p>
        </p:txBody>
      </p:sp>
      <p:pic>
        <p:nvPicPr>
          <p:cNvPr id="395" name="Picture 8_1" descr=""/>
          <p:cNvPicPr/>
          <p:nvPr/>
        </p:nvPicPr>
        <p:blipFill>
          <a:blip r:embed="rId3"/>
          <a:stretch/>
        </p:blipFill>
        <p:spPr>
          <a:xfrm>
            <a:off x="971640" y="3416760"/>
            <a:ext cx="2146320" cy="3553920"/>
          </a:xfrm>
          <a:prstGeom prst="rect">
            <a:avLst/>
          </a:prstGeom>
          <a:ln w="0">
            <a:noFill/>
          </a:ln>
        </p:spPr>
      </p:pic>
      <p:sp>
        <p:nvSpPr>
          <p:cNvPr id="396" name="CustomShape 3"/>
          <p:cNvSpPr/>
          <p:nvPr/>
        </p:nvSpPr>
        <p:spPr>
          <a:xfrm>
            <a:off x="-135000" y="4580640"/>
            <a:ext cx="1569600" cy="912600"/>
          </a:xfrm>
          <a:prstGeom prst="rect">
            <a:avLst/>
          </a:prstGeom>
          <a:ln>
            <a:round/>
          </a:ln>
        </p:spPr>
        <p:style>
          <a:lnRef idx="2">
            <a:schemeClr val="accent3">
              <a:shade val="50000"/>
            </a:schemeClr>
          </a:lnRef>
          <a:fillRef idx="1">
            <a:schemeClr val="accent3"/>
          </a:fillRef>
          <a:effectRef idx="0">
            <a:schemeClr val="accent3"/>
          </a:effectRef>
          <a:fontRef idx="minor"/>
        </p:style>
        <p:txBody>
          <a:bodyPr wrap="none" lIns="90000" rIns="90000" tIns="45000" bIns="45000">
            <a:spAutoFit/>
          </a:bodyPr>
          <a:p>
            <a:pPr algn="ctr">
              <a:lnSpc>
                <a:spcPct val="100000"/>
              </a:lnSpc>
            </a:pPr>
            <a:r>
              <a:rPr b="1" lang="en-US" sz="5400" spc="-1" strike="noStrike">
                <a:solidFill>
                  <a:srgbClr val="f9f3dd"/>
                </a:solidFill>
                <a:latin typeface="Calibri"/>
                <a:ea typeface="DejaVu Sans"/>
              </a:rPr>
              <a:t>2001</a:t>
            </a:r>
            <a:endParaRPr b="0" lang="en-US" sz="5400" spc="-1" strike="noStrike">
              <a:latin typeface="Arial"/>
            </a:endParaRPr>
          </a:p>
        </p:txBody>
      </p:sp>
      <p:pic>
        <p:nvPicPr>
          <p:cNvPr id="397" name="Picture 9_1" descr=""/>
          <p:cNvPicPr/>
          <p:nvPr/>
        </p:nvPicPr>
        <p:blipFill>
          <a:blip r:embed="rId4"/>
          <a:stretch/>
        </p:blipFill>
        <p:spPr>
          <a:xfrm>
            <a:off x="7074000" y="101520"/>
            <a:ext cx="2067840" cy="3054240"/>
          </a:xfrm>
          <a:prstGeom prst="rect">
            <a:avLst/>
          </a:prstGeom>
          <a:ln w="0">
            <a:noFill/>
          </a:ln>
        </p:spPr>
      </p:pic>
      <p:sp>
        <p:nvSpPr>
          <p:cNvPr id="398" name="CustomShape 4"/>
          <p:cNvSpPr/>
          <p:nvPr/>
        </p:nvSpPr>
        <p:spPr>
          <a:xfrm>
            <a:off x="5493600" y="136080"/>
            <a:ext cx="1569600" cy="912600"/>
          </a:xfrm>
          <a:prstGeom prst="rect">
            <a:avLst/>
          </a:prstGeom>
          <a:ln>
            <a:round/>
          </a:ln>
        </p:spPr>
        <p:style>
          <a:lnRef idx="2">
            <a:schemeClr val="accent3">
              <a:shade val="50000"/>
            </a:schemeClr>
          </a:lnRef>
          <a:fillRef idx="1">
            <a:schemeClr val="accent3"/>
          </a:fillRef>
          <a:effectRef idx="0">
            <a:schemeClr val="accent3"/>
          </a:effectRef>
          <a:fontRef idx="minor"/>
        </p:style>
        <p:txBody>
          <a:bodyPr wrap="none" lIns="90000" rIns="90000" tIns="45000" bIns="45000">
            <a:spAutoFit/>
          </a:bodyPr>
          <a:p>
            <a:pPr algn="ctr">
              <a:lnSpc>
                <a:spcPct val="100000"/>
              </a:lnSpc>
            </a:pPr>
            <a:r>
              <a:rPr b="1" lang="en-US" sz="5400" spc="-1" strike="noStrike">
                <a:solidFill>
                  <a:srgbClr val="f9f3dd"/>
                </a:solidFill>
                <a:latin typeface="Calibri"/>
                <a:ea typeface="DejaVu Sans"/>
              </a:rPr>
              <a:t>2019</a:t>
            </a:r>
            <a:endParaRPr b="0" lang="en-US" sz="5400" spc="-1" strike="noStrike">
              <a:latin typeface="Arial"/>
            </a:endParaRPr>
          </a:p>
        </p:txBody>
      </p:sp>
      <p:pic>
        <p:nvPicPr>
          <p:cNvPr id="399" name="Picture 10_1" descr="Screen Shot 2019-02-21 at 6.04.28 AM.png"/>
          <p:cNvPicPr/>
          <p:nvPr/>
        </p:nvPicPr>
        <p:blipFill>
          <a:blip r:embed="rId5"/>
          <a:stretch/>
        </p:blipFill>
        <p:spPr>
          <a:xfrm>
            <a:off x="5485320" y="3830760"/>
            <a:ext cx="1968840" cy="3025080"/>
          </a:xfrm>
          <a:prstGeom prst="rect">
            <a:avLst/>
          </a:prstGeom>
          <a:ln w="0">
            <a:noFill/>
          </a:ln>
        </p:spPr>
      </p:pic>
      <p:sp>
        <p:nvSpPr>
          <p:cNvPr id="400" name="CustomShape 5"/>
          <p:cNvSpPr/>
          <p:nvPr/>
        </p:nvSpPr>
        <p:spPr>
          <a:xfrm>
            <a:off x="666000" y="156960"/>
            <a:ext cx="481680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3600" spc="-1" strike="noStrike">
                <a:solidFill>
                  <a:srgbClr val="ff0000"/>
                </a:solidFill>
                <a:latin typeface="Calibri"/>
                <a:ea typeface="DejaVu Sans"/>
              </a:rPr>
              <a:t>Antenarrative Books:</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CustomShape 1"/>
          <p:cNvSpPr/>
          <p:nvPr/>
        </p:nvSpPr>
        <p:spPr>
          <a:xfrm>
            <a:off x="6553080" y="6356520"/>
            <a:ext cx="2131560" cy="36288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1C55E10D-E45D-4F9A-AC2F-01F6BAF260D7}" type="slidenum">
              <a:rPr b="0" lang="en-US" sz="1200" spc="-1" strike="noStrike">
                <a:solidFill>
                  <a:srgbClr val="8b8b8b"/>
                </a:solidFill>
                <a:latin typeface="Calibri"/>
                <a:ea typeface="DejaVu Sans"/>
              </a:rPr>
              <a:t>&lt;number&gt;</a:t>
            </a:fld>
            <a:endParaRPr b="0" lang="en-US" sz="1200" spc="-1" strike="noStrike">
              <a:latin typeface="Arial"/>
            </a:endParaRPr>
          </a:p>
        </p:txBody>
      </p:sp>
      <p:pic>
        <p:nvPicPr>
          <p:cNvPr id="402" name="Picture 4" descr=""/>
          <p:cNvPicPr/>
          <p:nvPr/>
        </p:nvPicPr>
        <p:blipFill>
          <a:blip r:embed="rId1"/>
          <a:stretch/>
        </p:blipFill>
        <p:spPr>
          <a:xfrm>
            <a:off x="264600" y="246960"/>
            <a:ext cx="8694360" cy="62780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CustomShape 1"/>
          <p:cNvSpPr/>
          <p:nvPr/>
        </p:nvSpPr>
        <p:spPr>
          <a:xfrm>
            <a:off x="457200" y="471600"/>
            <a:ext cx="8228880" cy="249984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4400" spc="-1" strike="noStrike">
                <a:latin typeface="Arial"/>
              </a:rPr>
              <a:t>History of Conversational Storytelling Interviewing as Alternative to Semi-Structured Interviewing (SSI)</a:t>
            </a:r>
            <a:endParaRPr b="0" lang="en-US" sz="4400" spc="-1" strike="noStrike">
              <a:latin typeface="Arial"/>
            </a:endParaRPr>
          </a:p>
        </p:txBody>
      </p:sp>
      <p:sp>
        <p:nvSpPr>
          <p:cNvPr id="321" name="CustomShape 2"/>
          <p:cNvSpPr/>
          <p:nvPr/>
        </p:nvSpPr>
        <p:spPr>
          <a:xfrm>
            <a:off x="457560" y="2423520"/>
            <a:ext cx="8228880" cy="3976920"/>
          </a:xfrm>
          <a:prstGeom prst="rect">
            <a:avLst/>
          </a:prstGeom>
          <a:noFill/>
          <a:ln w="0">
            <a:noFill/>
          </a:ln>
        </p:spPr>
        <p:style>
          <a:lnRef idx="0"/>
          <a:fillRef idx="0"/>
          <a:effectRef idx="0"/>
          <a:fontRef idx="minor"/>
        </p:style>
        <p:txBody>
          <a:bodyPr lIns="0" rIns="0" tIns="0" bIns="0" anchor="ctr">
            <a:noAutofit/>
          </a:bodyPr>
          <a:p>
            <a:pPr marL="216000" indent="-215640">
              <a:lnSpc>
                <a:spcPct val="100000"/>
              </a:lnSpc>
              <a:buClr>
                <a:srgbClr val="000000"/>
              </a:buClr>
              <a:buFont typeface="StarSymbol"/>
              <a:buAutoNum type="arabicParenR"/>
            </a:pPr>
            <a:r>
              <a:rPr b="0" lang="en-US" sz="4400" spc="-1" strike="noStrike">
                <a:latin typeface="Arial"/>
              </a:rPr>
              <a:t>CSI history begins Oct 1929 when Hawthorne Studies toss 1,600 SSI transcript-results (Roethlisberger et al, 1939)</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3" name="Picture 4_0" descr="Screen Shot 2020-08-15 at 9.26.43 AM.png"/>
          <p:cNvPicPr/>
          <p:nvPr/>
        </p:nvPicPr>
        <p:blipFill>
          <a:blip r:embed="rId1"/>
          <a:stretch/>
        </p:blipFill>
        <p:spPr>
          <a:xfrm>
            <a:off x="0" y="0"/>
            <a:ext cx="9141840" cy="685584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CustomShape 1"/>
          <p:cNvSpPr/>
          <p:nvPr/>
        </p:nvSpPr>
        <p:spPr>
          <a:xfrm>
            <a:off x="457200" y="274680"/>
            <a:ext cx="8227440" cy="11408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en-US" sz="4400" spc="-1" strike="noStrike">
                <a:solidFill>
                  <a:srgbClr val="000000"/>
                </a:solidFill>
                <a:latin typeface="Arial Black"/>
                <a:ea typeface="DejaVu Sans"/>
              </a:rPr>
              <a:t>Thank you</a:t>
            </a:r>
            <a:endParaRPr b="0" lang="en-US" sz="4400" spc="-1" strike="noStrike">
              <a:latin typeface="Arial"/>
            </a:endParaRPr>
          </a:p>
        </p:txBody>
      </p:sp>
      <p:sp>
        <p:nvSpPr>
          <p:cNvPr id="405" name="CustomShape 2"/>
          <p:cNvSpPr/>
          <p:nvPr/>
        </p:nvSpPr>
        <p:spPr>
          <a:xfrm>
            <a:off x="457560" y="1418040"/>
            <a:ext cx="8227440" cy="4523760"/>
          </a:xfrm>
          <a:prstGeom prst="rect">
            <a:avLst/>
          </a:prstGeom>
          <a:noFill/>
          <a:ln w="0">
            <a:noFill/>
          </a:ln>
        </p:spPr>
        <p:style>
          <a:lnRef idx="0"/>
          <a:fillRef idx="0"/>
          <a:effectRef idx="0"/>
          <a:fontRef idx="minor"/>
        </p:style>
        <p:txBody>
          <a:bodyPr lIns="90000" rIns="90000" tIns="45000" bIns="45000">
            <a:normAutofit fontScale="49000"/>
          </a:bodyPr>
          <a:p>
            <a:pPr>
              <a:lnSpc>
                <a:spcPct val="100000"/>
              </a:lnSpc>
              <a:spcBef>
                <a:spcPts val="641"/>
              </a:spcBef>
              <a:tabLst>
                <a:tab algn="l" pos="0"/>
              </a:tabLst>
            </a:pPr>
            <a:r>
              <a:rPr b="0" lang="en-US" sz="3200" spc="-1" strike="noStrike">
                <a:solidFill>
                  <a:srgbClr val="000000"/>
                </a:solidFill>
                <a:latin typeface="Calibri"/>
                <a:ea typeface="DejaVu Sans"/>
              </a:rPr>
              <a:t>Any questions – please come to DECEMBER QUANTUM STORYTELLING CONFERENCE on Zoom </a:t>
            </a:r>
            <a:r>
              <a:rPr b="0" lang="en-US" sz="3200" spc="-1" strike="noStrike" u="sng">
                <a:solidFill>
                  <a:srgbClr val="0000ff"/>
                </a:solidFill>
                <a:uFillTx/>
                <a:latin typeface="Calibri"/>
                <a:ea typeface="DejaVu Sans"/>
                <a:hlinkClick r:id="rId1"/>
              </a:rPr>
              <a:t>https://davidboje.com/quantum</a:t>
            </a:r>
            <a:r>
              <a:rPr b="0" lang="en-US" sz="3200" spc="-1" strike="noStrike">
                <a:solidFill>
                  <a:srgbClr val="000000"/>
                </a:solidFill>
                <a:latin typeface="Calibri"/>
                <a:ea typeface="DejaVu Sans"/>
              </a:rPr>
              <a:t> </a:t>
            </a: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a:p>
            <a:pPr marL="343080" indent="-340920">
              <a:lnSpc>
                <a:spcPct val="100000"/>
              </a:lnSpc>
              <a:spcBef>
                <a:spcPts val="641"/>
              </a:spcBef>
              <a:buClr>
                <a:srgbClr val="000000"/>
              </a:buClr>
              <a:buFont typeface="Arial"/>
              <a:buChar char="•"/>
              <a:tabLst>
                <a:tab algn="l" pos="0"/>
              </a:tabLst>
            </a:pPr>
            <a:r>
              <a:rPr b="0" lang="en-US" sz="3200" spc="-1" strike="noStrike" u="sng">
                <a:solidFill>
                  <a:srgbClr val="0000ff"/>
                </a:solidFill>
                <a:uFillTx/>
                <a:latin typeface="Calibri"/>
                <a:ea typeface="DejaVu Sans"/>
                <a:hlinkClick r:id="rId2"/>
              </a:rPr>
              <a:t>davidboje@gmail.com</a:t>
            </a: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a:p>
            <a:pPr>
              <a:lnSpc>
                <a:spcPct val="100000"/>
              </a:lnSpc>
              <a:spcBef>
                <a:spcPts val="641"/>
              </a:spcBef>
              <a:tabLst>
                <a:tab algn="l" pos="0"/>
              </a:tabLst>
            </a:pPr>
            <a:endParaRPr b="0" lang="en-US" sz="3200" spc="-1" strike="noStrike">
              <a:latin typeface="Arial"/>
            </a:endParaRPr>
          </a:p>
          <a:p>
            <a:pPr>
              <a:lnSpc>
                <a:spcPct val="100000"/>
              </a:lnSpc>
              <a:spcBef>
                <a:spcPts val="641"/>
              </a:spcBef>
              <a:tabLst>
                <a:tab algn="l" pos="0"/>
              </a:tabLst>
            </a:pPr>
            <a:r>
              <a:rPr b="0" lang="en-US" sz="3200" spc="-1" strike="noStrike">
                <a:solidFill>
                  <a:srgbClr val="000000"/>
                </a:solidFill>
                <a:latin typeface="Calibri"/>
                <a:ea typeface="DejaVu Sans"/>
              </a:rPr>
              <a:t>More info</a:t>
            </a:r>
            <a:endParaRPr b="0" lang="en-US" sz="3200" spc="-1" strike="noStrike">
              <a:latin typeface="Arial"/>
            </a:endParaRPr>
          </a:p>
          <a:p>
            <a:pPr marL="343080" indent="-340920">
              <a:lnSpc>
                <a:spcPct val="100000"/>
              </a:lnSpc>
              <a:spcBef>
                <a:spcPts val="641"/>
              </a:spcBef>
              <a:buClr>
                <a:srgbClr val="000000"/>
              </a:buClr>
              <a:buFont typeface="Arial"/>
              <a:buChar char="•"/>
              <a:tabLst>
                <a:tab algn="l" pos="0"/>
              </a:tabLst>
            </a:pPr>
            <a:r>
              <a:rPr b="0" lang="en-US" sz="3200" spc="-1" strike="noStrike" u="sng">
                <a:solidFill>
                  <a:srgbClr val="0000ff"/>
                </a:solidFill>
                <a:uFillTx/>
                <a:latin typeface="Calibri"/>
                <a:ea typeface="DejaVu Sans"/>
                <a:hlinkClick r:id="rId3"/>
              </a:rPr>
              <a:t>https://davidboje.com</a:t>
            </a:r>
            <a:endParaRPr b="0" lang="en-US" sz="3200" spc="-1" strike="noStrike">
              <a:latin typeface="Arial"/>
            </a:endParaRPr>
          </a:p>
          <a:p>
            <a:pPr marL="343080" indent="-340920">
              <a:lnSpc>
                <a:spcPct val="100000"/>
              </a:lnSpc>
              <a:spcBef>
                <a:spcPts val="641"/>
              </a:spcBef>
              <a:buClr>
                <a:srgbClr val="000000"/>
              </a:buClr>
              <a:buFont typeface="Arial"/>
              <a:buChar char="•"/>
              <a:tabLst>
                <a:tab algn="l" pos="0"/>
              </a:tabLst>
            </a:pPr>
            <a:r>
              <a:rPr b="0" lang="en-US" sz="3200" spc="-1" strike="noStrike" u="sng">
                <a:solidFill>
                  <a:srgbClr val="0000ff"/>
                </a:solidFill>
                <a:uFillTx/>
                <a:latin typeface="Calibri"/>
                <a:ea typeface="DejaVu Sans"/>
                <a:hlinkClick r:id="rId4"/>
              </a:rPr>
              <a:t>https://truestorytelling.blog</a:t>
            </a:r>
            <a:r>
              <a:rPr b="0" lang="en-US" sz="3200" spc="-1" strike="noStrike">
                <a:solidFill>
                  <a:srgbClr val="000000"/>
                </a:solidFill>
                <a:latin typeface="Calibri"/>
                <a:ea typeface="DejaVu Sans"/>
              </a:rPr>
              <a:t> </a:t>
            </a:r>
            <a:endParaRPr b="0" lang="en-US" sz="3200" spc="-1" strike="noStrike">
              <a:latin typeface="Arial"/>
            </a:endParaRPr>
          </a:p>
          <a:p>
            <a:pPr marL="343080" indent="-340920">
              <a:lnSpc>
                <a:spcPct val="100000"/>
              </a:lnSpc>
              <a:spcBef>
                <a:spcPts val="641"/>
              </a:spcBef>
              <a:buClr>
                <a:srgbClr val="000000"/>
              </a:buClr>
              <a:buFont typeface="Arial"/>
              <a:buChar char="•"/>
              <a:tabLst>
                <a:tab algn="l" pos="0"/>
              </a:tabLst>
            </a:pPr>
            <a:r>
              <a:rPr b="0" lang="en-US" sz="3200" spc="-1" strike="noStrike" u="sng">
                <a:solidFill>
                  <a:srgbClr val="0000ff"/>
                </a:solidFill>
                <a:uFillTx/>
                <a:latin typeface="Calibri"/>
                <a:ea typeface="DejaVu Sans"/>
                <a:hlinkClick r:id="rId5"/>
              </a:rPr>
              <a:t>https://true-storytelling.com</a:t>
            </a:r>
            <a:r>
              <a:rPr b="0" lang="en-US" sz="3200" spc="-1" strike="noStrike">
                <a:solidFill>
                  <a:srgbClr val="000000"/>
                </a:solidFill>
                <a:latin typeface="Calibri"/>
                <a:ea typeface="DejaVu Sans"/>
              </a:rPr>
              <a:t> </a:t>
            </a:r>
            <a:endParaRPr b="0" lang="en-US" sz="3200" spc="-1" strike="noStrike">
              <a:latin typeface="Arial"/>
            </a:endParaRPr>
          </a:p>
          <a:p>
            <a:pPr marL="343080" indent="-340920">
              <a:lnSpc>
                <a:spcPct val="100000"/>
              </a:lnSpc>
              <a:spcBef>
                <a:spcPts val="641"/>
              </a:spcBef>
              <a:buClr>
                <a:srgbClr val="000000"/>
              </a:buClr>
              <a:buFont typeface="Arial"/>
              <a:buChar char="•"/>
              <a:tabLst>
                <a:tab algn="l" pos="0"/>
              </a:tabLst>
            </a:pPr>
            <a:r>
              <a:rPr b="0" lang="en-US" sz="3200" spc="-1" strike="noStrike">
                <a:solidFill>
                  <a:srgbClr val="000000"/>
                </a:solidFill>
                <a:latin typeface="Calibri"/>
                <a:ea typeface="DejaVu Sans"/>
              </a:rPr>
              <a:t>Extras slides follow – that you may find of interest</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6" name="Picture 3_4" descr="Top Books Storytelling Research.png"/>
          <p:cNvPicPr/>
          <p:nvPr/>
        </p:nvPicPr>
        <p:blipFill>
          <a:blip r:embed="rId1"/>
          <a:stretch/>
        </p:blipFill>
        <p:spPr>
          <a:xfrm>
            <a:off x="0" y="469800"/>
            <a:ext cx="9143280" cy="589644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CustomShape 1"/>
          <p:cNvSpPr/>
          <p:nvPr/>
        </p:nvSpPr>
        <p:spPr>
          <a:xfrm>
            <a:off x="457200" y="273600"/>
            <a:ext cx="8228520" cy="11440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4400" spc="-1" strike="noStrike">
                <a:solidFill>
                  <a:srgbClr val="000000"/>
                </a:solidFill>
                <a:latin typeface="Arial"/>
                <a:ea typeface="DejaVu Sans"/>
              </a:rPr>
              <a:t>I am a storytelling researcher</a:t>
            </a:r>
            <a:endParaRPr b="0" lang="en-US" sz="4400" spc="-1" strike="noStrike">
              <a:latin typeface="Arial"/>
            </a:endParaRPr>
          </a:p>
        </p:txBody>
      </p:sp>
      <p:sp>
        <p:nvSpPr>
          <p:cNvPr id="408" name="CustomShape 2"/>
          <p:cNvSpPr/>
          <p:nvPr/>
        </p:nvSpPr>
        <p:spPr>
          <a:xfrm>
            <a:off x="457200" y="1371600"/>
            <a:ext cx="8228520" cy="5485680"/>
          </a:xfrm>
          <a:prstGeom prst="rect">
            <a:avLst/>
          </a:prstGeom>
          <a:noFill/>
          <a:ln w="0">
            <a:noFill/>
          </a:ln>
        </p:spPr>
        <p:style>
          <a:lnRef idx="0"/>
          <a:fillRef idx="0"/>
          <a:effectRef idx="0"/>
          <a:fontRef idx="minor"/>
        </p:style>
        <p:txBody>
          <a:bodyPr lIns="0" rIns="0" tIns="0" bIns="0" anchor="ctr">
            <a:noAutofit/>
          </a:bodyPr>
          <a:p>
            <a:pPr>
              <a:lnSpc>
                <a:spcPct val="100000"/>
              </a:lnSpc>
            </a:pPr>
            <a:r>
              <a:rPr b="0" lang="en-US" sz="3200" spc="-1" strike="noStrike">
                <a:solidFill>
                  <a:srgbClr val="000000"/>
                </a:solidFill>
                <a:latin typeface="Arial"/>
                <a:ea typeface="DejaVu Sans"/>
              </a:rPr>
              <a:t>Each day I choose the next chapter of my living story</a:t>
            </a:r>
            <a:endParaRPr b="0" lang="en-US" sz="3200" spc="-1" strike="noStrike">
              <a:latin typeface="Arial"/>
            </a:endParaRPr>
          </a:p>
          <a:p>
            <a:pPr>
              <a:lnSpc>
                <a:spcPct val="100000"/>
              </a:lnSpc>
            </a:pPr>
            <a:endParaRPr b="0" lang="en-US" sz="3200" spc="-1" strike="noStrike">
              <a:latin typeface="Arial"/>
            </a:endParaRPr>
          </a:p>
          <a:p>
            <a:pPr>
              <a:lnSpc>
                <a:spcPct val="100000"/>
              </a:lnSpc>
            </a:pPr>
            <a:r>
              <a:rPr b="0" lang="en-US" sz="3200" spc="-1" strike="noStrike">
                <a:solidFill>
                  <a:srgbClr val="000000"/>
                </a:solidFill>
                <a:latin typeface="Arial"/>
                <a:ea typeface="DejaVu Sans"/>
              </a:rPr>
              <a:t>In this way my storytelling is AGENTIAL, not TEXTUAL</a:t>
            </a:r>
            <a:endParaRPr b="0" lang="en-US" sz="3200" spc="-1" strike="noStrike">
              <a:latin typeface="Arial"/>
            </a:endParaRPr>
          </a:p>
          <a:p>
            <a:pPr>
              <a:lnSpc>
                <a:spcPct val="100000"/>
              </a:lnSpc>
            </a:pPr>
            <a:endParaRPr b="0" lang="en-US" sz="3200" spc="-1" strike="noStrike">
              <a:latin typeface="Arial"/>
            </a:endParaRPr>
          </a:p>
          <a:p>
            <a:pPr>
              <a:lnSpc>
                <a:spcPct val="100000"/>
              </a:lnSpc>
            </a:pPr>
            <a:r>
              <a:rPr b="1" lang="en-US" sz="3200" spc="-1" strike="noStrike">
                <a:solidFill>
                  <a:srgbClr val="ff0000"/>
                </a:solidFill>
                <a:latin typeface="Arial"/>
                <a:ea typeface="DejaVu Sans"/>
              </a:rPr>
              <a:t>So What? We theorize and tell stories in LIQUID TIMES of LIQUID POST-MODERN WORLD that has lost all stability, as the Cathedral of Consumption NARRATIVE no long gives us norms or direction for our lives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9" name="" descr=""/>
          <p:cNvPicPr/>
          <p:nvPr/>
        </p:nvPicPr>
        <p:blipFill>
          <a:blip r:embed="rId1"/>
          <a:stretch/>
        </p:blipFill>
        <p:spPr>
          <a:xfrm>
            <a:off x="1371600" y="726840"/>
            <a:ext cx="1599480" cy="2190240"/>
          </a:xfrm>
          <a:prstGeom prst="rect">
            <a:avLst/>
          </a:prstGeom>
          <a:ln w="0">
            <a:noFill/>
          </a:ln>
        </p:spPr>
      </p:pic>
      <p:pic>
        <p:nvPicPr>
          <p:cNvPr id="410" name="" descr=""/>
          <p:cNvPicPr/>
          <p:nvPr/>
        </p:nvPicPr>
        <p:blipFill>
          <a:blip r:embed="rId2"/>
          <a:stretch/>
        </p:blipFill>
        <p:spPr>
          <a:xfrm>
            <a:off x="3657600" y="2462400"/>
            <a:ext cx="1911960" cy="2873520"/>
          </a:xfrm>
          <a:prstGeom prst="rect">
            <a:avLst/>
          </a:prstGeom>
          <a:ln w="0">
            <a:noFill/>
          </a:ln>
        </p:spPr>
      </p:pic>
      <p:pic>
        <p:nvPicPr>
          <p:cNvPr id="411" name="" descr=""/>
          <p:cNvPicPr/>
          <p:nvPr/>
        </p:nvPicPr>
        <p:blipFill>
          <a:blip r:embed="rId3"/>
          <a:stretch/>
        </p:blipFill>
        <p:spPr>
          <a:xfrm>
            <a:off x="5943600" y="223560"/>
            <a:ext cx="1828080" cy="2747520"/>
          </a:xfrm>
          <a:prstGeom prst="rect">
            <a:avLst/>
          </a:prstGeom>
          <a:ln w="0">
            <a:noFill/>
          </a:ln>
        </p:spPr>
      </p:pic>
      <p:pic>
        <p:nvPicPr>
          <p:cNvPr id="412" name="" descr=""/>
          <p:cNvPicPr/>
          <p:nvPr/>
        </p:nvPicPr>
        <p:blipFill>
          <a:blip r:embed="rId4"/>
          <a:stretch/>
        </p:blipFill>
        <p:spPr>
          <a:xfrm>
            <a:off x="1143000" y="3390840"/>
            <a:ext cx="1599480" cy="2309760"/>
          </a:xfrm>
          <a:prstGeom prst="rect">
            <a:avLst/>
          </a:prstGeom>
          <a:ln w="0">
            <a:noFill/>
          </a:ln>
        </p:spPr>
      </p:pic>
      <p:pic>
        <p:nvPicPr>
          <p:cNvPr id="413" name="" descr=""/>
          <p:cNvPicPr/>
          <p:nvPr/>
        </p:nvPicPr>
        <p:blipFill>
          <a:blip r:embed="rId5"/>
          <a:stretch/>
        </p:blipFill>
        <p:spPr>
          <a:xfrm>
            <a:off x="6172200" y="3409200"/>
            <a:ext cx="1828080" cy="274752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4" name="" descr=""/>
          <p:cNvPicPr/>
          <p:nvPr/>
        </p:nvPicPr>
        <p:blipFill>
          <a:blip r:embed="rId1"/>
          <a:stretch/>
        </p:blipFill>
        <p:spPr>
          <a:xfrm>
            <a:off x="228600" y="228600"/>
            <a:ext cx="4440240" cy="5920560"/>
          </a:xfrm>
          <a:prstGeom prst="rect">
            <a:avLst/>
          </a:prstGeom>
          <a:ln w="0">
            <a:noFill/>
          </a:ln>
        </p:spPr>
      </p:pic>
      <p:pic>
        <p:nvPicPr>
          <p:cNvPr id="415" name="" descr=""/>
          <p:cNvPicPr/>
          <p:nvPr/>
        </p:nvPicPr>
        <p:blipFill>
          <a:blip r:embed="rId2"/>
          <a:stretch/>
        </p:blipFill>
        <p:spPr>
          <a:xfrm>
            <a:off x="4800600" y="3657600"/>
            <a:ext cx="3885480" cy="2913840"/>
          </a:xfrm>
          <a:prstGeom prst="rect">
            <a:avLst/>
          </a:prstGeom>
          <a:ln w="0">
            <a:noFill/>
          </a:ln>
        </p:spPr>
      </p:pic>
      <p:sp>
        <p:nvSpPr>
          <p:cNvPr id="416" name="CustomShape 1"/>
          <p:cNvSpPr/>
          <p:nvPr/>
        </p:nvSpPr>
        <p:spPr>
          <a:xfrm>
            <a:off x="5029200" y="457200"/>
            <a:ext cx="3885480" cy="8575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800" spc="-1" strike="noStrike">
                <a:solidFill>
                  <a:srgbClr val="000000"/>
                </a:solidFill>
                <a:latin typeface="Arial"/>
                <a:ea typeface="DejaVu Sans"/>
              </a:rPr>
              <a:t>This Living Story is Repeated Daily as REFUGE HEAPS fill an Ephemeral Wetlands Pond.</a:t>
            </a:r>
            <a:endParaRPr b="0" lang="en-US" sz="1800" spc="-1" strike="noStrike">
              <a:latin typeface="Arial"/>
            </a:endParaRPr>
          </a:p>
        </p:txBody>
      </p:sp>
      <p:pic>
        <p:nvPicPr>
          <p:cNvPr id="417" name="" descr=""/>
          <p:cNvPicPr/>
          <p:nvPr/>
        </p:nvPicPr>
        <p:blipFill>
          <a:blip r:embed="rId3"/>
          <a:stretch/>
        </p:blipFill>
        <p:spPr>
          <a:xfrm rot="16226400">
            <a:off x="5651280" y="1031400"/>
            <a:ext cx="2223000" cy="2964600"/>
          </a:xfrm>
          <a:prstGeom prst="rect">
            <a:avLst/>
          </a:prstGeom>
          <a:ln w="0">
            <a:noFill/>
          </a:ln>
        </p:spPr>
      </p:pic>
      <p:sp>
        <p:nvSpPr>
          <p:cNvPr id="418" name="CustomShape 2"/>
          <p:cNvSpPr/>
          <p:nvPr/>
        </p:nvSpPr>
        <p:spPr>
          <a:xfrm>
            <a:off x="228600" y="6172200"/>
            <a:ext cx="4342680" cy="60156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0" lang="en-US" sz="1800" spc="-1" strike="noStrike">
                <a:solidFill>
                  <a:srgbClr val="000000"/>
                </a:solidFill>
                <a:latin typeface="Arial"/>
                <a:ea typeface="DejaVu Sans"/>
              </a:rPr>
              <a:t>The Post-Modern Cathedral of Consumption of Wasted Lives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CustomShape 1"/>
          <p:cNvSpPr/>
          <p:nvPr/>
        </p:nvSpPr>
        <p:spPr>
          <a:xfrm>
            <a:off x="360" y="228600"/>
            <a:ext cx="9140040" cy="132264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3200" spc="-1" strike="noStrike">
                <a:solidFill>
                  <a:srgbClr val="385623"/>
                </a:solidFill>
                <a:latin typeface="Arial Black"/>
                <a:ea typeface="DejaVu Sans"/>
              </a:rPr>
              <a:t>“</a:t>
            </a:r>
            <a:r>
              <a:rPr b="0" lang="en-US" sz="3200" spc="-1" strike="noStrike">
                <a:solidFill>
                  <a:srgbClr val="385623"/>
                </a:solidFill>
                <a:latin typeface="Arial Black"/>
                <a:ea typeface="DejaVu Sans"/>
              </a:rPr>
              <a:t>Talking Stick” Break Out</a:t>
            </a:r>
            <a:endParaRPr b="0" lang="en-US" sz="3200" spc="-1" strike="noStrike">
              <a:latin typeface="Arial"/>
            </a:endParaRPr>
          </a:p>
          <a:p>
            <a:pPr algn="ctr">
              <a:lnSpc>
                <a:spcPct val="90000"/>
              </a:lnSpc>
            </a:pPr>
            <a:r>
              <a:rPr b="0" lang="en-US" sz="3200" spc="-1" strike="noStrike">
                <a:solidFill>
                  <a:srgbClr val="385623"/>
                </a:solidFill>
                <a:latin typeface="Arial Black"/>
                <a:ea typeface="DejaVu Sans"/>
              </a:rPr>
              <a:t>Experiential Exercise in Conversational Storytelling Interviewing</a:t>
            </a:r>
            <a:br/>
            <a:r>
              <a:rPr b="0" lang="en-US" sz="2800" spc="-1" strike="noStrike">
                <a:solidFill>
                  <a:srgbClr val="ff0000"/>
                </a:solidFill>
                <a:latin typeface="Arial Black"/>
                <a:ea typeface="DejaVu Sans"/>
              </a:rPr>
              <a:t> </a:t>
            </a:r>
            <a:endParaRPr b="0" lang="en-US" sz="2800" spc="-1" strike="noStrike">
              <a:latin typeface="Arial"/>
            </a:endParaRPr>
          </a:p>
        </p:txBody>
      </p:sp>
      <p:sp>
        <p:nvSpPr>
          <p:cNvPr id="323" name="CustomShape 2"/>
          <p:cNvSpPr/>
          <p:nvPr/>
        </p:nvSpPr>
        <p:spPr>
          <a:xfrm>
            <a:off x="901440" y="1551600"/>
            <a:ext cx="8238240" cy="5526720"/>
          </a:xfrm>
          <a:prstGeom prst="rect">
            <a:avLst/>
          </a:prstGeom>
          <a:noFill/>
          <a:ln w="0">
            <a:noFill/>
          </a:ln>
        </p:spPr>
        <p:style>
          <a:lnRef idx="0"/>
          <a:fillRef idx="0"/>
          <a:effectRef idx="0"/>
          <a:fontRef idx="minor"/>
        </p:style>
        <p:txBody>
          <a:bodyPr lIns="90000" rIns="90000" tIns="45000" bIns="45000">
            <a:normAutofit/>
          </a:bodyPr>
          <a:p>
            <a:pPr lvl="1" marL="685800" indent="-224280">
              <a:lnSpc>
                <a:spcPct val="90000"/>
              </a:lnSpc>
              <a:spcBef>
                <a:spcPts val="499"/>
              </a:spcBef>
              <a:buClr>
                <a:srgbClr val="000000"/>
              </a:buClr>
              <a:buFont typeface="Arial"/>
              <a:buChar char="•"/>
            </a:pPr>
            <a:r>
              <a:rPr b="1" lang="en-US" sz="2200" spc="-1" strike="noStrike">
                <a:solidFill>
                  <a:srgbClr val="000000"/>
                </a:solidFill>
                <a:latin typeface="Calibri"/>
                <a:ea typeface="DejaVu Sans"/>
              </a:rPr>
              <a:t>SPEAKERS</a:t>
            </a:r>
            <a:r>
              <a:rPr b="0" lang="en-US" sz="2200" spc="-1" strike="noStrike">
                <a:solidFill>
                  <a:srgbClr val="000000"/>
                </a:solidFill>
                <a:latin typeface="Calibri"/>
                <a:ea typeface="DejaVu Sans"/>
              </a:rPr>
              <a:t>:  In this exercise, No questions are asks, no chit-chat, only listening to Other’s stories, and sharing your own ‘I’-person story</a:t>
            </a:r>
            <a:endParaRPr b="0" lang="en-US" sz="2200" spc="-1" strike="noStrike">
              <a:latin typeface="Arial"/>
            </a:endParaRPr>
          </a:p>
          <a:p>
            <a:pPr marL="458280">
              <a:lnSpc>
                <a:spcPct val="90000"/>
              </a:lnSpc>
              <a:spcBef>
                <a:spcPts val="499"/>
              </a:spcBef>
            </a:pPr>
            <a:endParaRPr b="0" lang="en-US" sz="2200" spc="-1" strike="noStrike">
              <a:latin typeface="Arial"/>
            </a:endParaRPr>
          </a:p>
          <a:p>
            <a:pPr lvl="1" marL="685800" indent="-224280">
              <a:lnSpc>
                <a:spcPct val="90000"/>
              </a:lnSpc>
              <a:spcBef>
                <a:spcPts val="499"/>
              </a:spcBef>
              <a:buClr>
                <a:srgbClr val="000000"/>
              </a:buClr>
              <a:buFont typeface="Arial"/>
              <a:buChar char="•"/>
            </a:pPr>
            <a:r>
              <a:rPr b="1" lang="en-US" sz="2200" spc="-1" strike="noStrike">
                <a:solidFill>
                  <a:srgbClr val="000000"/>
                </a:solidFill>
                <a:latin typeface="Calibri"/>
                <a:ea typeface="DejaVu Sans"/>
              </a:rPr>
              <a:t>LISTENERS</a:t>
            </a:r>
            <a:r>
              <a:rPr b="0" lang="en-US" sz="2200" spc="-1" strike="noStrike">
                <a:solidFill>
                  <a:srgbClr val="000000"/>
                </a:solidFill>
                <a:latin typeface="Calibri"/>
                <a:ea typeface="DejaVu Sans"/>
              </a:rPr>
              <a:t>: Use deep listening; do not ask questions of the storyteller, do not give advice, and please hold a space for silence BEFORE giving Talking Stick to next Storyteller (who signals they will go next)</a:t>
            </a:r>
            <a:endParaRPr b="0" lang="en-US" sz="2200" spc="-1" strike="noStrike">
              <a:latin typeface="Arial"/>
            </a:endParaRPr>
          </a:p>
          <a:p>
            <a:pPr marL="458280">
              <a:lnSpc>
                <a:spcPct val="90000"/>
              </a:lnSpc>
              <a:spcBef>
                <a:spcPts val="499"/>
              </a:spcBef>
            </a:pPr>
            <a:endParaRPr b="0" lang="en-US" sz="2200" spc="-1" strike="noStrike">
              <a:latin typeface="Arial"/>
            </a:endParaRPr>
          </a:p>
          <a:p>
            <a:pPr lvl="1" marL="685800" indent="-224280">
              <a:lnSpc>
                <a:spcPct val="90000"/>
              </a:lnSpc>
              <a:spcBef>
                <a:spcPts val="499"/>
              </a:spcBef>
              <a:buClr>
                <a:srgbClr val="000000"/>
              </a:buClr>
              <a:buFont typeface="Arial"/>
              <a:buChar char="•"/>
            </a:pPr>
            <a:r>
              <a:rPr b="1" lang="en-US" sz="2200" spc="-1" strike="noStrike">
                <a:solidFill>
                  <a:srgbClr val="000000"/>
                </a:solidFill>
                <a:latin typeface="Calibri"/>
                <a:ea typeface="DejaVu Sans"/>
              </a:rPr>
              <a:t>PASS OPTION</a:t>
            </a:r>
            <a:r>
              <a:rPr b="0" lang="en-US" sz="2200" spc="-1" strike="noStrike">
                <a:solidFill>
                  <a:srgbClr val="000000"/>
                </a:solidFill>
                <a:latin typeface="Calibri"/>
                <a:ea typeface="DejaVu Sans"/>
              </a:rPr>
              <a:t>: It is OK to ‘pass’ and wait for another opportunity</a:t>
            </a:r>
            <a:endParaRPr b="0" lang="en-US" sz="2200" spc="-1" strike="noStrike">
              <a:latin typeface="Arial"/>
            </a:endParaRPr>
          </a:p>
          <a:p>
            <a:pPr marL="458280">
              <a:lnSpc>
                <a:spcPct val="90000"/>
              </a:lnSpc>
              <a:spcBef>
                <a:spcPts val="499"/>
              </a:spcBef>
            </a:pPr>
            <a:endParaRPr b="0" lang="en-US" sz="2200" spc="-1" strike="noStrike">
              <a:latin typeface="Arial"/>
            </a:endParaRPr>
          </a:p>
          <a:p>
            <a:pPr lvl="1" marL="685800" indent="-224280">
              <a:lnSpc>
                <a:spcPct val="90000"/>
              </a:lnSpc>
              <a:spcBef>
                <a:spcPts val="499"/>
              </a:spcBef>
              <a:buClr>
                <a:srgbClr val="000000"/>
              </a:buClr>
              <a:buFont typeface="Arial"/>
              <a:buChar char="•"/>
            </a:pPr>
            <a:r>
              <a:rPr b="1" lang="en-US" sz="2200" spc="-1" strike="noStrike">
                <a:solidFill>
                  <a:srgbClr val="000000"/>
                </a:solidFill>
                <a:latin typeface="Calibri"/>
                <a:ea typeface="DejaVu Sans"/>
              </a:rPr>
              <a:t>TIME</a:t>
            </a:r>
            <a:r>
              <a:rPr b="0" lang="en-US" sz="2200" spc="-1" strike="noStrike">
                <a:solidFill>
                  <a:srgbClr val="000000"/>
                </a:solidFill>
                <a:latin typeface="Calibri"/>
                <a:ea typeface="DejaVu Sans"/>
              </a:rPr>
              <a:t>: Continue with Story Conversation (one story at a time) until all have shared once, and if time remains you may do another round holding space of silence in-between each story shared</a:t>
            </a:r>
            <a:endParaRPr b="0" lang="en-US" sz="2200" spc="-1" strike="noStrike">
              <a:latin typeface="Arial"/>
            </a:endParaRPr>
          </a:p>
        </p:txBody>
      </p:sp>
      <p:pic>
        <p:nvPicPr>
          <p:cNvPr id="324" name="Picture 3_6" descr="Boje s talkingstick.jpeg"/>
          <p:cNvPicPr/>
          <p:nvPr/>
        </p:nvPicPr>
        <p:blipFill>
          <a:blip r:embed="rId1"/>
          <a:stretch/>
        </p:blipFill>
        <p:spPr>
          <a:xfrm>
            <a:off x="112320" y="1326960"/>
            <a:ext cx="1202400" cy="5075640"/>
          </a:xfrm>
          <a:prstGeom prst="rect">
            <a:avLst/>
          </a:prstGeom>
          <a:ln w="0">
            <a:noFill/>
          </a:ln>
        </p:spPr>
      </p:pic>
      <p:pic>
        <p:nvPicPr>
          <p:cNvPr id="325" name="Picture 169_0" descr=""/>
          <p:cNvPicPr/>
          <p:nvPr/>
        </p:nvPicPr>
        <p:blipFill>
          <a:blip r:embed="rId2"/>
          <a:stretch/>
        </p:blipFill>
        <p:spPr>
          <a:xfrm>
            <a:off x="7981200" y="5943600"/>
            <a:ext cx="1160280" cy="9111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CustomShape 1"/>
          <p:cNvSpPr/>
          <p:nvPr/>
        </p:nvSpPr>
        <p:spPr>
          <a:xfrm>
            <a:off x="360" y="0"/>
            <a:ext cx="9140040" cy="1322640"/>
          </a:xfrm>
          <a:prstGeom prst="rect">
            <a:avLst/>
          </a:prstGeom>
          <a:noFill/>
          <a:ln w="0">
            <a:noFill/>
          </a:ln>
        </p:spPr>
        <p:style>
          <a:lnRef idx="0"/>
          <a:fillRef idx="0"/>
          <a:effectRef idx="0"/>
          <a:fontRef idx="minor"/>
        </p:style>
        <p:txBody>
          <a:bodyPr lIns="90000" rIns="90000" tIns="45000" bIns="45000" anchor="ctr">
            <a:noAutofit/>
          </a:bodyPr>
          <a:p>
            <a:pPr algn="ctr">
              <a:lnSpc>
                <a:spcPct val="90000"/>
              </a:lnSpc>
            </a:pPr>
            <a:r>
              <a:rPr b="0" lang="en-US" sz="3200" spc="-1" strike="noStrike">
                <a:solidFill>
                  <a:srgbClr val="385623"/>
                </a:solidFill>
                <a:latin typeface="Arial Black"/>
                <a:ea typeface="DejaVu Sans"/>
              </a:rPr>
              <a:t>“</a:t>
            </a:r>
            <a:r>
              <a:rPr b="0" lang="en-US" sz="3200" spc="-1" strike="noStrike">
                <a:solidFill>
                  <a:srgbClr val="385623"/>
                </a:solidFill>
                <a:latin typeface="Arial Black"/>
                <a:ea typeface="DejaVu Sans"/>
              </a:rPr>
              <a:t>Talking Stick” Conversational Storytelling Process Guidelines</a:t>
            </a:r>
            <a:br/>
            <a:r>
              <a:rPr b="0" lang="en-US" sz="2800" spc="-1" strike="noStrike">
                <a:solidFill>
                  <a:srgbClr val="ff0000"/>
                </a:solidFill>
                <a:latin typeface="Arial Black"/>
                <a:ea typeface="DejaVu Sans"/>
              </a:rPr>
              <a:t> </a:t>
            </a:r>
            <a:endParaRPr b="0" lang="en-US" sz="2800" spc="-1" strike="noStrike">
              <a:latin typeface="Arial"/>
            </a:endParaRPr>
          </a:p>
        </p:txBody>
      </p:sp>
      <p:sp>
        <p:nvSpPr>
          <p:cNvPr id="327" name="CustomShape 2"/>
          <p:cNvSpPr/>
          <p:nvPr/>
        </p:nvSpPr>
        <p:spPr>
          <a:xfrm>
            <a:off x="1371600" y="1326960"/>
            <a:ext cx="7768080" cy="5526720"/>
          </a:xfrm>
          <a:prstGeom prst="rect">
            <a:avLst/>
          </a:prstGeom>
          <a:noFill/>
          <a:ln w="0">
            <a:noFill/>
          </a:ln>
        </p:spPr>
        <p:style>
          <a:lnRef idx="0"/>
          <a:fillRef idx="0"/>
          <a:effectRef idx="0"/>
          <a:fontRef idx="minor"/>
        </p:style>
        <p:txBody>
          <a:bodyPr lIns="90000" rIns="90000" tIns="45000" bIns="45000">
            <a:normAutofit/>
          </a:bodyPr>
          <a:p>
            <a:pPr lvl="1" marL="685800" indent="-224280">
              <a:lnSpc>
                <a:spcPct val="90000"/>
              </a:lnSpc>
              <a:spcBef>
                <a:spcPts val="499"/>
              </a:spcBef>
              <a:buClr>
                <a:srgbClr val="000000"/>
              </a:buClr>
              <a:buFont typeface="Arial"/>
              <a:buChar char="•"/>
            </a:pPr>
            <a:r>
              <a:rPr b="0" lang="en-US" sz="2600" spc="-1" strike="noStrike">
                <a:solidFill>
                  <a:srgbClr val="000000"/>
                </a:solidFill>
                <a:latin typeface="Calibri"/>
                <a:ea typeface="DejaVu Sans"/>
              </a:rPr>
              <a:t>Pick someone to share their story first. The person who speaks holds the Talking Stick, and only they have the authority to speak. They will share one (and only one) story. When done, the speaker says ‘I’m done’ or ‘Ho’ or ’I’m complete’ so people know when they are done. </a:t>
            </a:r>
            <a:endParaRPr b="0" lang="en-US" sz="2600" spc="-1" strike="noStrike">
              <a:latin typeface="Arial"/>
            </a:endParaRPr>
          </a:p>
          <a:p>
            <a:pPr>
              <a:lnSpc>
                <a:spcPct val="90000"/>
              </a:lnSpc>
              <a:spcBef>
                <a:spcPts val="499"/>
              </a:spcBef>
            </a:pPr>
            <a:endParaRPr b="0" lang="en-US" sz="2600" spc="-1" strike="noStrike">
              <a:latin typeface="Arial"/>
            </a:endParaRPr>
          </a:p>
          <a:p>
            <a:pPr lvl="1" marL="685800" indent="-224280">
              <a:lnSpc>
                <a:spcPct val="90000"/>
              </a:lnSpc>
              <a:spcBef>
                <a:spcPts val="499"/>
              </a:spcBef>
              <a:buClr>
                <a:srgbClr val="000000"/>
              </a:buClr>
              <a:buFont typeface="Arial"/>
              <a:buChar char="•"/>
            </a:pPr>
            <a:r>
              <a:rPr b="1" lang="en-US" sz="2600" spc="-1" strike="noStrike">
                <a:solidFill>
                  <a:srgbClr val="000000"/>
                </a:solidFill>
                <a:latin typeface="Calibri"/>
                <a:ea typeface="DejaVu Sans"/>
              </a:rPr>
              <a:t>Hold Silence for at least 20 seconds between stories</a:t>
            </a:r>
            <a:endParaRPr b="0" lang="en-US" sz="2600" spc="-1" strike="noStrike">
              <a:latin typeface="Arial"/>
            </a:endParaRPr>
          </a:p>
          <a:p>
            <a:pPr>
              <a:lnSpc>
                <a:spcPct val="90000"/>
              </a:lnSpc>
              <a:spcBef>
                <a:spcPts val="499"/>
              </a:spcBef>
            </a:pPr>
            <a:endParaRPr b="0" lang="en-US" sz="2600" spc="-1" strike="noStrike">
              <a:latin typeface="Arial"/>
            </a:endParaRPr>
          </a:p>
          <a:p>
            <a:pPr>
              <a:lnSpc>
                <a:spcPct val="90000"/>
              </a:lnSpc>
              <a:spcBef>
                <a:spcPts val="499"/>
              </a:spcBef>
            </a:pPr>
            <a:r>
              <a:rPr b="0" lang="en-US" sz="2600" spc="-1" strike="noStrike">
                <a:solidFill>
                  <a:srgbClr val="000000"/>
                </a:solidFill>
                <a:latin typeface="Calibri"/>
                <a:ea typeface="DejaVu Sans"/>
              </a:rPr>
              <a:t>Then, current storyteller passes the Talking Stick to that person</a:t>
            </a:r>
            <a:r>
              <a:rPr b="0" lang="en-US" sz="1400" spc="-1" strike="noStrike">
                <a:solidFill>
                  <a:srgbClr val="000000"/>
                </a:solidFill>
                <a:latin typeface="Calibri"/>
                <a:ea typeface="DejaVu Sans"/>
              </a:rPr>
              <a:t>.</a:t>
            </a:r>
            <a:endParaRPr b="0" lang="en-US" sz="1400" spc="-1" strike="noStrike">
              <a:latin typeface="Arial"/>
            </a:endParaRPr>
          </a:p>
          <a:p>
            <a:pPr>
              <a:lnSpc>
                <a:spcPct val="90000"/>
              </a:lnSpc>
              <a:spcBef>
                <a:spcPts val="499"/>
              </a:spcBef>
            </a:pPr>
            <a:endParaRPr b="0" lang="en-US" sz="1400" spc="-1" strike="noStrike">
              <a:latin typeface="Arial"/>
            </a:endParaRPr>
          </a:p>
          <a:p>
            <a:pPr marL="458280">
              <a:lnSpc>
                <a:spcPct val="90000"/>
              </a:lnSpc>
              <a:spcBef>
                <a:spcPts val="499"/>
              </a:spcBef>
            </a:pPr>
            <a:endParaRPr b="0" lang="en-US" sz="1400" spc="-1" strike="noStrike">
              <a:latin typeface="Arial"/>
            </a:endParaRPr>
          </a:p>
        </p:txBody>
      </p:sp>
      <p:pic>
        <p:nvPicPr>
          <p:cNvPr id="328" name="Picture 3_7" descr="Boje s talkingstick.jpeg"/>
          <p:cNvPicPr/>
          <p:nvPr/>
        </p:nvPicPr>
        <p:blipFill>
          <a:blip r:embed="rId1"/>
          <a:stretch/>
        </p:blipFill>
        <p:spPr>
          <a:xfrm>
            <a:off x="112320" y="1326960"/>
            <a:ext cx="1202400" cy="5075640"/>
          </a:xfrm>
          <a:prstGeom prst="rect">
            <a:avLst/>
          </a:prstGeom>
          <a:ln w="0">
            <a:noFill/>
          </a:ln>
        </p:spPr>
      </p:pic>
      <p:sp>
        <p:nvSpPr>
          <p:cNvPr id="329" name="CustomShape 3"/>
          <p:cNvSpPr/>
          <p:nvPr/>
        </p:nvSpPr>
        <p:spPr>
          <a:xfrm>
            <a:off x="4435200" y="6400800"/>
            <a:ext cx="364680" cy="2743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lang="en-US" sz="1200" spc="-1" strike="noStrike">
                <a:solidFill>
                  <a:srgbClr val="8b8b8b"/>
                </a:solidFill>
                <a:latin typeface="Calibri"/>
                <a:ea typeface="DejaVu Sans"/>
              </a:rPr>
              <a:t>©TSI</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CustomShape 1"/>
          <p:cNvSpPr/>
          <p:nvPr/>
        </p:nvSpPr>
        <p:spPr>
          <a:xfrm>
            <a:off x="457200" y="-91440"/>
            <a:ext cx="8228880" cy="18748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4400" spc="-1" strike="noStrike">
                <a:latin typeface="Arial"/>
              </a:rPr>
              <a:t>BREAKOUT TOPIC</a:t>
            </a:r>
            <a:br/>
            <a:r>
              <a:rPr b="1" lang="en-US" sz="4400" spc="-1" strike="noStrike">
                <a:latin typeface="Arial"/>
              </a:rPr>
              <a:t>The Worst Conversation You ever had (3 person groups)</a:t>
            </a:r>
            <a:endParaRPr b="0" lang="en-US" sz="4400" spc="-1" strike="noStrike">
              <a:latin typeface="Arial"/>
            </a:endParaRPr>
          </a:p>
        </p:txBody>
      </p:sp>
      <p:sp>
        <p:nvSpPr>
          <p:cNvPr id="331" name="CustomShape 2"/>
          <p:cNvSpPr/>
          <p:nvPr/>
        </p:nvSpPr>
        <p:spPr>
          <a:xfrm>
            <a:off x="1828800" y="1308240"/>
            <a:ext cx="6857280" cy="532080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US" sz="3200" spc="-1" strike="noStrike">
                <a:latin typeface="Arial"/>
              </a:rPr>
              <a:t>1. Only share one story (laser in and keep it to under 2 minutes each)</a:t>
            </a:r>
            <a:endParaRPr b="0" lang="en-US" sz="3200" spc="-1" strike="noStrike">
              <a:latin typeface="Arial"/>
            </a:endParaRPr>
          </a:p>
          <a:p>
            <a:pPr algn="ctr">
              <a:lnSpc>
                <a:spcPct val="100000"/>
              </a:lnSpc>
            </a:pPr>
            <a:r>
              <a:rPr b="0" lang="en-US" sz="3200" spc="-1" strike="noStrike">
                <a:latin typeface="Arial"/>
              </a:rPr>
              <a:t>2. No questions are allowed</a:t>
            </a:r>
            <a:endParaRPr b="0" lang="en-US" sz="3200" spc="-1" strike="noStrike">
              <a:latin typeface="Arial"/>
            </a:endParaRPr>
          </a:p>
          <a:p>
            <a:pPr algn="ctr">
              <a:lnSpc>
                <a:spcPct val="100000"/>
              </a:lnSpc>
            </a:pPr>
            <a:r>
              <a:rPr b="0" lang="en-US" sz="3200" spc="-1" strike="noStrike">
                <a:latin typeface="Arial"/>
              </a:rPr>
              <a:t>3. Each story shared must by your own, use ‘I’ language </a:t>
            </a:r>
            <a:endParaRPr b="0" lang="en-US" sz="3200" spc="-1" strike="noStrike">
              <a:latin typeface="Arial"/>
            </a:endParaRPr>
          </a:p>
          <a:p>
            <a:pPr>
              <a:lnSpc>
                <a:spcPct val="90000"/>
              </a:lnSpc>
              <a:spcBef>
                <a:spcPts val="499"/>
              </a:spcBef>
            </a:pPr>
            <a:r>
              <a:rPr b="0" lang="en-US" sz="3200" spc="-1" strike="noStrike">
                <a:latin typeface="Arial"/>
                <a:ea typeface="PingFang SC"/>
              </a:rPr>
              <a:t>4. </a:t>
            </a:r>
            <a:r>
              <a:rPr b="0" lang="en-US" sz="2600" spc="-1" strike="noStrike">
                <a:solidFill>
                  <a:srgbClr val="000000"/>
                </a:solidFill>
                <a:latin typeface="Calibri"/>
                <a:ea typeface="DejaVu Sans"/>
              </a:rPr>
              <a:t>After Space of Silence, then use eye contact (or in Zoom raise hand); Do not go in a circle, use Space of Silence, so you each are LINKING your own story-in-silence to what was just shared, then if and only if yours makes a self-correcting LINK, raise your hand</a:t>
            </a:r>
            <a:endParaRPr b="0" lang="en-US" sz="2600" spc="-1" strike="noStrike">
              <a:latin typeface="Arial"/>
            </a:endParaRPr>
          </a:p>
        </p:txBody>
      </p:sp>
      <p:pic>
        <p:nvPicPr>
          <p:cNvPr id="332" name="Picture 3_8" descr="Boje s talkingstick.jpeg"/>
          <p:cNvPicPr/>
          <p:nvPr/>
        </p:nvPicPr>
        <p:blipFill>
          <a:blip r:embed="rId1"/>
          <a:stretch/>
        </p:blipFill>
        <p:spPr>
          <a:xfrm>
            <a:off x="168840" y="1782000"/>
            <a:ext cx="1202400" cy="507564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CustomShape 1"/>
          <p:cNvSpPr/>
          <p:nvPr/>
        </p:nvSpPr>
        <p:spPr>
          <a:xfrm>
            <a:off x="457200" y="274680"/>
            <a:ext cx="8228880" cy="114228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1" i="1" lang="en-US" sz="4400" spc="-1" strike="noStrike">
                <a:solidFill>
                  <a:srgbClr val="000000"/>
                </a:solidFill>
                <a:latin typeface="Calibri"/>
              </a:rPr>
              <a:t>What is Self-Correcting Induction Method?</a:t>
            </a:r>
            <a:endParaRPr b="0" lang="en-US" sz="4400" spc="-1" strike="noStrike">
              <a:latin typeface="Arial"/>
            </a:endParaRPr>
          </a:p>
        </p:txBody>
      </p:sp>
      <p:sp>
        <p:nvSpPr>
          <p:cNvPr id="334" name="CustomShape 2"/>
          <p:cNvSpPr/>
          <p:nvPr/>
        </p:nvSpPr>
        <p:spPr>
          <a:xfrm>
            <a:off x="205920" y="1600200"/>
            <a:ext cx="8752680" cy="4755600"/>
          </a:xfrm>
          <a:prstGeom prst="rect">
            <a:avLst/>
          </a:prstGeom>
          <a:noFill/>
          <a:ln w="0">
            <a:noFill/>
          </a:ln>
        </p:spPr>
        <p:style>
          <a:lnRef idx="0"/>
          <a:fillRef idx="0"/>
          <a:effectRef idx="0"/>
          <a:fontRef idx="minor"/>
        </p:style>
        <p:txBody>
          <a:bodyPr lIns="90000" rIns="90000" tIns="45000" bIns="45000">
            <a:normAutofit/>
          </a:bodyPr>
          <a:p>
            <a:pPr marL="514440" indent="-513720">
              <a:lnSpc>
                <a:spcPct val="100000"/>
              </a:lnSpc>
              <a:spcBef>
                <a:spcPts val="641"/>
              </a:spcBef>
              <a:buClr>
                <a:srgbClr val="000000"/>
              </a:buClr>
              <a:buFont typeface="Calibri"/>
              <a:buAutoNum type="arabicPeriod"/>
            </a:pPr>
            <a:r>
              <a:rPr b="0" lang="en-US" sz="3200" spc="-1" strike="noStrike">
                <a:solidFill>
                  <a:srgbClr val="000000"/>
                </a:solidFill>
                <a:latin typeface="Calibri"/>
              </a:rPr>
              <a:t>For Karl Popper it is Zigzag between intuitive hypotheses and testing theories by disconfirmation, not by confirmation</a:t>
            </a:r>
            <a:endParaRPr b="0" lang="en-US" sz="3200" spc="-1" strike="noStrike">
              <a:latin typeface="Arial"/>
            </a:endParaRPr>
          </a:p>
          <a:p>
            <a:pPr marL="514440" indent="-513720">
              <a:lnSpc>
                <a:spcPct val="100000"/>
              </a:lnSpc>
              <a:spcBef>
                <a:spcPts val="641"/>
              </a:spcBef>
              <a:buClr>
                <a:srgbClr val="ff0000"/>
              </a:buClr>
              <a:buFont typeface="Calibri"/>
              <a:buAutoNum type="arabicPeriod"/>
            </a:pPr>
            <a:r>
              <a:rPr b="1" lang="en-US" sz="3200" spc="-1" strike="noStrike">
                <a:solidFill>
                  <a:srgbClr val="ff0000"/>
                </a:solidFill>
                <a:latin typeface="Calibri"/>
              </a:rPr>
              <a:t>For C. S. Pierce it is self-correcting induction by four tests to get closer to Truth</a:t>
            </a:r>
            <a:endParaRPr b="0" lang="en-US" sz="3200" spc="-1" strike="noStrike">
              <a:latin typeface="Arial"/>
            </a:endParaRPr>
          </a:p>
          <a:p>
            <a:pPr marL="514440" indent="-513720">
              <a:lnSpc>
                <a:spcPct val="100000"/>
              </a:lnSpc>
              <a:spcBef>
                <a:spcPts val="641"/>
              </a:spcBef>
              <a:buClr>
                <a:srgbClr val="000000"/>
              </a:buClr>
              <a:buFont typeface="Calibri"/>
              <a:buAutoNum type="arabicPeriod"/>
            </a:pPr>
            <a:r>
              <a:rPr b="0" lang="en-US" sz="3200" spc="-1" strike="noStrike">
                <a:solidFill>
                  <a:srgbClr val="000000"/>
                </a:solidFill>
                <a:latin typeface="Calibri"/>
              </a:rPr>
              <a:t>For Henri Savall it is self-correcting by ’Agile’ intervention using </a:t>
            </a:r>
            <a:r>
              <a:rPr b="1" lang="en-US" sz="3200" spc="-1" strike="noStrike">
                <a:solidFill>
                  <a:srgbClr val="ff0000"/>
                </a:solidFill>
                <a:latin typeface="Calibri"/>
              </a:rPr>
              <a:t>Peirce’s Abduction-Induction-Deduction</a:t>
            </a:r>
            <a:r>
              <a:rPr b="0" lang="en-US" sz="3200" spc="-1" strike="noStrike">
                <a:solidFill>
                  <a:srgbClr val="000000"/>
                </a:solidFill>
                <a:latin typeface="Calibri"/>
              </a:rPr>
              <a:t> in Scientific Method of unleashing human potential</a:t>
            </a:r>
            <a:endParaRPr b="0" lang="en-US" sz="3200" spc="-1" strike="noStrike">
              <a:latin typeface="Arial"/>
            </a:endParaRPr>
          </a:p>
        </p:txBody>
      </p:sp>
      <p:sp>
        <p:nvSpPr>
          <p:cNvPr id="335" name="CustomShape 3"/>
          <p:cNvSpPr/>
          <p:nvPr/>
        </p:nvSpPr>
        <p:spPr>
          <a:xfrm>
            <a:off x="6553080" y="6356520"/>
            <a:ext cx="2133000" cy="36432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D2D38617-9153-49E7-8A17-B3D385B7C3E6}" type="slidenum">
              <a:rPr b="0" lang="en-US" sz="1200" spc="-1" strike="noStrike">
                <a:solidFill>
                  <a:srgbClr val="8b8b8b"/>
                </a:solidFill>
                <a:latin typeface="Calibri"/>
              </a:rPr>
              <a:t>&lt;number&gt;</a:t>
            </a:fld>
            <a:endParaRPr b="0" lang="en-US" sz="12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3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3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33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6" name="" descr=""/>
          <p:cNvPicPr/>
          <p:nvPr/>
        </p:nvPicPr>
        <p:blipFill>
          <a:blip r:embed="rId1"/>
          <a:stretch/>
        </p:blipFill>
        <p:spPr>
          <a:xfrm>
            <a:off x="687600" y="10800"/>
            <a:ext cx="7849440" cy="685728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7" name="" descr=""/>
          <p:cNvPicPr/>
          <p:nvPr/>
        </p:nvPicPr>
        <p:blipFill>
          <a:blip r:embed="rId1"/>
          <a:stretch/>
        </p:blipFill>
        <p:spPr>
          <a:xfrm>
            <a:off x="170280" y="390240"/>
            <a:ext cx="8744760" cy="4070880"/>
          </a:xfrm>
          <a:prstGeom prst="rect">
            <a:avLst/>
          </a:prstGeom>
          <a:ln w="0">
            <a:noFill/>
          </a:ln>
        </p:spPr>
      </p:pic>
      <p:sp>
        <p:nvSpPr>
          <p:cNvPr id="338" name="CustomShape 1"/>
          <p:cNvSpPr/>
          <p:nvPr/>
        </p:nvSpPr>
        <p:spPr>
          <a:xfrm>
            <a:off x="0" y="4800600"/>
            <a:ext cx="8915040" cy="133992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4400" spc="-1" strike="noStrike">
                <a:latin typeface="Arial"/>
              </a:rPr>
              <a:t>How to Theorize with Storytelling?</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1460</TotalTime>
  <Application>LibreOffice/7.0.1.2$MacOSX_X86_64 LibreOffice_project/7cbcfc562f6eb6708b5ff7d7397325de9e764452</Application>
  <Words>2538</Words>
  <Paragraphs>199</Paragraphs>
  <Company>NMSU</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2020-07-08T18:43:08Z</dcterms:created>
  <dc:creator>David Boje</dc:creator>
  <dc:description/>
  <dc:language>en-US</dc:language>
  <cp:lastModifiedBy/>
  <cp:lastPrinted>2020-08-16T14:41:56Z</cp:lastPrinted>
  <dcterms:modified xsi:type="dcterms:W3CDTF">2020-10-22T09:32:31Z</dcterms:modified>
  <cp:revision>97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NMSU</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7</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30</vt:i4>
  </property>
</Properties>
</file>