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1"/>
  </p:sldMasterIdLst>
  <p:notesMasterIdLst>
    <p:notesMasterId r:id="rId42"/>
  </p:notesMasterIdLst>
  <p:sldIdLst>
    <p:sldId id="259" r:id="rId2"/>
    <p:sldId id="311" r:id="rId3"/>
    <p:sldId id="312" r:id="rId4"/>
    <p:sldId id="310" r:id="rId5"/>
    <p:sldId id="306" r:id="rId6"/>
    <p:sldId id="308" r:id="rId7"/>
    <p:sldId id="309" r:id="rId8"/>
    <p:sldId id="307" r:id="rId9"/>
    <p:sldId id="278" r:id="rId10"/>
    <p:sldId id="296" r:id="rId11"/>
    <p:sldId id="297" r:id="rId12"/>
    <p:sldId id="291" r:id="rId13"/>
    <p:sldId id="292" r:id="rId14"/>
    <p:sldId id="288" r:id="rId15"/>
    <p:sldId id="287" r:id="rId16"/>
    <p:sldId id="289" r:id="rId17"/>
    <p:sldId id="290" r:id="rId18"/>
    <p:sldId id="272" r:id="rId19"/>
    <p:sldId id="273" r:id="rId20"/>
    <p:sldId id="274" r:id="rId21"/>
    <p:sldId id="275" r:id="rId22"/>
    <p:sldId id="276" r:id="rId23"/>
    <p:sldId id="277" r:id="rId24"/>
    <p:sldId id="294" r:id="rId25"/>
    <p:sldId id="295" r:id="rId26"/>
    <p:sldId id="280" r:id="rId27"/>
    <p:sldId id="286" r:id="rId28"/>
    <p:sldId id="281" r:id="rId29"/>
    <p:sldId id="282" r:id="rId30"/>
    <p:sldId id="283" r:id="rId31"/>
    <p:sldId id="284" r:id="rId32"/>
    <p:sldId id="285" r:id="rId33"/>
    <p:sldId id="298" r:id="rId34"/>
    <p:sldId id="299" r:id="rId35"/>
    <p:sldId id="300" r:id="rId36"/>
    <p:sldId id="301" r:id="rId37"/>
    <p:sldId id="302" r:id="rId38"/>
    <p:sldId id="305" r:id="rId39"/>
    <p:sldId id="303" r:id="rId40"/>
    <p:sldId id="3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311"/>
            <p14:sldId id="312"/>
            <p14:sldId id="310"/>
            <p14:sldId id="306"/>
            <p14:sldId id="308"/>
            <p14:sldId id="309"/>
            <p14:sldId id="307"/>
            <p14:sldId id="278"/>
            <p14:sldId id="296"/>
            <p14:sldId id="297"/>
            <p14:sldId id="291"/>
            <p14:sldId id="292"/>
            <p14:sldId id="288"/>
            <p14:sldId id="287"/>
            <p14:sldId id="289"/>
            <p14:sldId id="290"/>
            <p14:sldId id="272"/>
            <p14:sldId id="273"/>
            <p14:sldId id="274"/>
            <p14:sldId id="275"/>
            <p14:sldId id="276"/>
            <p14:sldId id="277"/>
            <p14:sldId id="294"/>
            <p14:sldId id="295"/>
          </p14:sldIdLst>
        </p14:section>
        <p14:section name="Project Overview" id="{087866C3-7028-482C-8D34-6BF5363FBD75}">
          <p14:sldIdLst/>
        </p14:section>
        <p14:section name="Status Update" id="{521DEF98-8796-4632-831A-16252E9A6054}">
          <p14:sldIdLst/>
        </p14:section>
        <p14:section name="Timeline" id="{CF24EBA6-C924-424D-AC31-A4B9992A87E0}">
          <p14:sldIdLst>
            <p14:sldId id="280"/>
            <p14:sldId id="286"/>
            <p14:sldId id="281"/>
            <p14:sldId id="282"/>
            <p14:sldId id="283"/>
            <p14:sldId id="284"/>
            <p14:sldId id="285"/>
            <p14:sldId id="298"/>
            <p14:sldId id="299"/>
            <p14:sldId id="300"/>
            <p14:sldId id="301"/>
            <p14:sldId id="302"/>
            <p14:sldId id="305"/>
            <p14:sldId id="303"/>
            <p14:sldId id="304"/>
          </p14:sldIdLst>
        </p14:section>
        <p14:section name="Next Steps and Action Items" id="{C24C98EC-938D-4034-8DB8-5E8DBF16E3CB}">
          <p14:sldIdLst/>
        </p14:section>
        <p14:section name="Appendix" id="{E35CCD6A-2288-476E-BC93-C75323AE1F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92903" autoAdjust="0"/>
  </p:normalViewPr>
  <p:slideViewPr>
    <p:cSldViewPr>
      <p:cViewPr varScale="1">
        <p:scale>
          <a:sx n="75" d="100"/>
          <a:sy n="75" d="100"/>
        </p:scale>
        <p:origin x="-1192" y="-11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4/17/19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404472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9</a:t>
            </a:fld>
            <a:endParaRPr lang="en-US"/>
          </a:p>
        </p:txBody>
      </p:sp>
    </p:spTree>
    <p:extLst>
      <p:ext uri="{BB962C8B-B14F-4D97-AF65-F5344CB8AC3E}">
        <p14:creationId xmlns:p14="http://schemas.microsoft.com/office/powerpoint/2010/main" val="193709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13</a:t>
            </a:fld>
            <a:endParaRPr lang="en-US"/>
          </a:p>
        </p:txBody>
      </p:sp>
    </p:spTree>
    <p:extLst>
      <p:ext uri="{BB962C8B-B14F-4D97-AF65-F5344CB8AC3E}">
        <p14:creationId xmlns:p14="http://schemas.microsoft.com/office/powerpoint/2010/main" val="416064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7.5 Billion people in world</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14</a:t>
            </a:fld>
            <a:endParaRPr lang="en-US"/>
          </a:p>
        </p:txBody>
      </p:sp>
    </p:spTree>
    <p:extLst>
      <p:ext uri="{BB962C8B-B14F-4D97-AF65-F5344CB8AC3E}">
        <p14:creationId xmlns:p14="http://schemas.microsoft.com/office/powerpoint/2010/main" val="121830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39 grams of sugar in a coke, and it takes 132 gallons</a:t>
            </a:r>
            <a:r>
              <a:rPr lang="en-US" baseline="0" dirty="0" smtClean="0"/>
              <a:t> water to make 2 litter bottle coke</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15</a:t>
            </a:fld>
            <a:endParaRPr lang="en-US"/>
          </a:p>
        </p:txBody>
      </p:sp>
    </p:spTree>
    <p:extLst>
      <p:ext uri="{BB962C8B-B14F-4D97-AF65-F5344CB8AC3E}">
        <p14:creationId xmlns:p14="http://schemas.microsoft.com/office/powerpoint/2010/main" val="406276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25</a:t>
            </a:fld>
            <a:endParaRPr lang="en-US"/>
          </a:p>
        </p:txBody>
      </p:sp>
    </p:spTree>
    <p:extLst>
      <p:ext uri="{BB962C8B-B14F-4D97-AF65-F5344CB8AC3E}">
        <p14:creationId xmlns:p14="http://schemas.microsoft.com/office/powerpoint/2010/main" val="86659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35</a:t>
            </a:fld>
            <a:endParaRPr lang="en-US"/>
          </a:p>
        </p:txBody>
      </p:sp>
    </p:spTree>
    <p:extLst>
      <p:ext uri="{BB962C8B-B14F-4D97-AF65-F5344CB8AC3E}">
        <p14:creationId xmlns:p14="http://schemas.microsoft.com/office/powerpoint/2010/main" val="314241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37</a:t>
            </a:fld>
            <a:endParaRPr lang="en-US"/>
          </a:p>
        </p:txBody>
      </p:sp>
    </p:spTree>
    <p:extLst>
      <p:ext uri="{BB962C8B-B14F-4D97-AF65-F5344CB8AC3E}">
        <p14:creationId xmlns:p14="http://schemas.microsoft.com/office/powerpoint/2010/main" val="75985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4005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37465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9559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46410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97228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22158D-428B-4987-8B28-745A2AFA1252}" type="datetimeFigureOut">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63281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4/17/19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01706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2158D-428B-4987-8B28-745A2AFA1252}" type="datetimeFigureOut">
              <a:rPr lang="en-US" smtClean="0"/>
              <a:t>4/17/19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25483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4/17/19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74612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83811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2178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4/17/19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spTree>
    <p:extLst>
      <p:ext uri="{BB962C8B-B14F-4D97-AF65-F5344CB8AC3E}">
        <p14:creationId xmlns:p14="http://schemas.microsoft.com/office/powerpoint/2010/main" val="120795735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1.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topcokediscrimination.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waterfyi.com/bottled-water/coca-cola-dangerously-misleading-advertising-for-vitaminwater-ads/"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04/03/20/business/international-business-coke-recalls-bottled-water-newly-introduced-to-britain.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ellnessandequality.com/2014/02/19/dasani-bottled-water-has-4-ingredients-tap-water-known-teratogen-lethal-drug-and-sal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thedailymeal.com/healthy-eating/scary-facts-diet-soda-gallery/slide-17" TargetMode="Externa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4800600"/>
            <a:ext cx="7772400" cy="1470025"/>
          </a:xfrm>
        </p:spPr>
        <p:txBody>
          <a:bodyPr/>
          <a:lstStyle/>
          <a:p>
            <a:r>
              <a:rPr lang="en-US" dirty="0" smtClean="0"/>
              <a:t>COCA COLA KILLS</a:t>
            </a:r>
            <a:endParaRPr lang="en-US" dirty="0"/>
          </a:p>
        </p:txBody>
      </p:sp>
      <p:sp>
        <p:nvSpPr>
          <p:cNvPr id="3" name="Subtitle 2"/>
          <p:cNvSpPr>
            <a:spLocks noGrp="1"/>
          </p:cNvSpPr>
          <p:nvPr>
            <p:ph type="subTitle" idx="1"/>
            <p:custDataLst>
              <p:tags r:id="rId3"/>
            </p:custDataLst>
          </p:nvPr>
        </p:nvSpPr>
        <p:spPr>
          <a:xfrm>
            <a:off x="304800" y="381000"/>
            <a:ext cx="5275052" cy="1295400"/>
          </a:xfrm>
        </p:spPr>
        <p:txBody>
          <a:bodyPr>
            <a:normAutofit fontScale="85000" lnSpcReduction="20000"/>
          </a:bodyPr>
          <a:lstStyle/>
          <a:p>
            <a:r>
              <a:rPr lang="en-US" dirty="0" smtClean="0"/>
              <a:t>David M. Boje</a:t>
            </a:r>
          </a:p>
          <a:p>
            <a:r>
              <a:rPr lang="en-US" dirty="0" smtClean="0"/>
              <a:t>Updated Apr 17 2019</a:t>
            </a:r>
          </a:p>
          <a:p>
            <a:r>
              <a:rPr lang="en-US" dirty="0" smtClean="0"/>
              <a:t>McMurry University</a:t>
            </a:r>
            <a:endParaRPr lang="en-US" dirty="0"/>
          </a:p>
        </p:txBody>
      </p:sp>
      <p:pic>
        <p:nvPicPr>
          <p:cNvPr id="4" name="Picture 3"/>
          <p:cNvPicPr>
            <a:picLocks noChangeAspect="1"/>
          </p:cNvPicPr>
          <p:nvPr/>
        </p:nvPicPr>
        <p:blipFill>
          <a:blip r:embed="rId6"/>
          <a:stretch>
            <a:fillRect/>
          </a:stretch>
        </p:blipFill>
        <p:spPr>
          <a:xfrm>
            <a:off x="0" y="1972426"/>
            <a:ext cx="4038600" cy="4851400"/>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Schmacher</a:t>
            </a:r>
            <a:r>
              <a:rPr lang="en-US" dirty="0" smtClean="0"/>
              <a:t> 1.5 Scale</a:t>
            </a:r>
            <a:endParaRPr lang="en-US" dirty="0"/>
          </a:p>
        </p:txBody>
      </p:sp>
      <p:sp>
        <p:nvSpPr>
          <p:cNvPr id="3" name="Content Placeholder 2"/>
          <p:cNvSpPr>
            <a:spLocks noGrp="1"/>
          </p:cNvSpPr>
          <p:nvPr>
            <p:ph idx="1"/>
          </p:nvPr>
        </p:nvSpPr>
        <p:spPr/>
        <p:txBody>
          <a:bodyPr>
            <a:normAutofit fontScale="92500"/>
          </a:bodyPr>
          <a:lstStyle/>
          <a:p>
            <a:r>
              <a:rPr lang="en-US" dirty="0" smtClean="0"/>
              <a:t>Coke founded 1886, sells 50 billion drinks a day</a:t>
            </a:r>
          </a:p>
          <a:p>
            <a:r>
              <a:rPr lang="en-US" dirty="0" smtClean="0"/>
              <a:t>Made of Syrup concentrate (sugar) + caffeine additive (classic) sold to bottling (franchise plants) around the world.</a:t>
            </a:r>
          </a:p>
          <a:p>
            <a:r>
              <a:rPr lang="en-US" dirty="0" smtClean="0"/>
              <a:t>Health Impact: teeth &amp; bone deterioration, obesity, kidney &amp; liver failure, type 2 diabetes, insomnia, neurochemical imbalance, addiction</a:t>
            </a:r>
          </a:p>
          <a:p>
            <a:r>
              <a:rPr lang="en-US" dirty="0" smtClean="0"/>
              <a:t>Coke is the GIANTISM Economic model, not SMALL IS BEAUTIFUL, NOT HEALTHY ECONOMICS</a:t>
            </a:r>
          </a:p>
          <a:p>
            <a:endParaRPr lang="en-US" dirty="0" smtClean="0"/>
          </a:p>
          <a:p>
            <a:pPr marL="0" indent="0">
              <a:buNone/>
            </a:pPr>
            <a:endParaRPr lang="en-US" dirty="0"/>
          </a:p>
        </p:txBody>
      </p:sp>
    </p:spTree>
    <p:extLst>
      <p:ext uri="{BB962C8B-B14F-4D97-AF65-F5344CB8AC3E}">
        <p14:creationId xmlns:p14="http://schemas.microsoft.com/office/powerpoint/2010/main" val="4156322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63984"/>
          </a:xfrm>
          <a:prstGeom prst="rect">
            <a:avLst/>
          </a:prstGeom>
        </p:spPr>
      </p:pic>
    </p:spTree>
    <p:extLst>
      <p:ext uri="{BB962C8B-B14F-4D97-AF65-F5344CB8AC3E}">
        <p14:creationId xmlns:p14="http://schemas.microsoft.com/office/powerpoint/2010/main" val="1797844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99761"/>
            <a:ext cx="4495800" cy="6773277"/>
          </a:xfrm>
          <a:prstGeom prst="rect">
            <a:avLst/>
          </a:prstGeom>
        </p:spPr>
      </p:pic>
    </p:spTree>
    <p:extLst>
      <p:ext uri="{BB962C8B-B14F-4D97-AF65-F5344CB8AC3E}">
        <p14:creationId xmlns:p14="http://schemas.microsoft.com/office/powerpoint/2010/main" val="774499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1"/>
            <a:ext cx="7924800" cy="5016757"/>
          </a:xfrm>
          <a:prstGeom prst="rect">
            <a:avLst/>
          </a:prstGeom>
        </p:spPr>
        <p:txBody>
          <a:bodyPr wrap="square">
            <a:spAutoFit/>
          </a:bodyPr>
          <a:lstStyle/>
          <a:p>
            <a:r>
              <a:rPr lang="en-US" sz="3200" dirty="0"/>
              <a:t>Black and Hispanic production workers at Coca-Cola are typically assigned to the most undesirable and physically dangerous positions, and to tests that are outside of their job descriptions. </a:t>
            </a:r>
            <a:endParaRPr lang="en-US" sz="3200" dirty="0" smtClean="0"/>
          </a:p>
          <a:p>
            <a:r>
              <a:rPr lang="en-US" sz="3200" dirty="0" smtClean="0"/>
              <a:t>Meanwhile</a:t>
            </a:r>
            <a:r>
              <a:rPr lang="en-US" sz="3200" dirty="0"/>
              <a:t>, the managers contravene the established seniority system by giving better jobs and more overtime hours to white workers with less seniority than minority workers.</a:t>
            </a:r>
          </a:p>
        </p:txBody>
      </p:sp>
      <p:sp>
        <p:nvSpPr>
          <p:cNvPr id="3" name="Rectangle 2"/>
          <p:cNvSpPr/>
          <p:nvPr/>
        </p:nvSpPr>
        <p:spPr>
          <a:xfrm>
            <a:off x="990600" y="5791200"/>
            <a:ext cx="7659469" cy="584776"/>
          </a:xfrm>
          <a:prstGeom prst="rect">
            <a:avLst/>
          </a:prstGeom>
        </p:spPr>
        <p:txBody>
          <a:bodyPr wrap="none">
            <a:spAutoFit/>
          </a:bodyPr>
          <a:lstStyle/>
          <a:p>
            <a:r>
              <a:rPr lang="en-US" sz="3200" b="1" dirty="0">
                <a:solidFill>
                  <a:srgbClr val="FF0000"/>
                </a:solidFill>
                <a:hlinkClick r:id="rId3"/>
              </a:rPr>
              <a:t>http://stopcokediscrimination.org</a:t>
            </a:r>
            <a:r>
              <a:rPr lang="en-US" sz="3200" b="1" dirty="0" smtClean="0">
                <a:solidFill>
                  <a:srgbClr val="FF0000"/>
                </a:solidFill>
                <a:hlinkClick r:id="rId3"/>
              </a:rPr>
              <a:t>/</a:t>
            </a:r>
            <a:r>
              <a:rPr lang="en-US" sz="3200" b="1" dirty="0" smtClean="0">
                <a:solidFill>
                  <a:srgbClr val="FF0000"/>
                </a:solidFill>
              </a:rPr>
              <a:t> </a:t>
            </a:r>
            <a:endParaRPr lang="en-US" sz="3200" b="1" dirty="0">
              <a:solidFill>
                <a:srgbClr val="FF0000"/>
              </a:solidFill>
            </a:endParaRPr>
          </a:p>
        </p:txBody>
      </p:sp>
    </p:spTree>
    <p:extLst>
      <p:ext uri="{BB962C8B-B14F-4D97-AF65-F5344CB8AC3E}">
        <p14:creationId xmlns:p14="http://schemas.microsoft.com/office/powerpoint/2010/main" val="1031504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KOTKE textbook chapter 8 Population and poison</a:t>
            </a:r>
            <a:endParaRPr lang="en-US" dirty="0"/>
          </a:p>
        </p:txBody>
      </p:sp>
      <p:pic>
        <p:nvPicPr>
          <p:cNvPr id="4" name="Picture 3"/>
          <p:cNvPicPr>
            <a:picLocks noChangeAspect="1"/>
          </p:cNvPicPr>
          <p:nvPr/>
        </p:nvPicPr>
        <p:blipFill>
          <a:blip r:embed="rId3"/>
          <a:stretch>
            <a:fillRect/>
          </a:stretch>
        </p:blipFill>
        <p:spPr>
          <a:xfrm>
            <a:off x="1066800" y="1600200"/>
            <a:ext cx="5168900" cy="4267561"/>
          </a:xfrm>
          <a:prstGeom prst="rect">
            <a:avLst/>
          </a:prstGeom>
        </p:spPr>
      </p:pic>
      <p:sp>
        <p:nvSpPr>
          <p:cNvPr id="7" name="Rectangle 6"/>
          <p:cNvSpPr/>
          <p:nvPr/>
        </p:nvSpPr>
        <p:spPr>
          <a:xfrm>
            <a:off x="381000" y="6172200"/>
            <a:ext cx="8274195" cy="400110"/>
          </a:xfrm>
          <a:prstGeom prst="rect">
            <a:avLst/>
          </a:prstGeom>
        </p:spPr>
        <p:txBody>
          <a:bodyPr wrap="none">
            <a:spAutoFit/>
          </a:bodyPr>
          <a:lstStyle/>
          <a:p>
            <a:r>
              <a:rPr lang="en-US" sz="2000" b="1" dirty="0">
                <a:solidFill>
                  <a:srgbClr val="FF0000"/>
                </a:solidFill>
              </a:rPr>
              <a:t>7.5 Billion people in </a:t>
            </a:r>
            <a:r>
              <a:rPr lang="en-US" sz="2000" b="1" dirty="0" smtClean="0">
                <a:solidFill>
                  <a:srgbClr val="FF0000"/>
                </a:solidFill>
              </a:rPr>
              <a:t>world  &amp; 1.8 billion will drink coke today! </a:t>
            </a:r>
            <a:endParaRPr lang="en-US" sz="2000" b="1" dirty="0">
              <a:solidFill>
                <a:srgbClr val="FF0000"/>
              </a:solidFill>
            </a:endParaRPr>
          </a:p>
        </p:txBody>
      </p:sp>
    </p:spTree>
    <p:extLst>
      <p:ext uri="{BB962C8B-B14F-4D97-AF65-F5344CB8AC3E}">
        <p14:creationId xmlns:p14="http://schemas.microsoft.com/office/powerpoint/2010/main" val="2038968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32100" y="57845"/>
            <a:ext cx="5245100" cy="6661660"/>
          </a:xfrm>
          <a:prstGeom prst="rect">
            <a:avLst/>
          </a:prstGeom>
        </p:spPr>
      </p:pic>
      <p:sp>
        <p:nvSpPr>
          <p:cNvPr id="5" name="Rectangle 4"/>
          <p:cNvSpPr/>
          <p:nvPr/>
        </p:nvSpPr>
        <p:spPr>
          <a:xfrm>
            <a:off x="0" y="3276600"/>
            <a:ext cx="2743200" cy="3539431"/>
          </a:xfrm>
          <a:prstGeom prst="rect">
            <a:avLst/>
          </a:prstGeom>
        </p:spPr>
        <p:txBody>
          <a:bodyPr wrap="square">
            <a:spAutoFit/>
          </a:bodyPr>
          <a:lstStyle/>
          <a:p>
            <a:r>
              <a:rPr lang="en-US" sz="2800" b="1" dirty="0">
                <a:solidFill>
                  <a:srgbClr val="FF0000"/>
                </a:solidFill>
              </a:rPr>
              <a:t>39 grams of sugar in a </a:t>
            </a:r>
            <a:r>
              <a:rPr lang="en-US" sz="2800" b="1" dirty="0" smtClean="0">
                <a:solidFill>
                  <a:srgbClr val="FF0000"/>
                </a:solidFill>
              </a:rPr>
              <a:t>coke can, </a:t>
            </a:r>
            <a:r>
              <a:rPr lang="en-US" sz="2800" b="1" dirty="0">
                <a:solidFill>
                  <a:srgbClr val="FF0000"/>
                </a:solidFill>
              </a:rPr>
              <a:t>and it takes 132 gallons water to make 2 litter bottle coke</a:t>
            </a:r>
          </a:p>
        </p:txBody>
      </p:sp>
    </p:spTree>
    <p:extLst>
      <p:ext uri="{BB962C8B-B14F-4D97-AF65-F5344CB8AC3E}">
        <p14:creationId xmlns:p14="http://schemas.microsoft.com/office/powerpoint/2010/main" val="21537657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09600"/>
            <a:ext cx="5105400" cy="1143001"/>
          </a:xfrm>
          <a:solidFill>
            <a:schemeClr val="accent2">
              <a:lumMod val="60000"/>
              <a:lumOff val="40000"/>
            </a:schemeClr>
          </a:solidFill>
        </p:spPr>
        <p:txBody>
          <a:bodyPr>
            <a:normAutofit fontScale="90000"/>
          </a:bodyPr>
          <a:lstStyle/>
          <a:p>
            <a:r>
              <a:rPr lang="en-US" dirty="0" smtClean="0"/>
              <a:t>Coke is the Drink of EMPIRE, a toxic </a:t>
            </a:r>
            <a:r>
              <a:rPr lang="en-US" dirty="0" err="1" smtClean="0"/>
              <a:t>posion</a:t>
            </a:r>
            <a:endParaRPr lang="en-US" dirty="0"/>
          </a:p>
        </p:txBody>
      </p:sp>
      <p:pic>
        <p:nvPicPr>
          <p:cNvPr id="4" name="Picture 3"/>
          <p:cNvPicPr>
            <a:picLocks noChangeAspect="1"/>
          </p:cNvPicPr>
          <p:nvPr/>
        </p:nvPicPr>
        <p:blipFill>
          <a:blip r:embed="rId2"/>
          <a:stretch>
            <a:fillRect/>
          </a:stretch>
        </p:blipFill>
        <p:spPr>
          <a:xfrm>
            <a:off x="594981" y="1905000"/>
            <a:ext cx="6923419" cy="4939268"/>
          </a:xfrm>
          <a:prstGeom prst="rect">
            <a:avLst/>
          </a:prstGeom>
        </p:spPr>
      </p:pic>
    </p:spTree>
    <p:extLst>
      <p:ext uri="{BB962C8B-B14F-4D97-AF65-F5344CB8AC3E}">
        <p14:creationId xmlns:p14="http://schemas.microsoft.com/office/powerpoint/2010/main" val="8716310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4600" y="1155700"/>
            <a:ext cx="6654800" cy="4533900"/>
          </a:xfrm>
          <a:prstGeom prst="rect">
            <a:avLst/>
          </a:prstGeom>
        </p:spPr>
      </p:pic>
    </p:spTree>
    <p:extLst>
      <p:ext uri="{BB962C8B-B14F-4D97-AF65-F5344CB8AC3E}">
        <p14:creationId xmlns:p14="http://schemas.microsoft.com/office/powerpoint/2010/main" val="1705170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85800"/>
            <a:ext cx="9144000" cy="5467546"/>
          </a:xfrm>
          <a:prstGeom prst="rect">
            <a:avLst/>
          </a:prstGeom>
        </p:spPr>
      </p:pic>
    </p:spTree>
    <p:extLst>
      <p:ext uri="{BB962C8B-B14F-4D97-AF65-F5344CB8AC3E}">
        <p14:creationId xmlns:p14="http://schemas.microsoft.com/office/powerpoint/2010/main" val="2926869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4572000" cy="3139321"/>
          </a:xfrm>
          <a:prstGeom prst="rect">
            <a:avLst/>
          </a:prstGeom>
        </p:spPr>
        <p:txBody>
          <a:bodyPr>
            <a:spAutoFit/>
          </a:bodyPr>
          <a:lstStyle/>
          <a:p>
            <a:r>
              <a:rPr lang="en-US" dirty="0"/>
              <a:t>On February 25, 2010, another human rights abuse lawsuit against Coca-Cola was filed in the Supreme Court of the State of New York and later moved to federal district court. "This case involves a campaign of violence - including rape, murder, and attempted murder - against trade unionists and their families at the behest of the management of Coca-Cola bottling and processing plants in Guatemala."</a:t>
            </a:r>
          </a:p>
        </p:txBody>
      </p:sp>
      <p:pic>
        <p:nvPicPr>
          <p:cNvPr id="3" name="Picture 2"/>
          <p:cNvPicPr>
            <a:picLocks noChangeAspect="1"/>
          </p:cNvPicPr>
          <p:nvPr/>
        </p:nvPicPr>
        <p:blipFill>
          <a:blip r:embed="rId2"/>
          <a:stretch>
            <a:fillRect/>
          </a:stretch>
        </p:blipFill>
        <p:spPr>
          <a:xfrm>
            <a:off x="5075677" y="2006600"/>
            <a:ext cx="4038600" cy="4851400"/>
          </a:xfrm>
          <a:prstGeom prst="rect">
            <a:avLst/>
          </a:prstGeom>
        </p:spPr>
      </p:pic>
    </p:spTree>
    <p:extLst>
      <p:ext uri="{BB962C8B-B14F-4D97-AF65-F5344CB8AC3E}">
        <p14:creationId xmlns:p14="http://schemas.microsoft.com/office/powerpoint/2010/main" val="4069814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drinking more Diet Soda</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pPr marL="0" indent="0">
              <a:buNone/>
            </a:pPr>
            <a:r>
              <a:rPr lang="en-US" dirty="0" smtClean="0"/>
              <a:t>23% more likely to have a fatal or nonfatal stroke; </a:t>
            </a:r>
          </a:p>
          <a:p>
            <a:pPr marL="0" indent="0">
              <a:buNone/>
            </a:pPr>
            <a:r>
              <a:rPr lang="en-US" dirty="0" smtClean="0"/>
              <a:t>31% more likely to have the type of stroke from a clot in the brain or ischemic stroke; </a:t>
            </a:r>
          </a:p>
          <a:p>
            <a:pPr marL="0" indent="0">
              <a:buNone/>
            </a:pPr>
            <a:r>
              <a:rPr lang="en-US" dirty="0" smtClean="0"/>
              <a:t>29% more likely to develop fatal or nonfatal heart disease; </a:t>
            </a:r>
          </a:p>
          <a:p>
            <a:pPr marL="0" indent="0">
              <a:buNone/>
            </a:pPr>
            <a:r>
              <a:rPr lang="en-US" dirty="0" smtClean="0"/>
              <a:t>16% more likely to die from any cause.</a:t>
            </a:r>
          </a:p>
          <a:p>
            <a:pPr marL="0" indent="0">
              <a:buNone/>
            </a:pPr>
            <a:endParaRPr lang="en-US" dirty="0" smtClean="0"/>
          </a:p>
          <a:p>
            <a:pPr marL="0" indent="0">
              <a:buNone/>
            </a:pPr>
            <a:r>
              <a:rPr lang="en-US" dirty="0" err="1" smtClean="0"/>
              <a:t>Abbasi</a:t>
            </a:r>
            <a:r>
              <a:rPr lang="en-US" dirty="0" smtClean="0"/>
              <a:t>, J. (2019). Unpacking a Recent Study Linking Diet Soda With Stroke Risks. JAMA. https://</a:t>
            </a:r>
            <a:r>
              <a:rPr lang="en-US" dirty="0" err="1" smtClean="0"/>
              <a:t>jamanetwork.com</a:t>
            </a:r>
            <a:r>
              <a:rPr lang="en-US" dirty="0" smtClean="0"/>
              <a:t>/journals/</a:t>
            </a:r>
            <a:r>
              <a:rPr lang="en-US" dirty="0" err="1" smtClean="0"/>
              <a:t>jama</a:t>
            </a:r>
            <a:r>
              <a:rPr lang="en-US" dirty="0" smtClean="0"/>
              <a:t>/</a:t>
            </a:r>
            <a:r>
              <a:rPr lang="en-US" dirty="0" err="1" smtClean="0"/>
              <a:t>fullarticle</a:t>
            </a:r>
            <a:r>
              <a:rPr lang="en-US" dirty="0" smtClean="0"/>
              <a:t>/2730251</a:t>
            </a:r>
          </a:p>
          <a:p>
            <a:pPr marL="0" indent="0">
              <a:buNone/>
            </a:pPr>
            <a:endParaRPr lang="en-US" dirty="0"/>
          </a:p>
        </p:txBody>
      </p:sp>
    </p:spTree>
    <p:extLst>
      <p:ext uri="{BB962C8B-B14F-4D97-AF65-F5344CB8AC3E}">
        <p14:creationId xmlns:p14="http://schemas.microsoft.com/office/powerpoint/2010/main" val="38144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842"/>
            <a:ext cx="4572000" cy="4524316"/>
          </a:xfrm>
          <a:prstGeom prst="rect">
            <a:avLst/>
          </a:prstGeom>
        </p:spPr>
        <p:txBody>
          <a:bodyPr>
            <a:spAutoFit/>
          </a:bodyPr>
          <a:lstStyle/>
          <a:p>
            <a:r>
              <a:rPr lang="en-US" dirty="0"/>
              <a:t>In Turkey, in 2005, 105 workers at a Coca-Cola bottling plant in Istanbul joined a union and were terminated. They organized a lengthy sit-down strike in front of the main offices of Coca-Cola in Turkey. After several weeks of protesting, Coca-Cola workers entered the building to demand their reinstatement. While leaders of the workers were meeting with senior management for the company, the company ordered Turkish riot police to attack the workers who were by all accounts peacefully assembled, many with their spouses and children. Nearly two hundred of them were beaten badly and many required hospitalization.</a:t>
            </a:r>
          </a:p>
        </p:txBody>
      </p:sp>
    </p:spTree>
    <p:extLst>
      <p:ext uri="{BB962C8B-B14F-4D97-AF65-F5344CB8AC3E}">
        <p14:creationId xmlns:p14="http://schemas.microsoft.com/office/powerpoint/2010/main" val="2045150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610600" cy="3970318"/>
          </a:xfrm>
          <a:prstGeom prst="rect">
            <a:avLst/>
          </a:prstGeom>
        </p:spPr>
        <p:txBody>
          <a:bodyPr wrap="square">
            <a:spAutoFit/>
          </a:bodyPr>
          <a:lstStyle/>
          <a:p>
            <a:r>
              <a:rPr lang="en-US" dirty="0"/>
              <a:t>Mexico, the country with the highest per capita consumption of Coca-Cola, is a huge profit center for Coke to the detriment of the health of millions of children and adults who suffer an inordinate rate of obesity, diabetes and other serious maladies. Dr. Ann Lopez, author and environmental science Professor, Ph.D. at San Jose City College in California, and Director of the Center for Farmworker Families states:</a:t>
            </a:r>
          </a:p>
          <a:p>
            <a:endParaRPr lang="en-US" dirty="0"/>
          </a:p>
          <a:p>
            <a:r>
              <a:rPr lang="en-US" dirty="0"/>
              <a:t>"The people of west central Mexico are easy corporate prey for predator Coke. You can't stand anywhere in some of the rural towns and not see a Coke ad. I've seen what Coke is doing in the west central Mexico countryside where I do research: pushing their addictive products on peasant populations who can ill afford them and in which one in 10 may have undiagnosed diabetes."</a:t>
            </a:r>
          </a:p>
          <a:p>
            <a:endParaRPr lang="en-US" dirty="0"/>
          </a:p>
          <a:p>
            <a:endParaRPr lang="en-US" dirty="0"/>
          </a:p>
        </p:txBody>
      </p:sp>
      <p:pic>
        <p:nvPicPr>
          <p:cNvPr id="3" name="Picture 2"/>
          <p:cNvPicPr>
            <a:picLocks noChangeAspect="1"/>
          </p:cNvPicPr>
          <p:nvPr/>
        </p:nvPicPr>
        <p:blipFill>
          <a:blip r:embed="rId2"/>
          <a:stretch>
            <a:fillRect/>
          </a:stretch>
        </p:blipFill>
        <p:spPr>
          <a:xfrm>
            <a:off x="6934399" y="4203700"/>
            <a:ext cx="2209601" cy="2654300"/>
          </a:xfrm>
          <a:prstGeom prst="rect">
            <a:avLst/>
          </a:prstGeom>
        </p:spPr>
      </p:pic>
    </p:spTree>
    <p:extLst>
      <p:ext uri="{BB962C8B-B14F-4D97-AF65-F5344CB8AC3E}">
        <p14:creationId xmlns:p14="http://schemas.microsoft.com/office/powerpoint/2010/main" val="491905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632312"/>
          </a:xfrm>
          <a:prstGeom prst="rect">
            <a:avLst/>
          </a:prstGeom>
        </p:spPr>
        <p:txBody>
          <a:bodyPr wrap="square">
            <a:spAutoFit/>
          </a:bodyPr>
          <a:lstStyle/>
          <a:p>
            <a:r>
              <a:rPr lang="en-US" dirty="0"/>
              <a:t>To control the soft drinks market in Mexico, Coca-Cola has shown repeatedly it will break the law. The Angel Alvarado </a:t>
            </a:r>
            <a:r>
              <a:rPr lang="en-US" dirty="0" err="1"/>
              <a:t>Agüero</a:t>
            </a:r>
            <a:r>
              <a:rPr lang="en-US" dirty="0"/>
              <a:t> case, currently in the Mexican courts, describes how this former marketing executive of Coca-Cola was unjustifiably dismissed when he refused to carry out illegal monopolistic marketing practices as directed by the Company. This case also highlights how The Coca-Cola Co. is cheating Mexican workers out of hundreds of millions of dollars in profit sharing and other benefits and shortchanging the Mexican government out of millions of dollars in tax revenues.</a:t>
            </a:r>
          </a:p>
          <a:p>
            <a:endParaRPr lang="en-US" dirty="0"/>
          </a:p>
          <a:p>
            <a:r>
              <a:rPr lang="en-US" dirty="0"/>
              <a:t>Investigative reporter Beverly Bell pointed out that "...more than 12 million people do not have access to potable water in Mexico." She explains how then-Mexican President Vicente Fox, who prior to his election in 2000 was president of Coca-Cola in Mexico and Latin America, "...with help from the World Bank-has successfully pursued water privatization, as well as a massive land privatization program, that allowed companies free access to all the resources on the land, including water."</a:t>
            </a:r>
          </a:p>
          <a:p>
            <a:endParaRPr lang="en-US" dirty="0"/>
          </a:p>
          <a:p>
            <a:r>
              <a:rPr lang="en-US" dirty="0"/>
              <a:t>Bell wrote in 2006, "Since 2000 [while Fox was president], Coca-Cola has negotiated 27 water concessions from the Mexican government. Nineteen of the concessions are for the extraction of water from aquifers and from 15 different rivers, some of which belong to indigenous peoples. Eight concessions are for the right of Coke to dump its industrial waste into public waters."</a:t>
            </a:r>
          </a:p>
        </p:txBody>
      </p:sp>
    </p:spTree>
    <p:extLst>
      <p:ext uri="{BB962C8B-B14F-4D97-AF65-F5344CB8AC3E}">
        <p14:creationId xmlns:p14="http://schemas.microsoft.com/office/powerpoint/2010/main" val="1380442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308324"/>
          </a:xfrm>
          <a:prstGeom prst="rect">
            <a:avLst/>
          </a:prstGeom>
        </p:spPr>
        <p:txBody>
          <a:bodyPr>
            <a:spAutoFit/>
          </a:bodyPr>
          <a:lstStyle/>
          <a:p>
            <a:r>
              <a:rPr lang="en-US" dirty="0" smtClean="0"/>
              <a:t>IN INDIA -- The </a:t>
            </a:r>
            <a:r>
              <a:rPr lang="en-US" dirty="0"/>
              <a:t>International Environmental Law Research Centre issued a report in 2007 that stated, in part, "The deterioration of groundwater in quality and quantity and the consequential public health problems and the destruction of the agricultural economy are the main problems identified in </a:t>
            </a:r>
            <a:r>
              <a:rPr lang="en-US" dirty="0" err="1"/>
              <a:t>Plachimada</a:t>
            </a:r>
            <a:r>
              <a:rPr lang="en-US" dirty="0"/>
              <a:t>.</a:t>
            </a:r>
          </a:p>
        </p:txBody>
      </p:sp>
      <p:pic>
        <p:nvPicPr>
          <p:cNvPr id="3" name="Picture 2"/>
          <p:cNvPicPr>
            <a:picLocks noChangeAspect="1"/>
          </p:cNvPicPr>
          <p:nvPr/>
        </p:nvPicPr>
        <p:blipFill>
          <a:blip r:embed="rId2"/>
          <a:stretch>
            <a:fillRect/>
          </a:stretch>
        </p:blipFill>
        <p:spPr>
          <a:xfrm>
            <a:off x="6934399" y="4203700"/>
            <a:ext cx="2209601" cy="2654300"/>
          </a:xfrm>
          <a:prstGeom prst="rect">
            <a:avLst/>
          </a:prstGeom>
        </p:spPr>
      </p:pic>
    </p:spTree>
    <p:extLst>
      <p:ext uri="{BB962C8B-B14F-4D97-AF65-F5344CB8AC3E}">
        <p14:creationId xmlns:p14="http://schemas.microsoft.com/office/powerpoint/2010/main" val="4192694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457200"/>
            <a:ext cx="4800600" cy="6124753"/>
          </a:xfrm>
          <a:prstGeom prst="rect">
            <a:avLst/>
          </a:prstGeom>
        </p:spPr>
        <p:txBody>
          <a:bodyPr wrap="square">
            <a:spAutoFit/>
          </a:bodyPr>
          <a:lstStyle/>
          <a:p>
            <a:r>
              <a:rPr lang="en-US" dirty="0"/>
              <a:t>Coca-Cola misled consumers about how much pomegranate juice is in its Minute Maid brand Pomegranate Blueberry drink.</a:t>
            </a:r>
          </a:p>
          <a:p>
            <a:endParaRPr lang="en-US" dirty="0"/>
          </a:p>
          <a:p>
            <a:r>
              <a:rPr lang="en-US" sz="3200" dirty="0"/>
              <a:t>The drink is just 0.3% pomegranate juice and 0.2% blueberry juice. But Coca-Cola had argued that since Food and Drug Administration rules said calling the product "a flavored blend of five juices" was not misleading,</a:t>
            </a:r>
          </a:p>
        </p:txBody>
      </p:sp>
      <p:pic>
        <p:nvPicPr>
          <p:cNvPr id="3" name="Picture 2"/>
          <p:cNvPicPr>
            <a:picLocks noChangeAspect="1"/>
          </p:cNvPicPr>
          <p:nvPr/>
        </p:nvPicPr>
        <p:blipFill>
          <a:blip r:embed="rId2"/>
          <a:stretch>
            <a:fillRect/>
          </a:stretch>
        </p:blipFill>
        <p:spPr>
          <a:xfrm>
            <a:off x="0" y="2286000"/>
            <a:ext cx="3975100" cy="4572000"/>
          </a:xfrm>
          <a:prstGeom prst="rect">
            <a:avLst/>
          </a:prstGeom>
        </p:spPr>
      </p:pic>
    </p:spTree>
    <p:extLst>
      <p:ext uri="{BB962C8B-B14F-4D97-AF65-F5344CB8AC3E}">
        <p14:creationId xmlns:p14="http://schemas.microsoft.com/office/powerpoint/2010/main" val="2609614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3429000" cy="3416300"/>
          </a:xfrm>
          <a:prstGeom prst="rect">
            <a:avLst/>
          </a:prstGeom>
        </p:spPr>
      </p:pic>
      <p:sp>
        <p:nvSpPr>
          <p:cNvPr id="3" name="Rectangle 2"/>
          <p:cNvSpPr/>
          <p:nvPr/>
        </p:nvSpPr>
        <p:spPr>
          <a:xfrm>
            <a:off x="3429000" y="914400"/>
            <a:ext cx="5715000" cy="6001642"/>
          </a:xfrm>
          <a:prstGeom prst="rect">
            <a:avLst/>
          </a:prstGeom>
        </p:spPr>
        <p:txBody>
          <a:bodyPr wrap="square">
            <a:spAutoFit/>
          </a:bodyPr>
          <a:lstStyle/>
          <a:p>
            <a:r>
              <a:rPr lang="en-US" sz="3200" dirty="0"/>
              <a:t>The Coca Cola ad campaign claims that the bottled water can replace flu shots and prevent illness. Coca Cola claims the water is nutritious based upon the fact it contains 100% of the recommended daily allowance of vitamin C. What the advertisement doesn’t tell us is that the water also contains up to 5 teaspoons of sugar! </a:t>
            </a:r>
          </a:p>
        </p:txBody>
      </p:sp>
      <p:sp>
        <p:nvSpPr>
          <p:cNvPr id="4" name="Rectangle 3"/>
          <p:cNvSpPr/>
          <p:nvPr/>
        </p:nvSpPr>
        <p:spPr>
          <a:xfrm>
            <a:off x="0" y="4191000"/>
            <a:ext cx="3124200" cy="1477328"/>
          </a:xfrm>
          <a:prstGeom prst="rect">
            <a:avLst/>
          </a:prstGeom>
        </p:spPr>
        <p:txBody>
          <a:bodyPr wrap="square">
            <a:spAutoFit/>
          </a:bodyPr>
          <a:lstStyle/>
          <a:p>
            <a:r>
              <a:rPr lang="en-US" dirty="0">
                <a:hlinkClick r:id="rId4"/>
              </a:rPr>
              <a:t>http://www.waterfyi.com/bottled-water/coca-cola-dangerously-misleading-advertising-for-vitaminwater-ads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78361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suits include</a:t>
            </a:r>
            <a:endParaRPr lang="en-US" dirty="0"/>
          </a:p>
        </p:txBody>
      </p:sp>
      <p:sp>
        <p:nvSpPr>
          <p:cNvPr id="3" name="Content Placeholder 2"/>
          <p:cNvSpPr>
            <a:spLocks noGrp="1"/>
          </p:cNvSpPr>
          <p:nvPr>
            <p:ph idx="1"/>
          </p:nvPr>
        </p:nvSpPr>
        <p:spPr/>
        <p:txBody>
          <a:bodyPr>
            <a:normAutofit fontScale="92500"/>
          </a:bodyPr>
          <a:lstStyle/>
          <a:p>
            <a:r>
              <a:rPr lang="en-US" dirty="0" smtClean="0"/>
              <a:t>1909 and 1916 US government sued to get </a:t>
            </a:r>
            <a:r>
              <a:rPr lang="en-US" dirty="0" err="1" smtClean="0"/>
              <a:t>caffine</a:t>
            </a:r>
            <a:r>
              <a:rPr lang="en-US" dirty="0" smtClean="0"/>
              <a:t> additive out claiming mental and motor deficits</a:t>
            </a:r>
          </a:p>
          <a:p>
            <a:r>
              <a:rPr lang="en-US" dirty="0" smtClean="0"/>
              <a:t>2003 India lawsuit for coke plants overusing aquifer water</a:t>
            </a:r>
          </a:p>
          <a:p>
            <a:r>
              <a:rPr lang="en-US" dirty="0" smtClean="0"/>
              <a:t>2009 lawsuit </a:t>
            </a:r>
            <a:r>
              <a:rPr lang="en-US" dirty="0" err="1" smtClean="0"/>
              <a:t>calimed</a:t>
            </a:r>
            <a:r>
              <a:rPr lang="en-US" dirty="0" smtClean="0"/>
              <a:t> Coke’s vitamin drinks have 33 grams of sugar, Coke Classic has 39 grams</a:t>
            </a:r>
          </a:p>
          <a:p>
            <a:r>
              <a:rPr lang="en-US" dirty="0" smtClean="0"/>
              <a:t>2016 court cases said Coke vita-water had to change labeled health claims</a:t>
            </a:r>
          </a:p>
          <a:p>
            <a:endParaRPr lang="en-US" dirty="0"/>
          </a:p>
        </p:txBody>
      </p:sp>
    </p:spTree>
    <p:extLst>
      <p:ext uri="{BB962C8B-B14F-4D97-AF65-F5344CB8AC3E}">
        <p14:creationId xmlns:p14="http://schemas.microsoft.com/office/powerpoint/2010/main" val="3280118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52600" y="533400"/>
            <a:ext cx="5626100" cy="5791200"/>
          </a:xfrm>
          <a:prstGeom prst="rect">
            <a:avLst/>
          </a:prstGeom>
        </p:spPr>
      </p:pic>
    </p:spTree>
    <p:extLst>
      <p:ext uri="{BB962C8B-B14F-4D97-AF65-F5344CB8AC3E}">
        <p14:creationId xmlns:p14="http://schemas.microsoft.com/office/powerpoint/2010/main" val="3694767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DASANI</a:t>
            </a:r>
            <a:endParaRPr lang="en-US" dirty="0"/>
          </a:p>
        </p:txBody>
      </p:sp>
      <p:sp>
        <p:nvSpPr>
          <p:cNvPr id="3" name="Content Placeholder 2"/>
          <p:cNvSpPr>
            <a:spLocks noGrp="1"/>
          </p:cNvSpPr>
          <p:nvPr>
            <p:ph idx="1"/>
          </p:nvPr>
        </p:nvSpPr>
        <p:spPr/>
        <p:txBody>
          <a:bodyPr>
            <a:normAutofit fontScale="70000" lnSpcReduction="20000"/>
          </a:bodyPr>
          <a:lstStyle/>
          <a:p>
            <a:r>
              <a:rPr lang="en-US" dirty="0"/>
              <a:t>Coca-Cola's biggest environmental issue has been its use of water, both in the bottling of its traditional beverages and in the sale of bottled water itself, mainly its Dasani brand.</a:t>
            </a:r>
          </a:p>
          <a:p>
            <a:r>
              <a:rPr lang="en-US" dirty="0"/>
              <a:t>When Coca-Cola introduced Dasani in 1999 environmental groups such as the Natural Resources Defense Council were already raising questions about the growing bottled water industry. </a:t>
            </a:r>
            <a:endParaRPr lang="en-US" dirty="0" smtClean="0"/>
          </a:p>
          <a:p>
            <a:r>
              <a:rPr lang="en-US" dirty="0"/>
              <a:t>Meanwhile, Coca-Cola suffered a significant setback during its European introduction of Dasani in 2004. The company was forced to </a:t>
            </a:r>
            <a:r>
              <a:rPr lang="en-US" u="sng" dirty="0">
                <a:hlinkClick r:id="rId2"/>
              </a:rPr>
              <a:t>recall some 500,000 bottles from the British market after authorities there found excessive levels of bromate, a by-product of the process it was using to purify the tap water. The uproar prompted the company to postpone Dasani’s launch in the rest of Europe.</a:t>
            </a:r>
          </a:p>
          <a:p>
            <a:endParaRPr lang="en-US" dirty="0"/>
          </a:p>
          <a:p>
            <a:endParaRPr lang="en-US" dirty="0"/>
          </a:p>
        </p:txBody>
      </p:sp>
    </p:spTree>
    <p:extLst>
      <p:ext uri="{BB962C8B-B14F-4D97-AF65-F5344CB8AC3E}">
        <p14:creationId xmlns:p14="http://schemas.microsoft.com/office/powerpoint/2010/main" val="977239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DASNI</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a:t>Dasani Bottled Water Has 4 Ingredients: Tap Water, Known Teratogen, Lethal Drug, and </a:t>
            </a:r>
            <a:r>
              <a:rPr lang="en-US" sz="4000" b="1" dirty="0" smtClean="0"/>
              <a:t>Salt</a:t>
            </a:r>
          </a:p>
          <a:p>
            <a:pPr marL="0" indent="0">
              <a:buNone/>
            </a:pPr>
            <a:r>
              <a:rPr lang="en-US" b="1" dirty="0">
                <a:hlinkClick r:id="rId2"/>
              </a:rPr>
              <a:t>https://wellnessandequality.com/2014/02/19/dasani-bottled-water-has-4-ingredients-tap-water-known-teratogen-lethal-drug-and-salt</a:t>
            </a:r>
            <a:r>
              <a:rPr lang="en-US" b="1" dirty="0" smtClean="0">
                <a:hlinkClick r:id="rId2"/>
              </a:rPr>
              <a:t>/</a:t>
            </a:r>
            <a:r>
              <a:rPr lang="en-US" b="1" dirty="0" smtClean="0"/>
              <a:t> </a:t>
            </a:r>
            <a:endParaRPr lang="en-US" b="1" dirty="0"/>
          </a:p>
          <a:p>
            <a:pPr marL="0" indent="0">
              <a:buNone/>
            </a:pPr>
            <a:endParaRPr lang="en-US" dirty="0"/>
          </a:p>
        </p:txBody>
      </p:sp>
    </p:spTree>
    <p:extLst>
      <p:ext uri="{BB962C8B-B14F-4D97-AF65-F5344CB8AC3E}">
        <p14:creationId xmlns:p14="http://schemas.microsoft.com/office/powerpoint/2010/main" val="2558421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and your Diet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Sugar-sweetened beverages the single largest source of added sugar in the US diet.</a:t>
            </a:r>
          </a:p>
          <a:p>
            <a:r>
              <a:rPr lang="en-US" dirty="0" smtClean="0"/>
              <a:t>associated with weight gain</a:t>
            </a:r>
          </a:p>
          <a:p>
            <a:r>
              <a:rPr lang="en-US" dirty="0" smtClean="0"/>
              <a:t> and higher risk of type</a:t>
            </a:r>
          </a:p>
          <a:p>
            <a:r>
              <a:rPr lang="en-US" dirty="0" smtClean="0"/>
              <a:t>2 diabetes mellitus,</a:t>
            </a:r>
          </a:p>
          <a:p>
            <a:r>
              <a:rPr lang="en-US" dirty="0" smtClean="0"/>
              <a:t> coronary heart disease,&amp; stroke</a:t>
            </a:r>
          </a:p>
          <a:p>
            <a:r>
              <a:rPr lang="en-US" dirty="0" smtClean="0"/>
              <a:t>FOUND </a:t>
            </a:r>
            <a:r>
              <a:rPr lang="en-US" dirty="0" smtClean="0"/>
              <a:t>women who consumed ≥2 servings of SSBs per day had a 63% higher risk of death</a:t>
            </a:r>
          </a:p>
          <a:p>
            <a:endParaRPr lang="en-US" dirty="0" smtClean="0"/>
          </a:p>
          <a:p>
            <a:pPr marL="0" indent="0">
              <a:buNone/>
            </a:pPr>
            <a:endParaRPr lang="en-US" dirty="0"/>
          </a:p>
          <a:p>
            <a:pPr marL="0" indent="0">
              <a:buNone/>
            </a:pPr>
            <a:r>
              <a:rPr lang="en-US" dirty="0" smtClean="0"/>
              <a:t>Malik, V. S., Li, Y., Pan, A., De </a:t>
            </a:r>
            <a:r>
              <a:rPr lang="en-US" dirty="0" err="1" smtClean="0"/>
              <a:t>Koning</a:t>
            </a:r>
            <a:r>
              <a:rPr lang="en-US" dirty="0" smtClean="0"/>
              <a:t>, L., </a:t>
            </a:r>
            <a:r>
              <a:rPr lang="en-US" dirty="0" err="1" smtClean="0"/>
              <a:t>Schernhammer</a:t>
            </a:r>
            <a:r>
              <a:rPr lang="en-US" dirty="0" smtClean="0"/>
              <a:t>, E., Willett, W. C., &amp; Hu, F. B. (2019). Long-Term Consumption of Sugar-Sweetened and Artificially Sweetened Beverages and Risk of Mortality in US Adults. Circulation.</a:t>
            </a:r>
          </a:p>
        </p:txBody>
      </p:sp>
    </p:spTree>
    <p:extLst>
      <p:ext uri="{BB962C8B-B14F-4D97-AF65-F5344CB8AC3E}">
        <p14:creationId xmlns:p14="http://schemas.microsoft.com/office/powerpoint/2010/main" val="605753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50900"/>
            <a:ext cx="9144000" cy="5130924"/>
          </a:xfrm>
          <a:prstGeom prst="rect">
            <a:avLst/>
          </a:prstGeom>
        </p:spPr>
      </p:pic>
    </p:spTree>
    <p:extLst>
      <p:ext uri="{BB962C8B-B14F-4D97-AF65-F5344CB8AC3E}">
        <p14:creationId xmlns:p14="http://schemas.microsoft.com/office/powerpoint/2010/main" val="1431506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63" y="1269999"/>
            <a:ext cx="9169363" cy="4724033"/>
          </a:xfrm>
          <a:prstGeom prst="rect">
            <a:avLst/>
          </a:prstGeom>
        </p:spPr>
      </p:pic>
    </p:spTree>
    <p:extLst>
      <p:ext uri="{BB962C8B-B14F-4D97-AF65-F5344CB8AC3E}">
        <p14:creationId xmlns:p14="http://schemas.microsoft.com/office/powerpoint/2010/main" val="2947004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300" y="546100"/>
            <a:ext cx="7899400" cy="5765800"/>
          </a:xfrm>
          <a:prstGeom prst="rect">
            <a:avLst/>
          </a:prstGeom>
        </p:spPr>
      </p:pic>
    </p:spTree>
    <p:extLst>
      <p:ext uri="{BB962C8B-B14F-4D97-AF65-F5344CB8AC3E}">
        <p14:creationId xmlns:p14="http://schemas.microsoft.com/office/powerpoint/2010/main" val="2184296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61903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normAutofit/>
          </a:bodyPr>
          <a:lstStyle/>
          <a:p>
            <a:r>
              <a:rPr lang="en-US" sz="3200" dirty="0" smtClean="0"/>
              <a:t>What can students at NMSU do about Coca Cola impact on ENVIRONMENT (WATER), HEALTH, FALSE ADVERTISING, LABOR ABUSE, and so on?</a:t>
            </a:r>
            <a:endParaRPr lang="en-US" sz="3200" dirty="0"/>
          </a:p>
        </p:txBody>
      </p:sp>
      <p:pic>
        <p:nvPicPr>
          <p:cNvPr id="4" name="Picture 3"/>
          <p:cNvPicPr>
            <a:picLocks noChangeAspect="1"/>
          </p:cNvPicPr>
          <p:nvPr/>
        </p:nvPicPr>
        <p:blipFill>
          <a:blip r:embed="rId2"/>
          <a:stretch>
            <a:fillRect/>
          </a:stretch>
        </p:blipFill>
        <p:spPr>
          <a:xfrm>
            <a:off x="6934399" y="4203700"/>
            <a:ext cx="2209601" cy="2654300"/>
          </a:xfrm>
          <a:prstGeom prst="rect">
            <a:avLst/>
          </a:prstGeom>
        </p:spPr>
      </p:pic>
    </p:spTree>
    <p:extLst>
      <p:ext uri="{BB962C8B-B14F-4D97-AF65-F5344CB8AC3E}">
        <p14:creationId xmlns:p14="http://schemas.microsoft.com/office/powerpoint/2010/main" val="1357876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Students are doing in Universities?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100-some University of Montana students, faculty and community members marched into UM President George Dennison's office in Main Hall Wednesday afternoon, chanting "Kill the Coke Contract."</a:t>
            </a:r>
            <a:endParaRPr lang="en-US" b="1" dirty="0"/>
          </a:p>
          <a:p>
            <a:r>
              <a:rPr lang="en-US" b="1" dirty="0"/>
              <a:t>UConn students ask college to nix contract with Coke, stop using primates for </a:t>
            </a:r>
            <a:r>
              <a:rPr lang="en-US" b="1" dirty="0" smtClean="0"/>
              <a:t>research</a:t>
            </a:r>
          </a:p>
          <a:p>
            <a:r>
              <a:rPr lang="en-US" b="1" dirty="0" smtClean="0"/>
              <a:t>U of Michigan &amp; U of Florida drop Coca Cola Contract due to environmental and human rights abuses</a:t>
            </a:r>
            <a:endParaRPr lang="en-US" b="1" dirty="0"/>
          </a:p>
        </p:txBody>
      </p:sp>
    </p:spTree>
    <p:extLst>
      <p:ext uri="{BB962C8B-B14F-4D97-AF65-F5344CB8AC3E}">
        <p14:creationId xmlns:p14="http://schemas.microsoft.com/office/powerpoint/2010/main" val="2848177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in 1990s</a:t>
            </a:r>
            <a:endParaRPr lang="en-US" dirty="0"/>
          </a:p>
        </p:txBody>
      </p:sp>
      <p:sp>
        <p:nvSpPr>
          <p:cNvPr id="3" name="Content Placeholder 2"/>
          <p:cNvSpPr>
            <a:spLocks noGrp="1"/>
          </p:cNvSpPr>
          <p:nvPr>
            <p:ph idx="1"/>
          </p:nvPr>
        </p:nvSpPr>
        <p:spPr/>
        <p:txBody>
          <a:bodyPr/>
          <a:lstStyle/>
          <a:p>
            <a:r>
              <a:rPr lang="en-US" dirty="0" smtClean="0"/>
              <a:t>Cash-strapped K-12 and Universities began agreeing to Coke contracts</a:t>
            </a:r>
          </a:p>
          <a:p>
            <a:r>
              <a:rPr lang="en-US" dirty="0" smtClean="0"/>
              <a:t>By 2002 80% public schools had coke or </a:t>
            </a:r>
            <a:r>
              <a:rPr lang="en-US" dirty="0" err="1" smtClean="0"/>
              <a:t>pepsi</a:t>
            </a:r>
            <a:r>
              <a:rPr lang="en-US" dirty="0" smtClean="0"/>
              <a:t> contracts</a:t>
            </a:r>
          </a:p>
          <a:p>
            <a:r>
              <a:rPr lang="en-US" dirty="0" smtClean="0"/>
              <a:t>E.g. Ohio State U </a:t>
            </a:r>
            <a:r>
              <a:rPr lang="mr-IN" dirty="0" smtClean="0"/>
              <a:t>–</a:t>
            </a:r>
            <a:r>
              <a:rPr lang="en-US" dirty="0" smtClean="0"/>
              <a:t> paid $32 million for Coke contract</a:t>
            </a:r>
          </a:p>
          <a:p>
            <a:endParaRPr lang="en-US" dirty="0"/>
          </a:p>
        </p:txBody>
      </p:sp>
    </p:spTree>
    <p:extLst>
      <p:ext uri="{BB962C8B-B14F-4D97-AF65-F5344CB8AC3E}">
        <p14:creationId xmlns:p14="http://schemas.microsoft.com/office/powerpoint/2010/main" val="1033635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3276600"/>
          </a:xfrm>
        </p:spPr>
        <p:txBody>
          <a:bodyPr>
            <a:normAutofit fontScale="85000" lnSpcReduction="10000"/>
          </a:bodyPr>
          <a:lstStyle/>
          <a:p>
            <a:pPr marL="0" indent="0">
              <a:buNone/>
            </a:pPr>
            <a:r>
              <a:rPr lang="en-US" dirty="0"/>
              <a:t>Built in 1992, NM State's weight-training center is located in the Aggie Memorial Stadium complex. The 13, 500-square-foot facility benefits NMSU student athletes in 17 athletic programs. It became a reality thanks to the Coca-Cola Bottling Company of Las Cruces, which funded construction as well as the facility's original weightlifting equipment and exercise machines. Additional weight and aerobic equipment was added to the facility in 1998.</a:t>
            </a:r>
          </a:p>
          <a:p>
            <a:pPr marL="0" indent="0">
              <a:buNone/>
            </a:pPr>
            <a:endParaRPr lang="en-US" dirty="0"/>
          </a:p>
        </p:txBody>
      </p:sp>
      <p:pic>
        <p:nvPicPr>
          <p:cNvPr id="4" name="Picture 3"/>
          <p:cNvPicPr>
            <a:picLocks noChangeAspect="1"/>
          </p:cNvPicPr>
          <p:nvPr/>
        </p:nvPicPr>
        <p:blipFill>
          <a:blip r:embed="rId3"/>
          <a:stretch>
            <a:fillRect/>
          </a:stretch>
        </p:blipFill>
        <p:spPr>
          <a:xfrm>
            <a:off x="3962400" y="3276600"/>
            <a:ext cx="3733800" cy="3585814"/>
          </a:xfrm>
          <a:prstGeom prst="rect">
            <a:avLst/>
          </a:prstGeom>
        </p:spPr>
      </p:pic>
    </p:spTree>
    <p:extLst>
      <p:ext uri="{BB962C8B-B14F-4D97-AF65-F5344CB8AC3E}">
        <p14:creationId xmlns:p14="http://schemas.microsoft.com/office/powerpoint/2010/main" val="690568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0"/>
            <a:ext cx="8839200" cy="6858000"/>
          </a:xfrm>
          <a:prstGeom prst="rect">
            <a:avLst/>
          </a:prstGeom>
        </p:spPr>
      </p:pic>
    </p:spTree>
    <p:extLst>
      <p:ext uri="{BB962C8B-B14F-4D97-AF65-F5344CB8AC3E}">
        <p14:creationId xmlns:p14="http://schemas.microsoft.com/office/powerpoint/2010/main" val="2508362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7 Dialectics of Coke [and] Sustainability (Boje applies Bhaskar)</a:t>
            </a:r>
            <a:endParaRPr lang="en-US" dirty="0"/>
          </a:p>
        </p:txBody>
      </p:sp>
      <p:sp>
        <p:nvSpPr>
          <p:cNvPr id="3" name="Content Placeholder 2"/>
          <p:cNvSpPr>
            <a:spLocks noGrp="1"/>
          </p:cNvSpPr>
          <p:nvPr>
            <p:ph idx="1"/>
          </p:nvPr>
        </p:nvSpPr>
        <p:spPr>
          <a:xfrm>
            <a:off x="457200" y="1828800"/>
            <a:ext cx="8534400" cy="5029200"/>
          </a:xfrm>
        </p:spPr>
        <p:txBody>
          <a:bodyPr>
            <a:normAutofit/>
          </a:bodyPr>
          <a:lstStyle/>
          <a:p>
            <a:r>
              <a:rPr lang="en-US" sz="2400" b="1" dirty="0" smtClean="0"/>
              <a:t>1M (Moment</a:t>
            </a:r>
            <a:r>
              <a:rPr lang="en-US" sz="2400" dirty="0" smtClean="0"/>
              <a:t>) of dialectic of Coke-Identity and Non-Identity, </a:t>
            </a:r>
            <a:r>
              <a:rPr lang="en-US" sz="2400" dirty="0"/>
              <a:t>C</a:t>
            </a:r>
            <a:r>
              <a:rPr lang="en-US" sz="2400" dirty="0" smtClean="0"/>
              <a:t>oke is factually unsustainability, since its founding in 1886</a:t>
            </a:r>
          </a:p>
          <a:p>
            <a:r>
              <a:rPr lang="en-US" sz="2400" b="1" dirty="0" smtClean="0"/>
              <a:t>2E (Edge</a:t>
            </a:r>
            <a:r>
              <a:rPr lang="en-US" sz="2400" dirty="0" smtClean="0"/>
              <a:t>) the edge of becoming Coke addict is dialectically opposed by Negativity of become un-Healthy, un-Happy, &amp; un-Terrific</a:t>
            </a:r>
          </a:p>
          <a:p>
            <a:r>
              <a:rPr lang="en-US" sz="2400" b="1" dirty="0" smtClean="0"/>
              <a:t>3L (Level) </a:t>
            </a:r>
            <a:r>
              <a:rPr lang="en-US" sz="2400" dirty="0" smtClean="0"/>
              <a:t>the Level of totality, in Coke materials (ingredients, labor abuse, false ads, etc.) is the emergent Whole reality vs. Fantasy-ads</a:t>
            </a:r>
          </a:p>
          <a:p>
            <a:r>
              <a:rPr lang="en-US" sz="2400" b="1" dirty="0" smtClean="0"/>
              <a:t>4D (Dimension) </a:t>
            </a:r>
            <a:r>
              <a:rPr lang="en-US" sz="2400" dirty="0" smtClean="0"/>
              <a:t>There is a human transformative praxis in a go-history struggle to counter coke domination</a:t>
            </a:r>
          </a:p>
          <a:p>
            <a:pPr marL="0" indent="0">
              <a:buNone/>
            </a:pPr>
            <a:endParaRPr lang="en-US" dirty="0"/>
          </a:p>
        </p:txBody>
      </p:sp>
    </p:spTree>
    <p:extLst>
      <p:ext uri="{BB962C8B-B14F-4D97-AF65-F5344CB8AC3E}">
        <p14:creationId xmlns:p14="http://schemas.microsoft.com/office/powerpoint/2010/main" val="1675154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400" y="228599"/>
            <a:ext cx="8305800" cy="6476725"/>
          </a:xfrm>
          <a:prstGeom prst="rect">
            <a:avLst/>
          </a:prstGeom>
        </p:spPr>
      </p:pic>
    </p:spTree>
    <p:extLst>
      <p:ext uri="{BB962C8B-B14F-4D97-AF65-F5344CB8AC3E}">
        <p14:creationId xmlns:p14="http://schemas.microsoft.com/office/powerpoint/2010/main" val="3097039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 Dialectics of Coke (Boje summary of Roy Bhaskar)</a:t>
            </a:r>
            <a:endParaRPr lang="en-US" b="1" dirty="0"/>
          </a:p>
        </p:txBody>
      </p:sp>
      <p:sp>
        <p:nvSpPr>
          <p:cNvPr id="3" name="Content Placeholder 2"/>
          <p:cNvSpPr>
            <a:spLocks noGrp="1"/>
          </p:cNvSpPr>
          <p:nvPr>
            <p:ph idx="1"/>
          </p:nvPr>
        </p:nvSpPr>
        <p:spPr>
          <a:xfrm>
            <a:off x="457200" y="1828800"/>
            <a:ext cx="8686800" cy="4876800"/>
          </a:xfrm>
        </p:spPr>
        <p:txBody>
          <a:bodyPr>
            <a:noAutofit/>
          </a:bodyPr>
          <a:lstStyle/>
          <a:p>
            <a:r>
              <a:rPr lang="en-US" sz="2400" b="1" dirty="0"/>
              <a:t>5A (Aspect) </a:t>
            </a:r>
            <a:r>
              <a:rPr lang="en-US" sz="2400" dirty="0"/>
              <a:t>dialectic of reflexivity about the spiritual deficiency of Coke, and the emancipatory health projects</a:t>
            </a:r>
          </a:p>
          <a:p>
            <a:r>
              <a:rPr lang="en-US" sz="2400" b="1" dirty="0"/>
              <a:t>6R (Realm) </a:t>
            </a:r>
            <a:r>
              <a:rPr lang="en-US" sz="2400" dirty="0"/>
              <a:t>In realm of New Mexico, the Land of Enchantment, a Re-enchantment of health &amp; life alternatives to Coke by showing all the ways Coke disenchants</a:t>
            </a:r>
          </a:p>
          <a:p>
            <a:r>
              <a:rPr lang="en-US" sz="2400" b="1" dirty="0"/>
              <a:t>7A (Awakening</a:t>
            </a:r>
            <a:r>
              <a:rPr lang="en-US" sz="2400" dirty="0"/>
              <a:t>) An awakening to non-duality (inseparability) of the body [&amp;] world, rather than thinking Coke is cool</a:t>
            </a:r>
            <a:r>
              <a:rPr lang="en-US" sz="2400" dirty="0" smtClean="0"/>
              <a:t>.</a:t>
            </a:r>
            <a:endParaRPr lang="en-US" sz="2400" dirty="0"/>
          </a:p>
        </p:txBody>
      </p:sp>
    </p:spTree>
    <p:extLst>
      <p:ext uri="{BB962C8B-B14F-4D97-AF65-F5344CB8AC3E}">
        <p14:creationId xmlns:p14="http://schemas.microsoft.com/office/powerpoint/2010/main" val="766325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362075"/>
          </a:xfrm>
          <a:solidFill>
            <a:schemeClr val="bg1"/>
          </a:solidFill>
        </p:spPr>
        <p:txBody>
          <a:bodyPr>
            <a:normAutofit/>
          </a:bodyPr>
          <a:lstStyle/>
          <a:p>
            <a:r>
              <a:rPr lang="en-US" dirty="0" smtClean="0">
                <a:hlinkClick r:id="rId2"/>
              </a:rPr>
              <a:t>19 Reasons Diet Coke is Unhealthy for you</a:t>
            </a:r>
            <a:endParaRPr lang="en-US" dirty="0"/>
          </a:p>
        </p:txBody>
      </p:sp>
      <p:pic>
        <p:nvPicPr>
          <p:cNvPr id="4" name="Picture 3"/>
          <p:cNvPicPr>
            <a:picLocks noChangeAspect="1"/>
          </p:cNvPicPr>
          <p:nvPr/>
        </p:nvPicPr>
        <p:blipFill>
          <a:blip r:embed="rId3"/>
          <a:stretch>
            <a:fillRect/>
          </a:stretch>
        </p:blipFill>
        <p:spPr>
          <a:xfrm>
            <a:off x="457200" y="1676400"/>
            <a:ext cx="8077200" cy="4851400"/>
          </a:xfrm>
          <a:prstGeom prst="rect">
            <a:avLst/>
          </a:prstGeom>
        </p:spPr>
      </p:pic>
    </p:spTree>
    <p:extLst>
      <p:ext uri="{BB962C8B-B14F-4D97-AF65-F5344CB8AC3E}">
        <p14:creationId xmlns:p14="http://schemas.microsoft.com/office/powerpoint/2010/main" val="32450716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8000" y="0"/>
            <a:ext cx="5579573" cy="6858000"/>
          </a:xfrm>
          <a:prstGeom prst="rect">
            <a:avLst/>
          </a:prstGeom>
        </p:spPr>
      </p:pic>
    </p:spTree>
    <p:extLst>
      <p:ext uri="{BB962C8B-B14F-4D97-AF65-F5344CB8AC3E}">
        <p14:creationId xmlns:p14="http://schemas.microsoft.com/office/powerpoint/2010/main" val="20631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687" y="609600"/>
            <a:ext cx="8810626" cy="5638800"/>
          </a:xfrm>
          <a:prstGeom prst="rect">
            <a:avLst/>
          </a:prstGeom>
        </p:spPr>
      </p:pic>
    </p:spTree>
    <p:extLst>
      <p:ext uri="{BB962C8B-B14F-4D97-AF65-F5344CB8AC3E}">
        <p14:creationId xmlns:p14="http://schemas.microsoft.com/office/powerpoint/2010/main" val="118050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0500"/>
            <a:ext cx="9144000" cy="6462313"/>
          </a:xfrm>
          <a:prstGeom prst="rect">
            <a:avLst/>
          </a:prstGeom>
        </p:spPr>
      </p:pic>
    </p:spTree>
    <p:extLst>
      <p:ext uri="{BB962C8B-B14F-4D97-AF65-F5344CB8AC3E}">
        <p14:creationId xmlns:p14="http://schemas.microsoft.com/office/powerpoint/2010/main" val="9847792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17 at 4.41.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0500"/>
            <a:ext cx="9144000" cy="5397500"/>
          </a:xfrm>
          <a:prstGeom prst="rect">
            <a:avLst/>
          </a:prstGeom>
        </p:spPr>
      </p:pic>
      <p:sp>
        <p:nvSpPr>
          <p:cNvPr id="6" name="Title 5"/>
          <p:cNvSpPr>
            <a:spLocks noGrp="1"/>
          </p:cNvSpPr>
          <p:nvPr>
            <p:ph type="title"/>
          </p:nvPr>
        </p:nvSpPr>
        <p:spPr/>
        <p:txBody>
          <a:bodyPr>
            <a:normAutofit fontScale="90000"/>
          </a:bodyPr>
          <a:lstStyle/>
          <a:p>
            <a:r>
              <a:rPr lang="en-US" b="1" dirty="0"/>
              <a:t>Coca-Cola Net Operating Revenue in BILLIONS</a:t>
            </a:r>
            <a:br>
              <a:rPr lang="en-US" b="1" dirty="0"/>
            </a:br>
            <a:endParaRPr lang="en-US" b="1" dirty="0"/>
          </a:p>
        </p:txBody>
      </p:sp>
    </p:spTree>
    <p:extLst>
      <p:ext uri="{BB962C8B-B14F-4D97-AF65-F5344CB8AC3E}">
        <p14:creationId xmlns:p14="http://schemas.microsoft.com/office/powerpoint/2010/main" val="3320421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1946</Words>
  <Application>Microsoft Macintosh PowerPoint</Application>
  <PresentationFormat>On-screen Show (4:3)</PresentationFormat>
  <Paragraphs>93</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COCA COLA KILLS</vt:lpstr>
      <vt:lpstr>Women drinking more Diet Soda</vt:lpstr>
      <vt:lpstr>Sugar and your Diet</vt:lpstr>
      <vt:lpstr>PowerPoint Presentation</vt:lpstr>
      <vt:lpstr>19 Reasons Diet Coke is Unhealthy for you</vt:lpstr>
      <vt:lpstr>PowerPoint Presentation</vt:lpstr>
      <vt:lpstr>PowerPoint Presentation</vt:lpstr>
      <vt:lpstr>PowerPoint Presentation</vt:lpstr>
      <vt:lpstr>Coca-Cola Net Operating Revenue in BILLIONS </vt:lpstr>
      <vt:lpstr>Schmacher 1.5 Scale</vt:lpstr>
      <vt:lpstr>PowerPoint Presentation</vt:lpstr>
      <vt:lpstr>PowerPoint Presentation</vt:lpstr>
      <vt:lpstr>PowerPoint Presentation</vt:lpstr>
      <vt:lpstr>KOTKE textbook chapter 8 Population and poison</vt:lpstr>
      <vt:lpstr>PowerPoint Presentation</vt:lpstr>
      <vt:lpstr>Coke is the Drink of EMPIRE, a toxic posion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suits include</vt:lpstr>
      <vt:lpstr>PowerPoint Presentation</vt:lpstr>
      <vt:lpstr>DASANI</vt:lpstr>
      <vt:lpstr>DASNI</vt:lpstr>
      <vt:lpstr>PowerPoint Presentation</vt:lpstr>
      <vt:lpstr>PowerPoint Presentation</vt:lpstr>
      <vt:lpstr>PowerPoint Presentation</vt:lpstr>
      <vt:lpstr>PowerPoint Presentation</vt:lpstr>
      <vt:lpstr>Q &amp; A</vt:lpstr>
      <vt:lpstr>What Students are doing in Universities?</vt:lpstr>
      <vt:lpstr>Starting in 1990s</vt:lpstr>
      <vt:lpstr>PowerPoint Presentation</vt:lpstr>
      <vt:lpstr>PowerPoint Presentation</vt:lpstr>
      <vt:lpstr>The 7 Dialectics of Coke [and] Sustainability (Boje applies Bhaskar)</vt:lpstr>
      <vt:lpstr>7 Dialectics of Coke (Boje summary of Roy Bhaskar)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2010-02-01T21:08:06Z</dcterms:created>
  <dcterms:modified xsi:type="dcterms:W3CDTF">2019-04-17T10:38:17Z</dcterms:modified>
</cp:coreProperties>
</file>