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4"/>
  </p:notesMasterIdLst>
  <p:sldIdLst>
    <p:sldId id="352" r:id="rId2"/>
    <p:sldId id="545" r:id="rId3"/>
    <p:sldId id="619" r:id="rId4"/>
    <p:sldId id="546" r:id="rId5"/>
    <p:sldId id="620" r:id="rId6"/>
    <p:sldId id="621" r:id="rId7"/>
    <p:sldId id="626" r:id="rId8"/>
    <p:sldId id="595" r:id="rId9"/>
    <p:sldId id="625" r:id="rId10"/>
    <p:sldId id="624" r:id="rId11"/>
    <p:sldId id="607" r:id="rId12"/>
    <p:sldId id="610" r:id="rId13"/>
    <p:sldId id="611" r:id="rId14"/>
    <p:sldId id="612" r:id="rId15"/>
    <p:sldId id="609" r:id="rId16"/>
    <p:sldId id="580" r:id="rId17"/>
    <p:sldId id="606" r:id="rId18"/>
    <p:sldId id="599" r:id="rId19"/>
    <p:sldId id="600" r:id="rId20"/>
    <p:sldId id="593" r:id="rId21"/>
    <p:sldId id="601" r:id="rId22"/>
    <p:sldId id="583" r:id="rId23"/>
    <p:sldId id="614" r:id="rId24"/>
    <p:sldId id="613" r:id="rId25"/>
    <p:sldId id="585" r:id="rId26"/>
    <p:sldId id="602" r:id="rId27"/>
    <p:sldId id="603" r:id="rId28"/>
    <p:sldId id="604" r:id="rId29"/>
    <p:sldId id="605" r:id="rId30"/>
    <p:sldId id="615" r:id="rId31"/>
    <p:sldId id="616" r:id="rId32"/>
    <p:sldId id="617" r:id="rId33"/>
    <p:sldId id="618" r:id="rId34"/>
    <p:sldId id="587" r:id="rId35"/>
    <p:sldId id="586" r:id="rId36"/>
    <p:sldId id="623" r:id="rId37"/>
    <p:sldId id="560" r:id="rId38"/>
    <p:sldId id="561" r:id="rId39"/>
    <p:sldId id="562" r:id="rId40"/>
    <p:sldId id="563" r:id="rId41"/>
    <p:sldId id="490" r:id="rId42"/>
    <p:sldId id="446" r:id="rId43"/>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6688"/>
    <a:srgbClr val="723B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557" autoAdjust="0"/>
    <p:restoredTop sz="54970" autoAdjust="0"/>
  </p:normalViewPr>
  <p:slideViewPr>
    <p:cSldViewPr snapToGrid="0">
      <p:cViewPr>
        <p:scale>
          <a:sx n="94" d="100"/>
          <a:sy n="94" d="100"/>
        </p:scale>
        <p:origin x="328" y="240"/>
      </p:cViewPr>
      <p:guideLst>
        <p:guide orient="horz" pos="2160"/>
        <p:guide pos="3840"/>
      </p:guideLst>
    </p:cSldViewPr>
  </p:slideViewPr>
  <p:outlineViewPr>
    <p:cViewPr>
      <p:scale>
        <a:sx n="33" d="100"/>
        <a:sy n="33" d="100"/>
      </p:scale>
      <p:origin x="0" y="0"/>
    </p:cViewPr>
  </p:outlineViewPr>
  <p:notesTextViewPr>
    <p:cViewPr>
      <p:scale>
        <a:sx n="125" d="100"/>
        <a:sy n="125" d="100"/>
      </p:scale>
      <p:origin x="0" y="3168"/>
    </p:cViewPr>
  </p:notesTextViewPr>
  <p:notesViewPr>
    <p:cSldViewPr snapToGrid="0" snapToObjects="1">
      <p:cViewPr varScale="1">
        <p:scale>
          <a:sx n="68" d="100"/>
          <a:sy n="68" d="100"/>
        </p:scale>
        <p:origin x="-3432" y="-112"/>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5C831A-CCF5-4391-A2BE-9DF065D37587}" type="doc">
      <dgm:prSet loTypeId="urn:microsoft.com/office/officeart/2005/8/layout/arrow2" loCatId="process" qsTypeId="urn:microsoft.com/office/officeart/2005/8/quickstyle/3d5" qsCatId="3D" csTypeId="urn:microsoft.com/office/officeart/2005/8/colors/accent1_4" csCatId="accent1" phldr="1"/>
      <dgm:spPr/>
    </dgm:pt>
    <dgm:pt modelId="{1E3A074B-8EC3-4AC7-ADB8-C53A583CA2D1}">
      <dgm:prSet phldrT="[Text]" custT="1"/>
      <dgm:spPr/>
      <dgm:t>
        <a:bodyPr/>
        <a:lstStyle/>
        <a:p>
          <a:r>
            <a:rPr lang="en-US" sz="1800" b="1" dirty="0" smtClean="0">
              <a:latin typeface="+mn-lt"/>
              <a:ea typeface="+mn-ea"/>
              <a:cs typeface="+mn-cs"/>
            </a:rPr>
            <a:t>Abilene Settlement</a:t>
          </a:r>
          <a:endParaRPr lang="en-US" sz="1800" dirty="0"/>
        </a:p>
      </dgm:t>
    </dgm:pt>
    <dgm:pt modelId="{C3E70DF8-D297-401F-A070-1295F4388B0B}" type="parTrans" cxnId="{8C1AFE23-B091-4CE6-8284-0511812F213B}">
      <dgm:prSet/>
      <dgm:spPr/>
      <dgm:t>
        <a:bodyPr/>
        <a:lstStyle/>
        <a:p>
          <a:endParaRPr lang="en-US" sz="2400"/>
        </a:p>
      </dgm:t>
    </dgm:pt>
    <dgm:pt modelId="{13D421C7-F834-4141-85ED-0207D610A128}" type="sibTrans" cxnId="{8C1AFE23-B091-4CE6-8284-0511812F213B}">
      <dgm:prSet/>
      <dgm:spPr/>
      <dgm:t>
        <a:bodyPr/>
        <a:lstStyle/>
        <a:p>
          <a:endParaRPr lang="en-US" sz="2400"/>
        </a:p>
      </dgm:t>
    </dgm:pt>
    <dgm:pt modelId="{C7CCB8C4-BA8F-435B-96D2-651E5BBEE204}">
      <dgm:prSet phldrT="[Text]" custT="1"/>
      <dgm:spPr/>
      <dgm:t>
        <a:bodyPr/>
        <a:lstStyle/>
        <a:p>
          <a:r>
            <a:rPr lang="en-US" sz="2000" b="1" smtClean="0">
              <a:latin typeface="+mn-lt"/>
              <a:ea typeface="+mn-ea"/>
              <a:cs typeface="+mn-cs"/>
            </a:rPr>
            <a:t>Cameron Lake (Cal Young Park)</a:t>
          </a:r>
          <a:endParaRPr lang="en-US" sz="2000" dirty="0"/>
        </a:p>
      </dgm:t>
    </dgm:pt>
    <dgm:pt modelId="{AD18367E-C5DB-45A4-A27B-B15954C86D0F}" type="parTrans" cxnId="{679C1D1A-14EB-43D6-A6EB-15DB434BD9E3}">
      <dgm:prSet/>
      <dgm:spPr/>
      <dgm:t>
        <a:bodyPr/>
        <a:lstStyle/>
        <a:p>
          <a:endParaRPr lang="en-US" sz="2400"/>
        </a:p>
      </dgm:t>
    </dgm:pt>
    <dgm:pt modelId="{7D6A4EA2-7BAB-433A-B969-4D95C96F0274}" type="sibTrans" cxnId="{679C1D1A-14EB-43D6-A6EB-15DB434BD9E3}">
      <dgm:prSet/>
      <dgm:spPr/>
      <dgm:t>
        <a:bodyPr/>
        <a:lstStyle/>
        <a:p>
          <a:endParaRPr lang="en-US" sz="2400"/>
        </a:p>
      </dgm:t>
    </dgm:pt>
    <dgm:pt modelId="{A75DE5EA-0E88-4A1C-B1EA-B4EE477D7AA1}">
      <dgm:prSet phldrT="[Text]" custT="1"/>
      <dgm:spPr/>
      <dgm:t>
        <a:bodyPr/>
        <a:lstStyle/>
        <a:p>
          <a:r>
            <a:rPr lang="en-US" sz="2000" b="1" dirty="0" smtClean="0">
              <a:latin typeface="+mn-lt"/>
              <a:ea typeface="+mn-ea"/>
              <a:cs typeface="+mn-cs"/>
            </a:rPr>
            <a:t>Lake Abilene (Brazos River Basin) </a:t>
          </a:r>
          <a:endParaRPr lang="en-US" sz="2000" dirty="0"/>
        </a:p>
      </dgm:t>
    </dgm:pt>
    <dgm:pt modelId="{48157EE2-9BD9-48FE-A422-276C84F2470D}" type="parTrans" cxnId="{D09152C8-0058-4F02-AE9F-59A443534AE8}">
      <dgm:prSet/>
      <dgm:spPr/>
      <dgm:t>
        <a:bodyPr/>
        <a:lstStyle/>
        <a:p>
          <a:endParaRPr lang="en-US" sz="2400"/>
        </a:p>
      </dgm:t>
    </dgm:pt>
    <dgm:pt modelId="{03226FF3-250B-4000-A0B5-00FF0F1D75A5}" type="sibTrans" cxnId="{D09152C8-0058-4F02-AE9F-59A443534AE8}">
      <dgm:prSet/>
      <dgm:spPr/>
      <dgm:t>
        <a:bodyPr/>
        <a:lstStyle/>
        <a:p>
          <a:endParaRPr lang="en-US" sz="2400"/>
        </a:p>
      </dgm:t>
    </dgm:pt>
    <dgm:pt modelId="{A39C9339-F7BC-4A9F-AF8A-3B9741B27413}">
      <dgm:prSet phldrT="[Text]" custT="1"/>
      <dgm:spPr/>
      <dgm:t>
        <a:bodyPr/>
        <a:lstStyle/>
        <a:p>
          <a:r>
            <a:rPr lang="en-US" sz="2000" b="1" dirty="0" smtClean="0">
              <a:latin typeface="+mn-lt"/>
              <a:ea typeface="+mn-ea"/>
              <a:cs typeface="+mn-cs"/>
            </a:rPr>
            <a:t>1881</a:t>
          </a:r>
          <a:endParaRPr lang="en-US" sz="2000" dirty="0"/>
        </a:p>
      </dgm:t>
    </dgm:pt>
    <dgm:pt modelId="{26699644-3B9B-4794-926C-D854282146D8}" type="parTrans" cxnId="{BF777ED0-A485-405A-BFCD-E378EF965464}">
      <dgm:prSet/>
      <dgm:spPr/>
      <dgm:t>
        <a:bodyPr/>
        <a:lstStyle/>
        <a:p>
          <a:endParaRPr lang="en-US" sz="2400"/>
        </a:p>
      </dgm:t>
    </dgm:pt>
    <dgm:pt modelId="{3E2FBE5E-2D29-4C39-97D1-424264F1308F}" type="sibTrans" cxnId="{BF777ED0-A485-405A-BFCD-E378EF965464}">
      <dgm:prSet/>
      <dgm:spPr/>
      <dgm:t>
        <a:bodyPr/>
        <a:lstStyle/>
        <a:p>
          <a:endParaRPr lang="en-US" sz="2400"/>
        </a:p>
      </dgm:t>
    </dgm:pt>
    <dgm:pt modelId="{5175B6B0-3CA6-4535-A09B-108E0999A356}">
      <dgm:prSet phldrT="[Text]" custT="1"/>
      <dgm:spPr/>
      <dgm:t>
        <a:bodyPr/>
        <a:lstStyle/>
        <a:p>
          <a:r>
            <a:rPr lang="en-US" sz="2000" b="1" dirty="0" smtClean="0"/>
            <a:t>1883</a:t>
          </a:r>
          <a:endParaRPr lang="en-US" sz="2000" b="1" dirty="0"/>
        </a:p>
      </dgm:t>
    </dgm:pt>
    <dgm:pt modelId="{ECD96492-1092-4631-A208-D9A5DA08372E}" type="parTrans" cxnId="{345AD6EC-90F1-4BA3-A053-C21366541189}">
      <dgm:prSet/>
      <dgm:spPr/>
      <dgm:t>
        <a:bodyPr/>
        <a:lstStyle/>
        <a:p>
          <a:endParaRPr lang="en-US" sz="2400"/>
        </a:p>
      </dgm:t>
    </dgm:pt>
    <dgm:pt modelId="{F900535F-E882-46D4-B632-4B8ACBE851E4}" type="sibTrans" cxnId="{345AD6EC-90F1-4BA3-A053-C21366541189}">
      <dgm:prSet/>
      <dgm:spPr/>
      <dgm:t>
        <a:bodyPr/>
        <a:lstStyle/>
        <a:p>
          <a:endParaRPr lang="en-US" sz="2400"/>
        </a:p>
      </dgm:t>
    </dgm:pt>
    <dgm:pt modelId="{1982B446-3706-4711-A6F1-3DC4DFE59A3A}">
      <dgm:prSet phldrT="[Text]" custT="1"/>
      <dgm:spPr/>
      <dgm:t>
        <a:bodyPr/>
        <a:lstStyle/>
        <a:p>
          <a:r>
            <a:rPr lang="en-US" sz="2000" b="1" smtClean="0">
              <a:latin typeface="+mn-lt"/>
              <a:ea typeface="+mn-ea"/>
              <a:cs typeface="+mn-cs"/>
            </a:rPr>
            <a:t>Lake Fort Phantom Hill</a:t>
          </a:r>
          <a:endParaRPr lang="en-US" sz="2000" dirty="0"/>
        </a:p>
      </dgm:t>
    </dgm:pt>
    <dgm:pt modelId="{33D0F32B-ABD3-423A-818A-28D89377B172}" type="parTrans" cxnId="{7DD07C3D-EA79-49EE-93EE-865A49AB8425}">
      <dgm:prSet/>
      <dgm:spPr/>
      <dgm:t>
        <a:bodyPr/>
        <a:lstStyle/>
        <a:p>
          <a:endParaRPr lang="en-US"/>
        </a:p>
      </dgm:t>
    </dgm:pt>
    <dgm:pt modelId="{6C0374E5-7FC4-4DEF-BC17-94C58A35DE3F}" type="sibTrans" cxnId="{7DD07C3D-EA79-49EE-93EE-865A49AB8425}">
      <dgm:prSet/>
      <dgm:spPr/>
      <dgm:t>
        <a:bodyPr/>
        <a:lstStyle/>
        <a:p>
          <a:endParaRPr lang="en-US"/>
        </a:p>
      </dgm:t>
    </dgm:pt>
    <dgm:pt modelId="{BAD6DE81-DE4F-40EF-8526-A8F127A4BE33}">
      <dgm:prSet phldrT="[Text]" custT="1"/>
      <dgm:spPr/>
      <dgm:t>
        <a:bodyPr/>
        <a:lstStyle/>
        <a:p>
          <a:r>
            <a:rPr lang="en-US" sz="2000" b="1" dirty="0" smtClean="0"/>
            <a:t>1937</a:t>
          </a:r>
          <a:endParaRPr lang="en-US" sz="2000" b="1" dirty="0"/>
        </a:p>
      </dgm:t>
    </dgm:pt>
    <dgm:pt modelId="{3224C504-155F-4C9F-93C7-83D8D4CEC1B4}" type="parTrans" cxnId="{293E3154-15DE-4C13-93DE-664CEAB9F0AF}">
      <dgm:prSet/>
      <dgm:spPr/>
      <dgm:t>
        <a:bodyPr/>
        <a:lstStyle/>
        <a:p>
          <a:endParaRPr lang="en-US"/>
        </a:p>
      </dgm:t>
    </dgm:pt>
    <dgm:pt modelId="{6252B9CC-7427-40BA-B706-E629F53D4B22}" type="sibTrans" cxnId="{293E3154-15DE-4C13-93DE-664CEAB9F0AF}">
      <dgm:prSet/>
      <dgm:spPr/>
      <dgm:t>
        <a:bodyPr/>
        <a:lstStyle/>
        <a:p>
          <a:endParaRPr lang="en-US"/>
        </a:p>
      </dgm:t>
    </dgm:pt>
    <dgm:pt modelId="{9898FE38-DE6C-46BA-8D32-D767674AD978}">
      <dgm:prSet phldrT="[Text]" custT="1"/>
      <dgm:spPr/>
      <dgm:t>
        <a:bodyPr/>
        <a:lstStyle/>
        <a:p>
          <a:r>
            <a:rPr lang="en-US" sz="2000" b="1" dirty="0" smtClean="0"/>
            <a:t>1911</a:t>
          </a:r>
          <a:endParaRPr lang="en-US" sz="2000" b="1" dirty="0"/>
        </a:p>
      </dgm:t>
    </dgm:pt>
    <dgm:pt modelId="{6500A968-9A0E-4ACA-91E4-A3C5FA03BCC8}" type="parTrans" cxnId="{277398F3-A9DD-4822-A4A0-9408AA94EB41}">
      <dgm:prSet/>
      <dgm:spPr/>
      <dgm:t>
        <a:bodyPr/>
        <a:lstStyle/>
        <a:p>
          <a:endParaRPr lang="en-US"/>
        </a:p>
      </dgm:t>
    </dgm:pt>
    <dgm:pt modelId="{15E99FBC-5B51-4114-8E0B-C26E50C78603}" type="sibTrans" cxnId="{277398F3-A9DD-4822-A4A0-9408AA94EB41}">
      <dgm:prSet/>
      <dgm:spPr/>
      <dgm:t>
        <a:bodyPr/>
        <a:lstStyle/>
        <a:p>
          <a:endParaRPr lang="en-US"/>
        </a:p>
      </dgm:t>
    </dgm:pt>
    <dgm:pt modelId="{2208579A-0B04-914E-ADCC-E39FFF21B7DF}">
      <dgm:prSet phldrT="[Text]" custT="1"/>
      <dgm:spPr/>
      <dgm:t>
        <a:bodyPr/>
        <a:lstStyle/>
        <a:p>
          <a:r>
            <a:rPr lang="en-US" sz="2000" b="1" dirty="0" smtClean="0"/>
            <a:t>Possum Kingdom</a:t>
          </a:r>
          <a:endParaRPr lang="en-US" sz="2000" b="1" dirty="0"/>
        </a:p>
      </dgm:t>
    </dgm:pt>
    <dgm:pt modelId="{A4A57288-56E6-2E4D-B8F0-06ACCCB60D7D}" type="parTrans" cxnId="{27B7A2A8-12E4-CD4D-8C14-41D8113113A9}">
      <dgm:prSet/>
      <dgm:spPr/>
      <dgm:t>
        <a:bodyPr/>
        <a:lstStyle/>
        <a:p>
          <a:endParaRPr lang="en-US"/>
        </a:p>
      </dgm:t>
    </dgm:pt>
    <dgm:pt modelId="{FABF4BE5-6AAC-634F-8311-40CEEB206AA3}" type="sibTrans" cxnId="{27B7A2A8-12E4-CD4D-8C14-41D8113113A9}">
      <dgm:prSet/>
      <dgm:spPr/>
      <dgm:t>
        <a:bodyPr/>
        <a:lstStyle/>
        <a:p>
          <a:endParaRPr lang="en-US"/>
        </a:p>
      </dgm:t>
    </dgm:pt>
    <dgm:pt modelId="{D40F6BB9-80AF-B745-962C-FC9EF87DA2A5}">
      <dgm:prSet phldrT="[Text]" custT="1"/>
      <dgm:spPr/>
      <dgm:t>
        <a:bodyPr/>
        <a:lstStyle/>
        <a:p>
          <a:r>
            <a:rPr lang="en-US" sz="2000" b="1" dirty="0" smtClean="0"/>
            <a:t>1938</a:t>
          </a:r>
          <a:endParaRPr lang="en-US" sz="2000" b="1" dirty="0"/>
        </a:p>
      </dgm:t>
    </dgm:pt>
    <dgm:pt modelId="{20E5965A-0413-1A4F-81FF-C45B87A42BCC}" type="parTrans" cxnId="{33430B40-9C07-5940-B830-5E76252417A3}">
      <dgm:prSet/>
      <dgm:spPr/>
      <dgm:t>
        <a:bodyPr/>
        <a:lstStyle/>
        <a:p>
          <a:endParaRPr lang="en-US"/>
        </a:p>
      </dgm:t>
    </dgm:pt>
    <dgm:pt modelId="{55C3FB8B-C597-2C41-9C17-724A3DD598F3}" type="sibTrans" cxnId="{33430B40-9C07-5940-B830-5E76252417A3}">
      <dgm:prSet/>
      <dgm:spPr/>
      <dgm:t>
        <a:bodyPr/>
        <a:lstStyle/>
        <a:p>
          <a:endParaRPr lang="en-US"/>
        </a:p>
      </dgm:t>
    </dgm:pt>
    <dgm:pt modelId="{E220828C-C958-4FCF-B52F-02D7F5D17607}" type="pres">
      <dgm:prSet presAssocID="{455C831A-CCF5-4391-A2BE-9DF065D37587}" presName="arrowDiagram" presStyleCnt="0">
        <dgm:presLayoutVars>
          <dgm:chMax val="5"/>
          <dgm:dir/>
          <dgm:resizeHandles val="exact"/>
        </dgm:presLayoutVars>
      </dgm:prSet>
      <dgm:spPr/>
    </dgm:pt>
    <dgm:pt modelId="{82ED47FD-CD8E-4EC8-A7E3-BF3AC4BC5C1A}" type="pres">
      <dgm:prSet presAssocID="{455C831A-CCF5-4391-A2BE-9DF065D37587}" presName="arrow" presStyleLbl="bgShp" presStyleIdx="0" presStyleCnt="1" custScaleX="86792" custScaleY="86038"/>
      <dgm:spPr/>
    </dgm:pt>
    <dgm:pt modelId="{70BF8398-9B98-BB47-AFDB-89983A269056}" type="pres">
      <dgm:prSet presAssocID="{455C831A-CCF5-4391-A2BE-9DF065D37587}" presName="arrowDiagram5" presStyleCnt="0"/>
      <dgm:spPr/>
    </dgm:pt>
    <dgm:pt modelId="{4F99E406-557B-0F41-90E7-7F4242D2F576}" type="pres">
      <dgm:prSet presAssocID="{1E3A074B-8EC3-4AC7-ADB8-C53A583CA2D1}" presName="bullet5a" presStyleLbl="node1" presStyleIdx="0" presStyleCnt="5"/>
      <dgm:spPr/>
    </dgm:pt>
    <dgm:pt modelId="{47EF0404-FA28-6045-8CFD-C69EA80C45E5}" type="pres">
      <dgm:prSet presAssocID="{1E3A074B-8EC3-4AC7-ADB8-C53A583CA2D1}" presName="textBox5a" presStyleLbl="revTx" presStyleIdx="0" presStyleCnt="5">
        <dgm:presLayoutVars>
          <dgm:bulletEnabled val="1"/>
        </dgm:presLayoutVars>
      </dgm:prSet>
      <dgm:spPr/>
      <dgm:t>
        <a:bodyPr/>
        <a:lstStyle/>
        <a:p>
          <a:endParaRPr lang="en-US"/>
        </a:p>
      </dgm:t>
    </dgm:pt>
    <dgm:pt modelId="{D96BCEA2-816A-9543-92E0-8CABE1631ED7}" type="pres">
      <dgm:prSet presAssocID="{C7CCB8C4-BA8F-435B-96D2-651E5BBEE204}" presName="bullet5b" presStyleLbl="node1" presStyleIdx="1" presStyleCnt="5"/>
      <dgm:spPr/>
    </dgm:pt>
    <dgm:pt modelId="{A0227B3E-59D5-9944-AB06-6A9DF66455C3}" type="pres">
      <dgm:prSet presAssocID="{C7CCB8C4-BA8F-435B-96D2-651E5BBEE204}" presName="textBox5b" presStyleLbl="revTx" presStyleIdx="1" presStyleCnt="5">
        <dgm:presLayoutVars>
          <dgm:bulletEnabled val="1"/>
        </dgm:presLayoutVars>
      </dgm:prSet>
      <dgm:spPr/>
      <dgm:t>
        <a:bodyPr/>
        <a:lstStyle/>
        <a:p>
          <a:endParaRPr lang="en-US"/>
        </a:p>
      </dgm:t>
    </dgm:pt>
    <dgm:pt modelId="{CBC59090-4097-4049-906C-EFE27128F33D}" type="pres">
      <dgm:prSet presAssocID="{A75DE5EA-0E88-4A1C-B1EA-B4EE477D7AA1}" presName="bullet5c" presStyleLbl="node1" presStyleIdx="2" presStyleCnt="5"/>
      <dgm:spPr/>
    </dgm:pt>
    <dgm:pt modelId="{19C02B5E-1C25-A246-99E3-6E73D412878E}" type="pres">
      <dgm:prSet presAssocID="{A75DE5EA-0E88-4A1C-B1EA-B4EE477D7AA1}" presName="textBox5c" presStyleLbl="revTx" presStyleIdx="2" presStyleCnt="5">
        <dgm:presLayoutVars>
          <dgm:bulletEnabled val="1"/>
        </dgm:presLayoutVars>
      </dgm:prSet>
      <dgm:spPr/>
      <dgm:t>
        <a:bodyPr/>
        <a:lstStyle/>
        <a:p>
          <a:endParaRPr lang="en-US"/>
        </a:p>
      </dgm:t>
    </dgm:pt>
    <dgm:pt modelId="{CA8BBD06-B901-4C4E-8B04-DD201D761B3E}" type="pres">
      <dgm:prSet presAssocID="{1982B446-3706-4711-A6F1-3DC4DFE59A3A}" presName="bullet5d" presStyleLbl="node1" presStyleIdx="3" presStyleCnt="5"/>
      <dgm:spPr/>
    </dgm:pt>
    <dgm:pt modelId="{A76F3237-6857-624C-8A94-B245A2374C35}" type="pres">
      <dgm:prSet presAssocID="{1982B446-3706-4711-A6F1-3DC4DFE59A3A}" presName="textBox5d" presStyleLbl="revTx" presStyleIdx="3" presStyleCnt="5">
        <dgm:presLayoutVars>
          <dgm:bulletEnabled val="1"/>
        </dgm:presLayoutVars>
      </dgm:prSet>
      <dgm:spPr/>
      <dgm:t>
        <a:bodyPr/>
        <a:lstStyle/>
        <a:p>
          <a:endParaRPr lang="en-US"/>
        </a:p>
      </dgm:t>
    </dgm:pt>
    <dgm:pt modelId="{4E5FD07A-BD46-534C-988F-D88BBB1D8E1D}" type="pres">
      <dgm:prSet presAssocID="{2208579A-0B04-914E-ADCC-E39FFF21B7DF}" presName="bullet5e" presStyleLbl="node1" presStyleIdx="4" presStyleCnt="5"/>
      <dgm:spPr/>
    </dgm:pt>
    <dgm:pt modelId="{4AFF0E77-EE77-ED45-A46E-A0C14852BC5C}" type="pres">
      <dgm:prSet presAssocID="{2208579A-0B04-914E-ADCC-E39FFF21B7DF}" presName="textBox5e" presStyleLbl="revTx" presStyleIdx="4" presStyleCnt="5">
        <dgm:presLayoutVars>
          <dgm:bulletEnabled val="1"/>
        </dgm:presLayoutVars>
      </dgm:prSet>
      <dgm:spPr/>
      <dgm:t>
        <a:bodyPr/>
        <a:lstStyle/>
        <a:p>
          <a:endParaRPr lang="en-US"/>
        </a:p>
      </dgm:t>
    </dgm:pt>
  </dgm:ptLst>
  <dgm:cxnLst>
    <dgm:cxn modelId="{277398F3-A9DD-4822-A4A0-9408AA94EB41}" srcId="{A75DE5EA-0E88-4A1C-B1EA-B4EE477D7AA1}" destId="{9898FE38-DE6C-46BA-8D32-D767674AD978}" srcOrd="0" destOrd="0" parTransId="{6500A968-9A0E-4ACA-91E4-A3C5FA03BCC8}" sibTransId="{15E99FBC-5B51-4114-8E0B-C26E50C78603}"/>
    <dgm:cxn modelId="{AC711DA6-781A-674E-9038-048B0F6996A6}" type="presOf" srcId="{1E3A074B-8EC3-4AC7-ADB8-C53A583CA2D1}" destId="{47EF0404-FA28-6045-8CFD-C69EA80C45E5}" srcOrd="0" destOrd="0" presId="urn:microsoft.com/office/officeart/2005/8/layout/arrow2"/>
    <dgm:cxn modelId="{2E33C4DA-CF0E-3548-A5D9-E1CEBB486D47}" type="presOf" srcId="{D40F6BB9-80AF-B745-962C-FC9EF87DA2A5}" destId="{4AFF0E77-EE77-ED45-A46E-A0C14852BC5C}" srcOrd="0" destOrd="1" presId="urn:microsoft.com/office/officeart/2005/8/layout/arrow2"/>
    <dgm:cxn modelId="{27B7A2A8-12E4-CD4D-8C14-41D8113113A9}" srcId="{455C831A-CCF5-4391-A2BE-9DF065D37587}" destId="{2208579A-0B04-914E-ADCC-E39FFF21B7DF}" srcOrd="4" destOrd="0" parTransId="{A4A57288-56E6-2E4D-B8F0-06ACCCB60D7D}" sibTransId="{FABF4BE5-6AAC-634F-8311-40CEEB206AA3}"/>
    <dgm:cxn modelId="{345AD6EC-90F1-4BA3-A053-C21366541189}" srcId="{C7CCB8C4-BA8F-435B-96D2-651E5BBEE204}" destId="{5175B6B0-3CA6-4535-A09B-108E0999A356}" srcOrd="0" destOrd="0" parTransId="{ECD96492-1092-4631-A208-D9A5DA08372E}" sibTransId="{F900535F-E882-46D4-B632-4B8ACBE851E4}"/>
    <dgm:cxn modelId="{EBEA61A2-98AE-1146-B0CE-EF141B578329}" type="presOf" srcId="{BAD6DE81-DE4F-40EF-8526-A8F127A4BE33}" destId="{A76F3237-6857-624C-8A94-B245A2374C35}" srcOrd="0" destOrd="1" presId="urn:microsoft.com/office/officeart/2005/8/layout/arrow2"/>
    <dgm:cxn modelId="{8C1AFE23-B091-4CE6-8284-0511812F213B}" srcId="{455C831A-CCF5-4391-A2BE-9DF065D37587}" destId="{1E3A074B-8EC3-4AC7-ADB8-C53A583CA2D1}" srcOrd="0" destOrd="0" parTransId="{C3E70DF8-D297-401F-A070-1295F4388B0B}" sibTransId="{13D421C7-F834-4141-85ED-0207D610A128}"/>
    <dgm:cxn modelId="{D0ED25CD-A6D2-9B4A-9B1F-0F3DCE0CB00B}" type="presOf" srcId="{A39C9339-F7BC-4A9F-AF8A-3B9741B27413}" destId="{47EF0404-FA28-6045-8CFD-C69EA80C45E5}" srcOrd="0" destOrd="1" presId="urn:microsoft.com/office/officeart/2005/8/layout/arrow2"/>
    <dgm:cxn modelId="{7F0DADAA-4C5B-4941-BB5A-4B6F8EA0DCE1}" type="presOf" srcId="{C7CCB8C4-BA8F-435B-96D2-651E5BBEE204}" destId="{A0227B3E-59D5-9944-AB06-6A9DF66455C3}" srcOrd="0" destOrd="0" presId="urn:microsoft.com/office/officeart/2005/8/layout/arrow2"/>
    <dgm:cxn modelId="{BF777ED0-A485-405A-BFCD-E378EF965464}" srcId="{1E3A074B-8EC3-4AC7-ADB8-C53A583CA2D1}" destId="{A39C9339-F7BC-4A9F-AF8A-3B9741B27413}" srcOrd="0" destOrd="0" parTransId="{26699644-3B9B-4794-926C-D854282146D8}" sibTransId="{3E2FBE5E-2D29-4C39-97D1-424264F1308F}"/>
    <dgm:cxn modelId="{679C1D1A-14EB-43D6-A6EB-15DB434BD9E3}" srcId="{455C831A-CCF5-4391-A2BE-9DF065D37587}" destId="{C7CCB8C4-BA8F-435B-96D2-651E5BBEE204}" srcOrd="1" destOrd="0" parTransId="{AD18367E-C5DB-45A4-A27B-B15954C86D0F}" sibTransId="{7D6A4EA2-7BAB-433A-B969-4D95C96F0274}"/>
    <dgm:cxn modelId="{D09152C8-0058-4F02-AE9F-59A443534AE8}" srcId="{455C831A-CCF5-4391-A2BE-9DF065D37587}" destId="{A75DE5EA-0E88-4A1C-B1EA-B4EE477D7AA1}" srcOrd="2" destOrd="0" parTransId="{48157EE2-9BD9-48FE-A422-276C84F2470D}" sibTransId="{03226FF3-250B-4000-A0B5-00FF0F1D75A5}"/>
    <dgm:cxn modelId="{F5E21258-2E63-1445-90EB-1A7EA06F73F3}" type="presOf" srcId="{A75DE5EA-0E88-4A1C-B1EA-B4EE477D7AA1}" destId="{19C02B5E-1C25-A246-99E3-6E73D412878E}" srcOrd="0" destOrd="0" presId="urn:microsoft.com/office/officeart/2005/8/layout/arrow2"/>
    <dgm:cxn modelId="{6BA56121-0E7C-1D49-AFD1-DE84C4649C74}" type="presOf" srcId="{9898FE38-DE6C-46BA-8D32-D767674AD978}" destId="{19C02B5E-1C25-A246-99E3-6E73D412878E}" srcOrd="0" destOrd="1" presId="urn:microsoft.com/office/officeart/2005/8/layout/arrow2"/>
    <dgm:cxn modelId="{33430B40-9C07-5940-B830-5E76252417A3}" srcId="{2208579A-0B04-914E-ADCC-E39FFF21B7DF}" destId="{D40F6BB9-80AF-B745-962C-FC9EF87DA2A5}" srcOrd="0" destOrd="0" parTransId="{20E5965A-0413-1A4F-81FF-C45B87A42BCC}" sibTransId="{55C3FB8B-C597-2C41-9C17-724A3DD598F3}"/>
    <dgm:cxn modelId="{7DD07C3D-EA79-49EE-93EE-865A49AB8425}" srcId="{455C831A-CCF5-4391-A2BE-9DF065D37587}" destId="{1982B446-3706-4711-A6F1-3DC4DFE59A3A}" srcOrd="3" destOrd="0" parTransId="{33D0F32B-ABD3-423A-818A-28D89377B172}" sibTransId="{6C0374E5-7FC4-4DEF-BC17-94C58A35DE3F}"/>
    <dgm:cxn modelId="{293E3154-15DE-4C13-93DE-664CEAB9F0AF}" srcId="{1982B446-3706-4711-A6F1-3DC4DFE59A3A}" destId="{BAD6DE81-DE4F-40EF-8526-A8F127A4BE33}" srcOrd="0" destOrd="0" parTransId="{3224C504-155F-4C9F-93C7-83D8D4CEC1B4}" sibTransId="{6252B9CC-7427-40BA-B706-E629F53D4B22}"/>
    <dgm:cxn modelId="{1BE85993-93BE-2945-A1E7-8BD46931C5F3}" type="presOf" srcId="{2208579A-0B04-914E-ADCC-E39FFF21B7DF}" destId="{4AFF0E77-EE77-ED45-A46E-A0C14852BC5C}" srcOrd="0" destOrd="0" presId="urn:microsoft.com/office/officeart/2005/8/layout/arrow2"/>
    <dgm:cxn modelId="{E6092AA3-6598-E84F-824F-20B9C576E20D}" type="presOf" srcId="{5175B6B0-3CA6-4535-A09B-108E0999A356}" destId="{A0227B3E-59D5-9944-AB06-6A9DF66455C3}" srcOrd="0" destOrd="1" presId="urn:microsoft.com/office/officeart/2005/8/layout/arrow2"/>
    <dgm:cxn modelId="{E63F94F6-5B35-DB42-872E-2EF15192FCCA}" type="presOf" srcId="{1982B446-3706-4711-A6F1-3DC4DFE59A3A}" destId="{A76F3237-6857-624C-8A94-B245A2374C35}" srcOrd="0" destOrd="0" presId="urn:microsoft.com/office/officeart/2005/8/layout/arrow2"/>
    <dgm:cxn modelId="{2B4B8CC2-7899-7143-8C9B-78FE56815EA5}" type="presOf" srcId="{455C831A-CCF5-4391-A2BE-9DF065D37587}" destId="{E220828C-C958-4FCF-B52F-02D7F5D17607}" srcOrd="0" destOrd="0" presId="urn:microsoft.com/office/officeart/2005/8/layout/arrow2"/>
    <dgm:cxn modelId="{5B92DF80-0346-9347-ADBD-350AD62BEFF2}" type="presParOf" srcId="{E220828C-C958-4FCF-B52F-02D7F5D17607}" destId="{82ED47FD-CD8E-4EC8-A7E3-BF3AC4BC5C1A}" srcOrd="0" destOrd="0" presId="urn:microsoft.com/office/officeart/2005/8/layout/arrow2"/>
    <dgm:cxn modelId="{995F0AF6-7EFD-464D-B68A-BEA2DCD85E0A}" type="presParOf" srcId="{E220828C-C958-4FCF-B52F-02D7F5D17607}" destId="{70BF8398-9B98-BB47-AFDB-89983A269056}" srcOrd="1" destOrd="0" presId="urn:microsoft.com/office/officeart/2005/8/layout/arrow2"/>
    <dgm:cxn modelId="{177844DF-5059-5941-BC64-99BB70D16E9E}" type="presParOf" srcId="{70BF8398-9B98-BB47-AFDB-89983A269056}" destId="{4F99E406-557B-0F41-90E7-7F4242D2F576}" srcOrd="0" destOrd="0" presId="urn:microsoft.com/office/officeart/2005/8/layout/arrow2"/>
    <dgm:cxn modelId="{1B888E18-CEFC-354B-AF3F-A2B7AD25A52B}" type="presParOf" srcId="{70BF8398-9B98-BB47-AFDB-89983A269056}" destId="{47EF0404-FA28-6045-8CFD-C69EA80C45E5}" srcOrd="1" destOrd="0" presId="urn:microsoft.com/office/officeart/2005/8/layout/arrow2"/>
    <dgm:cxn modelId="{E5047455-657C-CA4C-A021-F6D37C14EE20}" type="presParOf" srcId="{70BF8398-9B98-BB47-AFDB-89983A269056}" destId="{D96BCEA2-816A-9543-92E0-8CABE1631ED7}" srcOrd="2" destOrd="0" presId="urn:microsoft.com/office/officeart/2005/8/layout/arrow2"/>
    <dgm:cxn modelId="{03BC5195-F89F-4D4D-98BB-A754F8E38AB5}" type="presParOf" srcId="{70BF8398-9B98-BB47-AFDB-89983A269056}" destId="{A0227B3E-59D5-9944-AB06-6A9DF66455C3}" srcOrd="3" destOrd="0" presId="urn:microsoft.com/office/officeart/2005/8/layout/arrow2"/>
    <dgm:cxn modelId="{E39E9669-34DB-6F46-9E5E-E00846F68E40}" type="presParOf" srcId="{70BF8398-9B98-BB47-AFDB-89983A269056}" destId="{CBC59090-4097-4049-906C-EFE27128F33D}" srcOrd="4" destOrd="0" presId="urn:microsoft.com/office/officeart/2005/8/layout/arrow2"/>
    <dgm:cxn modelId="{2857B08B-8E5A-9A46-9E1B-120039716F5C}" type="presParOf" srcId="{70BF8398-9B98-BB47-AFDB-89983A269056}" destId="{19C02B5E-1C25-A246-99E3-6E73D412878E}" srcOrd="5" destOrd="0" presId="urn:microsoft.com/office/officeart/2005/8/layout/arrow2"/>
    <dgm:cxn modelId="{27367975-6DC2-F142-9D01-A302F980E18C}" type="presParOf" srcId="{70BF8398-9B98-BB47-AFDB-89983A269056}" destId="{CA8BBD06-B901-4C4E-8B04-DD201D761B3E}" srcOrd="6" destOrd="0" presId="urn:microsoft.com/office/officeart/2005/8/layout/arrow2"/>
    <dgm:cxn modelId="{9B6B031A-1CD7-3441-A431-4F8D49DF5A08}" type="presParOf" srcId="{70BF8398-9B98-BB47-AFDB-89983A269056}" destId="{A76F3237-6857-624C-8A94-B245A2374C35}" srcOrd="7" destOrd="0" presId="urn:microsoft.com/office/officeart/2005/8/layout/arrow2"/>
    <dgm:cxn modelId="{0DAE8F9B-CE0F-5A45-85FC-9DDB36136D3B}" type="presParOf" srcId="{70BF8398-9B98-BB47-AFDB-89983A269056}" destId="{4E5FD07A-BD46-534C-988F-D88BBB1D8E1D}" srcOrd="8" destOrd="0" presId="urn:microsoft.com/office/officeart/2005/8/layout/arrow2"/>
    <dgm:cxn modelId="{2D72630B-8AAC-F44B-BAFE-AF5A58B06F06}" type="presParOf" srcId="{70BF8398-9B98-BB47-AFDB-89983A269056}" destId="{4AFF0E77-EE77-ED45-A46E-A0C14852BC5C}"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5C831A-CCF5-4391-A2BE-9DF065D37587}" type="doc">
      <dgm:prSet loTypeId="urn:microsoft.com/office/officeart/2005/8/layout/arrow2" loCatId="process" qsTypeId="urn:microsoft.com/office/officeart/2005/8/quickstyle/3D5" qsCatId="3D" csTypeId="urn:microsoft.com/office/officeart/2005/8/colors/accent1_4" csCatId="accent1" phldr="1"/>
      <dgm:spPr/>
    </dgm:pt>
    <dgm:pt modelId="{1E3A074B-8EC3-4AC7-ADB8-C53A583CA2D1}">
      <dgm:prSet phldrT="[Text]" custT="1"/>
      <dgm:spPr/>
      <dgm:t>
        <a:bodyPr/>
        <a:lstStyle/>
        <a:p>
          <a:r>
            <a:rPr lang="en-US" sz="2000" b="1" smtClean="0">
              <a:latin typeface="+mn-lt"/>
              <a:ea typeface="+mn-ea"/>
              <a:cs typeface="+mn-cs"/>
            </a:rPr>
            <a:t>Hubbard Creek Reservoir </a:t>
          </a:r>
          <a:endParaRPr lang="en-US" sz="2000" dirty="0"/>
        </a:p>
      </dgm:t>
    </dgm:pt>
    <dgm:pt modelId="{C3E70DF8-D297-401F-A070-1295F4388B0B}" type="parTrans" cxnId="{8C1AFE23-B091-4CE6-8284-0511812F213B}">
      <dgm:prSet/>
      <dgm:spPr/>
      <dgm:t>
        <a:bodyPr/>
        <a:lstStyle/>
        <a:p>
          <a:endParaRPr lang="en-US" sz="2400"/>
        </a:p>
      </dgm:t>
    </dgm:pt>
    <dgm:pt modelId="{13D421C7-F834-4141-85ED-0207D610A128}" type="sibTrans" cxnId="{8C1AFE23-B091-4CE6-8284-0511812F213B}">
      <dgm:prSet/>
      <dgm:spPr/>
      <dgm:t>
        <a:bodyPr/>
        <a:lstStyle/>
        <a:p>
          <a:endParaRPr lang="en-US" sz="2400"/>
        </a:p>
      </dgm:t>
    </dgm:pt>
    <dgm:pt modelId="{C7CCB8C4-BA8F-435B-96D2-651E5BBEE204}">
      <dgm:prSet phldrT="[Text]" custT="1"/>
      <dgm:spPr/>
      <dgm:t>
        <a:bodyPr/>
        <a:lstStyle/>
        <a:p>
          <a:r>
            <a:rPr lang="en-US" sz="2000" b="1" smtClean="0">
              <a:latin typeface="+mn-lt"/>
              <a:ea typeface="+mn-ea"/>
              <a:cs typeface="+mn-cs"/>
            </a:rPr>
            <a:t>O. H. Ivie Reservoir</a:t>
          </a:r>
          <a:endParaRPr lang="en-US" sz="2000" dirty="0"/>
        </a:p>
      </dgm:t>
    </dgm:pt>
    <dgm:pt modelId="{AD18367E-C5DB-45A4-A27B-B15954C86D0F}" type="parTrans" cxnId="{679C1D1A-14EB-43D6-A6EB-15DB434BD9E3}">
      <dgm:prSet/>
      <dgm:spPr/>
      <dgm:t>
        <a:bodyPr/>
        <a:lstStyle/>
        <a:p>
          <a:endParaRPr lang="en-US" sz="2400"/>
        </a:p>
      </dgm:t>
    </dgm:pt>
    <dgm:pt modelId="{7D6A4EA2-7BAB-433A-B969-4D95C96F0274}" type="sibTrans" cxnId="{679C1D1A-14EB-43D6-A6EB-15DB434BD9E3}">
      <dgm:prSet/>
      <dgm:spPr/>
      <dgm:t>
        <a:bodyPr/>
        <a:lstStyle/>
        <a:p>
          <a:endParaRPr lang="en-US" sz="2400"/>
        </a:p>
      </dgm:t>
    </dgm:pt>
    <dgm:pt modelId="{A75DE5EA-0E88-4A1C-B1EA-B4EE477D7AA1}">
      <dgm:prSet phldrT="[Text]" custT="1"/>
      <dgm:spPr/>
      <dgm:t>
        <a:bodyPr/>
        <a:lstStyle/>
        <a:p>
          <a:r>
            <a:rPr lang="en-US" sz="2000" b="1" dirty="0" smtClean="0">
              <a:solidFill>
                <a:srgbClr val="FFFF00"/>
              </a:solidFill>
              <a:latin typeface="+mn-lt"/>
              <a:ea typeface="+mn-ea"/>
              <a:cs typeface="+mn-cs"/>
            </a:rPr>
            <a:t>DROUGHT 49 Million Gallons Consumed</a:t>
          </a:r>
          <a:endParaRPr lang="en-US" sz="2000" dirty="0">
            <a:solidFill>
              <a:srgbClr val="FFFF00"/>
            </a:solidFill>
          </a:endParaRPr>
        </a:p>
      </dgm:t>
    </dgm:pt>
    <dgm:pt modelId="{48157EE2-9BD9-48FE-A422-276C84F2470D}" type="parTrans" cxnId="{D09152C8-0058-4F02-AE9F-59A443534AE8}">
      <dgm:prSet/>
      <dgm:spPr/>
      <dgm:t>
        <a:bodyPr/>
        <a:lstStyle/>
        <a:p>
          <a:endParaRPr lang="en-US" sz="2400"/>
        </a:p>
      </dgm:t>
    </dgm:pt>
    <dgm:pt modelId="{03226FF3-250B-4000-A0B5-00FF0F1D75A5}" type="sibTrans" cxnId="{D09152C8-0058-4F02-AE9F-59A443534AE8}">
      <dgm:prSet/>
      <dgm:spPr/>
      <dgm:t>
        <a:bodyPr/>
        <a:lstStyle/>
        <a:p>
          <a:endParaRPr lang="en-US" sz="2400"/>
        </a:p>
      </dgm:t>
    </dgm:pt>
    <dgm:pt modelId="{A39C9339-F7BC-4A9F-AF8A-3B9741B27413}">
      <dgm:prSet phldrT="[Text]" custT="1"/>
      <dgm:spPr/>
      <dgm:t>
        <a:bodyPr/>
        <a:lstStyle/>
        <a:p>
          <a:r>
            <a:rPr lang="en-US" sz="2000" b="1" smtClean="0">
              <a:latin typeface="+mn-lt"/>
              <a:ea typeface="+mn-ea"/>
              <a:cs typeface="+mn-cs"/>
            </a:rPr>
            <a:t>1961</a:t>
          </a:r>
          <a:endParaRPr lang="en-US" sz="2000" dirty="0"/>
        </a:p>
      </dgm:t>
    </dgm:pt>
    <dgm:pt modelId="{26699644-3B9B-4794-926C-D854282146D8}" type="parTrans" cxnId="{BF777ED0-A485-405A-BFCD-E378EF965464}">
      <dgm:prSet/>
      <dgm:spPr/>
      <dgm:t>
        <a:bodyPr/>
        <a:lstStyle/>
        <a:p>
          <a:endParaRPr lang="en-US" sz="2400"/>
        </a:p>
      </dgm:t>
    </dgm:pt>
    <dgm:pt modelId="{3E2FBE5E-2D29-4C39-97D1-424264F1308F}" type="sibTrans" cxnId="{BF777ED0-A485-405A-BFCD-E378EF965464}">
      <dgm:prSet/>
      <dgm:spPr/>
      <dgm:t>
        <a:bodyPr/>
        <a:lstStyle/>
        <a:p>
          <a:endParaRPr lang="en-US" sz="2400"/>
        </a:p>
      </dgm:t>
    </dgm:pt>
    <dgm:pt modelId="{5175B6B0-3CA6-4535-A09B-108E0999A356}">
      <dgm:prSet phldrT="[Text]" custT="1"/>
      <dgm:spPr/>
      <dgm:t>
        <a:bodyPr/>
        <a:lstStyle/>
        <a:p>
          <a:r>
            <a:rPr lang="en-US" sz="2000" b="1" dirty="0" smtClean="0"/>
            <a:t>1985</a:t>
          </a:r>
          <a:endParaRPr lang="en-US" sz="2000" b="1" dirty="0"/>
        </a:p>
      </dgm:t>
    </dgm:pt>
    <dgm:pt modelId="{ECD96492-1092-4631-A208-D9A5DA08372E}" type="parTrans" cxnId="{345AD6EC-90F1-4BA3-A053-C21366541189}">
      <dgm:prSet/>
      <dgm:spPr/>
      <dgm:t>
        <a:bodyPr/>
        <a:lstStyle/>
        <a:p>
          <a:endParaRPr lang="en-US" sz="2400"/>
        </a:p>
      </dgm:t>
    </dgm:pt>
    <dgm:pt modelId="{F900535F-E882-46D4-B632-4B8ACBE851E4}" type="sibTrans" cxnId="{345AD6EC-90F1-4BA3-A053-C21366541189}">
      <dgm:prSet/>
      <dgm:spPr/>
      <dgm:t>
        <a:bodyPr/>
        <a:lstStyle/>
        <a:p>
          <a:endParaRPr lang="en-US" sz="2400"/>
        </a:p>
      </dgm:t>
    </dgm:pt>
    <dgm:pt modelId="{1982B446-3706-4711-A6F1-3DC4DFE59A3A}">
      <dgm:prSet phldrT="[Text]" custT="1"/>
      <dgm:spPr/>
      <dgm:t>
        <a:bodyPr/>
        <a:lstStyle/>
        <a:p>
          <a:r>
            <a:rPr lang="en-US" sz="2000" b="1" dirty="0" smtClean="0">
              <a:latin typeface="+mn-lt"/>
              <a:ea typeface="+mn-ea"/>
              <a:cs typeface="+mn-cs"/>
            </a:rPr>
            <a:t>new reservoir (Cedar Ridge) PROPOSED</a:t>
          </a:r>
          <a:endParaRPr lang="en-US" sz="2000" dirty="0"/>
        </a:p>
      </dgm:t>
    </dgm:pt>
    <dgm:pt modelId="{33D0F32B-ABD3-423A-818A-28D89377B172}" type="parTrans" cxnId="{7DD07C3D-EA79-49EE-93EE-865A49AB8425}">
      <dgm:prSet/>
      <dgm:spPr/>
      <dgm:t>
        <a:bodyPr/>
        <a:lstStyle/>
        <a:p>
          <a:endParaRPr lang="en-US"/>
        </a:p>
      </dgm:t>
    </dgm:pt>
    <dgm:pt modelId="{6C0374E5-7FC4-4DEF-BC17-94C58A35DE3F}" type="sibTrans" cxnId="{7DD07C3D-EA79-49EE-93EE-865A49AB8425}">
      <dgm:prSet/>
      <dgm:spPr/>
      <dgm:t>
        <a:bodyPr/>
        <a:lstStyle/>
        <a:p>
          <a:endParaRPr lang="en-US"/>
        </a:p>
      </dgm:t>
    </dgm:pt>
    <dgm:pt modelId="{BAD6DE81-DE4F-40EF-8526-A8F127A4BE33}">
      <dgm:prSet phldrT="[Text]" custT="1"/>
      <dgm:spPr/>
      <dgm:t>
        <a:bodyPr/>
        <a:lstStyle/>
        <a:p>
          <a:r>
            <a:rPr lang="en-US" sz="2000" b="1" dirty="0" smtClean="0"/>
            <a:t>2005</a:t>
          </a:r>
          <a:endParaRPr lang="en-US" sz="2000" b="1" dirty="0"/>
        </a:p>
      </dgm:t>
    </dgm:pt>
    <dgm:pt modelId="{3224C504-155F-4C9F-93C7-83D8D4CEC1B4}" type="parTrans" cxnId="{293E3154-15DE-4C13-93DE-664CEAB9F0AF}">
      <dgm:prSet/>
      <dgm:spPr/>
      <dgm:t>
        <a:bodyPr/>
        <a:lstStyle/>
        <a:p>
          <a:endParaRPr lang="en-US"/>
        </a:p>
      </dgm:t>
    </dgm:pt>
    <dgm:pt modelId="{6252B9CC-7427-40BA-B706-E629F53D4B22}" type="sibTrans" cxnId="{293E3154-15DE-4C13-93DE-664CEAB9F0AF}">
      <dgm:prSet/>
      <dgm:spPr/>
      <dgm:t>
        <a:bodyPr/>
        <a:lstStyle/>
        <a:p>
          <a:endParaRPr lang="en-US"/>
        </a:p>
      </dgm:t>
    </dgm:pt>
    <dgm:pt modelId="{9898FE38-DE6C-46BA-8D32-D767674AD978}">
      <dgm:prSet phldrT="[Text]" custT="1"/>
      <dgm:spPr/>
      <dgm:t>
        <a:bodyPr/>
        <a:lstStyle/>
        <a:p>
          <a:r>
            <a:rPr lang="en-US" sz="2000" b="1" dirty="0" smtClean="0"/>
            <a:t>1985</a:t>
          </a:r>
          <a:endParaRPr lang="en-US" sz="2000" b="1" dirty="0"/>
        </a:p>
      </dgm:t>
    </dgm:pt>
    <dgm:pt modelId="{6500A968-9A0E-4ACA-91E4-A3C5FA03BCC8}" type="parTrans" cxnId="{277398F3-A9DD-4822-A4A0-9408AA94EB41}">
      <dgm:prSet/>
      <dgm:spPr/>
      <dgm:t>
        <a:bodyPr/>
        <a:lstStyle/>
        <a:p>
          <a:endParaRPr lang="en-US"/>
        </a:p>
      </dgm:t>
    </dgm:pt>
    <dgm:pt modelId="{15E99FBC-5B51-4114-8E0B-C26E50C78603}" type="sibTrans" cxnId="{277398F3-A9DD-4822-A4A0-9408AA94EB41}">
      <dgm:prSet/>
      <dgm:spPr/>
      <dgm:t>
        <a:bodyPr/>
        <a:lstStyle/>
        <a:p>
          <a:endParaRPr lang="en-US"/>
        </a:p>
      </dgm:t>
    </dgm:pt>
    <dgm:pt modelId="{2208579A-0B04-914E-ADCC-E39FFF21B7DF}">
      <dgm:prSet phldrT="[Text]" custT="1"/>
      <dgm:spPr/>
      <dgm:t>
        <a:bodyPr/>
        <a:lstStyle/>
        <a:p>
          <a:r>
            <a:rPr lang="en-US" sz="2000" b="1" dirty="0" smtClean="0">
              <a:solidFill>
                <a:srgbClr val="FFFF00"/>
              </a:solidFill>
            </a:rPr>
            <a:t>DROUGHT 37 Million Gallons Consumed </a:t>
          </a:r>
          <a:r>
            <a:rPr lang="en-US" sz="2000" b="1" dirty="0" smtClean="0">
              <a:solidFill>
                <a:schemeClr val="tx1"/>
              </a:solidFill>
            </a:rPr>
            <a:t>2011</a:t>
          </a:r>
          <a:endParaRPr lang="en-US" sz="2000" b="1" dirty="0">
            <a:solidFill>
              <a:srgbClr val="FFFF00"/>
            </a:solidFill>
          </a:endParaRPr>
        </a:p>
      </dgm:t>
    </dgm:pt>
    <dgm:pt modelId="{A4A57288-56E6-2E4D-B8F0-06ACCCB60D7D}" type="parTrans" cxnId="{27B7A2A8-12E4-CD4D-8C14-41D8113113A9}">
      <dgm:prSet/>
      <dgm:spPr/>
      <dgm:t>
        <a:bodyPr/>
        <a:lstStyle/>
        <a:p>
          <a:endParaRPr lang="en-US"/>
        </a:p>
      </dgm:t>
    </dgm:pt>
    <dgm:pt modelId="{FABF4BE5-6AAC-634F-8311-40CEEB206AA3}" type="sibTrans" cxnId="{27B7A2A8-12E4-CD4D-8C14-41D8113113A9}">
      <dgm:prSet/>
      <dgm:spPr/>
      <dgm:t>
        <a:bodyPr/>
        <a:lstStyle/>
        <a:p>
          <a:endParaRPr lang="en-US"/>
        </a:p>
      </dgm:t>
    </dgm:pt>
    <dgm:pt modelId="{E220828C-C958-4FCF-B52F-02D7F5D17607}" type="pres">
      <dgm:prSet presAssocID="{455C831A-CCF5-4391-A2BE-9DF065D37587}" presName="arrowDiagram" presStyleCnt="0">
        <dgm:presLayoutVars>
          <dgm:chMax val="5"/>
          <dgm:dir/>
          <dgm:resizeHandles val="exact"/>
        </dgm:presLayoutVars>
      </dgm:prSet>
      <dgm:spPr/>
    </dgm:pt>
    <dgm:pt modelId="{82ED47FD-CD8E-4EC8-A7E3-BF3AC4BC5C1A}" type="pres">
      <dgm:prSet presAssocID="{455C831A-CCF5-4391-A2BE-9DF065D37587}" presName="arrow" presStyleLbl="bgShp" presStyleIdx="0" presStyleCnt="1" custScaleX="86792" custScaleY="86038"/>
      <dgm:spPr/>
    </dgm:pt>
    <dgm:pt modelId="{70BF8398-9B98-BB47-AFDB-89983A269056}" type="pres">
      <dgm:prSet presAssocID="{455C831A-CCF5-4391-A2BE-9DF065D37587}" presName="arrowDiagram5" presStyleCnt="0"/>
      <dgm:spPr/>
    </dgm:pt>
    <dgm:pt modelId="{4F99E406-557B-0F41-90E7-7F4242D2F576}" type="pres">
      <dgm:prSet presAssocID="{1E3A074B-8EC3-4AC7-ADB8-C53A583CA2D1}" presName="bullet5a" presStyleLbl="node1" presStyleIdx="0" presStyleCnt="5"/>
      <dgm:spPr/>
    </dgm:pt>
    <dgm:pt modelId="{47EF0404-FA28-6045-8CFD-C69EA80C45E5}" type="pres">
      <dgm:prSet presAssocID="{1E3A074B-8EC3-4AC7-ADB8-C53A583CA2D1}" presName="textBox5a" presStyleLbl="revTx" presStyleIdx="0" presStyleCnt="5">
        <dgm:presLayoutVars>
          <dgm:bulletEnabled val="1"/>
        </dgm:presLayoutVars>
      </dgm:prSet>
      <dgm:spPr/>
      <dgm:t>
        <a:bodyPr/>
        <a:lstStyle/>
        <a:p>
          <a:endParaRPr lang="en-US"/>
        </a:p>
      </dgm:t>
    </dgm:pt>
    <dgm:pt modelId="{D96BCEA2-816A-9543-92E0-8CABE1631ED7}" type="pres">
      <dgm:prSet presAssocID="{C7CCB8C4-BA8F-435B-96D2-651E5BBEE204}" presName="bullet5b" presStyleLbl="node1" presStyleIdx="1" presStyleCnt="5"/>
      <dgm:spPr/>
    </dgm:pt>
    <dgm:pt modelId="{A0227B3E-59D5-9944-AB06-6A9DF66455C3}" type="pres">
      <dgm:prSet presAssocID="{C7CCB8C4-BA8F-435B-96D2-651E5BBEE204}" presName="textBox5b" presStyleLbl="revTx" presStyleIdx="1" presStyleCnt="5">
        <dgm:presLayoutVars>
          <dgm:bulletEnabled val="1"/>
        </dgm:presLayoutVars>
      </dgm:prSet>
      <dgm:spPr/>
      <dgm:t>
        <a:bodyPr/>
        <a:lstStyle/>
        <a:p>
          <a:endParaRPr lang="en-US"/>
        </a:p>
      </dgm:t>
    </dgm:pt>
    <dgm:pt modelId="{CBC59090-4097-4049-906C-EFE27128F33D}" type="pres">
      <dgm:prSet presAssocID="{A75DE5EA-0E88-4A1C-B1EA-B4EE477D7AA1}" presName="bullet5c" presStyleLbl="node1" presStyleIdx="2" presStyleCnt="5"/>
      <dgm:spPr/>
    </dgm:pt>
    <dgm:pt modelId="{19C02B5E-1C25-A246-99E3-6E73D412878E}" type="pres">
      <dgm:prSet presAssocID="{A75DE5EA-0E88-4A1C-B1EA-B4EE477D7AA1}" presName="textBox5c" presStyleLbl="revTx" presStyleIdx="2" presStyleCnt="5">
        <dgm:presLayoutVars>
          <dgm:bulletEnabled val="1"/>
        </dgm:presLayoutVars>
      </dgm:prSet>
      <dgm:spPr/>
      <dgm:t>
        <a:bodyPr/>
        <a:lstStyle/>
        <a:p>
          <a:endParaRPr lang="en-US"/>
        </a:p>
      </dgm:t>
    </dgm:pt>
    <dgm:pt modelId="{CA8BBD06-B901-4C4E-8B04-DD201D761B3E}" type="pres">
      <dgm:prSet presAssocID="{1982B446-3706-4711-A6F1-3DC4DFE59A3A}" presName="bullet5d" presStyleLbl="node1" presStyleIdx="3" presStyleCnt="5"/>
      <dgm:spPr/>
    </dgm:pt>
    <dgm:pt modelId="{A76F3237-6857-624C-8A94-B245A2374C35}" type="pres">
      <dgm:prSet presAssocID="{1982B446-3706-4711-A6F1-3DC4DFE59A3A}" presName="textBox5d" presStyleLbl="revTx" presStyleIdx="3" presStyleCnt="5">
        <dgm:presLayoutVars>
          <dgm:bulletEnabled val="1"/>
        </dgm:presLayoutVars>
      </dgm:prSet>
      <dgm:spPr/>
      <dgm:t>
        <a:bodyPr/>
        <a:lstStyle/>
        <a:p>
          <a:endParaRPr lang="en-US"/>
        </a:p>
      </dgm:t>
    </dgm:pt>
    <dgm:pt modelId="{4E5FD07A-BD46-534C-988F-D88BBB1D8E1D}" type="pres">
      <dgm:prSet presAssocID="{2208579A-0B04-914E-ADCC-E39FFF21B7DF}" presName="bullet5e" presStyleLbl="node1" presStyleIdx="4" presStyleCnt="5"/>
      <dgm:spPr/>
    </dgm:pt>
    <dgm:pt modelId="{4AFF0E77-EE77-ED45-A46E-A0C14852BC5C}" type="pres">
      <dgm:prSet presAssocID="{2208579A-0B04-914E-ADCC-E39FFF21B7DF}" presName="textBox5e" presStyleLbl="revTx" presStyleIdx="4" presStyleCnt="5">
        <dgm:presLayoutVars>
          <dgm:bulletEnabled val="1"/>
        </dgm:presLayoutVars>
      </dgm:prSet>
      <dgm:spPr/>
      <dgm:t>
        <a:bodyPr/>
        <a:lstStyle/>
        <a:p>
          <a:endParaRPr lang="en-US"/>
        </a:p>
      </dgm:t>
    </dgm:pt>
  </dgm:ptLst>
  <dgm:cxnLst>
    <dgm:cxn modelId="{C7BC88A6-08D6-C449-AFC6-BBCFE88D1D61}" type="presOf" srcId="{2208579A-0B04-914E-ADCC-E39FFF21B7DF}" destId="{4AFF0E77-EE77-ED45-A46E-A0C14852BC5C}" srcOrd="0" destOrd="0" presId="urn:microsoft.com/office/officeart/2005/8/layout/arrow2"/>
    <dgm:cxn modelId="{277398F3-A9DD-4822-A4A0-9408AA94EB41}" srcId="{A75DE5EA-0E88-4A1C-B1EA-B4EE477D7AA1}" destId="{9898FE38-DE6C-46BA-8D32-D767674AD978}" srcOrd="0" destOrd="0" parTransId="{6500A968-9A0E-4ACA-91E4-A3C5FA03BCC8}" sibTransId="{15E99FBC-5B51-4114-8E0B-C26E50C78603}"/>
    <dgm:cxn modelId="{FF51D44E-875C-B643-B4D3-C670F38A22A9}" type="presOf" srcId="{5175B6B0-3CA6-4535-A09B-108E0999A356}" destId="{A0227B3E-59D5-9944-AB06-6A9DF66455C3}" srcOrd="0" destOrd="1" presId="urn:microsoft.com/office/officeart/2005/8/layout/arrow2"/>
    <dgm:cxn modelId="{27B7A2A8-12E4-CD4D-8C14-41D8113113A9}" srcId="{455C831A-CCF5-4391-A2BE-9DF065D37587}" destId="{2208579A-0B04-914E-ADCC-E39FFF21B7DF}" srcOrd="4" destOrd="0" parTransId="{A4A57288-56E6-2E4D-B8F0-06ACCCB60D7D}" sibTransId="{FABF4BE5-6AAC-634F-8311-40CEEB206AA3}"/>
    <dgm:cxn modelId="{78ED9CCA-A085-7E4F-8FA7-8BD55F01A590}" type="presOf" srcId="{9898FE38-DE6C-46BA-8D32-D767674AD978}" destId="{19C02B5E-1C25-A246-99E3-6E73D412878E}" srcOrd="0" destOrd="1" presId="urn:microsoft.com/office/officeart/2005/8/layout/arrow2"/>
    <dgm:cxn modelId="{345AD6EC-90F1-4BA3-A053-C21366541189}" srcId="{C7CCB8C4-BA8F-435B-96D2-651E5BBEE204}" destId="{5175B6B0-3CA6-4535-A09B-108E0999A356}" srcOrd="0" destOrd="0" parTransId="{ECD96492-1092-4631-A208-D9A5DA08372E}" sibTransId="{F900535F-E882-46D4-B632-4B8ACBE851E4}"/>
    <dgm:cxn modelId="{8C1AFE23-B091-4CE6-8284-0511812F213B}" srcId="{455C831A-CCF5-4391-A2BE-9DF065D37587}" destId="{1E3A074B-8EC3-4AC7-ADB8-C53A583CA2D1}" srcOrd="0" destOrd="0" parTransId="{C3E70DF8-D297-401F-A070-1295F4388B0B}" sibTransId="{13D421C7-F834-4141-85ED-0207D610A128}"/>
    <dgm:cxn modelId="{D720156A-B9B8-2948-A660-67540CFE6469}" type="presOf" srcId="{1982B446-3706-4711-A6F1-3DC4DFE59A3A}" destId="{A76F3237-6857-624C-8A94-B245A2374C35}" srcOrd="0" destOrd="0" presId="urn:microsoft.com/office/officeart/2005/8/layout/arrow2"/>
    <dgm:cxn modelId="{BF777ED0-A485-405A-BFCD-E378EF965464}" srcId="{1E3A074B-8EC3-4AC7-ADB8-C53A583CA2D1}" destId="{A39C9339-F7BC-4A9F-AF8A-3B9741B27413}" srcOrd="0" destOrd="0" parTransId="{26699644-3B9B-4794-926C-D854282146D8}" sibTransId="{3E2FBE5E-2D29-4C39-97D1-424264F1308F}"/>
    <dgm:cxn modelId="{EEB7BD45-D8C9-3341-A63E-4C9AE7D41414}" type="presOf" srcId="{455C831A-CCF5-4391-A2BE-9DF065D37587}" destId="{E220828C-C958-4FCF-B52F-02D7F5D17607}" srcOrd="0" destOrd="0" presId="urn:microsoft.com/office/officeart/2005/8/layout/arrow2"/>
    <dgm:cxn modelId="{C96ABC7B-83A0-7B47-831A-5F5EFDB5E820}" type="presOf" srcId="{A39C9339-F7BC-4A9F-AF8A-3B9741B27413}" destId="{47EF0404-FA28-6045-8CFD-C69EA80C45E5}" srcOrd="0" destOrd="1" presId="urn:microsoft.com/office/officeart/2005/8/layout/arrow2"/>
    <dgm:cxn modelId="{679C1D1A-14EB-43D6-A6EB-15DB434BD9E3}" srcId="{455C831A-CCF5-4391-A2BE-9DF065D37587}" destId="{C7CCB8C4-BA8F-435B-96D2-651E5BBEE204}" srcOrd="1" destOrd="0" parTransId="{AD18367E-C5DB-45A4-A27B-B15954C86D0F}" sibTransId="{7D6A4EA2-7BAB-433A-B969-4D95C96F0274}"/>
    <dgm:cxn modelId="{D09152C8-0058-4F02-AE9F-59A443534AE8}" srcId="{455C831A-CCF5-4391-A2BE-9DF065D37587}" destId="{A75DE5EA-0E88-4A1C-B1EA-B4EE477D7AA1}" srcOrd="2" destOrd="0" parTransId="{48157EE2-9BD9-48FE-A422-276C84F2470D}" sibTransId="{03226FF3-250B-4000-A0B5-00FF0F1D75A5}"/>
    <dgm:cxn modelId="{7DD07C3D-EA79-49EE-93EE-865A49AB8425}" srcId="{455C831A-CCF5-4391-A2BE-9DF065D37587}" destId="{1982B446-3706-4711-A6F1-3DC4DFE59A3A}" srcOrd="3" destOrd="0" parTransId="{33D0F32B-ABD3-423A-818A-28D89377B172}" sibTransId="{6C0374E5-7FC4-4DEF-BC17-94C58A35DE3F}"/>
    <dgm:cxn modelId="{402B7735-4879-5741-9553-E5BF920D7CE3}" type="presOf" srcId="{A75DE5EA-0E88-4A1C-B1EA-B4EE477D7AA1}" destId="{19C02B5E-1C25-A246-99E3-6E73D412878E}" srcOrd="0" destOrd="0" presId="urn:microsoft.com/office/officeart/2005/8/layout/arrow2"/>
    <dgm:cxn modelId="{293E3154-15DE-4C13-93DE-664CEAB9F0AF}" srcId="{1982B446-3706-4711-A6F1-3DC4DFE59A3A}" destId="{BAD6DE81-DE4F-40EF-8526-A8F127A4BE33}" srcOrd="0" destOrd="0" parTransId="{3224C504-155F-4C9F-93C7-83D8D4CEC1B4}" sibTransId="{6252B9CC-7427-40BA-B706-E629F53D4B22}"/>
    <dgm:cxn modelId="{6C053985-5634-8C43-9D34-8C273DC1364A}" type="presOf" srcId="{C7CCB8C4-BA8F-435B-96D2-651E5BBEE204}" destId="{A0227B3E-59D5-9944-AB06-6A9DF66455C3}" srcOrd="0" destOrd="0" presId="urn:microsoft.com/office/officeart/2005/8/layout/arrow2"/>
    <dgm:cxn modelId="{B99575D0-B8EA-BD41-856C-CC9DC8AA3CE9}" type="presOf" srcId="{BAD6DE81-DE4F-40EF-8526-A8F127A4BE33}" destId="{A76F3237-6857-624C-8A94-B245A2374C35}" srcOrd="0" destOrd="1" presId="urn:microsoft.com/office/officeart/2005/8/layout/arrow2"/>
    <dgm:cxn modelId="{05310060-39AB-B640-A897-88F96BBC1F6A}" type="presOf" srcId="{1E3A074B-8EC3-4AC7-ADB8-C53A583CA2D1}" destId="{47EF0404-FA28-6045-8CFD-C69EA80C45E5}" srcOrd="0" destOrd="0" presId="urn:microsoft.com/office/officeart/2005/8/layout/arrow2"/>
    <dgm:cxn modelId="{58719BB4-D0C3-A54A-9F89-582217906CE8}" type="presParOf" srcId="{E220828C-C958-4FCF-B52F-02D7F5D17607}" destId="{82ED47FD-CD8E-4EC8-A7E3-BF3AC4BC5C1A}" srcOrd="0" destOrd="0" presId="urn:microsoft.com/office/officeart/2005/8/layout/arrow2"/>
    <dgm:cxn modelId="{0802E4E7-AE1C-C946-B78C-4D37FD57D4BD}" type="presParOf" srcId="{E220828C-C958-4FCF-B52F-02D7F5D17607}" destId="{70BF8398-9B98-BB47-AFDB-89983A269056}" srcOrd="1" destOrd="0" presId="urn:microsoft.com/office/officeart/2005/8/layout/arrow2"/>
    <dgm:cxn modelId="{71E9EC0D-A9DE-994A-AFE6-3BB91E4FBD95}" type="presParOf" srcId="{70BF8398-9B98-BB47-AFDB-89983A269056}" destId="{4F99E406-557B-0F41-90E7-7F4242D2F576}" srcOrd="0" destOrd="0" presId="urn:microsoft.com/office/officeart/2005/8/layout/arrow2"/>
    <dgm:cxn modelId="{95BF8488-3640-DC4B-85EF-A0F5F5556F84}" type="presParOf" srcId="{70BF8398-9B98-BB47-AFDB-89983A269056}" destId="{47EF0404-FA28-6045-8CFD-C69EA80C45E5}" srcOrd="1" destOrd="0" presId="urn:microsoft.com/office/officeart/2005/8/layout/arrow2"/>
    <dgm:cxn modelId="{135869A5-C0BF-A743-96CF-0EF432E546EE}" type="presParOf" srcId="{70BF8398-9B98-BB47-AFDB-89983A269056}" destId="{D96BCEA2-816A-9543-92E0-8CABE1631ED7}" srcOrd="2" destOrd="0" presId="urn:microsoft.com/office/officeart/2005/8/layout/arrow2"/>
    <dgm:cxn modelId="{3944409C-B522-FD46-9064-208FA5255403}" type="presParOf" srcId="{70BF8398-9B98-BB47-AFDB-89983A269056}" destId="{A0227B3E-59D5-9944-AB06-6A9DF66455C3}" srcOrd="3" destOrd="0" presId="urn:microsoft.com/office/officeart/2005/8/layout/arrow2"/>
    <dgm:cxn modelId="{93684ED7-F6BF-1C46-BC1A-E6ED58C38EDB}" type="presParOf" srcId="{70BF8398-9B98-BB47-AFDB-89983A269056}" destId="{CBC59090-4097-4049-906C-EFE27128F33D}" srcOrd="4" destOrd="0" presId="urn:microsoft.com/office/officeart/2005/8/layout/arrow2"/>
    <dgm:cxn modelId="{90E7C77B-5718-4C49-B731-3876A1C5604E}" type="presParOf" srcId="{70BF8398-9B98-BB47-AFDB-89983A269056}" destId="{19C02B5E-1C25-A246-99E3-6E73D412878E}" srcOrd="5" destOrd="0" presId="urn:microsoft.com/office/officeart/2005/8/layout/arrow2"/>
    <dgm:cxn modelId="{80FB235E-A7AB-FD47-A67A-4BE74E13B99A}" type="presParOf" srcId="{70BF8398-9B98-BB47-AFDB-89983A269056}" destId="{CA8BBD06-B901-4C4E-8B04-DD201D761B3E}" srcOrd="6" destOrd="0" presId="urn:microsoft.com/office/officeart/2005/8/layout/arrow2"/>
    <dgm:cxn modelId="{688723D5-6C4B-2248-8B2F-29D6FCC334D6}" type="presParOf" srcId="{70BF8398-9B98-BB47-AFDB-89983A269056}" destId="{A76F3237-6857-624C-8A94-B245A2374C35}" srcOrd="7" destOrd="0" presId="urn:microsoft.com/office/officeart/2005/8/layout/arrow2"/>
    <dgm:cxn modelId="{1C650491-74C4-4D47-8722-E1642E94691F}" type="presParOf" srcId="{70BF8398-9B98-BB47-AFDB-89983A269056}" destId="{4E5FD07A-BD46-534C-988F-D88BBB1D8E1D}" srcOrd="8" destOrd="0" presId="urn:microsoft.com/office/officeart/2005/8/layout/arrow2"/>
    <dgm:cxn modelId="{96146481-4DB5-0347-93D5-BD4633223C92}" type="presParOf" srcId="{70BF8398-9B98-BB47-AFDB-89983A269056}" destId="{4AFF0E77-EE77-ED45-A46E-A0C14852BC5C}"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5C831A-CCF5-4391-A2BE-9DF065D37587}" type="doc">
      <dgm:prSet loTypeId="urn:microsoft.com/office/officeart/2005/8/layout/arrow2" loCatId="process" qsTypeId="urn:microsoft.com/office/officeart/2005/8/quickstyle/3d5" qsCatId="3D" csTypeId="urn:microsoft.com/office/officeart/2005/8/colors/accent1_4" csCatId="accent1" phldr="1"/>
      <dgm:spPr/>
    </dgm:pt>
    <dgm:pt modelId="{1E3A074B-8EC3-4AC7-ADB8-C53A583CA2D1}">
      <dgm:prSet phldrT="[Text]" custT="1"/>
      <dgm:spPr/>
      <dgm:t>
        <a:bodyPr/>
        <a:lstStyle/>
        <a:p>
          <a:r>
            <a:rPr lang="en-US" sz="2000" b="1" dirty="0" smtClean="0">
              <a:solidFill>
                <a:srgbClr val="FFFF00"/>
              </a:solidFill>
              <a:latin typeface="+mn-lt"/>
              <a:ea typeface="+mn-ea"/>
              <a:cs typeface="+mn-cs"/>
            </a:rPr>
            <a:t>Stage 2 IN EFFECT</a:t>
          </a:r>
          <a:endParaRPr lang="en-US" sz="1200" dirty="0">
            <a:solidFill>
              <a:srgbClr val="FFFF00"/>
            </a:solidFill>
          </a:endParaRPr>
        </a:p>
      </dgm:t>
    </dgm:pt>
    <dgm:pt modelId="{C3E70DF8-D297-401F-A070-1295F4388B0B}" type="parTrans" cxnId="{8C1AFE23-B091-4CE6-8284-0511812F213B}">
      <dgm:prSet/>
      <dgm:spPr/>
      <dgm:t>
        <a:bodyPr/>
        <a:lstStyle/>
        <a:p>
          <a:endParaRPr lang="en-US" sz="2400"/>
        </a:p>
      </dgm:t>
    </dgm:pt>
    <dgm:pt modelId="{13D421C7-F834-4141-85ED-0207D610A128}" type="sibTrans" cxnId="{8C1AFE23-B091-4CE6-8284-0511812F213B}">
      <dgm:prSet/>
      <dgm:spPr/>
      <dgm:t>
        <a:bodyPr/>
        <a:lstStyle/>
        <a:p>
          <a:endParaRPr lang="en-US" sz="2400"/>
        </a:p>
      </dgm:t>
    </dgm:pt>
    <dgm:pt modelId="{C7CCB8C4-BA8F-435B-96D2-651E5BBEE204}">
      <dgm:prSet phldrT="[Text]" custT="1"/>
      <dgm:spPr/>
      <dgm:t>
        <a:bodyPr/>
        <a:lstStyle/>
        <a:p>
          <a:r>
            <a:rPr lang="en-US" sz="2000" b="1" smtClean="0">
              <a:latin typeface="+mn-lt"/>
              <a:ea typeface="+mn-ea"/>
              <a:cs typeface="+mn-cs"/>
            </a:rPr>
            <a:t>Cedar Creek Reservoir Plan</a:t>
          </a:r>
          <a:endParaRPr lang="en-US" sz="2000" dirty="0"/>
        </a:p>
      </dgm:t>
    </dgm:pt>
    <dgm:pt modelId="{AD18367E-C5DB-45A4-A27B-B15954C86D0F}" type="parTrans" cxnId="{679C1D1A-14EB-43D6-A6EB-15DB434BD9E3}">
      <dgm:prSet/>
      <dgm:spPr/>
      <dgm:t>
        <a:bodyPr/>
        <a:lstStyle/>
        <a:p>
          <a:endParaRPr lang="en-US" sz="2400"/>
        </a:p>
      </dgm:t>
    </dgm:pt>
    <dgm:pt modelId="{7D6A4EA2-7BAB-433A-B969-4D95C96F0274}" type="sibTrans" cxnId="{679C1D1A-14EB-43D6-A6EB-15DB434BD9E3}">
      <dgm:prSet/>
      <dgm:spPr/>
      <dgm:t>
        <a:bodyPr/>
        <a:lstStyle/>
        <a:p>
          <a:endParaRPr lang="en-US" sz="2400"/>
        </a:p>
      </dgm:t>
    </dgm:pt>
    <dgm:pt modelId="{A39C9339-F7BC-4A9F-AF8A-3B9741B27413}">
      <dgm:prSet phldrT="[Text]" custT="1"/>
      <dgm:spPr/>
      <dgm:t>
        <a:bodyPr/>
        <a:lstStyle/>
        <a:p>
          <a:r>
            <a:rPr lang="en-US" sz="2000" b="1" dirty="0" smtClean="0"/>
            <a:t>2014- 2015</a:t>
          </a:r>
          <a:endParaRPr lang="en-US" sz="2000" b="1" dirty="0"/>
        </a:p>
      </dgm:t>
    </dgm:pt>
    <dgm:pt modelId="{26699644-3B9B-4794-926C-D854282146D8}" type="parTrans" cxnId="{BF777ED0-A485-405A-BFCD-E378EF965464}">
      <dgm:prSet/>
      <dgm:spPr/>
      <dgm:t>
        <a:bodyPr/>
        <a:lstStyle/>
        <a:p>
          <a:endParaRPr lang="en-US" sz="2400"/>
        </a:p>
      </dgm:t>
    </dgm:pt>
    <dgm:pt modelId="{3E2FBE5E-2D29-4C39-97D1-424264F1308F}" type="sibTrans" cxnId="{BF777ED0-A485-405A-BFCD-E378EF965464}">
      <dgm:prSet/>
      <dgm:spPr/>
      <dgm:t>
        <a:bodyPr/>
        <a:lstStyle/>
        <a:p>
          <a:endParaRPr lang="en-US" sz="2400"/>
        </a:p>
      </dgm:t>
    </dgm:pt>
    <dgm:pt modelId="{5175B6B0-3CA6-4535-A09B-108E0999A356}">
      <dgm:prSet phldrT="[Text]" custT="1"/>
      <dgm:spPr/>
      <dgm:t>
        <a:bodyPr/>
        <a:lstStyle/>
        <a:p>
          <a:r>
            <a:rPr lang="en-US" sz="2000" b="1" dirty="0" smtClean="0"/>
            <a:t>2018</a:t>
          </a:r>
          <a:endParaRPr lang="en-US" sz="2000" b="1" dirty="0"/>
        </a:p>
      </dgm:t>
    </dgm:pt>
    <dgm:pt modelId="{ECD96492-1092-4631-A208-D9A5DA08372E}" type="parTrans" cxnId="{345AD6EC-90F1-4BA3-A053-C21366541189}">
      <dgm:prSet/>
      <dgm:spPr/>
      <dgm:t>
        <a:bodyPr/>
        <a:lstStyle/>
        <a:p>
          <a:endParaRPr lang="en-US" sz="2400"/>
        </a:p>
      </dgm:t>
    </dgm:pt>
    <dgm:pt modelId="{F900535F-E882-46D4-B632-4B8ACBE851E4}" type="sibTrans" cxnId="{345AD6EC-90F1-4BA3-A053-C21366541189}">
      <dgm:prSet/>
      <dgm:spPr/>
      <dgm:t>
        <a:bodyPr/>
        <a:lstStyle/>
        <a:p>
          <a:endParaRPr lang="en-US" sz="2400"/>
        </a:p>
      </dgm:t>
    </dgm:pt>
    <dgm:pt modelId="{1982B446-3706-4711-A6F1-3DC4DFE59A3A}">
      <dgm:prSet phldrT="[Text]" custT="1"/>
      <dgm:spPr/>
      <dgm:t>
        <a:bodyPr/>
        <a:lstStyle/>
        <a:p>
          <a:r>
            <a:rPr lang="en-US" sz="1600" b="1" smtClean="0">
              <a:latin typeface="+mn-lt"/>
              <a:ea typeface="+mn-ea"/>
              <a:cs typeface="+mn-cs"/>
            </a:rPr>
            <a:t>Environment</a:t>
          </a:r>
          <a:r>
            <a:rPr lang="en-US" sz="2000" b="1" smtClean="0">
              <a:latin typeface="+mn-lt"/>
              <a:ea typeface="+mn-ea"/>
              <a:cs typeface="+mn-cs"/>
            </a:rPr>
            <a:t> Impact Report Due</a:t>
          </a:r>
          <a:endParaRPr lang="en-US" sz="2000" dirty="0"/>
        </a:p>
      </dgm:t>
    </dgm:pt>
    <dgm:pt modelId="{33D0F32B-ABD3-423A-818A-28D89377B172}" type="parTrans" cxnId="{7DD07C3D-EA79-49EE-93EE-865A49AB8425}">
      <dgm:prSet/>
      <dgm:spPr/>
      <dgm:t>
        <a:bodyPr/>
        <a:lstStyle/>
        <a:p>
          <a:endParaRPr lang="en-US"/>
        </a:p>
      </dgm:t>
    </dgm:pt>
    <dgm:pt modelId="{6C0374E5-7FC4-4DEF-BC17-94C58A35DE3F}" type="sibTrans" cxnId="{7DD07C3D-EA79-49EE-93EE-865A49AB8425}">
      <dgm:prSet/>
      <dgm:spPr/>
      <dgm:t>
        <a:bodyPr/>
        <a:lstStyle/>
        <a:p>
          <a:endParaRPr lang="en-US"/>
        </a:p>
      </dgm:t>
    </dgm:pt>
    <dgm:pt modelId="{BAD6DE81-DE4F-40EF-8526-A8F127A4BE33}">
      <dgm:prSet phldrT="[Text]" custT="1"/>
      <dgm:spPr/>
      <dgm:t>
        <a:bodyPr/>
        <a:lstStyle/>
        <a:p>
          <a:r>
            <a:rPr lang="en-US" sz="2000" b="1" dirty="0" smtClean="0"/>
            <a:t>2020</a:t>
          </a:r>
          <a:endParaRPr lang="en-US" sz="2000" b="1" dirty="0"/>
        </a:p>
      </dgm:t>
    </dgm:pt>
    <dgm:pt modelId="{3224C504-155F-4C9F-93C7-83D8D4CEC1B4}" type="parTrans" cxnId="{293E3154-15DE-4C13-93DE-664CEAB9F0AF}">
      <dgm:prSet/>
      <dgm:spPr/>
      <dgm:t>
        <a:bodyPr/>
        <a:lstStyle/>
        <a:p>
          <a:endParaRPr lang="en-US"/>
        </a:p>
      </dgm:t>
    </dgm:pt>
    <dgm:pt modelId="{6252B9CC-7427-40BA-B706-E629F53D4B22}" type="sibTrans" cxnId="{293E3154-15DE-4C13-93DE-664CEAB9F0AF}">
      <dgm:prSet/>
      <dgm:spPr/>
      <dgm:t>
        <a:bodyPr/>
        <a:lstStyle/>
        <a:p>
          <a:endParaRPr lang="en-US"/>
        </a:p>
      </dgm:t>
    </dgm:pt>
    <dgm:pt modelId="{9898FE38-DE6C-46BA-8D32-D767674AD978}">
      <dgm:prSet phldrT="[Text]" custT="1"/>
      <dgm:spPr/>
      <dgm:t>
        <a:bodyPr/>
        <a:lstStyle/>
        <a:p>
          <a:r>
            <a:rPr lang="en-US" sz="2000" b="1" dirty="0" smtClean="0"/>
            <a:t>2019</a:t>
          </a:r>
          <a:endParaRPr lang="en-US" sz="2000" b="1" dirty="0"/>
        </a:p>
      </dgm:t>
    </dgm:pt>
    <dgm:pt modelId="{6500A968-9A0E-4ACA-91E4-A3C5FA03BCC8}" type="parTrans" cxnId="{277398F3-A9DD-4822-A4A0-9408AA94EB41}">
      <dgm:prSet/>
      <dgm:spPr/>
      <dgm:t>
        <a:bodyPr/>
        <a:lstStyle/>
        <a:p>
          <a:endParaRPr lang="en-US"/>
        </a:p>
      </dgm:t>
    </dgm:pt>
    <dgm:pt modelId="{15E99FBC-5B51-4114-8E0B-C26E50C78603}" type="sibTrans" cxnId="{277398F3-A9DD-4822-A4A0-9408AA94EB41}">
      <dgm:prSet/>
      <dgm:spPr/>
      <dgm:t>
        <a:bodyPr/>
        <a:lstStyle/>
        <a:p>
          <a:endParaRPr lang="en-US"/>
        </a:p>
      </dgm:t>
    </dgm:pt>
    <dgm:pt modelId="{2208579A-0B04-914E-ADCC-E39FFF21B7DF}">
      <dgm:prSet phldrT="[Text]" custT="1"/>
      <dgm:spPr/>
      <dgm:t>
        <a:bodyPr/>
        <a:lstStyle/>
        <a:p>
          <a:r>
            <a:rPr lang="en-US" sz="1800" b="1" dirty="0" smtClean="0"/>
            <a:t>Population</a:t>
          </a:r>
          <a:r>
            <a:rPr lang="en-US" sz="2000" b="1" dirty="0" smtClean="0"/>
            <a:t> Expected Increase 120K to 145K 2070</a:t>
          </a:r>
          <a:endParaRPr lang="en-US" sz="2000" b="1" dirty="0"/>
        </a:p>
      </dgm:t>
    </dgm:pt>
    <dgm:pt modelId="{A4A57288-56E6-2E4D-B8F0-06ACCCB60D7D}" type="parTrans" cxnId="{27B7A2A8-12E4-CD4D-8C14-41D8113113A9}">
      <dgm:prSet/>
      <dgm:spPr/>
      <dgm:t>
        <a:bodyPr/>
        <a:lstStyle/>
        <a:p>
          <a:endParaRPr lang="en-US"/>
        </a:p>
      </dgm:t>
    </dgm:pt>
    <dgm:pt modelId="{FABF4BE5-6AAC-634F-8311-40CEEB206AA3}" type="sibTrans" cxnId="{27B7A2A8-12E4-CD4D-8C14-41D8113113A9}">
      <dgm:prSet/>
      <dgm:spPr/>
      <dgm:t>
        <a:bodyPr/>
        <a:lstStyle/>
        <a:p>
          <a:endParaRPr lang="en-US"/>
        </a:p>
      </dgm:t>
    </dgm:pt>
    <dgm:pt modelId="{A75DE5EA-0E88-4A1C-B1EA-B4EE477D7AA1}">
      <dgm:prSet phldrT="[Text]" custT="1"/>
      <dgm:spPr/>
      <dgm:t>
        <a:bodyPr/>
        <a:lstStyle/>
        <a:p>
          <a:r>
            <a:rPr lang="en-US" sz="2000" b="1" smtClean="0">
              <a:latin typeface="+mn-lt"/>
              <a:ea typeface="+mn-ea"/>
              <a:cs typeface="+mn-cs"/>
            </a:rPr>
            <a:t>Today New Reservoir or New Pipeline or ???</a:t>
          </a:r>
          <a:endParaRPr lang="en-US" sz="2000" dirty="0"/>
        </a:p>
      </dgm:t>
    </dgm:pt>
    <dgm:pt modelId="{03226FF3-250B-4000-A0B5-00FF0F1D75A5}" type="sibTrans" cxnId="{D09152C8-0058-4F02-AE9F-59A443534AE8}">
      <dgm:prSet/>
      <dgm:spPr/>
      <dgm:t>
        <a:bodyPr/>
        <a:lstStyle/>
        <a:p>
          <a:endParaRPr lang="en-US" sz="2400"/>
        </a:p>
      </dgm:t>
    </dgm:pt>
    <dgm:pt modelId="{48157EE2-9BD9-48FE-A422-276C84F2470D}" type="parTrans" cxnId="{D09152C8-0058-4F02-AE9F-59A443534AE8}">
      <dgm:prSet/>
      <dgm:spPr/>
      <dgm:t>
        <a:bodyPr/>
        <a:lstStyle/>
        <a:p>
          <a:endParaRPr lang="en-US" sz="2400"/>
        </a:p>
      </dgm:t>
    </dgm:pt>
    <dgm:pt modelId="{E220828C-C958-4FCF-B52F-02D7F5D17607}" type="pres">
      <dgm:prSet presAssocID="{455C831A-CCF5-4391-A2BE-9DF065D37587}" presName="arrowDiagram" presStyleCnt="0">
        <dgm:presLayoutVars>
          <dgm:chMax val="5"/>
          <dgm:dir/>
          <dgm:resizeHandles val="exact"/>
        </dgm:presLayoutVars>
      </dgm:prSet>
      <dgm:spPr/>
    </dgm:pt>
    <dgm:pt modelId="{82ED47FD-CD8E-4EC8-A7E3-BF3AC4BC5C1A}" type="pres">
      <dgm:prSet presAssocID="{455C831A-CCF5-4391-A2BE-9DF065D37587}" presName="arrow" presStyleLbl="bgShp" presStyleIdx="0" presStyleCnt="1" custScaleX="86792" custScaleY="86038"/>
      <dgm:spPr/>
    </dgm:pt>
    <dgm:pt modelId="{70BF8398-9B98-BB47-AFDB-89983A269056}" type="pres">
      <dgm:prSet presAssocID="{455C831A-CCF5-4391-A2BE-9DF065D37587}" presName="arrowDiagram5" presStyleCnt="0"/>
      <dgm:spPr/>
    </dgm:pt>
    <dgm:pt modelId="{4F99E406-557B-0F41-90E7-7F4242D2F576}" type="pres">
      <dgm:prSet presAssocID="{1E3A074B-8EC3-4AC7-ADB8-C53A583CA2D1}" presName="bullet5a" presStyleLbl="node1" presStyleIdx="0" presStyleCnt="5"/>
      <dgm:spPr/>
    </dgm:pt>
    <dgm:pt modelId="{47EF0404-FA28-6045-8CFD-C69EA80C45E5}" type="pres">
      <dgm:prSet presAssocID="{1E3A074B-8EC3-4AC7-ADB8-C53A583CA2D1}" presName="textBox5a" presStyleLbl="revTx" presStyleIdx="0" presStyleCnt="5">
        <dgm:presLayoutVars>
          <dgm:bulletEnabled val="1"/>
        </dgm:presLayoutVars>
      </dgm:prSet>
      <dgm:spPr/>
      <dgm:t>
        <a:bodyPr/>
        <a:lstStyle/>
        <a:p>
          <a:endParaRPr lang="en-US"/>
        </a:p>
      </dgm:t>
    </dgm:pt>
    <dgm:pt modelId="{D96BCEA2-816A-9543-92E0-8CABE1631ED7}" type="pres">
      <dgm:prSet presAssocID="{C7CCB8C4-BA8F-435B-96D2-651E5BBEE204}" presName="bullet5b" presStyleLbl="node1" presStyleIdx="1" presStyleCnt="5"/>
      <dgm:spPr/>
    </dgm:pt>
    <dgm:pt modelId="{A0227B3E-59D5-9944-AB06-6A9DF66455C3}" type="pres">
      <dgm:prSet presAssocID="{C7CCB8C4-BA8F-435B-96D2-651E5BBEE204}" presName="textBox5b" presStyleLbl="revTx" presStyleIdx="1" presStyleCnt="5">
        <dgm:presLayoutVars>
          <dgm:bulletEnabled val="1"/>
        </dgm:presLayoutVars>
      </dgm:prSet>
      <dgm:spPr/>
      <dgm:t>
        <a:bodyPr/>
        <a:lstStyle/>
        <a:p>
          <a:endParaRPr lang="en-US"/>
        </a:p>
      </dgm:t>
    </dgm:pt>
    <dgm:pt modelId="{CBC59090-4097-4049-906C-EFE27128F33D}" type="pres">
      <dgm:prSet presAssocID="{A75DE5EA-0E88-4A1C-B1EA-B4EE477D7AA1}" presName="bullet5c" presStyleLbl="node1" presStyleIdx="2" presStyleCnt="5"/>
      <dgm:spPr/>
    </dgm:pt>
    <dgm:pt modelId="{19C02B5E-1C25-A246-99E3-6E73D412878E}" type="pres">
      <dgm:prSet presAssocID="{A75DE5EA-0E88-4A1C-B1EA-B4EE477D7AA1}" presName="textBox5c" presStyleLbl="revTx" presStyleIdx="2" presStyleCnt="5">
        <dgm:presLayoutVars>
          <dgm:bulletEnabled val="1"/>
        </dgm:presLayoutVars>
      </dgm:prSet>
      <dgm:spPr/>
      <dgm:t>
        <a:bodyPr/>
        <a:lstStyle/>
        <a:p>
          <a:endParaRPr lang="en-US"/>
        </a:p>
      </dgm:t>
    </dgm:pt>
    <dgm:pt modelId="{CA8BBD06-B901-4C4E-8B04-DD201D761B3E}" type="pres">
      <dgm:prSet presAssocID="{1982B446-3706-4711-A6F1-3DC4DFE59A3A}" presName="bullet5d" presStyleLbl="node1" presStyleIdx="3" presStyleCnt="5"/>
      <dgm:spPr/>
    </dgm:pt>
    <dgm:pt modelId="{A76F3237-6857-624C-8A94-B245A2374C35}" type="pres">
      <dgm:prSet presAssocID="{1982B446-3706-4711-A6F1-3DC4DFE59A3A}" presName="textBox5d" presStyleLbl="revTx" presStyleIdx="3" presStyleCnt="5">
        <dgm:presLayoutVars>
          <dgm:bulletEnabled val="1"/>
        </dgm:presLayoutVars>
      </dgm:prSet>
      <dgm:spPr/>
      <dgm:t>
        <a:bodyPr/>
        <a:lstStyle/>
        <a:p>
          <a:endParaRPr lang="en-US"/>
        </a:p>
      </dgm:t>
    </dgm:pt>
    <dgm:pt modelId="{4E5FD07A-BD46-534C-988F-D88BBB1D8E1D}" type="pres">
      <dgm:prSet presAssocID="{2208579A-0B04-914E-ADCC-E39FFF21B7DF}" presName="bullet5e" presStyleLbl="node1" presStyleIdx="4" presStyleCnt="5"/>
      <dgm:spPr/>
    </dgm:pt>
    <dgm:pt modelId="{4AFF0E77-EE77-ED45-A46E-A0C14852BC5C}" type="pres">
      <dgm:prSet presAssocID="{2208579A-0B04-914E-ADCC-E39FFF21B7DF}" presName="textBox5e" presStyleLbl="revTx" presStyleIdx="4" presStyleCnt="5">
        <dgm:presLayoutVars>
          <dgm:bulletEnabled val="1"/>
        </dgm:presLayoutVars>
      </dgm:prSet>
      <dgm:spPr/>
      <dgm:t>
        <a:bodyPr/>
        <a:lstStyle/>
        <a:p>
          <a:endParaRPr lang="en-US"/>
        </a:p>
      </dgm:t>
    </dgm:pt>
  </dgm:ptLst>
  <dgm:cxnLst>
    <dgm:cxn modelId="{277398F3-A9DD-4822-A4A0-9408AA94EB41}" srcId="{A75DE5EA-0E88-4A1C-B1EA-B4EE477D7AA1}" destId="{9898FE38-DE6C-46BA-8D32-D767674AD978}" srcOrd="0" destOrd="0" parTransId="{6500A968-9A0E-4ACA-91E4-A3C5FA03BCC8}" sibTransId="{15E99FBC-5B51-4114-8E0B-C26E50C78603}"/>
    <dgm:cxn modelId="{F7654D5E-FD24-BB49-9964-3A68AD3185E5}" type="presOf" srcId="{A39C9339-F7BC-4A9F-AF8A-3B9741B27413}" destId="{47EF0404-FA28-6045-8CFD-C69EA80C45E5}" srcOrd="0" destOrd="1" presId="urn:microsoft.com/office/officeart/2005/8/layout/arrow2"/>
    <dgm:cxn modelId="{8E43B0C0-91DA-B445-ABDF-A37615A984B0}" type="presOf" srcId="{455C831A-CCF5-4391-A2BE-9DF065D37587}" destId="{E220828C-C958-4FCF-B52F-02D7F5D17607}" srcOrd="0" destOrd="0" presId="urn:microsoft.com/office/officeart/2005/8/layout/arrow2"/>
    <dgm:cxn modelId="{27B7A2A8-12E4-CD4D-8C14-41D8113113A9}" srcId="{455C831A-CCF5-4391-A2BE-9DF065D37587}" destId="{2208579A-0B04-914E-ADCC-E39FFF21B7DF}" srcOrd="4" destOrd="0" parTransId="{A4A57288-56E6-2E4D-B8F0-06ACCCB60D7D}" sibTransId="{FABF4BE5-6AAC-634F-8311-40CEEB206AA3}"/>
    <dgm:cxn modelId="{345AD6EC-90F1-4BA3-A053-C21366541189}" srcId="{C7CCB8C4-BA8F-435B-96D2-651E5BBEE204}" destId="{5175B6B0-3CA6-4535-A09B-108E0999A356}" srcOrd="0" destOrd="0" parTransId="{ECD96492-1092-4631-A208-D9A5DA08372E}" sibTransId="{F900535F-E882-46D4-B632-4B8ACBE851E4}"/>
    <dgm:cxn modelId="{07EA3AEC-8ED8-EB48-B7DD-A260409C6449}" type="presOf" srcId="{C7CCB8C4-BA8F-435B-96D2-651E5BBEE204}" destId="{A0227B3E-59D5-9944-AB06-6A9DF66455C3}" srcOrd="0" destOrd="0" presId="urn:microsoft.com/office/officeart/2005/8/layout/arrow2"/>
    <dgm:cxn modelId="{8C1AFE23-B091-4CE6-8284-0511812F213B}" srcId="{455C831A-CCF5-4391-A2BE-9DF065D37587}" destId="{1E3A074B-8EC3-4AC7-ADB8-C53A583CA2D1}" srcOrd="0" destOrd="0" parTransId="{C3E70DF8-D297-401F-A070-1295F4388B0B}" sibTransId="{13D421C7-F834-4141-85ED-0207D610A128}"/>
    <dgm:cxn modelId="{5DC61917-8694-C14E-8373-C66FD55EF6E2}" type="presOf" srcId="{9898FE38-DE6C-46BA-8D32-D767674AD978}" destId="{19C02B5E-1C25-A246-99E3-6E73D412878E}" srcOrd="0" destOrd="1" presId="urn:microsoft.com/office/officeart/2005/8/layout/arrow2"/>
    <dgm:cxn modelId="{BF777ED0-A485-405A-BFCD-E378EF965464}" srcId="{1E3A074B-8EC3-4AC7-ADB8-C53A583CA2D1}" destId="{A39C9339-F7BC-4A9F-AF8A-3B9741B27413}" srcOrd="0" destOrd="0" parTransId="{26699644-3B9B-4794-926C-D854282146D8}" sibTransId="{3E2FBE5E-2D29-4C39-97D1-424264F1308F}"/>
    <dgm:cxn modelId="{679C1D1A-14EB-43D6-A6EB-15DB434BD9E3}" srcId="{455C831A-CCF5-4391-A2BE-9DF065D37587}" destId="{C7CCB8C4-BA8F-435B-96D2-651E5BBEE204}" srcOrd="1" destOrd="0" parTransId="{AD18367E-C5DB-45A4-A27B-B15954C86D0F}" sibTransId="{7D6A4EA2-7BAB-433A-B969-4D95C96F0274}"/>
    <dgm:cxn modelId="{FF0091A3-09DD-7F40-BE52-9FA49BFDD5A6}" type="presOf" srcId="{2208579A-0B04-914E-ADCC-E39FFF21B7DF}" destId="{4AFF0E77-EE77-ED45-A46E-A0C14852BC5C}" srcOrd="0" destOrd="0" presId="urn:microsoft.com/office/officeart/2005/8/layout/arrow2"/>
    <dgm:cxn modelId="{D09152C8-0058-4F02-AE9F-59A443534AE8}" srcId="{455C831A-CCF5-4391-A2BE-9DF065D37587}" destId="{A75DE5EA-0E88-4A1C-B1EA-B4EE477D7AA1}" srcOrd="2" destOrd="0" parTransId="{48157EE2-9BD9-48FE-A422-276C84F2470D}" sibTransId="{03226FF3-250B-4000-A0B5-00FF0F1D75A5}"/>
    <dgm:cxn modelId="{462EC46F-D486-3741-96DB-F78BED937A65}" type="presOf" srcId="{5175B6B0-3CA6-4535-A09B-108E0999A356}" destId="{A0227B3E-59D5-9944-AB06-6A9DF66455C3}" srcOrd="0" destOrd="1" presId="urn:microsoft.com/office/officeart/2005/8/layout/arrow2"/>
    <dgm:cxn modelId="{7DD07C3D-EA79-49EE-93EE-865A49AB8425}" srcId="{455C831A-CCF5-4391-A2BE-9DF065D37587}" destId="{1982B446-3706-4711-A6F1-3DC4DFE59A3A}" srcOrd="3" destOrd="0" parTransId="{33D0F32B-ABD3-423A-818A-28D89377B172}" sibTransId="{6C0374E5-7FC4-4DEF-BC17-94C58A35DE3F}"/>
    <dgm:cxn modelId="{A8D48E7D-569C-D643-8832-57DC783C180A}" type="presOf" srcId="{1982B446-3706-4711-A6F1-3DC4DFE59A3A}" destId="{A76F3237-6857-624C-8A94-B245A2374C35}" srcOrd="0" destOrd="0" presId="urn:microsoft.com/office/officeart/2005/8/layout/arrow2"/>
    <dgm:cxn modelId="{27F52E67-A5EF-E44A-83C2-E6979A190C8B}" type="presOf" srcId="{1E3A074B-8EC3-4AC7-ADB8-C53A583CA2D1}" destId="{47EF0404-FA28-6045-8CFD-C69EA80C45E5}" srcOrd="0" destOrd="0" presId="urn:microsoft.com/office/officeart/2005/8/layout/arrow2"/>
    <dgm:cxn modelId="{293E3154-15DE-4C13-93DE-664CEAB9F0AF}" srcId="{1982B446-3706-4711-A6F1-3DC4DFE59A3A}" destId="{BAD6DE81-DE4F-40EF-8526-A8F127A4BE33}" srcOrd="0" destOrd="0" parTransId="{3224C504-155F-4C9F-93C7-83D8D4CEC1B4}" sibTransId="{6252B9CC-7427-40BA-B706-E629F53D4B22}"/>
    <dgm:cxn modelId="{C10EDD75-4137-BC46-B321-2112C97778DA}" type="presOf" srcId="{BAD6DE81-DE4F-40EF-8526-A8F127A4BE33}" destId="{A76F3237-6857-624C-8A94-B245A2374C35}" srcOrd="0" destOrd="1" presId="urn:microsoft.com/office/officeart/2005/8/layout/arrow2"/>
    <dgm:cxn modelId="{107CC569-D3C5-E545-82AF-0F3453C2BBDF}" type="presOf" srcId="{A75DE5EA-0E88-4A1C-B1EA-B4EE477D7AA1}" destId="{19C02B5E-1C25-A246-99E3-6E73D412878E}" srcOrd="0" destOrd="0" presId="urn:microsoft.com/office/officeart/2005/8/layout/arrow2"/>
    <dgm:cxn modelId="{0E2DE0A5-7628-F54D-9306-6928EAFBA659}" type="presParOf" srcId="{E220828C-C958-4FCF-B52F-02D7F5D17607}" destId="{82ED47FD-CD8E-4EC8-A7E3-BF3AC4BC5C1A}" srcOrd="0" destOrd="0" presId="urn:microsoft.com/office/officeart/2005/8/layout/arrow2"/>
    <dgm:cxn modelId="{DB4C0C6C-8C31-6447-813F-DB7B3052FEE8}" type="presParOf" srcId="{E220828C-C958-4FCF-B52F-02D7F5D17607}" destId="{70BF8398-9B98-BB47-AFDB-89983A269056}" srcOrd="1" destOrd="0" presId="urn:microsoft.com/office/officeart/2005/8/layout/arrow2"/>
    <dgm:cxn modelId="{B6061CC4-3087-914D-A409-6D6DDA858C1C}" type="presParOf" srcId="{70BF8398-9B98-BB47-AFDB-89983A269056}" destId="{4F99E406-557B-0F41-90E7-7F4242D2F576}" srcOrd="0" destOrd="0" presId="urn:microsoft.com/office/officeart/2005/8/layout/arrow2"/>
    <dgm:cxn modelId="{C017CF8C-251D-934F-99A9-A36522F5A932}" type="presParOf" srcId="{70BF8398-9B98-BB47-AFDB-89983A269056}" destId="{47EF0404-FA28-6045-8CFD-C69EA80C45E5}" srcOrd="1" destOrd="0" presId="urn:microsoft.com/office/officeart/2005/8/layout/arrow2"/>
    <dgm:cxn modelId="{C36A61FF-FD1F-1247-A8CC-F1AE5EFBA819}" type="presParOf" srcId="{70BF8398-9B98-BB47-AFDB-89983A269056}" destId="{D96BCEA2-816A-9543-92E0-8CABE1631ED7}" srcOrd="2" destOrd="0" presId="urn:microsoft.com/office/officeart/2005/8/layout/arrow2"/>
    <dgm:cxn modelId="{9D2E8981-7157-604D-9961-E80FF65A7C07}" type="presParOf" srcId="{70BF8398-9B98-BB47-AFDB-89983A269056}" destId="{A0227B3E-59D5-9944-AB06-6A9DF66455C3}" srcOrd="3" destOrd="0" presId="urn:microsoft.com/office/officeart/2005/8/layout/arrow2"/>
    <dgm:cxn modelId="{6ED8A867-DA42-1844-9AF7-39A04AEAC330}" type="presParOf" srcId="{70BF8398-9B98-BB47-AFDB-89983A269056}" destId="{CBC59090-4097-4049-906C-EFE27128F33D}" srcOrd="4" destOrd="0" presId="urn:microsoft.com/office/officeart/2005/8/layout/arrow2"/>
    <dgm:cxn modelId="{C02F32D5-FCFF-EA4F-998B-B20760898C54}" type="presParOf" srcId="{70BF8398-9B98-BB47-AFDB-89983A269056}" destId="{19C02B5E-1C25-A246-99E3-6E73D412878E}" srcOrd="5" destOrd="0" presId="urn:microsoft.com/office/officeart/2005/8/layout/arrow2"/>
    <dgm:cxn modelId="{60B1458F-1768-DB4D-BB59-F4170DD93B38}" type="presParOf" srcId="{70BF8398-9B98-BB47-AFDB-89983A269056}" destId="{CA8BBD06-B901-4C4E-8B04-DD201D761B3E}" srcOrd="6" destOrd="0" presId="urn:microsoft.com/office/officeart/2005/8/layout/arrow2"/>
    <dgm:cxn modelId="{1341F234-1A77-0046-AD9A-9C4F51C28208}" type="presParOf" srcId="{70BF8398-9B98-BB47-AFDB-89983A269056}" destId="{A76F3237-6857-624C-8A94-B245A2374C35}" srcOrd="7" destOrd="0" presId="urn:microsoft.com/office/officeart/2005/8/layout/arrow2"/>
    <dgm:cxn modelId="{241B23F7-F6A1-024C-BDC6-70E0B8E2DB5D}" type="presParOf" srcId="{70BF8398-9B98-BB47-AFDB-89983A269056}" destId="{4E5FD07A-BD46-534C-988F-D88BBB1D8E1D}" srcOrd="8" destOrd="0" presId="urn:microsoft.com/office/officeart/2005/8/layout/arrow2"/>
    <dgm:cxn modelId="{6A6E236E-A48B-EF4D-AF02-5DC704A3E5DE}" type="presParOf" srcId="{70BF8398-9B98-BB47-AFDB-89983A269056}" destId="{4AFF0E77-EE77-ED45-A46E-A0C14852BC5C}"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D47FD-CD8E-4EC8-A7E3-BF3AC4BC5C1A}">
      <dsp:nvSpPr>
        <dsp:cNvPr id="0" name=""/>
        <dsp:cNvSpPr/>
      </dsp:nvSpPr>
      <dsp:spPr>
        <a:xfrm>
          <a:off x="1859750" y="234360"/>
          <a:ext cx="9323859" cy="5776786"/>
        </a:xfrm>
        <a:prstGeom prst="swooshArrow">
          <a:avLst>
            <a:gd name="adj1" fmla="val 25000"/>
            <a:gd name="adj2" fmla="val 25000"/>
          </a:avLst>
        </a:prstGeom>
        <a:solidFill>
          <a:schemeClr val="accent1">
            <a:tint val="55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4F99E406-557B-0F41-90E7-7F4242D2F576}">
      <dsp:nvSpPr>
        <dsp:cNvPr id="0" name=""/>
        <dsp:cNvSpPr/>
      </dsp:nvSpPr>
      <dsp:spPr>
        <a:xfrm>
          <a:off x="2208460" y="4758339"/>
          <a:ext cx="247083" cy="247083"/>
        </a:xfrm>
        <a:prstGeom prst="ellipse">
          <a:avLst/>
        </a:prstGeom>
        <a:solidFill>
          <a:schemeClr val="accent1">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7EF0404-FA28-6045-8CFD-C69EA80C45E5}">
      <dsp:nvSpPr>
        <dsp:cNvPr id="0" name=""/>
        <dsp:cNvSpPr/>
      </dsp:nvSpPr>
      <dsp:spPr>
        <a:xfrm>
          <a:off x="2332002" y="4881880"/>
          <a:ext cx="1407301" cy="1597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924" tIns="0" rIns="0" bIns="0" numCol="1" spcCol="1270" anchor="t" anchorCtr="0">
          <a:noAutofit/>
        </a:bodyPr>
        <a:lstStyle/>
        <a:p>
          <a:pPr lvl="0" algn="l" defTabSz="800100">
            <a:lnSpc>
              <a:spcPct val="90000"/>
            </a:lnSpc>
            <a:spcBef>
              <a:spcPct val="0"/>
            </a:spcBef>
            <a:spcAft>
              <a:spcPct val="35000"/>
            </a:spcAft>
          </a:pPr>
          <a:r>
            <a:rPr lang="en-US" sz="1800" b="1" kern="1200" dirty="0" smtClean="0">
              <a:latin typeface="+mn-lt"/>
              <a:ea typeface="+mn-ea"/>
              <a:cs typeface="+mn-cs"/>
            </a:rPr>
            <a:t>Abilene Settlement</a:t>
          </a:r>
          <a:endParaRPr lang="en-US" sz="1800" kern="1200" dirty="0"/>
        </a:p>
        <a:p>
          <a:pPr marL="228600" lvl="1" indent="-228600" algn="l" defTabSz="889000">
            <a:lnSpc>
              <a:spcPct val="90000"/>
            </a:lnSpc>
            <a:spcBef>
              <a:spcPct val="0"/>
            </a:spcBef>
            <a:spcAft>
              <a:spcPct val="15000"/>
            </a:spcAft>
            <a:buChar char="••"/>
          </a:pPr>
          <a:r>
            <a:rPr lang="en-US" sz="2000" b="1" kern="1200" dirty="0" smtClean="0">
              <a:latin typeface="+mn-lt"/>
              <a:ea typeface="+mn-ea"/>
              <a:cs typeface="+mn-cs"/>
            </a:rPr>
            <a:t>1881</a:t>
          </a:r>
          <a:endParaRPr lang="en-US" sz="2000" kern="1200" dirty="0"/>
        </a:p>
      </dsp:txBody>
      <dsp:txXfrm>
        <a:off x="2332002" y="4881880"/>
        <a:ext cx="1407301" cy="1597986"/>
      </dsp:txXfrm>
    </dsp:sp>
    <dsp:sp modelId="{D96BCEA2-816A-9543-92E0-8CABE1631ED7}">
      <dsp:nvSpPr>
        <dsp:cNvPr id="0" name=""/>
        <dsp:cNvSpPr/>
      </dsp:nvSpPr>
      <dsp:spPr>
        <a:xfrm>
          <a:off x="3545934" y="3473236"/>
          <a:ext cx="386739" cy="386739"/>
        </a:xfrm>
        <a:prstGeom prst="ellipse">
          <a:avLst/>
        </a:prstGeom>
        <a:solidFill>
          <a:schemeClr val="accent1">
            <a:shade val="50000"/>
            <a:hueOff val="-14454"/>
            <a:satOff val="-20942"/>
            <a:lumOff val="2013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227B3E-59D5-9944-AB06-6A9DF66455C3}">
      <dsp:nvSpPr>
        <dsp:cNvPr id="0" name=""/>
        <dsp:cNvSpPr/>
      </dsp:nvSpPr>
      <dsp:spPr>
        <a:xfrm>
          <a:off x="3739304" y="3666605"/>
          <a:ext cx="1783298" cy="281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925" tIns="0" rIns="0" bIns="0" numCol="1" spcCol="1270" anchor="t" anchorCtr="0">
          <a:noAutofit/>
        </a:bodyPr>
        <a:lstStyle/>
        <a:p>
          <a:pPr lvl="0" algn="l" defTabSz="889000">
            <a:lnSpc>
              <a:spcPct val="90000"/>
            </a:lnSpc>
            <a:spcBef>
              <a:spcPct val="0"/>
            </a:spcBef>
            <a:spcAft>
              <a:spcPct val="35000"/>
            </a:spcAft>
          </a:pPr>
          <a:r>
            <a:rPr lang="en-US" sz="2000" b="1" kern="1200" smtClean="0">
              <a:latin typeface="+mn-lt"/>
              <a:ea typeface="+mn-ea"/>
              <a:cs typeface="+mn-cs"/>
            </a:rPr>
            <a:t>Cameron Lake (Cal Young Park)</a:t>
          </a:r>
          <a:endParaRPr lang="en-US" sz="2000" kern="1200" dirty="0"/>
        </a:p>
        <a:p>
          <a:pPr marL="228600" lvl="1" indent="-228600" algn="l" defTabSz="889000">
            <a:lnSpc>
              <a:spcPct val="90000"/>
            </a:lnSpc>
            <a:spcBef>
              <a:spcPct val="0"/>
            </a:spcBef>
            <a:spcAft>
              <a:spcPct val="15000"/>
            </a:spcAft>
            <a:buChar char="••"/>
          </a:pPr>
          <a:r>
            <a:rPr lang="en-US" sz="2000" b="1" kern="1200" dirty="0" smtClean="0"/>
            <a:t>1883</a:t>
          </a:r>
          <a:endParaRPr lang="en-US" sz="2000" b="1" kern="1200" dirty="0"/>
        </a:p>
      </dsp:txBody>
      <dsp:txXfrm>
        <a:off x="3739304" y="3666605"/>
        <a:ext cx="1783298" cy="2813261"/>
      </dsp:txXfrm>
    </dsp:sp>
    <dsp:sp modelId="{CBC59090-4097-4049-906C-EFE27128F33D}">
      <dsp:nvSpPr>
        <dsp:cNvPr id="0" name=""/>
        <dsp:cNvSpPr/>
      </dsp:nvSpPr>
      <dsp:spPr>
        <a:xfrm>
          <a:off x="5264776" y="2448645"/>
          <a:ext cx="515652" cy="515652"/>
        </a:xfrm>
        <a:prstGeom prst="ellipse">
          <a:avLst/>
        </a:prstGeom>
        <a:solidFill>
          <a:schemeClr val="accent1">
            <a:shade val="50000"/>
            <a:hueOff val="-28908"/>
            <a:satOff val="-41883"/>
            <a:lumOff val="4027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19C02B5E-1C25-A246-99E3-6E73D412878E}">
      <dsp:nvSpPr>
        <dsp:cNvPr id="0" name=""/>
        <dsp:cNvSpPr/>
      </dsp:nvSpPr>
      <dsp:spPr>
        <a:xfrm>
          <a:off x="5522602" y="2706471"/>
          <a:ext cx="2073353" cy="3773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234" tIns="0" rIns="0" bIns="0" numCol="1" spcCol="1270" anchor="t" anchorCtr="0">
          <a:noAutofit/>
        </a:bodyPr>
        <a:lstStyle/>
        <a:p>
          <a:pPr lvl="0" algn="l" defTabSz="889000">
            <a:lnSpc>
              <a:spcPct val="90000"/>
            </a:lnSpc>
            <a:spcBef>
              <a:spcPct val="0"/>
            </a:spcBef>
            <a:spcAft>
              <a:spcPct val="35000"/>
            </a:spcAft>
          </a:pPr>
          <a:r>
            <a:rPr lang="en-US" sz="2000" b="1" kern="1200" dirty="0" smtClean="0">
              <a:latin typeface="+mn-lt"/>
              <a:ea typeface="+mn-ea"/>
              <a:cs typeface="+mn-cs"/>
            </a:rPr>
            <a:t>Lake Abilene (Brazos River Basin) </a:t>
          </a:r>
          <a:endParaRPr lang="en-US" sz="2000" kern="1200" dirty="0"/>
        </a:p>
        <a:p>
          <a:pPr marL="228600" lvl="1" indent="-228600" algn="l" defTabSz="889000">
            <a:lnSpc>
              <a:spcPct val="90000"/>
            </a:lnSpc>
            <a:spcBef>
              <a:spcPct val="0"/>
            </a:spcBef>
            <a:spcAft>
              <a:spcPct val="15000"/>
            </a:spcAft>
            <a:buChar char="••"/>
          </a:pPr>
          <a:r>
            <a:rPr lang="en-US" sz="2000" b="1" kern="1200" dirty="0" smtClean="0"/>
            <a:t>1911</a:t>
          </a:r>
          <a:endParaRPr lang="en-US" sz="2000" b="1" kern="1200" dirty="0"/>
        </a:p>
      </dsp:txBody>
      <dsp:txXfrm>
        <a:off x="5522602" y="2706471"/>
        <a:ext cx="2073353" cy="3773395"/>
      </dsp:txXfrm>
    </dsp:sp>
    <dsp:sp modelId="{CA8BBD06-B901-4C4E-8B04-DD201D761B3E}">
      <dsp:nvSpPr>
        <dsp:cNvPr id="0" name=""/>
        <dsp:cNvSpPr/>
      </dsp:nvSpPr>
      <dsp:spPr>
        <a:xfrm>
          <a:off x="7262930" y="1648309"/>
          <a:ext cx="666051" cy="666051"/>
        </a:xfrm>
        <a:prstGeom prst="ellipse">
          <a:avLst/>
        </a:prstGeom>
        <a:solidFill>
          <a:schemeClr val="accent1">
            <a:shade val="50000"/>
            <a:hueOff val="-28908"/>
            <a:satOff val="-41883"/>
            <a:lumOff val="4027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76F3237-6857-624C-8A94-B245A2374C35}">
      <dsp:nvSpPr>
        <dsp:cNvPr id="0" name=""/>
        <dsp:cNvSpPr/>
      </dsp:nvSpPr>
      <dsp:spPr>
        <a:xfrm>
          <a:off x="7595956" y="1981334"/>
          <a:ext cx="2148552" cy="4498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927" tIns="0" rIns="0" bIns="0" numCol="1" spcCol="1270" anchor="t" anchorCtr="0">
          <a:noAutofit/>
        </a:bodyPr>
        <a:lstStyle/>
        <a:p>
          <a:pPr lvl="0" algn="l" defTabSz="889000">
            <a:lnSpc>
              <a:spcPct val="90000"/>
            </a:lnSpc>
            <a:spcBef>
              <a:spcPct val="0"/>
            </a:spcBef>
            <a:spcAft>
              <a:spcPct val="35000"/>
            </a:spcAft>
          </a:pPr>
          <a:r>
            <a:rPr lang="en-US" sz="2000" b="1" kern="1200" smtClean="0">
              <a:latin typeface="+mn-lt"/>
              <a:ea typeface="+mn-ea"/>
              <a:cs typeface="+mn-cs"/>
            </a:rPr>
            <a:t>Lake Fort Phantom Hill</a:t>
          </a:r>
          <a:endParaRPr lang="en-US" sz="2000" kern="1200" dirty="0"/>
        </a:p>
        <a:p>
          <a:pPr marL="228600" lvl="1" indent="-228600" algn="l" defTabSz="889000">
            <a:lnSpc>
              <a:spcPct val="90000"/>
            </a:lnSpc>
            <a:spcBef>
              <a:spcPct val="0"/>
            </a:spcBef>
            <a:spcAft>
              <a:spcPct val="15000"/>
            </a:spcAft>
            <a:buChar char="••"/>
          </a:pPr>
          <a:r>
            <a:rPr lang="en-US" sz="2000" b="1" kern="1200" dirty="0" smtClean="0"/>
            <a:t>1937</a:t>
          </a:r>
          <a:endParaRPr lang="en-US" sz="2000" b="1" kern="1200" dirty="0"/>
        </a:p>
      </dsp:txBody>
      <dsp:txXfrm>
        <a:off x="7595956" y="1981334"/>
        <a:ext cx="2148552" cy="4498532"/>
      </dsp:txXfrm>
    </dsp:sp>
    <dsp:sp modelId="{4E5FD07A-BD46-534C-988F-D88BBB1D8E1D}">
      <dsp:nvSpPr>
        <dsp:cNvPr id="0" name=""/>
        <dsp:cNvSpPr/>
      </dsp:nvSpPr>
      <dsp:spPr>
        <a:xfrm>
          <a:off x="9320169" y="1113856"/>
          <a:ext cx="848678" cy="848678"/>
        </a:xfrm>
        <a:prstGeom prst="ellipse">
          <a:avLst/>
        </a:prstGeom>
        <a:solidFill>
          <a:schemeClr val="accent1">
            <a:shade val="50000"/>
            <a:hueOff val="-14454"/>
            <a:satOff val="-20942"/>
            <a:lumOff val="2013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AFF0E77-EE77-ED45-A46E-A0C14852BC5C}">
      <dsp:nvSpPr>
        <dsp:cNvPr id="0" name=""/>
        <dsp:cNvSpPr/>
      </dsp:nvSpPr>
      <dsp:spPr>
        <a:xfrm>
          <a:off x="9744508" y="1538195"/>
          <a:ext cx="2148552" cy="494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9697" tIns="0" rIns="0" bIns="0" numCol="1" spcCol="1270" anchor="t" anchorCtr="0">
          <a:noAutofit/>
        </a:bodyPr>
        <a:lstStyle/>
        <a:p>
          <a:pPr lvl="0" algn="l" defTabSz="889000">
            <a:lnSpc>
              <a:spcPct val="90000"/>
            </a:lnSpc>
            <a:spcBef>
              <a:spcPct val="0"/>
            </a:spcBef>
            <a:spcAft>
              <a:spcPct val="35000"/>
            </a:spcAft>
          </a:pPr>
          <a:r>
            <a:rPr lang="en-US" sz="2000" b="1" kern="1200" dirty="0" smtClean="0"/>
            <a:t>Possum Kingdom</a:t>
          </a:r>
          <a:endParaRPr lang="en-US" sz="2000" b="1" kern="1200" dirty="0"/>
        </a:p>
        <a:p>
          <a:pPr marL="228600" lvl="1" indent="-228600" algn="l" defTabSz="889000">
            <a:lnSpc>
              <a:spcPct val="90000"/>
            </a:lnSpc>
            <a:spcBef>
              <a:spcPct val="0"/>
            </a:spcBef>
            <a:spcAft>
              <a:spcPct val="15000"/>
            </a:spcAft>
            <a:buChar char="••"/>
          </a:pPr>
          <a:r>
            <a:rPr lang="en-US" sz="2000" b="1" kern="1200" dirty="0" smtClean="0"/>
            <a:t>1938</a:t>
          </a:r>
          <a:endParaRPr lang="en-US" sz="2000" b="1" kern="1200" dirty="0"/>
        </a:p>
      </dsp:txBody>
      <dsp:txXfrm>
        <a:off x="9744508" y="1538195"/>
        <a:ext cx="2148552" cy="49416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D47FD-CD8E-4EC8-A7E3-BF3AC4BC5C1A}">
      <dsp:nvSpPr>
        <dsp:cNvPr id="0" name=""/>
        <dsp:cNvSpPr/>
      </dsp:nvSpPr>
      <dsp:spPr>
        <a:xfrm>
          <a:off x="1859750" y="234360"/>
          <a:ext cx="9323859" cy="5776786"/>
        </a:xfrm>
        <a:prstGeom prst="swooshArrow">
          <a:avLst>
            <a:gd name="adj1" fmla="val 25000"/>
            <a:gd name="adj2" fmla="val 25000"/>
          </a:avLst>
        </a:prstGeom>
        <a:solidFill>
          <a:schemeClr val="accent1">
            <a:tint val="55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4F99E406-557B-0F41-90E7-7F4242D2F576}">
      <dsp:nvSpPr>
        <dsp:cNvPr id="0" name=""/>
        <dsp:cNvSpPr/>
      </dsp:nvSpPr>
      <dsp:spPr>
        <a:xfrm>
          <a:off x="2208460" y="4758339"/>
          <a:ext cx="247083" cy="247083"/>
        </a:xfrm>
        <a:prstGeom prst="ellipse">
          <a:avLst/>
        </a:prstGeom>
        <a:solidFill>
          <a:schemeClr val="accent1">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7EF0404-FA28-6045-8CFD-C69EA80C45E5}">
      <dsp:nvSpPr>
        <dsp:cNvPr id="0" name=""/>
        <dsp:cNvSpPr/>
      </dsp:nvSpPr>
      <dsp:spPr>
        <a:xfrm>
          <a:off x="2332002" y="4881880"/>
          <a:ext cx="1407301" cy="1597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924" tIns="0" rIns="0" bIns="0" numCol="1" spcCol="1270" anchor="t" anchorCtr="0">
          <a:noAutofit/>
        </a:bodyPr>
        <a:lstStyle/>
        <a:p>
          <a:pPr lvl="0" algn="l" defTabSz="889000">
            <a:lnSpc>
              <a:spcPct val="90000"/>
            </a:lnSpc>
            <a:spcBef>
              <a:spcPct val="0"/>
            </a:spcBef>
            <a:spcAft>
              <a:spcPct val="35000"/>
            </a:spcAft>
          </a:pPr>
          <a:r>
            <a:rPr lang="en-US" sz="2000" b="1" kern="1200" smtClean="0">
              <a:latin typeface="+mn-lt"/>
              <a:ea typeface="+mn-ea"/>
              <a:cs typeface="+mn-cs"/>
            </a:rPr>
            <a:t>Hubbard Creek Reservoir </a:t>
          </a:r>
          <a:endParaRPr lang="en-US" sz="2000" kern="1200" dirty="0"/>
        </a:p>
        <a:p>
          <a:pPr marL="228600" lvl="1" indent="-228600" algn="l" defTabSz="889000">
            <a:lnSpc>
              <a:spcPct val="90000"/>
            </a:lnSpc>
            <a:spcBef>
              <a:spcPct val="0"/>
            </a:spcBef>
            <a:spcAft>
              <a:spcPct val="15000"/>
            </a:spcAft>
            <a:buChar char="••"/>
          </a:pPr>
          <a:r>
            <a:rPr lang="en-US" sz="2000" b="1" kern="1200" smtClean="0">
              <a:latin typeface="+mn-lt"/>
              <a:ea typeface="+mn-ea"/>
              <a:cs typeface="+mn-cs"/>
            </a:rPr>
            <a:t>1961</a:t>
          </a:r>
          <a:endParaRPr lang="en-US" sz="2000" kern="1200" dirty="0"/>
        </a:p>
      </dsp:txBody>
      <dsp:txXfrm>
        <a:off x="2332002" y="4881880"/>
        <a:ext cx="1407301" cy="1597986"/>
      </dsp:txXfrm>
    </dsp:sp>
    <dsp:sp modelId="{D96BCEA2-816A-9543-92E0-8CABE1631ED7}">
      <dsp:nvSpPr>
        <dsp:cNvPr id="0" name=""/>
        <dsp:cNvSpPr/>
      </dsp:nvSpPr>
      <dsp:spPr>
        <a:xfrm>
          <a:off x="3545934" y="3473236"/>
          <a:ext cx="386739" cy="386739"/>
        </a:xfrm>
        <a:prstGeom prst="ellipse">
          <a:avLst/>
        </a:prstGeom>
        <a:solidFill>
          <a:schemeClr val="accent1">
            <a:shade val="50000"/>
            <a:hueOff val="-14454"/>
            <a:satOff val="-20942"/>
            <a:lumOff val="2013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227B3E-59D5-9944-AB06-6A9DF66455C3}">
      <dsp:nvSpPr>
        <dsp:cNvPr id="0" name=""/>
        <dsp:cNvSpPr/>
      </dsp:nvSpPr>
      <dsp:spPr>
        <a:xfrm>
          <a:off x="3739304" y="3666605"/>
          <a:ext cx="1783298" cy="281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925" tIns="0" rIns="0" bIns="0" numCol="1" spcCol="1270" anchor="t" anchorCtr="0">
          <a:noAutofit/>
        </a:bodyPr>
        <a:lstStyle/>
        <a:p>
          <a:pPr lvl="0" algn="l" defTabSz="889000">
            <a:lnSpc>
              <a:spcPct val="90000"/>
            </a:lnSpc>
            <a:spcBef>
              <a:spcPct val="0"/>
            </a:spcBef>
            <a:spcAft>
              <a:spcPct val="35000"/>
            </a:spcAft>
          </a:pPr>
          <a:r>
            <a:rPr lang="en-US" sz="2000" b="1" kern="1200" smtClean="0">
              <a:latin typeface="+mn-lt"/>
              <a:ea typeface="+mn-ea"/>
              <a:cs typeface="+mn-cs"/>
            </a:rPr>
            <a:t>O. H. Ivie Reservoir</a:t>
          </a:r>
          <a:endParaRPr lang="en-US" sz="2000" kern="1200" dirty="0"/>
        </a:p>
        <a:p>
          <a:pPr marL="228600" lvl="1" indent="-228600" algn="l" defTabSz="889000">
            <a:lnSpc>
              <a:spcPct val="90000"/>
            </a:lnSpc>
            <a:spcBef>
              <a:spcPct val="0"/>
            </a:spcBef>
            <a:spcAft>
              <a:spcPct val="15000"/>
            </a:spcAft>
            <a:buChar char="••"/>
          </a:pPr>
          <a:r>
            <a:rPr lang="en-US" sz="2000" b="1" kern="1200" dirty="0" smtClean="0"/>
            <a:t>1985</a:t>
          </a:r>
          <a:endParaRPr lang="en-US" sz="2000" b="1" kern="1200" dirty="0"/>
        </a:p>
      </dsp:txBody>
      <dsp:txXfrm>
        <a:off x="3739304" y="3666605"/>
        <a:ext cx="1783298" cy="2813261"/>
      </dsp:txXfrm>
    </dsp:sp>
    <dsp:sp modelId="{CBC59090-4097-4049-906C-EFE27128F33D}">
      <dsp:nvSpPr>
        <dsp:cNvPr id="0" name=""/>
        <dsp:cNvSpPr/>
      </dsp:nvSpPr>
      <dsp:spPr>
        <a:xfrm>
          <a:off x="5264776" y="2448645"/>
          <a:ext cx="515652" cy="515652"/>
        </a:xfrm>
        <a:prstGeom prst="ellipse">
          <a:avLst/>
        </a:prstGeom>
        <a:solidFill>
          <a:schemeClr val="accent1">
            <a:shade val="50000"/>
            <a:hueOff val="-28908"/>
            <a:satOff val="-41883"/>
            <a:lumOff val="4027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19C02B5E-1C25-A246-99E3-6E73D412878E}">
      <dsp:nvSpPr>
        <dsp:cNvPr id="0" name=""/>
        <dsp:cNvSpPr/>
      </dsp:nvSpPr>
      <dsp:spPr>
        <a:xfrm>
          <a:off x="5522602" y="2706471"/>
          <a:ext cx="2073353" cy="3773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234" tIns="0" rIns="0" bIns="0" numCol="1" spcCol="1270" anchor="t" anchorCtr="0">
          <a:noAutofit/>
        </a:bodyPr>
        <a:lstStyle/>
        <a:p>
          <a:pPr lvl="0" algn="l" defTabSz="889000">
            <a:lnSpc>
              <a:spcPct val="90000"/>
            </a:lnSpc>
            <a:spcBef>
              <a:spcPct val="0"/>
            </a:spcBef>
            <a:spcAft>
              <a:spcPct val="35000"/>
            </a:spcAft>
          </a:pPr>
          <a:r>
            <a:rPr lang="en-US" sz="2000" b="1" kern="1200" dirty="0" smtClean="0">
              <a:solidFill>
                <a:srgbClr val="FFFF00"/>
              </a:solidFill>
              <a:latin typeface="+mn-lt"/>
              <a:ea typeface="+mn-ea"/>
              <a:cs typeface="+mn-cs"/>
            </a:rPr>
            <a:t>DROUGHT 49 Million Gallons Consumed</a:t>
          </a:r>
          <a:endParaRPr lang="en-US" sz="2000" kern="1200" dirty="0">
            <a:solidFill>
              <a:srgbClr val="FFFF00"/>
            </a:solidFill>
          </a:endParaRPr>
        </a:p>
        <a:p>
          <a:pPr marL="228600" lvl="1" indent="-228600" algn="l" defTabSz="889000">
            <a:lnSpc>
              <a:spcPct val="90000"/>
            </a:lnSpc>
            <a:spcBef>
              <a:spcPct val="0"/>
            </a:spcBef>
            <a:spcAft>
              <a:spcPct val="15000"/>
            </a:spcAft>
            <a:buChar char="••"/>
          </a:pPr>
          <a:r>
            <a:rPr lang="en-US" sz="2000" b="1" kern="1200" dirty="0" smtClean="0"/>
            <a:t>1985</a:t>
          </a:r>
          <a:endParaRPr lang="en-US" sz="2000" b="1" kern="1200" dirty="0"/>
        </a:p>
      </dsp:txBody>
      <dsp:txXfrm>
        <a:off x="5522602" y="2706471"/>
        <a:ext cx="2073353" cy="3773395"/>
      </dsp:txXfrm>
    </dsp:sp>
    <dsp:sp modelId="{CA8BBD06-B901-4C4E-8B04-DD201D761B3E}">
      <dsp:nvSpPr>
        <dsp:cNvPr id="0" name=""/>
        <dsp:cNvSpPr/>
      </dsp:nvSpPr>
      <dsp:spPr>
        <a:xfrm>
          <a:off x="7262930" y="1648309"/>
          <a:ext cx="666051" cy="666051"/>
        </a:xfrm>
        <a:prstGeom prst="ellipse">
          <a:avLst/>
        </a:prstGeom>
        <a:solidFill>
          <a:schemeClr val="accent1">
            <a:shade val="50000"/>
            <a:hueOff val="-28908"/>
            <a:satOff val="-41883"/>
            <a:lumOff val="4027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76F3237-6857-624C-8A94-B245A2374C35}">
      <dsp:nvSpPr>
        <dsp:cNvPr id="0" name=""/>
        <dsp:cNvSpPr/>
      </dsp:nvSpPr>
      <dsp:spPr>
        <a:xfrm>
          <a:off x="7595956" y="1981334"/>
          <a:ext cx="2148552" cy="4498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927" tIns="0" rIns="0" bIns="0" numCol="1" spcCol="1270" anchor="t" anchorCtr="0">
          <a:noAutofit/>
        </a:bodyPr>
        <a:lstStyle/>
        <a:p>
          <a:pPr lvl="0" algn="l" defTabSz="889000">
            <a:lnSpc>
              <a:spcPct val="90000"/>
            </a:lnSpc>
            <a:spcBef>
              <a:spcPct val="0"/>
            </a:spcBef>
            <a:spcAft>
              <a:spcPct val="35000"/>
            </a:spcAft>
          </a:pPr>
          <a:r>
            <a:rPr lang="en-US" sz="2000" b="1" kern="1200" dirty="0" smtClean="0">
              <a:latin typeface="+mn-lt"/>
              <a:ea typeface="+mn-ea"/>
              <a:cs typeface="+mn-cs"/>
            </a:rPr>
            <a:t>new reservoir (Cedar Ridge) PROPOSED</a:t>
          </a:r>
          <a:endParaRPr lang="en-US" sz="2000" kern="1200" dirty="0"/>
        </a:p>
        <a:p>
          <a:pPr marL="228600" lvl="1" indent="-228600" algn="l" defTabSz="889000">
            <a:lnSpc>
              <a:spcPct val="90000"/>
            </a:lnSpc>
            <a:spcBef>
              <a:spcPct val="0"/>
            </a:spcBef>
            <a:spcAft>
              <a:spcPct val="15000"/>
            </a:spcAft>
            <a:buChar char="••"/>
          </a:pPr>
          <a:r>
            <a:rPr lang="en-US" sz="2000" b="1" kern="1200" dirty="0" smtClean="0"/>
            <a:t>2005</a:t>
          </a:r>
          <a:endParaRPr lang="en-US" sz="2000" b="1" kern="1200" dirty="0"/>
        </a:p>
      </dsp:txBody>
      <dsp:txXfrm>
        <a:off x="7595956" y="1981334"/>
        <a:ext cx="2148552" cy="4498532"/>
      </dsp:txXfrm>
    </dsp:sp>
    <dsp:sp modelId="{4E5FD07A-BD46-534C-988F-D88BBB1D8E1D}">
      <dsp:nvSpPr>
        <dsp:cNvPr id="0" name=""/>
        <dsp:cNvSpPr/>
      </dsp:nvSpPr>
      <dsp:spPr>
        <a:xfrm>
          <a:off x="9320169" y="1113856"/>
          <a:ext cx="848678" cy="848678"/>
        </a:xfrm>
        <a:prstGeom prst="ellipse">
          <a:avLst/>
        </a:prstGeom>
        <a:solidFill>
          <a:schemeClr val="accent1">
            <a:shade val="50000"/>
            <a:hueOff val="-14454"/>
            <a:satOff val="-20942"/>
            <a:lumOff val="2013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AFF0E77-EE77-ED45-A46E-A0C14852BC5C}">
      <dsp:nvSpPr>
        <dsp:cNvPr id="0" name=""/>
        <dsp:cNvSpPr/>
      </dsp:nvSpPr>
      <dsp:spPr>
        <a:xfrm>
          <a:off x="9744508" y="1538195"/>
          <a:ext cx="2148552" cy="494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9697" tIns="0" rIns="0" bIns="0" numCol="1" spcCol="1270" anchor="t" anchorCtr="0">
          <a:noAutofit/>
        </a:bodyPr>
        <a:lstStyle/>
        <a:p>
          <a:pPr lvl="0" algn="l" defTabSz="889000">
            <a:lnSpc>
              <a:spcPct val="90000"/>
            </a:lnSpc>
            <a:spcBef>
              <a:spcPct val="0"/>
            </a:spcBef>
            <a:spcAft>
              <a:spcPct val="35000"/>
            </a:spcAft>
          </a:pPr>
          <a:r>
            <a:rPr lang="en-US" sz="2000" b="1" kern="1200" dirty="0" smtClean="0">
              <a:solidFill>
                <a:srgbClr val="FFFF00"/>
              </a:solidFill>
            </a:rPr>
            <a:t>DROUGHT 37 Million Gallons Consumed </a:t>
          </a:r>
          <a:r>
            <a:rPr lang="en-US" sz="2000" b="1" kern="1200" dirty="0" smtClean="0">
              <a:solidFill>
                <a:schemeClr val="tx1"/>
              </a:solidFill>
            </a:rPr>
            <a:t>2011</a:t>
          </a:r>
          <a:endParaRPr lang="en-US" sz="2000" b="1" kern="1200" dirty="0">
            <a:solidFill>
              <a:srgbClr val="FFFF00"/>
            </a:solidFill>
          </a:endParaRPr>
        </a:p>
      </dsp:txBody>
      <dsp:txXfrm>
        <a:off x="9744508" y="1538195"/>
        <a:ext cx="2148552" cy="49416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D47FD-CD8E-4EC8-A7E3-BF3AC4BC5C1A}">
      <dsp:nvSpPr>
        <dsp:cNvPr id="0" name=""/>
        <dsp:cNvSpPr/>
      </dsp:nvSpPr>
      <dsp:spPr>
        <a:xfrm>
          <a:off x="2552543" y="234360"/>
          <a:ext cx="9323859" cy="5776786"/>
        </a:xfrm>
        <a:prstGeom prst="swooshArrow">
          <a:avLst>
            <a:gd name="adj1" fmla="val 25000"/>
            <a:gd name="adj2" fmla="val 25000"/>
          </a:avLst>
        </a:prstGeom>
        <a:solidFill>
          <a:schemeClr val="accent1">
            <a:tint val="55000"/>
            <a:hueOff val="0"/>
            <a:satOff val="0"/>
            <a:lumOff val="0"/>
            <a:alphaOff val="0"/>
          </a:schemeClr>
        </a:solidFill>
        <a:ln>
          <a:noFill/>
        </a:ln>
        <a:effectLst/>
        <a:sp3d z="-400500" extrusionH="63500" contourW="12700" prstMaterial="matte">
          <a:contourClr>
            <a:schemeClr val="lt1">
              <a:tint val="50000"/>
            </a:schemeClr>
          </a:contourClr>
        </a:sp3d>
      </dsp:spPr>
      <dsp:style>
        <a:lnRef idx="0">
          <a:scrgbClr r="0" g="0" b="0"/>
        </a:lnRef>
        <a:fillRef idx="1">
          <a:scrgbClr r="0" g="0" b="0"/>
        </a:fillRef>
        <a:effectRef idx="0">
          <a:scrgbClr r="0" g="0" b="0"/>
        </a:effectRef>
        <a:fontRef idx="minor"/>
      </dsp:style>
    </dsp:sp>
    <dsp:sp modelId="{4F99E406-557B-0F41-90E7-7F4242D2F576}">
      <dsp:nvSpPr>
        <dsp:cNvPr id="0" name=""/>
        <dsp:cNvSpPr/>
      </dsp:nvSpPr>
      <dsp:spPr>
        <a:xfrm>
          <a:off x="2901254" y="4758339"/>
          <a:ext cx="247083" cy="247083"/>
        </a:xfrm>
        <a:prstGeom prst="ellipse">
          <a:avLst/>
        </a:prstGeom>
        <a:solidFill>
          <a:schemeClr val="accent1">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7EF0404-FA28-6045-8CFD-C69EA80C45E5}">
      <dsp:nvSpPr>
        <dsp:cNvPr id="0" name=""/>
        <dsp:cNvSpPr/>
      </dsp:nvSpPr>
      <dsp:spPr>
        <a:xfrm>
          <a:off x="3024795" y="4881880"/>
          <a:ext cx="1407301" cy="1597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924" tIns="0" rIns="0" bIns="0" numCol="1" spcCol="1270" anchor="t" anchorCtr="0">
          <a:noAutofit/>
        </a:bodyPr>
        <a:lstStyle/>
        <a:p>
          <a:pPr lvl="0" algn="l" defTabSz="889000">
            <a:lnSpc>
              <a:spcPct val="90000"/>
            </a:lnSpc>
            <a:spcBef>
              <a:spcPct val="0"/>
            </a:spcBef>
            <a:spcAft>
              <a:spcPct val="35000"/>
            </a:spcAft>
          </a:pPr>
          <a:r>
            <a:rPr lang="en-US" sz="2000" b="1" kern="1200" dirty="0" smtClean="0">
              <a:solidFill>
                <a:srgbClr val="FFFF00"/>
              </a:solidFill>
              <a:latin typeface="+mn-lt"/>
              <a:ea typeface="+mn-ea"/>
              <a:cs typeface="+mn-cs"/>
            </a:rPr>
            <a:t>Stage 2 IN EFFECT</a:t>
          </a:r>
          <a:endParaRPr lang="en-US" sz="1200" kern="1200" dirty="0">
            <a:solidFill>
              <a:srgbClr val="FFFF00"/>
            </a:solidFill>
          </a:endParaRPr>
        </a:p>
        <a:p>
          <a:pPr marL="228600" lvl="1" indent="-228600" algn="l" defTabSz="889000">
            <a:lnSpc>
              <a:spcPct val="90000"/>
            </a:lnSpc>
            <a:spcBef>
              <a:spcPct val="0"/>
            </a:spcBef>
            <a:spcAft>
              <a:spcPct val="15000"/>
            </a:spcAft>
            <a:buChar char="••"/>
          </a:pPr>
          <a:r>
            <a:rPr lang="en-US" sz="2000" b="1" kern="1200" dirty="0" smtClean="0"/>
            <a:t>2014- 2015</a:t>
          </a:r>
          <a:endParaRPr lang="en-US" sz="2000" b="1" kern="1200" dirty="0"/>
        </a:p>
      </dsp:txBody>
      <dsp:txXfrm>
        <a:off x="3024795" y="4881880"/>
        <a:ext cx="1407301" cy="1597986"/>
      </dsp:txXfrm>
    </dsp:sp>
    <dsp:sp modelId="{D96BCEA2-816A-9543-92E0-8CABE1631ED7}">
      <dsp:nvSpPr>
        <dsp:cNvPr id="0" name=""/>
        <dsp:cNvSpPr/>
      </dsp:nvSpPr>
      <dsp:spPr>
        <a:xfrm>
          <a:off x="4238728" y="3473236"/>
          <a:ext cx="386739" cy="386739"/>
        </a:xfrm>
        <a:prstGeom prst="ellipse">
          <a:avLst/>
        </a:prstGeom>
        <a:solidFill>
          <a:schemeClr val="accent1">
            <a:shade val="50000"/>
            <a:hueOff val="-14454"/>
            <a:satOff val="-20942"/>
            <a:lumOff val="2013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227B3E-59D5-9944-AB06-6A9DF66455C3}">
      <dsp:nvSpPr>
        <dsp:cNvPr id="0" name=""/>
        <dsp:cNvSpPr/>
      </dsp:nvSpPr>
      <dsp:spPr>
        <a:xfrm>
          <a:off x="4432097" y="3666605"/>
          <a:ext cx="1783298" cy="281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925" tIns="0" rIns="0" bIns="0" numCol="1" spcCol="1270" anchor="t" anchorCtr="0">
          <a:noAutofit/>
        </a:bodyPr>
        <a:lstStyle/>
        <a:p>
          <a:pPr lvl="0" algn="l" defTabSz="889000">
            <a:lnSpc>
              <a:spcPct val="90000"/>
            </a:lnSpc>
            <a:spcBef>
              <a:spcPct val="0"/>
            </a:spcBef>
            <a:spcAft>
              <a:spcPct val="35000"/>
            </a:spcAft>
          </a:pPr>
          <a:r>
            <a:rPr lang="en-US" sz="2000" b="1" kern="1200" smtClean="0">
              <a:latin typeface="+mn-lt"/>
              <a:ea typeface="+mn-ea"/>
              <a:cs typeface="+mn-cs"/>
            </a:rPr>
            <a:t>Cedar Creek Reservoir Plan</a:t>
          </a:r>
          <a:endParaRPr lang="en-US" sz="2000" kern="1200" dirty="0"/>
        </a:p>
        <a:p>
          <a:pPr marL="228600" lvl="1" indent="-228600" algn="l" defTabSz="889000">
            <a:lnSpc>
              <a:spcPct val="90000"/>
            </a:lnSpc>
            <a:spcBef>
              <a:spcPct val="0"/>
            </a:spcBef>
            <a:spcAft>
              <a:spcPct val="15000"/>
            </a:spcAft>
            <a:buChar char="••"/>
          </a:pPr>
          <a:r>
            <a:rPr lang="en-US" sz="2000" b="1" kern="1200" dirty="0" smtClean="0"/>
            <a:t>2018</a:t>
          </a:r>
          <a:endParaRPr lang="en-US" sz="2000" b="1" kern="1200" dirty="0"/>
        </a:p>
      </dsp:txBody>
      <dsp:txXfrm>
        <a:off x="4432097" y="3666605"/>
        <a:ext cx="1783298" cy="2813261"/>
      </dsp:txXfrm>
    </dsp:sp>
    <dsp:sp modelId="{CBC59090-4097-4049-906C-EFE27128F33D}">
      <dsp:nvSpPr>
        <dsp:cNvPr id="0" name=""/>
        <dsp:cNvSpPr/>
      </dsp:nvSpPr>
      <dsp:spPr>
        <a:xfrm>
          <a:off x="5957570" y="2448645"/>
          <a:ext cx="515652" cy="515652"/>
        </a:xfrm>
        <a:prstGeom prst="ellipse">
          <a:avLst/>
        </a:prstGeom>
        <a:solidFill>
          <a:schemeClr val="accent1">
            <a:shade val="50000"/>
            <a:hueOff val="-28908"/>
            <a:satOff val="-41883"/>
            <a:lumOff val="4027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19C02B5E-1C25-A246-99E3-6E73D412878E}">
      <dsp:nvSpPr>
        <dsp:cNvPr id="0" name=""/>
        <dsp:cNvSpPr/>
      </dsp:nvSpPr>
      <dsp:spPr>
        <a:xfrm>
          <a:off x="6215396" y="2706471"/>
          <a:ext cx="2073353" cy="3773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234" tIns="0" rIns="0" bIns="0" numCol="1" spcCol="1270" anchor="t" anchorCtr="0">
          <a:noAutofit/>
        </a:bodyPr>
        <a:lstStyle/>
        <a:p>
          <a:pPr lvl="0" algn="l" defTabSz="889000">
            <a:lnSpc>
              <a:spcPct val="90000"/>
            </a:lnSpc>
            <a:spcBef>
              <a:spcPct val="0"/>
            </a:spcBef>
            <a:spcAft>
              <a:spcPct val="35000"/>
            </a:spcAft>
          </a:pPr>
          <a:r>
            <a:rPr lang="en-US" sz="2000" b="1" kern="1200" smtClean="0">
              <a:latin typeface="+mn-lt"/>
              <a:ea typeface="+mn-ea"/>
              <a:cs typeface="+mn-cs"/>
            </a:rPr>
            <a:t>Today New Reservoir or New Pipeline or ???</a:t>
          </a:r>
          <a:endParaRPr lang="en-US" sz="2000" kern="1200" dirty="0"/>
        </a:p>
        <a:p>
          <a:pPr marL="228600" lvl="1" indent="-228600" algn="l" defTabSz="889000">
            <a:lnSpc>
              <a:spcPct val="90000"/>
            </a:lnSpc>
            <a:spcBef>
              <a:spcPct val="0"/>
            </a:spcBef>
            <a:spcAft>
              <a:spcPct val="15000"/>
            </a:spcAft>
            <a:buChar char="••"/>
          </a:pPr>
          <a:r>
            <a:rPr lang="en-US" sz="2000" b="1" kern="1200" dirty="0" smtClean="0"/>
            <a:t>2019</a:t>
          </a:r>
          <a:endParaRPr lang="en-US" sz="2000" b="1" kern="1200" dirty="0"/>
        </a:p>
      </dsp:txBody>
      <dsp:txXfrm>
        <a:off x="6215396" y="2706471"/>
        <a:ext cx="2073353" cy="3773395"/>
      </dsp:txXfrm>
    </dsp:sp>
    <dsp:sp modelId="{CA8BBD06-B901-4C4E-8B04-DD201D761B3E}">
      <dsp:nvSpPr>
        <dsp:cNvPr id="0" name=""/>
        <dsp:cNvSpPr/>
      </dsp:nvSpPr>
      <dsp:spPr>
        <a:xfrm>
          <a:off x="7955724" y="1648309"/>
          <a:ext cx="666051" cy="666051"/>
        </a:xfrm>
        <a:prstGeom prst="ellipse">
          <a:avLst/>
        </a:prstGeom>
        <a:solidFill>
          <a:schemeClr val="accent1">
            <a:shade val="50000"/>
            <a:hueOff val="-28908"/>
            <a:satOff val="-41883"/>
            <a:lumOff val="4027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76F3237-6857-624C-8A94-B245A2374C35}">
      <dsp:nvSpPr>
        <dsp:cNvPr id="0" name=""/>
        <dsp:cNvSpPr/>
      </dsp:nvSpPr>
      <dsp:spPr>
        <a:xfrm>
          <a:off x="8288749" y="1981334"/>
          <a:ext cx="2148552" cy="4498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2927" tIns="0" rIns="0" bIns="0" numCol="1" spcCol="1270" anchor="t" anchorCtr="0">
          <a:noAutofit/>
        </a:bodyPr>
        <a:lstStyle/>
        <a:p>
          <a:pPr lvl="0" algn="l" defTabSz="711200">
            <a:lnSpc>
              <a:spcPct val="90000"/>
            </a:lnSpc>
            <a:spcBef>
              <a:spcPct val="0"/>
            </a:spcBef>
            <a:spcAft>
              <a:spcPct val="35000"/>
            </a:spcAft>
          </a:pPr>
          <a:r>
            <a:rPr lang="en-US" sz="1600" b="1" kern="1200" smtClean="0">
              <a:latin typeface="+mn-lt"/>
              <a:ea typeface="+mn-ea"/>
              <a:cs typeface="+mn-cs"/>
            </a:rPr>
            <a:t>Environment</a:t>
          </a:r>
          <a:r>
            <a:rPr lang="en-US" sz="2000" b="1" kern="1200" smtClean="0">
              <a:latin typeface="+mn-lt"/>
              <a:ea typeface="+mn-ea"/>
              <a:cs typeface="+mn-cs"/>
            </a:rPr>
            <a:t> Impact Report Due</a:t>
          </a:r>
          <a:endParaRPr lang="en-US" sz="2000" kern="1200" dirty="0"/>
        </a:p>
        <a:p>
          <a:pPr marL="228600" lvl="1" indent="-228600" algn="l" defTabSz="889000">
            <a:lnSpc>
              <a:spcPct val="90000"/>
            </a:lnSpc>
            <a:spcBef>
              <a:spcPct val="0"/>
            </a:spcBef>
            <a:spcAft>
              <a:spcPct val="15000"/>
            </a:spcAft>
            <a:buChar char="••"/>
          </a:pPr>
          <a:r>
            <a:rPr lang="en-US" sz="2000" b="1" kern="1200" dirty="0" smtClean="0"/>
            <a:t>2020</a:t>
          </a:r>
          <a:endParaRPr lang="en-US" sz="2000" b="1" kern="1200" dirty="0"/>
        </a:p>
      </dsp:txBody>
      <dsp:txXfrm>
        <a:off x="8288749" y="1981334"/>
        <a:ext cx="2148552" cy="4498532"/>
      </dsp:txXfrm>
    </dsp:sp>
    <dsp:sp modelId="{4E5FD07A-BD46-534C-988F-D88BBB1D8E1D}">
      <dsp:nvSpPr>
        <dsp:cNvPr id="0" name=""/>
        <dsp:cNvSpPr/>
      </dsp:nvSpPr>
      <dsp:spPr>
        <a:xfrm>
          <a:off x="10012963" y="1113856"/>
          <a:ext cx="848678" cy="848678"/>
        </a:xfrm>
        <a:prstGeom prst="ellipse">
          <a:avLst/>
        </a:prstGeom>
        <a:solidFill>
          <a:schemeClr val="accent1">
            <a:shade val="50000"/>
            <a:hueOff val="-14454"/>
            <a:satOff val="-20942"/>
            <a:lumOff val="2013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4AFF0E77-EE77-ED45-A46E-A0C14852BC5C}">
      <dsp:nvSpPr>
        <dsp:cNvPr id="0" name=""/>
        <dsp:cNvSpPr/>
      </dsp:nvSpPr>
      <dsp:spPr>
        <a:xfrm>
          <a:off x="10437302" y="1538195"/>
          <a:ext cx="2148552" cy="494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9697" tIns="0" rIns="0" bIns="0" numCol="1" spcCol="1270" anchor="t" anchorCtr="0">
          <a:noAutofit/>
        </a:bodyPr>
        <a:lstStyle/>
        <a:p>
          <a:pPr lvl="0" algn="l" defTabSz="800100">
            <a:lnSpc>
              <a:spcPct val="90000"/>
            </a:lnSpc>
            <a:spcBef>
              <a:spcPct val="0"/>
            </a:spcBef>
            <a:spcAft>
              <a:spcPct val="35000"/>
            </a:spcAft>
          </a:pPr>
          <a:r>
            <a:rPr lang="en-US" sz="1800" b="1" kern="1200" dirty="0" smtClean="0"/>
            <a:t>Population</a:t>
          </a:r>
          <a:r>
            <a:rPr lang="en-US" sz="2000" b="1" kern="1200" dirty="0" smtClean="0"/>
            <a:t> Expected Increase 120K to 145K 2070</a:t>
          </a:r>
          <a:endParaRPr lang="en-US" sz="2000" b="1" kern="1200" dirty="0"/>
        </a:p>
      </dsp:txBody>
      <dsp:txXfrm>
        <a:off x="10437302" y="1538195"/>
        <a:ext cx="2148552" cy="494167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4" cy="513508"/>
          </a:xfrm>
          <a:prstGeom prst="rect">
            <a:avLst/>
          </a:prstGeom>
        </p:spPr>
        <p:txBody>
          <a:bodyPr vert="horz" lIns="99039" tIns="49520" rIns="99039" bIns="49520" rtlCol="0"/>
          <a:lstStyle>
            <a:lvl1pPr algn="l">
              <a:defRPr sz="1300"/>
            </a:lvl1pPr>
          </a:lstStyle>
          <a:p>
            <a:endParaRPr lang="en-NZ"/>
          </a:p>
        </p:txBody>
      </p:sp>
      <p:sp>
        <p:nvSpPr>
          <p:cNvPr id="3" name="Date Placeholder 2"/>
          <p:cNvSpPr>
            <a:spLocks noGrp="1"/>
          </p:cNvSpPr>
          <p:nvPr>
            <p:ph type="dt" idx="1"/>
          </p:nvPr>
        </p:nvSpPr>
        <p:spPr>
          <a:xfrm>
            <a:off x="4021294" y="0"/>
            <a:ext cx="3076364" cy="513508"/>
          </a:xfrm>
          <a:prstGeom prst="rect">
            <a:avLst/>
          </a:prstGeom>
        </p:spPr>
        <p:txBody>
          <a:bodyPr vert="horz" lIns="99039" tIns="49520" rIns="99039" bIns="49520" rtlCol="0"/>
          <a:lstStyle>
            <a:lvl1pPr algn="r">
              <a:defRPr sz="1300"/>
            </a:lvl1pPr>
          </a:lstStyle>
          <a:p>
            <a:fld id="{C4B4CD73-16C9-4BF6-ABCF-68917D5484C5}" type="datetimeFigureOut">
              <a:rPr lang="en-NZ" smtClean="0"/>
              <a:t>4/22/19</a:t>
            </a:fld>
            <a:endParaRPr lang="en-NZ"/>
          </a:p>
        </p:txBody>
      </p:sp>
      <p:sp>
        <p:nvSpPr>
          <p:cNvPr id="4" name="Slide Image Placeholder 3"/>
          <p:cNvSpPr>
            <a:spLocks noGrp="1" noRot="1" noChangeAspect="1"/>
          </p:cNvSpPr>
          <p:nvPr>
            <p:ph type="sldImg" idx="2"/>
          </p:nvPr>
        </p:nvSpPr>
        <p:spPr>
          <a:xfrm>
            <a:off x="481013" y="1279525"/>
            <a:ext cx="6137275" cy="3452813"/>
          </a:xfrm>
          <a:prstGeom prst="rect">
            <a:avLst/>
          </a:prstGeom>
          <a:noFill/>
          <a:ln w="12700">
            <a:solidFill>
              <a:prstClr val="black"/>
            </a:solidFill>
          </a:ln>
        </p:spPr>
        <p:txBody>
          <a:bodyPr vert="horz" lIns="99039" tIns="49520" rIns="99039" bIns="49520" rtlCol="0" anchor="ctr"/>
          <a:lstStyle/>
          <a:p>
            <a:endParaRPr lang="en-NZ"/>
          </a:p>
        </p:txBody>
      </p:sp>
      <p:sp>
        <p:nvSpPr>
          <p:cNvPr id="5" name="Notes Placeholder 4"/>
          <p:cNvSpPr>
            <a:spLocks noGrp="1"/>
          </p:cNvSpPr>
          <p:nvPr>
            <p:ph type="body" sz="quarter" idx="3"/>
          </p:nvPr>
        </p:nvSpPr>
        <p:spPr>
          <a:xfrm>
            <a:off x="709930" y="4925408"/>
            <a:ext cx="5679440" cy="4029879"/>
          </a:xfrm>
          <a:prstGeom prst="rect">
            <a:avLst/>
          </a:prstGeom>
        </p:spPr>
        <p:txBody>
          <a:bodyPr vert="horz" lIns="99039" tIns="49520" rIns="99039" bIns="495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721107"/>
            <a:ext cx="3076364" cy="513507"/>
          </a:xfrm>
          <a:prstGeom prst="rect">
            <a:avLst/>
          </a:prstGeom>
        </p:spPr>
        <p:txBody>
          <a:bodyPr vert="horz" lIns="99039" tIns="49520" rIns="99039" bIns="49520" rtlCol="0" anchor="b"/>
          <a:lstStyle>
            <a:lvl1pPr algn="l">
              <a:defRPr sz="1300"/>
            </a:lvl1pPr>
          </a:lstStyle>
          <a:p>
            <a:endParaRPr lang="en-NZ"/>
          </a:p>
        </p:txBody>
      </p:sp>
      <p:sp>
        <p:nvSpPr>
          <p:cNvPr id="7" name="Slide Number Placeholder 6"/>
          <p:cNvSpPr>
            <a:spLocks noGrp="1"/>
          </p:cNvSpPr>
          <p:nvPr>
            <p:ph type="sldNum" sz="quarter" idx="5"/>
          </p:nvPr>
        </p:nvSpPr>
        <p:spPr>
          <a:xfrm>
            <a:off x="4021294" y="9721107"/>
            <a:ext cx="3076364" cy="513507"/>
          </a:xfrm>
          <a:prstGeom prst="rect">
            <a:avLst/>
          </a:prstGeom>
        </p:spPr>
        <p:txBody>
          <a:bodyPr vert="horz" lIns="99039" tIns="49520" rIns="99039" bIns="49520" rtlCol="0" anchor="b"/>
          <a:lstStyle>
            <a:lvl1pPr algn="r">
              <a:defRPr sz="1300"/>
            </a:lvl1pPr>
          </a:lstStyle>
          <a:p>
            <a:fld id="{E0B34011-CC24-4AA9-A287-67993316E01C}" type="slidenum">
              <a:rPr lang="en-NZ" smtClean="0"/>
              <a:t>‹#›</a:t>
            </a:fld>
            <a:endParaRPr lang="en-NZ"/>
          </a:p>
        </p:txBody>
      </p:sp>
    </p:spTree>
    <p:extLst>
      <p:ext uri="{BB962C8B-B14F-4D97-AF65-F5344CB8AC3E}">
        <p14:creationId xmlns:p14="http://schemas.microsoft.com/office/powerpoint/2010/main" val="3950901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abilenetx.gov/living/history-information" TargetMode="External"/><Relationship Id="rId4" Type="http://schemas.openxmlformats.org/officeDocument/2006/relationships/hyperlink" Target="http://www.twdb.texas.gov/surfacewater/rivers/reservoirs/abilene/index.asp" TargetMode="External"/><Relationship Id="rId5" Type="http://schemas.openxmlformats.org/officeDocument/2006/relationships/hyperlink" Target="https://ktxs.com/news/big-country/cedar-ridge-reservoir-a-need-or-a-want" TargetMode="External"/><Relationship Id="rId6" Type="http://schemas.openxmlformats.org/officeDocument/2006/relationships/hyperlink" Target="https://www.bigcountryhomepage.com/news/main-news/cedar-ridge-reservoir-could-be-created-as-abilenes-5th-water-source/1001355791" TargetMode="External"/><Relationship Id="rId7" Type="http://schemas.openxmlformats.org/officeDocument/2006/relationships/hyperlink" Target="https://www.reporternews.com/story/news/2018/03/30/progress-cedar-ridge-still-hope-50-year-water-supply-abilene/365588002/"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s://www.youtube.com/watch?v=qGWWarqyp8I"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drowning our water in plastic https://</a:t>
            </a:r>
            <a:r>
              <a:rPr lang="en-US" baseline="0" dirty="0" err="1" smtClean="0"/>
              <a:t>www.nationalgeographic.com</a:t>
            </a:r>
            <a:r>
              <a:rPr lang="en-US" baseline="0" dirty="0" smtClean="0"/>
              <a:t>/magazine/2018/06/plastic-planet-waste-pollution-trash-crisis/</a:t>
            </a:r>
          </a:p>
          <a:p>
            <a:r>
              <a:rPr lang="en-US" baseline="0" dirty="0" smtClean="0"/>
              <a:t>It is our storytelling of water and of plastic, that is changing our story of the Christian into a Marketed Self, and what Water=Desire becomes a marketed construction to make people smoke, drink bottled water or beer, etc., which is an evolutionary change in our our Self=Ego=Desire-concept as a Marketing Advertising.</a:t>
            </a:r>
          </a:p>
          <a:p>
            <a:r>
              <a:rPr lang="en-US" baseline="0" dirty="0" smtClean="0"/>
              <a:t>NOTE: The word ego does not appear in the bible. https://</a:t>
            </a:r>
            <a:r>
              <a:rPr lang="en-US" baseline="0" dirty="0" err="1" smtClean="0"/>
              <a:t>www.gotquestions.org</a:t>
            </a:r>
            <a:r>
              <a:rPr lang="en-US" baseline="0" dirty="0" smtClean="0"/>
              <a:t>/Bible-</a:t>
            </a:r>
            <a:r>
              <a:rPr lang="en-US" baseline="0" dirty="0" err="1" smtClean="0"/>
              <a:t>ego.html</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1</a:t>
            </a:fld>
            <a:endParaRPr lang="en-NZ"/>
          </a:p>
        </p:txBody>
      </p:sp>
    </p:spTree>
    <p:extLst>
      <p:ext uri="{BB962C8B-B14F-4D97-AF65-F5344CB8AC3E}">
        <p14:creationId xmlns:p14="http://schemas.microsoft.com/office/powerpoint/2010/main" val="2526405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www.texasvox.org</a:t>
            </a:r>
            <a:r>
              <a:rPr lang="en-US" dirty="0" smtClean="0"/>
              <a:t>/tag/fracking/</a:t>
            </a:r>
          </a:p>
          <a:p>
            <a:r>
              <a:rPr lang="en-US" dirty="0" smtClean="0"/>
              <a:t>Fracking is wasting and contaminating Texas Water</a:t>
            </a:r>
          </a:p>
          <a:p>
            <a:r>
              <a:rPr lang="en-US" dirty="0" smtClean="0"/>
              <a:t>CERES</a:t>
            </a:r>
            <a:r>
              <a:rPr lang="en-US" baseline="0" dirty="0" smtClean="0"/>
              <a:t> Report 97 Billion gallons water used (1/2 in Texas) by 39,294 oil and shale gas wells fractured between 2011 and 2013, and Texas is more vulnerable than any other state to WATER DEPLETION</a:t>
            </a:r>
          </a:p>
          <a:p>
            <a:r>
              <a:rPr lang="en-US" baseline="0" dirty="0" smtClean="0"/>
              <a:t>Reservoirs, already low, are being diminished</a:t>
            </a:r>
          </a:p>
          <a:p>
            <a:r>
              <a:rPr lang="en-US" baseline="0" dirty="0" smtClean="0"/>
              <a:t>DOUBLE EDGE SWORD </a:t>
            </a:r>
            <a:r>
              <a:rPr lang="mr-IN" baseline="0" dirty="0" smtClean="0"/>
              <a:t>–</a:t>
            </a:r>
            <a:r>
              <a:rPr lang="en-US" baseline="0" dirty="0" smtClean="0"/>
              <a:t> If fracked  water is put in deep wells, then its no longer available to the WATER CYCLE, If fracked water seeps into aquifers, or evaporates from wastewater pond, it enters and contaminates the water cycle. </a:t>
            </a:r>
            <a:r>
              <a:rPr lang="en-US" baseline="0" dirty="0" smtClean="0"/>
              <a:t>In </a:t>
            </a:r>
            <a:r>
              <a:rPr lang="en-US" baseline="0" dirty="0" smtClean="0"/>
              <a:t>Texas 5% of fracking waste water reused, 95% put in underground injection wells</a:t>
            </a:r>
          </a:p>
          <a:p>
            <a:r>
              <a:rPr lang="en-US" baseline="0" dirty="0" smtClean="0"/>
              <a:t>Two scientific studies offer evidence of toxicity, with contaminants detected more frequently in counties with the fracking.  Benzene, toluene, </a:t>
            </a:r>
            <a:r>
              <a:rPr lang="en-US" baseline="0" dirty="0" err="1" smtClean="0"/>
              <a:t>ethylbenzene</a:t>
            </a:r>
            <a:r>
              <a:rPr lang="en-US" baseline="0" dirty="0" smtClean="0"/>
              <a:t>, and xylene, etc. Benzene, e.g. is known carcinogen, and all 4 affect kidney, liver, and blood</a:t>
            </a:r>
          </a:p>
          <a:p>
            <a:r>
              <a:rPr lang="en-US" baseline="0" dirty="0" smtClean="0"/>
              <a:t>In retreat from Texas local control, now illegal to do so due to financial contributions to 31 Texas senators of $1.7 million Water=$$$ and to 144 Texas </a:t>
            </a:r>
            <a:r>
              <a:rPr lang="en-US" baseline="0" dirty="0" smtClean="0"/>
              <a:t>representative </a:t>
            </a:r>
            <a:r>
              <a:rPr lang="en-US" baseline="0" dirty="0" smtClean="0"/>
              <a:t>of $3.8 million</a:t>
            </a:r>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10</a:t>
            </a:fld>
            <a:endParaRPr lang="en-NZ"/>
          </a:p>
        </p:txBody>
      </p:sp>
    </p:spTree>
    <p:extLst>
      <p:ext uri="{BB962C8B-B14F-4D97-AF65-F5344CB8AC3E}">
        <p14:creationId xmlns:p14="http://schemas.microsoft.com/office/powerpoint/2010/main" val="2821770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FDA oversees</a:t>
            </a:r>
            <a:r>
              <a:rPr lang="en-US" baseline="0" dirty="0" smtClean="0"/>
              <a:t> the bottled water industry with ONE EMPLOYEE ONLY</a:t>
            </a:r>
            <a:br>
              <a:rPr lang="en-US" baseline="0" dirty="0" smtClean="0"/>
            </a:br>
            <a:r>
              <a:rPr lang="en-US" baseline="0" dirty="0" smtClean="0"/>
              <a:t>The EPA, by contrast, requires about 14 tests a day, and a detailed comprehensive analysis of water contaminants be given to the public each year or on demand. Each city or county has municipal water systems that must adhere to the Clean Water Act. Bottled Water manufactures are NOT REQUIRED TO DISCLOSE much at all. Even their labels do not have to be accurate. Most have no </a:t>
            </a:r>
            <a:r>
              <a:rPr lang="en-US" baseline="0" dirty="0" err="1" smtClean="0"/>
              <a:t>wayt</a:t>
            </a:r>
            <a:r>
              <a:rPr lang="en-US" baseline="0" dirty="0" smtClean="0"/>
              <a:t> to find out. </a:t>
            </a:r>
          </a:p>
          <a:p>
            <a:r>
              <a:rPr lang="en-US" baseline="0" dirty="0" smtClean="0"/>
              <a:t>Only 23% of plastic water bottles are recycled (a high estimate) and of these some are not, and of those that are about 5 or 6 times recycled, and its to land fill or most of them eventually into the oceans. More plastic particles in ocean by weight than fish and other biotic life. </a:t>
            </a:r>
          </a:p>
          <a:p>
            <a:r>
              <a:rPr lang="en-US" dirty="0" smtClean="0"/>
              <a:t>An </a:t>
            </a:r>
            <a:r>
              <a:rPr lang="en-US" dirty="0" err="1" smtClean="0"/>
              <a:t>NRDC.orog</a:t>
            </a:r>
            <a:r>
              <a:rPr lang="en-US" dirty="0" smtClean="0"/>
              <a:t> study 25-40% of bottled water is tap water in a bottle</a:t>
            </a:r>
          </a:p>
          <a:p>
            <a:r>
              <a:rPr lang="en-US" dirty="0" smtClean="0"/>
              <a:t>Study of 1,000 plastic bottles of 183 brands tested</a:t>
            </a:r>
            <a:r>
              <a:rPr lang="en-US" baseline="0" dirty="0" smtClean="0"/>
              <a:t> in 3 independent labs found that one third of them had concentrations levels of chemical and or bacterial contaminants exceeding those allowed under state or industry standards. </a:t>
            </a:r>
          </a:p>
          <a:p>
            <a:r>
              <a:rPr lang="en-US" baseline="0" dirty="0" smtClean="0"/>
              <a:t>The BPA to make plastic bottles costs twice what the water does. </a:t>
            </a:r>
          </a:p>
          <a:p>
            <a:r>
              <a:rPr lang="en-US" baseline="0" dirty="0" smtClean="0"/>
              <a:t>If you add up the oil it takes to make the 50 billion plastic water bottles in US each year, it 17 million barrels of oil each year. </a:t>
            </a:r>
          </a:p>
          <a:p>
            <a:endParaRPr lang="en-US" baseline="0" dirty="0" smtClean="0"/>
          </a:p>
          <a:p>
            <a:r>
              <a:rPr lang="en-US" baseline="0" dirty="0" smtClean="0"/>
              <a:t>PETER GLICK  transcript https://</a:t>
            </a:r>
            <a:r>
              <a:rPr lang="en-US" baseline="0" dirty="0" err="1" smtClean="0"/>
              <a:t>www.circleofblue.org</a:t>
            </a:r>
            <a:r>
              <a:rPr lang="en-US" baseline="0" dirty="0" smtClean="0"/>
              <a:t>/2010/world/the-war-on-tap-water-an-exclusive-excerpt-from-peter-gleicks-bottled-and-sold/ </a:t>
            </a:r>
          </a:p>
          <a:p>
            <a:r>
              <a:rPr lang="en-US" baseline="0" dirty="0" smtClean="0"/>
              <a:t>“</a:t>
            </a:r>
            <a:r>
              <a:rPr lang="en-US" dirty="0" smtClean="0"/>
              <a:t>In the fall of 2007 I attended the IBWA annual convention in Las Vegas. Las Vegas is a pretty incongruous place to hold a bottled water convention. Planted in the heart of one of the driest regions in the United States, it has very limited access to water. Yet the IBWA’s major social event is a golf tournament played on </a:t>
            </a:r>
            <a:r>
              <a:rPr lang="en-US" dirty="0" err="1" smtClean="0"/>
              <a:t>waterintensive</a:t>
            </a:r>
            <a:r>
              <a:rPr lang="en-US" dirty="0" smtClean="0"/>
              <a:t> grass that consumes precious, limited water. The bottled water convention itself is a cross between a pep rally, a political campaign meeting, and a how-to seminar for individuals hoping to cash in on the bottled water craze. I wandered from session to session, from discussions of marketing strategies to closed-door meetings on how to deal with new regulatory efforts by federal agencies. I listened to talks on how to counter the efforts of anti–bottled water activists and watched demonstrations of the latest machines for bottling water. The culmination of the convention was the keynote presentation of Fred Smith, president of the Competitive Enterprise Institute, which promotes a libertarian, free-market agenda.14 Smith extolled the virtues of a world where business entrepreneurs could make money selling water in bottles. The problem, Smith told me afterward, without a hint of irony, was that water “suffers most from being treated as a common property resource.” Smith believes that “water policy could benefit greatly from exploring the strategies that have been used to produce oil.”</a:t>
            </a:r>
          </a:p>
          <a:p>
            <a:endParaRPr lang="en-US" dirty="0" smtClean="0"/>
          </a:p>
          <a:p>
            <a:r>
              <a:rPr lang="en-US" dirty="0" smtClean="0"/>
              <a:t>It is this belief that water is fundamentally no different than oil or any other private commodity that lies at the heart of the controversy over selling water. A few months after the IBWA convention, Smith’s Competitive Enterprise Institute launched a special project called “Enjoy Bottled Water” in which they criticize the safety of tap water, ridicule opponents of bottled water, and promote the industry’s merits. “Bottled water is substantially different from tap water,” the CEI website declares. “When compared to bottled water, risks appear to be somewhat higher for tap water. . . . Available data indicates that bottled water has a better safety record.” The CEI is so ideologically anti-regulation that the site says, “The fact that anyone would want to ban or regulate a healthy and safe option like bottled water is really absurd.”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11</a:t>
            </a:fld>
            <a:endParaRPr lang="en-NZ"/>
          </a:p>
        </p:txBody>
      </p:sp>
    </p:spTree>
    <p:extLst>
      <p:ext uri="{BB962C8B-B14F-4D97-AF65-F5344CB8AC3E}">
        <p14:creationId xmlns:p14="http://schemas.microsoft.com/office/powerpoint/2010/main" val="3808050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normAutofit/>
          </a:bodyPr>
          <a:lstStyle/>
          <a:p>
            <a:r>
              <a:rPr lang="en-US" sz="1300" b="1" dirty="0"/>
              <a:t>1876</a:t>
            </a:r>
            <a:r>
              <a:rPr lang="en-US" sz="1300" dirty="0"/>
              <a:t> </a:t>
            </a:r>
            <a:r>
              <a:rPr lang="en-US" sz="1300" b="1" dirty="0"/>
              <a:t>Once upon a time</a:t>
            </a:r>
            <a:r>
              <a:rPr lang="en-US" sz="1300" dirty="0"/>
              <a:t>, Native Americans roamed the land</a:t>
            </a:r>
          </a:p>
          <a:p>
            <a:r>
              <a:rPr lang="en-US" sz="1300" b="1" dirty="0"/>
              <a:t>1881</a:t>
            </a:r>
            <a:r>
              <a:rPr lang="en-US" sz="1300" dirty="0"/>
              <a:t> </a:t>
            </a:r>
            <a:r>
              <a:rPr lang="en-US" sz="1300" b="1" dirty="0"/>
              <a:t>Abilene Settlement</a:t>
            </a:r>
          </a:p>
          <a:p>
            <a:r>
              <a:rPr lang="en-US" sz="1300" b="1" dirty="0"/>
              <a:t>1883 Cameron Lake (now Cal Young Park) </a:t>
            </a:r>
            <a:endParaRPr lang="en-US" sz="1300" dirty="0"/>
          </a:p>
          <a:p>
            <a:r>
              <a:rPr lang="en-US" sz="1300" b="1" dirty="0"/>
              <a:t>1911 Lake Abilene (Brazos River Basin) </a:t>
            </a:r>
          </a:p>
          <a:p>
            <a:r>
              <a:rPr lang="en-US" sz="1300" b="1" dirty="0"/>
              <a:t>1937 Lake Fort Phantom Hill</a:t>
            </a:r>
          </a:p>
          <a:p>
            <a:r>
              <a:rPr lang="en-US" sz="1300" b="1" dirty="0"/>
              <a:t>1938 Possum Kingdom</a:t>
            </a:r>
            <a:r>
              <a:rPr lang="en-US" sz="1300" dirty="0"/>
              <a:t>,</a:t>
            </a:r>
          </a:p>
          <a:p>
            <a:r>
              <a:rPr lang="en-US" sz="1300" b="1" dirty="0"/>
              <a:t>1961 Hubbard Creek Reservoir </a:t>
            </a:r>
          </a:p>
          <a:p>
            <a:r>
              <a:rPr lang="en-US" sz="1300" b="1" dirty="0"/>
              <a:t>1985 O. H. </a:t>
            </a:r>
            <a:r>
              <a:rPr lang="en-US" sz="1300" b="1" dirty="0" err="1"/>
              <a:t>Ivie</a:t>
            </a:r>
            <a:r>
              <a:rPr lang="en-US" sz="1300" b="1" dirty="0"/>
              <a:t> Reservoir </a:t>
            </a:r>
            <a:endParaRPr lang="en-US" sz="1300" b="1" dirty="0" smtClean="0"/>
          </a:p>
          <a:p>
            <a:endParaRPr lang="en-US" sz="1300" b="1" dirty="0" smtClean="0"/>
          </a:p>
          <a:p>
            <a:r>
              <a:rPr lang="en-US" sz="1300" b="1" dirty="0" smtClean="0"/>
              <a:t>See 1883 Map of Abilene Settlement https://</a:t>
            </a:r>
            <a:r>
              <a:rPr lang="en-US" sz="1300" b="1" dirty="0" err="1" smtClean="0"/>
              <a:t>upload.wikimedia.org</a:t>
            </a:r>
            <a:r>
              <a:rPr lang="en-US" sz="1300" b="1" dirty="0" smtClean="0"/>
              <a:t>/</a:t>
            </a:r>
            <a:r>
              <a:rPr lang="en-US" sz="1300" b="1" dirty="0" err="1" smtClean="0"/>
              <a:t>wikipedia</a:t>
            </a:r>
            <a:r>
              <a:rPr lang="en-US" sz="1300" b="1" dirty="0" smtClean="0"/>
              <a:t>/commons/1/10/Old_map-Abilene-1883.jpg </a:t>
            </a:r>
            <a:endParaRPr lang="en-US" sz="1300" b="1" dirty="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normAutofit/>
          </a:bodyPr>
          <a:lstStyle/>
          <a:p>
            <a:r>
              <a:rPr lang="en-US" sz="1300" b="1" dirty="0"/>
              <a:t>1961 Hubbard Creek Reservoir </a:t>
            </a:r>
          </a:p>
          <a:p>
            <a:r>
              <a:rPr lang="en-US" sz="1300" b="1" dirty="0"/>
              <a:t>1985 O. H. </a:t>
            </a:r>
            <a:r>
              <a:rPr lang="en-US" sz="1300" b="1" dirty="0" err="1"/>
              <a:t>Ivie</a:t>
            </a:r>
            <a:r>
              <a:rPr lang="en-US" sz="1300" b="1" dirty="0"/>
              <a:t> Reservoir </a:t>
            </a:r>
          </a:p>
          <a:p>
            <a:r>
              <a:rPr lang="en-US" sz="1300" b="1" dirty="0"/>
              <a:t>1985 </a:t>
            </a:r>
            <a:r>
              <a:rPr lang="en-US" sz="1300" dirty="0"/>
              <a:t>- Abilene Drought, greatest day of water consumption, 49 million gallons of water</a:t>
            </a:r>
          </a:p>
          <a:p>
            <a:r>
              <a:rPr lang="en-US" sz="1300" b="1" dirty="0"/>
              <a:t>2005</a:t>
            </a:r>
            <a:r>
              <a:rPr lang="en-US" sz="1300" dirty="0"/>
              <a:t> -  Abilene’s Mayor Norm </a:t>
            </a:r>
            <a:r>
              <a:rPr lang="en-US" sz="1300" dirty="0" err="1"/>
              <a:t>Archibold</a:t>
            </a:r>
            <a:r>
              <a:rPr lang="en-US" sz="1300" dirty="0"/>
              <a:t> proposes new reservoir (Cedar Ridge)</a:t>
            </a:r>
            <a:endParaRPr lang="en-US" sz="1300" b="1" dirty="0"/>
          </a:p>
          <a:p>
            <a:r>
              <a:rPr lang="en-US" sz="1300" b="1" dirty="0"/>
              <a:t>2011</a:t>
            </a:r>
            <a:r>
              <a:rPr lang="en-US" sz="1300" dirty="0"/>
              <a:t> - Abilene worst drought &amp; highest temperature, but only </a:t>
            </a:r>
            <a:r>
              <a:rPr lang="en-US" sz="1300" b="1" dirty="0"/>
              <a:t>37 million gallons of water </a:t>
            </a:r>
            <a:r>
              <a:rPr lang="en-US" sz="1300" dirty="0"/>
              <a:t>were used. Amazing that Abilene used 1 billion fewer gallons than we did in 1998 and we even had 14,000 more residents</a:t>
            </a:r>
            <a:r>
              <a:rPr lang="en-US" sz="1300" dirty="0" smtClean="0"/>
              <a:t>.</a:t>
            </a:r>
          </a:p>
          <a:p>
            <a:endParaRPr lang="en-US" sz="1300" dirty="0" smtClean="0"/>
          </a:p>
          <a:p>
            <a:r>
              <a:rPr lang="en-US" sz="1800" b="1" dirty="0" smtClean="0"/>
              <a:t>City of Abilene Water Conservation Plan Year-Round Water</a:t>
            </a:r>
          </a:p>
          <a:p>
            <a:r>
              <a:rPr lang="en-US" sz="1400" dirty="0" smtClean="0"/>
              <a:t>Stage 1 Water Alert</a:t>
            </a:r>
          </a:p>
          <a:p>
            <a:r>
              <a:rPr lang="en-US" sz="1400" dirty="0" smtClean="0"/>
              <a:t>Stage 2 Water Warning</a:t>
            </a:r>
          </a:p>
          <a:p>
            <a:r>
              <a:rPr lang="en-US" sz="1400" dirty="0" smtClean="0"/>
              <a:t>Stage 3 Water Emergency</a:t>
            </a:r>
          </a:p>
          <a:p>
            <a:r>
              <a:rPr lang="en-US" sz="1400" dirty="0" smtClean="0"/>
              <a:t>Stage 4 Water Crisis</a:t>
            </a:r>
          </a:p>
          <a:p>
            <a:pPr marL="0" indent="0">
              <a:buFont typeface="Wingdings 3" charset="2"/>
              <a:buNone/>
            </a:pPr>
            <a:endParaRPr lang="en-US" sz="1400" dirty="0" smtClean="0"/>
          </a:p>
          <a:p>
            <a:endParaRPr lang="en-US" sz="1300" dirty="0" smtClean="0"/>
          </a:p>
          <a:p>
            <a:endParaRPr lang="en-US" sz="1300" dirty="0" smtClean="0"/>
          </a:p>
          <a:p>
            <a:pPr marL="0" indent="0">
              <a:buFont typeface="Wingdings 3" charset="2"/>
              <a:buNone/>
            </a:pPr>
            <a:r>
              <a:rPr lang="en-US" sz="1400" b="1" dirty="0" smtClean="0"/>
              <a:t>ABILENE WATER MANAGEMENT of WATER SHORTAGES AND</a:t>
            </a:r>
            <a:r>
              <a:rPr lang="en-US" sz="1400" b="1" baseline="0" dirty="0" smtClean="0"/>
              <a:t> WATER STRESS</a:t>
            </a:r>
            <a:endParaRPr lang="en-US" sz="1400" b="1" dirty="0" smtClean="0"/>
          </a:p>
          <a:p>
            <a:pPr marL="0" indent="0">
              <a:buFont typeface="Wingdings 3" charset="2"/>
              <a:buNone/>
            </a:pPr>
            <a:r>
              <a:rPr lang="en-US" sz="1400" dirty="0" smtClean="0"/>
              <a:t>First offense: Minimum $50</a:t>
            </a:r>
          </a:p>
          <a:p>
            <a:pPr marL="0" indent="0">
              <a:buFont typeface="Wingdings 3" charset="2"/>
              <a:buNone/>
            </a:pPr>
            <a:r>
              <a:rPr lang="en-US" sz="1400" dirty="0" smtClean="0"/>
              <a:t>Second offense: Minimum $75</a:t>
            </a:r>
          </a:p>
          <a:p>
            <a:pPr marL="0" indent="0">
              <a:buFont typeface="Wingdings 3" charset="2"/>
              <a:buNone/>
            </a:pPr>
            <a:r>
              <a:rPr lang="en-US" sz="1400" dirty="0" smtClean="0"/>
              <a:t>Subsequent offenses: Minimum $250</a:t>
            </a:r>
          </a:p>
          <a:p>
            <a:r>
              <a:rPr lang="en-US" sz="1400" dirty="0" smtClean="0"/>
              <a:t> Termination of water service for repeat violations.</a:t>
            </a:r>
          </a:p>
          <a:p>
            <a:r>
              <a:rPr lang="en-US" sz="1400" dirty="0" smtClean="0"/>
              <a:t>Reconnect fee: $250</a:t>
            </a:r>
          </a:p>
          <a:p>
            <a:pPr marL="0" indent="0">
              <a:buFont typeface="Wingdings 3" charset="2"/>
              <a:buNone/>
            </a:pPr>
            <a:r>
              <a:rPr lang="en-US" sz="1400" dirty="0" smtClean="0"/>
              <a:t> Failure to pay penalty: $250 which can be applied to water bill.</a:t>
            </a:r>
          </a:p>
          <a:p>
            <a:pPr marL="0" indent="0">
              <a:buFont typeface="Wingdings 3" charset="2"/>
              <a:buNone/>
            </a:pPr>
            <a:r>
              <a:rPr lang="en-US" sz="1400" dirty="0" smtClean="0"/>
              <a:t>Fraudulent misrepresentation of well water use: $500</a:t>
            </a:r>
          </a:p>
          <a:p>
            <a:endParaRPr lang="en-US" sz="1400" dirty="0" smtClean="0"/>
          </a:p>
          <a:p>
            <a:endParaRPr lang="en-US" sz="1400" dirty="0" smtClean="0"/>
          </a:p>
          <a:p>
            <a:r>
              <a:rPr lang="en-US" sz="1400" dirty="0" smtClean="0"/>
              <a:t>Drought conditions in the late 1980s and again in 1999-2000 spurred city leaders to plan for Abilene's future water needs. HOW?</a:t>
            </a:r>
          </a:p>
          <a:p>
            <a:pPr marL="457200" indent="-457200">
              <a:buFont typeface="+mj-lt"/>
              <a:buAutoNum type="arabicPeriod"/>
            </a:pPr>
            <a:r>
              <a:rPr lang="en-US" sz="1400" dirty="0" smtClean="0"/>
              <a:t>Purchase of water from a third reservoir, Lake O.H. </a:t>
            </a:r>
            <a:r>
              <a:rPr lang="en-US" sz="1400" dirty="0" err="1" smtClean="0"/>
              <a:t>Ivie</a:t>
            </a:r>
            <a:r>
              <a:rPr lang="en-US" sz="1400" dirty="0" smtClean="0"/>
              <a:t>, 86 miles south of Abilene.</a:t>
            </a:r>
          </a:p>
          <a:p>
            <a:pPr marL="457200" indent="-457200">
              <a:buFont typeface="+mj-lt"/>
              <a:buAutoNum type="arabicPeriod"/>
            </a:pPr>
            <a:r>
              <a:rPr lang="en-US" sz="1400" dirty="0" smtClean="0"/>
              <a:t>New reclaimed water use program that provided treated wastewater effluent to large irrigation customers, such as golf courses, parks, and universities, which previously used drinking water to nourish their green spaces.</a:t>
            </a:r>
          </a:p>
          <a:p>
            <a:pPr marL="457200" indent="-457200">
              <a:buFont typeface="+mj-lt"/>
              <a:buAutoNum type="arabicPeriod"/>
            </a:pPr>
            <a:r>
              <a:rPr lang="en-US" sz="1400" dirty="0" smtClean="0"/>
              <a:t>Creation of Abilene's water conservation plan</a:t>
            </a:r>
          </a:p>
          <a:p>
            <a:endParaRPr lang="en-US" sz="1400" dirty="0" smtClean="0"/>
          </a:p>
          <a:p>
            <a:endParaRPr lang="en-US" sz="1400" dirty="0" smtClean="0"/>
          </a:p>
          <a:p>
            <a:endParaRPr lang="en-US" sz="1300" dirty="0" smtClean="0"/>
          </a:p>
          <a:p>
            <a:endParaRPr lang="en-US" sz="1300" dirty="0" smtClean="0"/>
          </a:p>
          <a:p>
            <a:endParaRPr lang="en-US" sz="1300" dirty="0"/>
          </a:p>
        </p:txBody>
      </p:sp>
      <p:sp>
        <p:nvSpPr>
          <p:cNvPr id="4" name="Slide Number Placeholder 3"/>
          <p:cNvSpPr>
            <a:spLocks noGrp="1"/>
          </p:cNvSpPr>
          <p:nvPr>
            <p:ph type="sldNum" sz="quarter" idx="10"/>
          </p:nvPr>
        </p:nvSpPr>
        <p:spPr/>
        <p:txBody>
          <a:bodyPr/>
          <a:lstStyle/>
          <a:p>
            <a:fld id="{5E0C3846-8D4C-4326-8BC7-9B455A03629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normAutofit/>
          </a:bodyPr>
          <a:lstStyle/>
          <a:p>
            <a:r>
              <a:rPr lang="en-US" sz="1300" b="1" dirty="0"/>
              <a:t>2014 - </a:t>
            </a:r>
            <a:r>
              <a:rPr lang="en-US" sz="1300" dirty="0"/>
              <a:t>October 2014 through June 2015, the City of Abilene was in Stage 2 conservation, still two stages from a water crisis</a:t>
            </a:r>
          </a:p>
          <a:p>
            <a:r>
              <a:rPr lang="en-US" sz="1300" b="1" dirty="0"/>
              <a:t>2015 - Hubbard Creek</a:t>
            </a:r>
            <a:r>
              <a:rPr lang="en-US" sz="1300" dirty="0"/>
              <a:t> fell to a dangerous 12 percent capacity, carrying about 14 billion gallons of water; O H </a:t>
            </a:r>
            <a:r>
              <a:rPr lang="en-US" sz="1300" dirty="0" err="1"/>
              <a:t>Ivie</a:t>
            </a:r>
            <a:r>
              <a:rPr lang="en-US" sz="1300" dirty="0"/>
              <a:t> Reservoir was also at 12 percent capacity, holding 23 billion gallons; Fort Phantom Hill was down to 30 percent capacity with just 6 billion gallons of water</a:t>
            </a:r>
          </a:p>
          <a:p>
            <a:r>
              <a:rPr lang="en-US" sz="1300" b="1" dirty="0"/>
              <a:t>2018 - </a:t>
            </a:r>
            <a:r>
              <a:rPr lang="en-US" sz="1300" dirty="0"/>
              <a:t>O H </a:t>
            </a:r>
            <a:r>
              <a:rPr lang="en-US" sz="1300" dirty="0" err="1"/>
              <a:t>Ivie</a:t>
            </a:r>
            <a:r>
              <a:rPr lang="en-US" sz="1300" dirty="0"/>
              <a:t> is just about 17 percent full today. Hubbard, fluctuating, but standing strong.</a:t>
            </a:r>
          </a:p>
          <a:p>
            <a:r>
              <a:rPr lang="en-US" sz="1300" b="1" dirty="0"/>
              <a:t>2018 - Cedar Ridge Reservoir Plan</a:t>
            </a:r>
            <a:r>
              <a:rPr lang="en-US" sz="1300" dirty="0"/>
              <a:t>, with potential to bring millions of gallons of water into the West Texas water supply; flood more than 65 hundred acres of land north of Abilene</a:t>
            </a:r>
            <a:endParaRPr lang="en-US" sz="1300" b="1" dirty="0"/>
          </a:p>
          <a:p>
            <a:r>
              <a:rPr lang="en-US" sz="1300" b="1" dirty="0"/>
              <a:t>2019 - Decisions Today affect FUTURE Water for Abilene for next 50 years. </a:t>
            </a:r>
            <a:r>
              <a:rPr lang="en-US" sz="1300" dirty="0"/>
              <a:t>City of Abilene treats on average--20 million gallons of water a day. $290 million price tag for Cedar Ridge Reservoir —a price that would fall on the people of Abilene? Or, would a pipeline from the Clear Fork of the Brazos to Hubbard Creek Reservoir would be the better project.</a:t>
            </a:r>
          </a:p>
          <a:p>
            <a:r>
              <a:rPr lang="en-US" sz="1300" b="1" dirty="0"/>
              <a:t>2020 - Environmental Impact Statement will be available for public review</a:t>
            </a:r>
            <a:endParaRPr lang="en-US" sz="1300" dirty="0"/>
          </a:p>
          <a:p>
            <a:r>
              <a:rPr lang="en-US" sz="1300" b="1" dirty="0"/>
              <a:t>2022 -Decision</a:t>
            </a:r>
            <a:r>
              <a:rPr lang="en-US" sz="1300" dirty="0"/>
              <a:t> made to proceed with Cedar Ridge reservoir, or pipe line, or other option</a:t>
            </a:r>
          </a:p>
          <a:p>
            <a:r>
              <a:rPr lang="en-US" sz="1300" b="1" dirty="0"/>
              <a:t>2070 -</a:t>
            </a:r>
            <a:r>
              <a:rPr lang="en-US" sz="1300" dirty="0"/>
              <a:t> City of Abilene is expected to grow from 120,000 people to 145,000 people, Texas Water Development Board estimates</a:t>
            </a:r>
            <a:endParaRPr lang="en-US" sz="1300" b="1" dirty="0"/>
          </a:p>
          <a:p>
            <a:endParaRPr lang="en-US" dirty="0" smtClean="0"/>
          </a:p>
          <a:p>
            <a:r>
              <a:rPr lang="en-US" sz="1200" b="1" kern="1200" dirty="0" smtClean="0">
                <a:solidFill>
                  <a:schemeClr val="tx1"/>
                </a:solidFill>
                <a:latin typeface="+mn-lt"/>
                <a:ea typeface="+mn-ea"/>
                <a:cs typeface="+mn-cs"/>
              </a:rPr>
              <a:t>City narrative: </a:t>
            </a:r>
            <a:r>
              <a:rPr lang="en-US" sz="1200" b="0" kern="1200" dirty="0" smtClean="0">
                <a:solidFill>
                  <a:schemeClr val="tx1"/>
                </a:solidFill>
                <a:latin typeface="+mn-lt"/>
                <a:ea typeface="+mn-ea"/>
                <a:cs typeface="+mn-cs"/>
              </a:rPr>
              <a:t>“It's not just the number of people that will be in the region, but it will also be manufacturing it will also be agriculture the feeding of cattle,” said Archibald. “This has never been about the next five years or the next 10 years, it’s been about the next 50 years,” said Archibald. </a:t>
            </a:r>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Counternarrative: </a:t>
            </a:r>
            <a:r>
              <a:rPr lang="en-US" sz="1200" b="0" kern="1200" dirty="0" smtClean="0">
                <a:solidFill>
                  <a:schemeClr val="tx1"/>
                </a:solidFill>
                <a:latin typeface="+mn-lt"/>
                <a:ea typeface="+mn-ea"/>
                <a:cs typeface="+mn-cs"/>
              </a:rPr>
              <a:t>Janice </a:t>
            </a:r>
            <a:r>
              <a:rPr lang="en-US" sz="1200" b="0" kern="1200" dirty="0" err="1" smtClean="0">
                <a:solidFill>
                  <a:schemeClr val="tx1"/>
                </a:solidFill>
                <a:latin typeface="+mn-lt"/>
                <a:ea typeface="+mn-ea"/>
                <a:cs typeface="+mn-cs"/>
              </a:rPr>
              <a:t>Bezanson</a:t>
            </a:r>
            <a:r>
              <a:rPr lang="en-US" sz="1200" b="0" kern="1200" dirty="0" smtClean="0">
                <a:solidFill>
                  <a:schemeClr val="tx1"/>
                </a:solidFill>
                <a:latin typeface="+mn-lt"/>
                <a:ea typeface="+mn-ea"/>
                <a:cs typeface="+mn-cs"/>
              </a:rPr>
              <a:t> has been with the Texas Conservation Alliance for more than 30 years--and she stands against the Cedar Ridge Reservoir. “Abilene has done an absolutely wonderful job developing water they've done it just right and the result is that now, Abilene has way more water than they will actually need or are projected to need into the future,” said </a:t>
            </a:r>
            <a:r>
              <a:rPr lang="en-US" sz="1200" b="0" kern="1200" dirty="0" err="1" smtClean="0">
                <a:solidFill>
                  <a:schemeClr val="tx1"/>
                </a:solidFill>
                <a:latin typeface="+mn-lt"/>
                <a:ea typeface="+mn-ea"/>
                <a:cs typeface="+mn-cs"/>
              </a:rPr>
              <a:t>Bezanson</a:t>
            </a:r>
            <a:r>
              <a:rPr lang="en-US" sz="1200" b="0" kern="1200" dirty="0" smtClean="0">
                <a:solidFill>
                  <a:schemeClr val="tx1"/>
                </a:solidFill>
                <a:latin typeface="+mn-lt"/>
                <a:ea typeface="+mn-ea"/>
                <a:cs typeface="+mn-cs"/>
              </a:rPr>
              <a:t>. According to </a:t>
            </a:r>
            <a:r>
              <a:rPr lang="en-US" sz="1200" b="0" kern="1200" dirty="0" err="1" smtClean="0">
                <a:solidFill>
                  <a:schemeClr val="tx1"/>
                </a:solidFill>
                <a:latin typeface="+mn-lt"/>
                <a:ea typeface="+mn-ea"/>
                <a:cs typeface="+mn-cs"/>
              </a:rPr>
              <a:t>Bezanson</a:t>
            </a:r>
            <a:r>
              <a:rPr lang="en-US" sz="1200" b="0" kern="1200" dirty="0" smtClean="0">
                <a:solidFill>
                  <a:schemeClr val="tx1"/>
                </a:solidFill>
                <a:latin typeface="+mn-lt"/>
                <a:ea typeface="+mn-ea"/>
                <a:cs typeface="+mn-cs"/>
              </a:rPr>
              <a:t>, a pipeline from the Clear Fork of the Brazos to Hubbard Creek Reservoir would be the better project.“ We had an engineer look at it, he came up with $51 million to get about two thirds as much water as Cedar Ridge would build,” said </a:t>
            </a:r>
            <a:r>
              <a:rPr lang="en-US" sz="1200" b="0" kern="1200" dirty="0" err="1" smtClean="0">
                <a:solidFill>
                  <a:schemeClr val="tx1"/>
                </a:solidFill>
                <a:latin typeface="+mn-lt"/>
                <a:ea typeface="+mn-ea"/>
                <a:cs typeface="+mn-cs"/>
              </a:rPr>
              <a:t>Bezanson</a:t>
            </a:r>
            <a:r>
              <a:rPr lang="en-US" sz="1200" b="0" kern="1200" dirty="0" smtClean="0">
                <a:solidFill>
                  <a:schemeClr val="tx1"/>
                </a:solidFill>
                <a:latin typeface="+mn-lt"/>
                <a:ea typeface="+mn-ea"/>
                <a:cs typeface="+mn-cs"/>
              </a:rPr>
              <a:t>.</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Other Voices: “The state law will decide how much water actually might be available or how much water the city is allowed to take,” said Chandler Peter, a technical specialist with the U.S. Army Corps of Engineers.</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Other Voices: “There’s a requirement that there's a certain amount of water flow in the river all the way down the river, so we'd be concerned about making sure that still happens,” said Sandra </a:t>
            </a:r>
            <a:r>
              <a:rPr lang="en-US" sz="1200" b="0" kern="1200" dirty="0" err="1" smtClean="0">
                <a:solidFill>
                  <a:schemeClr val="tx1"/>
                </a:solidFill>
                <a:latin typeface="+mn-lt"/>
                <a:ea typeface="+mn-ea"/>
                <a:cs typeface="+mn-cs"/>
              </a:rPr>
              <a:t>Skrei</a:t>
            </a:r>
            <a:r>
              <a:rPr lang="en-US" sz="1200" b="0" kern="1200" dirty="0" smtClean="0">
                <a:solidFill>
                  <a:schemeClr val="tx1"/>
                </a:solidFill>
                <a:latin typeface="+mn-lt"/>
                <a:ea typeface="+mn-ea"/>
                <a:cs typeface="+mn-cs"/>
              </a:rPr>
              <a:t>, with Friends of the Brazos. </a:t>
            </a:r>
            <a:r>
              <a:rPr lang="en-US" sz="1200" b="0" kern="1200" dirty="0" err="1" smtClean="0">
                <a:solidFill>
                  <a:schemeClr val="tx1"/>
                </a:solidFill>
                <a:latin typeface="+mn-lt"/>
                <a:ea typeface="+mn-ea"/>
                <a:cs typeface="+mn-cs"/>
              </a:rPr>
              <a:t>Skrei</a:t>
            </a:r>
            <a:r>
              <a:rPr lang="en-US" sz="1200" b="0" kern="1200" dirty="0" smtClean="0">
                <a:solidFill>
                  <a:schemeClr val="tx1"/>
                </a:solidFill>
                <a:latin typeface="+mn-lt"/>
                <a:ea typeface="+mn-ea"/>
                <a:cs typeface="+mn-cs"/>
              </a:rPr>
              <a:t> said she's been fighting upstream construction along the Brazos for years.</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Other Voices: Ecosystem: “For Cedar Ridge — inundating more than 6 ,000 acres along the Clear Fork of the Brazos -- would not only divert water but change the ecosystem in the area.’ “Before, we've had trouble with fish kills because of algae in the water because of decreased flow,” said </a:t>
            </a:r>
            <a:r>
              <a:rPr lang="en-US" sz="1200" b="0" kern="1200" dirty="0" err="1" smtClean="0">
                <a:solidFill>
                  <a:schemeClr val="tx1"/>
                </a:solidFill>
                <a:latin typeface="+mn-lt"/>
                <a:ea typeface="+mn-ea"/>
                <a:cs typeface="+mn-cs"/>
              </a:rPr>
              <a:t>Skrei</a:t>
            </a:r>
            <a:r>
              <a:rPr lang="en-US" sz="1200" b="0" kern="1200" dirty="0" smtClean="0">
                <a:solidFill>
                  <a:schemeClr val="tx1"/>
                </a:solidFill>
                <a:latin typeface="+mn-lt"/>
                <a:ea typeface="+mn-ea"/>
                <a:cs typeface="+mn-cs"/>
              </a:rPr>
              <a:t>.</a:t>
            </a:r>
          </a:p>
          <a:p>
            <a:endParaRPr lang="en-US" dirty="0" smtClean="0"/>
          </a:p>
          <a:p>
            <a:r>
              <a:rPr lang="en-US" sz="1200" b="1" kern="1200" dirty="0" smtClean="0">
                <a:solidFill>
                  <a:schemeClr val="tx1"/>
                </a:solidFill>
                <a:latin typeface="+mn-lt"/>
                <a:ea typeface="+mn-ea"/>
                <a:cs typeface="+mn-cs"/>
              </a:rPr>
              <a:t>Sources</a:t>
            </a:r>
            <a:r>
              <a:rPr lang="en-US" sz="1200" b="0" kern="1200" dirty="0" smtClean="0">
                <a:solidFill>
                  <a:schemeClr val="tx1"/>
                </a:solidFill>
                <a:latin typeface="+mn-lt"/>
                <a:ea typeface="+mn-ea"/>
                <a:cs typeface="+mn-cs"/>
              </a:rPr>
              <a:t>:</a:t>
            </a:r>
          </a:p>
          <a:p>
            <a:r>
              <a:rPr lang="en-US" sz="1200" b="1" kern="1200" dirty="0" smtClean="0">
                <a:solidFill>
                  <a:schemeClr val="tx1"/>
                </a:solidFill>
                <a:latin typeface="+mn-lt"/>
                <a:ea typeface="+mn-ea"/>
                <a:cs typeface="+mn-cs"/>
                <a:hlinkClick r:id="rId3"/>
              </a:rPr>
              <a:t>http://abilenetx.gov/living/history-information</a:t>
            </a:r>
          </a:p>
          <a:p>
            <a:r>
              <a:rPr lang="en-US" sz="1200" b="0" kern="1200" dirty="0" smtClean="0">
                <a:solidFill>
                  <a:schemeClr val="tx1"/>
                </a:solidFill>
                <a:latin typeface="+mn-lt"/>
                <a:ea typeface="+mn-ea"/>
                <a:cs typeface="+mn-cs"/>
                <a:hlinkClick r:id="rId4"/>
              </a:rPr>
              <a:t>http://www.twdb.texas.gov/surfacewater/rivers/reservoirs/abilene/index.asp</a:t>
            </a:r>
          </a:p>
          <a:p>
            <a:endParaRPr lang="en-US" sz="1200" b="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hlinkClick r:id="rId5"/>
              </a:rPr>
              <a:t>https://ktxs.com/news/big-country/cedar-ridge-reservoir-a-need-or-a-want</a:t>
            </a:r>
          </a:p>
          <a:p>
            <a:r>
              <a:rPr lang="en-US" sz="1200" b="0" kern="1200" dirty="0" smtClean="0">
                <a:solidFill>
                  <a:schemeClr val="tx1"/>
                </a:solidFill>
                <a:latin typeface="+mn-lt"/>
                <a:ea typeface="+mn-ea"/>
                <a:cs typeface="+mn-cs"/>
                <a:hlinkClick r:id="rId6"/>
              </a:rPr>
              <a:t>https://www.bigcountryhomepage.com/news/main-news/cedar-ridge-reservoir-could-be-created-as-abilenes-5th-water-source/1001355791</a:t>
            </a:r>
          </a:p>
          <a:p>
            <a:r>
              <a:rPr lang="en-US" sz="1200" b="0" kern="1200" dirty="0" smtClean="0">
                <a:solidFill>
                  <a:schemeClr val="tx1"/>
                </a:solidFill>
                <a:latin typeface="+mn-lt"/>
                <a:ea typeface="+mn-ea"/>
                <a:cs typeface="+mn-cs"/>
                <a:hlinkClick r:id="rId7"/>
              </a:rPr>
              <a:t>https://www.reporternews.com/story/news/2018/03/30/progress-cedar-ridge-still-hope-50-year-water-supply-abilene/365588002/</a:t>
            </a:r>
          </a:p>
          <a:p>
            <a:endParaRPr lang="en-US" sz="1200" b="0" kern="1200" dirty="0" smtClean="0">
              <a:solidFill>
                <a:schemeClr val="tx1"/>
              </a:solidFill>
              <a:latin typeface="+mn-lt"/>
              <a:ea typeface="+mn-ea"/>
              <a:cs typeface="+mn-cs"/>
            </a:endParaRP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E0C3846-8D4C-4326-8BC7-9B455A03629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Water=Desire is a</a:t>
            </a:r>
            <a:r>
              <a:rPr lang="en-US" baseline="0" dirty="0" smtClean="0"/>
              <a:t> marketing and advertising game to build desire for water.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Dita Von Teese douses herself in Perrier in this popular ad</a:t>
            </a:r>
            <a:r>
              <a:rPr lang="en-US" b="1" baseline="0" dirty="0" smtClean="0"/>
              <a:t> designed to equate WATER with DESIRE https://www.youtube.com/</a:t>
            </a:r>
            <a:r>
              <a:rPr lang="en-US" b="1" baseline="0" dirty="0" err="1" smtClean="0"/>
              <a:t>watch?v</a:t>
            </a:r>
            <a:r>
              <a:rPr lang="en-US" b="1" baseline="0" dirty="0" smtClean="0"/>
              <a:t>=aRTYDUS8fp0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Twilight Actress, Ashley Greene, endorses </a:t>
            </a:r>
            <a:r>
              <a:rPr lang="en-US" dirty="0" err="1" smtClean="0"/>
              <a:t>SoBe</a:t>
            </a:r>
            <a:r>
              <a:rPr lang="en-US" dirty="0" smtClean="0"/>
              <a:t> </a:t>
            </a:r>
            <a:r>
              <a:rPr lang="en-US" dirty="0" err="1" smtClean="0"/>
              <a:t>Lifewater</a:t>
            </a:r>
            <a:r>
              <a:rPr lang="en-US" dirty="0" smtClean="0"/>
              <a:t> in an ad that features her wearing nothing but body paint.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Mark Wahlberg endorses this high performance sports water in a commercial that features him in the middle of an intense workout.  Recently, Wahlberg teamed up with IZOD and </a:t>
            </a:r>
            <a:r>
              <a:rPr lang="en-US" dirty="0" err="1" smtClean="0"/>
              <a:t>AquaHydrate</a:t>
            </a:r>
            <a:r>
              <a:rPr lang="en-US" dirty="0" smtClean="0"/>
              <a:t> in a strategic marketing partnership to promote the brands through the IZOD </a:t>
            </a:r>
            <a:r>
              <a:rPr lang="en-US" dirty="0" err="1" smtClean="0"/>
              <a:t>IndyCar</a:t>
            </a:r>
            <a:r>
              <a:rPr lang="en-US" dirty="0" smtClean="0"/>
              <a:t> Series.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When Coca-Cola tried to Sell Dasani Bottled Water with SPUNK ads (it flopped) https://www.youtube.com/</a:t>
            </a:r>
            <a:r>
              <a:rPr lang="en-US" b="1" baseline="0" dirty="0" err="1" smtClean="0"/>
              <a:t>watch?v</a:t>
            </a:r>
            <a:r>
              <a:rPr lang="en-US" b="1" baseline="0" dirty="0" smtClean="0"/>
              <a:t>=TK4IhaLwXVc</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 Jennifer Aniston Video selling SMART WATER (Glaceau Coca-Cola) with humor and with Sexual posing and with dancing babies to appeal to another demographic http://</a:t>
            </a:r>
            <a:r>
              <a:rPr lang="en-US" b="1" baseline="0" dirty="0" err="1" smtClean="0"/>
              <a:t>www.filtersfast.com</a:t>
            </a:r>
            <a:r>
              <a:rPr lang="en-US" b="1" baseline="0" dirty="0" smtClean="0"/>
              <a:t>/blog/</a:t>
            </a:r>
            <a:r>
              <a:rPr lang="en-US" b="1" baseline="0" dirty="0" err="1" smtClean="0"/>
              <a:t>index.php</a:t>
            </a:r>
            <a:r>
              <a:rPr lang="en-US" b="1" baseline="0" dirty="0" smtClean="0"/>
              <a:t>/2010/06/celebrities-for-bottled-water/</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err="1" smtClean="0"/>
              <a:t>Nestle’s</a:t>
            </a:r>
            <a:r>
              <a:rPr lang="en-US" b="1" baseline="0" dirty="0" smtClean="0"/>
              <a:t> PURE LIFE bottled water ad sells </a:t>
            </a:r>
            <a:r>
              <a:rPr lang="en-US" b="1" baseline="0" dirty="0" err="1" smtClean="0"/>
              <a:t>theDESIRED</a:t>
            </a:r>
            <a:r>
              <a:rPr lang="en-US" b="1" baseline="0" dirty="0" smtClean="0"/>
              <a:t> FUTURE = BOTTLED WATER https://www.youtube.com/</a:t>
            </a:r>
            <a:r>
              <a:rPr lang="en-US" b="1" baseline="0" dirty="0" err="1" smtClean="0"/>
              <a:t>watch?v</a:t>
            </a:r>
            <a:r>
              <a:rPr lang="en-US" b="1" baseline="0" dirty="0" smtClean="0"/>
              <a:t>=Aa6a6qOu-aM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1" baseline="0" dirty="0" smtClean="0"/>
              <a:t>QUESTION: Why do we Drink Cleopatra’s Bathwater? </a:t>
            </a:r>
          </a:p>
          <a:p>
            <a:r>
              <a:rPr lang="en-US" baseline="0" dirty="0" smtClean="0"/>
              <a:t>ANSWER: Water is a closed loop planetary system.</a:t>
            </a:r>
          </a:p>
          <a:p>
            <a:r>
              <a:rPr lang="en-US" baseline="0" dirty="0" smtClean="0"/>
              <a:t>We have the same water that we had at GENESIS or for Atheists BIG BANG, 3-4.5 billion years ago</a:t>
            </a:r>
          </a:p>
          <a:p>
            <a:r>
              <a:rPr lang="en-US" baseline="0" dirty="0" smtClean="0"/>
              <a:t>Water recirculates in the closed loop water cycle between surface water, ground water, evaporation to atmosphere, precipitation, etc.</a:t>
            </a:r>
          </a:p>
          <a:p>
            <a:r>
              <a:rPr lang="en-US" baseline="0" dirty="0" smtClean="0"/>
              <a:t>Our bodies are 55% to 75% water</a:t>
            </a:r>
          </a:p>
          <a:p>
            <a:r>
              <a:rPr lang="en-US" baseline="0" dirty="0" smtClean="0"/>
              <a:t>Our bodies are 37.2 trillion living cells, that are mostly composed of water</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0B34011-CC24-4AA9-A287-67993316E01C}" type="slidenum">
              <a:rPr lang="en-NZ" smtClean="0"/>
              <a:t>15</a:t>
            </a:fld>
            <a:endParaRPr lang="en-NZ"/>
          </a:p>
        </p:txBody>
      </p:sp>
    </p:spTree>
    <p:extLst>
      <p:ext uri="{BB962C8B-B14F-4D97-AF65-F5344CB8AC3E}">
        <p14:creationId xmlns:p14="http://schemas.microsoft.com/office/powerpoint/2010/main" val="4107664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Water=Desire is a</a:t>
            </a:r>
            <a:r>
              <a:rPr lang="en-US" baseline="0" dirty="0" smtClean="0"/>
              <a:t> marketing and advertising game to build desire for water. </a:t>
            </a:r>
          </a:p>
          <a:p>
            <a:r>
              <a:rPr lang="en-US" baseline="0" dirty="0" smtClean="0"/>
              <a:t>Americans consume 50 billion single use plastic water bottles a year</a:t>
            </a:r>
          </a:p>
          <a:p>
            <a:r>
              <a:rPr lang="en-US" baseline="0" dirty="0" smtClean="0"/>
              <a:t>It takes 3x the water to make the bottled water as it does tap water, which is not counting the VIRTUAL WATER going into the production and distribution process. https://</a:t>
            </a:r>
            <a:r>
              <a:rPr lang="en-US" baseline="0" dirty="0" err="1" smtClean="0"/>
              <a:t>pacinst.org</a:t>
            </a:r>
            <a:r>
              <a:rPr lang="en-US" baseline="0" dirty="0" smtClean="0"/>
              <a:t>/publication/bottled-water-and-energy-a-fact-sheet/ </a:t>
            </a:r>
          </a:p>
          <a:p>
            <a:r>
              <a:rPr lang="en-US" baseline="0" dirty="0" smtClean="0"/>
              <a:t>2009 study shows it takes 2000 times more energy to make and distributed bottled water than your tap water https://</a:t>
            </a:r>
            <a:r>
              <a:rPr lang="en-US" baseline="0" dirty="0" err="1" smtClean="0"/>
              <a:t>pacinst.org</a:t>
            </a:r>
            <a:r>
              <a:rPr lang="en-US" baseline="0" dirty="0" smtClean="0"/>
              <a:t>/news/352/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Bottling water produced more than 2.5 million tons of carbon dioxide</a:t>
            </a:r>
            <a:r>
              <a:rPr lang="en-US" baseline="0" dirty="0" smtClean="0"/>
              <a:t> </a:t>
            </a:r>
          </a:p>
          <a:p>
            <a:r>
              <a:rPr lang="en-US" baseline="0" dirty="0" smtClean="0"/>
              <a:t>LIFE WTR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launch of LIFEWTR is especially intriguing because PepsiCo has a big, bottled water brand already. It owns Aquafina, which is one of the company's 22 “billion-dollar brands” and already dominates the $185 billion global bottled water market http://</a:t>
            </a:r>
            <a:r>
              <a:rPr lang="en-US" dirty="0" err="1" smtClean="0"/>
              <a:t>fortune.com</a:t>
            </a:r>
            <a:r>
              <a:rPr lang="en-US" dirty="0" smtClean="0"/>
              <a:t>/2016/12/09/</a:t>
            </a:r>
            <a:r>
              <a:rPr lang="en-US" dirty="0" err="1" smtClean="0"/>
              <a:t>pepsico</a:t>
            </a:r>
            <a:r>
              <a:rPr lang="en-US" dirty="0" smtClean="0"/>
              <a:t>-new-premium-water/</a:t>
            </a:r>
            <a:r>
              <a:rPr lang="en-US" dirty="0" err="1" smtClean="0"/>
              <a:t>abcklash</a:t>
            </a:r>
            <a:r>
              <a:rPr lang="en-US" dirty="0" smtClean="0"/>
              <a:t>-</a:t>
            </a:r>
            <a:r>
              <a:rPr lang="en-US" baseline="0" dirty="0" smtClean="0"/>
              <a:t> some calling it Satanic Anti-Life WTR https://</a:t>
            </a:r>
            <a:r>
              <a:rPr lang="en-US" baseline="0" dirty="0" err="1" smtClean="0"/>
              <a:t>me.me</a:t>
            </a:r>
            <a:r>
              <a:rPr lang="en-US" baseline="0" dirty="0" smtClean="0"/>
              <a:t>/</a:t>
            </a:r>
            <a:r>
              <a:rPr lang="en-US" baseline="0" dirty="0" err="1" smtClean="0"/>
              <a:t>i</a:t>
            </a:r>
            <a:r>
              <a:rPr lang="en-US" baseline="0" dirty="0" smtClean="0"/>
              <a:t>/pepsis-newsatanicline-pepsi-life-beb-life-wtr-wtr-666-united-8373877 http://</a:t>
            </a:r>
            <a:r>
              <a:rPr lang="en-US" baseline="0" dirty="0" err="1" smtClean="0"/>
              <a:t>www.evilyoshida.com</a:t>
            </a:r>
            <a:r>
              <a:rPr lang="en-US" baseline="0" dirty="0" smtClean="0"/>
              <a:t>/thread-13354.html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b</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16</a:t>
            </a:fld>
            <a:endParaRPr lang="en-NZ"/>
          </a:p>
        </p:txBody>
      </p:sp>
    </p:spTree>
    <p:extLst>
      <p:ext uri="{BB962C8B-B14F-4D97-AF65-F5344CB8AC3E}">
        <p14:creationId xmlns:p14="http://schemas.microsoft.com/office/powerpoint/2010/main" val="4107664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saveabilenewater.com</a:t>
            </a:r>
            <a:r>
              <a:rPr lang="en-US" dirty="0" smtClean="0"/>
              <a:t>//</a:t>
            </a:r>
            <a:r>
              <a:rPr lang="en-US" dirty="0" err="1" smtClean="0"/>
              <a:t>wp</a:t>
            </a:r>
            <a:r>
              <a:rPr lang="en-US" dirty="0" smtClean="0"/>
              <a:t>-content/uploads/2015/03/</a:t>
            </a:r>
            <a:r>
              <a:rPr lang="en-US" dirty="0" err="1" smtClean="0"/>
              <a:t>Water_Stage_Chart.pdf</a:t>
            </a:r>
            <a:endParaRPr lang="en-US"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17</a:t>
            </a:fld>
            <a:endParaRPr lang="en-NZ"/>
          </a:p>
        </p:txBody>
      </p:sp>
    </p:spTree>
    <p:extLst>
      <p:ext uri="{BB962C8B-B14F-4D97-AF65-F5344CB8AC3E}">
        <p14:creationId xmlns:p14="http://schemas.microsoft.com/office/powerpoint/2010/main" val="2629675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FACT: US is largest consumer of bottled water in the entire world: 50 billion single-use</a:t>
            </a:r>
            <a:r>
              <a:rPr lang="en-US" baseline="0" dirty="0" smtClean="0"/>
              <a:t> plastic water bottles,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GETS WORSE: 250 Billion beverage bottles made of plastic sold in USA, 69% go to landfill</a:t>
            </a:r>
            <a:endParaRPr lang="en-US" dirty="0" smtClean="0"/>
          </a:p>
          <a:p>
            <a:r>
              <a:rPr lang="en-US" dirty="0" smtClean="0"/>
              <a:t>   USA=&gt; 8.6 billion gallons a year in 2017;</a:t>
            </a:r>
            <a:r>
              <a:rPr lang="en-US" baseline="0" dirty="0" smtClean="0"/>
              <a:t>  Average US consumer 21 gallons a year</a:t>
            </a:r>
          </a:p>
          <a:p>
            <a:r>
              <a:rPr lang="en-US" dirty="0" smtClean="0"/>
              <a:t>    Bottled</a:t>
            </a:r>
            <a:r>
              <a:rPr lang="en-US" baseline="0" dirty="0" smtClean="0"/>
              <a:t> water costs consumers 3 to 7  times more water in production than tap water &amp; costs 1,000 times more</a:t>
            </a:r>
            <a:endParaRPr lang="en-US" dirty="0" smtClean="0"/>
          </a:p>
          <a:p>
            <a:r>
              <a:rPr lang="en-US" dirty="0" smtClean="0"/>
              <a:t>50</a:t>
            </a:r>
            <a:r>
              <a:rPr lang="en-US" baseline="0" dirty="0" smtClean="0"/>
              <a:t> billion bottles of water in plastic sold in US each year.</a:t>
            </a:r>
          </a:p>
          <a:p>
            <a:r>
              <a:rPr lang="en-US" baseline="0" dirty="0" smtClean="0"/>
              <a:t>  They say 23% recycled, most of other 38 billion single use bottles make their way to the ocean</a:t>
            </a:r>
          </a:p>
          <a:p>
            <a:r>
              <a:rPr lang="en-US" baseline="0" dirty="0" smtClean="0"/>
              <a:t>   In 1999 Charles Moore found 6 times more plastic than plankton, by 2008 it was 46 times more, a huge increase</a:t>
            </a:r>
          </a:p>
          <a:p>
            <a:r>
              <a:rPr lang="en-US" baseline="0" dirty="0" err="1" smtClean="0"/>
              <a:t>rPET</a:t>
            </a:r>
            <a:r>
              <a:rPr lang="en-US" baseline="0" dirty="0" smtClean="0"/>
              <a:t> is the new storytelling of how to make plastic beverage drinks healthy for people &amp; planet</a:t>
            </a:r>
          </a:p>
          <a:p>
            <a:r>
              <a:rPr lang="en-US" baseline="0" dirty="0" smtClean="0"/>
              <a:t>But the the plastic fiber in </a:t>
            </a:r>
            <a:r>
              <a:rPr lang="en-US" baseline="0" dirty="0" err="1" smtClean="0"/>
              <a:t>rPET</a:t>
            </a:r>
            <a:r>
              <a:rPr lang="en-US" baseline="0" dirty="0" smtClean="0"/>
              <a:t> breaks down, putting microplastics, and then nanoplastic particles into the water</a:t>
            </a:r>
          </a:p>
          <a:p>
            <a:r>
              <a:rPr lang="en-US" baseline="0" dirty="0" smtClean="0"/>
              <a:t>PepsiCo says its consumers are INDIFFERENT to plastic effect on health and ecology, so it refuses to put post-consumer content on its labels</a:t>
            </a:r>
          </a:p>
          <a:p>
            <a:r>
              <a:rPr lang="en-US" baseline="0" dirty="0" smtClean="0"/>
              <a:t>This goes back to Water=Desire is being manipulated by advertising</a:t>
            </a:r>
          </a:p>
          <a:p>
            <a:r>
              <a:rPr lang="en-US" baseline="0" dirty="0" smtClean="0"/>
              <a:t>Poland Springs water does not come from Poland Springs, Maine, not much of it, less than 30%, and its mostly well water that is being mislabeled as spring water.  </a:t>
            </a:r>
          </a:p>
          <a:p>
            <a:r>
              <a:rPr lang="en-US" baseline="0" dirty="0" smtClean="0"/>
              <a:t>Looking at the places Nestle (owner of Poland Springs, Arrowhead Mountain, </a:t>
            </a:r>
            <a:r>
              <a:rPr lang="en-US" baseline="0" dirty="0" err="1" smtClean="0"/>
              <a:t>etc</a:t>
            </a:r>
            <a:r>
              <a:rPr lang="en-US" baseline="0" dirty="0" smtClean="0"/>
              <a:t>) sinks their wells, much of it is in draught areas</a:t>
            </a:r>
          </a:p>
          <a:p>
            <a:r>
              <a:rPr lang="en-US" baseline="0" dirty="0" smtClean="0"/>
              <a:t>In Texas, so far, its in areas not hit by drought.</a:t>
            </a:r>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18</a:t>
            </a:fld>
            <a:endParaRPr lang="en-NZ"/>
          </a:p>
        </p:txBody>
      </p:sp>
    </p:spTree>
    <p:extLst>
      <p:ext uri="{BB962C8B-B14F-4D97-AF65-F5344CB8AC3E}">
        <p14:creationId xmlns:p14="http://schemas.microsoft.com/office/powerpoint/2010/main" val="1978818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just </a:t>
            </a:r>
            <a:r>
              <a:rPr lang="en-US" dirty="0" err="1" smtClean="0"/>
              <a:t>Nestl</a:t>
            </a:r>
            <a:endParaRPr lang="en-US" dirty="0" smtClean="0"/>
          </a:p>
          <a:p>
            <a:r>
              <a:rPr lang="en-US" dirty="0" smtClean="0"/>
              <a:t>In North Carolina PepsiCo</a:t>
            </a:r>
            <a:r>
              <a:rPr lang="en-US" baseline="0" dirty="0" smtClean="0"/>
              <a:t> pumped 400,000 gallons a day mostly shipping it out of the state</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19</a:t>
            </a:fld>
            <a:endParaRPr lang="en-NZ"/>
          </a:p>
        </p:txBody>
      </p:sp>
    </p:spTree>
    <p:extLst>
      <p:ext uri="{BB962C8B-B14F-4D97-AF65-F5344CB8AC3E}">
        <p14:creationId xmlns:p14="http://schemas.microsoft.com/office/powerpoint/2010/main" val="121864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Once</a:t>
            </a:r>
            <a:r>
              <a:rPr lang="en-US" b="1" baseline="0" dirty="0" smtClean="0"/>
              <a:t> Upon a time Boje’s</a:t>
            </a:r>
            <a:r>
              <a:rPr lang="en-US" baseline="0" dirty="0" smtClean="0"/>
              <a:t> story of King Salmon at Spokane River, on Boje’s grandfather’s farm</a:t>
            </a:r>
          </a:p>
          <a:p>
            <a:r>
              <a:rPr lang="en-US" baseline="0" dirty="0" smtClean="0"/>
              <a:t>Catfish photo left provided by Dean of Business Division, Paul Mason, McMurry University, right is Chinook Salmon, once upon a time where I was born, Little Spokane River</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This is when Boje, got the call to care for the WHOLE of CREATION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“Most of us talk ‘green,’ and act ‘brown’ </a:t>
            </a:r>
            <a:r>
              <a:rPr lang="mr-IN" b="1" baseline="0" dirty="0" smtClean="0"/>
              <a:t>–</a:t>
            </a:r>
            <a:r>
              <a:rPr lang="en-US" b="1" baseline="0" dirty="0" smtClean="0"/>
              <a:t> Sallie </a:t>
            </a:r>
            <a:r>
              <a:rPr lang="en-US" b="1" baseline="0" dirty="0" err="1" smtClean="0"/>
              <a:t>Mc</a:t>
            </a:r>
            <a:r>
              <a:rPr lang="en-US" b="1" baseline="0" dirty="0" smtClean="0"/>
              <a:t> </a:t>
            </a:r>
            <a:r>
              <a:rPr lang="en-US" b="1" baseline="0" dirty="0" err="1" smtClean="0"/>
              <a:t>Fague</a:t>
            </a:r>
            <a:r>
              <a:rPr lang="en-US" b="1" baseline="0" dirty="0" smtClean="0"/>
              <a:t>, , Life Abundant</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See Gen 9:8-17; Proverbs 8: 22-31.</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Hymn #122 (United Methodist Hymnal)</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Care for the whole is a God-thing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Connectedness of all creation is a God-thing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Seeing this connection is a STEWARDSHIP THING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1" baseline="0" dirty="0" smtClean="0"/>
              <a:t>Celebrating this CONNECTEDNESS is a call for earthlings such as we are</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John </a:t>
            </a:r>
            <a:r>
              <a:rPr lang="en-US" b="1" baseline="0" dirty="0" err="1" smtClean="0"/>
              <a:t>Wesly’s</a:t>
            </a:r>
            <a:r>
              <a:rPr lang="en-US" b="1" baseline="0" dirty="0" smtClean="0"/>
              <a:t> sermon “THE NEW CREEATION” </a:t>
            </a:r>
            <a:r>
              <a:rPr lang="en-US" b="1" baseline="0" dirty="0" err="1" smtClean="0"/>
              <a:t>lmessage</a:t>
            </a:r>
            <a:r>
              <a:rPr lang="en-US" b="1" baseline="0" dirty="0" smtClean="0"/>
              <a:t> is God makes all things new</a:t>
            </a:r>
            <a:r>
              <a:rPr lang="mr-IN" b="1" baseline="0" dirty="0" smtClean="0"/>
              <a:t>…</a:t>
            </a:r>
            <a:r>
              <a:rPr lang="en-US"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Romans 8:19-20 </a:t>
            </a:r>
            <a:r>
              <a:rPr lang="mr-IN" b="1" baseline="0" dirty="0" smtClean="0"/>
              <a:t>–</a:t>
            </a:r>
            <a:r>
              <a:rPr lang="en-US" b="1" baseline="0" dirty="0" smtClean="0"/>
              <a:t> </a:t>
            </a:r>
            <a:r>
              <a:rPr lang="en-US" b="1" baseline="0" dirty="0" err="1" smtClean="0"/>
              <a:t>uilding</a:t>
            </a:r>
            <a:r>
              <a:rPr lang="en-US" b="1" baseline="0" dirty="0" smtClean="0"/>
              <a:t> the Ark for Climate Healing</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https://</a:t>
            </a:r>
            <a:r>
              <a:rPr lang="en-US" b="1" baseline="0" dirty="0" err="1" smtClean="0"/>
              <a:t>www.unitedmethodistwomen.org</a:t>
            </a:r>
            <a:r>
              <a:rPr lang="en-US" b="1" baseline="0" dirty="0" smtClean="0"/>
              <a:t>/bible-studies/care-of-the-earth</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Once Upon at Time, </a:t>
            </a:r>
            <a:r>
              <a:rPr lang="en-US" dirty="0" smtClean="0"/>
              <a:t>Abilene experienced it's greatest day of water consumption in July 1980 when 49 million gallons of water was used.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By 1985, the Texas Legislature recognized that conservation was much more economical then developing new water resources and made it a key factor in granting water permits. https://</a:t>
            </a:r>
            <a:r>
              <a:rPr lang="en-US" sz="1200" kern="1200" dirty="0" err="1" smtClean="0">
                <a:solidFill>
                  <a:schemeClr val="tx1"/>
                </a:solidFill>
                <a:latin typeface="+mn-lt"/>
                <a:ea typeface="+mn-ea"/>
                <a:cs typeface="+mn-cs"/>
              </a:rPr>
              <a:t>saveabilenewater.com</a:t>
            </a:r>
            <a:r>
              <a:rPr lang="en-US" sz="1200" kern="1200" dirty="0" smtClean="0">
                <a:solidFill>
                  <a:schemeClr val="tx1"/>
                </a:solidFill>
                <a:latin typeface="+mn-lt"/>
                <a:ea typeface="+mn-ea"/>
                <a:cs typeface="+mn-cs"/>
              </a:rPr>
              <a:t>/history/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2011, we had the single worst climate year in our history with high temperatures and drought. However, the changes worked. In 2011, only 37 million gallons of water were used on our peak day. For the entire year of 2011, the city used 1 billion fewer gallons than we did in 1998 and we even had 14,000 more residents.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United Methodist Women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 Bible Study on Sustainability https://</a:t>
            </a:r>
            <a:r>
              <a:rPr lang="en-US" sz="1200" kern="1200" dirty="0" err="1" smtClean="0">
                <a:solidFill>
                  <a:schemeClr val="tx1"/>
                </a:solidFill>
                <a:latin typeface="+mn-lt"/>
                <a:ea typeface="+mn-ea"/>
                <a:cs typeface="+mn-cs"/>
              </a:rPr>
              <a:t>www.unitedmethodistwomen.org</a:t>
            </a:r>
            <a:r>
              <a:rPr lang="en-US" sz="1200" kern="1200" dirty="0" smtClean="0">
                <a:solidFill>
                  <a:schemeClr val="tx1"/>
                </a:solidFill>
                <a:latin typeface="+mn-lt"/>
                <a:ea typeface="+mn-ea"/>
                <a:cs typeface="+mn-cs"/>
              </a:rPr>
              <a:t>/bible-studies/choose-life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“Choose life so that you and your descendants may life” (Moses, Deuteronomy 30:</a:t>
            </a:r>
            <a:r>
              <a:rPr lang="en-US" sz="1200" kern="1200" baseline="0" dirty="0" smtClean="0">
                <a:solidFill>
                  <a:schemeClr val="tx1"/>
                </a:solidFill>
                <a:latin typeface="+mn-lt"/>
                <a:ea typeface="+mn-ea"/>
                <a:cs typeface="+mn-cs"/>
              </a:rPr>
              <a:t> 19).</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He retells</a:t>
            </a:r>
            <a:r>
              <a:rPr lang="en-US" sz="1200" kern="1200" baseline="0" dirty="0" smtClean="0">
                <a:solidFill>
                  <a:schemeClr val="tx1"/>
                </a:solidFill>
                <a:latin typeface="+mn-lt"/>
                <a:ea typeface="+mn-ea"/>
                <a:cs typeface="+mn-cs"/>
              </a:rPr>
              <a:t> the story of  sustenance God provides in the poverty of the </a:t>
            </a:r>
            <a:r>
              <a:rPr lang="en-US" sz="1200" kern="1200" baseline="0" dirty="0" err="1" smtClean="0">
                <a:solidFill>
                  <a:schemeClr val="tx1"/>
                </a:solidFill>
                <a:latin typeface="+mn-lt"/>
                <a:ea typeface="+mn-ea"/>
                <a:cs typeface="+mn-cs"/>
              </a:rPr>
              <a:t>Isrealites</a:t>
            </a:r>
            <a:r>
              <a:rPr lang="en-US" sz="1200" kern="1200" baseline="0" dirty="0" smtClean="0">
                <a:solidFill>
                  <a:schemeClr val="tx1"/>
                </a:solidFill>
                <a:latin typeface="+mn-lt"/>
                <a:ea typeface="+mn-ea"/>
                <a:cs typeface="+mn-cs"/>
              </a:rPr>
              <a:t>, such as the water from the rock. https://</a:t>
            </a:r>
            <a:r>
              <a:rPr lang="en-US" sz="1200" kern="1200" baseline="0" dirty="0" err="1" smtClean="0">
                <a:solidFill>
                  <a:schemeClr val="tx1"/>
                </a:solidFill>
                <a:latin typeface="+mn-lt"/>
                <a:ea typeface="+mn-ea"/>
                <a:cs typeface="+mn-cs"/>
              </a:rPr>
              <a:t>www.unitedmethodistwomen.org</a:t>
            </a:r>
            <a:r>
              <a:rPr lang="en-US" sz="1200" kern="1200" baseline="0" dirty="0" smtClean="0">
                <a:solidFill>
                  <a:schemeClr val="tx1"/>
                </a:solidFill>
                <a:latin typeface="+mn-lt"/>
                <a:ea typeface="+mn-ea"/>
                <a:cs typeface="+mn-cs"/>
              </a:rPr>
              <a:t>/bible-studies/choose-life</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b="1" baseline="0" dirty="0" smtClean="0"/>
          </a:p>
        </p:txBody>
      </p:sp>
      <p:sp>
        <p:nvSpPr>
          <p:cNvPr id="4" name="Slide Number Placeholder 3"/>
          <p:cNvSpPr>
            <a:spLocks noGrp="1"/>
          </p:cNvSpPr>
          <p:nvPr>
            <p:ph type="sldNum" sz="quarter" idx="10"/>
          </p:nvPr>
        </p:nvSpPr>
        <p:spPr/>
        <p:txBody>
          <a:bodyPr/>
          <a:lstStyle/>
          <a:p>
            <a:fld id="{E0B34011-CC24-4AA9-A287-67993316E01C}" type="slidenum">
              <a:rPr lang="en-NZ" smtClean="0"/>
              <a:t>2</a:t>
            </a:fld>
            <a:endParaRPr lang="en-NZ"/>
          </a:p>
        </p:txBody>
      </p:sp>
    </p:spTree>
    <p:extLst>
      <p:ext uri="{BB962C8B-B14F-4D97-AF65-F5344CB8AC3E}">
        <p14:creationId xmlns:p14="http://schemas.microsoft.com/office/powerpoint/2010/main" val="1687123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saveabilenewater.com</a:t>
            </a:r>
            <a:r>
              <a:rPr lang="en-US" dirty="0" smtClean="0"/>
              <a:t>/our-lakes/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saveabilenewater.com</a:t>
            </a:r>
            <a:r>
              <a:rPr lang="en-US" dirty="0" smtClean="0"/>
              <a:t>//</a:t>
            </a:r>
            <a:r>
              <a:rPr lang="en-US" dirty="0" err="1" smtClean="0"/>
              <a:t>wp</a:t>
            </a:r>
            <a:r>
              <a:rPr lang="en-US" dirty="0" smtClean="0"/>
              <a:t>-content/uploads/2015/03/</a:t>
            </a:r>
            <a:r>
              <a:rPr lang="en-US" dirty="0" err="1" smtClean="0"/>
              <a:t>Water_Stage_Chart.pdf</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20</a:t>
            </a:fld>
            <a:endParaRPr lang="en-NZ"/>
          </a:p>
        </p:txBody>
      </p:sp>
    </p:spTree>
    <p:extLst>
      <p:ext uri="{BB962C8B-B14F-4D97-AF65-F5344CB8AC3E}">
        <p14:creationId xmlns:p14="http://schemas.microsoft.com/office/powerpoint/2010/main" val="4083821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saveabilenewater.com</a:t>
            </a:r>
            <a:r>
              <a:rPr lang="en-US" dirty="0" smtClean="0"/>
              <a:t>/</a:t>
            </a:r>
            <a:r>
              <a:rPr lang="en-US" dirty="0" err="1" smtClean="0"/>
              <a:t>wp</a:t>
            </a:r>
            <a:r>
              <a:rPr lang="en-US" dirty="0" smtClean="0"/>
              <a:t>-content/uploads/2018/08/Water-Quality-Annual-Report-2017-Abilene.pdf</a:t>
            </a:r>
          </a:p>
          <a:p>
            <a:r>
              <a:rPr lang="en-US" dirty="0" smtClean="0"/>
              <a:t>2017-</a:t>
            </a:r>
            <a:r>
              <a:rPr lang="en-US" baseline="0" dirty="0" smtClean="0"/>
              <a:t> Abilene treated 7.477 billion gallons of water</a:t>
            </a:r>
          </a:p>
          <a:p>
            <a:r>
              <a:rPr lang="en-US" baseline="0" dirty="0" smtClean="0"/>
              <a:t>It has 936 miles of pipe and repaired 424 leaks</a:t>
            </a:r>
          </a:p>
          <a:p>
            <a:r>
              <a:rPr lang="en-US" baseline="0" dirty="0" smtClean="0"/>
              <a:t>Lake Fort Phantom Hill      1.934 billion gallons</a:t>
            </a:r>
          </a:p>
          <a:p>
            <a:r>
              <a:rPr lang="en-US" baseline="0" dirty="0" smtClean="0"/>
              <a:t>Hubbard Creek Reservoir  3.800 billion gallons</a:t>
            </a:r>
          </a:p>
          <a:p>
            <a:r>
              <a:rPr lang="en-US" baseline="0" dirty="0" smtClean="0"/>
              <a:t>Lake O.H. </a:t>
            </a:r>
            <a:r>
              <a:rPr lang="en-US" baseline="0" dirty="0" err="1" smtClean="0"/>
              <a:t>Ivie</a:t>
            </a:r>
            <a:r>
              <a:rPr lang="en-US" baseline="0" dirty="0" smtClean="0"/>
              <a:t>                    1.860 billion gallons</a:t>
            </a:r>
          </a:p>
          <a:p>
            <a:r>
              <a:rPr lang="en-US" baseline="0" dirty="0" smtClean="0"/>
              <a:t>                 TOTAL               7.604 billion gallons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21</a:t>
            </a:fld>
            <a:endParaRPr lang="en-NZ"/>
          </a:p>
        </p:txBody>
      </p:sp>
    </p:spTree>
    <p:extLst>
      <p:ext uri="{BB962C8B-B14F-4D97-AF65-F5344CB8AC3E}">
        <p14:creationId xmlns:p14="http://schemas.microsoft.com/office/powerpoint/2010/main" val="3735784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Former Gov. Rick Snyder is again a defendant in Flint water class action lawsuit</a:t>
            </a:r>
          </a:p>
          <a:p>
            <a:r>
              <a:rPr lang="en-US" dirty="0" smtClean="0"/>
              <a:t>By STEVE CARMODY • APR 1, 2019</a:t>
            </a:r>
          </a:p>
          <a:p>
            <a:r>
              <a:rPr lang="en-US" dirty="0" smtClean="0"/>
              <a:t>One story (unconfirmed) is Flint </a:t>
            </a:r>
            <a:r>
              <a:rPr lang="en-US" dirty="0" smtClean="0"/>
              <a:t>Michigan </a:t>
            </a:r>
            <a:r>
              <a:rPr lang="en-US" dirty="0" smtClean="0"/>
              <a:t>was a greedy plot to make $ from having to sell more</a:t>
            </a:r>
            <a:r>
              <a:rPr lang="en-US" baseline="0" dirty="0" smtClean="0"/>
              <a:t> </a:t>
            </a:r>
            <a:r>
              <a:rPr lang="en-US" dirty="0" smtClean="0"/>
              <a:t>bottled water. Beneath the surface, bottled water companies do engage in ads disparaging the quality and safety of tap water.</a:t>
            </a:r>
            <a:r>
              <a:rPr lang="en-US" baseline="0" dirty="0" smtClean="0"/>
              <a: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Flint water crisis began in 2014, after the drinking water source for the city of Flint, Michigan .... October 15 – Michigan Governor Rick Snyder signs a bill for $9.35 million to re-connect to Detroit water and provide relief. The switch is made https://</a:t>
            </a:r>
            <a:r>
              <a:rPr lang="en-US" dirty="0" err="1" smtClean="0"/>
              <a:t>www.michiganradio.org</a:t>
            </a:r>
            <a:r>
              <a:rPr lang="en-US" dirty="0" smtClean="0"/>
              <a:t>/post/former-gov-rick-snyder-again-defendant-flint-water-class-action-lawsuit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22</a:t>
            </a:fld>
            <a:endParaRPr lang="en-NZ"/>
          </a:p>
        </p:txBody>
      </p:sp>
    </p:spTree>
    <p:extLst>
      <p:ext uri="{BB962C8B-B14F-4D97-AF65-F5344CB8AC3E}">
        <p14:creationId xmlns:p14="http://schemas.microsoft.com/office/powerpoint/2010/main" val="2090900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Water=Life. Water is an ecological necessity</a:t>
            </a:r>
          </a:p>
          <a:p>
            <a:r>
              <a:rPr lang="en-US" dirty="0" smtClean="0"/>
              <a:t>The</a:t>
            </a:r>
            <a:r>
              <a:rPr lang="en-US" baseline="0" dirty="0" smtClean="0"/>
              <a:t> human body is 60 to 75% water depending on age and gender. Each human body has 37.2 </a:t>
            </a:r>
            <a:r>
              <a:rPr lang="en-US" baseline="0" dirty="0" err="1" smtClean="0"/>
              <a:t>trilliion</a:t>
            </a:r>
            <a:r>
              <a:rPr lang="en-US" baseline="0" dirty="0" smtClean="0"/>
              <a:t> living cells, </a:t>
            </a:r>
            <a:r>
              <a:rPr lang="en-US" baseline="0" dirty="0" err="1" smtClean="0"/>
              <a:t>allof</a:t>
            </a:r>
            <a:r>
              <a:rPr lang="en-US" baseline="0" dirty="0" smtClean="0"/>
              <a:t> them have water or they die. </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24</a:t>
            </a:fld>
            <a:endParaRPr lang="en-NZ"/>
          </a:p>
        </p:txBody>
      </p:sp>
    </p:spTree>
    <p:extLst>
      <p:ext uri="{BB962C8B-B14F-4D97-AF65-F5344CB8AC3E}">
        <p14:creationId xmlns:p14="http://schemas.microsoft.com/office/powerpoint/2010/main" val="2642443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25</a:t>
            </a:fld>
            <a:endParaRPr lang="en-NZ"/>
          </a:p>
        </p:txBody>
      </p:sp>
    </p:spTree>
    <p:extLst>
      <p:ext uri="{BB962C8B-B14F-4D97-AF65-F5344CB8AC3E}">
        <p14:creationId xmlns:p14="http://schemas.microsoft.com/office/powerpoint/2010/main" val="3881872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King James Bible:</a:t>
            </a:r>
            <a:r>
              <a:rPr lang="en-US" baseline="0" dirty="0" smtClean="0"/>
              <a:t> “</a:t>
            </a:r>
            <a:r>
              <a:rPr lang="en-US" dirty="0" smtClean="0"/>
              <a:t>And God blessed them, and God said unto them, Be fruitful, and multiply, and replenish the earth, and subdue it: and have dominion over the fish of the sea, and over the fowl of the air, and over every living thing that </a:t>
            </a:r>
            <a:r>
              <a:rPr lang="en-US" dirty="0" err="1" smtClean="0"/>
              <a:t>moveth</a:t>
            </a:r>
            <a:r>
              <a:rPr lang="en-US" dirty="0" smtClean="0"/>
              <a:t> upon the earth”</a:t>
            </a:r>
            <a:r>
              <a:rPr lang="en-US" baseline="0" dirty="0" smtClean="0"/>
              <a:t> https://</a:t>
            </a:r>
            <a:r>
              <a:rPr lang="en-US" baseline="0" dirty="0" err="1" smtClean="0"/>
              <a:t>www.kingjamesbibleonline.org</a:t>
            </a:r>
            <a:r>
              <a:rPr lang="en-US" baseline="0" dirty="0" smtClean="0"/>
              <a:t>/Genesis-Chapter-1/#28 </a:t>
            </a:r>
            <a:endParaRPr lang="en-US"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30</a:t>
            </a:fld>
            <a:endParaRPr lang="en-NZ"/>
          </a:p>
        </p:txBody>
      </p:sp>
    </p:spTree>
    <p:extLst>
      <p:ext uri="{BB962C8B-B14F-4D97-AF65-F5344CB8AC3E}">
        <p14:creationId xmlns:p14="http://schemas.microsoft.com/office/powerpoint/2010/main" val="2310859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Point: 1611 King James reflect the Renaissance period of English </a:t>
            </a:r>
            <a:r>
              <a:rPr lang="en-US" dirty="0" err="1" smtClean="0"/>
              <a:t>monachy</a:t>
            </a:r>
            <a:r>
              <a:rPr lang="en-US" dirty="0" smtClean="0"/>
              <a:t> where kings wanted a</a:t>
            </a:r>
            <a:r>
              <a:rPr lang="en-US" baseline="0" dirty="0" smtClean="0"/>
              <a:t> ‘Radah’’=$, interpretation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err="1" smtClean="0"/>
              <a:t>Wartman</a:t>
            </a:r>
            <a:r>
              <a:rPr lang="en-US" baseline="0" dirty="0" smtClean="0"/>
              <a:t> (2003: 16 )</a:t>
            </a:r>
            <a:r>
              <a:rPr lang="en-US" dirty="0" smtClean="0"/>
              <a:t>Steffen argues “that by translating the Hebrew word radah into the English word</a:t>
            </a:r>
            <a:r>
              <a:rPr lang="en-US" baseline="0" dirty="0" smtClean="0"/>
              <a:t> </a:t>
            </a:r>
            <a:r>
              <a:rPr lang="en-US" dirty="0" smtClean="0"/>
              <a:t>dominion, the authors of the King James Bible played on meaning appropriate to that</a:t>
            </a:r>
            <a:r>
              <a:rPr lang="en-US" baseline="0" dirty="0" smtClean="0"/>
              <a:t> </a:t>
            </a:r>
            <a:r>
              <a:rPr lang="en-US" dirty="0" smtClean="0"/>
              <a:t>English word in its particular historical and cultural context” (66, footnote 3). https://</a:t>
            </a:r>
            <a:r>
              <a:rPr lang="en-US" dirty="0" err="1" smtClean="0"/>
              <a:t>scholarcommons.usf.edu</a:t>
            </a:r>
            <a:r>
              <a:rPr lang="en-US" dirty="0" smtClean="0"/>
              <a:t>/</a:t>
            </a:r>
            <a:r>
              <a:rPr lang="en-US" dirty="0" err="1" smtClean="0"/>
              <a:t>cgi</a:t>
            </a:r>
            <a:r>
              <a:rPr lang="en-US" dirty="0" smtClean="0"/>
              <a:t>/</a:t>
            </a:r>
            <a:r>
              <a:rPr lang="en-US" dirty="0" err="1" smtClean="0"/>
              <a:t>viewcontent.cgi?referer</a:t>
            </a:r>
            <a:r>
              <a:rPr lang="en-US" dirty="0" smtClean="0"/>
              <a:t>=https://</a:t>
            </a:r>
            <a:r>
              <a:rPr lang="en-US" dirty="0" err="1" smtClean="0"/>
              <a:t>scholar.google.com</a:t>
            </a:r>
            <a:r>
              <a:rPr lang="en-US" dirty="0" smtClean="0"/>
              <a:t>/&amp;</a:t>
            </a:r>
            <a:r>
              <a:rPr lang="en-US" dirty="0" err="1" smtClean="0"/>
              <a:t>httpsredir</a:t>
            </a:r>
            <a:r>
              <a:rPr lang="en-US" dirty="0" smtClean="0"/>
              <a:t>=1&amp;article=2508&amp;context=</a:t>
            </a:r>
            <a:r>
              <a:rPr lang="en-US" dirty="0" err="1" smtClean="0"/>
              <a:t>etd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1620 Francis Bacon</a:t>
            </a:r>
            <a:r>
              <a:rPr lang="en-US" baseline="0" dirty="0" smtClean="0"/>
              <a:t> invents ‘Scientific Method’ and say ‘Nature is enemy to be crushed and conquered’, as Radah.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King James Bible:</a:t>
            </a:r>
            <a:r>
              <a:rPr lang="en-US" baseline="0" dirty="0" smtClean="0"/>
              <a:t> “</a:t>
            </a:r>
            <a:r>
              <a:rPr lang="en-US" dirty="0" smtClean="0"/>
              <a:t>And God blessed them, and God said unto them, Be fruitful, and multiply, and replenish the earth, and subdue it: and have dominion over the fish of the sea, and over the fowl of the air, and over every living thing that </a:t>
            </a:r>
            <a:r>
              <a:rPr lang="en-US" dirty="0" err="1" smtClean="0"/>
              <a:t>moveth</a:t>
            </a:r>
            <a:r>
              <a:rPr lang="en-US" dirty="0" smtClean="0"/>
              <a:t> upon the earth”</a:t>
            </a:r>
            <a:r>
              <a:rPr lang="en-US" baseline="0" dirty="0" smtClean="0"/>
              <a:t> https://</a:t>
            </a:r>
            <a:r>
              <a:rPr lang="en-US" baseline="0" dirty="0" err="1" smtClean="0"/>
              <a:t>www.kingjamesbibleonline.org</a:t>
            </a:r>
            <a:r>
              <a:rPr lang="en-US" baseline="0" dirty="0" smtClean="0"/>
              <a:t>/Genesis-Chapter-1/#28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31</a:t>
            </a:fld>
            <a:endParaRPr lang="en-NZ"/>
          </a:p>
        </p:txBody>
      </p:sp>
    </p:spTree>
    <p:extLst>
      <p:ext uri="{BB962C8B-B14F-4D97-AF65-F5344CB8AC3E}">
        <p14:creationId xmlns:p14="http://schemas.microsoft.com/office/powerpoint/2010/main" val="2310859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See Marty </a:t>
            </a:r>
            <a:r>
              <a:rPr lang="en-US" dirty="0" err="1" smtClean="0"/>
              <a:t>Wortman</a:t>
            </a:r>
            <a:r>
              <a:rPr lang="en-US" dirty="0" smtClean="0"/>
              <a:t> (2003) dissertation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Wortman</a:t>
            </a:r>
            <a:r>
              <a:rPr lang="en-US" dirty="0" smtClean="0"/>
              <a:t>, Marty J. (2003). </a:t>
            </a:r>
            <a:r>
              <a:rPr lang="en-US" dirty="0" err="1" smtClean="0"/>
              <a:t>Dwellness</a:t>
            </a:r>
            <a:r>
              <a:rPr lang="en-US" dirty="0" smtClean="0"/>
              <a:t>: A radical notion of </a:t>
            </a:r>
            <a:r>
              <a:rPr lang="en-US" dirty="0" err="1" smtClean="0"/>
              <a:t>wilderness.Accessed</a:t>
            </a:r>
            <a:r>
              <a:rPr lang="en-US" dirty="0" smtClean="0"/>
              <a:t> Apr 14 2019 at https://</a:t>
            </a:r>
            <a:r>
              <a:rPr lang="en-US" dirty="0" err="1" smtClean="0"/>
              <a:t>scholarcommons.usf.edu</a:t>
            </a:r>
            <a:r>
              <a:rPr lang="en-US" dirty="0" smtClean="0"/>
              <a:t>/</a:t>
            </a:r>
            <a:r>
              <a:rPr lang="en-US" dirty="0" err="1" smtClean="0"/>
              <a:t>cgi</a:t>
            </a:r>
            <a:r>
              <a:rPr lang="en-US" dirty="0" smtClean="0"/>
              <a:t>/</a:t>
            </a:r>
            <a:r>
              <a:rPr lang="en-US" dirty="0" err="1" smtClean="0"/>
              <a:t>viewcontent.cgi?referer</a:t>
            </a:r>
            <a:r>
              <a:rPr lang="en-US" dirty="0" smtClean="0"/>
              <a:t>=https://</a:t>
            </a:r>
            <a:r>
              <a:rPr lang="en-US" dirty="0" err="1" smtClean="0"/>
              <a:t>scholar.google.com</a:t>
            </a:r>
            <a:r>
              <a:rPr lang="en-US" dirty="0" smtClean="0"/>
              <a:t>/&amp;</a:t>
            </a:r>
            <a:r>
              <a:rPr lang="en-US" dirty="0" err="1" smtClean="0"/>
              <a:t>httpsredir</a:t>
            </a:r>
            <a:r>
              <a:rPr lang="en-US" dirty="0" smtClean="0"/>
              <a:t>=1&amp;article=2508&amp;context=</a:t>
            </a:r>
            <a:r>
              <a:rPr lang="en-US" dirty="0" err="1" smtClean="0"/>
              <a:t>etd</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BUT 1969 when Cuyahoga River caught fire in Ohio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Be </a:t>
            </a:r>
            <a:r>
              <a:rPr lang="en-US" sz="1200" dirty="0" smtClean="0"/>
              <a:t>an </a:t>
            </a:r>
            <a:r>
              <a:rPr lang="en-US" sz="1200" dirty="0" smtClean="0"/>
              <a:t>Earth Keeper </a:t>
            </a:r>
            <a:r>
              <a:rPr lang="mr-IN" sz="1200" dirty="0" smtClean="0"/>
              <a:t>–</a:t>
            </a:r>
            <a:r>
              <a:rPr lang="en-US" sz="1200" dirty="0" smtClean="0"/>
              <a:t> Environmental Justice see https://</a:t>
            </a:r>
            <a:r>
              <a:rPr lang="en-US" sz="1200" dirty="0" err="1" smtClean="0"/>
              <a:t>www.umccreationcare.org</a:t>
            </a:r>
            <a:r>
              <a:rPr lang="en-US" sz="120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Caring for Creation: A call for Stewardship and Justice, see 2016</a:t>
            </a:r>
            <a:r>
              <a:rPr lang="en-US" sz="1200" baseline="0" dirty="0" smtClean="0"/>
              <a:t> Book of Resolutions, #1033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 covenant to protect and defend God’s creation. https://</a:t>
            </a:r>
            <a:r>
              <a:rPr lang="en-US" sz="1200" baseline="0" dirty="0" err="1" smtClean="0"/>
              <a:t>www.umcjustice.org</a:t>
            </a:r>
            <a:r>
              <a:rPr lang="en-US" sz="1200" baseline="0" dirty="0" smtClean="0"/>
              <a:t>/who-we-are/social-principles-and-resolutions/caring-for-creation-a-call-to-stewardship-and-justice-1033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See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Poole, Kelsey. (2010). “Ecotheology and the United Methodist Church. Accessed Apr 16 2019 at https://</a:t>
            </a:r>
            <a:r>
              <a:rPr lang="en-US" sz="1200" baseline="0" dirty="0" err="1" smtClean="0"/>
              <a:t>dra.american.edu</a:t>
            </a:r>
            <a:r>
              <a:rPr lang="en-US" sz="1200" baseline="0" dirty="0" smtClean="0"/>
              <a:t>/</a:t>
            </a:r>
            <a:r>
              <a:rPr lang="en-US" sz="1200" baseline="0" dirty="0" err="1" smtClean="0"/>
              <a:t>islandora</a:t>
            </a:r>
            <a:r>
              <a:rPr lang="en-US" sz="1200" baseline="0" dirty="0" smtClean="0"/>
              <a:t>/object/0910capstones%3A67/</a:t>
            </a:r>
            <a:r>
              <a:rPr lang="en-US" sz="1200" baseline="0" dirty="0" err="1" smtClean="0"/>
              <a:t>datastream</a:t>
            </a:r>
            <a:r>
              <a:rPr lang="en-US" sz="1200" baseline="0" dirty="0" smtClean="0"/>
              <a:t>/PDF/view</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Poole  asks, ‘What does God mean by dominion, the </a:t>
            </a:r>
            <a:r>
              <a:rPr lang="en-US" sz="1200" i="1" baseline="0" dirty="0" smtClean="0"/>
              <a:t>radah</a:t>
            </a:r>
            <a:r>
              <a:rPr lang="en-US" sz="1200" i="0" baseline="0" dirty="0" smtClean="0"/>
              <a:t> Hebrew word.  Many now believe that Radah has a different meaning than the modern world has given to it.  Instead of an Anthropocentric religion, are people called to stewardship? Greek word for ‘steward’ is </a:t>
            </a:r>
            <a:r>
              <a:rPr lang="en-US" sz="1200" i="1" baseline="0" dirty="0" err="1" smtClean="0"/>
              <a:t>oikonomos</a:t>
            </a:r>
            <a:r>
              <a:rPr lang="en-US" sz="1200" i="0" baseline="0" dirty="0" smtClean="0"/>
              <a:t>.   Stewardship implies humans are part of nature, and the well-being of life depends on stewardship of nature, including Boje’s focus on water care.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story of Genesis 2 reveals</a:t>
            </a:r>
            <a:r>
              <a:rPr lang="en-US" baseline="0" dirty="0" smtClean="0"/>
              <a:t> complete and harmonious interrelatedness of creation with humankind and all creation (Colossians 1:15-20)</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Uncheced</a:t>
            </a:r>
            <a:r>
              <a:rPr lang="en-US" baseline="0" dirty="0" smtClean="0"/>
              <a:t> consumption and development patterns are unsustainable to creation, and bringing increased inequality around the world https://</a:t>
            </a:r>
            <a:r>
              <a:rPr lang="en-US" baseline="0" dirty="0" err="1" smtClean="0"/>
              <a:t>www.umcjustice.org</a:t>
            </a:r>
            <a:r>
              <a:rPr lang="en-US" baseline="0" dirty="0" smtClean="0"/>
              <a:t>/who-we-are/social-principles-and-resolutions/caring-for-creation-a-call-to-stewardship-and-justice-1033</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32</a:t>
            </a:fld>
            <a:endParaRPr lang="en-NZ"/>
          </a:p>
        </p:txBody>
      </p:sp>
    </p:spTree>
    <p:extLst>
      <p:ext uri="{BB962C8B-B14F-4D97-AF65-F5344CB8AC3E}">
        <p14:creationId xmlns:p14="http://schemas.microsoft.com/office/powerpoint/2010/main" val="2310859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smtClean="0"/>
              <a:t>Psalm 72:8, 12-14 “May he rule (</a:t>
            </a:r>
            <a:r>
              <a:rPr lang="en-US" sz="1200" b="1" dirty="0" smtClean="0"/>
              <a:t>Radah</a:t>
            </a:r>
            <a:r>
              <a:rPr lang="en-US" sz="1200" dirty="0" smtClean="0"/>
              <a:t>) from sea to sea and from the River to the ends of the earth.  For he will deliver the needy who cry out, the afflicted who have no one to help.  He will take pity on the weak and the needy and save the needy from death. He will rescue them from oppression and violence, for precious is their blood in his sight.”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1620 Francis Bacon</a:t>
            </a:r>
            <a:r>
              <a:rPr lang="en-US" baseline="0" dirty="0" smtClean="0"/>
              <a:t> invents ‘Scientific Method’ and say ‘Nature as enemy to be crushed and conquered’, as Radah.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Exact phrase “</a:t>
            </a:r>
            <a:r>
              <a:rPr lang="en-US" dirty="0" smtClean="0"/>
              <a:t>For man by the fall fell at the same time from his state of </a:t>
            </a:r>
            <a:r>
              <a:rPr lang="en-US" dirty="0" err="1" smtClean="0"/>
              <a:t>innocency</a:t>
            </a:r>
            <a:r>
              <a:rPr lang="en-US" dirty="0" smtClean="0"/>
              <a:t> and from his dominion over creation” OR TRUE DIRECTIONS CONCERNING THE INTERPRETATION OF NATURE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L2 https://</a:t>
            </a:r>
            <a:r>
              <a:rPr lang="en-US" dirty="0" err="1" smtClean="0"/>
              <a:t>www.constitution.org</a:t>
            </a:r>
            <a:r>
              <a:rPr lang="en-US" dirty="0" smtClean="0"/>
              <a:t>/bacon/</a:t>
            </a:r>
            <a:r>
              <a:rPr lang="en-US" dirty="0" err="1" smtClean="0"/>
              <a:t>nov_org.htm</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1969 when Cuyahoga River caught fire in Ohio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2019  United Methodist Creation Care Conference will be held in Nashville, TN, July 11-13 https://</a:t>
            </a:r>
            <a:r>
              <a:rPr lang="en-US" dirty="0" err="1" smtClean="0"/>
              <a:t>www.umccreationcare.org</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Global Ministries </a:t>
            </a:r>
            <a:r>
              <a:rPr lang="en-US" dirty="0" err="1" smtClean="0"/>
              <a:t>Earthkeepers</a:t>
            </a:r>
            <a:r>
              <a:rPr lang="en-US" dirty="0" smtClean="0"/>
              <a:t> Program with </a:t>
            </a:r>
            <a:r>
              <a:rPr lang="en-US" dirty="0" err="1" smtClean="0"/>
              <a:t>trianing</a:t>
            </a:r>
            <a:r>
              <a:rPr lang="en-US" dirty="0" smtClean="0"/>
              <a:t> application announced for 2019.</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Psalm</a:t>
            </a:r>
            <a:r>
              <a:rPr lang="en-US" baseline="0" dirty="0" smtClean="0"/>
              <a:t> 72:8, 12-14 study of Radah see https://</a:t>
            </a:r>
            <a:r>
              <a:rPr lang="en-US" baseline="0" dirty="0" err="1" smtClean="0"/>
              <a:t>veritas.community</a:t>
            </a:r>
            <a:r>
              <a:rPr lang="en-US" baseline="0" dirty="0" smtClean="0"/>
              <a:t>/</a:t>
            </a:r>
            <a:r>
              <a:rPr lang="en-US" baseline="0" dirty="0" err="1" smtClean="0"/>
              <a:t>veritas</a:t>
            </a:r>
            <a:r>
              <a:rPr lang="en-US" baseline="0" dirty="0" smtClean="0"/>
              <a:t>-community/2015/04/20/the-generous-life-week-2-stewardship-of-the-environment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See Gen @:% study of Radah at http://</a:t>
            </a:r>
            <a:r>
              <a:rPr lang="en-US" baseline="0" dirty="0" err="1" smtClean="0"/>
              <a:t>www.abxn.org</a:t>
            </a:r>
            <a:r>
              <a:rPr lang="en-US" baseline="0" dirty="0" smtClean="0"/>
              <a:t>/</a:t>
            </a:r>
            <a:r>
              <a:rPr lang="en-US" baseline="0" dirty="0" err="1" smtClean="0"/>
              <a:t>radah.html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Majority of Christians believe God has called them to care for the world -- https://</a:t>
            </a:r>
            <a:r>
              <a:rPr lang="en-US" baseline="0" dirty="0" err="1" smtClean="0"/>
              <a:t>www.deseretnews.com</a:t>
            </a:r>
            <a:r>
              <a:rPr lang="en-US" baseline="0" dirty="0" smtClean="0"/>
              <a:t>/article/865621588/A-majority-of-Christians-believe-God-has-called-them-to-save-the-world.html  This is also source of Francis Bacon quote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33</a:t>
            </a:fld>
            <a:endParaRPr lang="en-NZ"/>
          </a:p>
        </p:txBody>
      </p:sp>
    </p:spTree>
    <p:extLst>
      <p:ext uri="{BB962C8B-B14F-4D97-AF65-F5344CB8AC3E}">
        <p14:creationId xmlns:p14="http://schemas.microsoft.com/office/powerpoint/2010/main" val="2310859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implication of Creation Care is for</a:t>
            </a:r>
            <a:r>
              <a:rPr lang="en-US" baseline="0" dirty="0" smtClean="0"/>
              <a:t> United Methodists to hold conferences and studies on ‘Water=Ethics” </a:t>
            </a:r>
          </a:p>
          <a:p>
            <a:r>
              <a:rPr lang="en-US" dirty="0" smtClean="0"/>
              <a:t>https://</a:t>
            </a:r>
            <a:r>
              <a:rPr lang="en-US" dirty="0" err="1" smtClean="0"/>
              <a:t>www.umccreationcare.org</a:t>
            </a:r>
            <a:r>
              <a:rPr lang="en-US" dirty="0" smtClean="0"/>
              <a:t>/#!</a:t>
            </a:r>
            <a:r>
              <a:rPr lang="en-US" dirty="0" err="1" smtClean="0"/>
              <a:t>about_us</a:t>
            </a:r>
            <a:r>
              <a:rPr lang="en-US" dirty="0" smtClean="0"/>
              <a:t>/</a:t>
            </a:r>
            <a:r>
              <a:rPr lang="en-US" dirty="0" err="1" smtClean="0"/>
              <a:t>csgz</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34</a:t>
            </a:fld>
            <a:endParaRPr lang="en-NZ"/>
          </a:p>
        </p:txBody>
      </p:sp>
    </p:spTree>
    <p:extLst>
      <p:ext uri="{BB962C8B-B14F-4D97-AF65-F5344CB8AC3E}">
        <p14:creationId xmlns:p14="http://schemas.microsoft.com/office/powerpoint/2010/main" val="1079273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Texas</a:t>
            </a:r>
            <a:r>
              <a:rPr lang="en-US" baseline="0" dirty="0" smtClean="0"/>
              <a:t> ‘Rule of Capture’ is in force. First one to CAPTURE and put to USE the water, oil, gas, etc. on their property, OWNS.</a:t>
            </a:r>
          </a:p>
          <a:p>
            <a:r>
              <a:rPr lang="en-US" baseline="0" dirty="0" smtClean="0"/>
              <a:t>Is Soda a good use of water? If its malicious intent, then ‘Rule of Capture’ actually may mean to stop that kind of use.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dirty="0" smtClean="0"/>
              <a:t>Texas court cases addressing groundwater ownership date back to at least 1904. W. A. East sued the Houston &amp; Texas Central Railway Co., alleging the Railway’s aggressive pumping of water from a well on their property had dried up a natural spring on East’s adjacent property. The Texas Supreme Court sided with the Railway saying that a landowner has the right to divert, consume, or cut off groundwater, without regard to neighboring properties. Their view was that groundwater was part of the soil and was thus a part of the landowner’s property like the soil.” https://</a:t>
            </a:r>
            <a:r>
              <a:rPr lang="en-US" dirty="0" err="1" smtClean="0"/>
              <a:t>www.sprouselaw.com</a:t>
            </a:r>
            <a:r>
              <a:rPr lang="en-US" dirty="0" smtClean="0"/>
              <a:t>/ownership-of-</a:t>
            </a:r>
            <a:r>
              <a:rPr lang="en-US" dirty="0" err="1" smtClean="0"/>
              <a:t>texas</a:t>
            </a:r>
            <a:r>
              <a:rPr lang="en-US" dirty="0" smtClean="0"/>
              <a:t>-groundwater/ </a:t>
            </a:r>
            <a:endParaRPr lang="en-US" baseline="0" dirty="0" smtClean="0"/>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3</a:t>
            </a:fld>
            <a:endParaRPr lang="en-NZ"/>
          </a:p>
        </p:txBody>
      </p:sp>
    </p:spTree>
    <p:extLst>
      <p:ext uri="{BB962C8B-B14F-4D97-AF65-F5344CB8AC3E}">
        <p14:creationId xmlns:p14="http://schemas.microsoft.com/office/powerpoint/2010/main" val="4142783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some United</a:t>
            </a:r>
            <a:r>
              <a:rPr lang="en-US" baseline="0" dirty="0" smtClean="0"/>
              <a:t> Methodists, Creation Care is a biblical mandate https://</a:t>
            </a:r>
            <a:r>
              <a:rPr lang="en-US" baseline="0" dirty="0" err="1" smtClean="0"/>
              <a:t>www.umnews.org</a:t>
            </a:r>
            <a:r>
              <a:rPr lang="en-US" baseline="0" dirty="0" smtClean="0"/>
              <a:t>/en/news/assuming-role-of-creation-care-as-gods-mandate</a:t>
            </a:r>
          </a:p>
          <a:p>
            <a:r>
              <a:rPr lang="en-US" baseline="0" dirty="0" smtClean="0"/>
              <a:t>God’s first word to Adam was ‘to till and keep the earth’</a:t>
            </a:r>
          </a:p>
          <a:p>
            <a:r>
              <a:rPr lang="en-US" baseline="0" dirty="0" smtClean="0"/>
              <a:t>The spring conference in Atlanta, of Methodist Church had the them “Let Justice Roll Down Like Waters. </a:t>
            </a:r>
          </a:p>
          <a:p>
            <a:endParaRPr lang="en-US" dirty="0" smtClean="0"/>
          </a:p>
          <a:p>
            <a:r>
              <a:rPr lang="en-US" dirty="0" smtClean="0"/>
              <a:t>See Caretakers for God’s Creation United Methodist’s website https://</a:t>
            </a:r>
            <a:r>
              <a:rPr lang="en-US" dirty="0" err="1" smtClean="0"/>
              <a:t>www.umccreationcare.org</a:t>
            </a:r>
            <a:r>
              <a:rPr lang="en-US" dirty="0" smtClean="0"/>
              <a:t>/#!</a:t>
            </a:r>
            <a:r>
              <a:rPr lang="en-US" dirty="0" err="1" smtClean="0"/>
              <a:t>about_us</a:t>
            </a:r>
            <a:r>
              <a:rPr lang="en-US" dirty="0" smtClean="0"/>
              <a:t>/</a:t>
            </a:r>
            <a:r>
              <a:rPr lang="en-US" dirty="0" err="1" smtClean="0"/>
              <a:t>csgz</a:t>
            </a:r>
            <a:r>
              <a:rPr lang="en-US" dirty="0" smtClean="0"/>
              <a:t> </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35</a:t>
            </a:fld>
            <a:endParaRPr lang="en-NZ"/>
          </a:p>
        </p:txBody>
      </p:sp>
    </p:spTree>
    <p:extLst>
      <p:ext uri="{BB962C8B-B14F-4D97-AF65-F5344CB8AC3E}">
        <p14:creationId xmlns:p14="http://schemas.microsoft.com/office/powerpoint/2010/main" val="11353769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Unsafe water kills 200 children every hour of diarrheal,</a:t>
            </a:r>
            <a:r>
              <a:rPr lang="en-US" sz="1200" b="1" baseline="0" dirty="0" smtClean="0"/>
              <a:t> malaria, parasites</a:t>
            </a: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3.4 million people, mostly children</a:t>
            </a:r>
            <a:r>
              <a:rPr lang="en-US" sz="1200" b="1" baseline="0" dirty="0" smtClean="0"/>
              <a:t> die each year of water-borne diseases.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11 million children die each year of mostly quite preventable diseases before reaching their 5</a:t>
            </a:r>
            <a:r>
              <a:rPr lang="en-US" sz="1200" b="1" baseline="30000" dirty="0" smtClean="0"/>
              <a:t>th</a:t>
            </a:r>
            <a:r>
              <a:rPr lang="en-US" sz="1200" b="1" baseline="0" dirty="0" smtClean="0"/>
              <a:t> birthday! And ½ of world’s population suffering from 1 or more water-related diseases.4 billion annual cases of diarrheal water-borne disease cause 2.2 million deaths a year, mostly of children under five https://</a:t>
            </a:r>
            <a:r>
              <a:rPr lang="en-US" sz="1200" b="1" baseline="0" dirty="0" err="1" smtClean="0"/>
              <a:t>www.unicef.org</a:t>
            </a:r>
            <a:r>
              <a:rPr lang="en-US" sz="1200" b="1" baseline="0" dirty="0" smtClean="0"/>
              <a:t>/media/media_21423.html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QUESTION: Does the water we drink contain Prescription Meds, Animal Growth hormones, nicotine, caffeine, fertilizers, pesticides?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YES, Mayo Clinic study says Pain Killers top list of Meds taken in USA, and USA consumes more than other nations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Leading cause of death now among people under 50 is opioid Med overdose, 59,000 deaths a year (19% up from year before) https://</a:t>
            </a:r>
            <a:r>
              <a:rPr lang="en-US" sz="1200" b="1" baseline="0" dirty="0" err="1" smtClean="0"/>
              <a:t>www.cbsnews.com</a:t>
            </a:r>
            <a:r>
              <a:rPr lang="en-US" sz="1200" b="1" baseline="0" dirty="0" smtClean="0"/>
              <a:t>/news/overdoses-are-leading-cause-of-death-americans-under-50/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Study in 2008 found Mood altering Meds in tap water in 24 municipalities, and 34 other that don’t test at all </a:t>
            </a:r>
            <a:r>
              <a:rPr lang="en-US" sz="1200" b="1" baseline="0" dirty="0" err="1" smtClean="0"/>
              <a:t>Americanlives.org</a:t>
            </a:r>
            <a:r>
              <a:rPr lang="en-US" sz="1200" b="1"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THEREFORE: Need more research into water treatment methods that can remove Meds from not just drinking water but entire Closed Loop Water Cycle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Another study found 47 different Meds in samples of drinking water before water treatment plants, and 37 still there after treatment </a:t>
            </a:r>
            <a:r>
              <a:rPr lang="en-US" sz="1200" b="1" baseline="0" dirty="0" err="1" smtClean="0"/>
              <a:t>tonicvice.com</a:t>
            </a:r>
            <a:r>
              <a:rPr lang="en-US" sz="1200" b="1"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QUESTION: WHY are people in US, UK, Western Europe using so many Meds? Why the upward trend?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ANSWER: People seeking quick fix to health instead of exercise, changing drink and food habits, or changing their life/work styles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Age 50 to 65, average # of Meds is 19.2. Number of Meds drops after age 65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Drug companies charge Americans 2 and 3 times price of same drugs sold in UK or Switzerland </a:t>
            </a:r>
            <a:r>
              <a:rPr lang="en-US" sz="1200" b="1" baseline="0" dirty="0" err="1" smtClean="0"/>
              <a:t>healthsystemtracker.org</a:t>
            </a:r>
            <a:r>
              <a:rPr lang="en-US" sz="1200" b="1"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HOW TO FILTER MEDS FROM WATER? Reverse Osmosis is best, but tastes Yuk; Activated Charcoal filters some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Most bottled water contains Meds, Caffeine, and Nicotine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Study in Spain found 58 active Meds in 10 bottled water brands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Study in UK found Meds in ground water, drinking water, and says bottled water often uses no filtration or filtration designed for Macro-Pollutants, NOT the Micro-Pollutants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See book by Cases Adams, Pure Water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Study by Scientific </a:t>
            </a:r>
            <a:r>
              <a:rPr lang="en-US" sz="1200" b="1" baseline="0" dirty="0" err="1" smtClean="0"/>
              <a:t>America.com</a:t>
            </a:r>
            <a:r>
              <a:rPr lang="en-US" sz="1200" b="1" baseline="0" dirty="0" smtClean="0"/>
              <a:t> finds Meds in 80% of samples of USA groundwater, rivers, lakes, estuaries, and affects the drinking water of 40 million Americans.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 THEREFORE: We can conclude from the Statistical Storytelling that 11 million children die each year of preventable diseases, most of them involving water quality and sanitation practices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We can also conclude that Closed Loop Water Cycle of the World is being Over-Medicated, and the kinds of Filtration Systems being used and regulated are not getting at the root causes of the problem of decreasing worldwide fresh water quality control, and we are slipping into a downward spiral, hovering over the abyss, which makes Water=Denial and escapism popular option, rather than actually getting at Water= 5, 6, 7, 8, 9, we expect Water-3 to solve Water=2, but fail to understand Water+1, 4,7 8, &amp; 9.</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r>
              <a:rPr lang="en-US" sz="1200" kern="1200" dirty="0" smtClean="0">
                <a:solidFill>
                  <a:schemeClr val="tx1"/>
                </a:solidFill>
                <a:latin typeface="+mn-lt"/>
                <a:ea typeface="+mn-ea"/>
                <a:cs typeface="+mn-cs"/>
              </a:rPr>
              <a:t>56 meds found in drinking water</a:t>
            </a:r>
          </a:p>
          <a:p>
            <a:r>
              <a:rPr lang="en-US" sz="1200" kern="1200" dirty="0" smtClean="0">
                <a:solidFill>
                  <a:schemeClr val="tx1"/>
                </a:solidFill>
                <a:latin typeface="+mn-lt"/>
                <a:ea typeface="+mn-ea"/>
                <a:cs typeface="+mn-cs"/>
              </a:rPr>
              <a:t>CA has meds such as sex hormones</a:t>
            </a:r>
          </a:p>
          <a:p>
            <a:r>
              <a:rPr lang="en-US" sz="1200" kern="1200" dirty="0" smtClean="0">
                <a:solidFill>
                  <a:schemeClr val="tx1"/>
                </a:solidFill>
                <a:latin typeface="+mn-lt"/>
                <a:ea typeface="+mn-ea"/>
                <a:cs typeface="+mn-cs"/>
              </a:rPr>
              <a:t>3 kinds of meds in AZ</a:t>
            </a:r>
          </a:p>
          <a:p>
            <a:r>
              <a:rPr lang="en-US" sz="1200" kern="1200" dirty="0" smtClean="0">
                <a:solidFill>
                  <a:schemeClr val="tx1"/>
                </a:solidFill>
                <a:latin typeface="+mn-lt"/>
                <a:ea typeface="+mn-ea"/>
                <a:cs typeface="+mn-cs"/>
              </a:rPr>
              <a:t>There are no federal regulations for meds in the drinking water of America. So anyone can dump any med in the water, and there are no testing going on. NY state refused to test their water for meds. Then USDA stepped in and found lots of different meds. But NYC drinking water continues to meet all federal EPA regulations (because there aren’t any).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90% of bottled water, come from tap supplies, and it still has the </a:t>
            </a:r>
            <a:r>
              <a:rPr lang="en-US" sz="1200" kern="1200" dirty="0" smtClean="0">
                <a:solidFill>
                  <a:schemeClr val="tx1"/>
                </a:solidFill>
                <a:latin typeface="+mn-lt"/>
                <a:ea typeface="+mn-ea"/>
                <a:cs typeface="+mn-cs"/>
              </a:rPr>
              <a:t>pharmaceutical </a:t>
            </a:r>
            <a:r>
              <a:rPr lang="en-US" sz="1200" kern="1200" dirty="0" smtClean="0">
                <a:solidFill>
                  <a:schemeClr val="tx1"/>
                </a:solidFill>
                <a:latin typeface="+mn-lt"/>
                <a:ea typeface="+mn-ea"/>
                <a:cs typeface="+mn-cs"/>
              </a:rPr>
              <a:t>in it.  No telling the long term side effects of ingesting meds in bottled water.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US citizens take 4.25 billion pills a year, </a:t>
            </a:r>
            <a:r>
              <a:rPr lang="en-US" sz="1200" kern="1200" dirty="0" smtClean="0">
                <a:solidFill>
                  <a:schemeClr val="tx1"/>
                </a:solidFill>
                <a:latin typeface="+mn-lt"/>
                <a:ea typeface="+mn-ea"/>
                <a:cs typeface="+mn-cs"/>
                <a:hlinkClick r:id="rId3"/>
              </a:rPr>
              <a:t>https://www.youtube.com/watch?v=qGWWarqyp8I  Drugs in Drinking Water Mind Control and Others Must Watch</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7 EXAMPLES:</a:t>
            </a:r>
          </a:p>
          <a:p>
            <a:r>
              <a:rPr lang="en-US" sz="1200" b="0" kern="1200" dirty="0" smtClean="0">
                <a:solidFill>
                  <a:schemeClr val="tx1"/>
                </a:solidFill>
                <a:latin typeface="+mn-lt"/>
                <a:ea typeface="+mn-ea"/>
                <a:cs typeface="+mn-cs"/>
              </a:rPr>
              <a:t>J&amp;J 2006  $11 billion profit</a:t>
            </a:r>
          </a:p>
          <a:p>
            <a:r>
              <a:rPr lang="en-US" sz="1200" b="0" kern="1200" dirty="0" smtClean="0">
                <a:solidFill>
                  <a:schemeClr val="tx1"/>
                </a:solidFill>
                <a:latin typeface="+mn-lt"/>
                <a:ea typeface="+mn-ea"/>
                <a:cs typeface="+mn-cs"/>
              </a:rPr>
              <a:t>Pfizer $19.3 billion profit(</a:t>
            </a:r>
            <a:r>
              <a:rPr lang="en-US" sz="1200" b="0" kern="1200" dirty="0" err="1" smtClean="0">
                <a:solidFill>
                  <a:schemeClr val="tx1"/>
                </a:solidFill>
                <a:latin typeface="+mn-lt"/>
                <a:ea typeface="+mn-ea"/>
                <a:cs typeface="+mn-cs"/>
              </a:rPr>
              <a:t>viagra</a:t>
            </a:r>
            <a:r>
              <a:rPr lang="en-US" sz="1200" b="0" kern="1200" dirty="0" smtClean="0">
                <a:solidFill>
                  <a:schemeClr val="tx1"/>
                </a:solidFill>
                <a:latin typeface="+mn-lt"/>
                <a:ea typeface="+mn-ea"/>
                <a:cs typeface="+mn-cs"/>
              </a:rPr>
              <a:t>)</a:t>
            </a:r>
          </a:p>
          <a:p>
            <a:r>
              <a:rPr lang="en-US" sz="1200" b="0" kern="1200" dirty="0" smtClean="0">
                <a:solidFill>
                  <a:schemeClr val="tx1"/>
                </a:solidFill>
                <a:latin typeface="+mn-lt"/>
                <a:ea typeface="+mn-ea"/>
                <a:cs typeface="+mn-cs"/>
              </a:rPr>
              <a:t>GSK $10.1 billion profit</a:t>
            </a:r>
          </a:p>
          <a:p>
            <a:r>
              <a:rPr lang="en-US" sz="1200" b="0" kern="1200" dirty="0" smtClean="0">
                <a:solidFill>
                  <a:schemeClr val="tx1"/>
                </a:solidFill>
                <a:latin typeface="+mn-lt"/>
                <a:ea typeface="+mn-ea"/>
                <a:cs typeface="+mn-cs"/>
              </a:rPr>
              <a:t>Merck $4.4 billion profit</a:t>
            </a:r>
          </a:p>
          <a:p>
            <a:r>
              <a:rPr lang="en-US" sz="1200" b="0" kern="1200" dirty="0" smtClean="0">
                <a:solidFill>
                  <a:schemeClr val="tx1"/>
                </a:solidFill>
                <a:latin typeface="+mn-lt"/>
                <a:ea typeface="+mn-ea"/>
                <a:cs typeface="+mn-cs"/>
              </a:rPr>
              <a:t>Abbott 1.7 billion profit</a:t>
            </a:r>
          </a:p>
          <a:p>
            <a:r>
              <a:rPr lang="en-US" sz="1200" b="0" kern="1200" dirty="0" smtClean="0">
                <a:solidFill>
                  <a:schemeClr val="tx1"/>
                </a:solidFill>
                <a:latin typeface="+mn-lt"/>
                <a:ea typeface="+mn-ea"/>
                <a:cs typeface="+mn-cs"/>
              </a:rPr>
              <a:t>P&amp;G 1$0.3 billion profit</a:t>
            </a:r>
          </a:p>
          <a:p>
            <a:r>
              <a:rPr lang="en-US" sz="1200" b="0" kern="1200" dirty="0" err="1" smtClean="0">
                <a:solidFill>
                  <a:schemeClr val="tx1"/>
                </a:solidFill>
                <a:latin typeface="+mn-lt"/>
                <a:ea typeface="+mn-ea"/>
                <a:cs typeface="+mn-cs"/>
              </a:rPr>
              <a:t>Genetech</a:t>
            </a:r>
            <a:r>
              <a:rPr lang="en-US" sz="1200" b="0" kern="1200" dirty="0" smtClean="0">
                <a:solidFill>
                  <a:schemeClr val="tx1"/>
                </a:solidFill>
                <a:latin typeface="+mn-lt"/>
                <a:ea typeface="+mn-ea"/>
                <a:cs typeface="+mn-cs"/>
              </a:rPr>
              <a:t>  $2.1 billion profit</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36</a:t>
            </a:fld>
            <a:endParaRPr lang="en-NZ"/>
          </a:p>
        </p:txBody>
      </p:sp>
    </p:spTree>
    <p:extLst>
      <p:ext uri="{BB962C8B-B14F-4D97-AF65-F5344CB8AC3E}">
        <p14:creationId xmlns:p14="http://schemas.microsoft.com/office/powerpoint/2010/main" val="685294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Quantum Water is the 4</a:t>
            </a:r>
            <a:r>
              <a:rPr lang="en-US" baseline="30000" dirty="0" smtClean="0"/>
              <a:t>th</a:t>
            </a:r>
            <a:r>
              <a:rPr lang="en-US" baseline="0" dirty="0" smtClean="0"/>
              <a:t> State of water, so this is a complete anomaly changing what we know of Hydrology,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has implications for the study of water, for ‘creation care’ for water justice.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new Quantum Water (4</a:t>
            </a:r>
            <a:r>
              <a:rPr lang="en-US" baseline="30000" dirty="0" smtClean="0"/>
              <a:t>th</a:t>
            </a:r>
            <a:r>
              <a:rPr lang="en-US" baseline="0" dirty="0" smtClean="0"/>
              <a:t> State of Water) can mean new ways of Provision of Water for the People, Animals, Plants, and so on of the world. It can mean new solutions to “creation care.” https://</a:t>
            </a:r>
            <a:r>
              <a:rPr lang="en-US" baseline="0" dirty="0" err="1" smtClean="0"/>
              <a:t>www.umccreationcare.org</a:t>
            </a:r>
            <a:r>
              <a:rPr lang="en-US" baseline="0" dirty="0" smtClean="0"/>
              <a:t>/#!</a:t>
            </a:r>
            <a:r>
              <a:rPr lang="en-US" baseline="0" dirty="0" err="1" smtClean="0"/>
              <a:t>about_us</a:t>
            </a:r>
            <a:r>
              <a:rPr lang="en-US" baseline="0" dirty="0" smtClean="0"/>
              <a:t>/</a:t>
            </a:r>
            <a:r>
              <a:rPr lang="en-US" baseline="0" dirty="0" err="1" smtClean="0"/>
              <a:t>csgz</a:t>
            </a:r>
            <a:r>
              <a:rPr lang="en-US" baseline="0" dirty="0" smtClean="0"/>
              <a:t> </a:t>
            </a:r>
            <a:endParaRPr lang="en-US" dirty="0" smtClean="0"/>
          </a:p>
          <a:p>
            <a:endParaRPr lang="en-US" dirty="0" smtClean="0"/>
          </a:p>
          <a:p>
            <a:r>
              <a:rPr lang="en-US" dirty="0" smtClean="0"/>
              <a:t>Ronald Gurney</a:t>
            </a:r>
            <a:r>
              <a:rPr lang="en-US" baseline="0" dirty="0" smtClean="0"/>
              <a:t> first predicted quantum tunneling of water in 1931. It is being confirmed by numerous experiments that violate the laws of classic physics. So the quantum theory of wave-particle duality is one theory. The spin theory of the oxygen ears is an alternative, as is the </a:t>
            </a:r>
            <a:r>
              <a:rPr lang="en-US" baseline="0" dirty="0" smtClean="0"/>
              <a:t>Einstein </a:t>
            </a:r>
            <a:r>
              <a:rPr lang="en-US" baseline="0" dirty="0" smtClean="0"/>
              <a:t>theory that particles are smeared waves. </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37</a:t>
            </a:fld>
            <a:endParaRPr lang="en-NZ"/>
          </a:p>
        </p:txBody>
      </p:sp>
    </p:spTree>
    <p:extLst>
      <p:ext uri="{BB962C8B-B14F-4D97-AF65-F5344CB8AC3E}">
        <p14:creationId xmlns:p14="http://schemas.microsoft.com/office/powerpoint/2010/main" val="4243445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25.4 billion hydrogen atoms</a:t>
            </a:r>
            <a:r>
              <a:rPr lang="en-US" sz="1200" b="0" kern="1200" dirty="0" smtClean="0">
                <a:solidFill>
                  <a:schemeClr val="tx1"/>
                </a:solidFill>
                <a:latin typeface="+mn-lt"/>
                <a:ea typeface="+mn-ea"/>
                <a:cs typeface="+mn-cs"/>
              </a:rPr>
              <a:t> would make 1 inch</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38</a:t>
            </a:fld>
            <a:endParaRPr lang="en-NZ"/>
          </a:p>
        </p:txBody>
      </p:sp>
    </p:spTree>
    <p:extLst>
      <p:ext uri="{BB962C8B-B14F-4D97-AF65-F5344CB8AC3E}">
        <p14:creationId xmlns:p14="http://schemas.microsoft.com/office/powerpoint/2010/main" val="4243445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Ortho-water and Para-Water</a:t>
            </a:r>
            <a:r>
              <a:rPr lang="en-US" baseline="0" dirty="0" smtClean="0"/>
              <a:t> are what is theorized to be constitutive of the universe, and forms clouds in particular areas of space. </a:t>
            </a:r>
          </a:p>
        </p:txBody>
      </p:sp>
      <p:sp>
        <p:nvSpPr>
          <p:cNvPr id="4" name="Slide Number Placeholder 3"/>
          <p:cNvSpPr>
            <a:spLocks noGrp="1"/>
          </p:cNvSpPr>
          <p:nvPr>
            <p:ph type="sldNum" sz="quarter" idx="10"/>
          </p:nvPr>
        </p:nvSpPr>
        <p:spPr/>
        <p:txBody>
          <a:bodyPr/>
          <a:lstStyle/>
          <a:p>
            <a:fld id="{E0B34011-CC24-4AA9-A287-67993316E01C}" type="slidenum">
              <a:rPr lang="en-NZ" smtClean="0"/>
              <a:t>39</a:t>
            </a:fld>
            <a:endParaRPr lang="en-NZ"/>
          </a:p>
        </p:txBody>
      </p:sp>
    </p:spTree>
    <p:extLst>
      <p:ext uri="{BB962C8B-B14F-4D97-AF65-F5344CB8AC3E}">
        <p14:creationId xmlns:p14="http://schemas.microsoft.com/office/powerpoint/2010/main" val="42434456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quantum tunneling of water occurs when water molecules in </a:t>
            </a:r>
            <a:r>
              <a:rPr lang="en-US" dirty="0" err="1" smtClean="0"/>
              <a:t>nanochannels</a:t>
            </a:r>
            <a:r>
              <a:rPr lang="en-US" dirty="0" smtClean="0"/>
              <a:t> exhibit quantum tunneling behavior that smears out the positions of the hydrogen atoms into a pair of corrugated rings. In that state, the water molecules become delocalized around a ring and assume an unusual double top-like shape.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bottled water part is a joke sort of being played by https://</a:t>
            </a:r>
            <a:r>
              <a:rPr lang="en-US" baseline="0" dirty="0" err="1" smtClean="0"/>
              <a:t>www.quantumpcr.com</a:t>
            </a:r>
            <a:r>
              <a:rPr lang="en-US" baseline="0" dirty="0" smtClean="0"/>
              <a:t>/ https://</a:t>
            </a:r>
            <a:r>
              <a:rPr lang="en-US" baseline="0" dirty="0" err="1" smtClean="0"/>
              <a:t>www.terrawellnessok.com</a:t>
            </a:r>
            <a:r>
              <a:rPr lang="en-US" baseline="0" dirty="0" smtClean="0"/>
              <a:t>/12_pk_quantum_cbd_h20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It is water, it is for sale, but not really quantum in the scientific sense of the term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en-US" dirty="0" smtClean="0"/>
              <a:t>QUANTUM PCR H2O uses a broad spectrum, hemp derived formula to provide CBD along with additional active cannabinoids and </a:t>
            </a:r>
            <a:r>
              <a:rPr lang="en-US" dirty="0" err="1" smtClean="0"/>
              <a:t>terpenoids</a:t>
            </a:r>
            <a:r>
              <a:rPr lang="en-US" dirty="0" smtClean="0"/>
              <a:t> providing maximum efficacy with a unique and familiar flavor profile”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See Roberto Car from Princeton University, “Quantum Physics in a Glass of Water” https://www.youtube.com/</a:t>
            </a:r>
            <a:r>
              <a:rPr lang="en-US" baseline="0" dirty="0" err="1" smtClean="0"/>
              <a:t>watch?v</a:t>
            </a:r>
            <a:r>
              <a:rPr lang="en-US" baseline="0" dirty="0" smtClean="0"/>
              <a:t>=SXqDhu4AEF8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https://</a:t>
            </a:r>
            <a:r>
              <a:rPr lang="en-US" baseline="0" dirty="0" err="1" smtClean="0"/>
              <a:t>www.livescience.com</a:t>
            </a:r>
            <a:r>
              <a:rPr lang="en-US" baseline="0" dirty="0" smtClean="0"/>
              <a:t>/62708-water-two-kinds.html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Second company -- http://</a:t>
            </a:r>
            <a:r>
              <a:rPr lang="en-US" baseline="0" dirty="0" err="1" smtClean="0"/>
              <a:t>www.quantumagua.com</a:t>
            </a:r>
            <a:r>
              <a:rPr lang="en-US" baseline="0" dirty="0" smtClean="0"/>
              <a:t>/</a:t>
            </a:r>
            <a:r>
              <a:rPr lang="en-US" baseline="0" dirty="0" err="1" smtClean="0"/>
              <a:t>quantum_en.html</a:t>
            </a:r>
            <a:r>
              <a:rPr lang="en-US" baseline="0" dirty="0" smtClean="0"/>
              <a:t> Quantum Water --- </a:t>
            </a:r>
            <a:r>
              <a:rPr lang="en-US" dirty="0" smtClean="0"/>
              <a:t>Quantum is derived from the springs deep within the mountains of the Juan Castro Blanco Water National Park of Costa Rica.</a:t>
            </a:r>
            <a:r>
              <a:rPr lang="en-US" baseline="0" dirty="0" smtClean="0"/>
              <a:t> </a:t>
            </a:r>
            <a:r>
              <a:rPr lang="en-US" dirty="0" smtClean="0"/>
              <a:t>The sedimentary rocks act as a natural filtration system, controlling the levels of acidity and minerals creating an ideal PH7.+.  Quantum is not chemically processed in any way.</a:t>
            </a:r>
            <a:r>
              <a:rPr lang="en-US" baseline="0" dirty="0" smtClean="0"/>
              <a:t> </a:t>
            </a:r>
            <a:r>
              <a:rPr lang="en-US" dirty="0" smtClean="0"/>
              <a:t>We at Quantum know that what you drink is just as important as what you eat.  This clean, crisp water will keep you hydrated and refreshed.</a:t>
            </a:r>
            <a:r>
              <a:rPr lang="en-US" baseline="0" dirty="0" smtClean="0"/>
              <a:t> </a:t>
            </a:r>
            <a:r>
              <a:rPr lang="en-US" dirty="0" smtClean="0"/>
              <a:t>Premium water created by nature and brought to you by Quantum.”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See </a:t>
            </a:r>
            <a:r>
              <a:rPr lang="en-US" baseline="0" dirty="0" err="1" smtClean="0"/>
              <a:t>Youtube</a:t>
            </a:r>
            <a:r>
              <a:rPr lang="en-US" baseline="0" dirty="0" smtClean="0"/>
              <a:t> “Water and Quantum Physics; The Perfect Couple” https://www.youtube.com/</a:t>
            </a:r>
            <a:r>
              <a:rPr lang="en-US" baseline="0" dirty="0" err="1" smtClean="0"/>
              <a:t>watch?v</a:t>
            </a:r>
            <a:r>
              <a:rPr lang="en-US" baseline="0" dirty="0" smtClean="0"/>
              <a:t>=sVIX3fnTCg0 by Marta from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40</a:t>
            </a:fld>
            <a:endParaRPr lang="en-NZ"/>
          </a:p>
        </p:txBody>
      </p:sp>
    </p:spTree>
    <p:extLst>
      <p:ext uri="{BB962C8B-B14F-4D97-AF65-F5344CB8AC3E}">
        <p14:creationId xmlns:p14="http://schemas.microsoft.com/office/powerpoint/2010/main" val="4243445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some United</a:t>
            </a:r>
            <a:r>
              <a:rPr lang="en-US" baseline="0" dirty="0" smtClean="0"/>
              <a:t> Methodists, Creation Care is a biblical mandate https://</a:t>
            </a:r>
            <a:r>
              <a:rPr lang="en-US" baseline="0" dirty="0" err="1" smtClean="0"/>
              <a:t>www.umnews.org</a:t>
            </a:r>
            <a:r>
              <a:rPr lang="en-US" baseline="0" dirty="0" smtClean="0"/>
              <a:t>/en/news/assuming-role-of-creation-care-as-gods-mandate</a:t>
            </a:r>
          </a:p>
          <a:p>
            <a:r>
              <a:rPr lang="en-US" baseline="0" dirty="0" smtClean="0"/>
              <a:t>God’s first word to Adam was ‘to till and keep the earth’</a:t>
            </a:r>
          </a:p>
          <a:p>
            <a:r>
              <a:rPr lang="en-US" baseline="0" dirty="0" smtClean="0"/>
              <a:t>The spring conference in Atlanta, of Methodist Church had the them “Let Justice Roll Down Like Waters. </a:t>
            </a:r>
          </a:p>
          <a:p>
            <a:endParaRPr lang="en-US" dirty="0" smtClean="0"/>
          </a:p>
          <a:p>
            <a:r>
              <a:rPr lang="en-US" dirty="0" smtClean="0"/>
              <a:t>See Caretakers for God’s Creation United Methodist’s website https://</a:t>
            </a:r>
            <a:r>
              <a:rPr lang="en-US" dirty="0" err="1" smtClean="0"/>
              <a:t>www.umccreationcare.org</a:t>
            </a:r>
            <a:r>
              <a:rPr lang="en-US" dirty="0" smtClean="0"/>
              <a:t>/#!</a:t>
            </a:r>
            <a:r>
              <a:rPr lang="en-US" dirty="0" err="1" smtClean="0"/>
              <a:t>about_us</a:t>
            </a:r>
            <a:r>
              <a:rPr lang="en-US" dirty="0" smtClean="0"/>
              <a:t>/</a:t>
            </a:r>
            <a:r>
              <a:rPr lang="en-US" dirty="0" err="1" smtClean="0"/>
              <a:t>csgz</a:t>
            </a:r>
            <a:r>
              <a:rPr lang="en-US" dirty="0" smtClean="0"/>
              <a:t> </a:t>
            </a:r>
          </a:p>
          <a:p>
            <a:endParaRPr lang="en-US" dirty="0" smtClean="0"/>
          </a:p>
          <a:p>
            <a:r>
              <a:rPr lang="en-US" dirty="0" smtClean="0"/>
              <a:t>“Whether it’s clean water, chemical free food [&amp; water],</a:t>
            </a:r>
            <a:r>
              <a:rPr lang="en-US" baseline="0" dirty="0" smtClean="0"/>
              <a:t> or healthy air [&amp; water], millions of disadvantaged populations [&amp; Abilene population] are affected by these environmental effects” says Beth Bond, member of Decatur First Methodists. She continues “as God’s people, part of us taking care of these sensitive populations, is taking care of the planet. Creation care is a key component of social justice” https://</a:t>
            </a:r>
            <a:r>
              <a:rPr lang="en-US" baseline="0" dirty="0" err="1" smtClean="0"/>
              <a:t>www.umnews.org</a:t>
            </a:r>
            <a:r>
              <a:rPr lang="en-US" baseline="0" dirty="0" smtClean="0"/>
              <a:t>/en/news/assuming-role-of-creation-care-as-gods-mandate </a:t>
            </a:r>
            <a:endParaRPr lang="en-US" dirty="0" smtClean="0"/>
          </a:p>
          <a:p>
            <a:endParaRPr lang="en-US" dirty="0" smtClean="0"/>
          </a:p>
          <a:p>
            <a:r>
              <a:rPr lang="en-US" dirty="0" smtClean="0"/>
              <a:t>http://</a:t>
            </a:r>
            <a:r>
              <a:rPr lang="en-US" dirty="0" err="1" smtClean="0"/>
              <a:t>www.abxn.org</a:t>
            </a:r>
            <a:r>
              <a:rPr lang="en-US" dirty="0" smtClean="0"/>
              <a:t>/</a:t>
            </a:r>
            <a:r>
              <a:rPr lang="en-US" dirty="0" err="1" smtClean="0"/>
              <a:t>nv</a:t>
            </a:r>
            <a:r>
              <a:rPr lang="en-US" dirty="0" smtClean="0"/>
              <a:t>/</a:t>
            </a:r>
            <a:r>
              <a:rPr lang="en-US" dirty="0" err="1" smtClean="0"/>
              <a:t>shepherds.html</a:t>
            </a:r>
            <a:r>
              <a:rPr lang="en-US" dirty="0" smtClean="0"/>
              <a:t> Radah as Self-Giving love</a:t>
            </a:r>
            <a:r>
              <a:rPr lang="en-US" baseline="0" dirty="0" smtClean="0"/>
              <a:t> instead of Water=DESIRE, the Ego trip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Thanks to Marty </a:t>
            </a:r>
            <a:r>
              <a:rPr lang="en-US" baseline="0" dirty="0" err="1" smtClean="0"/>
              <a:t>Wortman</a:t>
            </a:r>
            <a:r>
              <a:rPr lang="en-US" baseline="0" dirty="0" smtClean="0"/>
              <a:t>, Dean at Dona Anna Community College for referring me to his dissertation, which is about the misinterpretation of Radah for over 400 years. See </a:t>
            </a:r>
            <a:r>
              <a:rPr lang="en-US" dirty="0" err="1" smtClean="0"/>
              <a:t>Wortman</a:t>
            </a:r>
            <a:r>
              <a:rPr lang="en-US" dirty="0" smtClean="0"/>
              <a:t>, Marty J. (2003). </a:t>
            </a:r>
            <a:r>
              <a:rPr lang="en-US" dirty="0" err="1" smtClean="0"/>
              <a:t>Dwellness</a:t>
            </a:r>
            <a:r>
              <a:rPr lang="en-US" dirty="0" smtClean="0"/>
              <a:t>: A radical notion of </a:t>
            </a:r>
            <a:r>
              <a:rPr lang="en-US" dirty="0" err="1" smtClean="0"/>
              <a:t>wilderness.Accessed</a:t>
            </a:r>
            <a:r>
              <a:rPr lang="en-US" dirty="0" smtClean="0"/>
              <a:t> Apr 14 2019 at https://</a:t>
            </a:r>
            <a:r>
              <a:rPr lang="en-US" dirty="0" err="1" smtClean="0"/>
              <a:t>scholarcommons.usf.edu</a:t>
            </a:r>
            <a:r>
              <a:rPr lang="en-US" dirty="0" smtClean="0"/>
              <a:t>/</a:t>
            </a:r>
            <a:r>
              <a:rPr lang="en-US" dirty="0" err="1" smtClean="0"/>
              <a:t>cgi</a:t>
            </a:r>
            <a:r>
              <a:rPr lang="en-US" dirty="0" smtClean="0"/>
              <a:t>/</a:t>
            </a:r>
            <a:r>
              <a:rPr lang="en-US" dirty="0" err="1" smtClean="0"/>
              <a:t>viewcontent.cgi?referer</a:t>
            </a:r>
            <a:r>
              <a:rPr lang="en-US" dirty="0" smtClean="0"/>
              <a:t>=https://</a:t>
            </a:r>
            <a:r>
              <a:rPr lang="en-US" dirty="0" err="1" smtClean="0"/>
              <a:t>scholar.google.com</a:t>
            </a:r>
            <a:r>
              <a:rPr lang="en-US" dirty="0" smtClean="0"/>
              <a:t>/&amp;</a:t>
            </a:r>
            <a:r>
              <a:rPr lang="en-US" dirty="0" err="1" smtClean="0"/>
              <a:t>httpsredir</a:t>
            </a:r>
            <a:r>
              <a:rPr lang="en-US" dirty="0" smtClean="0"/>
              <a:t>=1&amp;article=2508&amp;context=</a:t>
            </a:r>
            <a:r>
              <a:rPr lang="en-US" dirty="0" err="1" smtClean="0"/>
              <a:t>etd</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err="1" smtClean="0"/>
              <a:t>Wartman</a:t>
            </a:r>
            <a:r>
              <a:rPr lang="en-US" dirty="0" smtClean="0"/>
              <a:t> (2003: 10): “Referring to the original Hebrew, Steffen states</a:t>
            </a:r>
            <a:r>
              <a:rPr lang="en-US" baseline="0" dirty="0" smtClean="0"/>
              <a:t> </a:t>
            </a:r>
            <a:r>
              <a:rPr lang="en-US" dirty="0" smtClean="0"/>
              <a:t>that radah (dominion) means to govern, rule and to have dominion:</a:t>
            </a:r>
          </a:p>
          <a:p>
            <a:endParaRPr lang="en-US" dirty="0" smtClean="0"/>
          </a:p>
          <a:p>
            <a:r>
              <a:rPr lang="en-US" dirty="0" smtClean="0"/>
              <a:t>‘The verb was employed to refer in a general way to the rule of kings over</a:t>
            </a:r>
            <a:r>
              <a:rPr lang="en-US" baseline="0" dirty="0" smtClean="0"/>
              <a:t> </a:t>
            </a:r>
            <a:r>
              <a:rPr lang="en-US" dirty="0" smtClean="0"/>
              <a:t>territory, masters over servants, and the rule of God either over land or in the</a:t>
            </a:r>
            <a:r>
              <a:rPr lang="en-US" baseline="0" dirty="0" smtClean="0"/>
              <a:t> </a:t>
            </a:r>
            <a:r>
              <a:rPr lang="en-US" dirty="0" smtClean="0"/>
              <a:t>midst of God’s enemies. Outside of Genesis, the verb is used only five other</a:t>
            </a:r>
            <a:r>
              <a:rPr lang="en-US" baseline="0" dirty="0" smtClean="0"/>
              <a:t> </a:t>
            </a:r>
            <a:r>
              <a:rPr lang="en-US" dirty="0" smtClean="0"/>
              <a:t>times, and in each context, something other than oppressive power relations is</a:t>
            </a:r>
            <a:r>
              <a:rPr lang="en-US" baseline="0" dirty="0" smtClean="0"/>
              <a:t> </a:t>
            </a:r>
            <a:r>
              <a:rPr lang="en-US" dirty="0" smtClean="0"/>
              <a:t>connoted. (64-65).”</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41</a:t>
            </a:fld>
            <a:endParaRPr lang="en-NZ"/>
          </a:p>
        </p:txBody>
      </p:sp>
    </p:spTree>
    <p:extLst>
      <p:ext uri="{BB962C8B-B14F-4D97-AF65-F5344CB8AC3E}">
        <p14:creationId xmlns:p14="http://schemas.microsoft.com/office/powerpoint/2010/main" val="3604507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a:t>
            </a:r>
            <a:r>
              <a:rPr lang="en-US" baseline="0" dirty="0" smtClean="0"/>
              <a:t> and comments or questions contact me at </a:t>
            </a:r>
            <a:r>
              <a:rPr lang="en-US" baseline="0" dirty="0" err="1" smtClean="0"/>
              <a:t>davidboje@gmail.com</a:t>
            </a:r>
            <a:endParaRPr lang="en-US" baseline="0" dirty="0" smtClean="0"/>
          </a:p>
          <a:p>
            <a:r>
              <a:rPr lang="en-US" baseline="0" smtClean="0"/>
              <a:t>Thank you</a:t>
            </a: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42</a:t>
            </a:fld>
            <a:endParaRPr lang="en-US"/>
          </a:p>
        </p:txBody>
      </p:sp>
    </p:spTree>
    <p:extLst>
      <p:ext uri="{BB962C8B-B14F-4D97-AF65-F5344CB8AC3E}">
        <p14:creationId xmlns:p14="http://schemas.microsoft.com/office/powerpoint/2010/main" val="3915500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United</a:t>
            </a:r>
            <a:r>
              <a:rPr lang="en-US" baseline="0" dirty="0" smtClean="0"/>
              <a:t> Methodists, “Care for Creation” means “caring for and healing the earth are integral to what it means to be a United Methodist”. See “Social Principles: The Natural World”</a:t>
            </a:r>
          </a:p>
          <a:p>
            <a:endParaRPr lang="en-US" baseline="0" dirty="0" smtClean="0"/>
          </a:p>
          <a:p>
            <a:r>
              <a:rPr lang="en-US" baseline="0" dirty="0" smtClean="0"/>
              <a:t>It says that water, and resources for plants, for animal life, etc. are useful to human bings, but “God has granted us stewardship of creation. We should meet these stewardship duties through acts of loving care and respect” https://</a:t>
            </a:r>
            <a:r>
              <a:rPr lang="en-US" baseline="0" dirty="0" err="1" smtClean="0"/>
              <a:t>www.unitedmethodistwomen.org</a:t>
            </a:r>
            <a:r>
              <a:rPr lang="en-US" baseline="0" dirty="0" smtClean="0"/>
              <a:t>/bible-studies/choose-life</a:t>
            </a:r>
          </a:p>
          <a:p>
            <a:endParaRPr lang="en-US" baseline="0" dirty="0" smtClean="0"/>
          </a:p>
          <a:p>
            <a:r>
              <a:rPr lang="en-US" baseline="0" dirty="0" smtClean="0"/>
              <a:t>“Be an </a:t>
            </a:r>
            <a:r>
              <a:rPr lang="en-US" baseline="0" dirty="0" err="1" smtClean="0"/>
              <a:t>Earthkeeper</a:t>
            </a:r>
            <a:r>
              <a:rPr lang="en-US" baseline="0" dirty="0" smtClean="0"/>
              <a:t>” https://</a:t>
            </a:r>
            <a:r>
              <a:rPr lang="en-US" baseline="0" dirty="0" err="1" smtClean="0"/>
              <a:t>www.umccreationcare.org</a:t>
            </a:r>
            <a:r>
              <a:rPr lang="en-US" baseline="0" dirty="0" smtClean="0"/>
              <a:t>/</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4</a:t>
            </a:fld>
            <a:endParaRPr lang="en-NZ"/>
          </a:p>
        </p:txBody>
      </p:sp>
    </p:spTree>
    <p:extLst>
      <p:ext uri="{BB962C8B-B14F-4D97-AF65-F5344CB8AC3E}">
        <p14:creationId xmlns:p14="http://schemas.microsoft.com/office/powerpoint/2010/main" val="4142783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Fill a plastic</a:t>
            </a:r>
            <a:r>
              <a:rPr lang="en-US" baseline="0" dirty="0" smtClean="0"/>
              <a:t> water bottle 25% with OIL to illustrate how much oil it take. https://</a:t>
            </a:r>
            <a:r>
              <a:rPr lang="en-US" baseline="0" dirty="0" err="1" smtClean="0"/>
              <a:t>www.portlandoregon.gov</a:t>
            </a:r>
            <a:r>
              <a:rPr lang="en-US" baseline="0" dirty="0" smtClean="0"/>
              <a:t>/</a:t>
            </a:r>
            <a:r>
              <a:rPr lang="en-US" baseline="0" dirty="0" err="1" smtClean="0"/>
              <a:t>sustainabilityatwork</a:t>
            </a:r>
            <a:r>
              <a:rPr lang="en-US" baseline="0" dirty="0" smtClean="0"/>
              <a:t>/article/535746</a:t>
            </a:r>
          </a:p>
          <a:p>
            <a:r>
              <a:rPr lang="en-US" baseline="0" dirty="0" smtClean="0"/>
              <a:t>USA consumes 50 billion plastic water bottles a year, 23% head to recycling, but 38 billion don’t go to recycling, and then only about 9% actually gets recycled, because China is no long taking them, and because it costs $$$ to sort the bottles, shred them, wash them, heat them to sanitize, then melt into pellets and sell to beverage companies</a:t>
            </a:r>
          </a:p>
          <a:p>
            <a:r>
              <a:rPr lang="en-US" baseline="0" dirty="0" smtClean="0"/>
              <a:t>Billions of gallons of water are used to make the Billions of gallons of water in water bottles ( feed waters 3 to 1 final bottle of water)</a:t>
            </a:r>
          </a:p>
          <a:p>
            <a:r>
              <a:rPr lang="en-US" baseline="0" dirty="0" smtClean="0"/>
              <a:t>50 billion USA plastic water bottles is 17 million gallons of oil. It takes 6,000 </a:t>
            </a:r>
            <a:r>
              <a:rPr lang="en-US" baseline="0" dirty="0" err="1" smtClean="0"/>
              <a:t>megajoules</a:t>
            </a:r>
            <a:r>
              <a:rPr lang="en-US" baseline="0" dirty="0" smtClean="0"/>
              <a:t> of electricity for each barrel of oil, and with all the oil for 40 billion bottles that is 106 billion </a:t>
            </a:r>
            <a:r>
              <a:rPr lang="en-US" baseline="0" dirty="0" err="1" smtClean="0"/>
              <a:t>megajoules</a:t>
            </a:r>
            <a:r>
              <a:rPr lang="en-US" baseline="0" dirty="0" smtClean="0"/>
              <a:t> of electricity, which is how the 25% oil calculation is based on.</a:t>
            </a:r>
          </a:p>
          <a:p>
            <a:endParaRPr lang="en-US" baseline="0" dirty="0" smtClean="0"/>
          </a:p>
          <a:p>
            <a:r>
              <a:rPr lang="en-US" baseline="0" dirty="0" smtClean="0"/>
              <a:t>OUR PROBLEM TO BE SOLVED GETS WORSE: 50 billion USA plastic water bottles, is small part of the 250 billion BEVERAGE bottles with juices, sodas, etc. in them </a:t>
            </a:r>
          </a:p>
          <a:p>
            <a:endParaRPr lang="en-US" baseline="0" dirty="0" smtClean="0"/>
          </a:p>
          <a:p>
            <a:r>
              <a:rPr lang="en-US" baseline="0" dirty="0" smtClean="0"/>
              <a:t>WORLDWIDE: USA is 50 billion plastic water bottles, but world total is 500 Billion, and that means five times that in Total World Beverage plastic bottles</a:t>
            </a:r>
          </a:p>
          <a:p>
            <a:endParaRPr lang="en-US" baseline="0" dirty="0" smtClean="0"/>
          </a:p>
          <a:p>
            <a:r>
              <a:rPr lang="en-US" baseline="0" dirty="0" smtClean="0"/>
              <a:t>PROBLEM GETS WORSE AGAIN: Most are made of PET </a:t>
            </a:r>
            <a:r>
              <a:rPr lang="mr-IN" baseline="0" dirty="0" smtClean="0"/>
              <a:t>–</a:t>
            </a:r>
            <a:r>
              <a:rPr lang="en-US" b="1" baseline="0" dirty="0" smtClean="0"/>
              <a:t>Polyethylene Terephthalate</a:t>
            </a:r>
            <a:r>
              <a:rPr lang="en-US" baseline="0" dirty="0" smtClean="0"/>
              <a:t> and that has BPA in it.</a:t>
            </a:r>
          </a:p>
          <a:p>
            <a:r>
              <a:rPr lang="en-US" baseline="0" dirty="0" smtClean="0"/>
              <a:t>https://</a:t>
            </a:r>
            <a:r>
              <a:rPr lang="en-US" baseline="0" dirty="0" err="1" smtClean="0"/>
              <a:t>www.madesafe.org</a:t>
            </a:r>
            <a:r>
              <a:rPr lang="en-US" baseline="0" dirty="0" smtClean="0"/>
              <a:t>/avoid-toxic-chemicals-plastics/</a:t>
            </a:r>
          </a:p>
          <a:p>
            <a:r>
              <a:rPr lang="en-US" baseline="0" dirty="0" smtClean="0"/>
              <a:t>BPA stands for </a:t>
            </a:r>
            <a:r>
              <a:rPr lang="en-US" b="1" baseline="0" dirty="0" smtClean="0"/>
              <a:t>Bisphenol-A and it is a carcinogen, cause low sperm count in boys, and  early puberty in girls. PBA is endocrine disruptor. </a:t>
            </a:r>
          </a:p>
          <a:p>
            <a:r>
              <a:rPr lang="en-US" b="1" baseline="0" dirty="0" smtClean="0"/>
              <a:t>BPA has been a resin to make plastics clear and strong since the 1960s. https://</a:t>
            </a:r>
            <a:r>
              <a:rPr lang="en-US" b="1" baseline="0" dirty="0" err="1" smtClean="0"/>
              <a:t>www.mayoclinic.org</a:t>
            </a:r>
            <a:r>
              <a:rPr lang="en-US" b="1" baseline="0" dirty="0" smtClean="0"/>
              <a:t>/healthy-lifestyle/nutrition-and-healthy-eating/expert-answers/</a:t>
            </a:r>
            <a:r>
              <a:rPr lang="en-US" b="1" baseline="0" dirty="0" err="1" smtClean="0"/>
              <a:t>bpa</a:t>
            </a:r>
            <a:r>
              <a:rPr lang="en-US" b="1" baseline="0" dirty="0" smtClean="0"/>
              <a:t>/faq-20058331</a:t>
            </a:r>
          </a:p>
          <a:p>
            <a:r>
              <a:rPr lang="en-US" b="1" baseline="0" dirty="0" smtClean="0"/>
              <a:t>It is not just making plastic bottles, but coats the insides of beverage cans, and used to make epoxy. </a:t>
            </a:r>
          </a:p>
          <a:p>
            <a:r>
              <a:rPr lang="en-US" b="1" baseline="0" dirty="0" smtClean="0"/>
              <a:t>The FDA does not regulate it, saying low levels of BPA are SAFE to use in foods, and of no harm to human body. But Mayo Clinic says cut back on plastic bottles, and on metal cans (coated in BPA), for your good health life. </a:t>
            </a:r>
          </a:p>
          <a:p>
            <a:endParaRPr lang="en-US" b="1" baseline="0" dirty="0" smtClean="0"/>
          </a:p>
          <a:p>
            <a:r>
              <a:rPr lang="en-US" b="1" baseline="0" dirty="0" smtClean="0"/>
              <a:t>PROBLEM GETS WORSE: BPA has phthalates, and FDA refuses to regulate them either. Phthalates are industrial chemicals are binding agents, and to soften plastic, make it clearer and more </a:t>
            </a:r>
            <a:r>
              <a:rPr lang="en-US" b="1" baseline="0" dirty="0" err="1" smtClean="0"/>
              <a:t>durable.Also</a:t>
            </a:r>
            <a:r>
              <a:rPr lang="en-US" b="1" baseline="0" dirty="0" smtClean="0"/>
              <a:t> used in cosmetic consumer products. https://</a:t>
            </a:r>
            <a:r>
              <a:rPr lang="en-US" b="1" baseline="0" dirty="0" err="1" smtClean="0"/>
              <a:t>www.fda.gov</a:t>
            </a:r>
            <a:r>
              <a:rPr lang="en-US" b="1" baseline="0" dirty="0" smtClean="0"/>
              <a:t>/cosmetics/</a:t>
            </a:r>
            <a:r>
              <a:rPr lang="en-US" b="1" baseline="0" dirty="0" err="1" smtClean="0"/>
              <a:t>productsingredients</a:t>
            </a:r>
            <a:r>
              <a:rPr lang="en-US" b="1" baseline="0" dirty="0" smtClean="0"/>
              <a:t>/ingredients/ucm128250.htm  Phthalates however do cause reproductive, liver, kidney, and lung problems in human beings. See Canada https://</a:t>
            </a:r>
            <a:r>
              <a:rPr lang="en-US" b="1" baseline="0" dirty="0" err="1" smtClean="0"/>
              <a:t>noharm-uscanada.org</a:t>
            </a:r>
            <a:r>
              <a:rPr lang="en-US" b="1" baseline="0" dirty="0" smtClean="0"/>
              <a:t>/issues/us-</a:t>
            </a:r>
            <a:r>
              <a:rPr lang="en-US" b="1" baseline="0" dirty="0" err="1" smtClean="0"/>
              <a:t>canada</a:t>
            </a:r>
            <a:r>
              <a:rPr lang="en-US" b="1" baseline="0" dirty="0" smtClean="0"/>
              <a:t>/phthalates-and-</a:t>
            </a:r>
            <a:r>
              <a:rPr lang="en-US" b="1" baseline="0" dirty="0" err="1" smtClean="0"/>
              <a:t>dehp</a:t>
            </a:r>
            <a:r>
              <a:rPr lang="en-US" b="1" baseline="0" dirty="0" smtClean="0"/>
              <a:t>  Guardian https://</a:t>
            </a:r>
            <a:r>
              <a:rPr lang="en-US" b="1" baseline="0" dirty="0" err="1" smtClean="0"/>
              <a:t>www.theguardian.com</a:t>
            </a:r>
            <a:r>
              <a:rPr lang="en-US" b="1" baseline="0" dirty="0" smtClean="0"/>
              <a:t>/</a:t>
            </a:r>
            <a:r>
              <a:rPr lang="en-US" b="1" baseline="0" dirty="0" err="1" smtClean="0"/>
              <a:t>lifeandstyle</a:t>
            </a:r>
            <a:r>
              <a:rPr lang="en-US" b="1" baseline="0" dirty="0" smtClean="0"/>
              <a:t>/2015/</a:t>
            </a:r>
            <a:r>
              <a:rPr lang="en-US" b="1" baseline="0" dirty="0" err="1" smtClean="0"/>
              <a:t>feb</a:t>
            </a:r>
            <a:r>
              <a:rPr lang="en-US" b="1" baseline="0" dirty="0" smtClean="0"/>
              <a:t>/10/phthalates-plastics-chemicals-research-analysis  </a:t>
            </a:r>
          </a:p>
          <a:p>
            <a:endParaRPr lang="en-US" b="1" baseline="0" dirty="0" smtClean="0"/>
          </a:p>
          <a:p>
            <a:r>
              <a:rPr lang="en-US" b="1" baseline="0" dirty="0" smtClean="0"/>
              <a:t>CDC recommends further study, FDA says its safe to consume, but others say health hazard https://</a:t>
            </a:r>
            <a:r>
              <a:rPr lang="en-US" b="1" baseline="0" dirty="0" err="1" smtClean="0"/>
              <a:t>www.theguardian.com</a:t>
            </a:r>
            <a:r>
              <a:rPr lang="en-US" b="1" baseline="0" dirty="0" smtClean="0"/>
              <a:t>/</a:t>
            </a:r>
            <a:r>
              <a:rPr lang="en-US" b="1" baseline="0" dirty="0" err="1" smtClean="0"/>
              <a:t>lifeandstyle</a:t>
            </a:r>
            <a:r>
              <a:rPr lang="en-US" b="1" baseline="0" dirty="0" smtClean="0"/>
              <a:t>/2015/</a:t>
            </a:r>
            <a:r>
              <a:rPr lang="en-US" b="1" baseline="0" dirty="0" err="1" smtClean="0"/>
              <a:t>feb</a:t>
            </a:r>
            <a:r>
              <a:rPr lang="en-US" b="1" baseline="0" dirty="0" smtClean="0"/>
              <a:t>/10/phthalates-plastics-chemicals-research-analysis. 2008 Henry Waxman bill did ban phthalates in some baby products</a:t>
            </a:r>
          </a:p>
          <a:p>
            <a:r>
              <a:rPr lang="en-US" b="1" baseline="0" dirty="0" smtClean="0"/>
              <a:t>BUT the science says phthalates linked to asthmas, attention-deficit disorder, breast cancer, Type II diabetes, autism, and male fertility disorders. Watch the milk because a lot of plastic tubes are used in milking machines, and the phthalates make their way into even glass bottles of milk. </a:t>
            </a:r>
          </a:p>
          <a:p>
            <a:endParaRPr lang="en-US" b="1" baseline="0" dirty="0" smtClean="0"/>
          </a:p>
          <a:p>
            <a:r>
              <a:rPr lang="en-US" b="1" baseline="0" dirty="0" err="1" smtClean="0"/>
              <a:t>rPET</a:t>
            </a:r>
            <a:r>
              <a:rPr lang="en-US" b="1" baseline="0" dirty="0" smtClean="0"/>
              <a:t> is recycled PET https://</a:t>
            </a:r>
            <a:r>
              <a:rPr lang="en-US" b="1" baseline="0" dirty="0" err="1" smtClean="0"/>
              <a:t>earthhero.com</a:t>
            </a:r>
            <a:r>
              <a:rPr lang="en-US" b="1" baseline="0" dirty="0" smtClean="0"/>
              <a:t>/</a:t>
            </a:r>
            <a:r>
              <a:rPr lang="en-US" b="1" baseline="0" dirty="0" err="1" smtClean="0"/>
              <a:t>whats</a:t>
            </a:r>
            <a:r>
              <a:rPr lang="en-US" b="1" baseline="0" dirty="0" smtClean="0"/>
              <a:t>-the-deal-with-</a:t>
            </a:r>
            <a:r>
              <a:rPr lang="en-US" b="1" baseline="0" dirty="0" err="1" smtClean="0"/>
              <a:t>rpet</a:t>
            </a:r>
            <a:r>
              <a:rPr lang="en-US" b="1" baseline="0" dirty="0" smtClean="0"/>
              <a:t>/ Good news it uses 75% less energy to make </a:t>
            </a:r>
            <a:r>
              <a:rPr lang="en-US" b="1" baseline="0" dirty="0" err="1" smtClean="0"/>
              <a:t>rPET</a:t>
            </a:r>
            <a:r>
              <a:rPr lang="en-US" b="1" baseline="0" dirty="0" smtClean="0"/>
              <a:t>, less resource extraction, less CO2, </a:t>
            </a:r>
          </a:p>
          <a:p>
            <a:endParaRPr lang="en-US" b="1" baseline="0" dirty="0" smtClean="0"/>
          </a:p>
          <a:p>
            <a:r>
              <a:rPr lang="en-US" b="1" baseline="0" dirty="0" smtClean="0"/>
              <a:t>BUT ITS NOT A PERFECT SOLUTION TO NANOPLASTIC POLLUTION</a:t>
            </a:r>
          </a:p>
          <a:p>
            <a:r>
              <a:rPr lang="en-US" b="0" baseline="0" dirty="0" smtClean="0"/>
              <a:t>The </a:t>
            </a:r>
            <a:r>
              <a:rPr lang="en-US" b="0" baseline="0" dirty="0" err="1" smtClean="0"/>
              <a:t>rPET</a:t>
            </a:r>
            <a:r>
              <a:rPr lang="en-US" b="0" baseline="0" dirty="0" smtClean="0"/>
              <a:t>, has microfibers, and with each washing, or swallow, it goes into the water, and these break down into microplastics, then into nanoplastic particles, which circulate in the water cycle with the PET nanoplastic particles, and it take 500 years to degrade, and that means all the plastic every made (except some incinerated) is still here, and worse problem, that are a lot of other plastics, and they break down to nanoparticles and head into food chain, so the water cycle gets more and more contaminated. </a:t>
            </a:r>
          </a:p>
          <a:p>
            <a:endParaRPr lang="en-US" b="0" baseline="0" dirty="0" smtClean="0"/>
          </a:p>
          <a:p>
            <a:r>
              <a:rPr lang="en-US" b="0" baseline="0" dirty="0" smtClean="0"/>
              <a:t>BOTTOM LINE</a:t>
            </a:r>
          </a:p>
          <a:p>
            <a:r>
              <a:rPr lang="en-US" b="0" baseline="0" dirty="0" smtClean="0"/>
              <a:t>Our desire for plastic has change our Self. Other contaminants stick to the plastic and circulate in the water cycle, and the food chain, and that means plastic water and beverage bottles is a huge contributors to the human activities changing the global water cycle, and changing the Self of Water=Desire, Water=Life, Water=Memory, Water=Spirit, and Water=Matter  but also means we are in Water-Denial, so Water=$$$</a:t>
            </a:r>
          </a:p>
          <a:p>
            <a:endParaRPr lang="en-US" b="0" baseline="0" dirty="0" smtClean="0"/>
          </a:p>
          <a:p>
            <a:r>
              <a:rPr lang="en-US" b="0" baseline="0" dirty="0" smtClean="0"/>
              <a:t>Plastic is a waste byproduct of petrochemical manufacturing. The oil industry had to get rid of the waste, so making it into plastic was how to do that, now we are past peak oil, and past three water peaks, and Water=Desire (our Ego manipulated by marketing hype) is causing an evolutionary change in the Self, so instead of an authentic Self, we have the Self as Desired by DuPont (inventor of plastic), and by Nestle, Coke, and PepsiCo (and their imitators). This is why Boje says in his books we are in a culture of denial, as marketing sells us a new self, and corporate lobbies corrupt agencies like FDA, or defang the EPA, and fund the campaigns of political leaders with PAC </a:t>
            </a:r>
            <a:r>
              <a:rPr lang="en-US" b="0" baseline="0" dirty="0" err="1" smtClean="0"/>
              <a:t>meney</a:t>
            </a:r>
            <a:r>
              <a:rPr lang="en-US" b="0" baseline="0" dirty="0" smtClean="0"/>
              <a:t>, as the corporation became a legal person, then its PAC money declared free speech act in political elections, while a human citizen ahs a limit in USA of $2,500.</a:t>
            </a:r>
          </a:p>
          <a:p>
            <a:r>
              <a:rPr lang="en-US" b="0" baseline="0" dirty="0" smtClean="0"/>
              <a:t>All this boils down to Water=Desire is a corruption of Water=Spirit (Radah, mistranslated </a:t>
            </a:r>
            <a:r>
              <a:rPr lang="en-US" b="0" baseline="0" dirty="0" err="1" smtClean="0"/>
              <a:t>dfrom</a:t>
            </a:r>
            <a:r>
              <a:rPr lang="en-US" b="0" baseline="0" dirty="0" smtClean="0"/>
              <a:t> the </a:t>
            </a:r>
            <a:r>
              <a:rPr lang="en-US" b="0" baseline="0" dirty="0" err="1" smtClean="0"/>
              <a:t>Hebrow</a:t>
            </a:r>
            <a:r>
              <a:rPr lang="en-US" b="0" baseline="0" dirty="0" smtClean="0"/>
              <a:t> in King James bible 1611, and used to by Francis Bacon soon after to make scientific method about subduing and domination of nature as an improper translation of ‘dominion’ and this became a political ideology in the 1970s  e.g. James Watt, Secretary of the Interior to Reagan, said “After the last tree is felled, Christ will come back”</a:t>
            </a:r>
          </a:p>
          <a:p>
            <a:r>
              <a:rPr lang="en-US" b="0" baseline="0" dirty="0" smtClean="0"/>
              <a:t>In sum bad bible translations of Radah are now being corrected so that it means ‘caring for creation’ and ‘stewardship, but the damage will take generations to undo, and by then the science says the water cycle will be destroyed. I.E. By 2030 global water demand will be 40% greater than it is today (McKinsey Report). By 2030 40% of world’s population will lack access to safe, sanitary water, in 2030 there will need 60% more fresh water to support demand than we have today in the water cycle. The developing nations are increasing water withdrawals by 50% and 18% in developing nations. In short, the fresh water system, if it were a bank, has more withdrawals than deposits, and is bankrupt!</a:t>
            </a:r>
          </a:p>
          <a:p>
            <a:endParaRPr lang="en-US" baseline="0" dirty="0" smtClean="0"/>
          </a:p>
          <a:p>
            <a:r>
              <a:rPr lang="en-US" baseline="0" dirty="0" smtClean="0"/>
              <a:t>https://</a:t>
            </a:r>
            <a:r>
              <a:rPr lang="en-US" baseline="0" dirty="0" err="1" smtClean="0"/>
              <a:t>www.waterlogic.com</a:t>
            </a:r>
            <a:r>
              <a:rPr lang="en-US" baseline="0" dirty="0" smtClean="0"/>
              <a:t>/en-us/resources-blog/world-oceans-day-plastic-pandemic/ for ocean impact</a:t>
            </a:r>
          </a:p>
        </p:txBody>
      </p:sp>
      <p:sp>
        <p:nvSpPr>
          <p:cNvPr id="4" name="Slide Number Placeholder 3"/>
          <p:cNvSpPr>
            <a:spLocks noGrp="1"/>
          </p:cNvSpPr>
          <p:nvPr>
            <p:ph type="sldNum" sz="quarter" idx="10"/>
          </p:nvPr>
        </p:nvSpPr>
        <p:spPr/>
        <p:txBody>
          <a:bodyPr/>
          <a:lstStyle/>
          <a:p>
            <a:fld id="{E0B34011-CC24-4AA9-A287-67993316E01C}" type="slidenum">
              <a:rPr lang="en-NZ" smtClean="0"/>
              <a:t>5</a:t>
            </a:fld>
            <a:endParaRPr lang="en-NZ"/>
          </a:p>
        </p:txBody>
      </p:sp>
    </p:spTree>
    <p:extLst>
      <p:ext uri="{BB962C8B-B14F-4D97-AF65-F5344CB8AC3E}">
        <p14:creationId xmlns:p14="http://schemas.microsoft.com/office/powerpoint/2010/main" val="4142783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6</a:t>
            </a:fld>
            <a:endParaRPr lang="en-NZ"/>
          </a:p>
        </p:txBody>
      </p:sp>
    </p:spTree>
    <p:extLst>
      <p:ext uri="{BB962C8B-B14F-4D97-AF65-F5344CB8AC3E}">
        <p14:creationId xmlns:p14="http://schemas.microsoft.com/office/powerpoint/2010/main" val="4142783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a:t>
            </a:r>
            <a:r>
              <a:rPr lang="en-US" baseline="0" dirty="0" smtClean="0"/>
              <a:t> Why is all Water Dinosaur Pee?</a:t>
            </a:r>
          </a:p>
          <a:p>
            <a:r>
              <a:rPr lang="en-US" baseline="0" dirty="0" smtClean="0"/>
              <a:t>E.g. OZARKA water is owned by Nestle, and in Texas it is said to be sourced from Natural Springs. </a:t>
            </a:r>
          </a:p>
          <a:p>
            <a:r>
              <a:rPr lang="en-US" dirty="0" smtClean="0"/>
              <a:t>In Texas it is sourced at three different Springs, so each</a:t>
            </a:r>
            <a:r>
              <a:rPr lang="en-US" baseline="0" dirty="0" smtClean="0"/>
              <a:t> has different pH level</a:t>
            </a:r>
          </a:p>
          <a:p>
            <a:r>
              <a:rPr lang="en-US" baseline="0" dirty="0" smtClean="0"/>
              <a:t>WATER sourced in a State, is NOT subject to FDA jurisdiction. And see Documentary Tapped </a:t>
            </a:r>
            <a:r>
              <a:rPr lang="mr-IN" baseline="0" dirty="0" smtClean="0"/>
              <a:t>–</a:t>
            </a:r>
            <a:r>
              <a:rPr lang="en-US" baseline="0" dirty="0" smtClean="0"/>
              <a:t> only one person works in FD WITH JOB OF OVERSEEING BOTTLED WATER INDUSTRY. </a:t>
            </a:r>
          </a:p>
          <a:p>
            <a:r>
              <a:rPr lang="en-US" dirty="0" smtClean="0"/>
              <a:t>https://</a:t>
            </a:r>
            <a:r>
              <a:rPr lang="en-US" dirty="0" err="1" smtClean="0"/>
              <a:t>www.isitbadforyou.com</a:t>
            </a:r>
            <a:r>
              <a:rPr lang="en-US" dirty="0" smtClean="0"/>
              <a:t>/questions/is-</a:t>
            </a:r>
            <a:r>
              <a:rPr lang="en-US" dirty="0" err="1" smtClean="0"/>
              <a:t>ozarka</a:t>
            </a:r>
            <a:r>
              <a:rPr lang="en-US" dirty="0" smtClean="0"/>
              <a:t>-water-bad-for-you </a:t>
            </a:r>
          </a:p>
          <a:p>
            <a:r>
              <a:rPr lang="en-US" dirty="0" smtClean="0"/>
              <a:t>Nestle says ‘Water is NOT a Human Right!’ https://</a:t>
            </a:r>
            <a:r>
              <a:rPr lang="en-US" dirty="0" err="1" smtClean="0"/>
              <a:t>www.nestle-watersna.com</a:t>
            </a:r>
            <a:r>
              <a:rPr lang="en-US" dirty="0" smtClean="0"/>
              <a:t>/en/bottled-water-brands/</a:t>
            </a:r>
            <a:r>
              <a:rPr lang="en-US" dirty="0" err="1" smtClean="0"/>
              <a:t>ozarka</a:t>
            </a:r>
            <a:r>
              <a:rPr lang="en-US" dirty="0" smtClean="0"/>
              <a:t>/</a:t>
            </a:r>
            <a:r>
              <a:rPr lang="en-US" dirty="0" err="1" smtClean="0"/>
              <a:t>ozarka</a:t>
            </a:r>
            <a:r>
              <a:rPr lang="en-US" dirty="0" smtClean="0"/>
              <a:t>-water-quality-report </a:t>
            </a:r>
          </a:p>
          <a:p>
            <a:r>
              <a:rPr lang="en-US" dirty="0" smtClean="0"/>
              <a:t>Bottled</a:t>
            </a:r>
            <a:r>
              <a:rPr lang="en-US" baseline="0" dirty="0" smtClean="0"/>
              <a:t> Water Leaches dangerous chemicals into what you drink.</a:t>
            </a:r>
          </a:p>
          <a:p>
            <a:r>
              <a:rPr lang="en-US" baseline="0" dirty="0" smtClean="0"/>
              <a:t>Most plastic bottles end up in the land fill</a:t>
            </a:r>
          </a:p>
          <a:p>
            <a:r>
              <a:rPr lang="en-US" baseline="0" dirty="0" smtClean="0"/>
              <a:t>USA consumes 50 billion plastic single use bottles a year, and 77% are not recycled, much of the ones that are, are down-cycled to making polyester shirts, or rugs. </a:t>
            </a:r>
          </a:p>
          <a:p>
            <a:r>
              <a:rPr lang="en-US" baseline="0" dirty="0" smtClean="0"/>
              <a:t> Since plastic </a:t>
            </a:r>
            <a:r>
              <a:rPr lang="en-US" baseline="0" dirty="0" smtClean="0"/>
              <a:t>invented, </a:t>
            </a:r>
            <a:r>
              <a:rPr lang="en-US" baseline="0" dirty="0" smtClean="0"/>
              <a:t>and took off in 1950s, then in bottled water in 1970s, we have 9.2 billion tons of it, and more each year than the prior year, and ALL OF IT STILL HERE. Of the 9.2 billion tons, 6.2 billion tons of plastic never reaches the recycling bin, and that which does, most of that is not actually being recycled. </a:t>
            </a:r>
          </a:p>
          <a:p>
            <a:endParaRPr lang="en-US" dirty="0" smtClean="0"/>
          </a:p>
          <a:p>
            <a:r>
              <a:rPr lang="en-US" dirty="0" smtClean="0"/>
              <a:t>Oil companies had waste</a:t>
            </a:r>
            <a:r>
              <a:rPr lang="en-US" baseline="0" dirty="0" smtClean="0"/>
              <a:t> gas, ethylene to get rid of, so plastic </a:t>
            </a:r>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7</a:t>
            </a:fld>
            <a:endParaRPr lang="en-NZ"/>
          </a:p>
        </p:txBody>
      </p:sp>
    </p:spTree>
    <p:extLst>
      <p:ext uri="{BB962C8B-B14F-4D97-AF65-F5344CB8AC3E}">
        <p14:creationId xmlns:p14="http://schemas.microsoft.com/office/powerpoint/2010/main" val="1623564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HOW DOES SMALL LIFE IN TEXAS LAKES RESPOND TO DROUGHTS? </a:t>
            </a:r>
            <a:r>
              <a:rPr lang="en-US" sz="1200" b="1" dirty="0" smtClean="0"/>
              <a:t>Terrence J. Boyle, McMurry University Assistant Professor of Biology, and future Marine Biologist, Brianna Littlefield use a secchi disk to measure water clarity at Hubbard Creek Lake. TJ is n</a:t>
            </a:r>
            <a:r>
              <a:rPr lang="en-US" sz="1200" b="1" baseline="0" dirty="0" smtClean="0"/>
              <a:t> Invertebrate Ecologist! He is doing a 4 year study of lose of habitats, of macro </a:t>
            </a:r>
            <a:r>
              <a:rPr lang="en-US" sz="1200" b="1" baseline="0" dirty="0" err="1" smtClean="0"/>
              <a:t>bentos</a:t>
            </a:r>
            <a:r>
              <a:rPr lang="en-US" sz="1200" b="1" baseline="0" dirty="0" smtClean="0"/>
              <a:t> and what it means for next level up the food chain.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The only natural lake in Texas is Caddo Lake on the Louisiana border, but its </a:t>
            </a:r>
            <a:r>
              <a:rPr lang="en-US" sz="1200" b="1" baseline="0" dirty="0" err="1" smtClean="0"/>
              <a:t>artifically</a:t>
            </a:r>
            <a:r>
              <a:rPr lang="en-US" sz="1200" b="1" baseline="0" dirty="0" smtClean="0"/>
              <a:t> sustained by dams. https://</a:t>
            </a:r>
            <a:r>
              <a:rPr lang="en-US" sz="1200" b="1" baseline="0" dirty="0" err="1" smtClean="0"/>
              <a:t>m.chron.com</a:t>
            </a:r>
            <a:r>
              <a:rPr lang="en-US" sz="1200" b="1" baseline="0" dirty="0" smtClean="0"/>
              <a:t>/sports/outdoors/article/Natural-lakes-in-Texas-hold-many-hidden-treasures-11291431.php</a:t>
            </a: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Dr. TJ Boyle’s research project titled, “Macrobenthic Surveys of 12 Big Country Reservoirs.” His goal is to establish a baseline data set for plankton, periphyton and macrobenthic organisms found in local reservoirs. Or as Boyle puts it- he studies the ecology of “all the little critters without a backbone.” His research also records changes in the ecology of each lake over time, and in West Texas, that means through periods of drought.</a:t>
            </a:r>
            <a:r>
              <a:rPr lang="en-US" baseline="0" dirty="0" smtClean="0"/>
              <a:t> WHY is the white-fingered mud crab is found in this lake but not in a lake 12 miles away? (it is size of a quarter).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TJ Boyle </a:t>
            </a:r>
            <a:r>
              <a:rPr lang="en-US" baseline="0" dirty="0" err="1" smtClean="0"/>
              <a:t>teashes</a:t>
            </a:r>
            <a:r>
              <a:rPr lang="en-US" baseline="0" dirty="0" smtClean="0"/>
              <a:t> a class in fresh water ecology at McMurry. </a:t>
            </a:r>
            <a:endParaRPr lang="en-US"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8</a:t>
            </a:fld>
            <a:endParaRPr lang="en-NZ"/>
          </a:p>
        </p:txBody>
      </p:sp>
    </p:spTree>
    <p:extLst>
      <p:ext uri="{BB962C8B-B14F-4D97-AF65-F5344CB8AC3E}">
        <p14:creationId xmlns:p14="http://schemas.microsoft.com/office/powerpoint/2010/main" val="414278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https://s3-us-west-1.amazonaws.com/</a:t>
            </a:r>
            <a:r>
              <a:rPr lang="en-US" dirty="0" err="1" smtClean="0"/>
              <a:t>lifeionizers.com</a:t>
            </a:r>
            <a:r>
              <a:rPr lang="en-US" dirty="0" smtClean="0"/>
              <a:t>/media/blog-images/</a:t>
            </a:r>
            <a:r>
              <a:rPr lang="en-US" dirty="0" err="1" smtClean="0"/>
              <a:t>Fracked.jpg</a:t>
            </a:r>
            <a:endParaRPr lang="en-US" dirty="0" smtClean="0"/>
          </a:p>
          <a:p>
            <a:r>
              <a:rPr lang="en-US" dirty="0" smtClean="0"/>
              <a:t>http://</a:t>
            </a:r>
            <a:r>
              <a:rPr lang="en-US" dirty="0" err="1" smtClean="0"/>
              <a:t>frackingfact.com</a:t>
            </a:r>
            <a:r>
              <a:rPr lang="en-US" dirty="0" smtClean="0"/>
              <a:t>/</a:t>
            </a:r>
            <a:r>
              <a:rPr lang="en-US" dirty="0" err="1" smtClean="0"/>
              <a:t>fracking_refs.html#contaminated</a:t>
            </a:r>
            <a:endParaRPr lang="en-US" dirty="0" smtClean="0"/>
          </a:p>
          <a:p>
            <a:r>
              <a:rPr lang="en-US" dirty="0" smtClean="0"/>
              <a:t>The fracking</a:t>
            </a:r>
            <a:r>
              <a:rPr lang="en-US" baseline="0" dirty="0" smtClean="0"/>
              <a:t> industry storytelling is it does not affect aquifers, but the counternarrative is to drill to </a:t>
            </a:r>
            <a:r>
              <a:rPr lang="en-US" baseline="0" dirty="0" err="1" smtClean="0"/>
              <a:t>frack</a:t>
            </a:r>
            <a:r>
              <a:rPr lang="en-US" baseline="0" dirty="0" smtClean="0"/>
              <a:t> means drilling through aquifers,  the well can crack, the deep storage wells can crack and split, crumble and leak. </a:t>
            </a:r>
          </a:p>
          <a:p>
            <a:r>
              <a:rPr lang="en-US" baseline="0" dirty="0" smtClean="0"/>
              <a:t>The problem in the water cycle is major because, the evaporation enters the water cycle, the leaked ground water enter the water cycle, the </a:t>
            </a:r>
            <a:r>
              <a:rPr lang="en-US" baseline="0" dirty="0" smtClean="0"/>
              <a:t>recycled </a:t>
            </a:r>
            <a:r>
              <a:rPr lang="en-US" baseline="0" dirty="0" smtClean="0"/>
              <a:t>wastewater sprayed on roads enters the water cycle, the leaking </a:t>
            </a:r>
            <a:r>
              <a:rPr lang="en-US" baseline="0" dirty="0" smtClean="0"/>
              <a:t>fracking-water </a:t>
            </a:r>
            <a:r>
              <a:rPr lang="en-US" baseline="0" dirty="0" smtClean="0"/>
              <a:t>into neighboring ground wells, enters the water cycle. Once the water cycle is contaminated, the water enters tap and bottled water. Some </a:t>
            </a:r>
            <a:r>
              <a:rPr lang="en-US" baseline="0" dirty="0" smtClean="0"/>
              <a:t>fracking </a:t>
            </a:r>
            <a:r>
              <a:rPr lang="en-US" baseline="0" dirty="0" smtClean="0"/>
              <a:t>wastewater is sued in agriculture, and that also enters the water cycle through drainage, evaporation, and </a:t>
            </a:r>
            <a:r>
              <a:rPr lang="en-US" baseline="0" dirty="0" smtClean="0"/>
              <a:t>transpiration </a:t>
            </a:r>
            <a:r>
              <a:rPr lang="en-US" baseline="0" dirty="0" smtClean="0"/>
              <a:t>processes</a:t>
            </a:r>
          </a:p>
          <a:p>
            <a:endParaRPr lang="en-US" baseline="0" dirty="0" smtClean="0"/>
          </a:p>
          <a:p>
            <a:r>
              <a:rPr lang="en-US" baseline="0" dirty="0" smtClean="0"/>
              <a:t>The industry sponsored sciences, says not a concern</a:t>
            </a:r>
          </a:p>
          <a:p>
            <a:r>
              <a:rPr lang="en-US" baseline="0" dirty="0" smtClean="0"/>
              <a:t>The non-industry sponsored sciences, say yes a big concern</a:t>
            </a:r>
          </a:p>
          <a:p>
            <a:endParaRPr lang="en-US" baseline="0" dirty="0" smtClean="0"/>
          </a:p>
          <a:p>
            <a:r>
              <a:rPr lang="en-US" baseline="0" dirty="0" smtClean="0"/>
              <a:t>From a </a:t>
            </a:r>
            <a:r>
              <a:rPr lang="en-US" baseline="0" dirty="0" smtClean="0"/>
              <a:t>creation </a:t>
            </a:r>
            <a:r>
              <a:rPr lang="en-US" baseline="0" dirty="0" smtClean="0"/>
              <a:t>care standpoint, what do you think?</a:t>
            </a:r>
            <a:endParaRPr lang="en-US" dirty="0" smtClean="0"/>
          </a:p>
          <a:p>
            <a:endParaRPr lang="en-US" dirty="0"/>
          </a:p>
        </p:txBody>
      </p:sp>
      <p:sp>
        <p:nvSpPr>
          <p:cNvPr id="4" name="Slide Number Placeholder 3"/>
          <p:cNvSpPr>
            <a:spLocks noGrp="1"/>
          </p:cNvSpPr>
          <p:nvPr>
            <p:ph type="sldNum" sz="quarter" idx="10"/>
          </p:nvPr>
        </p:nvSpPr>
        <p:spPr/>
        <p:txBody>
          <a:bodyPr/>
          <a:lstStyle/>
          <a:p>
            <a:fld id="{E0B34011-CC24-4AA9-A287-67993316E01C}" type="slidenum">
              <a:rPr lang="en-NZ" smtClean="0"/>
              <a:t>9</a:t>
            </a:fld>
            <a:endParaRPr lang="en-NZ"/>
          </a:p>
        </p:txBody>
      </p:sp>
    </p:spTree>
    <p:extLst>
      <p:ext uri="{BB962C8B-B14F-4D97-AF65-F5344CB8AC3E}">
        <p14:creationId xmlns:p14="http://schemas.microsoft.com/office/powerpoint/2010/main" val="2372497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76353F7-A395-4879-B779-E82E4BB9973F}" type="datetimeFigureOut">
              <a:rPr lang="en-NZ" smtClean="0"/>
              <a:t>4/22/19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292558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6353F7-A395-4879-B779-E82E4BB9973F}" type="datetimeFigureOut">
              <a:rPr lang="en-NZ" smtClean="0"/>
              <a:t>4/22/19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1267514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353F7-A395-4879-B779-E82E4BB9973F}" type="datetimeFigureOut">
              <a:rPr lang="en-NZ" smtClean="0"/>
              <a:t>4/22/19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4204455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353F7-A395-4879-B779-E82E4BB9973F}" type="datetimeFigureOut">
              <a:rPr lang="en-NZ" smtClean="0"/>
              <a:t>4/22/19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719584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353F7-A395-4879-B779-E82E4BB9973F}" type="datetimeFigureOut">
              <a:rPr lang="en-NZ" smtClean="0"/>
              <a:t>4/22/19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4270588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76353F7-A395-4879-B779-E82E4BB9973F}" type="datetimeFigureOut">
              <a:rPr lang="en-NZ" smtClean="0"/>
              <a:t>4/22/19</a:t>
            </a:fld>
            <a:endParaRPr lang="en-NZ"/>
          </a:p>
        </p:txBody>
      </p:sp>
      <p:sp>
        <p:nvSpPr>
          <p:cNvPr id="4"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1795177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76353F7-A395-4879-B779-E82E4BB9973F}" type="datetimeFigureOut">
              <a:rPr lang="en-NZ" smtClean="0"/>
              <a:t>4/22/19</a:t>
            </a:fld>
            <a:endParaRPr lang="en-NZ"/>
          </a:p>
        </p:txBody>
      </p:sp>
      <p:sp>
        <p:nvSpPr>
          <p:cNvPr id="4"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1058325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6353F7-A395-4879-B779-E82E4BB9973F}" type="datetimeFigureOut">
              <a:rPr lang="en-NZ" smtClean="0"/>
              <a:t>4/22/19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3737170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6353F7-A395-4879-B779-E82E4BB9973F}" type="datetimeFigureOut">
              <a:rPr lang="en-NZ" smtClean="0"/>
              <a:t>4/22/19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658781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976353F7-A395-4879-B779-E82E4BB9973F}" type="datetimeFigureOut">
              <a:rPr lang="en-NZ" smtClean="0"/>
              <a:t>4/22/19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3589551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353F7-A395-4879-B779-E82E4BB9973F}" type="datetimeFigureOut">
              <a:rPr lang="en-NZ" smtClean="0"/>
              <a:t>4/22/19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3116522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6353F7-A395-4879-B779-E82E4BB9973F}" type="datetimeFigureOut">
              <a:rPr lang="en-NZ" smtClean="0"/>
              <a:t>4/22/19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3924463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6353F7-A395-4879-B779-E82E4BB9973F}" type="datetimeFigureOut">
              <a:rPr lang="en-NZ" smtClean="0"/>
              <a:t>4/22/19</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2578091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976353F7-A395-4879-B779-E82E4BB9973F}" type="datetimeFigureOut">
              <a:rPr lang="en-NZ" smtClean="0"/>
              <a:t>4/22/19</a:t>
            </a:fld>
            <a:endParaRPr lang="en-NZ"/>
          </a:p>
        </p:txBody>
      </p:sp>
      <p:sp>
        <p:nvSpPr>
          <p:cNvPr id="5" name="Footer Placeholder 3"/>
          <p:cNvSpPr>
            <a:spLocks noGrp="1"/>
          </p:cNvSpPr>
          <p:nvPr>
            <p:ph type="ftr" sz="quarter" idx="11"/>
          </p:nvPr>
        </p:nvSpPr>
        <p:spPr/>
        <p:txBody>
          <a:bodyPr/>
          <a:lstStyle/>
          <a:p>
            <a:endParaRPr lang="en-NZ"/>
          </a:p>
        </p:txBody>
      </p:sp>
      <p:sp>
        <p:nvSpPr>
          <p:cNvPr id="6" name="Slide Number Placeholder 4"/>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2098857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76353F7-A395-4879-B779-E82E4BB9973F}" type="datetimeFigureOut">
              <a:rPr lang="en-NZ" smtClean="0"/>
              <a:t>4/22/19</a:t>
            </a:fld>
            <a:endParaRPr lang="en-NZ"/>
          </a:p>
        </p:txBody>
      </p:sp>
      <p:sp>
        <p:nvSpPr>
          <p:cNvPr id="5" name="Footer Placeholder 2"/>
          <p:cNvSpPr>
            <a:spLocks noGrp="1"/>
          </p:cNvSpPr>
          <p:nvPr>
            <p:ph type="ftr" sz="quarter" idx="11"/>
          </p:nvPr>
        </p:nvSpPr>
        <p:spPr/>
        <p:txBody>
          <a:bodyPr/>
          <a:lstStyle/>
          <a:p>
            <a:endParaRPr lang="en-NZ"/>
          </a:p>
        </p:txBody>
      </p:sp>
      <p:sp>
        <p:nvSpPr>
          <p:cNvPr id="6" name="Slide Number Placeholder 3"/>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2465253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976353F7-A395-4879-B779-E82E4BB9973F}" type="datetimeFigureOut">
              <a:rPr lang="en-NZ" smtClean="0"/>
              <a:t>4/22/19</a:t>
            </a:fld>
            <a:endParaRPr lang="en-NZ"/>
          </a:p>
        </p:txBody>
      </p:sp>
      <p:sp>
        <p:nvSpPr>
          <p:cNvPr id="5" name="Footer Placeholder 5"/>
          <p:cNvSpPr>
            <a:spLocks noGrp="1"/>
          </p:cNvSpPr>
          <p:nvPr>
            <p:ph type="ftr" sz="quarter" idx="11"/>
          </p:nvPr>
        </p:nvSpPr>
        <p:spPr/>
        <p:txBody>
          <a:bodyPr/>
          <a:lstStyle/>
          <a:p>
            <a:endParaRPr lang="en-NZ"/>
          </a:p>
        </p:txBody>
      </p:sp>
      <p:sp>
        <p:nvSpPr>
          <p:cNvPr id="6" name="Slide Number Placeholder 6"/>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2683940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6353F7-A395-4879-B779-E82E4BB9973F}" type="datetimeFigureOut">
              <a:rPr lang="en-NZ" smtClean="0"/>
              <a:t>4/22/19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D4E1224-223A-43F2-AF35-F89108073E0B}" type="slidenum">
              <a:rPr lang="en-NZ" smtClean="0"/>
              <a:t>‹#›</a:t>
            </a:fld>
            <a:endParaRPr lang="en-NZ"/>
          </a:p>
        </p:txBody>
      </p:sp>
    </p:spTree>
    <p:extLst>
      <p:ext uri="{BB962C8B-B14F-4D97-AF65-F5344CB8AC3E}">
        <p14:creationId xmlns:p14="http://schemas.microsoft.com/office/powerpoint/2010/main" val="3659723337"/>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3.png"/><Relationship Id="rId21" Type="http://schemas.openxmlformats.org/officeDocument/2006/relationships/image" Target="../media/image4.png"/><Relationship Id="rId22" Type="http://schemas.openxmlformats.org/officeDocument/2006/relationships/image" Target="../media/image5.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76353F7-A395-4879-B779-E82E4BB9973F}" type="datetimeFigureOut">
              <a:rPr lang="en-NZ" smtClean="0"/>
              <a:t>4/22/19</a:t>
            </a:fld>
            <a:endParaRPr lang="en-NZ"/>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NZ"/>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D4E1224-223A-43F2-AF35-F89108073E0B}" type="slidenum">
              <a:rPr lang="en-NZ" smtClean="0"/>
              <a:t>‹#›</a:t>
            </a:fld>
            <a:endParaRPr lang="en-NZ"/>
          </a:p>
        </p:txBody>
      </p:sp>
    </p:spTree>
    <p:extLst>
      <p:ext uri="{BB962C8B-B14F-4D97-AF65-F5344CB8AC3E}">
        <p14:creationId xmlns:p14="http://schemas.microsoft.com/office/powerpoint/2010/main" val="2904917664"/>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s://davidboje.com/Abilene"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tags" Target="../tags/tag1.xml"/><Relationship Id="rId2"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tags" Target="../tags/tag2.xml"/><Relationship Id="rId2"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9" Type="http://schemas.openxmlformats.org/officeDocument/2006/relationships/image" Target="../media/image18.png"/><Relationship Id="rId1" Type="http://schemas.openxmlformats.org/officeDocument/2006/relationships/tags" Target="../tags/tag3.xml"/><Relationship Id="rId2"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hyperlink" Target="https://www.dropbox.com/sh/bd297r9f6lhgjeh/AAChF7KdZH7hvz3aGIySrTJwa?dl=0" TargetMode="External"/><Relationship Id="rId6" Type="http://schemas.openxmlformats.org/officeDocument/2006/relationships/hyperlink" Target="https://davidboje.com/Abeline" TargetMode="External"/><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0"/>
            <a:ext cx="11430317" cy="3120804"/>
          </a:xfrm>
        </p:spPr>
        <p:txBody>
          <a:bodyPr>
            <a:noAutofit/>
          </a:bodyPr>
          <a:lstStyle/>
          <a:p>
            <a:pPr algn="ctr"/>
            <a:r>
              <a:rPr lang="en-US" sz="6600" b="1" dirty="0" smtClean="0"/>
              <a:t>What is the ‘storytelling science’ of Abilene’s Water?</a:t>
            </a:r>
            <a:endParaRPr lang="en-US" sz="6600" b="1" dirty="0"/>
          </a:p>
        </p:txBody>
      </p:sp>
      <p:pic>
        <p:nvPicPr>
          <p:cNvPr id="6" name="Picture 5"/>
          <p:cNvPicPr>
            <a:picLocks noChangeAspect="1"/>
          </p:cNvPicPr>
          <p:nvPr/>
        </p:nvPicPr>
        <p:blipFill>
          <a:blip r:embed="rId3"/>
          <a:stretch>
            <a:fillRect/>
          </a:stretch>
        </p:blipFill>
        <p:spPr>
          <a:xfrm>
            <a:off x="368740" y="3316433"/>
            <a:ext cx="1955155" cy="1371527"/>
          </a:xfrm>
          <a:prstGeom prst="rect">
            <a:avLst/>
          </a:prstGeom>
        </p:spPr>
      </p:pic>
      <p:sp>
        <p:nvSpPr>
          <p:cNvPr id="7" name="Rectangle 6"/>
          <p:cNvSpPr/>
          <p:nvPr/>
        </p:nvSpPr>
        <p:spPr>
          <a:xfrm>
            <a:off x="2513048" y="2973599"/>
            <a:ext cx="9678952" cy="3046988"/>
          </a:xfrm>
          <a:prstGeom prst="rect">
            <a:avLst/>
          </a:prstGeom>
        </p:spPr>
        <p:txBody>
          <a:bodyPr wrap="square">
            <a:spAutoFit/>
          </a:bodyPr>
          <a:lstStyle/>
          <a:p>
            <a:r>
              <a:rPr lang="en-US" sz="2400" dirty="0"/>
              <a:t>April 2019 Abilene, McMurry University</a:t>
            </a:r>
          </a:p>
          <a:p>
            <a:r>
              <a:rPr lang="en-US" sz="2800" b="1" dirty="0"/>
              <a:t>David M. Boje</a:t>
            </a:r>
          </a:p>
          <a:p>
            <a:r>
              <a:rPr lang="en-US" sz="2800" b="1" dirty="0"/>
              <a:t>Professor, Aalborg University (Denmark)</a:t>
            </a:r>
          </a:p>
          <a:p>
            <a:r>
              <a:rPr lang="en-US" sz="2800" b="1" dirty="0"/>
              <a:t>Emeritus &amp; Regents Professor</a:t>
            </a:r>
            <a:r>
              <a:rPr lang="en-US" sz="2400" b="1" dirty="0"/>
              <a:t>, New Mexico State University</a:t>
            </a:r>
          </a:p>
          <a:p>
            <a:r>
              <a:rPr lang="en-US" sz="2800" b="1" dirty="0"/>
              <a:t>Director, European School of Governance</a:t>
            </a:r>
          </a:p>
          <a:p>
            <a:endParaRPr lang="en-US" sz="2800" b="1" dirty="0" smtClean="0"/>
          </a:p>
          <a:p>
            <a:r>
              <a:rPr lang="en-US" sz="2800" b="1" dirty="0" smtClean="0">
                <a:hlinkClick r:id="rId4"/>
              </a:rPr>
              <a:t>https://davidboje.com/Abilene</a:t>
            </a:r>
            <a:r>
              <a:rPr lang="en-US" sz="2800" b="1" dirty="0" smtClean="0"/>
              <a:t> </a:t>
            </a:r>
            <a:endParaRPr lang="en-US" sz="2800" b="1" dirty="0"/>
          </a:p>
        </p:txBody>
      </p:sp>
    </p:spTree>
    <p:extLst>
      <p:ext uri="{BB962C8B-B14F-4D97-AF65-F5344CB8AC3E}">
        <p14:creationId xmlns:p14="http://schemas.microsoft.com/office/powerpoint/2010/main" val="36730156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71700" y="0"/>
            <a:ext cx="7843520" cy="6858000"/>
          </a:xfrm>
          <a:prstGeom prst="rect">
            <a:avLst/>
          </a:prstGeom>
        </p:spPr>
      </p:pic>
    </p:spTree>
    <p:extLst>
      <p:ext uri="{BB962C8B-B14F-4D97-AF65-F5344CB8AC3E}">
        <p14:creationId xmlns:p14="http://schemas.microsoft.com/office/powerpoint/2010/main" val="265559597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9-04-03 at 10.19.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297" y="2056198"/>
            <a:ext cx="10134600" cy="4000500"/>
          </a:xfrm>
          <a:prstGeom prst="rect">
            <a:avLst/>
          </a:prstGeom>
        </p:spPr>
      </p:pic>
      <p:sp>
        <p:nvSpPr>
          <p:cNvPr id="7" name="Rectangle 6"/>
          <p:cNvSpPr/>
          <p:nvPr/>
        </p:nvSpPr>
        <p:spPr>
          <a:xfrm>
            <a:off x="858377" y="1991807"/>
            <a:ext cx="3344334" cy="3447098"/>
          </a:xfrm>
          <a:prstGeom prst="rect">
            <a:avLst/>
          </a:prstGeom>
          <a:solidFill>
            <a:schemeClr val="accent4">
              <a:lumMod val="75000"/>
            </a:schemeClr>
          </a:solidFill>
        </p:spPr>
        <p:txBody>
          <a:bodyPr wrap="square">
            <a:spAutoFit/>
          </a:bodyPr>
          <a:lstStyle/>
          <a:p>
            <a:r>
              <a:rPr lang="en-US" dirty="0"/>
              <a:t>Fact</a:t>
            </a:r>
          </a:p>
          <a:p>
            <a:r>
              <a:rPr lang="en-US" sz="2000" dirty="0"/>
              <a:t>We depend on our nearby lakes and reservoirs to supply our City’s water. </a:t>
            </a:r>
            <a:endParaRPr lang="en-US" sz="2000" dirty="0" smtClean="0"/>
          </a:p>
          <a:p>
            <a:endParaRPr lang="en-US" sz="2000" dirty="0"/>
          </a:p>
          <a:p>
            <a:r>
              <a:rPr lang="mr-IN" sz="2000" dirty="0" smtClean="0"/>
              <a:t>…</a:t>
            </a:r>
            <a:r>
              <a:rPr lang="en-US" sz="2000" dirty="0" smtClean="0"/>
              <a:t>., </a:t>
            </a:r>
            <a:r>
              <a:rPr lang="en-US" sz="2000" dirty="0"/>
              <a:t>Abilene can face water shortages</a:t>
            </a:r>
            <a:r>
              <a:rPr lang="en-US" sz="2000" dirty="0" smtClean="0"/>
              <a:t>.</a:t>
            </a:r>
          </a:p>
          <a:p>
            <a:r>
              <a:rPr lang="en-US" sz="2000" dirty="0" smtClean="0"/>
              <a:t> </a:t>
            </a:r>
          </a:p>
          <a:p>
            <a:r>
              <a:rPr lang="mr-IN" sz="2000" dirty="0" smtClean="0"/>
              <a:t>…</a:t>
            </a:r>
            <a:r>
              <a:rPr lang="en-US" sz="2000" dirty="0" smtClean="0"/>
              <a:t>typical </a:t>
            </a:r>
            <a:r>
              <a:rPr lang="en-US" sz="2000" dirty="0"/>
              <a:t>day of rain will make little impact.</a:t>
            </a:r>
          </a:p>
        </p:txBody>
      </p:sp>
      <p:sp>
        <p:nvSpPr>
          <p:cNvPr id="8" name="Rectangle 7"/>
          <p:cNvSpPr/>
          <p:nvPr/>
        </p:nvSpPr>
        <p:spPr>
          <a:xfrm>
            <a:off x="4134556" y="2032338"/>
            <a:ext cx="3513665" cy="3754874"/>
          </a:xfrm>
          <a:prstGeom prst="rect">
            <a:avLst/>
          </a:prstGeom>
          <a:solidFill>
            <a:srgbClr val="4B866D"/>
          </a:solidFill>
        </p:spPr>
        <p:txBody>
          <a:bodyPr wrap="square">
            <a:spAutoFit/>
          </a:bodyPr>
          <a:lstStyle/>
          <a:p>
            <a:r>
              <a:rPr lang="en-US" dirty="0"/>
              <a:t>Fact</a:t>
            </a:r>
          </a:p>
          <a:p>
            <a:r>
              <a:rPr lang="en-US" sz="2000" dirty="0"/>
              <a:t>Y</a:t>
            </a:r>
            <a:r>
              <a:rPr lang="en-US" sz="2000" dirty="0" smtClean="0"/>
              <a:t>ou </a:t>
            </a:r>
            <a:r>
              <a:rPr lang="en-US" sz="2000" dirty="0"/>
              <a:t>alone can make a significant difference. Small changes in your routine can cut your water usage by more than half. </a:t>
            </a:r>
            <a:endParaRPr lang="en-US" sz="2000" dirty="0" smtClean="0"/>
          </a:p>
          <a:p>
            <a:r>
              <a:rPr lang="en-US" sz="2000" dirty="0" smtClean="0"/>
              <a:t>Each person in Abilene uses 88 </a:t>
            </a:r>
            <a:r>
              <a:rPr lang="en-US" sz="2000" dirty="0"/>
              <a:t>gallons. </a:t>
            </a:r>
            <a:endParaRPr lang="en-US" sz="2000" dirty="0" smtClean="0"/>
          </a:p>
          <a:p>
            <a:r>
              <a:rPr lang="en-US" sz="2000" dirty="0" smtClean="0"/>
              <a:t>If </a:t>
            </a:r>
            <a:r>
              <a:rPr lang="en-US" sz="2000" dirty="0"/>
              <a:t>you cut those by half and saved 44 gallons a day, that would be 16,016 gallons of water a year.</a:t>
            </a:r>
          </a:p>
        </p:txBody>
      </p:sp>
      <p:sp>
        <p:nvSpPr>
          <p:cNvPr id="9" name="Rectangle 8"/>
          <p:cNvSpPr/>
          <p:nvPr/>
        </p:nvSpPr>
        <p:spPr>
          <a:xfrm>
            <a:off x="7605888" y="2018226"/>
            <a:ext cx="3598335" cy="3170098"/>
          </a:xfrm>
          <a:prstGeom prst="rect">
            <a:avLst/>
          </a:prstGeom>
          <a:solidFill>
            <a:srgbClr val="4B866D"/>
          </a:solidFill>
        </p:spPr>
        <p:txBody>
          <a:bodyPr wrap="square">
            <a:spAutoFit/>
          </a:bodyPr>
          <a:lstStyle/>
          <a:p>
            <a:r>
              <a:rPr lang="en-US" sz="2000" dirty="0"/>
              <a:t>Fact</a:t>
            </a:r>
          </a:p>
          <a:p>
            <a:pPr algn="ctr"/>
            <a:r>
              <a:rPr lang="en-US" sz="3600" dirty="0"/>
              <a:t>Tap water and bottled water are comparable in terms of </a:t>
            </a:r>
            <a:r>
              <a:rPr lang="en-US" sz="3600" dirty="0" smtClean="0"/>
              <a:t>safety</a:t>
            </a:r>
            <a:endParaRPr lang="en-US" sz="3600" dirty="0"/>
          </a:p>
        </p:txBody>
      </p:sp>
      <p:sp>
        <p:nvSpPr>
          <p:cNvPr id="19" name="TextBox 18"/>
          <p:cNvSpPr txBox="1"/>
          <p:nvPr/>
        </p:nvSpPr>
        <p:spPr>
          <a:xfrm>
            <a:off x="3485841" y="2783054"/>
            <a:ext cx="4296502" cy="1754327"/>
          </a:xfrm>
          <a:prstGeom prst="rect">
            <a:avLst/>
          </a:prstGeom>
          <a:solidFill>
            <a:srgbClr val="3F6374"/>
          </a:solidFill>
        </p:spPr>
        <p:txBody>
          <a:bodyPr wrap="square" rtlCol="0">
            <a:spAutoFit/>
          </a:bodyPr>
          <a:lstStyle/>
          <a:p>
            <a:r>
              <a:rPr lang="en-US" sz="3600" b="1" dirty="0" smtClean="0"/>
              <a:t>What are Abilene’s 3 Myths about Water?</a:t>
            </a:r>
            <a:endParaRPr lang="en-US" sz="3600" b="1" dirty="0"/>
          </a:p>
        </p:txBody>
      </p:sp>
    </p:spTree>
    <p:extLst>
      <p:ext uri="{BB962C8B-B14F-4D97-AF65-F5344CB8AC3E}">
        <p14:creationId xmlns:p14="http://schemas.microsoft.com/office/powerpoint/2010/main" val="2267369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5" presetClass="exit" presetSubtype="10" fill="hold" grpId="1" nodeType="clickEffect">
                                  <p:stCondLst>
                                    <p:cond delay="0"/>
                                  </p:stCondLst>
                                  <p:childTnLst>
                                    <p:animEffect transition="out" filter="checkerboard(across)">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001882081"/>
              </p:ext>
            </p:extLst>
          </p:nvPr>
        </p:nvGraphicFramePr>
        <p:xfrm>
          <a:off x="-849611" y="448573"/>
          <a:ext cx="13752812" cy="67142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p:txBody>
          <a:bodyPr anchor="t"/>
          <a:lstStyle/>
          <a:p>
            <a:r>
              <a:rPr lang="en-US" sz="3700" b="1" dirty="0"/>
              <a:t>Abilene &amp; Water Early History</a:t>
            </a:r>
          </a:p>
        </p:txBody>
      </p:sp>
      <p:sp>
        <p:nvSpPr>
          <p:cNvPr id="4" name="TextBox 3"/>
          <p:cNvSpPr txBox="1"/>
          <p:nvPr/>
        </p:nvSpPr>
        <p:spPr>
          <a:xfrm>
            <a:off x="11582400" y="3276600"/>
            <a:ext cx="101600" cy="400105"/>
          </a:xfrm>
          <a:prstGeom prst="rect">
            <a:avLst/>
          </a:prstGeom>
          <a:noFill/>
        </p:spPr>
        <p:txBody>
          <a:bodyPr wrap="square" lIns="121917" tIns="60958" rIns="121917" bIns="60958" rtlCol="0">
            <a:spAutoFit/>
          </a:bodyPr>
          <a:lstStyle/>
          <a:p>
            <a:endParaRPr lang="en-US" dirty="0"/>
          </a:p>
        </p:txBody>
      </p:sp>
      <p:sp>
        <p:nvSpPr>
          <p:cNvPr id="3" name="TextBox 2"/>
          <p:cNvSpPr txBox="1"/>
          <p:nvPr/>
        </p:nvSpPr>
        <p:spPr>
          <a:xfrm>
            <a:off x="5742180" y="4620411"/>
            <a:ext cx="2256339" cy="1200329"/>
          </a:xfrm>
          <a:prstGeom prst="rect">
            <a:avLst/>
          </a:prstGeom>
          <a:solidFill>
            <a:schemeClr val="tx1"/>
          </a:solidFill>
          <a:effectLst>
            <a:reflection blurRad="6350" stA="50000" endA="300" endPos="38500" dist="50800" dir="5400000" sy="-100000" algn="bl" rotWithShape="0"/>
          </a:effectLst>
        </p:spPr>
        <p:txBody>
          <a:bodyPr wrap="square" rtlCol="0">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1923 - McMurry University held its formal opening as McMurry College.</a:t>
            </a:r>
          </a:p>
        </p:txBody>
      </p:sp>
    </p:spTree>
    <p:custDataLst>
      <p:tags r:id="rId1"/>
    </p:custDataLst>
    <p:extLst>
      <p:ext uri="{BB962C8B-B14F-4D97-AF65-F5344CB8AC3E}">
        <p14:creationId xmlns:p14="http://schemas.microsoft.com/office/powerpoint/2010/main" val="3808025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dgm id="{82ED47FD-CD8E-4EC8-A7E3-BF3AC4BC5C1A}"/>
                                            </p:graphicEl>
                                          </p:spTgt>
                                        </p:tgtEl>
                                        <p:attrNameLst>
                                          <p:attrName>style.visibility</p:attrName>
                                        </p:attrNameLst>
                                      </p:cBhvr>
                                      <p:to>
                                        <p:strVal val="visible"/>
                                      </p:to>
                                    </p:set>
                                    <p:animEffect transition="in" filter="wipe(left)">
                                      <p:cBhvr>
                                        <p:cTn id="7" dur="1000"/>
                                        <p:tgtEl>
                                          <p:spTgt spid="6">
                                            <p:graphicEl>
                                              <a:dgm id="{82ED47FD-CD8E-4EC8-A7E3-BF3AC4BC5C1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graphicEl>
                                              <a:dgm id="{4F99E406-557B-0F41-90E7-7F4242D2F576}"/>
                                            </p:graphicEl>
                                          </p:spTgt>
                                        </p:tgtEl>
                                        <p:attrNameLst>
                                          <p:attrName>style.visibility</p:attrName>
                                        </p:attrNameLst>
                                      </p:cBhvr>
                                      <p:to>
                                        <p:strVal val="visible"/>
                                      </p:to>
                                    </p:set>
                                    <p:animEffect transition="in" filter="wipe(left)">
                                      <p:cBhvr>
                                        <p:cTn id="12" dur="1000"/>
                                        <p:tgtEl>
                                          <p:spTgt spid="6">
                                            <p:graphicEl>
                                              <a:dgm id="{4F99E406-557B-0F41-90E7-7F4242D2F576}"/>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graphicEl>
                                              <a:dgm id="{47EF0404-FA28-6045-8CFD-C69EA80C45E5}"/>
                                            </p:graphicEl>
                                          </p:spTgt>
                                        </p:tgtEl>
                                        <p:attrNameLst>
                                          <p:attrName>style.visibility</p:attrName>
                                        </p:attrNameLst>
                                      </p:cBhvr>
                                      <p:to>
                                        <p:strVal val="visible"/>
                                      </p:to>
                                    </p:set>
                                    <p:animEffect transition="in" filter="wipe(left)">
                                      <p:cBhvr>
                                        <p:cTn id="15" dur="1000"/>
                                        <p:tgtEl>
                                          <p:spTgt spid="6">
                                            <p:graphicEl>
                                              <a:dgm id="{47EF0404-FA28-6045-8CFD-C69EA80C45E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graphicEl>
                                              <a:dgm id="{D96BCEA2-816A-9543-92E0-8CABE1631ED7}"/>
                                            </p:graphicEl>
                                          </p:spTgt>
                                        </p:tgtEl>
                                        <p:attrNameLst>
                                          <p:attrName>style.visibility</p:attrName>
                                        </p:attrNameLst>
                                      </p:cBhvr>
                                      <p:to>
                                        <p:strVal val="visible"/>
                                      </p:to>
                                    </p:set>
                                    <p:animEffect transition="in" filter="wipe(left)">
                                      <p:cBhvr>
                                        <p:cTn id="20" dur="1000"/>
                                        <p:tgtEl>
                                          <p:spTgt spid="6">
                                            <p:graphicEl>
                                              <a:dgm id="{D96BCEA2-816A-9543-92E0-8CABE1631ED7}"/>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graphicEl>
                                              <a:dgm id="{A0227B3E-59D5-9944-AB06-6A9DF66455C3}"/>
                                            </p:graphicEl>
                                          </p:spTgt>
                                        </p:tgtEl>
                                        <p:attrNameLst>
                                          <p:attrName>style.visibility</p:attrName>
                                        </p:attrNameLst>
                                      </p:cBhvr>
                                      <p:to>
                                        <p:strVal val="visible"/>
                                      </p:to>
                                    </p:set>
                                    <p:animEffect transition="in" filter="wipe(left)">
                                      <p:cBhvr>
                                        <p:cTn id="23" dur="1000"/>
                                        <p:tgtEl>
                                          <p:spTgt spid="6">
                                            <p:graphicEl>
                                              <a:dgm id="{A0227B3E-59D5-9944-AB06-6A9DF66455C3}"/>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graphicEl>
                                              <a:dgm id="{CBC59090-4097-4049-906C-EFE27128F33D}"/>
                                            </p:graphicEl>
                                          </p:spTgt>
                                        </p:tgtEl>
                                        <p:attrNameLst>
                                          <p:attrName>style.visibility</p:attrName>
                                        </p:attrNameLst>
                                      </p:cBhvr>
                                      <p:to>
                                        <p:strVal val="visible"/>
                                      </p:to>
                                    </p:set>
                                    <p:animEffect transition="in" filter="wipe(left)">
                                      <p:cBhvr>
                                        <p:cTn id="28" dur="1000"/>
                                        <p:tgtEl>
                                          <p:spTgt spid="6">
                                            <p:graphicEl>
                                              <a:dgm id="{CBC59090-4097-4049-906C-EFE27128F33D}"/>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
                                            <p:graphicEl>
                                              <a:dgm id="{19C02B5E-1C25-A246-99E3-6E73D412878E}"/>
                                            </p:graphicEl>
                                          </p:spTgt>
                                        </p:tgtEl>
                                        <p:attrNameLst>
                                          <p:attrName>style.visibility</p:attrName>
                                        </p:attrNameLst>
                                      </p:cBhvr>
                                      <p:to>
                                        <p:strVal val="visible"/>
                                      </p:to>
                                    </p:set>
                                    <p:animEffect transition="in" filter="wipe(left)">
                                      <p:cBhvr>
                                        <p:cTn id="31" dur="1000"/>
                                        <p:tgtEl>
                                          <p:spTgt spid="6">
                                            <p:graphicEl>
                                              <a:dgm id="{19C02B5E-1C25-A246-99E3-6E73D412878E}"/>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graphicEl>
                                              <a:dgm id="{CA8BBD06-B901-4C4E-8B04-DD201D761B3E}"/>
                                            </p:graphicEl>
                                          </p:spTgt>
                                        </p:tgtEl>
                                        <p:attrNameLst>
                                          <p:attrName>style.visibility</p:attrName>
                                        </p:attrNameLst>
                                      </p:cBhvr>
                                      <p:to>
                                        <p:strVal val="visible"/>
                                      </p:to>
                                    </p:set>
                                    <p:animEffect transition="in" filter="wipe(left)">
                                      <p:cBhvr>
                                        <p:cTn id="36" dur="1000"/>
                                        <p:tgtEl>
                                          <p:spTgt spid="6">
                                            <p:graphicEl>
                                              <a:dgm id="{CA8BBD06-B901-4C4E-8B04-DD201D761B3E}"/>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
                                            <p:graphicEl>
                                              <a:dgm id="{A76F3237-6857-624C-8A94-B245A2374C35}"/>
                                            </p:graphicEl>
                                          </p:spTgt>
                                        </p:tgtEl>
                                        <p:attrNameLst>
                                          <p:attrName>style.visibility</p:attrName>
                                        </p:attrNameLst>
                                      </p:cBhvr>
                                      <p:to>
                                        <p:strVal val="visible"/>
                                      </p:to>
                                    </p:set>
                                    <p:animEffect transition="in" filter="wipe(left)">
                                      <p:cBhvr>
                                        <p:cTn id="39" dur="1000"/>
                                        <p:tgtEl>
                                          <p:spTgt spid="6">
                                            <p:graphicEl>
                                              <a:dgm id="{A76F3237-6857-624C-8A94-B245A2374C35}"/>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
                                            <p:graphicEl>
                                              <a:dgm id="{4E5FD07A-BD46-534C-988F-D88BBB1D8E1D}"/>
                                            </p:graphicEl>
                                          </p:spTgt>
                                        </p:tgtEl>
                                        <p:attrNameLst>
                                          <p:attrName>style.visibility</p:attrName>
                                        </p:attrNameLst>
                                      </p:cBhvr>
                                      <p:to>
                                        <p:strVal val="visible"/>
                                      </p:to>
                                    </p:set>
                                    <p:animEffect transition="in" filter="wipe(left)">
                                      <p:cBhvr>
                                        <p:cTn id="44" dur="1000"/>
                                        <p:tgtEl>
                                          <p:spTgt spid="6">
                                            <p:graphicEl>
                                              <a:dgm id="{4E5FD07A-BD46-534C-988F-D88BBB1D8E1D}"/>
                                            </p:graphic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6">
                                            <p:graphicEl>
                                              <a:dgm id="{4AFF0E77-EE77-ED45-A46E-A0C14852BC5C}"/>
                                            </p:graphicEl>
                                          </p:spTgt>
                                        </p:tgtEl>
                                        <p:attrNameLst>
                                          <p:attrName>style.visibility</p:attrName>
                                        </p:attrNameLst>
                                      </p:cBhvr>
                                      <p:to>
                                        <p:strVal val="visible"/>
                                      </p:to>
                                    </p:set>
                                    <p:animEffect transition="in" filter="wipe(left)">
                                      <p:cBhvr>
                                        <p:cTn id="47" dur="1000"/>
                                        <p:tgtEl>
                                          <p:spTgt spid="6">
                                            <p:graphicEl>
                                              <a:dgm id="{4AFF0E77-EE77-ED45-A46E-A0C14852BC5C}"/>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14402790"/>
              </p:ext>
            </p:extLst>
          </p:nvPr>
        </p:nvGraphicFramePr>
        <p:xfrm>
          <a:off x="-849611" y="448573"/>
          <a:ext cx="13752812" cy="67142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p:txBody>
          <a:bodyPr anchor="t"/>
          <a:lstStyle/>
          <a:p>
            <a:r>
              <a:rPr lang="en-US" sz="3700" b="1" dirty="0"/>
              <a:t>Abilene &amp; Water Middle History</a:t>
            </a:r>
          </a:p>
        </p:txBody>
      </p:sp>
      <p:sp>
        <p:nvSpPr>
          <p:cNvPr id="4" name="TextBox 3"/>
          <p:cNvSpPr txBox="1"/>
          <p:nvPr/>
        </p:nvSpPr>
        <p:spPr>
          <a:xfrm>
            <a:off x="11582400" y="3276600"/>
            <a:ext cx="101600" cy="400105"/>
          </a:xfrm>
          <a:prstGeom prst="rect">
            <a:avLst/>
          </a:prstGeom>
          <a:noFill/>
        </p:spPr>
        <p:txBody>
          <a:bodyPr wrap="square" lIns="121917" tIns="60958" rIns="121917" bIns="60958" rtlCol="0">
            <a:spAutoFit/>
          </a:bodyPr>
          <a:lstStyle/>
          <a:p>
            <a:endParaRPr lang="en-US" dirty="0"/>
          </a:p>
        </p:txBody>
      </p:sp>
    </p:spTree>
    <p:custDataLst>
      <p:tags r:id="rId1"/>
    </p:custDataLst>
    <p:extLst>
      <p:ext uri="{BB962C8B-B14F-4D97-AF65-F5344CB8AC3E}">
        <p14:creationId xmlns:p14="http://schemas.microsoft.com/office/powerpoint/2010/main" val="3351513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dgm id="{82ED47FD-CD8E-4EC8-A7E3-BF3AC4BC5C1A}"/>
                                            </p:graphicEl>
                                          </p:spTgt>
                                        </p:tgtEl>
                                        <p:attrNameLst>
                                          <p:attrName>style.visibility</p:attrName>
                                        </p:attrNameLst>
                                      </p:cBhvr>
                                      <p:to>
                                        <p:strVal val="visible"/>
                                      </p:to>
                                    </p:set>
                                    <p:animEffect transition="in" filter="wipe(left)">
                                      <p:cBhvr>
                                        <p:cTn id="7" dur="1000"/>
                                        <p:tgtEl>
                                          <p:spTgt spid="6">
                                            <p:graphicEl>
                                              <a:dgm id="{82ED47FD-CD8E-4EC8-A7E3-BF3AC4BC5C1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graphicEl>
                                              <a:dgm id="{4F99E406-557B-0F41-90E7-7F4242D2F576}"/>
                                            </p:graphicEl>
                                          </p:spTgt>
                                        </p:tgtEl>
                                        <p:attrNameLst>
                                          <p:attrName>style.visibility</p:attrName>
                                        </p:attrNameLst>
                                      </p:cBhvr>
                                      <p:to>
                                        <p:strVal val="visible"/>
                                      </p:to>
                                    </p:set>
                                    <p:animEffect transition="in" filter="wipe(left)">
                                      <p:cBhvr>
                                        <p:cTn id="12" dur="1000"/>
                                        <p:tgtEl>
                                          <p:spTgt spid="6">
                                            <p:graphicEl>
                                              <a:dgm id="{4F99E406-557B-0F41-90E7-7F4242D2F576}"/>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graphicEl>
                                              <a:dgm id="{47EF0404-FA28-6045-8CFD-C69EA80C45E5}"/>
                                            </p:graphicEl>
                                          </p:spTgt>
                                        </p:tgtEl>
                                        <p:attrNameLst>
                                          <p:attrName>style.visibility</p:attrName>
                                        </p:attrNameLst>
                                      </p:cBhvr>
                                      <p:to>
                                        <p:strVal val="visible"/>
                                      </p:to>
                                    </p:set>
                                    <p:animEffect transition="in" filter="wipe(left)">
                                      <p:cBhvr>
                                        <p:cTn id="15" dur="1000"/>
                                        <p:tgtEl>
                                          <p:spTgt spid="6">
                                            <p:graphicEl>
                                              <a:dgm id="{47EF0404-FA28-6045-8CFD-C69EA80C45E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graphicEl>
                                              <a:dgm id="{D96BCEA2-816A-9543-92E0-8CABE1631ED7}"/>
                                            </p:graphicEl>
                                          </p:spTgt>
                                        </p:tgtEl>
                                        <p:attrNameLst>
                                          <p:attrName>style.visibility</p:attrName>
                                        </p:attrNameLst>
                                      </p:cBhvr>
                                      <p:to>
                                        <p:strVal val="visible"/>
                                      </p:to>
                                    </p:set>
                                    <p:animEffect transition="in" filter="wipe(left)">
                                      <p:cBhvr>
                                        <p:cTn id="20" dur="1000"/>
                                        <p:tgtEl>
                                          <p:spTgt spid="6">
                                            <p:graphicEl>
                                              <a:dgm id="{D96BCEA2-816A-9543-92E0-8CABE1631ED7}"/>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graphicEl>
                                              <a:dgm id="{A0227B3E-59D5-9944-AB06-6A9DF66455C3}"/>
                                            </p:graphicEl>
                                          </p:spTgt>
                                        </p:tgtEl>
                                        <p:attrNameLst>
                                          <p:attrName>style.visibility</p:attrName>
                                        </p:attrNameLst>
                                      </p:cBhvr>
                                      <p:to>
                                        <p:strVal val="visible"/>
                                      </p:to>
                                    </p:set>
                                    <p:animEffect transition="in" filter="wipe(left)">
                                      <p:cBhvr>
                                        <p:cTn id="23" dur="1000"/>
                                        <p:tgtEl>
                                          <p:spTgt spid="6">
                                            <p:graphicEl>
                                              <a:dgm id="{A0227B3E-59D5-9944-AB06-6A9DF66455C3}"/>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graphicEl>
                                              <a:dgm id="{CBC59090-4097-4049-906C-EFE27128F33D}"/>
                                            </p:graphicEl>
                                          </p:spTgt>
                                        </p:tgtEl>
                                        <p:attrNameLst>
                                          <p:attrName>style.visibility</p:attrName>
                                        </p:attrNameLst>
                                      </p:cBhvr>
                                      <p:to>
                                        <p:strVal val="visible"/>
                                      </p:to>
                                    </p:set>
                                    <p:animEffect transition="in" filter="wipe(left)">
                                      <p:cBhvr>
                                        <p:cTn id="28" dur="1000"/>
                                        <p:tgtEl>
                                          <p:spTgt spid="6">
                                            <p:graphicEl>
                                              <a:dgm id="{CBC59090-4097-4049-906C-EFE27128F33D}"/>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
                                            <p:graphicEl>
                                              <a:dgm id="{19C02B5E-1C25-A246-99E3-6E73D412878E}"/>
                                            </p:graphicEl>
                                          </p:spTgt>
                                        </p:tgtEl>
                                        <p:attrNameLst>
                                          <p:attrName>style.visibility</p:attrName>
                                        </p:attrNameLst>
                                      </p:cBhvr>
                                      <p:to>
                                        <p:strVal val="visible"/>
                                      </p:to>
                                    </p:set>
                                    <p:animEffect transition="in" filter="wipe(left)">
                                      <p:cBhvr>
                                        <p:cTn id="31" dur="1000"/>
                                        <p:tgtEl>
                                          <p:spTgt spid="6">
                                            <p:graphicEl>
                                              <a:dgm id="{19C02B5E-1C25-A246-99E3-6E73D412878E}"/>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graphicEl>
                                              <a:dgm id="{CA8BBD06-B901-4C4E-8B04-DD201D761B3E}"/>
                                            </p:graphicEl>
                                          </p:spTgt>
                                        </p:tgtEl>
                                        <p:attrNameLst>
                                          <p:attrName>style.visibility</p:attrName>
                                        </p:attrNameLst>
                                      </p:cBhvr>
                                      <p:to>
                                        <p:strVal val="visible"/>
                                      </p:to>
                                    </p:set>
                                    <p:animEffect transition="in" filter="wipe(left)">
                                      <p:cBhvr>
                                        <p:cTn id="36" dur="1000"/>
                                        <p:tgtEl>
                                          <p:spTgt spid="6">
                                            <p:graphicEl>
                                              <a:dgm id="{CA8BBD06-B901-4C4E-8B04-DD201D761B3E}"/>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
                                            <p:graphicEl>
                                              <a:dgm id="{A76F3237-6857-624C-8A94-B245A2374C35}"/>
                                            </p:graphicEl>
                                          </p:spTgt>
                                        </p:tgtEl>
                                        <p:attrNameLst>
                                          <p:attrName>style.visibility</p:attrName>
                                        </p:attrNameLst>
                                      </p:cBhvr>
                                      <p:to>
                                        <p:strVal val="visible"/>
                                      </p:to>
                                    </p:set>
                                    <p:animEffect transition="in" filter="wipe(left)">
                                      <p:cBhvr>
                                        <p:cTn id="39" dur="1000"/>
                                        <p:tgtEl>
                                          <p:spTgt spid="6">
                                            <p:graphicEl>
                                              <a:dgm id="{A76F3237-6857-624C-8A94-B245A2374C35}"/>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
                                            <p:graphicEl>
                                              <a:dgm id="{4E5FD07A-BD46-534C-988F-D88BBB1D8E1D}"/>
                                            </p:graphicEl>
                                          </p:spTgt>
                                        </p:tgtEl>
                                        <p:attrNameLst>
                                          <p:attrName>style.visibility</p:attrName>
                                        </p:attrNameLst>
                                      </p:cBhvr>
                                      <p:to>
                                        <p:strVal val="visible"/>
                                      </p:to>
                                    </p:set>
                                    <p:animEffect transition="in" filter="wipe(left)">
                                      <p:cBhvr>
                                        <p:cTn id="44" dur="1000"/>
                                        <p:tgtEl>
                                          <p:spTgt spid="6">
                                            <p:graphicEl>
                                              <a:dgm id="{4E5FD07A-BD46-534C-988F-D88BBB1D8E1D}"/>
                                            </p:graphic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6">
                                            <p:graphicEl>
                                              <a:dgm id="{4AFF0E77-EE77-ED45-A46E-A0C14852BC5C}"/>
                                            </p:graphicEl>
                                          </p:spTgt>
                                        </p:tgtEl>
                                        <p:attrNameLst>
                                          <p:attrName>style.visibility</p:attrName>
                                        </p:attrNameLst>
                                      </p:cBhvr>
                                      <p:to>
                                        <p:strVal val="visible"/>
                                      </p:to>
                                    </p:set>
                                    <p:animEffect transition="in" filter="wipe(left)">
                                      <p:cBhvr>
                                        <p:cTn id="47" dur="1000"/>
                                        <p:tgtEl>
                                          <p:spTgt spid="6">
                                            <p:graphicEl>
                                              <a:dgm id="{4AFF0E77-EE77-ED45-A46E-A0C14852BC5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649317246"/>
              </p:ext>
            </p:extLst>
          </p:nvPr>
        </p:nvGraphicFramePr>
        <p:xfrm>
          <a:off x="-1422400" y="448573"/>
          <a:ext cx="15138399" cy="67142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p:txBody>
          <a:bodyPr anchor="t"/>
          <a:lstStyle/>
          <a:p>
            <a:r>
              <a:rPr lang="en-US" sz="3700" b="1" dirty="0"/>
              <a:t>Abilene &amp; Water Its Future</a:t>
            </a:r>
          </a:p>
        </p:txBody>
      </p:sp>
      <p:sp>
        <p:nvSpPr>
          <p:cNvPr id="4" name="TextBox 3"/>
          <p:cNvSpPr txBox="1"/>
          <p:nvPr/>
        </p:nvSpPr>
        <p:spPr>
          <a:xfrm>
            <a:off x="11582400" y="3276600"/>
            <a:ext cx="101600" cy="400105"/>
          </a:xfrm>
          <a:prstGeom prst="rect">
            <a:avLst/>
          </a:prstGeom>
          <a:noFill/>
        </p:spPr>
        <p:txBody>
          <a:bodyPr wrap="square" lIns="121917" tIns="60958" rIns="121917" bIns="60958" rtlCol="0">
            <a:spAutoFit/>
          </a:bodyPr>
          <a:lstStyle/>
          <a:p>
            <a:endParaRPr lang="en-US" dirty="0"/>
          </a:p>
        </p:txBody>
      </p:sp>
      <p:pic>
        <p:nvPicPr>
          <p:cNvPr id="3" name="Picture 2"/>
          <p:cNvPicPr>
            <a:picLocks noChangeAspect="1"/>
          </p:cNvPicPr>
          <p:nvPr/>
        </p:nvPicPr>
        <p:blipFill>
          <a:blip r:embed="rId9"/>
          <a:stretch>
            <a:fillRect/>
          </a:stretch>
        </p:blipFill>
        <p:spPr>
          <a:xfrm>
            <a:off x="9486900" y="3860800"/>
            <a:ext cx="2705100" cy="2997200"/>
          </a:xfrm>
          <a:prstGeom prst="rect">
            <a:avLst/>
          </a:prstGeom>
        </p:spPr>
      </p:pic>
    </p:spTree>
    <p:custDataLst>
      <p:tags r:id="rId1"/>
    </p:custDataLst>
    <p:extLst>
      <p:ext uri="{BB962C8B-B14F-4D97-AF65-F5344CB8AC3E}">
        <p14:creationId xmlns:p14="http://schemas.microsoft.com/office/powerpoint/2010/main" val="333509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dgm id="{82ED47FD-CD8E-4EC8-A7E3-BF3AC4BC5C1A}"/>
                                            </p:graphicEl>
                                          </p:spTgt>
                                        </p:tgtEl>
                                        <p:attrNameLst>
                                          <p:attrName>style.visibility</p:attrName>
                                        </p:attrNameLst>
                                      </p:cBhvr>
                                      <p:to>
                                        <p:strVal val="visible"/>
                                      </p:to>
                                    </p:set>
                                    <p:animEffect transition="in" filter="wipe(left)">
                                      <p:cBhvr>
                                        <p:cTn id="7" dur="1000"/>
                                        <p:tgtEl>
                                          <p:spTgt spid="6">
                                            <p:graphicEl>
                                              <a:dgm id="{82ED47FD-CD8E-4EC8-A7E3-BF3AC4BC5C1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graphicEl>
                                              <a:dgm id="{4F99E406-557B-0F41-90E7-7F4242D2F576}"/>
                                            </p:graphicEl>
                                          </p:spTgt>
                                        </p:tgtEl>
                                        <p:attrNameLst>
                                          <p:attrName>style.visibility</p:attrName>
                                        </p:attrNameLst>
                                      </p:cBhvr>
                                      <p:to>
                                        <p:strVal val="visible"/>
                                      </p:to>
                                    </p:set>
                                    <p:animEffect transition="in" filter="wipe(left)">
                                      <p:cBhvr>
                                        <p:cTn id="12" dur="1000"/>
                                        <p:tgtEl>
                                          <p:spTgt spid="6">
                                            <p:graphicEl>
                                              <a:dgm id="{4F99E406-557B-0F41-90E7-7F4242D2F576}"/>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graphicEl>
                                              <a:dgm id="{47EF0404-FA28-6045-8CFD-C69EA80C45E5}"/>
                                            </p:graphicEl>
                                          </p:spTgt>
                                        </p:tgtEl>
                                        <p:attrNameLst>
                                          <p:attrName>style.visibility</p:attrName>
                                        </p:attrNameLst>
                                      </p:cBhvr>
                                      <p:to>
                                        <p:strVal val="visible"/>
                                      </p:to>
                                    </p:set>
                                    <p:animEffect transition="in" filter="wipe(left)">
                                      <p:cBhvr>
                                        <p:cTn id="15" dur="1000"/>
                                        <p:tgtEl>
                                          <p:spTgt spid="6">
                                            <p:graphicEl>
                                              <a:dgm id="{47EF0404-FA28-6045-8CFD-C69EA80C45E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graphicEl>
                                              <a:dgm id="{D96BCEA2-816A-9543-92E0-8CABE1631ED7}"/>
                                            </p:graphicEl>
                                          </p:spTgt>
                                        </p:tgtEl>
                                        <p:attrNameLst>
                                          <p:attrName>style.visibility</p:attrName>
                                        </p:attrNameLst>
                                      </p:cBhvr>
                                      <p:to>
                                        <p:strVal val="visible"/>
                                      </p:to>
                                    </p:set>
                                    <p:animEffect transition="in" filter="wipe(left)">
                                      <p:cBhvr>
                                        <p:cTn id="20" dur="1000"/>
                                        <p:tgtEl>
                                          <p:spTgt spid="6">
                                            <p:graphicEl>
                                              <a:dgm id="{D96BCEA2-816A-9543-92E0-8CABE1631ED7}"/>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graphicEl>
                                              <a:dgm id="{A0227B3E-59D5-9944-AB06-6A9DF66455C3}"/>
                                            </p:graphicEl>
                                          </p:spTgt>
                                        </p:tgtEl>
                                        <p:attrNameLst>
                                          <p:attrName>style.visibility</p:attrName>
                                        </p:attrNameLst>
                                      </p:cBhvr>
                                      <p:to>
                                        <p:strVal val="visible"/>
                                      </p:to>
                                    </p:set>
                                    <p:animEffect transition="in" filter="wipe(left)">
                                      <p:cBhvr>
                                        <p:cTn id="23" dur="1000"/>
                                        <p:tgtEl>
                                          <p:spTgt spid="6">
                                            <p:graphicEl>
                                              <a:dgm id="{A0227B3E-59D5-9944-AB06-6A9DF66455C3}"/>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graphicEl>
                                              <a:dgm id="{CBC59090-4097-4049-906C-EFE27128F33D}"/>
                                            </p:graphicEl>
                                          </p:spTgt>
                                        </p:tgtEl>
                                        <p:attrNameLst>
                                          <p:attrName>style.visibility</p:attrName>
                                        </p:attrNameLst>
                                      </p:cBhvr>
                                      <p:to>
                                        <p:strVal val="visible"/>
                                      </p:to>
                                    </p:set>
                                    <p:animEffect transition="in" filter="wipe(left)">
                                      <p:cBhvr>
                                        <p:cTn id="28" dur="1000"/>
                                        <p:tgtEl>
                                          <p:spTgt spid="6">
                                            <p:graphicEl>
                                              <a:dgm id="{CBC59090-4097-4049-906C-EFE27128F33D}"/>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6">
                                            <p:graphicEl>
                                              <a:dgm id="{19C02B5E-1C25-A246-99E3-6E73D412878E}"/>
                                            </p:graphicEl>
                                          </p:spTgt>
                                        </p:tgtEl>
                                        <p:attrNameLst>
                                          <p:attrName>style.visibility</p:attrName>
                                        </p:attrNameLst>
                                      </p:cBhvr>
                                      <p:to>
                                        <p:strVal val="visible"/>
                                      </p:to>
                                    </p:set>
                                    <p:animEffect transition="in" filter="wipe(left)">
                                      <p:cBhvr>
                                        <p:cTn id="31" dur="1000"/>
                                        <p:tgtEl>
                                          <p:spTgt spid="6">
                                            <p:graphicEl>
                                              <a:dgm id="{19C02B5E-1C25-A246-99E3-6E73D412878E}"/>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graphicEl>
                                              <a:dgm id="{CA8BBD06-B901-4C4E-8B04-DD201D761B3E}"/>
                                            </p:graphicEl>
                                          </p:spTgt>
                                        </p:tgtEl>
                                        <p:attrNameLst>
                                          <p:attrName>style.visibility</p:attrName>
                                        </p:attrNameLst>
                                      </p:cBhvr>
                                      <p:to>
                                        <p:strVal val="visible"/>
                                      </p:to>
                                    </p:set>
                                    <p:animEffect transition="in" filter="wipe(left)">
                                      <p:cBhvr>
                                        <p:cTn id="36" dur="1000"/>
                                        <p:tgtEl>
                                          <p:spTgt spid="6">
                                            <p:graphicEl>
                                              <a:dgm id="{CA8BBD06-B901-4C4E-8B04-DD201D761B3E}"/>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
                                            <p:graphicEl>
                                              <a:dgm id="{A76F3237-6857-624C-8A94-B245A2374C35}"/>
                                            </p:graphicEl>
                                          </p:spTgt>
                                        </p:tgtEl>
                                        <p:attrNameLst>
                                          <p:attrName>style.visibility</p:attrName>
                                        </p:attrNameLst>
                                      </p:cBhvr>
                                      <p:to>
                                        <p:strVal val="visible"/>
                                      </p:to>
                                    </p:set>
                                    <p:animEffect transition="in" filter="wipe(left)">
                                      <p:cBhvr>
                                        <p:cTn id="39" dur="1000"/>
                                        <p:tgtEl>
                                          <p:spTgt spid="6">
                                            <p:graphicEl>
                                              <a:dgm id="{A76F3237-6857-624C-8A94-B245A2374C35}"/>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
                                            <p:graphicEl>
                                              <a:dgm id="{4E5FD07A-BD46-534C-988F-D88BBB1D8E1D}"/>
                                            </p:graphicEl>
                                          </p:spTgt>
                                        </p:tgtEl>
                                        <p:attrNameLst>
                                          <p:attrName>style.visibility</p:attrName>
                                        </p:attrNameLst>
                                      </p:cBhvr>
                                      <p:to>
                                        <p:strVal val="visible"/>
                                      </p:to>
                                    </p:set>
                                    <p:animEffect transition="in" filter="wipe(left)">
                                      <p:cBhvr>
                                        <p:cTn id="44" dur="1000"/>
                                        <p:tgtEl>
                                          <p:spTgt spid="6">
                                            <p:graphicEl>
                                              <a:dgm id="{4E5FD07A-BD46-534C-988F-D88BBB1D8E1D}"/>
                                            </p:graphic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6">
                                            <p:graphicEl>
                                              <a:dgm id="{4AFF0E77-EE77-ED45-A46E-A0C14852BC5C}"/>
                                            </p:graphicEl>
                                          </p:spTgt>
                                        </p:tgtEl>
                                        <p:attrNameLst>
                                          <p:attrName>style.visibility</p:attrName>
                                        </p:attrNameLst>
                                      </p:cBhvr>
                                      <p:to>
                                        <p:strVal val="visible"/>
                                      </p:to>
                                    </p:set>
                                    <p:animEffect transition="in" filter="wipe(left)">
                                      <p:cBhvr>
                                        <p:cTn id="47" dur="1000"/>
                                        <p:tgtEl>
                                          <p:spTgt spid="6">
                                            <p:graphicEl>
                                              <a:dgm id="{4AFF0E77-EE77-ED45-A46E-A0C14852BC5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634276" y="2214506"/>
            <a:ext cx="3291057" cy="2468293"/>
          </a:xfrm>
          <a:prstGeom prst="rect">
            <a:avLst/>
          </a:prstGeom>
        </p:spPr>
      </p:pic>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pic>
        <p:nvPicPr>
          <p:cNvPr id="17" name="Picture 16"/>
          <p:cNvPicPr>
            <a:picLocks noChangeAspect="1"/>
          </p:cNvPicPr>
          <p:nvPr/>
        </p:nvPicPr>
        <p:blipFill>
          <a:blip r:embed="rId4"/>
          <a:stretch>
            <a:fillRect/>
          </a:stretch>
        </p:blipFill>
        <p:spPr>
          <a:xfrm>
            <a:off x="2907490" y="317500"/>
            <a:ext cx="6350000" cy="6540500"/>
          </a:xfrm>
          <a:prstGeom prst="rect">
            <a:avLst/>
          </a:prstGeom>
        </p:spPr>
      </p:pic>
      <p:pic>
        <p:nvPicPr>
          <p:cNvPr id="14" name="Picture 13"/>
          <p:cNvPicPr>
            <a:picLocks noChangeAspect="1"/>
          </p:cNvPicPr>
          <p:nvPr/>
        </p:nvPicPr>
        <p:blipFill>
          <a:blip r:embed="rId5"/>
          <a:stretch>
            <a:fillRect/>
          </a:stretch>
        </p:blipFill>
        <p:spPr>
          <a:xfrm>
            <a:off x="3477368" y="135100"/>
            <a:ext cx="5151756" cy="6858000"/>
          </a:xfrm>
          <a:prstGeom prst="rect">
            <a:avLst/>
          </a:prstGeom>
        </p:spPr>
      </p:pic>
    </p:spTree>
    <p:extLst>
      <p:ext uri="{BB962C8B-B14F-4D97-AF65-F5344CB8AC3E}">
        <p14:creationId xmlns:p14="http://schemas.microsoft.com/office/powerpoint/2010/main" val="15462518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3" name="TextBox 2"/>
          <p:cNvSpPr txBox="1"/>
          <p:nvPr/>
        </p:nvSpPr>
        <p:spPr>
          <a:xfrm>
            <a:off x="2472515" y="2729015"/>
            <a:ext cx="7066260" cy="1569660"/>
          </a:xfrm>
          <a:prstGeom prst="rect">
            <a:avLst/>
          </a:prstGeom>
          <a:solidFill>
            <a:schemeClr val="accent4">
              <a:lumMod val="75000"/>
            </a:schemeClr>
          </a:solidFill>
        </p:spPr>
        <p:txBody>
          <a:bodyPr wrap="square" rtlCol="0">
            <a:spAutoFit/>
          </a:bodyPr>
          <a:lstStyle/>
          <a:p>
            <a:pPr algn="ctr"/>
            <a:r>
              <a:rPr lang="en-US" sz="3200" b="1" dirty="0" smtClean="0"/>
              <a:t>Every Day 6,000 children die of water-borne diseases that are preventable</a:t>
            </a:r>
            <a:endParaRPr lang="en-US" sz="3200" b="1" dirty="0"/>
          </a:p>
        </p:txBody>
      </p:sp>
    </p:spTree>
    <p:extLst>
      <p:ext uri="{BB962C8B-B14F-4D97-AF65-F5344CB8AC3E}">
        <p14:creationId xmlns:p14="http://schemas.microsoft.com/office/powerpoint/2010/main" val="23238048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2730500" y="1524000"/>
            <a:ext cx="6731000" cy="3810000"/>
          </a:xfrm>
          <a:prstGeom prst="rect">
            <a:avLst/>
          </a:prstGeom>
        </p:spPr>
      </p:pic>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16" name="Content Placeholder 2"/>
          <p:cNvSpPr txBox="1">
            <a:spLocks/>
          </p:cNvSpPr>
          <p:nvPr/>
        </p:nvSpPr>
        <p:spPr>
          <a:xfrm>
            <a:off x="1616730" y="1836758"/>
            <a:ext cx="8946541" cy="2662063"/>
          </a:xfrm>
          <a:prstGeom prst="rect">
            <a:avLst/>
          </a:prstGeom>
          <a:solidFill>
            <a:schemeClr val="accent3">
              <a:lumMod val="20000"/>
              <a:lumOff val="80000"/>
            </a:schemeClr>
          </a:solidFill>
        </p:spPr>
        <p:style>
          <a:lnRef idx="2">
            <a:schemeClr val="accent4"/>
          </a:lnRef>
          <a:fillRef idx="1">
            <a:schemeClr val="lt1"/>
          </a:fillRef>
          <a:effectRef idx="0">
            <a:schemeClr val="accent4"/>
          </a:effectRef>
          <a:fontRef idx="minor">
            <a:schemeClr val="dk1"/>
          </a:fontRef>
        </p:style>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9pPr>
          </a:lstStyle>
          <a:p>
            <a:pPr marL="0" indent="0">
              <a:buFont typeface="Wingdings 3" charset="2"/>
              <a:buNone/>
            </a:pPr>
            <a:r>
              <a:rPr lang="en-US" sz="3600" b="1" dirty="0" smtClean="0"/>
              <a:t>“When drinking water meets federal standards, there may not be any health-base benefits to purchasing bottled water or point of use devices</a:t>
            </a:r>
            <a:r>
              <a:rPr lang="en-US" dirty="0" smtClean="0"/>
              <a:t>” Source p. 13 ABILENE ‘WATER QUALITY REPORT.’</a:t>
            </a:r>
            <a:endParaRPr lang="en-US" dirty="0"/>
          </a:p>
        </p:txBody>
      </p:sp>
    </p:spTree>
    <p:extLst>
      <p:ext uri="{BB962C8B-B14F-4D97-AF65-F5344CB8AC3E}">
        <p14:creationId xmlns:p14="http://schemas.microsoft.com/office/powerpoint/2010/main" val="3636357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594113" y="2756034"/>
            <a:ext cx="5877291" cy="1384995"/>
          </a:xfrm>
          <a:prstGeom prst="rect">
            <a:avLst/>
          </a:prstGeom>
          <a:solidFill>
            <a:schemeClr val="accent4">
              <a:lumMod val="75000"/>
            </a:schemeClr>
          </a:solidFill>
        </p:spPr>
        <p:txBody>
          <a:bodyPr wrap="square" rtlCol="0">
            <a:spAutoFit/>
          </a:bodyPr>
          <a:lstStyle/>
          <a:p>
            <a:pPr>
              <a:defRPr/>
            </a:pPr>
            <a:r>
              <a:rPr lang="en-US" sz="2800" b="1" dirty="0"/>
              <a:t>US is largest consumer of bottled water in the entire world</a:t>
            </a:r>
          </a:p>
          <a:p>
            <a:r>
              <a:rPr lang="en-US" sz="2800" b="1" dirty="0" smtClean="0"/>
              <a:t>50 Billion water bottles/year US</a:t>
            </a:r>
            <a:endParaRPr lang="en-US" sz="2800" b="1" dirty="0"/>
          </a:p>
        </p:txBody>
      </p:sp>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17" name="Rectangle 16"/>
          <p:cNvSpPr/>
          <p:nvPr/>
        </p:nvSpPr>
        <p:spPr>
          <a:xfrm>
            <a:off x="7687766" y="755011"/>
            <a:ext cx="4107348" cy="489364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dirty="0" smtClean="0"/>
              <a:t>Nestlé mines water in </a:t>
            </a:r>
            <a:r>
              <a:rPr lang="en-US" sz="2000" dirty="0"/>
              <a:t>areas with weak water </a:t>
            </a:r>
            <a:r>
              <a:rPr lang="en-US" sz="2000" dirty="0" smtClean="0"/>
              <a:t>laws</a:t>
            </a:r>
            <a:r>
              <a:rPr lang="en-US" sz="2000" dirty="0"/>
              <a:t>:</a:t>
            </a:r>
            <a:r>
              <a:rPr lang="en-US" sz="2000" dirty="0" smtClean="0"/>
              <a:t> </a:t>
            </a:r>
          </a:p>
          <a:p>
            <a:endParaRPr lang="en-US" sz="2000" dirty="0"/>
          </a:p>
          <a:p>
            <a:r>
              <a:rPr lang="en-US" sz="2800" dirty="0" smtClean="0"/>
              <a:t> </a:t>
            </a:r>
            <a:r>
              <a:rPr lang="en-US" sz="2800" dirty="0"/>
              <a:t>Maine and Texas operate under a remarkably lax rule from the 1800s called “absolute capture,” which lets landowners take all the groundwater they want. </a:t>
            </a:r>
          </a:p>
        </p:txBody>
      </p:sp>
      <p:pic>
        <p:nvPicPr>
          <p:cNvPr id="5" name="Picture 4"/>
          <p:cNvPicPr>
            <a:picLocks noChangeAspect="1"/>
          </p:cNvPicPr>
          <p:nvPr/>
        </p:nvPicPr>
        <p:blipFill>
          <a:blip r:embed="rId3"/>
          <a:stretch>
            <a:fillRect/>
          </a:stretch>
        </p:blipFill>
        <p:spPr>
          <a:xfrm>
            <a:off x="4161392" y="135099"/>
            <a:ext cx="7569200" cy="6553200"/>
          </a:xfrm>
          <a:prstGeom prst="rect">
            <a:avLst/>
          </a:prstGeom>
        </p:spPr>
      </p:pic>
      <p:pic>
        <p:nvPicPr>
          <p:cNvPr id="19" name="Picture 18"/>
          <p:cNvPicPr>
            <a:picLocks noChangeAspect="1"/>
          </p:cNvPicPr>
          <p:nvPr/>
        </p:nvPicPr>
        <p:blipFill>
          <a:blip r:embed="rId4"/>
          <a:stretch>
            <a:fillRect/>
          </a:stretch>
        </p:blipFill>
        <p:spPr>
          <a:xfrm>
            <a:off x="2163053" y="0"/>
            <a:ext cx="8001000" cy="5080000"/>
          </a:xfrm>
          <a:prstGeom prst="rect">
            <a:avLst/>
          </a:prstGeom>
        </p:spPr>
      </p:pic>
    </p:spTree>
    <p:extLst>
      <p:ext uri="{BB962C8B-B14F-4D97-AF65-F5344CB8AC3E}">
        <p14:creationId xmlns:p14="http://schemas.microsoft.com/office/powerpoint/2010/main" val="22358638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17500" y="0"/>
            <a:ext cx="11553683" cy="6858000"/>
          </a:xfrm>
          <a:prstGeom prst="rect">
            <a:avLst/>
          </a:prstGeom>
        </p:spPr>
      </p:pic>
    </p:spTree>
    <p:extLst>
      <p:ext uri="{BB962C8B-B14F-4D97-AF65-F5344CB8AC3E}">
        <p14:creationId xmlns:p14="http://schemas.microsoft.com/office/powerpoint/2010/main" val="3112185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6458263" y="623718"/>
            <a:ext cx="5628392" cy="4221294"/>
          </a:xfrm>
          <a:prstGeom prst="rect">
            <a:avLst/>
          </a:prstGeom>
        </p:spPr>
      </p:pic>
      <p:pic>
        <p:nvPicPr>
          <p:cNvPr id="3" name="Picture 2"/>
          <p:cNvPicPr>
            <a:picLocks noChangeAspect="1"/>
          </p:cNvPicPr>
          <p:nvPr/>
        </p:nvPicPr>
        <p:blipFill>
          <a:blip r:embed="rId4"/>
          <a:stretch>
            <a:fillRect/>
          </a:stretch>
        </p:blipFill>
        <p:spPr>
          <a:xfrm>
            <a:off x="716084" y="576683"/>
            <a:ext cx="6183354" cy="6146217"/>
          </a:xfrm>
          <a:prstGeom prst="rect">
            <a:avLst/>
          </a:prstGeom>
        </p:spPr>
      </p:pic>
    </p:spTree>
    <p:extLst>
      <p:ext uri="{BB962C8B-B14F-4D97-AF65-F5344CB8AC3E}">
        <p14:creationId xmlns:p14="http://schemas.microsoft.com/office/powerpoint/2010/main" val="175003085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14" name="Rectangle 13"/>
          <p:cNvSpPr/>
          <p:nvPr/>
        </p:nvSpPr>
        <p:spPr>
          <a:xfrm>
            <a:off x="2459004" y="2555236"/>
            <a:ext cx="6323154" cy="2062103"/>
          </a:xfrm>
          <a:prstGeom prst="rect">
            <a:avLst/>
          </a:prstGeom>
          <a:solidFill>
            <a:srgbClr val="3F6374"/>
          </a:solidFill>
        </p:spPr>
        <p:txBody>
          <a:bodyPr wrap="square">
            <a:spAutoFit/>
          </a:bodyPr>
          <a:lstStyle/>
          <a:p>
            <a:pPr lvl="0" algn="ctr"/>
            <a:r>
              <a:rPr lang="en-US" sz="3200" b="1" dirty="0"/>
              <a:t>By 2025 UN predicts 66% of world’s people will live in countries with high water </a:t>
            </a:r>
            <a:r>
              <a:rPr lang="en-US" sz="3200" b="1" dirty="0" smtClean="0"/>
              <a:t>stress = 5.3 billion</a:t>
            </a:r>
            <a:endParaRPr lang="en-US" sz="3200" dirty="0"/>
          </a:p>
        </p:txBody>
      </p:sp>
    </p:spTree>
    <p:extLst>
      <p:ext uri="{BB962C8B-B14F-4D97-AF65-F5344CB8AC3E}">
        <p14:creationId xmlns:p14="http://schemas.microsoft.com/office/powerpoint/2010/main" val="270939598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Where does Abilene’s Water go?</a:t>
            </a:r>
            <a:endParaRPr lang="en-US" b="1" dirty="0">
              <a:solidFill>
                <a:schemeClr val="tx1"/>
              </a:solidFill>
            </a:endParaRPr>
          </a:p>
        </p:txBody>
      </p:sp>
      <p:pic>
        <p:nvPicPr>
          <p:cNvPr id="4" name="Picture 3"/>
          <p:cNvPicPr>
            <a:picLocks noChangeAspect="1"/>
          </p:cNvPicPr>
          <p:nvPr/>
        </p:nvPicPr>
        <p:blipFill>
          <a:blip r:embed="rId3"/>
          <a:stretch>
            <a:fillRect/>
          </a:stretch>
        </p:blipFill>
        <p:spPr>
          <a:xfrm>
            <a:off x="0" y="3340441"/>
            <a:ext cx="12192000" cy="3151749"/>
          </a:xfrm>
          <a:prstGeom prst="rect">
            <a:avLst/>
          </a:prstGeom>
        </p:spPr>
      </p:pic>
      <p:sp>
        <p:nvSpPr>
          <p:cNvPr id="7" name="Rectangle 6"/>
          <p:cNvSpPr/>
          <p:nvPr/>
        </p:nvSpPr>
        <p:spPr>
          <a:xfrm>
            <a:off x="433138" y="202651"/>
            <a:ext cx="7984223" cy="2739211"/>
          </a:xfrm>
          <a:prstGeom prst="rect">
            <a:avLst/>
          </a:prstGeom>
        </p:spPr>
        <p:txBody>
          <a:bodyPr wrap="square">
            <a:spAutoFit/>
          </a:bodyPr>
          <a:lstStyle/>
          <a:p>
            <a:r>
              <a:rPr lang="en-US" sz="2800" b="1" dirty="0" smtClean="0">
                <a:solidFill>
                  <a:srgbClr val="FF0000"/>
                </a:solidFill>
              </a:rPr>
              <a:t>THIS IS ABILENE’s WATER TREATMENT </a:t>
            </a:r>
            <a:endParaRPr lang="en-US" b="1" dirty="0">
              <a:solidFill>
                <a:srgbClr val="FF0000"/>
              </a:solidFill>
            </a:endParaRPr>
          </a:p>
          <a:p>
            <a:r>
              <a:rPr lang="en-US" dirty="0">
                <a:solidFill>
                  <a:srgbClr val="FF0000"/>
                </a:solidFill>
              </a:rPr>
              <a:t>2017- It has 936 miles of pipe and repaired 424 leaks</a:t>
            </a:r>
          </a:p>
          <a:p>
            <a:r>
              <a:rPr lang="en-US" dirty="0">
                <a:solidFill>
                  <a:srgbClr val="FF0000"/>
                </a:solidFill>
              </a:rPr>
              <a:t>Lake Fort Phantom Hill      1.934 billion gallons</a:t>
            </a:r>
          </a:p>
          <a:p>
            <a:r>
              <a:rPr lang="en-US" dirty="0">
                <a:solidFill>
                  <a:srgbClr val="FF0000"/>
                </a:solidFill>
              </a:rPr>
              <a:t>Hubbard Creek </a:t>
            </a:r>
            <a:r>
              <a:rPr lang="en-US" dirty="0" smtClean="0">
                <a:solidFill>
                  <a:srgbClr val="FF0000"/>
                </a:solidFill>
              </a:rPr>
              <a:t>Reservoir </a:t>
            </a:r>
            <a:r>
              <a:rPr lang="en-US" dirty="0">
                <a:solidFill>
                  <a:srgbClr val="FF0000"/>
                </a:solidFill>
              </a:rPr>
              <a:t>3.800 billion gallons</a:t>
            </a:r>
          </a:p>
          <a:p>
            <a:r>
              <a:rPr lang="en-US" dirty="0">
                <a:solidFill>
                  <a:srgbClr val="FF0000"/>
                </a:solidFill>
              </a:rPr>
              <a:t>Lake O.H. </a:t>
            </a:r>
            <a:r>
              <a:rPr lang="en-US" dirty="0" err="1">
                <a:solidFill>
                  <a:srgbClr val="FF0000"/>
                </a:solidFill>
              </a:rPr>
              <a:t>Ivie</a:t>
            </a:r>
            <a:r>
              <a:rPr lang="en-US" dirty="0">
                <a:solidFill>
                  <a:srgbClr val="FF0000"/>
                </a:solidFill>
              </a:rPr>
              <a:t>                 </a:t>
            </a:r>
            <a:r>
              <a:rPr lang="en-US" dirty="0" smtClean="0">
                <a:solidFill>
                  <a:srgbClr val="FF0000"/>
                </a:solidFill>
              </a:rPr>
              <a:t>    </a:t>
            </a:r>
            <a:r>
              <a:rPr lang="en-US" dirty="0">
                <a:solidFill>
                  <a:srgbClr val="FF0000"/>
                </a:solidFill>
              </a:rPr>
              <a:t>1.860 billion gallons</a:t>
            </a:r>
          </a:p>
          <a:p>
            <a:r>
              <a:rPr lang="en-US" dirty="0">
                <a:solidFill>
                  <a:srgbClr val="FF0000"/>
                </a:solidFill>
              </a:rPr>
              <a:t>                 </a:t>
            </a:r>
            <a:r>
              <a:rPr lang="en-US" b="1" dirty="0">
                <a:solidFill>
                  <a:srgbClr val="FF0000"/>
                </a:solidFill>
              </a:rPr>
              <a:t>TOTAL            </a:t>
            </a:r>
            <a:r>
              <a:rPr lang="en-US" b="1" dirty="0" smtClean="0">
                <a:solidFill>
                  <a:srgbClr val="FF0000"/>
                </a:solidFill>
              </a:rPr>
              <a:t>      7.594 </a:t>
            </a:r>
            <a:r>
              <a:rPr lang="en-US" b="1" dirty="0">
                <a:solidFill>
                  <a:srgbClr val="FF0000"/>
                </a:solidFill>
              </a:rPr>
              <a:t>billion gallons</a:t>
            </a:r>
          </a:p>
          <a:p>
            <a:r>
              <a:rPr lang="en-US" dirty="0" smtClean="0">
                <a:solidFill>
                  <a:srgbClr val="FF0000"/>
                </a:solidFill>
              </a:rPr>
              <a:t>Abilene </a:t>
            </a:r>
            <a:r>
              <a:rPr lang="en-US" dirty="0">
                <a:solidFill>
                  <a:srgbClr val="FF0000"/>
                </a:solidFill>
              </a:rPr>
              <a:t>treated 7.477 billion gallons of </a:t>
            </a:r>
            <a:r>
              <a:rPr lang="en-US" dirty="0" smtClean="0">
                <a:solidFill>
                  <a:srgbClr val="FF0000"/>
                </a:solidFill>
              </a:rPr>
              <a:t>water</a:t>
            </a:r>
            <a:endParaRPr lang="en-US" b="1" dirty="0">
              <a:solidFill>
                <a:srgbClr val="FF0000"/>
              </a:solidFill>
            </a:endParaRPr>
          </a:p>
          <a:p>
            <a:endParaRPr lang="en-US" b="1" dirty="0">
              <a:solidFill>
                <a:srgbClr val="FF0000"/>
              </a:solidFill>
            </a:endParaRPr>
          </a:p>
          <a:p>
            <a:r>
              <a:rPr lang="en-US" b="1" dirty="0">
                <a:solidFill>
                  <a:srgbClr val="FF0000"/>
                </a:solidFill>
              </a:rPr>
              <a:t>Maximum </a:t>
            </a:r>
            <a:r>
              <a:rPr lang="en-US" b="1" dirty="0" smtClean="0">
                <a:solidFill>
                  <a:srgbClr val="FF0000"/>
                </a:solidFill>
              </a:rPr>
              <a:t>capacity of Abilene plant is 22 million</a:t>
            </a:r>
            <a:r>
              <a:rPr lang="en-US" b="1" dirty="0">
                <a:solidFill>
                  <a:srgbClr val="FF0000"/>
                </a:solidFill>
              </a:rPr>
              <a:t> </a:t>
            </a:r>
            <a:r>
              <a:rPr lang="en-US" b="1" dirty="0" smtClean="0">
                <a:solidFill>
                  <a:srgbClr val="FF0000"/>
                </a:solidFill>
              </a:rPr>
              <a:t>Gallons per day</a:t>
            </a:r>
            <a:endParaRPr lang="en-US" b="1" dirty="0">
              <a:solidFill>
                <a:srgbClr val="FF0000"/>
              </a:solidFill>
            </a:endParaRPr>
          </a:p>
        </p:txBody>
      </p:sp>
    </p:spTree>
    <p:extLst>
      <p:ext uri="{BB962C8B-B14F-4D97-AF65-F5344CB8AC3E}">
        <p14:creationId xmlns:p14="http://schemas.microsoft.com/office/powerpoint/2010/main" val="4003960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4049024" y="1850727"/>
            <a:ext cx="3692911" cy="2769683"/>
          </a:xfrm>
          <a:prstGeom prst="rect">
            <a:avLst/>
          </a:prstGeom>
        </p:spPr>
      </p:pic>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pic>
        <p:nvPicPr>
          <p:cNvPr id="15" name="Picture 14"/>
          <p:cNvPicPr>
            <a:picLocks noChangeAspect="1"/>
          </p:cNvPicPr>
          <p:nvPr/>
        </p:nvPicPr>
        <p:blipFill>
          <a:blip r:embed="rId3"/>
          <a:stretch>
            <a:fillRect/>
          </a:stretch>
        </p:blipFill>
        <p:spPr>
          <a:xfrm>
            <a:off x="2491479" y="725609"/>
            <a:ext cx="7471069" cy="5603302"/>
          </a:xfrm>
          <a:prstGeom prst="rect">
            <a:avLst/>
          </a:prstGeom>
        </p:spPr>
      </p:pic>
      <p:sp>
        <p:nvSpPr>
          <p:cNvPr id="17" name="Content Placeholder 2"/>
          <p:cNvSpPr txBox="1">
            <a:spLocks/>
          </p:cNvSpPr>
          <p:nvPr/>
        </p:nvSpPr>
        <p:spPr>
          <a:xfrm>
            <a:off x="1751841" y="1296359"/>
            <a:ext cx="8946541" cy="4195481"/>
          </a:xfrm>
          <a:prstGeom prst="rect">
            <a:avLst/>
          </a:prstGeom>
        </p:spPr>
        <p:style>
          <a:lnRef idx="2">
            <a:schemeClr val="accent5"/>
          </a:lnRef>
          <a:fillRef idx="1">
            <a:schemeClr val="lt1"/>
          </a:fillRef>
          <a:effectRef idx="0">
            <a:schemeClr val="accent5"/>
          </a:effectRef>
          <a:fontRef idx="minor">
            <a:schemeClr val="dk1"/>
          </a:fontRef>
        </p:style>
        <p:txBody>
          <a:bodyPr>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dk1"/>
                </a:solidFill>
                <a:latin typeface="+mn-lt"/>
                <a:ea typeface="+mn-ea"/>
                <a:cs typeface="+mn-cs"/>
              </a:defRPr>
            </a:lvl9pPr>
          </a:lstStyle>
          <a:p>
            <a:pPr marL="514350" indent="-514350">
              <a:buFont typeface="+mj-lt"/>
              <a:buAutoNum type="arabicPeriod"/>
            </a:pPr>
            <a:r>
              <a:rPr lang="en-US" sz="2800" dirty="0" smtClean="0"/>
              <a:t>Faced with Doomsday Water Scenarios, human inclination is denial</a:t>
            </a:r>
          </a:p>
          <a:p>
            <a:pPr marL="514350" indent="-514350">
              <a:buFont typeface="+mj-lt"/>
              <a:buAutoNum type="arabicPeriod"/>
            </a:pPr>
            <a:r>
              <a:rPr lang="en-US" sz="2800" dirty="0" smtClean="0"/>
              <a:t>By selectively filtering-in what AFFIRMS &amp; CONFIRMS self-interest</a:t>
            </a:r>
          </a:p>
          <a:p>
            <a:pPr marL="514350" indent="-514350">
              <a:buFont typeface="+mj-lt"/>
              <a:buAutoNum type="arabicPeriod"/>
            </a:pPr>
            <a:r>
              <a:rPr lang="en-US" sz="2800" dirty="0" smtClean="0"/>
              <a:t>Be selectivity filtering-out what Disaffirms &amp; Refutes self-interest</a:t>
            </a:r>
          </a:p>
          <a:p>
            <a:pPr marL="514350" indent="-514350">
              <a:buFont typeface="+mj-lt"/>
              <a:buAutoNum type="arabicPeriod"/>
            </a:pPr>
            <a:r>
              <a:rPr lang="en-US" sz="2800" b="1" dirty="0" smtClean="0"/>
              <a:t>Therefore ‘storytelling science’ needed to do refutations of denial</a:t>
            </a:r>
            <a:endParaRPr lang="en-US" sz="2800" b="1" dirty="0"/>
          </a:p>
        </p:txBody>
      </p:sp>
    </p:spTree>
    <p:extLst>
      <p:ext uri="{BB962C8B-B14F-4D97-AF65-F5344CB8AC3E}">
        <p14:creationId xmlns:p14="http://schemas.microsoft.com/office/powerpoint/2010/main" val="3616973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xit" presetSubtype="10" fill="hold" nodeType="clickEffect">
                                  <p:stCondLst>
                                    <p:cond delay="0"/>
                                  </p:stCondLst>
                                  <p:childTnLst>
                                    <p:animEffect transition="out" filter="checkerboard(across)">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651FC063-5EA9-49AF-AFAF-D68C9E82B23B}" type="slidenum">
              <a:rPr lang="en-US" smtClean="0"/>
              <a:pPr/>
              <a:t>23</a:t>
            </a:fld>
            <a:endParaRPr lang="en-US"/>
          </a:p>
        </p:txBody>
      </p:sp>
      <p:pic>
        <p:nvPicPr>
          <p:cNvPr id="4" name="Picture 3" descr="Water Apocalypse overshoot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1" y="0"/>
            <a:ext cx="11965289" cy="6858000"/>
          </a:xfrm>
          <a:prstGeom prst="rect">
            <a:avLst/>
          </a:prstGeom>
        </p:spPr>
      </p:pic>
      <p:sp>
        <p:nvSpPr>
          <p:cNvPr id="5" name="Rectangle 4"/>
          <p:cNvSpPr/>
          <p:nvPr/>
        </p:nvSpPr>
        <p:spPr>
          <a:xfrm>
            <a:off x="9433845" y="0"/>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71429931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pic>
        <p:nvPicPr>
          <p:cNvPr id="14" name="Picture 13"/>
          <p:cNvPicPr>
            <a:picLocks noChangeAspect="1"/>
          </p:cNvPicPr>
          <p:nvPr/>
        </p:nvPicPr>
        <p:blipFill>
          <a:blip r:embed="rId3"/>
          <a:stretch>
            <a:fillRect/>
          </a:stretch>
        </p:blipFill>
        <p:spPr>
          <a:xfrm>
            <a:off x="2431982" y="1614201"/>
            <a:ext cx="7228392" cy="4186937"/>
          </a:xfrm>
          <a:prstGeom prst="rect">
            <a:avLst/>
          </a:prstGeom>
        </p:spPr>
      </p:pic>
    </p:spTree>
    <p:extLst>
      <p:ext uri="{BB962C8B-B14F-4D97-AF65-F5344CB8AC3E}">
        <p14:creationId xmlns:p14="http://schemas.microsoft.com/office/powerpoint/2010/main" val="21737022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3242643" y="2503136"/>
            <a:ext cx="5345694" cy="3624225"/>
          </a:xfrm>
          <a:prstGeom prst="rect">
            <a:avLst/>
          </a:prstGeom>
        </p:spPr>
      </p:pic>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pic>
        <p:nvPicPr>
          <p:cNvPr id="14" name="Picture 13"/>
          <p:cNvPicPr>
            <a:picLocks noChangeAspect="1"/>
          </p:cNvPicPr>
          <p:nvPr/>
        </p:nvPicPr>
        <p:blipFill>
          <a:blip r:embed="rId3"/>
          <a:stretch>
            <a:fillRect/>
          </a:stretch>
        </p:blipFill>
        <p:spPr>
          <a:xfrm>
            <a:off x="1211815" y="0"/>
            <a:ext cx="10115479" cy="6858000"/>
          </a:xfrm>
          <a:prstGeom prst="rect">
            <a:avLst/>
          </a:prstGeom>
        </p:spPr>
      </p:pic>
    </p:spTree>
    <p:extLst>
      <p:ext uri="{BB962C8B-B14F-4D97-AF65-F5344CB8AC3E}">
        <p14:creationId xmlns:p14="http://schemas.microsoft.com/office/powerpoint/2010/main" val="13987499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2" name="Rectangle 1"/>
          <p:cNvSpPr/>
          <p:nvPr/>
        </p:nvSpPr>
        <p:spPr>
          <a:xfrm>
            <a:off x="2580531" y="2499314"/>
            <a:ext cx="7096459" cy="1815882"/>
          </a:xfrm>
          <a:prstGeom prst="rect">
            <a:avLst/>
          </a:prstGeom>
        </p:spPr>
        <p:txBody>
          <a:bodyPr wrap="square">
            <a:spAutoFit/>
          </a:bodyPr>
          <a:lstStyle/>
          <a:p>
            <a:r>
              <a:rPr lang="en-US" sz="2800" b="1" dirty="0"/>
              <a:t>And the earth was without form, and void; and darkness was upon the face of the deep. And the </a:t>
            </a:r>
            <a:r>
              <a:rPr lang="en-US" sz="2800" b="1" dirty="0" smtClean="0"/>
              <a:t> Spirit </a:t>
            </a:r>
            <a:r>
              <a:rPr lang="en-US" sz="2800" b="1" dirty="0"/>
              <a:t>of God moved upon the face of the </a:t>
            </a:r>
            <a:r>
              <a:rPr lang="en-US" sz="2800" b="1" dirty="0" smtClean="0"/>
              <a:t>waters</a:t>
            </a:r>
            <a:endParaRPr lang="en-US" sz="2800" b="1" dirty="0"/>
          </a:p>
        </p:txBody>
      </p:sp>
    </p:spTree>
    <p:extLst>
      <p:ext uri="{BB962C8B-B14F-4D97-AF65-F5344CB8AC3E}">
        <p14:creationId xmlns:p14="http://schemas.microsoft.com/office/powerpoint/2010/main" val="163358604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3" name="Rectangle 2"/>
          <p:cNvSpPr/>
          <p:nvPr/>
        </p:nvSpPr>
        <p:spPr>
          <a:xfrm>
            <a:off x="2298285" y="2398536"/>
            <a:ext cx="7298064" cy="2062103"/>
          </a:xfrm>
          <a:prstGeom prst="rect">
            <a:avLst/>
          </a:prstGeom>
        </p:spPr>
        <p:txBody>
          <a:bodyPr wrap="square">
            <a:spAutoFit/>
          </a:bodyPr>
          <a:lstStyle/>
          <a:p>
            <a:pPr algn="ctr"/>
            <a:r>
              <a:rPr lang="en-US" sz="3200" b="1" dirty="0"/>
              <a:t>And God said, Let there be a firmament in the midst of the waters, and let it divide the waters </a:t>
            </a:r>
            <a:r>
              <a:rPr lang="en-US" sz="3200" b="1" dirty="0" smtClean="0"/>
              <a:t> from </a:t>
            </a:r>
            <a:r>
              <a:rPr lang="en-US" sz="3200" b="1" dirty="0"/>
              <a:t>the </a:t>
            </a:r>
            <a:r>
              <a:rPr lang="en-US" sz="3200" b="1" dirty="0" smtClean="0"/>
              <a:t>waters</a:t>
            </a:r>
            <a:endParaRPr lang="en-US" sz="3200" b="1" dirty="0"/>
          </a:p>
        </p:txBody>
      </p:sp>
    </p:spTree>
    <p:extLst>
      <p:ext uri="{BB962C8B-B14F-4D97-AF65-F5344CB8AC3E}">
        <p14:creationId xmlns:p14="http://schemas.microsoft.com/office/powerpoint/2010/main" val="5793472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2" name="Rectangle 1"/>
          <p:cNvSpPr/>
          <p:nvPr/>
        </p:nvSpPr>
        <p:spPr>
          <a:xfrm>
            <a:off x="2378926" y="2425721"/>
            <a:ext cx="7298064" cy="1815882"/>
          </a:xfrm>
          <a:prstGeom prst="rect">
            <a:avLst/>
          </a:prstGeom>
        </p:spPr>
        <p:txBody>
          <a:bodyPr wrap="square">
            <a:spAutoFit/>
          </a:bodyPr>
          <a:lstStyle/>
          <a:p>
            <a:pPr algn="ctr"/>
            <a:r>
              <a:rPr lang="en-US" sz="2800" b="1" dirty="0"/>
              <a:t>And God made the firmament, and divided the waters which were under the firmament from the </a:t>
            </a:r>
            <a:r>
              <a:rPr lang="en-US" sz="2800" b="1" dirty="0" smtClean="0"/>
              <a:t>waters </a:t>
            </a:r>
            <a:r>
              <a:rPr lang="en-US" sz="2800" b="1" dirty="0"/>
              <a:t>which were above the firmament: and it was </a:t>
            </a:r>
            <a:r>
              <a:rPr lang="en-US" sz="2800" b="1" dirty="0" smtClean="0"/>
              <a:t>so</a:t>
            </a:r>
            <a:endParaRPr lang="en-US" sz="2800" b="1" dirty="0"/>
          </a:p>
        </p:txBody>
      </p:sp>
    </p:spTree>
    <p:extLst>
      <p:ext uri="{BB962C8B-B14F-4D97-AF65-F5344CB8AC3E}">
        <p14:creationId xmlns:p14="http://schemas.microsoft.com/office/powerpoint/2010/main" val="9344728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3" name="Rectangle 2"/>
          <p:cNvSpPr/>
          <p:nvPr/>
        </p:nvSpPr>
        <p:spPr>
          <a:xfrm>
            <a:off x="2439407" y="2559783"/>
            <a:ext cx="7277903" cy="1754327"/>
          </a:xfrm>
          <a:prstGeom prst="rect">
            <a:avLst/>
          </a:prstGeom>
        </p:spPr>
        <p:txBody>
          <a:bodyPr wrap="square">
            <a:spAutoFit/>
          </a:bodyPr>
          <a:lstStyle/>
          <a:p>
            <a:pPr algn="ctr"/>
            <a:r>
              <a:rPr lang="en-US" sz="3600" b="1" dirty="0"/>
              <a:t> But there went up a mist from the earth, and watered the whole face of the </a:t>
            </a:r>
            <a:r>
              <a:rPr lang="en-US" sz="3600" b="1" dirty="0" smtClean="0"/>
              <a:t>ground</a:t>
            </a:r>
            <a:endParaRPr lang="en-US" sz="3600" b="1" dirty="0"/>
          </a:p>
        </p:txBody>
      </p:sp>
    </p:spTree>
    <p:extLst>
      <p:ext uri="{BB962C8B-B14F-4D97-AF65-F5344CB8AC3E}">
        <p14:creationId xmlns:p14="http://schemas.microsoft.com/office/powerpoint/2010/main" val="12442052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2" name="Rectangle 1"/>
          <p:cNvSpPr/>
          <p:nvPr/>
        </p:nvSpPr>
        <p:spPr>
          <a:xfrm>
            <a:off x="3048000" y="1859340"/>
            <a:ext cx="6096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165663302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3" name="Rectangle 2"/>
          <p:cNvSpPr/>
          <p:nvPr/>
        </p:nvSpPr>
        <p:spPr>
          <a:xfrm>
            <a:off x="2439407" y="2559783"/>
            <a:ext cx="7277903" cy="1200329"/>
          </a:xfrm>
          <a:prstGeom prst="rect">
            <a:avLst/>
          </a:prstGeom>
        </p:spPr>
        <p:txBody>
          <a:bodyPr wrap="square">
            <a:spAutoFit/>
          </a:bodyPr>
          <a:lstStyle/>
          <a:p>
            <a:pPr algn="ctr"/>
            <a:r>
              <a:rPr lang="en-US" sz="3600" b="1" dirty="0"/>
              <a:t> </a:t>
            </a:r>
            <a:r>
              <a:rPr lang="en-US" sz="3600" b="1" dirty="0" smtClean="0"/>
              <a:t>Question: What does ‘Radah’ mean in Genesis 1:28</a:t>
            </a:r>
            <a:endParaRPr lang="en-US" sz="3600" b="1" dirty="0"/>
          </a:p>
        </p:txBody>
      </p:sp>
    </p:spTree>
    <p:extLst>
      <p:ext uri="{BB962C8B-B14F-4D97-AF65-F5344CB8AC3E}">
        <p14:creationId xmlns:p14="http://schemas.microsoft.com/office/powerpoint/2010/main" val="112048979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3" name="Rectangle 2"/>
          <p:cNvSpPr/>
          <p:nvPr/>
        </p:nvSpPr>
        <p:spPr>
          <a:xfrm>
            <a:off x="2439407" y="2559783"/>
            <a:ext cx="7277903" cy="1631216"/>
          </a:xfrm>
          <a:prstGeom prst="rect">
            <a:avLst/>
          </a:prstGeom>
        </p:spPr>
        <p:txBody>
          <a:bodyPr wrap="square">
            <a:spAutoFit/>
          </a:bodyPr>
          <a:lstStyle/>
          <a:p>
            <a:pPr algn="ctr"/>
            <a:r>
              <a:rPr lang="en-US" sz="2000" dirty="0" smtClean="0"/>
              <a:t>“</a:t>
            </a:r>
            <a:r>
              <a:rPr lang="en-US" sz="2000" dirty="0"/>
              <a:t>And God blessed them, and God said unto them, Be fruitful, and multiply, and replenish the earth, and subdue it: and have </a:t>
            </a:r>
            <a:r>
              <a:rPr lang="en-US" sz="2000" b="1" dirty="0" smtClean="0"/>
              <a:t>dominion</a:t>
            </a:r>
            <a:r>
              <a:rPr lang="en-US" sz="2000" dirty="0" smtClean="0"/>
              <a:t> </a:t>
            </a:r>
            <a:r>
              <a:rPr lang="en-US" sz="2000" dirty="0"/>
              <a:t>[</a:t>
            </a:r>
            <a:r>
              <a:rPr lang="en-US" sz="2000" b="1" dirty="0"/>
              <a:t>Radah</a:t>
            </a:r>
            <a:r>
              <a:rPr lang="en-US" sz="2000" dirty="0" smtClean="0"/>
              <a:t>] over the </a:t>
            </a:r>
            <a:r>
              <a:rPr lang="en-US" sz="2000" dirty="0"/>
              <a:t>fish of the sea, and over the fowl of the air, and over every living thing that </a:t>
            </a:r>
            <a:r>
              <a:rPr lang="en-US" sz="2000" dirty="0" err="1"/>
              <a:t>moveth</a:t>
            </a:r>
            <a:r>
              <a:rPr lang="en-US" sz="2000" dirty="0"/>
              <a:t> upon the earth</a:t>
            </a:r>
            <a:r>
              <a:rPr lang="en-US" sz="2000" dirty="0" smtClean="0"/>
              <a:t>” King James G 1.28</a:t>
            </a:r>
            <a:endParaRPr lang="en-US" sz="2000" b="1" dirty="0"/>
          </a:p>
        </p:txBody>
      </p:sp>
    </p:spTree>
    <p:extLst>
      <p:ext uri="{BB962C8B-B14F-4D97-AF65-F5344CB8AC3E}">
        <p14:creationId xmlns:p14="http://schemas.microsoft.com/office/powerpoint/2010/main" val="409633892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3" name="Rectangle 2"/>
          <p:cNvSpPr/>
          <p:nvPr/>
        </p:nvSpPr>
        <p:spPr>
          <a:xfrm>
            <a:off x="2344830" y="2640843"/>
            <a:ext cx="7277903" cy="1261884"/>
          </a:xfrm>
          <a:prstGeom prst="rect">
            <a:avLst/>
          </a:prstGeom>
          <a:solidFill>
            <a:schemeClr val="accent4">
              <a:lumMod val="75000"/>
            </a:schemeClr>
          </a:solidFill>
        </p:spPr>
        <p:txBody>
          <a:bodyPr wrap="square">
            <a:spAutoFit/>
          </a:bodyPr>
          <a:lstStyle/>
          <a:p>
            <a:pPr algn="ctr"/>
            <a:r>
              <a:rPr lang="en-US" sz="2000" dirty="0" smtClean="0"/>
              <a:t>Francis Bacon 1620, who invented </a:t>
            </a:r>
            <a:r>
              <a:rPr lang="en-US" sz="2000" b="1" dirty="0" smtClean="0"/>
              <a:t>Scientific Method, </a:t>
            </a:r>
            <a:r>
              <a:rPr lang="en-US" sz="2000" dirty="0" smtClean="0"/>
              <a:t>said: --  </a:t>
            </a:r>
            <a:r>
              <a:rPr lang="en-US" sz="2800" dirty="0" smtClean="0"/>
              <a:t>‘</a:t>
            </a:r>
            <a:r>
              <a:rPr lang="en-US" sz="2800" b="1" dirty="0" smtClean="0"/>
              <a:t>Nature as the enemy to be crushed and conquered</a:t>
            </a:r>
            <a:r>
              <a:rPr lang="en-US" sz="2000" b="1" dirty="0" smtClean="0"/>
              <a:t>’</a:t>
            </a:r>
            <a:r>
              <a:rPr lang="en-US" sz="2000" dirty="0" smtClean="0"/>
              <a:t>  - THE NEW ORGANON</a:t>
            </a:r>
          </a:p>
        </p:txBody>
      </p:sp>
      <p:sp>
        <p:nvSpPr>
          <p:cNvPr id="15" name="Rectangle 14"/>
          <p:cNvSpPr/>
          <p:nvPr/>
        </p:nvSpPr>
        <p:spPr>
          <a:xfrm>
            <a:off x="2345427" y="2656605"/>
            <a:ext cx="7139304" cy="1384995"/>
          </a:xfrm>
          <a:prstGeom prst="rect">
            <a:avLst/>
          </a:prstGeom>
          <a:solidFill>
            <a:srgbClr val="4B866D"/>
          </a:solidFill>
        </p:spPr>
        <p:txBody>
          <a:bodyPr wrap="square">
            <a:spAutoFit/>
          </a:bodyPr>
          <a:lstStyle/>
          <a:p>
            <a:r>
              <a:rPr lang="en-US" sz="2000" dirty="0" smtClean="0"/>
              <a:t>“</a:t>
            </a:r>
            <a:r>
              <a:rPr lang="en-US" sz="2800" dirty="0" smtClean="0"/>
              <a:t>Like </a:t>
            </a:r>
            <a:r>
              <a:rPr lang="en-US" sz="2800" dirty="0"/>
              <a:t>the Hebrew notion of </a:t>
            </a:r>
            <a:r>
              <a:rPr lang="en-US" sz="2800" b="1" dirty="0"/>
              <a:t>radah</a:t>
            </a:r>
            <a:r>
              <a:rPr lang="en-US" sz="2800" dirty="0"/>
              <a:t>, </a:t>
            </a:r>
            <a:r>
              <a:rPr lang="en-US" sz="2800" dirty="0" smtClean="0"/>
              <a:t>[John] Locke’s </a:t>
            </a:r>
            <a:r>
              <a:rPr lang="en-US" sz="2800" dirty="0"/>
              <a:t>view of dominion is one of </a:t>
            </a:r>
            <a:r>
              <a:rPr lang="en-US" sz="2800" dirty="0" smtClean="0"/>
              <a:t>responsible stewardship</a:t>
            </a:r>
            <a:r>
              <a:rPr lang="en-US" dirty="0" smtClean="0"/>
              <a:t>” (</a:t>
            </a:r>
            <a:r>
              <a:rPr lang="en-US" dirty="0" err="1" smtClean="0"/>
              <a:t>Wortman</a:t>
            </a:r>
            <a:r>
              <a:rPr lang="en-US" dirty="0" smtClean="0"/>
              <a:t>, 2003: 28) </a:t>
            </a:r>
            <a:endParaRPr lang="en-US" dirty="0"/>
          </a:p>
        </p:txBody>
      </p:sp>
    </p:spTree>
    <p:extLst>
      <p:ext uri="{BB962C8B-B14F-4D97-AF65-F5344CB8AC3E}">
        <p14:creationId xmlns:p14="http://schemas.microsoft.com/office/powerpoint/2010/main" val="1281379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3" name="Rectangle 2"/>
          <p:cNvSpPr/>
          <p:nvPr/>
        </p:nvSpPr>
        <p:spPr>
          <a:xfrm>
            <a:off x="2331319" y="2451703"/>
            <a:ext cx="7277903" cy="2369880"/>
          </a:xfrm>
          <a:prstGeom prst="rect">
            <a:avLst/>
          </a:prstGeom>
        </p:spPr>
        <p:txBody>
          <a:bodyPr wrap="square">
            <a:spAutoFit/>
          </a:bodyPr>
          <a:lstStyle/>
          <a:p>
            <a:pPr algn="ctr"/>
            <a:r>
              <a:rPr lang="en-US" sz="2000" dirty="0" smtClean="0"/>
              <a:t>Psalm </a:t>
            </a:r>
            <a:r>
              <a:rPr lang="en-US" sz="2000" dirty="0"/>
              <a:t>72:8, 12-</a:t>
            </a:r>
            <a:r>
              <a:rPr lang="en-US" sz="2000" dirty="0" smtClean="0"/>
              <a:t>14 </a:t>
            </a:r>
            <a:r>
              <a:rPr lang="en-US" sz="2000" dirty="0"/>
              <a:t>“</a:t>
            </a:r>
            <a:r>
              <a:rPr lang="en-US" sz="3200" dirty="0"/>
              <a:t>May he rule </a:t>
            </a:r>
            <a:r>
              <a:rPr lang="en-US" sz="3200" dirty="0" smtClean="0"/>
              <a:t>(</a:t>
            </a:r>
            <a:r>
              <a:rPr lang="en-US" sz="3200" b="1" dirty="0" smtClean="0"/>
              <a:t>Radah</a:t>
            </a:r>
            <a:r>
              <a:rPr lang="en-US" sz="3200" dirty="0"/>
              <a:t>) from sea to sea and from the River to the ends of the </a:t>
            </a:r>
            <a:r>
              <a:rPr lang="en-US" sz="3200" dirty="0" smtClean="0"/>
              <a:t>earth</a:t>
            </a:r>
            <a:r>
              <a:rPr lang="mr-IN" sz="3200" dirty="0" smtClean="0"/>
              <a:t>…</a:t>
            </a:r>
            <a:r>
              <a:rPr lang="en-US" sz="3200" dirty="0" smtClean="0"/>
              <a:t>” </a:t>
            </a:r>
            <a:endParaRPr lang="en-US" sz="3200" dirty="0"/>
          </a:p>
          <a:p>
            <a:pPr algn="ctr"/>
            <a:endParaRPr lang="en-US" sz="3200" b="1" dirty="0" smtClean="0"/>
          </a:p>
          <a:p>
            <a:pPr algn="ctr"/>
            <a:endParaRPr lang="en-US" sz="2000" b="1" dirty="0" smtClean="0"/>
          </a:p>
        </p:txBody>
      </p:sp>
    </p:spTree>
    <p:extLst>
      <p:ext uri="{BB962C8B-B14F-4D97-AF65-F5344CB8AC3E}">
        <p14:creationId xmlns:p14="http://schemas.microsoft.com/office/powerpoint/2010/main" val="79733803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1983" y="2607425"/>
            <a:ext cx="7498612" cy="1569660"/>
          </a:xfrm>
          <a:prstGeom prst="rect">
            <a:avLst/>
          </a:prstGeom>
          <a:noFill/>
        </p:spPr>
        <p:txBody>
          <a:bodyPr wrap="square" rtlCol="0">
            <a:spAutoFit/>
          </a:bodyPr>
          <a:lstStyle/>
          <a:p>
            <a:r>
              <a:rPr lang="en-US" sz="2400" b="1" dirty="0" smtClean="0"/>
              <a:t>Water=Ethics means what United Methodists call ‘Creation Care’ and Justice.</a:t>
            </a:r>
          </a:p>
          <a:p>
            <a:r>
              <a:rPr lang="en-US" sz="2400" b="1" dirty="0" smtClean="0"/>
              <a:t>QUESTION: How to be an earth Keeper? A Water Protector? </a:t>
            </a:r>
            <a:endParaRPr lang="en-US" sz="2400" b="1" dirty="0"/>
          </a:p>
        </p:txBody>
      </p:sp>
      <p:pic>
        <p:nvPicPr>
          <p:cNvPr id="16" name="Picture 15"/>
          <p:cNvPicPr>
            <a:picLocks noChangeAspect="1"/>
          </p:cNvPicPr>
          <p:nvPr/>
        </p:nvPicPr>
        <p:blipFill>
          <a:blip r:embed="rId3"/>
          <a:stretch>
            <a:fillRect/>
          </a:stretch>
        </p:blipFill>
        <p:spPr>
          <a:xfrm>
            <a:off x="4946122" y="1692535"/>
            <a:ext cx="4362965" cy="3372934"/>
          </a:xfrm>
          <a:prstGeom prst="rect">
            <a:avLst/>
          </a:prstGeom>
        </p:spPr>
      </p:pic>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pic>
        <p:nvPicPr>
          <p:cNvPr id="15" name="Picture 14"/>
          <p:cNvPicPr>
            <a:picLocks noChangeAspect="1"/>
          </p:cNvPicPr>
          <p:nvPr/>
        </p:nvPicPr>
        <p:blipFill>
          <a:blip r:embed="rId3"/>
          <a:stretch>
            <a:fillRect/>
          </a:stretch>
        </p:blipFill>
        <p:spPr>
          <a:xfrm>
            <a:off x="6198867" y="-1"/>
            <a:ext cx="8870978" cy="6858001"/>
          </a:xfrm>
          <a:prstGeom prst="rect">
            <a:avLst/>
          </a:prstGeom>
        </p:spPr>
      </p:pic>
    </p:spTree>
    <p:extLst>
      <p:ext uri="{BB962C8B-B14F-4D97-AF65-F5344CB8AC3E}">
        <p14:creationId xmlns:p14="http://schemas.microsoft.com/office/powerpoint/2010/main" val="398624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14" name="TextBox 13"/>
          <p:cNvSpPr txBox="1"/>
          <p:nvPr/>
        </p:nvSpPr>
        <p:spPr>
          <a:xfrm>
            <a:off x="2445494" y="2526365"/>
            <a:ext cx="6674440" cy="1846659"/>
          </a:xfrm>
          <a:prstGeom prst="rect">
            <a:avLst/>
          </a:prstGeom>
          <a:noFill/>
        </p:spPr>
        <p:txBody>
          <a:bodyPr wrap="square" rtlCol="0">
            <a:spAutoFit/>
          </a:bodyPr>
          <a:lstStyle/>
          <a:p>
            <a:pPr algn="ctr"/>
            <a:r>
              <a:rPr lang="en-US"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rPr>
              <a:t>WATER=MATTER: Are </a:t>
            </a:r>
            <a:r>
              <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rPr>
              <a:t>we all drinking </a:t>
            </a:r>
            <a:r>
              <a:rPr lang="en-US" sz="3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rPr>
              <a:t>the same water the Apostle’s bathed in?</a:t>
            </a:r>
            <a:endParaRPr lang="en-US" sz="3200" b="1" dirty="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endParaRPr>
          </a:p>
          <a:p>
            <a:endParaRPr lang="en-US" dirty="0"/>
          </a:p>
        </p:txBody>
      </p:sp>
    </p:spTree>
    <p:extLst>
      <p:ext uri="{BB962C8B-B14F-4D97-AF65-F5344CB8AC3E}">
        <p14:creationId xmlns:p14="http://schemas.microsoft.com/office/powerpoint/2010/main" val="102346976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3" name="TextBox 2"/>
          <p:cNvSpPr txBox="1"/>
          <p:nvPr/>
        </p:nvSpPr>
        <p:spPr>
          <a:xfrm>
            <a:off x="2729224" y="2607425"/>
            <a:ext cx="6620396" cy="1815882"/>
          </a:xfrm>
          <a:prstGeom prst="rect">
            <a:avLst/>
          </a:prstGeom>
          <a:solidFill>
            <a:schemeClr val="accent5">
              <a:lumMod val="75000"/>
            </a:schemeClr>
          </a:solidFill>
        </p:spPr>
        <p:txBody>
          <a:bodyPr wrap="square" rtlCol="0">
            <a:spAutoFit/>
          </a:bodyPr>
          <a:lstStyle/>
          <a:p>
            <a:r>
              <a:rPr lang="en-US" sz="2800" b="1" dirty="0"/>
              <a:t>QUESTION: Does the water we drink contain Prescription Meds, Animal Growth hormones, nicotine, caffeine, fertilizers, pesticides? </a:t>
            </a:r>
          </a:p>
        </p:txBody>
      </p:sp>
      <p:sp>
        <p:nvSpPr>
          <p:cNvPr id="14" name="TextBox 13"/>
          <p:cNvSpPr txBox="1"/>
          <p:nvPr/>
        </p:nvSpPr>
        <p:spPr>
          <a:xfrm>
            <a:off x="2702202" y="2512855"/>
            <a:ext cx="7201370" cy="1938992"/>
          </a:xfrm>
          <a:prstGeom prst="rect">
            <a:avLst/>
          </a:prstGeom>
          <a:solidFill>
            <a:srgbClr val="3F6374"/>
          </a:solidFill>
        </p:spPr>
        <p:txBody>
          <a:bodyPr wrap="square" rtlCol="0">
            <a:spAutoFit/>
          </a:bodyPr>
          <a:lstStyle/>
          <a:p>
            <a:r>
              <a:rPr lang="en-US" sz="2400" dirty="0" smtClean="0"/>
              <a:t>YES, USA 4.25 billion prescriptions/year </a:t>
            </a:r>
          </a:p>
          <a:p>
            <a:r>
              <a:rPr lang="en-US" sz="3200" dirty="0" smtClean="0"/>
              <a:t>Studies find more Meds in Rivers, Lakes, Reservoirs, and, in drinking water</a:t>
            </a:r>
            <a:endParaRPr lang="en-US" sz="3200" dirty="0"/>
          </a:p>
        </p:txBody>
      </p:sp>
    </p:spTree>
    <p:extLst>
      <p:ext uri="{BB962C8B-B14F-4D97-AF65-F5344CB8AC3E}">
        <p14:creationId xmlns:p14="http://schemas.microsoft.com/office/powerpoint/2010/main" val="1682618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3" name="Left-Right Arrow 2"/>
          <p:cNvSpPr/>
          <p:nvPr/>
        </p:nvSpPr>
        <p:spPr>
          <a:xfrm flipV="1">
            <a:off x="2811286" y="3358779"/>
            <a:ext cx="6578698" cy="277048"/>
          </a:xfrm>
          <a:prstGeom prst="leftRightArrow">
            <a:avLst/>
          </a:prstGeom>
          <a:solidFill>
            <a:schemeClr val="tx1"/>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15" name="Picture 14"/>
          <p:cNvPicPr>
            <a:picLocks noChangeAspect="1"/>
          </p:cNvPicPr>
          <p:nvPr/>
        </p:nvPicPr>
        <p:blipFill>
          <a:blip r:embed="rId3"/>
          <a:stretch>
            <a:fillRect/>
          </a:stretch>
        </p:blipFill>
        <p:spPr>
          <a:xfrm>
            <a:off x="4945030" y="2296695"/>
            <a:ext cx="2310206" cy="2310206"/>
          </a:xfrm>
          <a:prstGeom prst="rect">
            <a:avLst/>
          </a:prstGeom>
        </p:spPr>
      </p:pic>
      <p:pic>
        <p:nvPicPr>
          <p:cNvPr id="14" name="Picture 13"/>
          <p:cNvPicPr>
            <a:picLocks noChangeAspect="1"/>
          </p:cNvPicPr>
          <p:nvPr/>
        </p:nvPicPr>
        <p:blipFill>
          <a:blip r:embed="rId4"/>
          <a:stretch>
            <a:fillRect/>
          </a:stretch>
        </p:blipFill>
        <p:spPr>
          <a:xfrm>
            <a:off x="1005355" y="-770068"/>
            <a:ext cx="10294919" cy="6858000"/>
          </a:xfrm>
          <a:prstGeom prst="rect">
            <a:avLst/>
          </a:prstGeom>
        </p:spPr>
      </p:pic>
    </p:spTree>
    <p:extLst>
      <p:ext uri="{BB962C8B-B14F-4D97-AF65-F5344CB8AC3E}">
        <p14:creationId xmlns:p14="http://schemas.microsoft.com/office/powerpoint/2010/main" val="18299636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3" name="Left-Right Arrow 2"/>
          <p:cNvSpPr/>
          <p:nvPr/>
        </p:nvSpPr>
        <p:spPr>
          <a:xfrm flipV="1">
            <a:off x="2811286" y="3358779"/>
            <a:ext cx="6578698" cy="277048"/>
          </a:xfrm>
          <a:prstGeom prst="leftRightArrow">
            <a:avLst/>
          </a:prstGeom>
          <a:solidFill>
            <a:schemeClr val="tx1"/>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14" name="Picture 13" descr="Screen Shot 2019-04-05 at 8.34.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5564" y="2399105"/>
            <a:ext cx="2255807" cy="1964617"/>
          </a:xfrm>
          <a:prstGeom prst="rect">
            <a:avLst/>
          </a:prstGeom>
        </p:spPr>
      </p:pic>
    </p:spTree>
    <p:extLst>
      <p:ext uri="{BB962C8B-B14F-4D97-AF65-F5344CB8AC3E}">
        <p14:creationId xmlns:p14="http://schemas.microsoft.com/office/powerpoint/2010/main" val="287878931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3" name="Left-Right Arrow 2"/>
          <p:cNvSpPr/>
          <p:nvPr/>
        </p:nvSpPr>
        <p:spPr>
          <a:xfrm flipV="1">
            <a:off x="2811286" y="3358779"/>
            <a:ext cx="6578698" cy="277048"/>
          </a:xfrm>
          <a:prstGeom prst="leftRightArrow">
            <a:avLst/>
          </a:prstGeom>
          <a:solidFill>
            <a:schemeClr val="tx1"/>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15" name="Picture 14" descr="Screen Shot 2019-04-05 at 8.34.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090" y="2499344"/>
            <a:ext cx="2217703" cy="1931431"/>
          </a:xfrm>
          <a:prstGeom prst="rect">
            <a:avLst/>
          </a:prstGeom>
        </p:spPr>
      </p:pic>
    </p:spTree>
    <p:extLst>
      <p:ext uri="{BB962C8B-B14F-4D97-AF65-F5344CB8AC3E}">
        <p14:creationId xmlns:p14="http://schemas.microsoft.com/office/powerpoint/2010/main" val="9254438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15" name="Title 14"/>
          <p:cNvSpPr>
            <a:spLocks noGrp="1"/>
          </p:cNvSpPr>
          <p:nvPr>
            <p:ph type="title"/>
          </p:nvPr>
        </p:nvSpPr>
        <p:spPr>
          <a:xfrm>
            <a:off x="2202295" y="2485835"/>
            <a:ext cx="7458079" cy="1807344"/>
          </a:xfrm>
          <a:ln w="38100" cmpd="sng">
            <a:solidFill>
              <a:schemeClr val="bg2">
                <a:lumMod val="60000"/>
                <a:lumOff val="40000"/>
              </a:schemeClr>
            </a:solidFill>
          </a:ln>
        </p:spPr>
        <p:txBody>
          <a:bodyPr/>
          <a:lstStyle/>
          <a:p>
            <a:pPr algn="ctr"/>
            <a:r>
              <a:rPr lang="en-US" sz="3600" b="1" dirty="0" smtClean="0"/>
              <a:t>Question: </a:t>
            </a:r>
            <a:r>
              <a:rPr lang="en-US" sz="3200" b="1" dirty="0" smtClean="0"/>
              <a:t>What Does ‘Care of Creation’ </a:t>
            </a:r>
            <a:r>
              <a:rPr lang="en-US" sz="3600" b="1" dirty="0" smtClean="0"/>
              <a:t>mean for Moral Answerability for Water &amp; Soda?</a:t>
            </a:r>
            <a:endParaRPr lang="en-US" sz="3200" b="1" dirty="0"/>
          </a:p>
        </p:txBody>
      </p:sp>
    </p:spTree>
    <p:extLst>
      <p:ext uri="{BB962C8B-B14F-4D97-AF65-F5344CB8AC3E}">
        <p14:creationId xmlns:p14="http://schemas.microsoft.com/office/powerpoint/2010/main" val="233246341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
        <p:nvSpPr>
          <p:cNvPr id="3" name="Left-Right Arrow 2"/>
          <p:cNvSpPr/>
          <p:nvPr/>
        </p:nvSpPr>
        <p:spPr>
          <a:xfrm flipV="1">
            <a:off x="2811286" y="3358779"/>
            <a:ext cx="6578698" cy="277048"/>
          </a:xfrm>
          <a:prstGeom prst="leftRightArrow">
            <a:avLst/>
          </a:prstGeom>
          <a:solidFill>
            <a:schemeClr val="tx1"/>
          </a:solidFill>
          <a:ln>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15" name="Picture 14" descr="Screen Shot 2019-04-05 at 8.34.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5912" y="2365462"/>
            <a:ext cx="2216874" cy="1930709"/>
          </a:xfrm>
          <a:prstGeom prst="rect">
            <a:avLst/>
          </a:prstGeom>
        </p:spPr>
      </p:pic>
      <p:pic>
        <p:nvPicPr>
          <p:cNvPr id="14" name="Picture 13" descr="Screen Shot 2019-04-05 at 8.34.5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7754" y="2345065"/>
            <a:ext cx="2255807" cy="1964617"/>
          </a:xfrm>
          <a:prstGeom prst="rect">
            <a:avLst/>
          </a:prstGeom>
        </p:spPr>
      </p:pic>
      <p:pic>
        <p:nvPicPr>
          <p:cNvPr id="16" name="Picture 15" descr="Screen Shot 2019-04-10 at 2.14.5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300" y="508000"/>
            <a:ext cx="10680700" cy="5829300"/>
          </a:xfrm>
          <a:prstGeom prst="rect">
            <a:avLst/>
          </a:prstGeom>
        </p:spPr>
      </p:pic>
      <p:pic>
        <p:nvPicPr>
          <p:cNvPr id="18" name="Picture 17"/>
          <p:cNvPicPr>
            <a:picLocks noChangeAspect="1"/>
          </p:cNvPicPr>
          <p:nvPr/>
        </p:nvPicPr>
        <p:blipFill>
          <a:blip r:embed="rId6"/>
          <a:stretch>
            <a:fillRect/>
          </a:stretch>
        </p:blipFill>
        <p:spPr>
          <a:xfrm>
            <a:off x="3238500" y="0"/>
            <a:ext cx="5689712" cy="6858000"/>
          </a:xfrm>
          <a:prstGeom prst="rect">
            <a:avLst/>
          </a:prstGeom>
        </p:spPr>
      </p:pic>
      <p:sp>
        <p:nvSpPr>
          <p:cNvPr id="21" name="Content Placeholder 2"/>
          <p:cNvSpPr txBox="1">
            <a:spLocks/>
          </p:cNvSpPr>
          <p:nvPr/>
        </p:nvSpPr>
        <p:spPr>
          <a:xfrm>
            <a:off x="1256027" y="406267"/>
            <a:ext cx="9530828" cy="5836297"/>
          </a:xfrm>
          <a:prstGeom prst="rect">
            <a:avLst/>
          </a:prstGeom>
          <a:solidFill>
            <a:srgbClr val="3F6374"/>
          </a:solidFill>
        </p:spPr>
        <p:txBody>
          <a:bodyPr>
            <a:normAutofit fontScale="92500" lnSpcReduction="1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r>
              <a:rPr lang="en-US" sz="3600" dirty="0" smtClean="0"/>
              <a:t>Empirical evidence: </a:t>
            </a:r>
          </a:p>
          <a:p>
            <a:r>
              <a:rPr lang="en-US" sz="3600" dirty="0" smtClean="0"/>
              <a:t>Collapsing aquifers, </a:t>
            </a:r>
          </a:p>
          <a:p>
            <a:r>
              <a:rPr lang="en-US" sz="3600" dirty="0" smtClean="0"/>
              <a:t>60% die-off of marine life in last few decades, </a:t>
            </a:r>
          </a:p>
          <a:p>
            <a:r>
              <a:rPr lang="en-US" sz="3600" dirty="0" smtClean="0"/>
              <a:t>Deforestation, </a:t>
            </a:r>
          </a:p>
          <a:p>
            <a:r>
              <a:rPr lang="en-US" sz="3600" dirty="0" smtClean="0"/>
              <a:t>Desertification, </a:t>
            </a:r>
          </a:p>
          <a:p>
            <a:r>
              <a:rPr lang="en-US" sz="3600" dirty="0" smtClean="0"/>
              <a:t>Bioaccumulation of carcinogenic toxins, and </a:t>
            </a:r>
          </a:p>
          <a:p>
            <a:r>
              <a:rPr lang="en-US" sz="3600" dirty="0" smtClean="0"/>
              <a:t>Keeling’s Curve of CO2 Climate Change summarily ignored by those in Water=Denial</a:t>
            </a:r>
            <a:endParaRPr lang="en-US" sz="3600" dirty="0"/>
          </a:p>
        </p:txBody>
      </p:sp>
      <p:pic>
        <p:nvPicPr>
          <p:cNvPr id="22" name="Picture 21"/>
          <p:cNvPicPr>
            <a:picLocks noChangeAspect="1"/>
          </p:cNvPicPr>
          <p:nvPr/>
        </p:nvPicPr>
        <p:blipFill>
          <a:blip r:embed="rId7"/>
          <a:stretch>
            <a:fillRect/>
          </a:stretch>
        </p:blipFill>
        <p:spPr>
          <a:xfrm>
            <a:off x="6893185" y="0"/>
            <a:ext cx="4023713" cy="4647389"/>
          </a:xfrm>
          <a:prstGeom prst="rect">
            <a:avLst/>
          </a:prstGeom>
        </p:spPr>
      </p:pic>
    </p:spTree>
    <p:extLst>
      <p:ext uri="{BB962C8B-B14F-4D97-AF65-F5344CB8AC3E}">
        <p14:creationId xmlns:p14="http://schemas.microsoft.com/office/powerpoint/2010/main" val="2484910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childTnLst>
                                  <p:subTnLst>
                                    <p:set>
                                      <p:cBhvr override="childStyle">
                                        <p:cTn dur="1" fill="hold" display="0" masterRel="nextClick" afterEffect="1"/>
                                        <p:tgtEl>
                                          <p:spTgt spid="21">
                                            <p:txEl>
                                              <p:pRg st="1" end="1"/>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subTnLst>
                                    <p:set>
                                      <p:cBhvr override="childStyle">
                                        <p:cTn dur="1" fill="hold" display="0" masterRel="nextClick" afterEffect="1"/>
                                        <p:tgtEl>
                                          <p:spTgt spid="21">
                                            <p:txEl>
                                              <p:pRg st="2" end="2"/>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3" end="3"/>
                                            </p:txEl>
                                          </p:spTgt>
                                        </p:tgtEl>
                                        <p:attrNameLst>
                                          <p:attrName>style.visibility</p:attrName>
                                        </p:attrNameLst>
                                      </p:cBhvr>
                                      <p:to>
                                        <p:strVal val="visible"/>
                                      </p:to>
                                    </p:set>
                                  </p:childTnLst>
                                  <p:subTnLst>
                                    <p:set>
                                      <p:cBhvr override="childStyle">
                                        <p:cTn dur="1" fill="hold" display="0" masterRel="nextClick" afterEffect="1"/>
                                        <p:tgtEl>
                                          <p:spTgt spid="21">
                                            <p:txEl>
                                              <p:pRg st="3" end="3"/>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4" end="4"/>
                                            </p:txEl>
                                          </p:spTgt>
                                        </p:tgtEl>
                                        <p:attrNameLst>
                                          <p:attrName>style.visibility</p:attrName>
                                        </p:attrNameLst>
                                      </p:cBhvr>
                                      <p:to>
                                        <p:strVal val="visible"/>
                                      </p:to>
                                    </p:set>
                                  </p:childTnLst>
                                  <p:subTnLst>
                                    <p:set>
                                      <p:cBhvr override="childStyle">
                                        <p:cTn dur="1" fill="hold" display="0" masterRel="nextClick" afterEffect="1"/>
                                        <p:tgtEl>
                                          <p:spTgt spid="21">
                                            <p:txEl>
                                              <p:pRg st="4" end="4"/>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5" end="5"/>
                                            </p:txEl>
                                          </p:spTgt>
                                        </p:tgtEl>
                                        <p:attrNameLst>
                                          <p:attrName>style.visibility</p:attrName>
                                        </p:attrNameLst>
                                      </p:cBhvr>
                                      <p:to>
                                        <p:strVal val="visible"/>
                                      </p:to>
                                    </p:set>
                                  </p:childTnLst>
                                  <p:subTnLst>
                                    <p:set>
                                      <p:cBhvr override="childStyle">
                                        <p:cTn dur="1" fill="hold" display="0" masterRel="nextClick" afterEffect="1"/>
                                        <p:tgtEl>
                                          <p:spTgt spid="21">
                                            <p:txEl>
                                              <p:pRg st="5" end="5"/>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6" end="6"/>
                                            </p:txEl>
                                          </p:spTgt>
                                        </p:tgtEl>
                                        <p:attrNameLst>
                                          <p:attrName>style.visibility</p:attrName>
                                        </p:attrNameLst>
                                      </p:cBhvr>
                                      <p:to>
                                        <p:strVal val="visible"/>
                                      </p:to>
                                    </p:set>
                                  </p:childTnLst>
                                  <p:subTnLst>
                                    <p:set>
                                      <p:cBhvr override="childStyle">
                                        <p:cTn dur="1" fill="hold" display="0" masterRel="nextClick" afterEffect="1"/>
                                        <p:tgtEl>
                                          <p:spTgt spid="21">
                                            <p:txEl>
                                              <p:pRg st="6" end="6"/>
                                            </p:txEl>
                                          </p:spTgt>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 presetClass="exit" presetSubtype="5" fill="hold" grpId="0" nodeType="clickEffect">
                                  <p:stCondLst>
                                    <p:cond delay="0"/>
                                  </p:stCondLst>
                                  <p:childTnLst>
                                    <p:animEffect transition="out" filter="checkerboard(down)">
                                      <p:cBhvr>
                                        <p:cTn id="38" dur="500"/>
                                        <p:tgtEl>
                                          <p:spTgt spid="21">
                                            <p:txEl>
                                              <p:pRg st="0" end="0"/>
                                            </p:txEl>
                                          </p:spTgt>
                                        </p:tgtEl>
                                      </p:cBhvr>
                                    </p:animEffect>
                                    <p:set>
                                      <p:cBhvr>
                                        <p:cTn id="39" dur="1" fill="hold">
                                          <p:stCondLst>
                                            <p:cond delay="499"/>
                                          </p:stCondLst>
                                        </p:cTn>
                                        <p:tgtEl>
                                          <p:spTgt spid="21">
                                            <p:txEl>
                                              <p:pRg st="0" end="0"/>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 presetClass="exit" presetSubtype="5" fill="hold" grpId="0" nodeType="clickEffect">
                                  <p:stCondLst>
                                    <p:cond delay="0"/>
                                  </p:stCondLst>
                                  <p:childTnLst>
                                    <p:animEffect transition="out" filter="checkerboard(down)">
                                      <p:cBhvr>
                                        <p:cTn id="43" dur="500"/>
                                        <p:tgtEl>
                                          <p:spTgt spid="21">
                                            <p:bg/>
                                          </p:spTgt>
                                        </p:tgtEl>
                                      </p:cBhvr>
                                    </p:animEffect>
                                    <p:set>
                                      <p:cBhvr>
                                        <p:cTn id="44" dur="1" fill="hold">
                                          <p:stCondLst>
                                            <p:cond delay="499"/>
                                          </p:stCondLst>
                                        </p:cTn>
                                        <p:tgtEl>
                                          <p:spTgt spid="21">
                                            <p:bg/>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5"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fltVal val="0"/>
                                          </p:val>
                                        </p:tav>
                                        <p:tav tm="100000">
                                          <p:val>
                                            <p:strVal val="#ppt_w"/>
                                          </p:val>
                                        </p:tav>
                                      </p:tavLst>
                                    </p:anim>
                                    <p:anim calcmode="lin" valueType="num">
                                      <p:cBhvr>
                                        <p:cTn id="50" dur="1000" fill="hold"/>
                                        <p:tgtEl>
                                          <p:spTgt spid="16"/>
                                        </p:tgtEl>
                                        <p:attrNameLst>
                                          <p:attrName>ppt_h</p:attrName>
                                        </p:attrNameLst>
                                      </p:cBhvr>
                                      <p:tavLst>
                                        <p:tav tm="0">
                                          <p:val>
                                            <p:fltVal val="0"/>
                                          </p:val>
                                        </p:tav>
                                        <p:tav tm="100000">
                                          <p:val>
                                            <p:strVal val="#ppt_h"/>
                                          </p:val>
                                        </p:tav>
                                      </p:tavLst>
                                    </p:anim>
                                    <p:anim calcmode="lin" valueType="num">
                                      <p:cBhvr>
                                        <p:cTn id="51"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nodeType="clickEffect">
                                  <p:stCondLst>
                                    <p:cond delay="0"/>
                                  </p:stCondLst>
                                  <p:childTnLst>
                                    <p:animEffect transition="out" filter="dissolv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9" presetClass="entr" presetSubtype="1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0" fill="hold"/>
                                        <p:tgtEl>
                                          <p:spTgt spid="18"/>
                                        </p:tgtEl>
                                        <p:attrNameLst>
                                          <p:attrName>ppt_w</p:attrName>
                                        </p:attrNameLst>
                                      </p:cBhvr>
                                      <p:tavLst>
                                        <p:tav tm="0" fmla="#ppt_w*sin(2.5*pi*$)">
                                          <p:val>
                                            <p:fltVal val="0"/>
                                          </p:val>
                                        </p:tav>
                                        <p:tav tm="100000">
                                          <p:val>
                                            <p:fltVal val="1"/>
                                          </p:val>
                                        </p:tav>
                                      </p:tavLst>
                                    </p:anim>
                                    <p:anim calcmode="lin" valueType="num">
                                      <p:cBhvr>
                                        <p:cTn id="63" dur="5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21">
                                            <p:txEl>
                                              <p:pRg st="0" end="0"/>
                                            </p:txEl>
                                          </p:spTgt>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21">
                                            <p:txEl>
                                              <p:pRg st="1" end="1"/>
                                            </p:txEl>
                                          </p:spTgt>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1">
                                            <p:txEl>
                                              <p:pRg st="2" end="2"/>
                                            </p:txEl>
                                          </p:spTgt>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21">
                                            <p:txEl>
                                              <p:pRg st="3" end="3"/>
                                            </p:txEl>
                                          </p:spTgt>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21">
                                            <p:txEl>
                                              <p:pRg st="4" end="4"/>
                                            </p:txEl>
                                          </p:spTgt>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21">
                                            <p:txEl>
                                              <p:pRg st="5" end="5"/>
                                            </p:txEl>
                                          </p:spTgt>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21">
                                            <p:txEl>
                                              <p:pRg st="6" end="6"/>
                                            </p:txEl>
                                          </p:spTgt>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21">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animBg="1"/>
      <p:bldP spid="21" grpId="1"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0581" y="1114705"/>
            <a:ext cx="6458264" cy="4627033"/>
          </a:xfrm>
        </p:spPr>
        <p:txBody>
          <a:bodyPr/>
          <a:lstStyle/>
          <a:p>
            <a:r>
              <a:rPr lang="en-US" sz="3200" b="1" dirty="0" smtClean="0"/>
              <a:t>FINAL QUESTION about Water=DENIAL &amp; Water=Spirit:</a:t>
            </a:r>
            <a:br>
              <a:rPr lang="en-US" sz="3200" b="1" dirty="0" smtClean="0"/>
            </a:br>
            <a:r>
              <a:rPr lang="en-US" sz="3200" b="1" dirty="0" smtClean="0"/>
              <a:t/>
            </a:r>
            <a:br>
              <a:rPr lang="en-US" sz="3200" b="1" dirty="0" smtClean="0"/>
            </a:br>
            <a:r>
              <a:rPr lang="en-US" sz="3200" b="1" dirty="0" smtClean="0"/>
              <a:t>JUST </a:t>
            </a:r>
            <a:r>
              <a:rPr lang="en-US" sz="3200" b="1" dirty="0"/>
              <a:t>HOW BAD DOES </a:t>
            </a:r>
            <a:r>
              <a:rPr lang="en-US" sz="3200" b="1" dirty="0" smtClean="0"/>
              <a:t>WATER SHORTAGE </a:t>
            </a:r>
            <a:r>
              <a:rPr lang="en-US" sz="3200" b="1" dirty="0"/>
              <a:t>HAVE TO BE BEFORE </a:t>
            </a:r>
            <a:r>
              <a:rPr lang="en-US" sz="3200" b="1" dirty="0" smtClean="0"/>
              <a:t>WE BELIEVE AND </a:t>
            </a:r>
            <a:r>
              <a:rPr lang="en-US" sz="3200" b="1" dirty="0"/>
              <a:t>CHANGE </a:t>
            </a:r>
            <a:r>
              <a:rPr lang="en-US" sz="3200" b="1" dirty="0" smtClean="0"/>
              <a:t>OUR BEHAVIORS </a:t>
            </a:r>
            <a:r>
              <a:rPr lang="en-US" sz="3600" b="1" dirty="0" smtClean="0"/>
              <a:t>FROM DOMINATION </a:t>
            </a:r>
            <a:r>
              <a:rPr lang="en-US" sz="3600" b="1" i="1" dirty="0" smtClean="0"/>
              <a:t>Radah </a:t>
            </a:r>
            <a:r>
              <a:rPr lang="en-US" sz="3600" b="1" dirty="0" smtClean="0"/>
              <a:t>TO STEWARDSHIP </a:t>
            </a:r>
            <a:r>
              <a:rPr lang="en-US" sz="3600" b="1" i="1" dirty="0" smtClean="0"/>
              <a:t>Radah</a:t>
            </a:r>
            <a:r>
              <a:rPr lang="en-US" sz="3600" b="1" dirty="0" smtClean="0"/>
              <a:t>?</a:t>
            </a:r>
            <a:endParaRPr lang="en-US" sz="3600" dirty="0"/>
          </a:p>
        </p:txBody>
      </p:sp>
      <p:sp>
        <p:nvSpPr>
          <p:cNvPr id="3" name="Rectangle 2"/>
          <p:cNvSpPr/>
          <p:nvPr/>
        </p:nvSpPr>
        <p:spPr>
          <a:xfrm>
            <a:off x="283732" y="390354"/>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Picture 4"/>
          <p:cNvPicPr>
            <a:picLocks noChangeAspect="1"/>
          </p:cNvPicPr>
          <p:nvPr/>
        </p:nvPicPr>
        <p:blipFill>
          <a:blip r:embed="rId3"/>
          <a:stretch>
            <a:fillRect/>
          </a:stretch>
        </p:blipFill>
        <p:spPr>
          <a:xfrm>
            <a:off x="503563" y="3514686"/>
            <a:ext cx="4544734" cy="3235234"/>
          </a:xfrm>
          <a:prstGeom prst="rect">
            <a:avLst/>
          </a:prstGeom>
        </p:spPr>
      </p:pic>
      <p:sp>
        <p:nvSpPr>
          <p:cNvPr id="6" name="Rectangle 5"/>
          <p:cNvSpPr/>
          <p:nvPr/>
        </p:nvSpPr>
        <p:spPr>
          <a:xfrm>
            <a:off x="2797273" y="424660"/>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Tree>
    <p:extLst>
      <p:ext uri="{BB962C8B-B14F-4D97-AF65-F5344CB8AC3E}">
        <p14:creationId xmlns:p14="http://schemas.microsoft.com/office/powerpoint/2010/main" val="170248203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2-21 at 6.04.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3608710" cy="3594054"/>
          </a:xfrm>
          <a:prstGeom prst="rect">
            <a:avLst/>
          </a:prstGeom>
        </p:spPr>
      </p:pic>
      <p:pic>
        <p:nvPicPr>
          <p:cNvPr id="6" name="Picture 5" descr="Final Cover NO PLANET 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1022" y="44216"/>
            <a:ext cx="4270977" cy="3868760"/>
          </a:xfrm>
          <a:prstGeom prst="rect">
            <a:avLst/>
          </a:prstGeom>
        </p:spPr>
      </p:pic>
      <p:sp>
        <p:nvSpPr>
          <p:cNvPr id="2" name="TextBox 1"/>
          <p:cNvSpPr txBox="1"/>
          <p:nvPr/>
        </p:nvSpPr>
        <p:spPr>
          <a:xfrm>
            <a:off x="3928933" y="0"/>
            <a:ext cx="3992089" cy="3847207"/>
          </a:xfrm>
          <a:prstGeom prst="rect">
            <a:avLst/>
          </a:prstGeom>
          <a:solidFill>
            <a:srgbClr val="008000"/>
          </a:solidFill>
          <a:ln w="38100" cmpd="sng">
            <a:solidFill>
              <a:schemeClr val="tx1"/>
            </a:solidFill>
          </a:ln>
        </p:spPr>
        <p:txBody>
          <a:bodyPr wrap="square" rtlCol="0">
            <a:spAutoFit/>
          </a:bodyPr>
          <a:lstStyle/>
          <a:p>
            <a:pPr algn="ctr"/>
            <a:r>
              <a:rPr lang="en-US" b="1" cap="all" dirty="0"/>
              <a:t>Storytelling Science and Your </a:t>
            </a:r>
            <a:r>
              <a:rPr lang="en-US" b="1" cap="all" dirty="0" smtClean="0"/>
              <a:t>Dissertation</a:t>
            </a:r>
          </a:p>
          <a:p>
            <a:pPr algn="ctr"/>
            <a:endParaRPr lang="en-US" b="1" cap="all" dirty="0"/>
          </a:p>
          <a:p>
            <a:pPr algn="ctr"/>
            <a:endParaRPr lang="en-US" b="1" cap="all" dirty="0" smtClean="0"/>
          </a:p>
          <a:p>
            <a:pPr algn="ctr"/>
            <a:endParaRPr lang="en-US" b="1" cap="all" dirty="0" smtClean="0"/>
          </a:p>
          <a:p>
            <a:pPr algn="ctr"/>
            <a:endParaRPr lang="en-US" b="1" cap="all" dirty="0"/>
          </a:p>
          <a:p>
            <a:pPr algn="ctr"/>
            <a:endParaRPr lang="en-US" dirty="0" smtClean="0"/>
          </a:p>
          <a:p>
            <a:pPr algn="ctr"/>
            <a:endParaRPr lang="en-US" dirty="0" smtClean="0"/>
          </a:p>
          <a:p>
            <a:pPr algn="ctr"/>
            <a:endParaRPr lang="en-US" dirty="0"/>
          </a:p>
          <a:p>
            <a:pPr algn="ctr"/>
            <a:endParaRPr lang="en-US" dirty="0" smtClean="0"/>
          </a:p>
          <a:p>
            <a:pPr algn="ctr"/>
            <a:endParaRPr lang="en-US" dirty="0" smtClean="0"/>
          </a:p>
          <a:p>
            <a:pPr algn="ctr"/>
            <a:r>
              <a:rPr lang="en-US" dirty="0" smtClean="0"/>
              <a:t>David </a:t>
            </a:r>
            <a:r>
              <a:rPr lang="en-US" dirty="0"/>
              <a:t>M. Boje &amp; Grace Ann Rosile</a:t>
            </a:r>
          </a:p>
          <a:p>
            <a:pPr algn="ctr"/>
            <a:r>
              <a:rPr lang="en-US" sz="1400" dirty="0"/>
              <a:t>UK, US, Singapore: World Scientific</a:t>
            </a:r>
          </a:p>
          <a:p>
            <a:pPr algn="ctr"/>
            <a:r>
              <a:rPr lang="en-US" sz="1400" dirty="0"/>
              <a:t>February 21, 2019; Revised March </a:t>
            </a:r>
            <a:r>
              <a:rPr lang="en-US" sz="1400" dirty="0" smtClean="0"/>
              <a:t>19, 2019</a:t>
            </a:r>
            <a:endParaRPr lang="en-US" sz="1400" dirty="0"/>
          </a:p>
        </p:txBody>
      </p:sp>
      <p:sp>
        <p:nvSpPr>
          <p:cNvPr id="3" name="Rectangle 2"/>
          <p:cNvSpPr/>
          <p:nvPr/>
        </p:nvSpPr>
        <p:spPr>
          <a:xfrm>
            <a:off x="4377568" y="4855055"/>
            <a:ext cx="7814431" cy="1384995"/>
          </a:xfrm>
          <a:prstGeom prst="rect">
            <a:avLst/>
          </a:prstGeom>
        </p:spPr>
        <p:txBody>
          <a:bodyPr wrap="square">
            <a:spAutoFit/>
          </a:bodyPr>
          <a:lstStyle/>
          <a:p>
            <a:r>
              <a:rPr lang="en-US" sz="2800" b="1" dirty="0" smtClean="0">
                <a:solidFill>
                  <a:schemeClr val="tx1">
                    <a:lumMod val="85000"/>
                    <a:lumOff val="15000"/>
                  </a:schemeClr>
                </a:solidFill>
                <a:hlinkClick r:id="rId5"/>
              </a:rPr>
              <a:t>Download Storytelling Science </a:t>
            </a:r>
            <a:r>
              <a:rPr lang="en-US" sz="2800" b="1" dirty="0">
                <a:solidFill>
                  <a:schemeClr val="tx1">
                    <a:lumMod val="85000"/>
                    <a:lumOff val="15000"/>
                  </a:schemeClr>
                </a:solidFill>
                <a:hlinkClick r:id="rId5"/>
              </a:rPr>
              <a:t>book </a:t>
            </a:r>
            <a:r>
              <a:rPr lang="en-US" sz="2800" b="1" dirty="0">
                <a:solidFill>
                  <a:schemeClr val="tx1">
                    <a:lumMod val="85000"/>
                    <a:lumOff val="15000"/>
                  </a:schemeClr>
                </a:solidFill>
              </a:rPr>
              <a:t>and slides for this presentation at </a:t>
            </a:r>
            <a:r>
              <a:rPr lang="en-US" sz="2800" b="1" dirty="0">
                <a:solidFill>
                  <a:schemeClr val="tx1">
                    <a:lumMod val="85000"/>
                    <a:lumOff val="15000"/>
                  </a:schemeClr>
                </a:solidFill>
                <a:hlinkClick r:id="rId6"/>
              </a:rPr>
              <a:t>https://davidboje.com</a:t>
            </a:r>
            <a:r>
              <a:rPr lang="en-US" sz="2800" b="1" dirty="0" smtClean="0">
                <a:solidFill>
                  <a:schemeClr val="tx1">
                    <a:lumMod val="85000"/>
                    <a:lumOff val="15000"/>
                  </a:schemeClr>
                </a:solidFill>
                <a:hlinkClick r:id="rId6"/>
              </a:rPr>
              <a:t>/Abeline</a:t>
            </a:r>
            <a:r>
              <a:rPr lang="en-US" sz="2800" b="1" dirty="0" smtClean="0">
                <a:solidFill>
                  <a:schemeClr val="tx1">
                    <a:lumMod val="85000"/>
                    <a:lumOff val="15000"/>
                  </a:schemeClr>
                </a:solidFill>
              </a:rPr>
              <a:t> </a:t>
            </a:r>
            <a:endParaRPr lang="en-US" sz="2800" b="1" dirty="0">
              <a:solidFill>
                <a:schemeClr val="tx1">
                  <a:lumMod val="85000"/>
                  <a:lumOff val="15000"/>
                </a:schemeClr>
              </a:solidFill>
            </a:endParaRPr>
          </a:p>
        </p:txBody>
      </p:sp>
      <p:pic>
        <p:nvPicPr>
          <p:cNvPr id="8" name="Picture 7"/>
          <p:cNvPicPr>
            <a:picLocks noChangeAspect="1"/>
          </p:cNvPicPr>
          <p:nvPr/>
        </p:nvPicPr>
        <p:blipFill>
          <a:blip r:embed="rId7"/>
          <a:stretch>
            <a:fillRect/>
          </a:stretch>
        </p:blipFill>
        <p:spPr>
          <a:xfrm>
            <a:off x="4840111" y="705555"/>
            <a:ext cx="2238190" cy="2255018"/>
          </a:xfrm>
          <a:prstGeom prst="rect">
            <a:avLst/>
          </a:prstGeom>
        </p:spPr>
      </p:pic>
      <p:pic>
        <p:nvPicPr>
          <p:cNvPr id="9" name="Picture 8"/>
          <p:cNvPicPr/>
          <p:nvPr/>
        </p:nvPicPr>
        <p:blipFill>
          <a:blip r:embed="rId8">
            <a:extLst>
              <a:ext uri="{28A0092B-C50C-407E-A947-70E740481C1C}">
                <a14:useLocalDpi xmlns:a14="http://schemas.microsoft.com/office/drawing/2010/main" val="0"/>
              </a:ext>
            </a:extLst>
          </a:blip>
          <a:stretch>
            <a:fillRect/>
          </a:stretch>
        </p:blipFill>
        <p:spPr>
          <a:xfrm>
            <a:off x="0" y="3668351"/>
            <a:ext cx="3709513" cy="3189650"/>
          </a:xfrm>
          <a:prstGeom prst="rect">
            <a:avLst/>
          </a:prstGeom>
        </p:spPr>
      </p:pic>
      <p:sp>
        <p:nvSpPr>
          <p:cNvPr id="5" name="TextBox 4"/>
          <p:cNvSpPr txBox="1"/>
          <p:nvPr/>
        </p:nvSpPr>
        <p:spPr>
          <a:xfrm>
            <a:off x="4093835" y="4052992"/>
            <a:ext cx="7349991" cy="707886"/>
          </a:xfrm>
          <a:prstGeom prst="rect">
            <a:avLst/>
          </a:prstGeom>
          <a:noFill/>
        </p:spPr>
        <p:txBody>
          <a:bodyPr wrap="square" rtlCol="0">
            <a:spAutoFit/>
          </a:bodyPr>
          <a:lstStyle/>
          <a:p>
            <a:r>
              <a:rPr lang="en-US" sz="4000" b="1" i="1" dirty="0" smtClean="0"/>
              <a:t>Thank You: Any Questions?</a:t>
            </a:r>
            <a:endParaRPr lang="en-US" sz="4000" b="1" i="1" dirty="0"/>
          </a:p>
        </p:txBody>
      </p:sp>
    </p:spTree>
    <p:extLst>
      <p:ext uri="{BB962C8B-B14F-4D97-AF65-F5344CB8AC3E}">
        <p14:creationId xmlns:p14="http://schemas.microsoft.com/office/powerpoint/2010/main" val="727351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53489" y="2350112"/>
            <a:ext cx="5485472" cy="2648454"/>
          </a:xfrm>
          <a:prstGeom prst="rect">
            <a:avLst/>
          </a:prstGeom>
        </p:spPr>
      </p:pic>
      <p:pic>
        <p:nvPicPr>
          <p:cNvPr id="3" name="Picture 2"/>
          <p:cNvPicPr>
            <a:picLocks noChangeAspect="1"/>
          </p:cNvPicPr>
          <p:nvPr/>
        </p:nvPicPr>
        <p:blipFill>
          <a:blip r:embed="rId4"/>
          <a:stretch>
            <a:fillRect/>
          </a:stretch>
        </p:blipFill>
        <p:spPr>
          <a:xfrm>
            <a:off x="3080736" y="1226780"/>
            <a:ext cx="4825687" cy="4825687"/>
          </a:xfrm>
          <a:prstGeom prst="rect">
            <a:avLst/>
          </a:prstGeom>
        </p:spPr>
      </p:pic>
      <p:pic>
        <p:nvPicPr>
          <p:cNvPr id="5" name="Picture 4" descr="Screen Shot 2019-04-15 at 9.41.3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450" y="393700"/>
            <a:ext cx="11277600" cy="6464300"/>
          </a:xfrm>
          <a:prstGeom prst="rect">
            <a:avLst/>
          </a:prstGeom>
        </p:spPr>
      </p:pic>
    </p:spTree>
    <p:extLst>
      <p:ext uri="{BB962C8B-B14F-4D97-AF65-F5344CB8AC3E}">
        <p14:creationId xmlns:p14="http://schemas.microsoft.com/office/powerpoint/2010/main" val="16566330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729" y="467876"/>
            <a:ext cx="2336512" cy="2123658"/>
          </a:xfrm>
          <a:prstGeom prst="rect">
            <a:avLst/>
          </a:prstGeom>
          <a:ln>
            <a:solidFill>
              <a:srgbClr val="B01513"/>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Water=Desire</a:t>
            </a:r>
          </a:p>
          <a:p>
            <a:pPr algn="ct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a:t>
            </a:r>
          </a:p>
        </p:txBody>
      </p:sp>
      <p:sp>
        <p:nvSpPr>
          <p:cNvPr id="6" name="Rectangle 5"/>
          <p:cNvSpPr/>
          <p:nvPr/>
        </p:nvSpPr>
        <p:spPr>
          <a:xfrm>
            <a:off x="2992562" y="293740"/>
            <a:ext cx="2336512" cy="21236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Thirst</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Rectangle 6"/>
          <p:cNvSpPr/>
          <p:nvPr/>
        </p:nvSpPr>
        <p:spPr>
          <a:xfrm>
            <a:off x="5469212" y="0"/>
            <a:ext cx="2336512" cy="2123658"/>
          </a:xfrm>
          <a:prstGeom prst="rect">
            <a:avLst/>
          </a:prstGeom>
          <a:ln/>
        </p:spPr>
        <p:style>
          <a:lnRef idx="3">
            <a:schemeClr val="lt1"/>
          </a:lnRef>
          <a:fillRef idx="1">
            <a:schemeClr val="accent4"/>
          </a:fillRef>
          <a:effectRef idx="1">
            <a:schemeClr val="accent4"/>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sp>
        <p:nvSpPr>
          <p:cNvPr id="8" name="Rectangle 7"/>
          <p:cNvSpPr/>
          <p:nvPr/>
        </p:nvSpPr>
        <p:spPr>
          <a:xfrm>
            <a:off x="8022617" y="354982"/>
            <a:ext cx="2336512" cy="2123658"/>
          </a:xfrm>
          <a:prstGeom prst="rect">
            <a:avLst/>
          </a:prstGeom>
          <a:ln/>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Denial</a:t>
            </a:r>
          </a:p>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4</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Rectangle 8"/>
          <p:cNvSpPr/>
          <p:nvPr/>
        </p:nvSpPr>
        <p:spPr>
          <a:xfrm>
            <a:off x="9626566" y="2759077"/>
            <a:ext cx="2336512" cy="2123658"/>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Life</a:t>
            </a: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5</a:t>
            </a:r>
          </a:p>
        </p:txBody>
      </p:sp>
      <p:sp>
        <p:nvSpPr>
          <p:cNvPr id="10" name="Rectangle 9"/>
          <p:cNvSpPr/>
          <p:nvPr/>
        </p:nvSpPr>
        <p:spPr>
          <a:xfrm>
            <a:off x="7218596" y="4432005"/>
            <a:ext cx="2336512" cy="2123658"/>
          </a:xfrm>
          <a:prstGeom prst="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Memory</a:t>
            </a:r>
            <a:endParaRPr lang="en-US" sz="4400" b="1" dirty="0" smtClean="0">
              <a:ln w="50800"/>
              <a:solidFill>
                <a:schemeClr val="bg1">
                  <a:shade val="50000"/>
                </a:schemeClr>
              </a:solidFill>
            </a:endParaRPr>
          </a:p>
          <a:p>
            <a:pPr algn="ctr"/>
            <a:r>
              <a:rPr lang="en-US" sz="4400" b="1" dirty="0" smtClean="0">
                <a:ln w="50800"/>
                <a:solidFill>
                  <a:schemeClr val="bg1">
                    <a:shade val="50000"/>
                  </a:schemeClr>
                </a:solidFill>
              </a:rPr>
              <a:t>6</a:t>
            </a:r>
            <a:endParaRPr lang="en-US" sz="4400" b="1" dirty="0">
              <a:ln w="50800"/>
              <a:solidFill>
                <a:schemeClr val="bg1">
                  <a:shade val="50000"/>
                </a:schemeClr>
              </a:solidFill>
            </a:endParaRPr>
          </a:p>
        </p:txBody>
      </p:sp>
      <p:sp>
        <p:nvSpPr>
          <p:cNvPr id="11" name="Rectangle 10"/>
          <p:cNvSpPr/>
          <p:nvPr/>
        </p:nvSpPr>
        <p:spPr>
          <a:xfrm>
            <a:off x="4850947" y="4734342"/>
            <a:ext cx="2336512" cy="2123658"/>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dirty="0" smtClean="0">
                <a:ln w="50800"/>
                <a:solidFill>
                  <a:schemeClr val="bg1">
                    <a:shade val="50000"/>
                  </a:schemeClr>
                </a:solidFill>
              </a:rPr>
              <a:t>Water= </a:t>
            </a:r>
            <a:r>
              <a:rPr lang="en-US" sz="4000" b="1" dirty="0" smtClean="0">
                <a:ln w="50800"/>
                <a:solidFill>
                  <a:schemeClr val="bg1">
                    <a:shade val="50000"/>
                  </a:schemeClr>
                </a:solidFill>
              </a:rPr>
              <a:t>Spirit</a:t>
            </a:r>
            <a:endParaRPr lang="en-US" sz="4400" b="1" dirty="0" smtClean="0">
              <a:ln w="50800"/>
              <a:solidFill>
                <a:schemeClr val="bg1">
                  <a:shade val="50000"/>
                </a:schemeClr>
              </a:solidFill>
            </a:endParaRPr>
          </a:p>
          <a:p>
            <a:pPr algn="ctr"/>
            <a:r>
              <a:rPr lang="en-US" sz="4400" b="1" dirty="0">
                <a:ln w="50800"/>
                <a:solidFill>
                  <a:schemeClr val="bg1">
                    <a:shade val="50000"/>
                  </a:schemeClr>
                </a:solidFill>
              </a:rPr>
              <a:t>7</a:t>
            </a:r>
          </a:p>
        </p:txBody>
      </p:sp>
      <p:sp>
        <p:nvSpPr>
          <p:cNvPr id="12" name="Rectangle 11"/>
          <p:cNvSpPr/>
          <p:nvPr/>
        </p:nvSpPr>
        <p:spPr>
          <a:xfrm>
            <a:off x="2442975" y="4385311"/>
            <a:ext cx="2336512" cy="2123658"/>
          </a:xfrm>
          <a:prstGeom prst="rect">
            <a:avLst/>
          </a:prstGeom>
          <a:ln/>
        </p:spPr>
        <p:style>
          <a:lnRef idx="0">
            <a:schemeClr val="accent5"/>
          </a:lnRef>
          <a:fillRef idx="3">
            <a:schemeClr val="accent5"/>
          </a:fillRef>
          <a:effectRef idx="3">
            <a:schemeClr val="accent5"/>
          </a:effectRef>
          <a:fontRef idx="minor">
            <a:schemeClr val="lt1"/>
          </a:fontRef>
        </p:style>
        <p:txBody>
          <a:bodyPr wrap="square" lIns="91440" tIns="45720" rIns="91440" bIns="45720">
            <a:spAutoFit/>
          </a:bodyPr>
          <a:lstStyle/>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Water=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Ethics</a:t>
            </a:r>
            <a:endPar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en-US"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8</a:t>
            </a:r>
            <a:endParaRPr lang="en-US"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12"/>
          <p:cNvSpPr/>
          <p:nvPr/>
        </p:nvSpPr>
        <p:spPr>
          <a:xfrm>
            <a:off x="0" y="2833318"/>
            <a:ext cx="2336512" cy="2123658"/>
          </a:xfrm>
          <a:prstGeom prst="rect">
            <a:avLst/>
          </a:prstGeom>
          <a:ln/>
        </p:spPr>
        <p:style>
          <a:lnRef idx="3">
            <a:schemeClr val="lt1"/>
          </a:lnRef>
          <a:fillRef idx="1">
            <a:schemeClr val="accent1"/>
          </a:fillRef>
          <a:effectRef idx="1">
            <a:schemeClr val="accent1"/>
          </a:effectRef>
          <a:fontRef idx="minor">
            <a:schemeClr val="lt1"/>
          </a:fontRef>
        </p:style>
        <p:txBody>
          <a:bodyPr wrap="squar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Water=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Matter</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9</a:t>
            </a:r>
          </a:p>
        </p:txBody>
      </p:sp>
    </p:spTree>
    <p:extLst>
      <p:ext uri="{BB962C8B-B14F-4D97-AF65-F5344CB8AC3E}">
        <p14:creationId xmlns:p14="http://schemas.microsoft.com/office/powerpoint/2010/main" val="5072510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45292" y="0"/>
            <a:ext cx="5143500" cy="6858000"/>
          </a:xfrm>
          <a:prstGeom prst="rect">
            <a:avLst/>
          </a:prstGeom>
        </p:spPr>
      </p:pic>
      <p:pic>
        <p:nvPicPr>
          <p:cNvPr id="4" name="Picture 3"/>
          <p:cNvPicPr>
            <a:picLocks noChangeAspect="1"/>
          </p:cNvPicPr>
          <p:nvPr/>
        </p:nvPicPr>
        <p:blipFill>
          <a:blip r:embed="rId4"/>
          <a:stretch>
            <a:fillRect/>
          </a:stretch>
        </p:blipFill>
        <p:spPr>
          <a:xfrm>
            <a:off x="5961753" y="1380802"/>
            <a:ext cx="3835400" cy="3556000"/>
          </a:xfrm>
          <a:prstGeom prst="rect">
            <a:avLst/>
          </a:prstGeom>
        </p:spPr>
      </p:pic>
    </p:spTree>
    <p:extLst>
      <p:ext uri="{BB962C8B-B14F-4D97-AF65-F5344CB8AC3E}">
        <p14:creationId xmlns:p14="http://schemas.microsoft.com/office/powerpoint/2010/main" val="21805961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083557" y="0"/>
            <a:ext cx="10160000" cy="6781800"/>
          </a:xfrm>
          <a:prstGeom prst="rect">
            <a:avLst/>
          </a:prstGeom>
        </p:spPr>
      </p:pic>
    </p:spTree>
    <p:extLst>
      <p:ext uri="{BB962C8B-B14F-4D97-AF65-F5344CB8AC3E}">
        <p14:creationId xmlns:p14="http://schemas.microsoft.com/office/powerpoint/2010/main" val="154432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11400" y="0"/>
            <a:ext cx="7544926" cy="6858000"/>
          </a:xfrm>
          <a:prstGeom prst="rect">
            <a:avLst/>
          </a:prstGeom>
        </p:spPr>
      </p:pic>
    </p:spTree>
    <p:extLst>
      <p:ext uri="{BB962C8B-B14F-4D97-AF65-F5344CB8AC3E}">
        <p14:creationId xmlns:p14="http://schemas.microsoft.com/office/powerpoint/2010/main" val="2551184274"/>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pbN8jrcRkzLTOV54VyMEqh"/>
</p:tagLst>
</file>

<file path=ppt/tags/tag2.xml><?xml version="1.0" encoding="utf-8"?>
<p:tagLst xmlns:a="http://schemas.openxmlformats.org/drawingml/2006/main" xmlns:r="http://schemas.openxmlformats.org/officeDocument/2006/relationships" xmlns:p="http://schemas.openxmlformats.org/presentationml/2006/main">
  <p:tag name="DVSECTIONID" val="pbN8jrcRkzLTOV54VyMEqh"/>
</p:tagLst>
</file>

<file path=ppt/tags/tag3.xml><?xml version="1.0" encoding="utf-8"?>
<p:tagLst xmlns:a="http://schemas.openxmlformats.org/drawingml/2006/main" xmlns:r="http://schemas.openxmlformats.org/officeDocument/2006/relationships" xmlns:p="http://schemas.openxmlformats.org/presentationml/2006/main">
  <p:tag name="DVSECTIONID" val="pbN8jrcRkzLTOV54VyMEqh"/>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12422</TotalTime>
  <Words>10056</Words>
  <Application>Microsoft Macintosh PowerPoint</Application>
  <PresentationFormat>Custom</PresentationFormat>
  <Paragraphs>988</Paragraphs>
  <Slides>42</Slides>
  <Notes>37</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Ion</vt:lpstr>
      <vt:lpstr>What is the ‘storytelling science’ of Abilene’s Water?</vt:lpstr>
      <vt:lpstr>PowerPoint Presentation</vt:lpstr>
      <vt:lpstr>PowerPoint Presentation</vt:lpstr>
      <vt:lpstr>Question: What Does ‘Care of Creation’ mean for Moral Answerability for Water &amp; Soda?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Abilene &amp; Water Early History</vt:lpstr>
      <vt:lpstr>Abilene &amp; Water Middle History</vt:lpstr>
      <vt:lpstr>Abilene &amp; Water Its Future</vt:lpstr>
      <vt:lpstr>PowerPoint Presentation</vt:lpstr>
      <vt:lpstr>PowerPoint Presentation</vt:lpstr>
      <vt:lpstr>PowerPoint Presentation</vt:lpstr>
      <vt:lpstr>PowerPoint Presentation</vt:lpstr>
      <vt:lpstr>PowerPoint Presentation</vt:lpstr>
      <vt:lpstr>PowerPoint Presentation</vt:lpstr>
      <vt:lpstr>Where does Abilene’s Water 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QUESTION about Water=DENIAL &amp; Water=Spirit:  JUST HOW BAD DOES WATER SHORTAGE HAVE TO BE BEFORE WE BELIEVE AND CHANGE OUR BEHAVIORS FROM DOMINATION Radah TO STEWARDSHIP Radah?</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dc:creator>
  <cp:lastModifiedBy>David Boje</cp:lastModifiedBy>
  <cp:revision>370</cp:revision>
  <cp:lastPrinted>2019-03-20T11:41:03Z</cp:lastPrinted>
  <dcterms:created xsi:type="dcterms:W3CDTF">2019-03-19T04:49:56Z</dcterms:created>
  <dcterms:modified xsi:type="dcterms:W3CDTF">2019-04-23T16:09:54Z</dcterms:modified>
</cp:coreProperties>
</file>