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15"/>
  </p:notesMasterIdLst>
  <p:handoutMasterIdLst>
    <p:handoutMasterId r:id="rId16"/>
  </p:handoutMasterIdLst>
  <p:sldIdLst>
    <p:sldId id="325" r:id="rId2"/>
    <p:sldId id="316" r:id="rId3"/>
    <p:sldId id="324" r:id="rId4"/>
    <p:sldId id="301" r:id="rId5"/>
    <p:sldId id="262" r:id="rId6"/>
    <p:sldId id="321" r:id="rId7"/>
    <p:sldId id="270" r:id="rId8"/>
    <p:sldId id="281" r:id="rId9"/>
    <p:sldId id="322" r:id="rId10"/>
    <p:sldId id="287" r:id="rId11"/>
    <p:sldId id="293" r:id="rId12"/>
    <p:sldId id="327" r:id="rId13"/>
    <p:sldId id="32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02"/>
  </p:normalViewPr>
  <p:slideViewPr>
    <p:cSldViewPr snapToGrid="0" snapToObjects="1">
      <p:cViewPr varScale="1">
        <p:scale>
          <a:sx n="91" d="100"/>
          <a:sy n="91" d="100"/>
        </p:scale>
        <p:origin x="6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EB257-13F0-524F-83E0-53D6C10026FB}" type="datetimeFigureOut">
              <a:rPr lang="en-US" smtClean="0"/>
              <a:t>11/24/20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D0244-8CE4-F542-8B7C-62402F9DBCC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55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17F21-1D21-4549-A909-A25588042643}" type="datetimeFigureOut">
              <a:rPr lang="en-US" smtClean="0"/>
              <a:t>11/24/20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A9DC2-25B1-ED49-BF3F-9E95504A2C4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22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-KtR4vM4eg" TargetMode="External"/><Relationship Id="rId4" Type="http://schemas.openxmlformats.org/officeDocument/2006/relationships/hyperlink" Target="https://hbr.org/2007/12/the-four-truths-of-the-storyteller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8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Example</a:t>
            </a:r>
            <a:r>
              <a:rPr lang="en-US" dirty="0" smtClean="0"/>
              <a:t>: Living Stories with a Place, A Time, and a Truth of lived experience</a:t>
            </a:r>
          </a:p>
          <a:p>
            <a:pPr marL="0" indent="0">
              <a:buNone/>
            </a:pPr>
            <a:r>
              <a:rPr lang="en-US" dirty="0" smtClean="0"/>
              <a:t>Happening Here and Now</a:t>
            </a:r>
          </a:p>
          <a:p>
            <a:pPr marL="0" indent="0">
              <a:buNone/>
            </a:pPr>
            <a:r>
              <a:rPr lang="en-US" dirty="0" smtClean="0"/>
              <a:t>In the middle, unfolding, emerging, happening</a:t>
            </a:r>
          </a:p>
          <a:p>
            <a:pPr marL="0" indent="0">
              <a:buNone/>
            </a:pPr>
            <a:r>
              <a:rPr lang="en-US" dirty="0" smtClean="0"/>
              <a:t>Goes from strategic</a:t>
            </a:r>
            <a:r>
              <a:rPr lang="en-US" baseline="0" dirty="0" smtClean="0"/>
              <a:t> level of power, to what is best for the world in Council of Elrond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dirty="0" smtClean="0"/>
              <a:t>Tell LESS is MORE</a:t>
            </a:r>
          </a:p>
          <a:p>
            <a:pPr marL="0" indent="0">
              <a:buNone/>
            </a:pPr>
            <a:r>
              <a:rPr lang="en-US" dirty="0" smtClean="0"/>
              <a:t>BE AUTHENTIC - </a:t>
            </a:r>
            <a:r>
              <a:rPr lang="en-US" b="1" dirty="0" smtClean="0">
                <a:sym typeface="Wingdings"/>
              </a:rPr>
              <a:t>Create an emotional component that resonates with the audience </a:t>
            </a:r>
            <a:r>
              <a:rPr lang="en-US" b="1" dirty="0" smtClean="0">
                <a:sym typeface="Wingdings"/>
                <a:hlinkClick r:id="rId3"/>
              </a:rPr>
              <a:t>YouTube </a:t>
            </a:r>
            <a:r>
              <a:rPr lang="en-US" b="1" dirty="0" smtClean="0">
                <a:sym typeface="Wingdings"/>
              </a:rPr>
              <a:t>Peter Guber of Mandalay Group, so they retell it forward owning; See </a:t>
            </a:r>
            <a:r>
              <a:rPr lang="en-US" b="1" dirty="0" smtClean="0">
                <a:sym typeface="Wingdings"/>
                <a:hlinkClick r:id="rId4"/>
              </a:rPr>
              <a:t>article 4 truths of the storyteller HBR</a:t>
            </a:r>
            <a:endParaRPr lang="en-US" b="1" dirty="0" smtClean="0"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A9DC2-25B1-ED49-BF3F-9E95504A2C4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6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change people grasp for a narrative plot with clear why</a:t>
            </a:r>
            <a:r>
              <a:rPr lang="en-US" baseline="0" dirty="0" smtClean="0"/>
              <a:t>. A Punctum helps this.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Lars Bo H. presentation in Aalborg May 19 2018 spoke of the WHY in plot.</a:t>
            </a: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A9DC2-25B1-ED49-BF3F-9E95504A2C4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7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1604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16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15537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8215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4274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4564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784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66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0096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3926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3729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F6279-4E76-2E4A-813C-BF59BB26FD11}" type="datetime1">
              <a:rPr lang="en-US" smtClean="0"/>
              <a:t>11/24/20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9C4FB-7D33-419B-8833-D1372BFD11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image" Target="../media/image2.png"/><Relationship Id="rId6" Type="http://schemas.openxmlformats.org/officeDocument/2006/relationships/image" Target="../media/image4.jpeg"/><Relationship Id="rId7" Type="http://schemas.openxmlformats.org/officeDocument/2006/relationships/image" Target="../media/image11.jpe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2.png"/><Relationship Id="rId6" Type="http://schemas.openxmlformats.org/officeDocument/2006/relationships/image" Target="../media/image15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5" Type="http://schemas.openxmlformats.org/officeDocument/2006/relationships/image" Target="../media/image1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045242"/>
            <a:ext cx="3608303" cy="513343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66" y="928688"/>
            <a:ext cx="3678234" cy="5357812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1820264" y="251580"/>
            <a:ext cx="5916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 smtClean="0"/>
              <a:t>Danish </a:t>
            </a:r>
            <a:r>
              <a:rPr lang="da-DK" sz="2000" b="1" dirty="0" err="1" smtClean="0"/>
              <a:t>company</a:t>
            </a:r>
            <a:r>
              <a:rPr lang="da-DK" sz="2000" b="1" dirty="0" smtClean="0"/>
              <a:t> Nyrup Plast </a:t>
            </a:r>
            <a:r>
              <a:rPr lang="da-DK" sz="2000" b="1" dirty="0" err="1" smtClean="0"/>
              <a:t>expert</a:t>
            </a:r>
            <a:r>
              <a:rPr lang="da-DK" sz="2000" b="1" dirty="0" smtClean="0"/>
              <a:t> in </a:t>
            </a:r>
          </a:p>
          <a:p>
            <a:pPr algn="ctr"/>
            <a:r>
              <a:rPr lang="da-DK" sz="2000" b="1" dirty="0" err="1" smtClean="0"/>
              <a:t>dealing</a:t>
            </a:r>
            <a:r>
              <a:rPr lang="da-DK" sz="2000" b="1" dirty="0" smtClean="0"/>
              <a:t> with </a:t>
            </a:r>
            <a:r>
              <a:rPr lang="da-DK" sz="2000" b="1" dirty="0" err="1" smtClean="0"/>
              <a:t>rainwater</a:t>
            </a:r>
            <a:r>
              <a:rPr lang="da-DK" sz="2000" b="1" dirty="0" smtClean="0"/>
              <a:t> for </a:t>
            </a:r>
            <a:r>
              <a:rPr lang="da-DK" sz="2000" b="1" dirty="0" err="1" smtClean="0"/>
              <a:t>recycling</a:t>
            </a:r>
            <a:r>
              <a:rPr lang="da-DK" sz="2000" b="1" dirty="0" smtClean="0"/>
              <a:t> and </a:t>
            </a:r>
            <a:r>
              <a:rPr lang="da-DK" sz="2000" b="1" dirty="0" err="1" smtClean="0"/>
              <a:t>flood</a:t>
            </a:r>
            <a:r>
              <a:rPr lang="da-DK" sz="2000" b="1" dirty="0" smtClean="0"/>
              <a:t> in </a:t>
            </a:r>
            <a:r>
              <a:rPr lang="da-DK" sz="2000" b="1" dirty="0" err="1" smtClean="0"/>
              <a:t>cities</a:t>
            </a:r>
            <a:endParaRPr lang="da-DK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7044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286" y="200377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smtClean="0">
                <a:latin typeface="+mn-lt"/>
              </a:rPr>
              <a:t>Principle 6: You </a:t>
            </a:r>
            <a:r>
              <a:rPr lang="en-US" sz="3200" b="1" dirty="0">
                <a:latin typeface="+mn-lt"/>
              </a:rPr>
              <a:t>must consider staging including scenography and </a:t>
            </a:r>
            <a:r>
              <a:rPr lang="en-US" sz="3200" b="1" dirty="0" smtClean="0">
                <a:latin typeface="+mn-lt"/>
              </a:rPr>
              <a:t>artifacts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95551"/>
            <a:ext cx="3631943" cy="318180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How are material &amp; social agents part of the staging &amp; artifact of RESTORYING?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10</a:t>
            </a:fld>
            <a:endParaRPr lang="en-US" dirty="0"/>
          </a:p>
        </p:txBody>
      </p:sp>
      <p:pic>
        <p:nvPicPr>
          <p:cNvPr id="4098" name="Picture 2" descr="AFE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005621"/>
            <a:ext cx="2914650" cy="11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 truck E2.2-3.5X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38" y="3818352"/>
            <a:ext cx="3125521" cy="223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ktangel 18"/>
          <p:cNvSpPr/>
          <p:nvPr/>
        </p:nvSpPr>
        <p:spPr>
          <a:xfrm>
            <a:off x="1881818" y="6255630"/>
            <a:ext cx="5256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i="1" dirty="0"/>
              <a:t>True-</a:t>
            </a:r>
            <a:r>
              <a:rPr lang="da-DK" i="1" dirty="0" err="1"/>
              <a:t>storytelling.com</a:t>
            </a:r>
            <a:r>
              <a:rPr lang="da-DK" i="1" dirty="0"/>
              <a:t> &amp; </a:t>
            </a:r>
            <a:r>
              <a:rPr lang="da-DK" i="1" dirty="0" err="1"/>
              <a:t>oldfriendsindustries.com</a:t>
            </a:r>
            <a:endParaRPr lang="da-DK" i="1" dirty="0"/>
          </a:p>
        </p:txBody>
      </p:sp>
      <p:pic>
        <p:nvPicPr>
          <p:cNvPr id="21" name="Billed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1032902"/>
            <a:ext cx="2570635" cy="3744454"/>
          </a:xfrm>
          <a:prstGeom prst="rect">
            <a:avLst/>
          </a:prstGeom>
        </p:spPr>
      </p:pic>
      <p:pic>
        <p:nvPicPr>
          <p:cNvPr id="10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06" y="6037059"/>
            <a:ext cx="787151" cy="6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02530"/>
          </a:xfrm>
        </p:spPr>
        <p:txBody>
          <a:bodyPr/>
          <a:lstStyle/>
          <a:p>
            <a:pPr marL="0" indent="0"/>
            <a:r>
              <a:rPr lang="en-US" sz="3600" b="1" dirty="0" smtClean="0">
                <a:latin typeface="+mn-lt"/>
              </a:rPr>
              <a:t>TRUE STORYTELLING Principle 7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You </a:t>
            </a:r>
            <a:r>
              <a:rPr lang="en-US" sz="3600" b="1" dirty="0">
                <a:latin typeface="+mn-lt"/>
              </a:rPr>
              <a:t>must reflect on the stories and how they create </a:t>
            </a:r>
            <a:r>
              <a:rPr lang="en-US" sz="3600" b="1" dirty="0" smtClean="0">
                <a:latin typeface="+mn-lt"/>
              </a:rPr>
              <a:t>value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8832"/>
            <a:ext cx="4046220" cy="483933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800" b="1" dirty="0" smtClean="0"/>
              <a:t>Can you pull yourself up and look at the WHOLE SITUATION?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800" b="1" dirty="0" smtClean="0"/>
              <a:t>What is the story now?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800" b="1" dirty="0" smtClean="0"/>
              <a:t>What have we achieved?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800" b="1" dirty="0" smtClean="0"/>
              <a:t>Are their side effects?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800" b="1" dirty="0" smtClean="0"/>
              <a:t>Where do we have to adjust?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1768832"/>
            <a:ext cx="2570635" cy="3744454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1881818" y="6255630"/>
            <a:ext cx="5256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i="1" dirty="0"/>
              <a:t>True-</a:t>
            </a:r>
            <a:r>
              <a:rPr lang="da-DK" i="1" dirty="0" err="1"/>
              <a:t>storytelling.com</a:t>
            </a:r>
            <a:r>
              <a:rPr lang="da-DK" i="1" dirty="0"/>
              <a:t> &amp; </a:t>
            </a:r>
            <a:r>
              <a:rPr lang="da-DK" i="1" dirty="0" err="1"/>
              <a:t>oldfriendsindustries.com</a:t>
            </a:r>
            <a:endParaRPr lang="da-DK" i="1" dirty="0"/>
          </a:p>
        </p:txBody>
      </p:sp>
      <p:pic>
        <p:nvPicPr>
          <p:cNvPr id="8194" name="Picture 2" descr="ids - LOOK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45" y="2953390"/>
            <a:ext cx="2843212" cy="195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06" y="6037059"/>
            <a:ext cx="787151" cy="6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1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" y="854144"/>
            <a:ext cx="3355976" cy="5033054"/>
          </a:xfrm>
          <a:prstGeom prst="rect">
            <a:avLst/>
          </a:prstGeom>
        </p:spPr>
      </p:pic>
      <p:pic>
        <p:nvPicPr>
          <p:cNvPr id="4" name="Picture 4" descr="True Storytelling Golden Spi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60" y="1771650"/>
            <a:ext cx="4567290" cy="287328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06" y="6037059"/>
            <a:ext cx="787151" cy="618864"/>
          </a:xfrm>
          <a:prstGeom prst="rect">
            <a:avLst/>
          </a:prstGeom>
        </p:spPr>
      </p:pic>
      <p:pic>
        <p:nvPicPr>
          <p:cNvPr id="6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8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kstfelt 2"/>
          <p:cNvSpPr txBox="1"/>
          <p:nvPr/>
        </p:nvSpPr>
        <p:spPr>
          <a:xfrm>
            <a:off x="1942813" y="1927273"/>
            <a:ext cx="468307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err="1" smtClean="0"/>
              <a:t>Question</a:t>
            </a:r>
            <a:r>
              <a:rPr lang="da-DK" b="1" dirty="0" smtClean="0"/>
              <a:t> to </a:t>
            </a:r>
            <a:r>
              <a:rPr lang="da-DK" b="1" dirty="0" err="1" smtClean="0"/>
              <a:t>explore</a:t>
            </a:r>
            <a:endParaRPr lang="da-DK" b="1" dirty="0" smtClean="0"/>
          </a:p>
          <a:p>
            <a:pPr algn="ctr"/>
            <a:r>
              <a:rPr lang="da-DK" sz="3200" dirty="0" err="1" smtClean="0"/>
              <a:t>Where</a:t>
            </a:r>
            <a:r>
              <a:rPr lang="da-DK" sz="3200" dirty="0" smtClean="0"/>
              <a:t> and </a:t>
            </a:r>
            <a:r>
              <a:rPr lang="da-DK" sz="3200" dirty="0" err="1" smtClean="0"/>
              <a:t>how</a:t>
            </a:r>
            <a:r>
              <a:rPr lang="da-DK" sz="3200" dirty="0" smtClean="0"/>
              <a:t> </a:t>
            </a:r>
            <a:r>
              <a:rPr lang="da-DK" sz="3200" dirty="0" err="1" smtClean="0"/>
              <a:t>can</a:t>
            </a:r>
            <a:r>
              <a:rPr lang="da-DK" sz="3200" dirty="0" smtClean="0"/>
              <a:t> </a:t>
            </a:r>
            <a:r>
              <a:rPr lang="da-DK" sz="3200" dirty="0" err="1" smtClean="0"/>
              <a:t>you</a:t>
            </a:r>
            <a:r>
              <a:rPr lang="da-DK" sz="3200" dirty="0" smtClean="0"/>
              <a:t> </a:t>
            </a:r>
            <a:r>
              <a:rPr lang="da-DK" sz="3200" dirty="0" err="1" smtClean="0"/>
              <a:t>get</a:t>
            </a:r>
            <a:r>
              <a:rPr lang="da-DK" sz="3200" dirty="0" smtClean="0"/>
              <a:t> the </a:t>
            </a:r>
            <a:r>
              <a:rPr lang="da-DK" sz="3200" dirty="0" err="1" smtClean="0"/>
              <a:t>energy</a:t>
            </a:r>
            <a:r>
              <a:rPr lang="da-DK" sz="3200" dirty="0" smtClean="0"/>
              <a:t> </a:t>
            </a:r>
          </a:p>
          <a:p>
            <a:pPr algn="ctr"/>
            <a:r>
              <a:rPr lang="da-DK" sz="3200" dirty="0" smtClean="0"/>
              <a:t>to </a:t>
            </a:r>
            <a:r>
              <a:rPr lang="da-DK" sz="3200" dirty="0" err="1" smtClean="0"/>
              <a:t>sustain</a:t>
            </a:r>
            <a:r>
              <a:rPr lang="da-DK" sz="3200" dirty="0"/>
              <a:t> </a:t>
            </a:r>
            <a:r>
              <a:rPr lang="da-DK" sz="3200" dirty="0" smtClean="0"/>
              <a:t>for </a:t>
            </a:r>
            <a:r>
              <a:rPr lang="da-DK" sz="3200" dirty="0" err="1" smtClean="0"/>
              <a:t>your</a:t>
            </a:r>
            <a:r>
              <a:rPr lang="da-DK" sz="3200" dirty="0" smtClean="0"/>
              <a:t> research </a:t>
            </a:r>
            <a:r>
              <a:rPr lang="da-DK" sz="3200" dirty="0" err="1" smtClean="0"/>
              <a:t>project</a:t>
            </a:r>
            <a:r>
              <a:rPr lang="da-DK" sz="3200" dirty="0" smtClean="0"/>
              <a:t>?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06" y="6037059"/>
            <a:ext cx="787151" cy="618864"/>
          </a:xfrm>
          <a:prstGeom prst="rect">
            <a:avLst/>
          </a:prstGeom>
        </p:spPr>
      </p:pic>
      <p:pic>
        <p:nvPicPr>
          <p:cNvPr id="7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1294757" y="5154457"/>
            <a:ext cx="686149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 smtClean="0"/>
              <a:t>Jens Larsen, </a:t>
            </a:r>
            <a:r>
              <a:rPr lang="da-DK" sz="2000" b="1" dirty="0" err="1" smtClean="0"/>
              <a:t>storytelling</a:t>
            </a:r>
            <a:r>
              <a:rPr lang="da-DK" sz="2000" b="1" dirty="0" smtClean="0"/>
              <a:t> researcher, </a:t>
            </a:r>
          </a:p>
          <a:p>
            <a:pPr algn="ctr"/>
            <a:r>
              <a:rPr lang="da-DK" sz="2000" b="1" dirty="0" smtClean="0"/>
              <a:t>Co-funder</a:t>
            </a:r>
            <a:r>
              <a:rPr lang="da-DK" sz="2000" b="1" dirty="0" smtClean="0"/>
              <a:t> </a:t>
            </a:r>
            <a:r>
              <a:rPr lang="da-DK" sz="2000" b="1" dirty="0" smtClean="0"/>
              <a:t>Old </a:t>
            </a:r>
            <a:r>
              <a:rPr lang="da-DK" sz="2000" b="1" dirty="0" err="1" smtClean="0"/>
              <a:t>Friends</a:t>
            </a:r>
            <a:r>
              <a:rPr lang="da-DK" sz="2000" b="1" dirty="0" smtClean="0"/>
              <a:t> </a:t>
            </a:r>
            <a:r>
              <a:rPr lang="da-DK" sz="2000" b="1" dirty="0" smtClean="0"/>
              <a:t>Industries and True </a:t>
            </a:r>
            <a:r>
              <a:rPr lang="da-DK" sz="2000" b="1" dirty="0" err="1" smtClean="0"/>
              <a:t>Storytelling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Institute</a:t>
            </a:r>
            <a:endParaRPr lang="da-DK" sz="2000" b="1" dirty="0" smtClean="0"/>
          </a:p>
          <a:p>
            <a:pPr algn="ctr"/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1704154" y="3750164"/>
            <a:ext cx="62125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200" b="1" dirty="0"/>
              <a:t>"How True </a:t>
            </a:r>
            <a:r>
              <a:rPr lang="da-DK" sz="3200" b="1" dirty="0" err="1"/>
              <a:t>Storytelling</a:t>
            </a:r>
            <a:r>
              <a:rPr lang="da-DK" sz="3200" b="1" dirty="0"/>
              <a:t> in Denmark </a:t>
            </a:r>
            <a:endParaRPr lang="da-DK" sz="3200" b="1" dirty="0" smtClean="0"/>
          </a:p>
          <a:p>
            <a:pPr algn="ctr"/>
            <a:r>
              <a:rPr lang="da-DK" sz="3200" b="1" dirty="0" err="1" smtClean="0"/>
              <a:t>Created</a:t>
            </a:r>
            <a:r>
              <a:rPr lang="da-DK" sz="3200" b="1" dirty="0" smtClean="0"/>
              <a:t> </a:t>
            </a:r>
            <a:r>
              <a:rPr lang="da-DK" sz="3200" b="1" dirty="0" err="1"/>
              <a:t>Ethical</a:t>
            </a:r>
            <a:r>
              <a:rPr lang="da-DK" sz="3200" b="1" dirty="0"/>
              <a:t> Water Business"</a:t>
            </a:r>
            <a:r>
              <a:rPr lang="da-DK" sz="2400" dirty="0"/>
              <a:t> </a:t>
            </a:r>
            <a:endParaRPr lang="en-GB" sz="2400" b="1" dirty="0" smtClean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82" y="579129"/>
            <a:ext cx="1896316" cy="284396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63" y="579129"/>
            <a:ext cx="1894977" cy="2680476"/>
          </a:xfrm>
          <a:prstGeom prst="rect">
            <a:avLst/>
          </a:prstGeom>
        </p:spPr>
      </p:pic>
      <p:pic>
        <p:nvPicPr>
          <p:cNvPr id="1026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52" y="5985363"/>
            <a:ext cx="852905" cy="670560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1881818" y="6255630"/>
            <a:ext cx="5256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i="1" dirty="0"/>
              <a:t>True-</a:t>
            </a:r>
            <a:r>
              <a:rPr lang="da-DK" i="1" dirty="0" err="1"/>
              <a:t>storytelling.com</a:t>
            </a:r>
            <a:r>
              <a:rPr lang="da-DK" i="1" dirty="0"/>
              <a:t> &amp; </a:t>
            </a:r>
            <a:r>
              <a:rPr lang="da-DK" i="1" dirty="0" err="1"/>
              <a:t>oldfriendsindustries.com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11260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" y="854144"/>
            <a:ext cx="3355976" cy="5033054"/>
          </a:xfrm>
          <a:prstGeom prst="rect">
            <a:avLst/>
          </a:prstGeom>
        </p:spPr>
      </p:pic>
      <p:pic>
        <p:nvPicPr>
          <p:cNvPr id="4" name="Picture 4" descr="True Storytelling Golden Spi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60" y="1771650"/>
            <a:ext cx="4567290" cy="2873282"/>
          </a:xfrm>
          <a:prstGeom prst="rect">
            <a:avLst/>
          </a:prstGeom>
        </p:spPr>
      </p:pic>
      <p:pic>
        <p:nvPicPr>
          <p:cNvPr id="5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52" y="5985363"/>
            <a:ext cx="852905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7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40844">
            <a:off x="288473" y="1808923"/>
            <a:ext cx="3169057" cy="1379192"/>
          </a:xfrm>
          <a:prstGeom prst="rect">
            <a:avLst/>
          </a:prstGeom>
        </p:spPr>
      </p:pic>
      <p:pic>
        <p:nvPicPr>
          <p:cNvPr id="6" name="Picture 4" descr="True Storytelling Golden Spir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60" y="1061878"/>
            <a:ext cx="4567290" cy="2873282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195754" y="4268593"/>
            <a:ext cx="70074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The </a:t>
            </a:r>
            <a:r>
              <a:rPr lang="da-DK" sz="3200" b="1" dirty="0" err="1" smtClean="0"/>
              <a:t>Seven</a:t>
            </a:r>
            <a:r>
              <a:rPr lang="da-DK" sz="3200" b="1" dirty="0" smtClean="0"/>
              <a:t> Principles of True </a:t>
            </a:r>
            <a:r>
              <a:rPr lang="da-DK" sz="3200" b="1" dirty="0" err="1" smtClean="0"/>
              <a:t>Storytelling</a:t>
            </a:r>
            <a:endParaRPr lang="da-DK" sz="3200" b="1" dirty="0" smtClean="0"/>
          </a:p>
          <a:p>
            <a:pPr algn="ctr"/>
            <a:r>
              <a:rPr lang="da-DK" sz="2400" b="1" dirty="0" smtClean="0"/>
              <a:t>Method for </a:t>
            </a:r>
            <a:r>
              <a:rPr lang="da-DK" sz="2400" b="1" dirty="0" err="1" smtClean="0"/>
              <a:t>researcher´s</a:t>
            </a:r>
            <a:r>
              <a:rPr lang="da-DK" sz="2400" b="1" dirty="0" smtClean="0"/>
              <a:t> and </a:t>
            </a:r>
            <a:r>
              <a:rPr lang="da-DK" sz="2400" b="1" dirty="0" err="1" smtClean="0"/>
              <a:t>consultant´s</a:t>
            </a:r>
            <a:endParaRPr lang="da-DK" sz="2400" b="1" dirty="0" smtClean="0"/>
          </a:p>
          <a:p>
            <a:pPr algn="ctr"/>
            <a:r>
              <a:rPr lang="da-DK" sz="2400" b="1" dirty="0" smtClean="0"/>
              <a:t>Plan, </a:t>
            </a:r>
            <a:r>
              <a:rPr lang="da-DK" sz="2400" b="1" dirty="0" err="1" smtClean="0"/>
              <a:t>facilitate</a:t>
            </a:r>
            <a:r>
              <a:rPr lang="da-DK" sz="2400" b="1" dirty="0"/>
              <a:t> </a:t>
            </a:r>
            <a:r>
              <a:rPr lang="da-DK" sz="2400" b="1" dirty="0" smtClean="0"/>
              <a:t>and </a:t>
            </a:r>
            <a:r>
              <a:rPr lang="da-DK" sz="2400" b="1" dirty="0" err="1" smtClean="0"/>
              <a:t>reflect</a:t>
            </a:r>
            <a:endParaRPr lang="da-DK" sz="2400" b="1" dirty="0" smtClean="0"/>
          </a:p>
          <a:p>
            <a:endParaRPr lang="da-DK" sz="3200" b="1" dirty="0"/>
          </a:p>
        </p:txBody>
      </p:sp>
      <p:pic>
        <p:nvPicPr>
          <p:cNvPr id="8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52" y="5985363"/>
            <a:ext cx="852905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04" y="367857"/>
            <a:ext cx="8917196" cy="109861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+mn-lt"/>
              </a:rPr>
              <a:t>1</a:t>
            </a:r>
            <a:r>
              <a:rPr lang="en-US" sz="3200" b="1" baseline="30000" dirty="0" smtClean="0">
                <a:latin typeface="+mn-lt"/>
              </a:rPr>
              <a:t>st</a:t>
            </a:r>
            <a:r>
              <a:rPr lang="en-US" sz="3200" b="1" dirty="0" smtClean="0">
                <a:latin typeface="+mn-lt"/>
              </a:rPr>
              <a:t> True Storytelling Principle: </a:t>
            </a:r>
            <a:r>
              <a:rPr lang="en-US" sz="3200" b="1" dirty="0">
                <a:latin typeface="+mn-lt"/>
              </a:rPr>
              <a:t>You yourself must be true and prepare the energy and effort </a:t>
            </a:r>
            <a:r>
              <a:rPr lang="en-US" sz="3200" b="1" dirty="0" smtClean="0">
                <a:latin typeface="+mn-lt"/>
              </a:rPr>
              <a:t>for a sustainable future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18" y="2842833"/>
            <a:ext cx="5367706" cy="4822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800000"/>
                </a:solidFill>
              </a:rPr>
              <a:t>4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sz="3600" dirty="0" smtClean="0"/>
              <a:t>Questions: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000" b="1" dirty="0" smtClean="0"/>
              <a:t>What´s the story now</a:t>
            </a:r>
            <a:r>
              <a:rPr lang="en-US" sz="2000" b="1" dirty="0"/>
              <a:t>?</a:t>
            </a:r>
            <a:endParaRPr lang="en-US" sz="2000" b="1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000" b="1" dirty="0" smtClean="0"/>
              <a:t>Which story is sustainable (human, economic and resources)?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000" b="1" dirty="0" smtClean="0"/>
              <a:t>Do we have the knowledge?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2000" b="1" dirty="0" smtClean="0"/>
              <a:t>Do we believe in it?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41415" y="6341315"/>
            <a:ext cx="1051560" cy="365125"/>
          </a:xfrm>
        </p:spPr>
        <p:txBody>
          <a:bodyPr/>
          <a:lstStyle/>
          <a:p>
            <a:fld id="{D739C4FB-7D33-419B-8833-D1372BFD11C8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Picture 2" descr="rkiv.dk | Nyrup Plast. 8 billeder fra forskellige ti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82" y="1313066"/>
            <a:ext cx="2309171" cy="168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79" y="4578049"/>
            <a:ext cx="2390117" cy="157971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46" y="997485"/>
            <a:ext cx="2438657" cy="3552212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61" y="1635125"/>
            <a:ext cx="1894977" cy="2680476"/>
          </a:xfrm>
          <a:prstGeom prst="rect">
            <a:avLst/>
          </a:prstGeom>
        </p:spPr>
      </p:pic>
      <p:pic>
        <p:nvPicPr>
          <p:cNvPr id="20" name="Picture 4" descr="egnvandskasetter til høj belastning (nyrup plast A/S) | Byggematerialer.d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46" y="4745244"/>
            <a:ext cx="1867992" cy="12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36" y="6186119"/>
            <a:ext cx="780782" cy="6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697" y="1870411"/>
            <a:ext cx="2098628" cy="1398735"/>
          </a:xfrm>
          <a:prstGeom prst="rect">
            <a:avLst/>
          </a:prstGeom>
        </p:spPr>
      </p:pic>
      <p:sp>
        <p:nvSpPr>
          <p:cNvPr id="15" name="Tekstfelt 14"/>
          <p:cNvSpPr txBox="1"/>
          <p:nvPr/>
        </p:nvSpPr>
        <p:spPr>
          <a:xfrm>
            <a:off x="542441" y="120065"/>
            <a:ext cx="53848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b="1" dirty="0" smtClean="0"/>
              <a:t>Princip 2 </a:t>
            </a:r>
            <a:r>
              <a:rPr lang="en-US" sz="3600" b="1" dirty="0" smtClean="0"/>
              <a:t>Make room </a:t>
            </a:r>
            <a:br>
              <a:rPr lang="en-US" sz="3600" b="1" dirty="0" smtClean="0"/>
            </a:br>
            <a:r>
              <a:rPr lang="en-US" sz="2400" b="1" dirty="0"/>
              <a:t>True storytelling makes spaces </a:t>
            </a:r>
            <a:endParaRPr lang="en-US" sz="2400" b="1" dirty="0" smtClean="0"/>
          </a:p>
          <a:p>
            <a:r>
              <a:rPr lang="en-US" sz="2400" b="1" dirty="0" smtClean="0"/>
              <a:t>respecting </a:t>
            </a:r>
            <a:r>
              <a:rPr lang="en-US" sz="2400" b="1" dirty="0"/>
              <a:t>the stories already there</a:t>
            </a:r>
            <a:r>
              <a:rPr lang="da-DK" sz="2400" b="1" dirty="0" smtClean="0"/>
              <a:t/>
            </a:r>
            <a:br>
              <a:rPr lang="da-DK" sz="2400" b="1" dirty="0" smtClean="0"/>
            </a:br>
            <a:endParaRPr lang="da-DK" sz="2400" b="1" dirty="0" smtClean="0"/>
          </a:p>
        </p:txBody>
      </p:sp>
      <p:pic>
        <p:nvPicPr>
          <p:cNvPr id="11" name="image1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59928" y="1750753"/>
            <a:ext cx="2033442" cy="1638050"/>
          </a:xfrm>
          <a:prstGeom prst="rect">
            <a:avLst/>
          </a:prstGeom>
          <a:ln/>
        </p:spPr>
      </p:pic>
      <p:pic>
        <p:nvPicPr>
          <p:cNvPr id="3074" name="Picture 2" descr="ountry to see more thundershowers today, heavy rain in some are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36" y="4081244"/>
            <a:ext cx="2738763" cy="154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46" y="997485"/>
            <a:ext cx="2438657" cy="3552212"/>
          </a:xfrm>
          <a:prstGeom prst="rect">
            <a:avLst/>
          </a:prstGeom>
        </p:spPr>
      </p:pic>
      <p:pic>
        <p:nvPicPr>
          <p:cNvPr id="16" name="Picture 4" descr="edlæg Klimarådet – og der er ingen grund til at savne endnu et overflødigt  rå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20" y="3767464"/>
            <a:ext cx="3504923" cy="21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6" y="6037059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06" y="6037059"/>
            <a:ext cx="787151" cy="6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343011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+mn-lt"/>
              </a:rPr>
              <a:t>Principle 3: You </a:t>
            </a:r>
            <a:r>
              <a:rPr lang="en-US" sz="3200" b="1" dirty="0">
                <a:latin typeface="+mn-lt"/>
              </a:rPr>
              <a:t>must create stories with a clear plot creating direction and help people </a:t>
            </a:r>
            <a:r>
              <a:rPr lang="en-US" sz="3200" b="1" dirty="0" smtClean="0">
                <a:latin typeface="+mn-lt"/>
              </a:rPr>
              <a:t>prioritize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17" y="771602"/>
            <a:ext cx="3678234" cy="5357812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5" y="1979305"/>
            <a:ext cx="1894977" cy="2680476"/>
          </a:xfrm>
          <a:prstGeom prst="rect">
            <a:avLst/>
          </a:prstGeom>
        </p:spPr>
      </p:pic>
      <p:pic>
        <p:nvPicPr>
          <p:cNvPr id="13" name="Picture 2" descr="ountry to see more thundershowers today, heavy rain in some are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18" y="2822267"/>
            <a:ext cx="2738763" cy="154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/>
        </p:nvSpPr>
        <p:spPr>
          <a:xfrm>
            <a:off x="1881818" y="6255630"/>
            <a:ext cx="5256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i="1" dirty="0"/>
              <a:t>True-</a:t>
            </a:r>
            <a:r>
              <a:rPr lang="da-DK" i="1" dirty="0" err="1"/>
              <a:t>storytelling.com</a:t>
            </a:r>
            <a:r>
              <a:rPr lang="da-DK" i="1" dirty="0"/>
              <a:t> &amp; </a:t>
            </a:r>
            <a:r>
              <a:rPr lang="da-DK" i="1" dirty="0" err="1"/>
              <a:t>oldfriendsindustries.com</a:t>
            </a:r>
            <a:endParaRPr lang="da-DK" i="1" dirty="0"/>
          </a:p>
        </p:txBody>
      </p:sp>
      <p:pic>
        <p:nvPicPr>
          <p:cNvPr id="8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55" y="6129414"/>
            <a:ext cx="787151" cy="6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56" y="365582"/>
            <a:ext cx="9264962" cy="143372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latin typeface="+mn-lt"/>
              </a:rPr>
              <a:t>True Storytelling Principle 4</a:t>
            </a:r>
            <a:br>
              <a:rPr lang="en-US" sz="4400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You </a:t>
            </a:r>
            <a:r>
              <a:rPr lang="en-US" b="1" dirty="0">
                <a:latin typeface="+mn-lt"/>
              </a:rPr>
              <a:t>must have </a:t>
            </a:r>
            <a:r>
              <a:rPr lang="en-US" b="1" dirty="0" smtClean="0">
                <a:latin typeface="+mn-lt"/>
              </a:rPr>
              <a:t>timing</a:t>
            </a:r>
            <a:r>
              <a:rPr lang="en-US" sz="4400" b="1" dirty="0"/>
              <a:t/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506" y="4992738"/>
            <a:ext cx="8860494" cy="461887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KAIROS: place &amp; time when </a:t>
            </a:r>
            <a:r>
              <a:rPr lang="en-US" sz="2400" dirty="0"/>
              <a:t>conditions are right for the accomplishment of a </a:t>
            </a:r>
            <a:r>
              <a:rPr lang="en-US" sz="2400" dirty="0" smtClean="0"/>
              <a:t>crucial ’intelligent</a:t>
            </a:r>
            <a:r>
              <a:rPr lang="en-US" sz="2400" smtClean="0"/>
              <a:t>’ action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8</a:t>
            </a:fld>
            <a:endParaRPr lang="en-US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4" y="1932216"/>
            <a:ext cx="1901504" cy="2689709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57" y="1458531"/>
            <a:ext cx="2043361" cy="2976413"/>
          </a:xfrm>
          <a:prstGeom prst="rect">
            <a:avLst/>
          </a:prstGeom>
        </p:spPr>
      </p:pic>
      <p:pic>
        <p:nvPicPr>
          <p:cNvPr id="13" name="Picture 2" descr="ow we can support the UN sustainable development goal on clean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76" y="2357096"/>
            <a:ext cx="2477574" cy="13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06" y="6037059"/>
            <a:ext cx="787151" cy="6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/>
          <p:cNvSpPr txBox="1"/>
          <p:nvPr/>
        </p:nvSpPr>
        <p:spPr>
          <a:xfrm>
            <a:off x="529537" y="404664"/>
            <a:ext cx="76514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Principle 5 Help stories along</a:t>
            </a:r>
          </a:p>
          <a:p>
            <a:r>
              <a:rPr lang="en-US" sz="2400" b="1" dirty="0" smtClean="0"/>
              <a:t>You must be able to help stories on their way and </a:t>
            </a:r>
            <a:br>
              <a:rPr lang="en-US" sz="2400" b="1" dirty="0" smtClean="0"/>
            </a:br>
            <a:r>
              <a:rPr lang="en-US" sz="2400" b="1" dirty="0" smtClean="0"/>
              <a:t>be open to experiment</a:t>
            </a:r>
          </a:p>
        </p:txBody>
      </p:sp>
      <p:pic>
        <p:nvPicPr>
          <p:cNvPr id="7170" name="Picture 2" descr="e billederne: Se billeder fra den værste oversvømmelse i 100 år |  Midtjyllands A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560351"/>
            <a:ext cx="3194247" cy="212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gnvandskasetter til høj belastning (nyrup plast A/S) | Byggematerialer.d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623325"/>
            <a:ext cx="32575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58543"/>
            <a:ext cx="2043361" cy="2976413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1881818" y="6255630"/>
            <a:ext cx="5256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i="1" dirty="0"/>
              <a:t>True-</a:t>
            </a:r>
            <a:r>
              <a:rPr lang="da-DK" i="1" dirty="0" err="1"/>
              <a:t>storytelling.com</a:t>
            </a:r>
            <a:r>
              <a:rPr lang="da-DK" i="1" dirty="0"/>
              <a:t> &amp; </a:t>
            </a:r>
            <a:r>
              <a:rPr lang="da-DK" i="1" dirty="0" err="1"/>
              <a:t>oldfriendsindustries.com</a:t>
            </a:r>
            <a:endParaRPr lang="da-DK" i="1" dirty="0"/>
          </a:p>
        </p:txBody>
      </p:sp>
      <p:sp>
        <p:nvSpPr>
          <p:cNvPr id="8" name="AutoShape 6" descr="orger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9" name="AutoShape 8" descr="orger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7178" name="Picture 10" descr="each First Danmark indgår samarbejde med DTU - Teach First Dan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84" y="1758707"/>
            <a:ext cx="2888544" cy="16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versitetsdirektør til Aalborg Universitet - Altinget - Alt om polit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5917768"/>
            <a:ext cx="1111348" cy="7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06" y="6037059"/>
            <a:ext cx="787151" cy="6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5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8169</TotalTime>
  <Words>393</Words>
  <Application>Microsoft Macintosh PowerPoint</Application>
  <PresentationFormat>Skærmshow (4:3)</PresentationFormat>
  <Paragraphs>56</Paragraphs>
  <Slides>13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Wingdings</vt:lpstr>
      <vt:lpstr>Arial</vt:lpstr>
      <vt:lpstr>Kontortema</vt:lpstr>
      <vt:lpstr>PowerPoint-præsentation</vt:lpstr>
      <vt:lpstr>PowerPoint-præsentation</vt:lpstr>
      <vt:lpstr>PowerPoint-præsentation</vt:lpstr>
      <vt:lpstr>PowerPoint-præsentation</vt:lpstr>
      <vt:lpstr>1st True Storytelling Principle: You yourself must be true and prepare the energy and effort for a sustainable future </vt:lpstr>
      <vt:lpstr>PowerPoint-præsentation</vt:lpstr>
      <vt:lpstr>Principle 3: You must create stories with a clear plot creating direction and help people prioritize </vt:lpstr>
      <vt:lpstr>True Storytelling Principle 4 You must have timing </vt:lpstr>
      <vt:lpstr>PowerPoint-præsentation</vt:lpstr>
      <vt:lpstr>Principle 6: You must consider staging including scenography and artifacts</vt:lpstr>
      <vt:lpstr>TRUE STORYTELLING Principle 7 You must reflect on the stories and how they create value</vt:lpstr>
      <vt:lpstr>PowerPoint-præsentation</vt:lpstr>
      <vt:lpstr>PowerPoint-præsentation</vt:lpstr>
    </vt:vector>
  </TitlesOfParts>
  <Company>NMSU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True Storytelling</dc:title>
  <dc:creator>David Boje</dc:creator>
  <cp:lastModifiedBy>Jens Larsen</cp:lastModifiedBy>
  <cp:revision>250</cp:revision>
  <dcterms:created xsi:type="dcterms:W3CDTF">2018-04-29T05:39:51Z</dcterms:created>
  <dcterms:modified xsi:type="dcterms:W3CDTF">2020-11-24T12:18:14Z</dcterms:modified>
</cp:coreProperties>
</file>