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7" r:id="rId1"/>
  </p:sldMasterIdLst>
  <p:notesMasterIdLst>
    <p:notesMasterId r:id="rId67"/>
  </p:notesMasterIdLst>
  <p:handoutMasterIdLst>
    <p:handoutMasterId r:id="rId68"/>
  </p:handoutMasterIdLst>
  <p:sldIdLst>
    <p:sldId id="299" r:id="rId2"/>
    <p:sldId id="424" r:id="rId3"/>
    <p:sldId id="413" r:id="rId4"/>
    <p:sldId id="404" r:id="rId5"/>
    <p:sldId id="422" r:id="rId6"/>
    <p:sldId id="368" r:id="rId7"/>
    <p:sldId id="336" r:id="rId8"/>
    <p:sldId id="341" r:id="rId9"/>
    <p:sldId id="342" r:id="rId10"/>
    <p:sldId id="394" r:id="rId11"/>
    <p:sldId id="395" r:id="rId12"/>
    <p:sldId id="337" r:id="rId13"/>
    <p:sldId id="343" r:id="rId14"/>
    <p:sldId id="344" r:id="rId15"/>
    <p:sldId id="346" r:id="rId16"/>
    <p:sldId id="348" r:id="rId17"/>
    <p:sldId id="349" r:id="rId18"/>
    <p:sldId id="353" r:id="rId19"/>
    <p:sldId id="338" r:id="rId20"/>
    <p:sldId id="415" r:id="rId21"/>
    <p:sldId id="377" r:id="rId22"/>
    <p:sldId id="374" r:id="rId23"/>
    <p:sldId id="375" r:id="rId24"/>
    <p:sldId id="398" r:id="rId25"/>
    <p:sldId id="384" r:id="rId26"/>
    <p:sldId id="385" r:id="rId27"/>
    <p:sldId id="386" r:id="rId28"/>
    <p:sldId id="387" r:id="rId29"/>
    <p:sldId id="388" r:id="rId30"/>
    <p:sldId id="366" r:id="rId31"/>
    <p:sldId id="418" r:id="rId32"/>
    <p:sldId id="339" r:id="rId33"/>
    <p:sldId id="369" r:id="rId34"/>
    <p:sldId id="370" r:id="rId35"/>
    <p:sldId id="340" r:id="rId36"/>
    <p:sldId id="410" r:id="rId37"/>
    <p:sldId id="373" r:id="rId38"/>
    <p:sldId id="371" r:id="rId39"/>
    <p:sldId id="426" r:id="rId40"/>
    <p:sldId id="423" r:id="rId41"/>
    <p:sldId id="419" r:id="rId42"/>
    <p:sldId id="420" r:id="rId43"/>
    <p:sldId id="421" r:id="rId44"/>
    <p:sldId id="345" r:id="rId45"/>
    <p:sldId id="400" r:id="rId46"/>
    <p:sldId id="372" r:id="rId47"/>
    <p:sldId id="411" r:id="rId48"/>
    <p:sldId id="412" r:id="rId49"/>
    <p:sldId id="409" r:id="rId50"/>
    <p:sldId id="352" r:id="rId51"/>
    <p:sldId id="408" r:id="rId52"/>
    <p:sldId id="311" r:id="rId53"/>
    <p:sldId id="310" r:id="rId54"/>
    <p:sldId id="391" r:id="rId55"/>
    <p:sldId id="392" r:id="rId56"/>
    <p:sldId id="272" r:id="rId57"/>
    <p:sldId id="313" r:id="rId58"/>
    <p:sldId id="312" r:id="rId59"/>
    <p:sldId id="309" r:id="rId60"/>
    <p:sldId id="307" r:id="rId61"/>
    <p:sldId id="317" r:id="rId62"/>
    <p:sldId id="331" r:id="rId63"/>
    <p:sldId id="286" r:id="rId64"/>
    <p:sldId id="287" r:id="rId65"/>
    <p:sldId id="425"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326" autoAdjust="0"/>
  </p:normalViewPr>
  <p:slideViewPr>
    <p:cSldViewPr snapToGrid="0" snapToObjects="1">
      <p:cViewPr varScale="1">
        <p:scale>
          <a:sx n="60" d="100"/>
          <a:sy n="60" d="100"/>
        </p:scale>
        <p:origin x="-1256" y="-112"/>
      </p:cViewPr>
      <p:guideLst>
        <p:guide orient="horz" pos="2160"/>
        <p:guide pos="2880"/>
      </p:guideLst>
    </p:cSldViewPr>
  </p:slideViewPr>
  <p:notesTextViewPr>
    <p:cViewPr>
      <p:scale>
        <a:sx n="100" d="100"/>
        <a:sy n="100" d="100"/>
      </p:scale>
      <p:origin x="16"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ata1.xml.rels><?xml version="1.0" encoding="UTF-8" standalone="yes"?>
<Relationships xmlns="http://schemas.openxmlformats.org/package/2006/relationships"><Relationship Id="rId1" Type="http://schemas.openxmlformats.org/officeDocument/2006/relationships/image" Target="../media/image4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A7C5B0-5227-4C8B-AA01-92D448A818AF}" type="doc">
      <dgm:prSet loTypeId="urn:microsoft.com/office/officeart/2005/8/layout/radial6" loCatId="cycle" qsTypeId="urn:microsoft.com/office/officeart/2005/8/quickstyle/3D1" qsCatId="3D" csTypeId="urn:microsoft.com/office/officeart/2005/8/colors/colorful1" csCatId="colorful" phldr="1"/>
      <dgm:spPr/>
      <dgm:t>
        <a:bodyPr/>
        <a:lstStyle/>
        <a:p>
          <a:endParaRPr lang="en-US"/>
        </a:p>
      </dgm:t>
    </dgm:pt>
    <dgm:pt modelId="{0AA34E75-C871-4636-82AC-E87B52167F2D}">
      <dgm:prSet phldrT="[Text]"/>
      <dgm:spPr>
        <a:blipFill rotWithShape="0">
          <a:blip xmlns:r="http://schemas.openxmlformats.org/officeDocument/2006/relationships" r:embed="rId1"/>
          <a:stretch>
            <a:fillRect/>
          </a:stretch>
        </a:blipFill>
      </dgm:spPr>
      <dgm:t>
        <a:bodyPr/>
        <a:lstStyle/>
        <a:p>
          <a:r>
            <a:rPr lang="en-US" dirty="0"/>
            <a:t> </a:t>
          </a:r>
        </a:p>
      </dgm:t>
    </dgm:pt>
    <dgm:pt modelId="{7951B0F9-C179-4EF5-82AB-9C0960BAD989}" type="parTrans" cxnId="{650CFF69-2CB2-4304-8E6F-0C50330F4E83}">
      <dgm:prSet/>
      <dgm:spPr/>
      <dgm:t>
        <a:bodyPr/>
        <a:lstStyle/>
        <a:p>
          <a:endParaRPr lang="en-US"/>
        </a:p>
      </dgm:t>
    </dgm:pt>
    <dgm:pt modelId="{D4C38F3D-FB10-4FFF-B562-EB61B4FD0556}" type="sibTrans" cxnId="{650CFF69-2CB2-4304-8E6F-0C50330F4E83}">
      <dgm:prSet/>
      <dgm:spPr/>
      <dgm:t>
        <a:bodyPr/>
        <a:lstStyle/>
        <a:p>
          <a:endParaRPr lang="en-US"/>
        </a:p>
      </dgm:t>
    </dgm:pt>
    <dgm:pt modelId="{AC3E7205-C590-4C12-9D02-2D2D91E25E73}">
      <dgm:prSet phldrT="[Text]" custT="1"/>
      <dgm:spPr/>
      <dgm:t>
        <a:bodyPr/>
        <a:lstStyle/>
        <a:p>
          <a:r>
            <a:rPr lang="en-US" sz="1000" b="1" dirty="0"/>
            <a:t>What is TRUE STORYTELLING </a:t>
          </a:r>
          <a:r>
            <a:rPr lang="en-US" sz="1800" b="1" dirty="0"/>
            <a:t>now</a:t>
          </a:r>
          <a:r>
            <a:rPr lang="en-US" sz="1000" b="1" dirty="0"/>
            <a:t>?</a:t>
          </a:r>
        </a:p>
      </dgm:t>
    </dgm:pt>
    <dgm:pt modelId="{C72E16C8-A3A3-4D61-BA9F-136C8BBE749A}" type="parTrans" cxnId="{3417AD69-EAA2-43F0-8528-859C472288BF}">
      <dgm:prSet/>
      <dgm:spPr/>
      <dgm:t>
        <a:bodyPr/>
        <a:lstStyle/>
        <a:p>
          <a:endParaRPr lang="en-US"/>
        </a:p>
      </dgm:t>
    </dgm:pt>
    <dgm:pt modelId="{188A0AD8-3361-466A-980F-FD629CABEA5D}" type="sibTrans" cxnId="{3417AD69-EAA2-43F0-8528-859C472288BF}">
      <dgm:prSet/>
      <dgm:spPr/>
      <dgm:t>
        <a:bodyPr/>
        <a:lstStyle/>
        <a:p>
          <a:endParaRPr lang="en-US"/>
        </a:p>
      </dgm:t>
    </dgm:pt>
    <dgm:pt modelId="{053550CC-D558-47D3-BB85-AEC146FC1E73}">
      <dgm:prSet phldrT="[Text]"/>
      <dgm:spPr/>
      <dgm:t>
        <a:bodyPr/>
        <a:lstStyle/>
        <a:p>
          <a:r>
            <a:rPr lang="en-US" b="1" dirty="0"/>
            <a:t>How to plan FUTURE?</a:t>
          </a:r>
        </a:p>
      </dgm:t>
    </dgm:pt>
    <dgm:pt modelId="{EEAEC8F7-C456-4B17-A39A-8C9F0CE7FF7F}" type="parTrans" cxnId="{671463A1-BD77-4E7B-8641-51B69E711DE6}">
      <dgm:prSet/>
      <dgm:spPr/>
      <dgm:t>
        <a:bodyPr/>
        <a:lstStyle/>
        <a:p>
          <a:endParaRPr lang="en-US"/>
        </a:p>
      </dgm:t>
    </dgm:pt>
    <dgm:pt modelId="{274A1F7C-FF7D-49DF-BC19-A31740450024}" type="sibTrans" cxnId="{671463A1-BD77-4E7B-8641-51B69E711DE6}">
      <dgm:prSet/>
      <dgm:spPr/>
      <dgm:t>
        <a:bodyPr/>
        <a:lstStyle/>
        <a:p>
          <a:endParaRPr lang="en-US"/>
        </a:p>
      </dgm:t>
    </dgm:pt>
    <dgm:pt modelId="{C86AF644-A202-465B-986C-F66F4C0A09FE}">
      <dgm:prSet phldrT="[Text]"/>
      <dgm:spPr/>
      <dgm:t>
        <a:bodyPr/>
        <a:lstStyle/>
        <a:p>
          <a:r>
            <a:rPr lang="en-US" b="1" dirty="0"/>
            <a:t>When &amp; Where to do PROJECT</a:t>
          </a:r>
          <a:r>
            <a:rPr lang="en-US" b="1" baseline="30000" dirty="0"/>
            <a:t>?</a:t>
          </a:r>
          <a:endParaRPr lang="en-US" b="1" dirty="0"/>
        </a:p>
      </dgm:t>
    </dgm:pt>
    <dgm:pt modelId="{C779C0AF-D271-4A58-BB19-C35BD8C60CE1}" type="parTrans" cxnId="{A154A5B9-5EC8-471A-96F8-FE21466BD2C0}">
      <dgm:prSet/>
      <dgm:spPr/>
      <dgm:t>
        <a:bodyPr/>
        <a:lstStyle/>
        <a:p>
          <a:endParaRPr lang="en-US"/>
        </a:p>
      </dgm:t>
    </dgm:pt>
    <dgm:pt modelId="{FD225BFA-EC92-4709-8193-75F266C9714F}" type="sibTrans" cxnId="{A154A5B9-5EC8-471A-96F8-FE21466BD2C0}">
      <dgm:prSet/>
      <dgm:spPr/>
      <dgm:t>
        <a:bodyPr/>
        <a:lstStyle/>
        <a:p>
          <a:endParaRPr lang="en-US"/>
        </a:p>
      </dgm:t>
    </dgm:pt>
    <dgm:pt modelId="{ABCADF7A-7ED1-44EC-B608-BFA2456D0BF1}">
      <dgm:prSet phldrT="[Text]"/>
      <dgm:spPr/>
      <dgm:t>
        <a:bodyPr/>
        <a:lstStyle/>
        <a:p>
          <a:r>
            <a:rPr lang="en-US" b="1" dirty="0"/>
            <a:t>Reflect on OUTCOMES?</a:t>
          </a:r>
        </a:p>
      </dgm:t>
    </dgm:pt>
    <dgm:pt modelId="{8A1E2C0D-A1DE-4345-9535-20746F249212}" type="parTrans" cxnId="{9426A0FF-575B-4451-AC2F-24F426AAFB4C}">
      <dgm:prSet/>
      <dgm:spPr/>
      <dgm:t>
        <a:bodyPr/>
        <a:lstStyle/>
        <a:p>
          <a:endParaRPr lang="en-US"/>
        </a:p>
      </dgm:t>
    </dgm:pt>
    <dgm:pt modelId="{550C664F-08C6-4AB0-A8BA-427258162553}" type="sibTrans" cxnId="{9426A0FF-575B-4451-AC2F-24F426AAFB4C}">
      <dgm:prSet/>
      <dgm:spPr/>
      <dgm:t>
        <a:bodyPr/>
        <a:lstStyle/>
        <a:p>
          <a:endParaRPr lang="en-US"/>
        </a:p>
      </dgm:t>
    </dgm:pt>
    <dgm:pt modelId="{DA4DB111-7C98-44ED-BC7C-C91D7DDAE81E}" type="pres">
      <dgm:prSet presAssocID="{78A7C5B0-5227-4C8B-AA01-92D448A818AF}" presName="Name0" presStyleCnt="0">
        <dgm:presLayoutVars>
          <dgm:chMax val="1"/>
          <dgm:dir/>
          <dgm:animLvl val="ctr"/>
          <dgm:resizeHandles val="exact"/>
        </dgm:presLayoutVars>
      </dgm:prSet>
      <dgm:spPr/>
      <dgm:t>
        <a:bodyPr/>
        <a:lstStyle/>
        <a:p>
          <a:endParaRPr lang="en-US"/>
        </a:p>
      </dgm:t>
    </dgm:pt>
    <dgm:pt modelId="{E6AF0A74-5C53-4808-8A77-31B80B0E5BF6}" type="pres">
      <dgm:prSet presAssocID="{0AA34E75-C871-4636-82AC-E87B52167F2D}" presName="centerShape" presStyleLbl="node0" presStyleIdx="0" presStyleCnt="1" custScaleX="191991" custScaleY="176335" custLinFactNeighborX="-2823" custLinFactNeighborY="-3391"/>
      <dgm:spPr/>
      <dgm:t>
        <a:bodyPr/>
        <a:lstStyle/>
        <a:p>
          <a:endParaRPr lang="en-US"/>
        </a:p>
      </dgm:t>
    </dgm:pt>
    <dgm:pt modelId="{21E2B31A-E4B2-4ECF-88AA-8FCC85E6F254}" type="pres">
      <dgm:prSet presAssocID="{AC3E7205-C590-4C12-9D02-2D2D91E25E73}" presName="node" presStyleLbl="node1" presStyleIdx="0" presStyleCnt="4" custScaleX="105189" custScaleY="78032" custRadScaleRad="123130" custRadScaleInc="-1167">
        <dgm:presLayoutVars>
          <dgm:bulletEnabled val="1"/>
        </dgm:presLayoutVars>
      </dgm:prSet>
      <dgm:spPr/>
      <dgm:t>
        <a:bodyPr/>
        <a:lstStyle/>
        <a:p>
          <a:endParaRPr lang="en-US"/>
        </a:p>
      </dgm:t>
    </dgm:pt>
    <dgm:pt modelId="{A740D28C-C6E5-4D3D-829E-B2E72DEC6932}" type="pres">
      <dgm:prSet presAssocID="{AC3E7205-C590-4C12-9D02-2D2D91E25E73}" presName="dummy" presStyleCnt="0"/>
      <dgm:spPr/>
    </dgm:pt>
    <dgm:pt modelId="{C09C0B9D-C626-4352-937F-E565C32A1F1A}" type="pres">
      <dgm:prSet presAssocID="{188A0AD8-3361-466A-980F-FD629CABEA5D}" presName="sibTrans" presStyleLbl="sibTrans2D1" presStyleIdx="0" presStyleCnt="4"/>
      <dgm:spPr/>
      <dgm:t>
        <a:bodyPr/>
        <a:lstStyle/>
        <a:p>
          <a:endParaRPr lang="en-US"/>
        </a:p>
      </dgm:t>
    </dgm:pt>
    <dgm:pt modelId="{18949E23-5716-41EE-8482-AD899487C22A}" type="pres">
      <dgm:prSet presAssocID="{053550CC-D558-47D3-BB85-AEC146FC1E73}" presName="node" presStyleLbl="node1" presStyleIdx="1" presStyleCnt="4" custScaleX="106317" custScaleY="79284" custRadScaleRad="162916" custRadScaleInc="811">
        <dgm:presLayoutVars>
          <dgm:bulletEnabled val="1"/>
        </dgm:presLayoutVars>
      </dgm:prSet>
      <dgm:spPr/>
      <dgm:t>
        <a:bodyPr/>
        <a:lstStyle/>
        <a:p>
          <a:endParaRPr lang="en-US"/>
        </a:p>
      </dgm:t>
    </dgm:pt>
    <dgm:pt modelId="{22544C63-152D-4BA0-B4E1-6E36758E97BB}" type="pres">
      <dgm:prSet presAssocID="{053550CC-D558-47D3-BB85-AEC146FC1E73}" presName="dummy" presStyleCnt="0"/>
      <dgm:spPr/>
    </dgm:pt>
    <dgm:pt modelId="{47906407-956C-4DBE-95F5-60B3E34737A1}" type="pres">
      <dgm:prSet presAssocID="{274A1F7C-FF7D-49DF-BC19-A31740450024}" presName="sibTrans" presStyleLbl="sibTrans2D1" presStyleIdx="1" presStyleCnt="4"/>
      <dgm:spPr/>
      <dgm:t>
        <a:bodyPr/>
        <a:lstStyle/>
        <a:p>
          <a:endParaRPr lang="en-US"/>
        </a:p>
      </dgm:t>
    </dgm:pt>
    <dgm:pt modelId="{585FE9A8-D8F9-48B3-BD89-BCB8D40C3B62}" type="pres">
      <dgm:prSet presAssocID="{C86AF644-A202-465B-986C-F66F4C0A09FE}" presName="node" presStyleLbl="node1" presStyleIdx="2" presStyleCnt="4" custScaleX="118886" custScaleY="83273" custRadScaleRad="125302" custRadScaleInc="2293">
        <dgm:presLayoutVars>
          <dgm:bulletEnabled val="1"/>
        </dgm:presLayoutVars>
      </dgm:prSet>
      <dgm:spPr/>
      <dgm:t>
        <a:bodyPr/>
        <a:lstStyle/>
        <a:p>
          <a:endParaRPr lang="en-US"/>
        </a:p>
      </dgm:t>
    </dgm:pt>
    <dgm:pt modelId="{61A87214-CB21-4889-AF91-57B4116DD7F6}" type="pres">
      <dgm:prSet presAssocID="{C86AF644-A202-465B-986C-F66F4C0A09FE}" presName="dummy" presStyleCnt="0"/>
      <dgm:spPr/>
    </dgm:pt>
    <dgm:pt modelId="{607E6A0A-3655-4CA6-91D8-44B285A4941A}" type="pres">
      <dgm:prSet presAssocID="{FD225BFA-EC92-4709-8193-75F266C9714F}" presName="sibTrans" presStyleLbl="sibTrans2D1" presStyleIdx="2" presStyleCnt="4"/>
      <dgm:spPr/>
      <dgm:t>
        <a:bodyPr/>
        <a:lstStyle/>
        <a:p>
          <a:endParaRPr lang="en-US"/>
        </a:p>
      </dgm:t>
    </dgm:pt>
    <dgm:pt modelId="{819BC320-0E3F-4F15-A919-57F70CA02FCD}" type="pres">
      <dgm:prSet presAssocID="{ABCADF7A-7ED1-44EC-B608-BFA2456D0BF1}" presName="node" presStyleLbl="node1" presStyleIdx="3" presStyleCnt="4" custScaleX="119648" custScaleY="76001" custRadScaleRad="152614" custRadScaleInc="6043">
        <dgm:presLayoutVars>
          <dgm:bulletEnabled val="1"/>
        </dgm:presLayoutVars>
      </dgm:prSet>
      <dgm:spPr/>
      <dgm:t>
        <a:bodyPr/>
        <a:lstStyle/>
        <a:p>
          <a:endParaRPr lang="en-US"/>
        </a:p>
      </dgm:t>
    </dgm:pt>
    <dgm:pt modelId="{46156E6F-80BF-4EEB-9889-1CA1A20B7461}" type="pres">
      <dgm:prSet presAssocID="{ABCADF7A-7ED1-44EC-B608-BFA2456D0BF1}" presName="dummy" presStyleCnt="0"/>
      <dgm:spPr/>
    </dgm:pt>
    <dgm:pt modelId="{0DD71EEF-493C-4E91-89BE-3AD922D5DFEC}" type="pres">
      <dgm:prSet presAssocID="{550C664F-08C6-4AB0-A8BA-427258162553}" presName="sibTrans" presStyleLbl="sibTrans2D1" presStyleIdx="3" presStyleCnt="4"/>
      <dgm:spPr/>
      <dgm:t>
        <a:bodyPr/>
        <a:lstStyle/>
        <a:p>
          <a:endParaRPr lang="en-US"/>
        </a:p>
      </dgm:t>
    </dgm:pt>
  </dgm:ptLst>
  <dgm:cxnLst>
    <dgm:cxn modelId="{24F5BF22-F12A-454A-A571-BB4E76534B46}" type="presOf" srcId="{AC3E7205-C590-4C12-9D02-2D2D91E25E73}" destId="{21E2B31A-E4B2-4ECF-88AA-8FCC85E6F254}" srcOrd="0" destOrd="0" presId="urn:microsoft.com/office/officeart/2005/8/layout/radial6"/>
    <dgm:cxn modelId="{BBF9F6B1-3EFD-C646-86F8-1B6552403072}" type="presOf" srcId="{ABCADF7A-7ED1-44EC-B608-BFA2456D0BF1}" destId="{819BC320-0E3F-4F15-A919-57F70CA02FCD}" srcOrd="0" destOrd="0" presId="urn:microsoft.com/office/officeart/2005/8/layout/radial6"/>
    <dgm:cxn modelId="{D8799758-463C-4F4E-A3AE-E395940A2FDE}" type="presOf" srcId="{274A1F7C-FF7D-49DF-BC19-A31740450024}" destId="{47906407-956C-4DBE-95F5-60B3E34737A1}" srcOrd="0" destOrd="0" presId="urn:microsoft.com/office/officeart/2005/8/layout/radial6"/>
    <dgm:cxn modelId="{9985C815-849C-4D44-8AD3-4D0255D69351}" type="presOf" srcId="{C86AF644-A202-465B-986C-F66F4C0A09FE}" destId="{585FE9A8-D8F9-48B3-BD89-BCB8D40C3B62}" srcOrd="0" destOrd="0" presId="urn:microsoft.com/office/officeart/2005/8/layout/radial6"/>
    <dgm:cxn modelId="{6A2249DF-F8C2-904F-B3BE-000E734DCFD3}" type="presOf" srcId="{188A0AD8-3361-466A-980F-FD629CABEA5D}" destId="{C09C0B9D-C626-4352-937F-E565C32A1F1A}" srcOrd="0" destOrd="0" presId="urn:microsoft.com/office/officeart/2005/8/layout/radial6"/>
    <dgm:cxn modelId="{9426A0FF-575B-4451-AC2F-24F426AAFB4C}" srcId="{0AA34E75-C871-4636-82AC-E87B52167F2D}" destId="{ABCADF7A-7ED1-44EC-B608-BFA2456D0BF1}" srcOrd="3" destOrd="0" parTransId="{8A1E2C0D-A1DE-4345-9535-20746F249212}" sibTransId="{550C664F-08C6-4AB0-A8BA-427258162553}"/>
    <dgm:cxn modelId="{A154A5B9-5EC8-471A-96F8-FE21466BD2C0}" srcId="{0AA34E75-C871-4636-82AC-E87B52167F2D}" destId="{C86AF644-A202-465B-986C-F66F4C0A09FE}" srcOrd="2" destOrd="0" parTransId="{C779C0AF-D271-4A58-BB19-C35BD8C60CE1}" sibTransId="{FD225BFA-EC92-4709-8193-75F266C9714F}"/>
    <dgm:cxn modelId="{F113E088-61E0-A349-98B4-15070635A42B}" type="presOf" srcId="{550C664F-08C6-4AB0-A8BA-427258162553}" destId="{0DD71EEF-493C-4E91-89BE-3AD922D5DFEC}" srcOrd="0" destOrd="0" presId="urn:microsoft.com/office/officeart/2005/8/layout/radial6"/>
    <dgm:cxn modelId="{76A205D2-64BA-B840-8CE2-66E636BCC5DB}" type="presOf" srcId="{FD225BFA-EC92-4709-8193-75F266C9714F}" destId="{607E6A0A-3655-4CA6-91D8-44B285A4941A}" srcOrd="0" destOrd="0" presId="urn:microsoft.com/office/officeart/2005/8/layout/radial6"/>
    <dgm:cxn modelId="{2C24F788-1AAB-7248-BC61-B03AE4C3D962}" type="presOf" srcId="{053550CC-D558-47D3-BB85-AEC146FC1E73}" destId="{18949E23-5716-41EE-8482-AD899487C22A}" srcOrd="0" destOrd="0" presId="urn:microsoft.com/office/officeart/2005/8/layout/radial6"/>
    <dgm:cxn modelId="{671463A1-BD77-4E7B-8641-51B69E711DE6}" srcId="{0AA34E75-C871-4636-82AC-E87B52167F2D}" destId="{053550CC-D558-47D3-BB85-AEC146FC1E73}" srcOrd="1" destOrd="0" parTransId="{EEAEC8F7-C456-4B17-A39A-8C9F0CE7FF7F}" sibTransId="{274A1F7C-FF7D-49DF-BC19-A31740450024}"/>
    <dgm:cxn modelId="{CCD6CF41-E9E2-444D-B9D0-7D99020382E0}" type="presOf" srcId="{0AA34E75-C871-4636-82AC-E87B52167F2D}" destId="{E6AF0A74-5C53-4808-8A77-31B80B0E5BF6}" srcOrd="0" destOrd="0" presId="urn:microsoft.com/office/officeart/2005/8/layout/radial6"/>
    <dgm:cxn modelId="{3417AD69-EAA2-43F0-8528-859C472288BF}" srcId="{0AA34E75-C871-4636-82AC-E87B52167F2D}" destId="{AC3E7205-C590-4C12-9D02-2D2D91E25E73}" srcOrd="0" destOrd="0" parTransId="{C72E16C8-A3A3-4D61-BA9F-136C8BBE749A}" sibTransId="{188A0AD8-3361-466A-980F-FD629CABEA5D}"/>
    <dgm:cxn modelId="{650CFF69-2CB2-4304-8E6F-0C50330F4E83}" srcId="{78A7C5B0-5227-4C8B-AA01-92D448A818AF}" destId="{0AA34E75-C871-4636-82AC-E87B52167F2D}" srcOrd="0" destOrd="0" parTransId="{7951B0F9-C179-4EF5-82AB-9C0960BAD989}" sibTransId="{D4C38F3D-FB10-4FFF-B562-EB61B4FD0556}"/>
    <dgm:cxn modelId="{D2E949F5-DB1F-584D-872B-09C2D2BA2D7A}" type="presOf" srcId="{78A7C5B0-5227-4C8B-AA01-92D448A818AF}" destId="{DA4DB111-7C98-44ED-BC7C-C91D7DDAE81E}" srcOrd="0" destOrd="0" presId="urn:microsoft.com/office/officeart/2005/8/layout/radial6"/>
    <dgm:cxn modelId="{0989A56A-7D77-3E41-B20E-D7F24B740AAE}" type="presParOf" srcId="{DA4DB111-7C98-44ED-BC7C-C91D7DDAE81E}" destId="{E6AF0A74-5C53-4808-8A77-31B80B0E5BF6}" srcOrd="0" destOrd="0" presId="urn:microsoft.com/office/officeart/2005/8/layout/radial6"/>
    <dgm:cxn modelId="{AB319F9A-F1D6-754A-825C-14C40C55E3F0}" type="presParOf" srcId="{DA4DB111-7C98-44ED-BC7C-C91D7DDAE81E}" destId="{21E2B31A-E4B2-4ECF-88AA-8FCC85E6F254}" srcOrd="1" destOrd="0" presId="urn:microsoft.com/office/officeart/2005/8/layout/radial6"/>
    <dgm:cxn modelId="{ADF9BAF7-D70E-2F43-A4BF-EE6B8D44A58E}" type="presParOf" srcId="{DA4DB111-7C98-44ED-BC7C-C91D7DDAE81E}" destId="{A740D28C-C6E5-4D3D-829E-B2E72DEC6932}" srcOrd="2" destOrd="0" presId="urn:microsoft.com/office/officeart/2005/8/layout/radial6"/>
    <dgm:cxn modelId="{618CE584-70CC-CD4B-8C23-E37FAD4EB394}" type="presParOf" srcId="{DA4DB111-7C98-44ED-BC7C-C91D7DDAE81E}" destId="{C09C0B9D-C626-4352-937F-E565C32A1F1A}" srcOrd="3" destOrd="0" presId="urn:microsoft.com/office/officeart/2005/8/layout/radial6"/>
    <dgm:cxn modelId="{56E72EA1-4657-AD4A-AC1C-DD88261B5CD5}" type="presParOf" srcId="{DA4DB111-7C98-44ED-BC7C-C91D7DDAE81E}" destId="{18949E23-5716-41EE-8482-AD899487C22A}" srcOrd="4" destOrd="0" presId="urn:microsoft.com/office/officeart/2005/8/layout/radial6"/>
    <dgm:cxn modelId="{30AEE5EA-C63E-8541-A3C6-D55346AC6327}" type="presParOf" srcId="{DA4DB111-7C98-44ED-BC7C-C91D7DDAE81E}" destId="{22544C63-152D-4BA0-B4E1-6E36758E97BB}" srcOrd="5" destOrd="0" presId="urn:microsoft.com/office/officeart/2005/8/layout/radial6"/>
    <dgm:cxn modelId="{C128F5D7-C7BE-F542-957A-371F022B2F46}" type="presParOf" srcId="{DA4DB111-7C98-44ED-BC7C-C91D7DDAE81E}" destId="{47906407-956C-4DBE-95F5-60B3E34737A1}" srcOrd="6" destOrd="0" presId="urn:microsoft.com/office/officeart/2005/8/layout/radial6"/>
    <dgm:cxn modelId="{4C256301-21A8-5644-B1E2-6DE90B3AFFA7}" type="presParOf" srcId="{DA4DB111-7C98-44ED-BC7C-C91D7DDAE81E}" destId="{585FE9A8-D8F9-48B3-BD89-BCB8D40C3B62}" srcOrd="7" destOrd="0" presId="urn:microsoft.com/office/officeart/2005/8/layout/radial6"/>
    <dgm:cxn modelId="{2F23F589-1011-D84E-BCF5-13D53C6F07EC}" type="presParOf" srcId="{DA4DB111-7C98-44ED-BC7C-C91D7DDAE81E}" destId="{61A87214-CB21-4889-AF91-57B4116DD7F6}" srcOrd="8" destOrd="0" presId="urn:microsoft.com/office/officeart/2005/8/layout/radial6"/>
    <dgm:cxn modelId="{10A5A3CC-C01B-3143-BCCC-49734B58293A}" type="presParOf" srcId="{DA4DB111-7C98-44ED-BC7C-C91D7DDAE81E}" destId="{607E6A0A-3655-4CA6-91D8-44B285A4941A}" srcOrd="9" destOrd="0" presId="urn:microsoft.com/office/officeart/2005/8/layout/radial6"/>
    <dgm:cxn modelId="{8727CB1B-45B4-4643-BDB3-B9F9D994AF9C}" type="presParOf" srcId="{DA4DB111-7C98-44ED-BC7C-C91D7DDAE81E}" destId="{819BC320-0E3F-4F15-A919-57F70CA02FCD}" srcOrd="10" destOrd="0" presId="urn:microsoft.com/office/officeart/2005/8/layout/radial6"/>
    <dgm:cxn modelId="{AE9E4100-5742-6647-96BA-BC7584E28297}" type="presParOf" srcId="{DA4DB111-7C98-44ED-BC7C-C91D7DDAE81E}" destId="{46156E6F-80BF-4EEB-9889-1CA1A20B7461}" srcOrd="11" destOrd="0" presId="urn:microsoft.com/office/officeart/2005/8/layout/radial6"/>
    <dgm:cxn modelId="{3864FB41-2ECD-6E45-B968-53A5F3C404C6}" type="presParOf" srcId="{DA4DB111-7C98-44ED-BC7C-C91D7DDAE81E}" destId="{0DD71EEF-493C-4E91-89BE-3AD922D5DFEC}" srcOrd="12"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D71EEF-493C-4E91-89BE-3AD922D5DFEC}">
      <dsp:nvSpPr>
        <dsp:cNvPr id="0" name=""/>
        <dsp:cNvSpPr/>
      </dsp:nvSpPr>
      <dsp:spPr>
        <a:xfrm>
          <a:off x="897830" y="180039"/>
          <a:ext cx="4601244" cy="4601244"/>
        </a:xfrm>
        <a:prstGeom prst="blockArc">
          <a:avLst>
            <a:gd name="adj1" fmla="val 10214778"/>
            <a:gd name="adj2" fmla="val 18129689"/>
            <a:gd name="adj3" fmla="val 4638"/>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07E6A0A-3655-4CA6-91D8-44B285A4941A}">
      <dsp:nvSpPr>
        <dsp:cNvPr id="0" name=""/>
        <dsp:cNvSpPr/>
      </dsp:nvSpPr>
      <dsp:spPr>
        <a:xfrm>
          <a:off x="842372" y="1183270"/>
          <a:ext cx="4601244" cy="4601244"/>
        </a:xfrm>
        <a:prstGeom prst="blockArc">
          <a:avLst>
            <a:gd name="adj1" fmla="val 3400180"/>
            <a:gd name="adj2" fmla="val 11764907"/>
            <a:gd name="adj3" fmla="val 4638"/>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7906407-956C-4DBE-95F5-60B3E34737A1}">
      <dsp:nvSpPr>
        <dsp:cNvPr id="0" name=""/>
        <dsp:cNvSpPr/>
      </dsp:nvSpPr>
      <dsp:spPr>
        <a:xfrm>
          <a:off x="3474867" y="1301168"/>
          <a:ext cx="4601244" cy="4601244"/>
        </a:xfrm>
        <a:prstGeom prst="blockArc">
          <a:avLst>
            <a:gd name="adj1" fmla="val 20644877"/>
            <a:gd name="adj2" fmla="val 7707539"/>
            <a:gd name="adj3" fmla="val 4638"/>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09C0B9D-C626-4352-937F-E565C32A1F1A}">
      <dsp:nvSpPr>
        <dsp:cNvPr id="0" name=""/>
        <dsp:cNvSpPr/>
      </dsp:nvSpPr>
      <dsp:spPr>
        <a:xfrm>
          <a:off x="3481573" y="45391"/>
          <a:ext cx="4601244" cy="4601244"/>
        </a:xfrm>
        <a:prstGeom prst="blockArc">
          <a:avLst>
            <a:gd name="adj1" fmla="val 13912329"/>
            <a:gd name="adj2" fmla="val 991839"/>
            <a:gd name="adj3" fmla="val 4638"/>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6AF0A74-5C53-4808-8A77-31B80B0E5BF6}">
      <dsp:nvSpPr>
        <dsp:cNvPr id="0" name=""/>
        <dsp:cNvSpPr/>
      </dsp:nvSpPr>
      <dsp:spPr>
        <a:xfrm>
          <a:off x="2252297" y="950783"/>
          <a:ext cx="4064839" cy="3733370"/>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a:t> </a:t>
          </a:r>
        </a:p>
      </dsp:txBody>
      <dsp:txXfrm>
        <a:off x="2847579" y="1497522"/>
        <a:ext cx="2874275" cy="2639892"/>
      </dsp:txXfrm>
    </dsp:sp>
    <dsp:sp modelId="{21E2B31A-E4B2-4ECF-88AA-8FCC85E6F254}">
      <dsp:nvSpPr>
        <dsp:cNvPr id="0" name=""/>
        <dsp:cNvSpPr/>
      </dsp:nvSpPr>
      <dsp:spPr>
        <a:xfrm>
          <a:off x="3615217" y="0"/>
          <a:ext cx="1558945" cy="1156467"/>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a:t>What is TRUE STORYTELLING </a:t>
          </a:r>
          <a:r>
            <a:rPr lang="en-US" sz="1800" b="1" kern="1200" dirty="0"/>
            <a:t>now</a:t>
          </a:r>
          <a:r>
            <a:rPr lang="en-US" sz="1000" b="1" kern="1200" dirty="0"/>
            <a:t>?</a:t>
          </a:r>
        </a:p>
      </dsp:txBody>
      <dsp:txXfrm>
        <a:off x="3843519" y="169361"/>
        <a:ext cx="1102341" cy="817745"/>
      </dsp:txXfrm>
    </dsp:sp>
    <dsp:sp modelId="{18949E23-5716-41EE-8482-AD899487C22A}">
      <dsp:nvSpPr>
        <dsp:cNvPr id="0" name=""/>
        <dsp:cNvSpPr/>
      </dsp:nvSpPr>
      <dsp:spPr>
        <a:xfrm>
          <a:off x="7148748" y="2397913"/>
          <a:ext cx="1575662" cy="1175022"/>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a:t>How to plan FUTURE?</a:t>
          </a:r>
        </a:p>
      </dsp:txBody>
      <dsp:txXfrm>
        <a:off x="7379498" y="2569991"/>
        <a:ext cx="1114162" cy="830866"/>
      </dsp:txXfrm>
    </dsp:sp>
    <dsp:sp modelId="{585FE9A8-D8F9-48B3-BD89-BCB8D40C3B62}">
      <dsp:nvSpPr>
        <dsp:cNvPr id="0" name=""/>
        <dsp:cNvSpPr/>
      </dsp:nvSpPr>
      <dsp:spPr>
        <a:xfrm>
          <a:off x="3496820" y="4744452"/>
          <a:ext cx="1761940" cy="1234141"/>
        </a:xfrm>
        <a:prstGeom prst="ellips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a:t>When &amp; Where to do PROJECT</a:t>
          </a:r>
          <a:r>
            <a:rPr lang="en-US" sz="1700" b="1" kern="1200" baseline="30000" dirty="0"/>
            <a:t>?</a:t>
          </a:r>
          <a:endParaRPr lang="en-US" sz="1700" b="1" kern="1200" dirty="0"/>
        </a:p>
      </dsp:txBody>
      <dsp:txXfrm>
        <a:off x="3754850" y="4925188"/>
        <a:ext cx="1245880" cy="872669"/>
      </dsp:txXfrm>
    </dsp:sp>
    <dsp:sp modelId="{819BC320-0E3F-4F15-A919-57F70CA02FCD}">
      <dsp:nvSpPr>
        <dsp:cNvPr id="0" name=""/>
        <dsp:cNvSpPr/>
      </dsp:nvSpPr>
      <dsp:spPr>
        <a:xfrm>
          <a:off x="97051" y="2298195"/>
          <a:ext cx="1773233" cy="1126366"/>
        </a:xfrm>
        <a:prstGeom prst="ellips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a:t>Reflect on OUTCOMES?</a:t>
          </a:r>
        </a:p>
      </dsp:txBody>
      <dsp:txXfrm>
        <a:off x="356735" y="2463147"/>
        <a:ext cx="1253865" cy="79646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CA9BE80-631F-DC49-B73F-E30820E34A56}" type="datetimeFigureOut">
              <a:rPr lang="en-US" smtClean="0"/>
              <a:t>8/15/19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22D9CC4-9143-A941-B95A-9957780155BF}" type="slidenum">
              <a:rPr lang="en-US" smtClean="0"/>
              <a:t>‹#›</a:t>
            </a:fld>
            <a:endParaRPr lang="en-US"/>
          </a:p>
        </p:txBody>
      </p:sp>
    </p:spTree>
    <p:extLst>
      <p:ext uri="{BB962C8B-B14F-4D97-AF65-F5344CB8AC3E}">
        <p14:creationId xmlns:p14="http://schemas.microsoft.com/office/powerpoint/2010/main" val="58094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AD3239-8A0A-C045-9CB3-486C768C7D0F}" type="datetimeFigureOut">
              <a:rPr lang="en-US" smtClean="0"/>
              <a:t>8/15/19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313201-7410-334A-A6F1-202685E394A2}" type="slidenum">
              <a:rPr lang="en-US" smtClean="0"/>
              <a:t>‹#›</a:t>
            </a:fld>
            <a:endParaRPr lang="en-US"/>
          </a:p>
        </p:txBody>
      </p:sp>
    </p:spTree>
    <p:extLst>
      <p:ext uri="{BB962C8B-B14F-4D97-AF65-F5344CB8AC3E}">
        <p14:creationId xmlns:p14="http://schemas.microsoft.com/office/powerpoint/2010/main" val="415894290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citeseerx.ist.psu.edu/viewdoc/download?doi=10.1.1.199.8759&amp;rep=rep1&amp;type=pdf"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s://eand.co/capitalism-isnt-going-to-survive-the-21st-century-will-we-c62639827528"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greenfacts.org/glossary/mno/malnutrition.htm" TargetMode="External"/><Relationship Id="rId4" Type="http://schemas.openxmlformats.org/officeDocument/2006/relationships/hyperlink" Target="https://www.greenfacts.org/glossary/abc/audio-frequency-in-context-of-sound.htm" TargetMode="External"/><Relationship Id="rId5" Type="http://schemas.openxmlformats.org/officeDocument/2006/relationships/hyperlink" Target="https://www.greenfacts.org/glossary/abc/biodiversity.htm" TargetMode="External"/><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s://www.vox.com/authors/david-roberts"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agupubs.onlinelibrary.wiley.com/doi/full/10.1029/2019GL082187" TargetMode="External"/><Relationship Id="rId4" Type="http://schemas.openxmlformats.org/officeDocument/2006/relationships/hyperlink" Target="https://journals.sagepub.com/doi/abs/10.1177/0309133318776490" TargetMode="External"/><Relationship Id="rId5" Type="http://schemas.openxmlformats.org/officeDocument/2006/relationships/hyperlink" Target="https://www.nature.com/articles/s41586-019-1364-3" TargetMode="External"/><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nn.com/2018/10/07/world/climate-change-new-ipcc-report-wxc/index.html" TargetMode="External"/><Relationship Id="rId4" Type="http://schemas.openxmlformats.org/officeDocument/2006/relationships/hyperlink" Target="https://brainly.in/question/1247182"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file://localhost/x-gu/::subscribe" TargetMode="External"/><Relationship Id="rId4" Type="http://schemas.openxmlformats.org/officeDocument/2006/relationships/hyperlink" Target="https://www.nature.com/articles/s41586-019-1364-3" TargetMode="External"/><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ourarchive.otago.ac.nz/bitstream/handle/10523/1551/From_soothing_palliatives_and_towards_ecological_literacy.pdf" TargetMode="External"/><Relationship Id="rId4" Type="http://schemas.openxmlformats.org/officeDocument/2006/relationships/hyperlink" Target="http://irep.ntu.ac.uk/id/eprint/30441/1/PubSub8234_Valenzuela.pdf" TargetMode="External"/><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energy.mit.edu/news/survey-latin-american-and-asian-cities-lead-way-in-planning-for-global-warming/" TargetMode="External"/><Relationship Id="rId4" Type="http://schemas.openxmlformats.org/officeDocument/2006/relationships/hyperlink" Target="https://lab.org.uk/u-s-cities-trail-latin-america-in-climate-change-efforts/" TargetMode="External"/><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ourarchive.otago.ac.nz/bitstream/handle/10523/1551/From_soothing_palliatives_and_towards_ecological_literacy.pdf" TargetMode="External"/><Relationship Id="rId4" Type="http://schemas.openxmlformats.org/officeDocument/2006/relationships/hyperlink" Target="http://irep.ntu.ac.uk/id/eprint/30441/1/PubSub8234_Valenzuela.pdf"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 Id="rId3" Type="http://schemas.openxmlformats.org/officeDocument/2006/relationships/hyperlink" Target="https://en.wikipedia.org/wiki/Global_warming?wprov=yicw1"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MY</a:t>
            </a:r>
            <a:r>
              <a:rPr lang="en-US" sz="1200" b="1" kern="1200" baseline="0" dirty="0" smtClean="0">
                <a:solidFill>
                  <a:schemeClr val="tx1"/>
                </a:solidFill>
                <a:effectLst/>
                <a:latin typeface="+mn-lt"/>
                <a:ea typeface="+mn-ea"/>
                <a:cs typeface="+mn-cs"/>
              </a:rPr>
              <a:t> STORY is </a:t>
            </a:r>
            <a:r>
              <a:rPr lang="en-US" dirty="0" smtClean="0"/>
              <a:t>doing (auto) ethnography (&amp; disruptive reflexivity) in investigating how corporatized environmentalism is creating denier storytelling circulating through social media echo chambers and continuing to turn climate change into climate denial.  I worked my whole career in the belly of the beast, the Business School, and its ‘business storytelling’ is the DARK</a:t>
            </a:r>
            <a:r>
              <a:rPr lang="en-US" baseline="0" dirty="0" smtClean="0"/>
              <a:t> SIDE</a:t>
            </a:r>
            <a:r>
              <a:rPr lang="en-US" dirty="0" smtClean="0"/>
              <a:t> OF</a:t>
            </a:r>
            <a:r>
              <a:rPr lang="en-US" baseline="0" dirty="0" smtClean="0"/>
              <a:t> STORYTELLING, </a:t>
            </a:r>
            <a:r>
              <a:rPr lang="en-US" dirty="0" smtClean="0"/>
              <a:t>colonizing the climate action movement with watered down corporatized ’sustainable development’ emplotments, such as Triple Bottom Line and Circular Economy. The result is that the UN and EU according to climate scientist accounts are likely to miss the Agenda 2030 goal of limiting climate global warming to 1.5 degrees Centigrade by 2030, and overshoot to a disastrous 4.0 to 6.0 result, in which only the poles will grow food by 2100 and most species including human kind will be extinct.</a:t>
            </a:r>
          </a:p>
          <a:p>
            <a:endParaRPr lang="en-US" dirty="0" smtClean="0"/>
          </a:p>
          <a:p>
            <a:r>
              <a:rPr lang="en-US" sz="1200" b="1" kern="1200" dirty="0" smtClean="0">
                <a:solidFill>
                  <a:schemeClr val="tx1"/>
                </a:solidFill>
                <a:effectLst/>
                <a:latin typeface="+mn-lt"/>
                <a:ea typeface="+mn-ea"/>
                <a:cs typeface="+mn-cs"/>
              </a:rPr>
              <a:t>You are an audience who believes in dark side of communication,</a:t>
            </a:r>
            <a:r>
              <a:rPr lang="en-US" sz="1200" b="1" kern="1200" baseline="0" dirty="0" smtClean="0">
                <a:solidFill>
                  <a:schemeClr val="tx1"/>
                </a:solidFill>
                <a:effectLst/>
                <a:latin typeface="+mn-lt"/>
                <a:ea typeface="+mn-ea"/>
                <a:cs typeface="+mn-cs"/>
              </a:rPr>
              <a:t> or in dark side of discourse, or in dark side of narrative. But I believe in the dark side of storytelling of the fossil fuel industry, the Koch brothers, who fund Climate Deniers’ echo chambers in public media in order to keep on making their money by BUSINESS-AS-USUAL</a:t>
            </a:r>
            <a:r>
              <a:rPr lang="en-US" sz="1200" b="1" kern="1200" baseline="0" dirty="0" smtClean="0">
                <a:solidFill>
                  <a:srgbClr val="FF0000"/>
                </a:solidFill>
                <a:effectLst/>
                <a:latin typeface="+mn-lt"/>
                <a:ea typeface="+mn-ea"/>
                <a:cs typeface="+mn-cs"/>
              </a:rPr>
              <a:t>. </a:t>
            </a:r>
            <a:r>
              <a:rPr lang="en-US" sz="1200" b="1" u="sng" kern="1200" baseline="0" dirty="0" smtClean="0">
                <a:solidFill>
                  <a:srgbClr val="FF0000"/>
                </a:solidFill>
                <a:effectLst/>
                <a:latin typeface="+mn-lt"/>
                <a:ea typeface="+mn-ea"/>
                <a:cs typeface="+mn-cs"/>
              </a:rPr>
              <a:t>There is a huge gap between the story told in climate science and the way the story is being told in Business Schools.  </a:t>
            </a:r>
            <a:r>
              <a:rPr lang="en-US" sz="1200" b="1" kern="1200" baseline="0" dirty="0" smtClean="0">
                <a:solidFill>
                  <a:srgbClr val="FF0000"/>
                </a:solidFill>
                <a:effectLst/>
                <a:latin typeface="+mn-lt"/>
                <a:ea typeface="+mn-ea"/>
                <a:cs typeface="+mn-cs"/>
              </a:rPr>
              <a:t>It is this dark side of storytelling that matters in keeping the United Nations 17 SDGs from actually averting the 1.5 degree increase in average global temperature since the industrial revolution.</a:t>
            </a:r>
            <a:r>
              <a:rPr lang="en-US" sz="1200" b="1" kern="1200" baseline="0" dirty="0" smtClean="0">
                <a:solidFill>
                  <a:schemeClr val="tx1"/>
                </a:solidFill>
                <a:effectLst/>
                <a:latin typeface="+mn-lt"/>
                <a:ea typeface="+mn-ea"/>
                <a:cs typeface="+mn-cs"/>
              </a:rPr>
              <a:t> It is not ONLY communication constitutes organization, and it is not ONLY critical discourse that will change climate denial of business storytelling. It is different storytelling research methodology,  I am calling ‘self-correcting storytelling science, a methodology of refuting the claims, instead of just verification. </a:t>
            </a:r>
          </a:p>
          <a:p>
            <a:r>
              <a:rPr lang="en-US" sz="1200" kern="1200" dirty="0" smtClean="0">
                <a:solidFill>
                  <a:schemeClr val="tx1"/>
                </a:solidFill>
                <a:latin typeface="+mn-lt"/>
                <a:ea typeface="+mn-ea"/>
                <a:cs typeface="+mn-cs"/>
              </a:rPr>
              <a:t>Business Storytelling and the 'Storytelling Science' of Self-Correcting Research'. Accepted Aug 12 2019 </a:t>
            </a:r>
            <a:r>
              <a:rPr lang="en-US" sz="1200" b="1" kern="1200" dirty="0" smtClean="0">
                <a:solidFill>
                  <a:schemeClr val="tx1"/>
                </a:solidFill>
                <a:latin typeface="+mn-lt"/>
                <a:ea typeface="+mn-ea"/>
                <a:cs typeface="+mn-cs"/>
              </a:rPr>
              <a:t>LJRMB </a:t>
            </a:r>
            <a:r>
              <a:rPr lang="en-US" sz="1200" b="1" i="1" kern="1200" dirty="0" smtClean="0">
                <a:solidFill>
                  <a:schemeClr val="tx1"/>
                </a:solidFill>
                <a:latin typeface="+mn-lt"/>
                <a:ea typeface="+mn-ea"/>
                <a:cs typeface="+mn-cs"/>
              </a:rPr>
              <a:t>London Journal of Management and Business </a:t>
            </a:r>
            <a:r>
              <a:rPr lang="en-US" sz="1200" b="1" i="0" kern="1200" dirty="0" smtClean="0">
                <a:solidFill>
                  <a:schemeClr val="tx1"/>
                </a:solidFill>
                <a:latin typeface="+mn-lt"/>
                <a:ea typeface="+mn-ea"/>
                <a:cs typeface="+mn-cs"/>
              </a:rPr>
              <a:t>| Vol:19 | Issue:2 | Compilation:1</a:t>
            </a:r>
            <a:r>
              <a:rPr lang="en-US" sz="1200" b="0" i="0" kern="1200" dirty="0" smtClean="0">
                <a:solidFill>
                  <a:schemeClr val="tx1"/>
                </a:solidFill>
                <a:latin typeface="+mn-lt"/>
                <a:ea typeface="+mn-ea"/>
                <a:cs typeface="+mn-cs"/>
              </a:rPr>
              <a:t>. AND See Boje &amp; Rosile Self-correcting storytelling science book you can download book </a:t>
            </a:r>
            <a:r>
              <a:rPr lang="en-US" sz="1200" b="0" i="0" kern="1200" dirty="0" err="1" smtClean="0">
                <a:solidFill>
                  <a:schemeClr val="tx1"/>
                </a:solidFill>
                <a:latin typeface="+mn-lt"/>
                <a:ea typeface="+mn-ea"/>
                <a:cs typeface="+mn-cs"/>
              </a:rPr>
              <a:t>til</a:t>
            </a:r>
            <a:r>
              <a:rPr lang="en-US" sz="1200" b="0" i="0" kern="1200" baseline="0" dirty="0" smtClean="0">
                <a:solidFill>
                  <a:schemeClr val="tx1"/>
                </a:solidFill>
                <a:latin typeface="+mn-lt"/>
                <a:ea typeface="+mn-ea"/>
                <a:cs typeface="+mn-cs"/>
              </a:rPr>
              <a:t> its published</a:t>
            </a:r>
            <a:endParaRPr lang="en-US" sz="1200" b="1" kern="1200" baseline="0" dirty="0" smtClean="0">
              <a:solidFill>
                <a:schemeClr val="tx1"/>
              </a:solidFill>
              <a:effectLst/>
              <a:latin typeface="+mn-lt"/>
              <a:ea typeface="+mn-ea"/>
              <a:cs typeface="+mn-cs"/>
            </a:endParaRPr>
          </a:p>
          <a:p>
            <a:endParaRPr lang="en-US" sz="1200" b="1" kern="1200" baseline="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And its combining CRITICAL STORYTELLING with CCO with Critical Discourse, instead of SILOING them in separate disciplines.  More than this it takes all 3 to trace the flaw in WATER CAPITALISM that is displacing OIL CAPITALISM!</a:t>
            </a:r>
          </a:p>
          <a:p>
            <a:r>
              <a:rPr lang="en-US" sz="1200" kern="1200" dirty="0" smtClean="0">
                <a:solidFill>
                  <a:schemeClr val="tx1"/>
                </a:solidFill>
                <a:effectLst/>
                <a:latin typeface="+mn-lt"/>
                <a:ea typeface="+mn-ea"/>
                <a:cs typeface="+mn-cs"/>
              </a:rPr>
              <a:t>WHY?</a:t>
            </a:r>
            <a:r>
              <a:rPr lang="en-US" sz="1200" kern="1200" baseline="0" dirty="0" smtClean="0">
                <a:solidFill>
                  <a:schemeClr val="tx1"/>
                </a:solidFill>
                <a:effectLst/>
                <a:latin typeface="+mn-lt"/>
                <a:ea typeface="+mn-ea"/>
                <a:cs typeface="+mn-cs"/>
              </a:rPr>
              <a:t> Edward Abbey’s famous quote </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growth for the sake of growth is a cancerous madness’ actually has a context that is THE DARK SIDE OF WATER STORYTELLING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Edward Abbey (1968/1971: 145, boldness, mine) put it, “</a:t>
            </a:r>
            <a:r>
              <a:rPr lang="en-US" sz="1200" b="1" kern="1200" dirty="0" smtClean="0">
                <a:solidFill>
                  <a:schemeClr val="tx1"/>
                </a:solidFill>
                <a:effectLst/>
                <a:latin typeface="+mn-lt"/>
                <a:ea typeface="+mn-ea"/>
                <a:cs typeface="+mn-cs"/>
              </a:rPr>
              <a:t>growth for the sake of growth is a cancerous madness</a:t>
            </a:r>
            <a:r>
              <a:rPr lang="en-US" sz="1200" kern="1200" dirty="0" smtClean="0">
                <a:solidFill>
                  <a:schemeClr val="tx1"/>
                </a:solidFill>
                <a:effectLst/>
                <a:latin typeface="+mn-lt"/>
                <a:ea typeface="+mn-ea"/>
                <a:cs typeface="+mn-cs"/>
              </a:rPr>
              <a:t>”. What people don’t do is read the rest of the quote, which is about water:</a:t>
            </a:r>
          </a:p>
          <a:p>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There is no lack of water here unless you try to establish a city where no city should be … The Developers, of course-the politicians, businessmen, bankers, administrators, engineers-they see ... a desperate water shortage ... They propose schemes of conspiring proportions for diverting water by the damful ... What for? In anticipation of future needs, in order to provide for the continued industrial and population growth of the Southwest</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STOP HERE</a:t>
            </a:r>
          </a:p>
          <a:p>
            <a:r>
              <a:rPr lang="mr-IN"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.And in such an answer we see that it's only the old numbers game again, the monomania of the small and very simple minds in the grip of an obsession. They cannot see that </a:t>
            </a:r>
            <a:r>
              <a:rPr lang="en-US" sz="1200" b="1" kern="1200" dirty="0" smtClean="0">
                <a:solidFill>
                  <a:schemeClr val="tx1"/>
                </a:solidFill>
                <a:effectLst/>
                <a:latin typeface="+mn-lt"/>
                <a:ea typeface="+mn-ea"/>
                <a:cs typeface="+mn-cs"/>
              </a:rPr>
              <a:t>growth for the sake of growth is a cancerous madness</a:t>
            </a:r>
            <a:r>
              <a:rPr lang="en-US" sz="1200" kern="1200" dirty="0" smtClean="0">
                <a:solidFill>
                  <a:schemeClr val="tx1"/>
                </a:solidFill>
                <a:effectLst/>
                <a:latin typeface="+mn-lt"/>
                <a:ea typeface="+mn-ea"/>
                <a:cs typeface="+mn-cs"/>
              </a:rPr>
              <a:t>, that Phoenix and Albuquerque will not be better cities to live in when their populations are doubled again and again. They would never understand that an economic system which can only expand or expire must be false to all that is human”  (Abbey, 1968/1971: 145, boldness mine).</a:t>
            </a:r>
            <a:r>
              <a:rPr lang="en-US" dirty="0" smtClean="0">
                <a:effectLst/>
              </a:rPr>
              <a:t> </a:t>
            </a:r>
          </a:p>
        </p:txBody>
      </p:sp>
      <p:sp>
        <p:nvSpPr>
          <p:cNvPr id="4" name="Slide Number Placeholder 3"/>
          <p:cNvSpPr>
            <a:spLocks noGrp="1"/>
          </p:cNvSpPr>
          <p:nvPr>
            <p:ph type="sldNum" sz="quarter" idx="10"/>
          </p:nvPr>
        </p:nvSpPr>
        <p:spPr/>
        <p:txBody>
          <a:bodyPr/>
          <a:lstStyle/>
          <a:p>
            <a:fld id="{8D313201-7410-334A-A6F1-202685E394A2}" type="slidenum">
              <a:rPr lang="en-US" smtClean="0"/>
              <a:t>1</a:t>
            </a:fld>
            <a:endParaRPr lang="en-US"/>
          </a:p>
        </p:txBody>
      </p:sp>
    </p:spTree>
    <p:extLst>
      <p:ext uri="{BB962C8B-B14F-4D97-AF65-F5344CB8AC3E}">
        <p14:creationId xmlns:p14="http://schemas.microsoft.com/office/powerpoint/2010/main" val="279496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*Transformational Change of Business Colleges/ </a:t>
            </a:r>
            <a:r>
              <a:rPr lang="en-US" dirty="0" err="1" smtClean="0"/>
              <a:t>AoM</a:t>
            </a:r>
            <a:endParaRPr lang="en-US" dirty="0" smtClean="0"/>
          </a:p>
          <a:p>
            <a:pPr marL="0" indent="0">
              <a:buNone/>
            </a:pPr>
            <a:r>
              <a:rPr lang="en-US" dirty="0" smtClean="0"/>
              <a:t>*More </a:t>
            </a:r>
            <a:r>
              <a:rPr lang="en-US" b="1" i="1" dirty="0" smtClean="0"/>
              <a:t>critical</a:t>
            </a:r>
            <a:r>
              <a:rPr lang="en-US" dirty="0" smtClean="0"/>
              <a:t> Org. </a:t>
            </a:r>
            <a:r>
              <a:rPr lang="en-US" dirty="0" err="1" smtClean="0"/>
              <a:t>Beh</a:t>
            </a:r>
            <a:r>
              <a:rPr lang="en-US" dirty="0" smtClean="0"/>
              <a:t>., Org. Dev., Org. Theory, and *Textbooks highlighting </a:t>
            </a:r>
            <a:r>
              <a:rPr lang="en-US" b="1" i="1" dirty="0" smtClean="0"/>
              <a:t>Natural Ecology </a:t>
            </a:r>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10</a:t>
            </a:fld>
            <a:endParaRPr lang="en-US"/>
          </a:p>
        </p:txBody>
      </p:sp>
    </p:spTree>
    <p:extLst>
      <p:ext uri="{BB962C8B-B14F-4D97-AF65-F5344CB8AC3E}">
        <p14:creationId xmlns:p14="http://schemas.microsoft.com/office/powerpoint/2010/main" val="1118235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“Critics of sustainable development also argue that it can colonize areas of Third World social life that are not yet ruled by the logic of the market or the consumer, areas such as forests, water rights and sacred sites (Escobar, 1995; </a:t>
            </a:r>
            <a:r>
              <a:rPr lang="en-US" sz="1200" dirty="0" err="1" smtClean="0"/>
              <a:t>Visvanathan</a:t>
            </a:r>
            <a:r>
              <a:rPr lang="en-US" sz="1200" dirty="0" smtClean="0"/>
              <a:t>, 1991)” </a:t>
            </a:r>
            <a:r>
              <a:rPr lang="en-US" sz="1200" dirty="0" smtClean="0">
                <a:hlinkClick r:id="rId3"/>
              </a:rPr>
              <a:t>from Banerjee 1999</a:t>
            </a:r>
            <a:endParaRPr lang="en-US" sz="1200" dirty="0" smtClean="0"/>
          </a:p>
          <a:p>
            <a:endParaRPr lang="en-US" dirty="0" smtClean="0"/>
          </a:p>
          <a:p>
            <a:r>
              <a:rPr lang="en-US" b="1" dirty="0" smtClean="0">
                <a:solidFill>
                  <a:srgbClr val="FF0000"/>
                </a:solidFill>
              </a:rPr>
              <a:t>CM1 has critique of Sustainable Development lacking in other texts</a:t>
            </a:r>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11</a:t>
            </a:fld>
            <a:endParaRPr lang="en-US"/>
          </a:p>
        </p:txBody>
      </p:sp>
    </p:spTree>
    <p:extLst>
      <p:ext uri="{BB962C8B-B14F-4D97-AF65-F5344CB8AC3E}">
        <p14:creationId xmlns:p14="http://schemas.microsoft.com/office/powerpoint/2010/main" val="1941885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in Phase Two use Abductive-Inductive-Deductive triad</a:t>
            </a:r>
          </a:p>
          <a:p>
            <a:r>
              <a:rPr lang="en-US" dirty="0" smtClean="0"/>
              <a:t>This</a:t>
            </a:r>
            <a:r>
              <a:rPr lang="en-US" baseline="0" dirty="0" smtClean="0"/>
              <a:t> is phase two of self-correcting in which doing storytelling conversations with others sharing my reflexivities with them and they sharing theirs with me. </a:t>
            </a:r>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12</a:t>
            </a:fld>
            <a:endParaRPr lang="en-US"/>
          </a:p>
        </p:txBody>
      </p:sp>
    </p:spTree>
    <p:extLst>
      <p:ext uri="{BB962C8B-B14F-4D97-AF65-F5344CB8AC3E}">
        <p14:creationId xmlns:p14="http://schemas.microsoft.com/office/powerpoint/2010/main" val="4008933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wrote</a:t>
            </a:r>
            <a:r>
              <a:rPr lang="en-US" baseline="0" dirty="0" smtClean="0"/>
              <a:t> this out before the sessions</a:t>
            </a:r>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13</a:t>
            </a:fld>
            <a:endParaRPr lang="en-US"/>
          </a:p>
        </p:txBody>
      </p:sp>
    </p:spTree>
    <p:extLst>
      <p:ext uri="{BB962C8B-B14F-4D97-AF65-F5344CB8AC3E}">
        <p14:creationId xmlns:p14="http://schemas.microsoft.com/office/powerpoint/2010/main" val="2495143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seen the river</a:t>
            </a:r>
            <a:r>
              <a:rPr lang="en-US" baseline="0" dirty="0" smtClean="0"/>
              <a:t> in wintertime and no water flows in it</a:t>
            </a:r>
          </a:p>
          <a:p>
            <a:r>
              <a:rPr lang="en-US" baseline="0" dirty="0" smtClean="0"/>
              <a:t>Fish and Wild Life collect some silvery minnows since they are on Endangered Species List</a:t>
            </a:r>
          </a:p>
          <a:p>
            <a:r>
              <a:rPr lang="en-US" baseline="0" dirty="0" smtClean="0"/>
              <a:t>You might have heard, this week Trump proposed to put economic calculations on the choice of what species gets to be on the endangered list.  </a:t>
            </a:r>
          </a:p>
          <a:p>
            <a:r>
              <a:rPr lang="en-US" baseline="0" dirty="0" smtClean="0"/>
              <a:t>87% of Americans support endangered species list, but this is the Dark Side of Storytelling</a:t>
            </a:r>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14</a:t>
            </a:fld>
            <a:endParaRPr lang="en-US"/>
          </a:p>
        </p:txBody>
      </p:sp>
    </p:spTree>
    <p:extLst>
      <p:ext uri="{BB962C8B-B14F-4D97-AF65-F5344CB8AC3E}">
        <p14:creationId xmlns:p14="http://schemas.microsoft.com/office/powerpoint/2010/main" val="164770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not a living energy supporting the web of life, </a:t>
            </a:r>
          </a:p>
          <a:p>
            <a:pPr marL="0" indent="0">
              <a:buNone/>
            </a:pPr>
            <a:r>
              <a:rPr lang="en-US" dirty="0" smtClean="0"/>
              <a:t>not riparian shore life and not aquatic life, </a:t>
            </a:r>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15</a:t>
            </a:fld>
            <a:endParaRPr lang="en-US"/>
          </a:p>
        </p:txBody>
      </p:sp>
    </p:spTree>
    <p:extLst>
      <p:ext uri="{BB962C8B-B14F-4D97-AF65-F5344CB8AC3E}">
        <p14:creationId xmlns:p14="http://schemas.microsoft.com/office/powerpoint/2010/main" val="3859167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Anderson (still laughing): “Actually if you look at the numbers, just look at the ground water withdrawals from Doña Ana County, and surface water withdrawals. Up to 2010 it looks like this [telling the story by making an X with his arms]. Starting in 2011 through 2017 it stops.”</a:t>
            </a:r>
          </a:p>
          <a:p>
            <a:pPr marL="0" indent="0">
              <a:buNone/>
            </a:pPr>
            <a:endParaRPr lang="en-US" dirty="0" smtClean="0"/>
          </a:p>
          <a:p>
            <a:pPr marL="0" indent="0">
              <a:buNone/>
            </a:pPr>
            <a:r>
              <a:rPr lang="en-US" dirty="0" smtClean="0"/>
              <a:t>Boje: “Let me get this straight. Surface water would have been high, then ground water low, but then it reversed?”</a:t>
            </a:r>
          </a:p>
          <a:p>
            <a:pPr marL="0" indent="0">
              <a:buNone/>
            </a:pPr>
            <a:endParaRPr lang="en-US" dirty="0" smtClean="0"/>
          </a:p>
          <a:p>
            <a:pPr mar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16</a:t>
            </a:fld>
            <a:endParaRPr lang="en-US"/>
          </a:p>
        </p:txBody>
      </p:sp>
    </p:spTree>
    <p:extLst>
      <p:ext uri="{BB962C8B-B14F-4D97-AF65-F5344CB8AC3E}">
        <p14:creationId xmlns:p14="http://schemas.microsoft.com/office/powerpoint/2010/main" val="2292955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a:t>
            </a:r>
            <a:r>
              <a:rPr lang="en-US" baseline="0" dirty="0" smtClean="0"/>
              <a:t> out the yellow arrow, the only data point the State of NM wants to admit into its reporting</a:t>
            </a:r>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17</a:t>
            </a:fld>
            <a:endParaRPr lang="en-US"/>
          </a:p>
        </p:txBody>
      </p:sp>
    </p:spTree>
    <p:extLst>
      <p:ext uri="{BB962C8B-B14F-4D97-AF65-F5344CB8AC3E}">
        <p14:creationId xmlns:p14="http://schemas.microsoft.com/office/powerpoint/2010/main" val="385632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 has been a leading participant in the Quantum Storytelling Conference since the beginning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our tribe, there’s a story of a person named… ‘Scabby Round Robe.’ He’s probably a person with a worn buffalo robe. He’d stayed with the beavers and learned many things. That is another whole long story. But this story I want to tell now, it was decided that there needed to be a treaty between humans and all the animals. And this goes back to native philosophy, native belief that ‘we’re related to everything’ </a:t>
            </a:r>
            <a:r>
              <a:rPr lang="mr-IN" dirty="0" smtClean="0"/>
              <a:t>…</a:t>
            </a: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indent="0">
              <a:buNone/>
            </a:pPr>
            <a:r>
              <a:rPr lang="en-US" dirty="0" smtClean="0"/>
              <a:t>So in this meeting with the animals, Scabby Round Robe, kind of, you might say, facilitated that.  And after discussions, the animals agreed, ‘well we need to make this agreement, this understanding between us, to be able to keep things in harmony and balance’, and to insure continuation, as you work with sustainability, if you will. So they agreed to it.</a:t>
            </a:r>
          </a:p>
          <a:p>
            <a:pPr marL="0" indent="0">
              <a:buNone/>
            </a:pPr>
            <a:r>
              <a:rPr lang="en-US" dirty="0" smtClean="0"/>
              <a:t> </a:t>
            </a:r>
          </a:p>
          <a:p>
            <a:pPr marL="0" indent="0">
              <a:buNone/>
            </a:pPr>
            <a:r>
              <a:rPr lang="en-US" dirty="0" smtClean="0"/>
              <a:t>And there was a lizard there, a salamander.... What the animals agreed is they would share their power with humans. And share some of their power. And so because we all have power, and as you know in Quantum Physics, power is related to energy. That’s because everything has energy. And that’s how everything is related. And everyone was agreeing to share their power with humans.</a:t>
            </a:r>
          </a:p>
          <a:p>
            <a:pPr marL="0" indent="0">
              <a:buNone/>
            </a:pPr>
            <a:endParaRPr lang="en-US" dirty="0" smtClean="0"/>
          </a:p>
          <a:p>
            <a:pPr marL="0" indent="0">
              <a:buNone/>
            </a:pPr>
            <a:r>
              <a:rPr lang="en-US" dirty="0" smtClean="0"/>
              <a:t>And so the Salamander said, ‘OK Yeah, I’ll share some of my power.’</a:t>
            </a:r>
          </a:p>
          <a:p>
            <a:pPr marL="0" indent="0">
              <a:buNone/>
            </a:pPr>
            <a:r>
              <a:rPr lang="en-US" dirty="0" smtClean="0"/>
              <a:t> </a:t>
            </a:r>
          </a:p>
          <a:p>
            <a:pPr marL="0" indent="0">
              <a:buNone/>
            </a:pPr>
            <a:r>
              <a:rPr lang="en-US" dirty="0" smtClean="0"/>
              <a:t>And the other animals started laughing at him. ‘Oh, you’re just a little tiny thing.’ ‘You don’t have any power.’ And that, and so the little salamander says ‘OK, we’ll see then.’ </a:t>
            </a:r>
          </a:p>
          <a:p>
            <a:pPr marL="0" indent="0">
              <a:buNone/>
            </a:pPr>
            <a:r>
              <a:rPr lang="en-US" dirty="0" smtClean="0"/>
              <a:t> </a:t>
            </a:r>
          </a:p>
          <a:p>
            <a:pPr marL="0" indent="0">
              <a:buNone/>
            </a:pPr>
            <a:r>
              <a:rPr lang="en-US" dirty="0" smtClean="0"/>
              <a:t>And so what happened is he made it rain.</a:t>
            </a:r>
          </a:p>
          <a:p>
            <a:pPr marL="0" indent="0">
              <a:buNone/>
            </a:pPr>
            <a:r>
              <a:rPr lang="en-US" dirty="0" smtClean="0"/>
              <a:t>And it rained.</a:t>
            </a:r>
          </a:p>
          <a:p>
            <a:pPr marL="0" indent="0">
              <a:buNone/>
            </a:pPr>
            <a:r>
              <a:rPr lang="en-US" dirty="0" smtClean="0"/>
              <a:t>And it rained.</a:t>
            </a:r>
          </a:p>
          <a:p>
            <a:pPr marL="0" indent="0">
              <a:buNone/>
            </a:pPr>
            <a:r>
              <a:rPr lang="en-US" dirty="0" smtClean="0"/>
              <a:t>And it rained.</a:t>
            </a:r>
          </a:p>
          <a:p>
            <a:pPr marL="0" indent="0">
              <a:buNone/>
            </a:pPr>
            <a:r>
              <a:rPr lang="en-US" dirty="0" smtClean="0"/>
              <a:t>And it rained! </a:t>
            </a:r>
          </a:p>
          <a:p>
            <a:pPr marL="0" indent="0">
              <a:buNone/>
            </a:pPr>
            <a:r>
              <a:rPr lang="en-US" dirty="0" smtClean="0"/>
              <a:t> </a:t>
            </a:r>
          </a:p>
          <a:p>
            <a:pPr marL="0" indent="0">
              <a:buNone/>
            </a:pPr>
            <a:r>
              <a:rPr lang="en-US" dirty="0" smtClean="0"/>
              <a:t>And the Earth started to flood. Pretty soon the animals got scared and realized what was going on. So they went to the salamander and said: “OK, OK, you got power. You got power!”</a:t>
            </a:r>
          </a:p>
          <a:p>
            <a:pPr marL="0" indent="0">
              <a:buNone/>
            </a:pPr>
            <a:r>
              <a:rPr lang="en-US" dirty="0" smtClean="0"/>
              <a:t> </a:t>
            </a:r>
          </a:p>
          <a:p>
            <a:pPr marL="0" indent="0">
              <a:buNone/>
            </a:pPr>
            <a:r>
              <a:rPr lang="en-US" dirty="0" smtClean="0"/>
              <a:t>[Boje and Pepion both belly laughing]</a:t>
            </a:r>
          </a:p>
          <a:p>
            <a:pPr marL="0" indent="0">
              <a:buNone/>
            </a:pPr>
            <a:r>
              <a:rPr lang="en-US" dirty="0" smtClean="0"/>
              <a:t> </a:t>
            </a:r>
          </a:p>
          <a:p>
            <a:pPr marL="0" indent="0">
              <a:buNone/>
            </a:pPr>
            <a:r>
              <a:rPr lang="en-US" dirty="0" smtClean="0"/>
              <a:t>Pepion: Between them, they said: ‘please stop it. Please stop it!’ And so that’s when they realized that even something that minute and something that small has power.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18</a:t>
            </a:fld>
            <a:endParaRPr lang="en-US"/>
          </a:p>
        </p:txBody>
      </p:sp>
    </p:spTree>
    <p:extLst>
      <p:ext uri="{BB962C8B-B14F-4D97-AF65-F5344CB8AC3E}">
        <p14:creationId xmlns:p14="http://schemas.microsoft.com/office/powerpoint/2010/main" val="2168120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keep journals recording my abductive inferences</a:t>
            </a:r>
            <a:r>
              <a:rPr lang="en-US" baseline="0" dirty="0" smtClean="0"/>
              <a:t> before doing the inquiries that are inductive and I record the deductive theories available, and change the assumptions after the travels</a:t>
            </a:r>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19</a:t>
            </a:fld>
            <a:endParaRPr lang="en-US"/>
          </a:p>
        </p:txBody>
      </p:sp>
    </p:spTree>
    <p:extLst>
      <p:ext uri="{BB962C8B-B14F-4D97-AF65-F5344CB8AC3E}">
        <p14:creationId xmlns:p14="http://schemas.microsoft.com/office/powerpoint/2010/main" val="2121955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Draft</a:t>
            </a:r>
            <a:r>
              <a:rPr lang="en-US" baseline="0" dirty="0" smtClean="0"/>
              <a:t> of a CLAW article on dark side of water storytelling</a:t>
            </a:r>
          </a:p>
          <a:p>
            <a:r>
              <a:rPr lang="en-US" dirty="0" smtClean="0"/>
              <a:t>Haraway, Donna J. (2016) Staying with the Trouble.</a:t>
            </a:r>
            <a:r>
              <a:rPr lang="en-US" baseline="0" dirty="0" smtClean="0"/>
              <a:t> Is a MULTI-SPECIES STORYTELLING answer to the Dark Side of Communication. By Making Odd-Kin with all species, we discover our connectedness in the midst </a:t>
            </a:r>
            <a:r>
              <a:rPr lang="en-US" baseline="0" smtClean="0"/>
              <a:t>of spiraling </a:t>
            </a:r>
            <a:r>
              <a:rPr lang="en-US" baseline="0" dirty="0" smtClean="0"/>
              <a:t>ecological devastation. Instead of Anthropocene, she calls t the </a:t>
            </a:r>
            <a:r>
              <a:rPr lang="en-US" b="1" i="1" baseline="0" dirty="0" smtClean="0"/>
              <a:t>Chthulucene, how humans and non-humans are inextricably linked in </a:t>
            </a:r>
            <a:r>
              <a:rPr lang="en-US" b="1" i="1" baseline="0" dirty="0" err="1" smtClean="0"/>
              <a:t>sym</a:t>
            </a:r>
            <a:r>
              <a:rPr lang="en-US" b="1" i="1" baseline="0" dirty="0" smtClean="0"/>
              <a:t>-poiesis instead of auto-poiesis.  How to build more livable futures. Chthulucene is not just a word, it replaces Human Relations with Kin-Ship of all kinds of species in a multi-species storytelling. </a:t>
            </a:r>
            <a:r>
              <a:rPr lang="en-US" b="0" i="0" baseline="0" dirty="0" smtClean="0"/>
              <a:t>It is a pathway out of troubled waters of neoliberal Spencerism Economic growth damage to our ecosystems. It is an answer to gloom and doom world telling of Anthropocene scholarship by ‘Staying with the Trouble’ of our damage to the planet systems.  It is the Power of Storytelling of our entanglement with all species. It is not the self-making narratives of neoliberal individualism. It is not to clear away present and past to make way for some future pathways for coming generations. It is not Apocalyptic Water Capitalism, it is not the future prophesized by the </a:t>
            </a:r>
            <a:r>
              <a:rPr lang="en-US" b="0" i="0" baseline="0" dirty="0" err="1" smtClean="0"/>
              <a:t>Capitalocene</a:t>
            </a:r>
            <a:r>
              <a:rPr lang="en-US" b="0" i="0" baseline="0" dirty="0" smtClean="0"/>
              <a:t>. </a:t>
            </a:r>
            <a:r>
              <a:rPr lang="en-US" b="0" i="1" baseline="0" dirty="0" smtClean="0"/>
              <a:t>Instead of bitter cynicism of game over, it </a:t>
            </a:r>
            <a:r>
              <a:rPr lang="en-US" b="0" i="1" baseline="0" dirty="0" err="1" smtClean="0"/>
              <a:t>isa</a:t>
            </a:r>
            <a:r>
              <a:rPr lang="en-US" b="0" i="1" baseline="0" dirty="0" smtClean="0"/>
              <a:t> pathway to multi-species flourishing. </a:t>
            </a:r>
          </a:p>
          <a:p>
            <a:r>
              <a:rPr lang="en-US" b="0" i="1" baseline="0" dirty="0" smtClean="0"/>
              <a:t>The post WWII marked Earth’s Water Capitalism emergence, the privatization and commercialization of world’s water sources and systems. For Haraway ‘Staying with the Trouble’ means a method of ‘Material semiotics’ a multi-species storytelling of collaboration, combinations, and COM-POST in the “midst of rapidly </a:t>
            </a:r>
            <a:r>
              <a:rPr lang="en-US" b="0" i="1" baseline="0" dirty="0" err="1" smtClean="0"/>
              <a:t>metlting</a:t>
            </a:r>
            <a:r>
              <a:rPr lang="en-US" b="0" i="1" baseline="0" dirty="0" smtClean="0"/>
              <a:t> ice” rising sea levels, it is “be care that animates action” of ‘multispecies environmental justice’.  </a:t>
            </a:r>
            <a:r>
              <a:rPr lang="en-US" b="0" i="0" baseline="0" dirty="0" smtClean="0"/>
              <a:t>It is Terapolis a “fabulated’, ‘multispecies storytelling.’ No longer a </a:t>
            </a:r>
            <a:r>
              <a:rPr lang="en-US" b="0" i="0" baseline="0" dirty="0" err="1" smtClean="0"/>
              <a:t>posthuman</a:t>
            </a:r>
            <a:r>
              <a:rPr lang="en-US" b="0" i="0" baseline="0" dirty="0" smtClean="0"/>
              <a:t>, but a COM-POST, a constellation of emerging sites of Terapolis. </a:t>
            </a:r>
          </a:p>
          <a:p>
            <a:r>
              <a:rPr lang="en-US" b="0" i="1" baseline="0" dirty="0" smtClean="0"/>
              <a:t>   	</a:t>
            </a:r>
            <a:r>
              <a:rPr lang="en-US" b="0" i="0" baseline="0" dirty="0" smtClean="0"/>
              <a:t>I learn from Navajo Indigenous Ways of Knowing (IWOK) abut the string games, the continuous weaving of string figures </a:t>
            </a:r>
            <a:r>
              <a:rPr lang="en-US" b="0" i="0" baseline="0" dirty="0" err="1" smtClean="0"/>
              <a:t>Na’atl’o</a:t>
            </a:r>
            <a:r>
              <a:rPr lang="en-US" b="0" i="0" baseline="0" dirty="0" smtClean="0"/>
              <a:t>’. </a:t>
            </a:r>
          </a:p>
          <a:p>
            <a:r>
              <a:rPr lang="en-US" b="0" i="0" baseline="0" dirty="0" smtClean="0"/>
              <a:t>I </a:t>
            </a:r>
            <a:r>
              <a:rPr lang="en-US" b="0" i="0" baseline="0" dirty="0" err="1" smtClean="0"/>
              <a:t>lear</a:t>
            </a:r>
            <a:r>
              <a:rPr lang="en-US" b="0" i="0" baseline="0" dirty="0" smtClean="0"/>
              <a:t> to become part of the weave, the becoming-with of both living things and living beings co-producing spacetimemattering.</a:t>
            </a:r>
          </a:p>
          <a:p>
            <a:endParaRPr lang="en-US" b="0" i="0" baseline="0" dirty="0" smtClean="0"/>
          </a:p>
          <a:p>
            <a:r>
              <a:rPr lang="en-US" b="0" i="0" baseline="0" dirty="0" smtClean="0"/>
              <a:t>We are 37.2 trillion living cells in a body sack, that loves water, survives in water bodies on a planet of 70% sea water, and only half of one percent of accessible fresh drinkable water.  I live in New Mexico and it has the most droughts of any of the states, and the flash flooding. We only get 10 inches of rain, and that is a lot less than the rain in Denmark.  </a:t>
            </a:r>
            <a:endParaRPr lang="en-US" b="1" i="1" baseline="0" dirty="0" smtClean="0"/>
          </a:p>
          <a:p>
            <a:r>
              <a:rPr lang="en-US" b="1" i="1" baseline="0" dirty="0" smtClean="0"/>
              <a:t>As a storytelling researcher, I observer, participate in, am complicit in, and analyze the multi-species storytelling phenomena. I am </a:t>
            </a:r>
            <a:r>
              <a:rPr lang="en-US" b="1" i="1" baseline="0" dirty="0" err="1" smtClean="0"/>
              <a:t>observiing</a:t>
            </a:r>
            <a:r>
              <a:rPr lang="en-US" b="1" i="1" baseline="0" dirty="0" smtClean="0"/>
              <a:t> the hermeneutic spiral as pre-stories and pre-narratives I call ‘antenarratives’ constitute dialogic story webs and dominant monological narratives and dialectical counternarratives. This all swims in discourses, is semiotic materialism language, and the cyber semiotics of Søren Brier of Copenhagen Business School, who combines Charles Sanders Peirce semiotic triadics with </a:t>
            </a:r>
            <a:r>
              <a:rPr lang="en-US" b="1" i="1" baseline="0" dirty="0" err="1" smtClean="0"/>
              <a:t>Luhman’s</a:t>
            </a:r>
            <a:r>
              <a:rPr lang="en-US" b="1" i="1" baseline="0" dirty="0" smtClean="0"/>
              <a:t> auto-poiesis. I am a Walter Benjamin and Mikhail Bakhtin, a Jean Paul Sartre, and Ivan </a:t>
            </a:r>
            <a:r>
              <a:rPr lang="en-US" b="1" i="1" baseline="0" dirty="0" err="1" smtClean="0"/>
              <a:t>Illiich</a:t>
            </a:r>
            <a:r>
              <a:rPr lang="en-US" b="1" i="1" baseline="0" dirty="0" smtClean="0"/>
              <a:t>, and Zygmunt Bauman philosopher. I made my turn away from social constructivism to social materialism. </a:t>
            </a:r>
          </a:p>
          <a:p>
            <a:endParaRPr lang="en-US" b="1" i="1" baseline="0" dirty="0" smtClean="0"/>
          </a:p>
          <a:p>
            <a:r>
              <a:rPr lang="en-US" b="1" i="1" baseline="0" dirty="0" smtClean="0"/>
              <a:t>The earth’s atmospheric water vapor, its surface ice glaciers and permafrost, and its underground purifying aquifers are part of the water cycle, whose scientific name is hydrological cycle. Warming the planet, shifts the water cycle to something no longer nurturing, caring, and loving to most watery species, including human kind.</a:t>
            </a:r>
          </a:p>
          <a:p>
            <a:r>
              <a:rPr lang="en-US" b="1" i="1" baseline="0" dirty="0" err="1" smtClean="0"/>
              <a:t>Gaiagraphy</a:t>
            </a:r>
            <a:r>
              <a:rPr lang="en-US" b="1" i="1" baseline="0" dirty="0" smtClean="0"/>
              <a:t> </a:t>
            </a:r>
            <a:r>
              <a:rPr lang="en-US" b="1" i="1" baseline="0" dirty="0" err="1" smtClean="0"/>
              <a:t>O’Doherty</a:t>
            </a:r>
            <a:r>
              <a:rPr lang="en-US" b="1" i="1" baseline="0" dirty="0" smtClean="0"/>
              <a:t> &amp; </a:t>
            </a:r>
            <a:r>
              <a:rPr lang="en-US" b="1" i="1" baseline="0" dirty="0" err="1" smtClean="0"/>
              <a:t>Statler</a:t>
            </a:r>
            <a:r>
              <a:rPr lang="en-US" b="1" i="1" baseline="0" dirty="0" smtClean="0"/>
              <a:t> (2019) paper “</a:t>
            </a:r>
            <a:r>
              <a:rPr lang="en-US" sz="1200" kern="1200" dirty="0" smtClean="0">
                <a:solidFill>
                  <a:schemeClr val="tx1"/>
                </a:solidFill>
                <a:effectLst/>
                <a:latin typeface="+mn-lt"/>
                <a:ea typeface="+mn-ea"/>
                <a:cs typeface="+mn-cs"/>
              </a:rPr>
              <a:t>The Coming Crisis of Organization Studies: </a:t>
            </a:r>
            <a:r>
              <a:rPr lang="en-US" sz="1200" kern="1200" dirty="0" err="1" smtClean="0">
                <a:solidFill>
                  <a:schemeClr val="tx1"/>
                </a:solidFill>
                <a:effectLst/>
                <a:latin typeface="+mn-lt"/>
                <a:ea typeface="+mn-ea"/>
                <a:cs typeface="+mn-cs"/>
              </a:rPr>
              <a:t>Gaiagraphy</a:t>
            </a:r>
            <a:r>
              <a:rPr lang="en-US" sz="1200" kern="1200" dirty="0" smtClean="0">
                <a:solidFill>
                  <a:schemeClr val="tx1"/>
                </a:solidFill>
                <a:effectLst/>
                <a:latin typeface="+mn-lt"/>
                <a:ea typeface="+mn-ea"/>
                <a:cs typeface="+mn-cs"/>
              </a:rPr>
              <a:t> and New Political Imaginaries </a:t>
            </a:r>
            <a:endParaRPr lang="en-US" dirty="0" smtClean="0"/>
          </a:p>
          <a:p>
            <a:r>
              <a:rPr lang="en-US" sz="1200" kern="1200" dirty="0" smtClean="0">
                <a:solidFill>
                  <a:schemeClr val="tx1"/>
                </a:solidFill>
                <a:effectLst/>
                <a:latin typeface="+mn-lt"/>
                <a:ea typeface="+mn-ea"/>
                <a:cs typeface="+mn-cs"/>
              </a:rPr>
              <a:t>Authors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Damian </a:t>
            </a:r>
            <a:r>
              <a:rPr lang="en-US" sz="1200" kern="1200" dirty="0" err="1" smtClean="0">
                <a:solidFill>
                  <a:schemeClr val="tx1"/>
                </a:solidFill>
                <a:effectLst/>
                <a:latin typeface="+mn-lt"/>
                <a:ea typeface="+mn-ea"/>
                <a:cs typeface="+mn-cs"/>
              </a:rPr>
              <a:t>O'Doherty</a:t>
            </a:r>
            <a:r>
              <a:rPr lang="en-US" sz="1200" kern="1200" dirty="0" smtClean="0">
                <a:solidFill>
                  <a:schemeClr val="tx1"/>
                </a:solidFill>
                <a:effectLst/>
                <a:latin typeface="+mn-lt"/>
                <a:ea typeface="+mn-ea"/>
                <a:cs typeface="+mn-cs"/>
              </a:rPr>
              <a:t>, Critical Management Studies, </a:t>
            </a:r>
            <a:r>
              <a:rPr lang="en-US" sz="1200" kern="1200" dirty="0" err="1" smtClean="0">
                <a:solidFill>
                  <a:schemeClr val="tx1"/>
                </a:solidFill>
                <a:effectLst/>
                <a:latin typeface="+mn-lt"/>
                <a:ea typeface="+mn-ea"/>
                <a:cs typeface="+mn-cs"/>
              </a:rPr>
              <a:t>damian.odoherty@mbs.ac.uk</a:t>
            </a:r>
            <a:r>
              <a:rPr lang="en-US" sz="1200" kern="1200" dirty="0" smtClean="0">
                <a:solidFill>
                  <a:schemeClr val="tx1"/>
                </a:solidFill>
                <a:effectLst/>
                <a:latin typeface="+mn-lt"/>
                <a:ea typeface="+mn-ea"/>
                <a:cs typeface="+mn-cs"/>
              </a:rPr>
              <a:t> Matt </a:t>
            </a:r>
            <a:r>
              <a:rPr lang="en-US" sz="1200" kern="1200" dirty="0" err="1" smtClean="0">
                <a:solidFill>
                  <a:schemeClr val="tx1"/>
                </a:solidFill>
                <a:effectLst/>
                <a:latin typeface="+mn-lt"/>
                <a:ea typeface="+mn-ea"/>
                <a:cs typeface="+mn-cs"/>
              </a:rPr>
              <a:t>Statler</a:t>
            </a:r>
            <a:r>
              <a:rPr lang="en-US" sz="1200" kern="1200" dirty="0" smtClean="0">
                <a:solidFill>
                  <a:schemeClr val="tx1"/>
                </a:solidFill>
                <a:effectLst/>
                <a:latin typeface="+mn-lt"/>
                <a:ea typeface="+mn-ea"/>
                <a:cs typeface="+mn-cs"/>
              </a:rPr>
              <a:t>, New York U., </a:t>
            </a:r>
            <a:r>
              <a:rPr lang="en-US" sz="1200" kern="1200" dirty="0" err="1" smtClean="0">
                <a:solidFill>
                  <a:schemeClr val="tx1"/>
                </a:solidFill>
                <a:effectLst/>
                <a:latin typeface="+mn-lt"/>
                <a:ea typeface="+mn-ea"/>
                <a:cs typeface="+mn-cs"/>
              </a:rPr>
              <a:t>mstatler@stern.nyu.edu</a:t>
            </a:r>
            <a:r>
              <a:rPr lang="en-US" sz="1200" kern="1200" dirty="0" smtClean="0">
                <a:solidFill>
                  <a:schemeClr val="tx1"/>
                </a:solidFill>
                <a:effectLst/>
                <a:latin typeface="+mn-lt"/>
                <a:ea typeface="+mn-ea"/>
                <a:cs typeface="+mn-cs"/>
              </a:rPr>
              <a:t> Academy of Management, Boston presentation).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am initiating a Peircean self-correcting approach to</a:t>
            </a:r>
            <a:r>
              <a:rPr lang="en-US" sz="1200" kern="1200" baseline="0" dirty="0" smtClean="0">
                <a:solidFill>
                  <a:schemeClr val="tx1"/>
                </a:solidFill>
                <a:effectLst/>
                <a:latin typeface="+mn-lt"/>
                <a:ea typeface="+mn-ea"/>
                <a:cs typeface="+mn-cs"/>
              </a:rPr>
              <a:t> advocate a storytelling science, with abduction-induction-deduction triadics.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 use it to study the multi-species storytelling of water, of lakes called limnology, of rivers called potamology, and of aquifers called hydrogeology. What is the study of atmospheric changes called/ Climatology, and its doe both to natural and anthropogenic climate variability. Then there is the word, ‘meteorology’ that includes both atmospheric chemistry and atmospheric physics. My point is science does its storytelling of water bodies, with limnology, potamology, climatology, and meteorology. The </a:t>
            </a:r>
            <a:r>
              <a:rPr lang="en-US" sz="1200" kern="1200" baseline="0" dirty="0" err="1" smtClean="0">
                <a:solidFill>
                  <a:schemeClr val="tx1"/>
                </a:solidFill>
                <a:effectLst/>
                <a:latin typeface="+mn-lt"/>
                <a:ea typeface="+mn-ea"/>
                <a:cs typeface="+mn-cs"/>
              </a:rPr>
              <a:t>stody</a:t>
            </a:r>
            <a:r>
              <a:rPr lang="en-US" sz="1200" kern="1200" baseline="0" dirty="0" smtClean="0">
                <a:solidFill>
                  <a:schemeClr val="tx1"/>
                </a:solidFill>
                <a:effectLst/>
                <a:latin typeface="+mn-lt"/>
                <a:ea typeface="+mn-ea"/>
                <a:cs typeface="+mn-cs"/>
              </a:rPr>
              <a:t> of oceans is </a:t>
            </a:r>
            <a:r>
              <a:rPr lang="en-US" sz="1200" kern="1200" baseline="0" dirty="0" err="1" smtClean="0">
                <a:solidFill>
                  <a:schemeClr val="tx1"/>
                </a:solidFill>
                <a:effectLst/>
                <a:latin typeface="+mn-lt"/>
                <a:ea typeface="+mn-ea"/>
                <a:cs typeface="+mn-cs"/>
              </a:rPr>
              <a:t>oceanobraphy</a:t>
            </a:r>
            <a:r>
              <a:rPr lang="en-US" sz="1200" kern="1200" baseline="0" dirty="0" smtClean="0">
                <a:solidFill>
                  <a:schemeClr val="tx1"/>
                </a:solidFill>
                <a:effectLst/>
                <a:latin typeface="+mn-lt"/>
                <a:ea typeface="+mn-ea"/>
                <a:cs typeface="+mn-cs"/>
              </a:rPr>
              <a:t>, and its important to be ‘Staying with the </a:t>
            </a:r>
            <a:r>
              <a:rPr lang="en-US" sz="1200" kern="1200" baseline="0" dirty="0" err="1" smtClean="0">
                <a:solidFill>
                  <a:schemeClr val="tx1"/>
                </a:solidFill>
                <a:effectLst/>
                <a:latin typeface="+mn-lt"/>
                <a:ea typeface="+mn-ea"/>
                <a:cs typeface="+mn-cs"/>
              </a:rPr>
              <a:t>Truble</a:t>
            </a:r>
            <a:r>
              <a:rPr lang="en-US" sz="1200" kern="1200" baseline="0" dirty="0" smtClean="0">
                <a:solidFill>
                  <a:schemeClr val="tx1"/>
                </a:solidFill>
                <a:effectLst/>
                <a:latin typeface="+mn-lt"/>
                <a:ea typeface="+mn-ea"/>
                <a:cs typeface="+mn-cs"/>
              </a:rPr>
              <a:t>’ of the oceans, the acidification from the temperature changes that makes of acidic </a:t>
            </a:r>
            <a:r>
              <a:rPr lang="en-US" sz="1200" kern="1200" baseline="0" dirty="0" err="1" smtClean="0">
                <a:solidFill>
                  <a:schemeClr val="tx1"/>
                </a:solidFill>
                <a:effectLst/>
                <a:latin typeface="+mn-lt"/>
                <a:ea typeface="+mn-ea"/>
                <a:cs typeface="+mn-cs"/>
              </a:rPr>
              <a:t>Ph</a:t>
            </a:r>
            <a:r>
              <a:rPr lang="en-US" sz="1200" kern="1200" baseline="0" dirty="0" smtClean="0">
                <a:solidFill>
                  <a:schemeClr val="tx1"/>
                </a:solidFill>
                <a:effectLst/>
                <a:latin typeface="+mn-lt"/>
                <a:ea typeface="+mn-ea"/>
                <a:cs typeface="+mn-cs"/>
              </a:rPr>
              <a:t> and that kills off the coral life.  We can extend the future of life of biota in the biosphere. This is our terrestrial answerability, our existential relational ontology of water storytelling.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Water is life for millions of species, all living together in a narrow temperature range of this living watery world.  It is also populated by neoliberal economists, and politicians without will power to turn away from teachings of Herbert </a:t>
            </a:r>
            <a:r>
              <a:rPr lang="en-US" sz="1200" kern="1200" baseline="0" dirty="0" err="1" smtClean="0">
                <a:solidFill>
                  <a:schemeClr val="tx1"/>
                </a:solidFill>
                <a:effectLst/>
                <a:latin typeface="+mn-lt"/>
                <a:ea typeface="+mn-ea"/>
                <a:cs typeface="+mn-cs"/>
              </a:rPr>
              <a:t>Spencer’s’Social</a:t>
            </a:r>
            <a:r>
              <a:rPr lang="en-US" sz="1200" kern="1200" baseline="0" dirty="0" smtClean="0">
                <a:solidFill>
                  <a:schemeClr val="tx1"/>
                </a:solidFill>
                <a:effectLst/>
                <a:latin typeface="+mn-lt"/>
                <a:ea typeface="+mn-ea"/>
                <a:cs typeface="+mn-cs"/>
              </a:rPr>
              <a:t> Darwinism’ the ideology that justifies the rich are meant to be rich and the poor are meat to be poor, and that</a:t>
            </a:r>
            <a:r>
              <a:rPr lang="mr-IN" sz="120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s the ordained order of things.  That Spencerism is what Michel Foucault calls a regime of truth. If we allow neoliberal Spencerism to become the dominant regime of truth of political economies then we are complicit accomplices of a downward spiral into the abyss. We can measure our decent with a </a:t>
            </a:r>
            <a:r>
              <a:rPr lang="en-US" sz="1200" kern="1200" baseline="0" dirty="0" err="1" smtClean="0">
                <a:solidFill>
                  <a:schemeClr val="tx1"/>
                </a:solidFill>
                <a:effectLst/>
                <a:latin typeface="+mn-lt"/>
                <a:ea typeface="+mn-ea"/>
                <a:cs typeface="+mn-cs"/>
              </a:rPr>
              <a:t>themometer</a:t>
            </a:r>
            <a:r>
              <a:rPr lang="en-US" sz="1200" kern="1200" baseline="0" dirty="0" smtClean="0">
                <a:solidFill>
                  <a:schemeClr val="tx1"/>
                </a:solidFill>
                <a:effectLst/>
                <a:latin typeface="+mn-lt"/>
                <a:ea typeface="+mn-ea"/>
                <a:cs typeface="+mn-cs"/>
              </a:rPr>
              <a:t> in quantitative metrics.</a:t>
            </a:r>
          </a:p>
          <a:p>
            <a:r>
              <a:rPr lang="en-US" sz="1200" kern="1200" baseline="0" dirty="0" smtClean="0">
                <a:solidFill>
                  <a:schemeClr val="tx1"/>
                </a:solidFill>
                <a:effectLst/>
                <a:latin typeface="+mn-lt"/>
                <a:ea typeface="+mn-ea"/>
                <a:cs typeface="+mn-cs"/>
              </a:rPr>
              <a:t>Qualitatively we not ask the ontological existential question: What is life?  It is the title of a book by Erwin Rudolf Josef </a:t>
            </a:r>
            <a:r>
              <a:rPr lang="en-US" sz="1200" kern="1200" baseline="0" dirty="0" err="1" smtClean="0">
                <a:solidFill>
                  <a:schemeClr val="tx1"/>
                </a:solidFill>
                <a:effectLst/>
                <a:latin typeface="+mn-lt"/>
                <a:ea typeface="+mn-ea"/>
                <a:cs typeface="+mn-cs"/>
              </a:rPr>
              <a:t>Aldexander</a:t>
            </a:r>
            <a:r>
              <a:rPr lang="en-US" sz="1200" kern="1200" baseline="0" dirty="0" smtClean="0">
                <a:solidFill>
                  <a:schemeClr val="tx1"/>
                </a:solidFill>
                <a:effectLst/>
                <a:latin typeface="+mn-lt"/>
                <a:ea typeface="+mn-ea"/>
                <a:cs typeface="+mn-cs"/>
              </a:rPr>
              <a:t> Schrodinger, a quantum theory of the wave function and an attempt at unified field theory. You know Schrodinger’s Cat, thought experiment and his equation is inscribed on the gravestone of Annemarie and Erwin.  The wave function describes the state of subatomic systems, at each spatial </a:t>
            </a:r>
            <a:r>
              <a:rPr lang="en-US" sz="1200" kern="1200" baseline="0" dirty="0" err="1" smtClean="0">
                <a:solidFill>
                  <a:schemeClr val="tx1"/>
                </a:solidFill>
                <a:effectLst/>
                <a:latin typeface="+mn-lt"/>
                <a:ea typeface="+mn-ea"/>
                <a:cs typeface="+mn-cs"/>
              </a:rPr>
              <a:t>postion</a:t>
            </a:r>
            <a:r>
              <a:rPr lang="en-US" sz="1200" kern="1200" baseline="0" dirty="0" smtClean="0">
                <a:solidFill>
                  <a:schemeClr val="tx1"/>
                </a:solidFill>
                <a:effectLst/>
                <a:latin typeface="+mn-lt"/>
                <a:ea typeface="+mn-ea"/>
                <a:cs typeface="+mn-cs"/>
              </a:rPr>
              <a:t>, and time.</a:t>
            </a:r>
          </a:p>
          <a:p>
            <a:r>
              <a:rPr lang="en-US" sz="1200" kern="1200" baseline="0" dirty="0" smtClean="0">
                <a:solidFill>
                  <a:schemeClr val="tx1"/>
                </a:solidFill>
                <a:effectLst/>
                <a:latin typeface="+mn-lt"/>
                <a:ea typeface="+mn-ea"/>
                <a:cs typeface="+mn-cs"/>
              </a:rPr>
              <a:t>The wave function of the water system of planet earth is changing dynamically in spacetimemattering (Barad, 2007). The wave function collapse as any possible futures become a probability of what I call a ‘bet on the future’ and antenarrative bet of great importance.</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My question: How can the water and temperature events in spacetimemattering within this living planet be accounted for in both quantum storytelling and multi-species storytelling?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It cannot be </a:t>
            </a:r>
            <a:r>
              <a:rPr lang="en-US" sz="1200" kern="1200" baseline="0" dirty="0" err="1" smtClean="0">
                <a:solidFill>
                  <a:schemeClr val="tx1"/>
                </a:solidFill>
                <a:effectLst/>
                <a:latin typeface="+mn-lt"/>
                <a:ea typeface="+mn-ea"/>
                <a:cs typeface="+mn-cs"/>
              </a:rPr>
              <a:t>acocunted</a:t>
            </a:r>
            <a:r>
              <a:rPr lang="en-US" sz="1200" kern="1200" baseline="0" dirty="0" smtClean="0">
                <a:solidFill>
                  <a:schemeClr val="tx1"/>
                </a:solidFill>
                <a:effectLst/>
                <a:latin typeface="+mn-lt"/>
                <a:ea typeface="+mn-ea"/>
                <a:cs typeface="+mn-cs"/>
              </a:rPr>
              <a:t> for only be Neoliberal </a:t>
            </a:r>
            <a:r>
              <a:rPr lang="en-US" sz="1200" kern="1200" baseline="0" dirty="0" err="1" smtClean="0">
                <a:solidFill>
                  <a:schemeClr val="tx1"/>
                </a:solidFill>
                <a:effectLst/>
                <a:latin typeface="+mn-lt"/>
                <a:ea typeface="+mn-ea"/>
                <a:cs typeface="+mn-cs"/>
              </a:rPr>
              <a:t>Specerism</a:t>
            </a:r>
            <a:r>
              <a:rPr lang="en-US" sz="1200" kern="1200" baseline="0" dirty="0" smtClean="0">
                <a:solidFill>
                  <a:schemeClr val="tx1"/>
                </a:solidFill>
                <a:effectLst/>
                <a:latin typeface="+mn-lt"/>
                <a:ea typeface="+mn-ea"/>
                <a:cs typeface="+mn-cs"/>
              </a:rPr>
              <a:t> growth economics. That monologic initiated by Hebert Spencer (1820-1903_ and not as many believe by Charles Darwin.  It was Spencer who </a:t>
            </a:r>
            <a:r>
              <a:rPr lang="en-US" sz="1200" kern="1200" baseline="0" dirty="0" err="1" smtClean="0">
                <a:solidFill>
                  <a:schemeClr val="tx1"/>
                </a:solidFill>
                <a:effectLst/>
                <a:latin typeface="+mn-lt"/>
                <a:ea typeface="+mn-ea"/>
                <a:cs typeface="+mn-cs"/>
              </a:rPr>
              <a:t>cointed</a:t>
            </a:r>
            <a:r>
              <a:rPr lang="en-US" sz="1200" kern="1200" baseline="0" dirty="0" smtClean="0">
                <a:solidFill>
                  <a:schemeClr val="tx1"/>
                </a:solidFill>
                <a:effectLst/>
                <a:latin typeface="+mn-lt"/>
                <a:ea typeface="+mn-ea"/>
                <a:cs typeface="+mn-cs"/>
              </a:rPr>
              <a:t> the term ‘survival of the fittest.’  People become powerful in society because they are innately better, and </a:t>
            </a:r>
            <a:r>
              <a:rPr lang="en-US" sz="1200" kern="1200" baseline="0" dirty="0" err="1" smtClean="0">
                <a:solidFill>
                  <a:schemeClr val="tx1"/>
                </a:solidFill>
                <a:effectLst/>
                <a:latin typeface="+mn-lt"/>
                <a:ea typeface="+mn-ea"/>
                <a:cs typeface="+mn-cs"/>
              </a:rPr>
              <a:t>thefore</a:t>
            </a:r>
            <a:r>
              <a:rPr lang="en-US" sz="1200" kern="1200" baseline="0" dirty="0" smtClean="0">
                <a:solidFill>
                  <a:schemeClr val="tx1"/>
                </a:solidFill>
                <a:effectLst/>
                <a:latin typeface="+mn-lt"/>
                <a:ea typeface="+mn-ea"/>
                <a:cs typeface="+mn-cs"/>
              </a:rPr>
              <a:t> racism, </a:t>
            </a:r>
            <a:r>
              <a:rPr lang="en-US" sz="1200" kern="1200" baseline="0" dirty="0" err="1" smtClean="0">
                <a:solidFill>
                  <a:schemeClr val="tx1"/>
                </a:solidFill>
                <a:effectLst/>
                <a:latin typeface="+mn-lt"/>
                <a:ea typeface="+mn-ea"/>
                <a:cs typeface="+mn-cs"/>
              </a:rPr>
              <a:t>genderism</a:t>
            </a:r>
            <a:r>
              <a:rPr lang="en-US" sz="1200" kern="1200" baseline="0" dirty="0" smtClean="0">
                <a:solidFill>
                  <a:schemeClr val="tx1"/>
                </a:solidFill>
                <a:effectLst/>
                <a:latin typeface="+mn-lt"/>
                <a:ea typeface="+mn-ea"/>
                <a:cs typeface="+mn-cs"/>
              </a:rPr>
              <a:t>, eugenics, imperialism and social inequality are all justified in Spencerism.</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Haraway’s (2016) Staying with the Trouble, its multi-species storytelling of Terapolis, the making Odd-Kin to all species, in connectedness, in the midst of spiraling ecological collapse. We can build a multi-species storytelling of entanglement, and shake off our technofixes fixation.  Trouble in French is a verb, ‘to stir up’. It is not to clear away present and past to make come </a:t>
            </a:r>
            <a:r>
              <a:rPr lang="en-US" sz="1200" kern="1200" baseline="0" dirty="0" err="1" smtClean="0">
                <a:solidFill>
                  <a:schemeClr val="tx1"/>
                </a:solidFill>
                <a:effectLst/>
                <a:latin typeface="+mn-lt"/>
                <a:ea typeface="+mn-ea"/>
                <a:cs typeface="+mn-cs"/>
              </a:rPr>
              <a:t>Capitalocene</a:t>
            </a:r>
            <a:r>
              <a:rPr lang="en-US" sz="1200" kern="1200" baseline="0" dirty="0" smtClean="0">
                <a:solidFill>
                  <a:schemeClr val="tx1"/>
                </a:solidFill>
                <a:effectLst/>
                <a:latin typeface="+mn-lt"/>
                <a:ea typeface="+mn-ea"/>
                <a:cs typeface="+mn-cs"/>
              </a:rPr>
              <a:t> obscene future.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smtClean="0"/>
          </a:p>
          <a:p>
            <a:endParaRPr lang="en-US" dirty="0" smtClean="0"/>
          </a:p>
          <a:p>
            <a:endParaRPr lang="en-US" b="0" i="0" baseline="0" dirty="0" smtClean="0"/>
          </a:p>
        </p:txBody>
      </p:sp>
      <p:sp>
        <p:nvSpPr>
          <p:cNvPr id="4" name="Slide Number Placeholder 3"/>
          <p:cNvSpPr>
            <a:spLocks noGrp="1"/>
          </p:cNvSpPr>
          <p:nvPr>
            <p:ph type="sldNum" sz="quarter" idx="10"/>
          </p:nvPr>
        </p:nvSpPr>
        <p:spPr/>
        <p:txBody>
          <a:bodyPr/>
          <a:lstStyle/>
          <a:p>
            <a:fld id="{8D313201-7410-334A-A6F1-202685E394A2}" type="slidenum">
              <a:rPr lang="en-US" smtClean="0"/>
              <a:t>2</a:t>
            </a:fld>
            <a:endParaRPr lang="en-US"/>
          </a:p>
        </p:txBody>
      </p:sp>
    </p:spTree>
    <p:extLst>
      <p:ext uri="{BB962C8B-B14F-4D97-AF65-F5344CB8AC3E}">
        <p14:creationId xmlns:p14="http://schemas.microsoft.com/office/powerpoint/2010/main" val="1030894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Grace</a:t>
            </a:r>
            <a:r>
              <a:rPr lang="en-US" baseline="0" dirty="0" smtClean="0"/>
              <a:t> Ann and I go each year to a Greek Island. You know, where you dare not drink the tap water, and water is plastic bottles. You know those islands where you are not allowed to flush toilet paper, and put it into a little basket.  OK, where do the plastic bottles and the toilet paper go? For that matter, where does the business you flush go?  In the top photos, is where it goes. Garbage trucks go to the other side of the mountain from the village beach. And during tourist season, several times a week a leaky tanker truck pumps the sewage tank and drives to the other side of the mountain. There in a gorge, sloping to the ocean, where I am standing (upper left), the plastic and other trash and the toilet waste is dumped. </a:t>
            </a:r>
          </a:p>
          <a:p>
            <a:endParaRPr lang="en-US" baseline="0" dirty="0" smtClean="0"/>
          </a:p>
          <a:p>
            <a:r>
              <a:rPr lang="en-US" baseline="0" dirty="0" smtClean="0"/>
              <a:t>The United Nations has given grants to create a sewage treatment facility (lower left), but unfortunately the islanders cannot make it work. It is two ponds (foreground and in distance) with liners, but there are already punctures in the liners, and where I am pointing the plastic bottles and plastic bags are accumulating. They flow about.  In the far pond (not shown) someone tossed a big dumpster into the pond and ripped the liner.  The facility is now not in use.</a:t>
            </a:r>
          </a:p>
          <a:p>
            <a:endParaRPr lang="en-US" baseline="0" dirty="0" smtClean="0"/>
          </a:p>
          <a:p>
            <a:r>
              <a:rPr lang="en-US" baseline="0" dirty="0" smtClean="0"/>
              <a:t>The UN has another project (lower right), a pond the size of a large soccer field to collect spring water pumped from half a dozen wells.  But the wells had some silt that damaged the pumps, and now the project lines in ruins.  </a:t>
            </a:r>
          </a:p>
          <a:p>
            <a:endParaRPr lang="en-US" baseline="0" dirty="0" smtClean="0"/>
          </a:p>
          <a:p>
            <a:r>
              <a:rPr lang="en-US" baseline="0" dirty="0" smtClean="0"/>
              <a:t>The island government does not have enough money in its budget to repair the sewage treatment plant or the reservoir to collect spring water to use for agriculture during the hotter summer months. Currently the islanders are not using several natural springs for their drinking water. An exception is the owner of the apartments where we stay. He goes to the Monastery on top an old volcano mountain, and reuses 36 2-liter plastic bottles. He uses the water for his personal consumption. I go with him, and fill my glass or stainless steel water bottle. The spring water here and in a few other locations, is not pumped. It flows naturally, and continues to flow all year round. It tastes great, has no fluoride or chlorine. My friend, the apartment owner, had the water tested at labs on a larger island. </a:t>
            </a:r>
          </a:p>
          <a:p>
            <a:endParaRPr lang="en-US" baseline="0" dirty="0" smtClean="0"/>
          </a:p>
          <a:p>
            <a:r>
              <a:rPr lang="en-US" baseline="0" dirty="0" smtClean="0"/>
              <a:t>There are successful projects, such as the photovoltaic arrays (installed 2018), and a new windmill generator (installed in 2019). This makes the island less dependent on an undersea cable from a larger island. </a:t>
            </a:r>
          </a:p>
          <a:p>
            <a:endParaRPr lang="en-US" baseline="0" dirty="0" smtClean="0"/>
          </a:p>
          <a:p>
            <a:r>
              <a:rPr lang="en-US" baseline="0" dirty="0" smtClean="0"/>
              <a:t>My point is that the UN SDGs on this island are failing. On the surface, there are UN projects, but beneath we find the dark side, how the project engineering designs are faulty, the islanders do not have the budget to keep them going, to repair them, when a dumpster tears the liner, or the pumps clog. Meanwhile, the spring water that is better quality than the bottled water keeps flowing and is mostly unused for anything.  The small villages where islanders live, and tourists </a:t>
            </a:r>
            <a:r>
              <a:rPr lang="en-US" baseline="0" dirty="0" err="1" smtClean="0"/>
              <a:t>ome</a:t>
            </a:r>
            <a:r>
              <a:rPr lang="en-US" baseline="0" dirty="0" smtClean="0"/>
              <a:t> to stay a while, only have bottled water (except those of us who trek to the Monastery spring.  </a:t>
            </a:r>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20</a:t>
            </a:fld>
            <a:endParaRPr lang="en-US"/>
          </a:p>
        </p:txBody>
      </p:sp>
    </p:spTree>
    <p:extLst>
      <p:ext uri="{BB962C8B-B14F-4D97-AF65-F5344CB8AC3E}">
        <p14:creationId xmlns:p14="http://schemas.microsoft.com/office/powerpoint/2010/main" val="1399122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The UN SDGs global initiatives are monitoring some biosphere aspects of the hydrological cycle (6, 13, 14, &amp; 15), but a coherent framework remains the untold </a:t>
            </a:r>
            <a:r>
              <a:rPr lang="en-US" sz="1200" b="1" dirty="0" smtClean="0">
                <a:solidFill>
                  <a:srgbClr val="3366FF"/>
                </a:solidFill>
              </a:rPr>
              <a:t>dark side of water storytelling</a:t>
            </a:r>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21</a:t>
            </a:fld>
            <a:endParaRPr lang="en-US"/>
          </a:p>
        </p:txBody>
      </p:sp>
    </p:spTree>
    <p:extLst>
      <p:ext uri="{BB962C8B-B14F-4D97-AF65-F5344CB8AC3E}">
        <p14:creationId xmlns:p14="http://schemas.microsoft.com/office/powerpoint/2010/main" val="3624398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Big business takes narratives </a:t>
            </a:r>
            <a:br>
              <a:rPr lang="en-US" dirty="0" smtClean="0">
                <a:solidFill>
                  <a:srgbClr val="FF0000"/>
                </a:solidFill>
              </a:rPr>
            </a:br>
            <a:r>
              <a:rPr lang="en-US" dirty="0" smtClean="0">
                <a:solidFill>
                  <a:srgbClr val="FF0000"/>
                </a:solidFill>
              </a:rPr>
              <a:t>of climate change &amp; freshwater crisis </a:t>
            </a:r>
            <a:br>
              <a:rPr lang="en-US" dirty="0" smtClean="0">
                <a:solidFill>
                  <a:srgbClr val="FF0000"/>
                </a:solidFill>
              </a:rPr>
            </a:br>
            <a:r>
              <a:rPr lang="en-US" dirty="0" smtClean="0">
                <a:solidFill>
                  <a:srgbClr val="FF0000"/>
                </a:solidFill>
              </a:rPr>
              <a:t>and spins them into a ‘climate debate’</a:t>
            </a:r>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22</a:t>
            </a:fld>
            <a:endParaRPr lang="en-US"/>
          </a:p>
        </p:txBody>
      </p:sp>
    </p:spTree>
    <p:extLst>
      <p:ext uri="{BB962C8B-B14F-4D97-AF65-F5344CB8AC3E}">
        <p14:creationId xmlns:p14="http://schemas.microsoft.com/office/powerpoint/2010/main" val="4200339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It’s about Multinational Corporate Denial Storytelling</a:t>
            </a:r>
          </a:p>
          <a:p>
            <a:endParaRPr lang="en-US" sz="1200" b="1" kern="1200" dirty="0" smtClean="0">
              <a:solidFill>
                <a:srgbClr val="FF0000"/>
              </a:solidFill>
              <a:effectLst/>
              <a:latin typeface="+mn-lt"/>
              <a:ea typeface="+mn-ea"/>
              <a:cs typeface="+mn-cs"/>
            </a:endParaRPr>
          </a:p>
          <a:p>
            <a:r>
              <a:rPr lang="en-US" sz="1200" kern="1200" dirty="0" err="1" smtClean="0">
                <a:solidFill>
                  <a:schemeClr val="tx1"/>
                </a:solidFill>
                <a:effectLst/>
                <a:latin typeface="+mn-lt"/>
                <a:ea typeface="+mn-ea"/>
                <a:cs typeface="+mn-cs"/>
              </a:rPr>
              <a:t>Guardian.com</a:t>
            </a:r>
            <a:r>
              <a:rPr lang="en-US" sz="1200" kern="1200" dirty="0" smtClean="0">
                <a:solidFill>
                  <a:schemeClr val="tx1"/>
                </a:solidFill>
                <a:effectLst/>
                <a:latin typeface="+mn-lt"/>
                <a:ea typeface="+mn-ea"/>
                <a:cs typeface="+mn-cs"/>
              </a:rPr>
              <a:t> “Just 100 companies responsible for 71% of global emissions, study says” by Tess Riley 10 July 2017 accessed at https://</a:t>
            </a:r>
            <a:r>
              <a:rPr lang="en-US" sz="1200" kern="1200" dirty="0" err="1" smtClean="0">
                <a:solidFill>
                  <a:schemeClr val="tx1"/>
                </a:solidFill>
                <a:effectLst/>
                <a:latin typeface="+mn-lt"/>
                <a:ea typeface="+mn-ea"/>
                <a:cs typeface="+mn-cs"/>
              </a:rPr>
              <a:t>www.theguardian.com</a:t>
            </a:r>
            <a:r>
              <a:rPr lang="en-US" sz="1200" kern="1200" dirty="0" smtClean="0">
                <a:solidFill>
                  <a:schemeClr val="tx1"/>
                </a:solidFill>
                <a:effectLst/>
                <a:latin typeface="+mn-lt"/>
                <a:ea typeface="+mn-ea"/>
                <a:cs typeface="+mn-cs"/>
              </a:rPr>
              <a:t>/sustainable-business/2017/</a:t>
            </a:r>
            <a:r>
              <a:rPr lang="en-US" sz="1200" kern="1200" dirty="0" err="1" smtClean="0">
                <a:solidFill>
                  <a:schemeClr val="tx1"/>
                </a:solidFill>
                <a:effectLst/>
                <a:latin typeface="+mn-lt"/>
                <a:ea typeface="+mn-ea"/>
                <a:cs typeface="+mn-cs"/>
              </a:rPr>
              <a:t>jul</a:t>
            </a:r>
            <a:r>
              <a:rPr lang="en-US" sz="1200" kern="1200" dirty="0" smtClean="0">
                <a:solidFill>
                  <a:schemeClr val="tx1"/>
                </a:solidFill>
                <a:effectLst/>
                <a:latin typeface="+mn-lt"/>
                <a:ea typeface="+mn-ea"/>
                <a:cs typeface="+mn-cs"/>
              </a:rPr>
              <a:t>/10/100-fossil-fuel-companies-investors-responsible-71-global-emissions-cdp-study-climate-change</a:t>
            </a:r>
          </a:p>
          <a:p>
            <a:r>
              <a:rPr lang="en-US" sz="1200" kern="1200" dirty="0" err="1" smtClean="0">
                <a:solidFill>
                  <a:schemeClr val="tx1"/>
                </a:solidFill>
                <a:effectLst/>
                <a:latin typeface="+mn-lt"/>
                <a:ea typeface="+mn-ea"/>
                <a:cs typeface="+mn-cs"/>
              </a:rPr>
              <a:t>ScientificAmerica.com</a:t>
            </a:r>
            <a:r>
              <a:rPr lang="en-US" sz="1200" kern="1200" dirty="0" smtClean="0">
                <a:solidFill>
                  <a:schemeClr val="tx1"/>
                </a:solidFill>
                <a:effectLst/>
                <a:latin typeface="+mn-lt"/>
                <a:ea typeface="+mn-ea"/>
                <a:cs typeface="+mn-cs"/>
              </a:rPr>
              <a:t> “Exxon Knew about Climate Change almost 40 years ago” by Shannon Hall Oct 26 2015. Accessed Aug 6 2019 at https://</a:t>
            </a:r>
            <a:r>
              <a:rPr lang="en-US" sz="1200" kern="1200" dirty="0" err="1" smtClean="0">
                <a:solidFill>
                  <a:schemeClr val="tx1"/>
                </a:solidFill>
                <a:effectLst/>
                <a:latin typeface="+mn-lt"/>
                <a:ea typeface="+mn-ea"/>
                <a:cs typeface="+mn-cs"/>
              </a:rPr>
              <a:t>www.scientificamerican.com</a:t>
            </a:r>
            <a:r>
              <a:rPr lang="en-US" sz="1200" kern="1200" dirty="0" smtClean="0">
                <a:solidFill>
                  <a:schemeClr val="tx1"/>
                </a:solidFill>
                <a:effectLst/>
                <a:latin typeface="+mn-lt"/>
                <a:ea typeface="+mn-ea"/>
                <a:cs typeface="+mn-cs"/>
              </a:rPr>
              <a:t>/article/exxon-knew-about-climate-change-almost-40-years-ago</a:t>
            </a:r>
            <a:r>
              <a:rPr lang="en-US" dirty="0" smtClean="0">
                <a:effectLst/>
              </a:rPr>
              <a:t> </a:t>
            </a:r>
          </a:p>
          <a:p>
            <a:r>
              <a:rPr lang="en-US" sz="1200" kern="1200" dirty="0" err="1" smtClean="0">
                <a:solidFill>
                  <a:schemeClr val="tx1"/>
                </a:solidFill>
                <a:effectLst/>
                <a:latin typeface="+mn-lt"/>
                <a:ea typeface="+mn-ea"/>
                <a:cs typeface="+mn-cs"/>
              </a:rPr>
              <a:t>GreenPeace.com</a:t>
            </a:r>
            <a:r>
              <a:rPr lang="en-US" sz="1200" kern="1200" dirty="0" smtClean="0">
                <a:solidFill>
                  <a:schemeClr val="tx1"/>
                </a:solidFill>
                <a:effectLst/>
                <a:latin typeface="+mn-lt"/>
                <a:ea typeface="+mn-ea"/>
                <a:cs typeface="+mn-cs"/>
              </a:rPr>
              <a:t> “Koch Industries: Secretly Funding the Climate Denial Machine” by Gus </a:t>
            </a:r>
            <a:r>
              <a:rPr lang="en-US" sz="1200" kern="1200" dirty="0" err="1" smtClean="0">
                <a:solidFill>
                  <a:schemeClr val="tx1"/>
                </a:solidFill>
                <a:effectLst/>
                <a:latin typeface="+mn-lt"/>
                <a:ea typeface="+mn-ea"/>
                <a:cs typeface="+mn-cs"/>
              </a:rPr>
              <a:t>Ruelas</a:t>
            </a:r>
            <a:r>
              <a:rPr lang="en-US" sz="1200" kern="1200" dirty="0" smtClean="0">
                <a:solidFill>
                  <a:schemeClr val="tx1"/>
                </a:solidFill>
                <a:effectLst/>
                <a:latin typeface="+mn-lt"/>
                <a:ea typeface="+mn-ea"/>
                <a:cs typeface="+mn-cs"/>
              </a:rPr>
              <a:t> 2017. Accessed Aug 6 2019 at </a:t>
            </a:r>
            <a:r>
              <a:rPr lang="en-GB"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www.greenpeace.org</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usa</a:t>
            </a:r>
            <a:r>
              <a:rPr lang="en-US" sz="1200" kern="1200" dirty="0" smtClean="0">
                <a:solidFill>
                  <a:schemeClr val="tx1"/>
                </a:solidFill>
                <a:effectLst/>
                <a:latin typeface="+mn-lt"/>
                <a:ea typeface="+mn-ea"/>
                <a:cs typeface="+mn-cs"/>
              </a:rPr>
              <a:t>/global-warming/climate-deniers/</a:t>
            </a:r>
            <a:r>
              <a:rPr lang="en-US" sz="1200" kern="1200" dirty="0" err="1" smtClean="0">
                <a:solidFill>
                  <a:schemeClr val="tx1"/>
                </a:solidFill>
                <a:effectLst/>
                <a:latin typeface="+mn-lt"/>
                <a:ea typeface="+mn-ea"/>
                <a:cs typeface="+mn-cs"/>
              </a:rPr>
              <a:t>koch</a:t>
            </a:r>
            <a:r>
              <a:rPr lang="en-US" sz="1200" kern="1200" dirty="0" smtClean="0">
                <a:solidFill>
                  <a:schemeClr val="tx1"/>
                </a:solidFill>
                <a:effectLst/>
                <a:latin typeface="+mn-lt"/>
                <a:ea typeface="+mn-ea"/>
                <a:cs typeface="+mn-cs"/>
              </a:rPr>
              <a:t>-industries/</a:t>
            </a:r>
            <a:r>
              <a:rPr lang="en-US" dirty="0" smtClean="0">
                <a:effectLst/>
              </a:rPr>
              <a:t> </a:t>
            </a:r>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23</a:t>
            </a:fld>
            <a:endParaRPr lang="en-US"/>
          </a:p>
        </p:txBody>
      </p:sp>
    </p:spTree>
    <p:extLst>
      <p:ext uri="{BB962C8B-B14F-4D97-AF65-F5344CB8AC3E}">
        <p14:creationId xmlns:p14="http://schemas.microsoft.com/office/powerpoint/2010/main" val="2731289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Late Modern Capitalism cannot work in a world whose natural” resources are depleted, corroded, burned through, violated (unless by ‘work’ we mean plunge us back into the Stone Age)” </a:t>
            </a:r>
            <a:r>
              <a:rPr lang="mr-IN" sz="1200" dirty="0" smtClean="0"/>
              <a:t>–</a:t>
            </a:r>
            <a:r>
              <a:rPr lang="en-US" sz="1200" dirty="0" smtClean="0">
                <a:hlinkClick r:id="rId3"/>
              </a:rPr>
              <a:t>Umair Haque</a:t>
            </a:r>
            <a:endParaRPr lang="en-US" sz="1200" dirty="0" smtClean="0"/>
          </a:p>
          <a:p>
            <a:r>
              <a:rPr lang="en-US" sz="1200" dirty="0" smtClean="0"/>
              <a:t>POINT: </a:t>
            </a:r>
            <a:r>
              <a:rPr lang="en-US" dirty="0" smtClean="0"/>
              <a:t>2018 emissions reached record high</a:t>
            </a:r>
          </a:p>
          <a:p>
            <a:r>
              <a:rPr lang="en-US" dirty="0" smtClean="0"/>
              <a:t>China up 4.7% and US up 2.5%</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And USA withdrew from Paris agreement and Trump rolling back auto manufacturer emissions limits, appointing anti-climate science administrators, etc.</a:t>
            </a:r>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24</a:t>
            </a:fld>
            <a:endParaRPr lang="en-US"/>
          </a:p>
        </p:txBody>
      </p:sp>
    </p:spTree>
    <p:extLst>
      <p:ext uri="{BB962C8B-B14F-4D97-AF65-F5344CB8AC3E}">
        <p14:creationId xmlns:p14="http://schemas.microsoft.com/office/powerpoint/2010/main" val="4241438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Stated in the original UN IPCC report</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P1: A scenario in which social, business and technological innovations result in lower energy demand up to 2050 while living standards rise, especially in the global South. A downsized energy system enables rapid </a:t>
            </a:r>
            <a:r>
              <a:rPr lang="en-US" dirty="0" err="1" smtClean="0">
                <a:effectLst/>
              </a:rPr>
              <a:t>decarbonization</a:t>
            </a:r>
            <a:r>
              <a:rPr lang="en-US" dirty="0" smtClean="0">
                <a:effectLst/>
              </a:rPr>
              <a:t> of energy supply. Afforestation is the only CDR option considered; neither fossil fuels with CCS nor BECCS are used.</a:t>
            </a:r>
          </a:p>
          <a:p>
            <a:endParaRPr lang="en-US" dirty="0" smtClean="0"/>
          </a:p>
          <a:p>
            <a:endParaRPr lang="en-US" dirty="0" smtClean="0"/>
          </a:p>
          <a:p>
            <a:r>
              <a:rPr lang="en-US" dirty="0" smtClean="0"/>
              <a:t>Analysis: Circular economy</a:t>
            </a:r>
            <a:r>
              <a:rPr lang="en-US" baseline="0" dirty="0" smtClean="0"/>
              <a:t> and 3BL sell the plot that you can keep expanding economy GROWTH, while keep using up natural resources.</a:t>
            </a:r>
          </a:p>
          <a:p>
            <a:endParaRPr lang="en-US" baseline="0" dirty="0" smtClean="0"/>
          </a:p>
          <a:p>
            <a:r>
              <a:rPr lang="en-US" dirty="0" smtClean="0"/>
              <a:t>Pathways “temporal evolutions of natural and human systems”</a:t>
            </a:r>
          </a:p>
          <a:p>
            <a:r>
              <a:rPr lang="en-US" dirty="0" smtClean="0"/>
              <a:t>Afforestation ‘planting lots of trees’</a:t>
            </a:r>
          </a:p>
          <a:p>
            <a:r>
              <a:rPr lang="en-US" dirty="0" smtClean="0"/>
              <a:t>CDR “Carbon Dioxide Removal” options</a:t>
            </a:r>
          </a:p>
          <a:p>
            <a:r>
              <a:rPr lang="en-US" dirty="0" smtClean="0"/>
              <a:t>CCS “Carbon Dioxide Capture”</a:t>
            </a:r>
          </a:p>
          <a:p>
            <a:r>
              <a:rPr lang="en-US" dirty="0" smtClean="0"/>
              <a:t>BECCS “Bio Energy with Carbon Dioxide Capture”</a:t>
            </a:r>
          </a:p>
          <a:p>
            <a:pPr marL="0" indent="0" algn="r">
              <a:buNone/>
            </a:pPr>
            <a:r>
              <a:rPr lang="en-US" dirty="0" smtClean="0"/>
              <a:t>Citing UN IPCC Report Glossary </a:t>
            </a:r>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25</a:t>
            </a:fld>
            <a:endParaRPr lang="en-US"/>
          </a:p>
        </p:txBody>
      </p:sp>
    </p:spTree>
    <p:extLst>
      <p:ext uri="{BB962C8B-B14F-4D97-AF65-F5344CB8AC3E}">
        <p14:creationId xmlns:p14="http://schemas.microsoft.com/office/powerpoint/2010/main" val="1272178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 “Broad focus on sustainability including energy intensity, human development, economic convergence and international cooperation, as well as shifts towards sustainable and healthy consumption patterns, low-carbon technology innovation, and well-managed land systems with limited societal acceptability for BECCS”</a:t>
            </a:r>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26</a:t>
            </a:fld>
            <a:endParaRPr lang="en-US"/>
          </a:p>
        </p:txBody>
      </p:sp>
    </p:spTree>
    <p:extLst>
      <p:ext uri="{BB962C8B-B14F-4D97-AF65-F5344CB8AC3E}">
        <p14:creationId xmlns:p14="http://schemas.microsoft.com/office/powerpoint/2010/main" val="2983667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‘Middle of the road scenario’ </a:t>
            </a:r>
            <a:r>
              <a:rPr lang="en-US" sz="1200" dirty="0" smtClean="0"/>
              <a:t> in which societal as well as technological development follows historical patterns. Emissions reductions are mainly achieved by changing the way in which energy and products are produced, and to a lesser degree by reductions in demand.”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In other words Business-As-Usual, a term the UN Report Glossary depicts</a:t>
            </a:r>
            <a:r>
              <a:rPr lang="en-US" sz="1200" baseline="0" dirty="0" smtClean="0"/>
              <a:t> as too hard to fathom, and therefore should be dropped form use. Talk about spinning the narrative: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much of the literature the term is also synonymous with the term business-as-usual (BAU) </a:t>
            </a:r>
            <a:r>
              <a:rPr lang="en-US" sz="1200" i="1" kern="1200" dirty="0" smtClean="0">
                <a:solidFill>
                  <a:schemeClr val="tx1"/>
                </a:solidFill>
                <a:effectLst/>
                <a:latin typeface="+mn-lt"/>
                <a:ea typeface="+mn-ea"/>
                <a:cs typeface="+mn-cs"/>
              </a:rPr>
              <a:t>scenario</a:t>
            </a:r>
            <a:r>
              <a:rPr lang="en-US" sz="1200" kern="1200" dirty="0" smtClean="0">
                <a:solidFill>
                  <a:schemeClr val="tx1"/>
                </a:solidFill>
                <a:effectLst/>
                <a:latin typeface="+mn-lt"/>
                <a:ea typeface="+mn-ea"/>
                <a:cs typeface="+mn-cs"/>
              </a:rPr>
              <a:t>, although the term BAU has fallen out of favor because the idea of business as usual in century-long socio-economic </a:t>
            </a:r>
            <a:r>
              <a:rPr lang="en-US" sz="1200" i="1" kern="1200" dirty="0" smtClean="0">
                <a:solidFill>
                  <a:schemeClr val="tx1"/>
                </a:solidFill>
                <a:effectLst/>
                <a:latin typeface="+mn-lt"/>
                <a:ea typeface="+mn-ea"/>
                <a:cs typeface="+mn-cs"/>
              </a:rPr>
              <a:t>projections</a:t>
            </a:r>
            <a:r>
              <a:rPr lang="en-US" sz="1200" kern="1200" dirty="0" smtClean="0">
                <a:solidFill>
                  <a:schemeClr val="tx1"/>
                </a:solidFill>
                <a:effectLst/>
                <a:latin typeface="+mn-lt"/>
                <a:ea typeface="+mn-ea"/>
                <a:cs typeface="+mn-cs"/>
              </a:rPr>
              <a:t> is hard to fathom.”  See Baseline Scenario, new UN</a:t>
            </a:r>
            <a:r>
              <a:rPr lang="en-US" sz="1200" kern="1200" baseline="0" dirty="0" smtClean="0">
                <a:solidFill>
                  <a:schemeClr val="tx1"/>
                </a:solidFill>
                <a:effectLst/>
                <a:latin typeface="+mn-lt"/>
                <a:ea typeface="+mn-ea"/>
                <a:cs typeface="+mn-cs"/>
              </a:rPr>
              <a:t> speak for BAU https://</a:t>
            </a:r>
            <a:r>
              <a:rPr lang="en-US" sz="1200" kern="1200" baseline="0" dirty="0" err="1" smtClean="0">
                <a:solidFill>
                  <a:schemeClr val="tx1"/>
                </a:solidFill>
                <a:effectLst/>
                <a:latin typeface="+mn-lt"/>
                <a:ea typeface="+mn-ea"/>
                <a:cs typeface="+mn-cs"/>
              </a:rPr>
              <a:t>www.ipcc.ch</a:t>
            </a:r>
            <a:r>
              <a:rPr lang="en-US" sz="1200" kern="1200" baseline="0" dirty="0" smtClean="0">
                <a:solidFill>
                  <a:schemeClr val="tx1"/>
                </a:solidFill>
                <a:effectLst/>
                <a:latin typeface="+mn-lt"/>
                <a:ea typeface="+mn-ea"/>
                <a:cs typeface="+mn-cs"/>
              </a:rPr>
              <a:t>/sr15/chapter/glossary/</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27</a:t>
            </a:fld>
            <a:endParaRPr lang="en-US"/>
          </a:p>
        </p:txBody>
      </p:sp>
    </p:spTree>
    <p:extLst>
      <p:ext uri="{BB962C8B-B14F-4D97-AF65-F5344CB8AC3E}">
        <p14:creationId xmlns:p14="http://schemas.microsoft.com/office/powerpoint/2010/main" val="3232553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 “A resource- and energy-intensive scenario in which economic growth and globalization lead to widespread adoption of greenhouse-gas-intensive lifestyles, including high demand for transportation fuels and livestock products. Emissions reductions are mainly achieved through technological means, making strong use of CDR through the deployment of BECC.”</a:t>
            </a:r>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28</a:t>
            </a:fld>
            <a:endParaRPr lang="en-US"/>
          </a:p>
        </p:txBody>
      </p:sp>
    </p:spTree>
    <p:extLst>
      <p:ext uri="{BB962C8B-B14F-4D97-AF65-F5344CB8AC3E}">
        <p14:creationId xmlns:p14="http://schemas.microsoft.com/office/powerpoint/2010/main" val="1392427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WE HAVE TO CHOOSE THE FUTURE CLIMATE WE WANT IN</a:t>
            </a:r>
            <a:r>
              <a:rPr lang="en-US" b="1" baseline="0" dirty="0" smtClean="0"/>
              <a:t> NEXT DECADE!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Impacts of a 4°C global warming scientists are nearly unanimously predicting will happen by the end of the century if no significant policy changes are undertaken.</a:t>
            </a:r>
          </a:p>
          <a:p>
            <a:r>
              <a:rPr lang="en-US" dirty="0" smtClean="0"/>
              <a:t>foreseen consequences are:</a:t>
            </a:r>
          </a:p>
          <a:p>
            <a:r>
              <a:rPr lang="en-US" dirty="0" smtClean="0"/>
              <a:t>the inundation of coastal cities;</a:t>
            </a:r>
          </a:p>
          <a:p>
            <a:r>
              <a:rPr lang="en-US" dirty="0" smtClean="0"/>
              <a:t>increasing risks for food production potentially leading to higher </a:t>
            </a:r>
            <a:r>
              <a:rPr lang="en-US" dirty="0" smtClean="0">
                <a:hlinkClick r:id="rId3"/>
              </a:rPr>
              <a:t>malnutrition rates; many dry regions becoming dryer and wet regions wetter;</a:t>
            </a:r>
          </a:p>
          <a:p>
            <a:r>
              <a:rPr lang="en-US" dirty="0" smtClean="0"/>
              <a:t>unprecedented heat </a:t>
            </a:r>
            <a:r>
              <a:rPr lang="en-US" dirty="0" smtClean="0">
                <a:hlinkClick r:id="rId4"/>
              </a:rPr>
              <a:t>waves in many regions, especially in the tropics;</a:t>
            </a:r>
          </a:p>
          <a:p>
            <a:r>
              <a:rPr lang="en-US" dirty="0" smtClean="0"/>
              <a:t>substantially exacerbated water scarcity in many regions;</a:t>
            </a:r>
          </a:p>
          <a:p>
            <a:r>
              <a:rPr lang="en-US" dirty="0" smtClean="0"/>
              <a:t>increased frequency of high-intensity tropical cyclones;</a:t>
            </a:r>
          </a:p>
          <a:p>
            <a:r>
              <a:rPr lang="en-US" dirty="0" smtClean="0"/>
              <a:t>irreversible loss of </a:t>
            </a:r>
            <a:r>
              <a:rPr lang="en-US" dirty="0" smtClean="0">
                <a:hlinkClick r:id="rId5"/>
              </a:rPr>
              <a:t>biodiversity, including coral reef systems.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29</a:t>
            </a:fld>
            <a:endParaRPr lang="en-US"/>
          </a:p>
        </p:txBody>
      </p:sp>
    </p:spTree>
    <p:extLst>
      <p:ext uri="{BB962C8B-B14F-4D97-AF65-F5344CB8AC3E}">
        <p14:creationId xmlns:p14="http://schemas.microsoft.com/office/powerpoint/2010/main" val="1373359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 Goodall’s storytelling solution,</a:t>
            </a:r>
            <a:r>
              <a:rPr lang="en-US" baseline="0" dirty="0" smtClean="0"/>
              <a:t> misses the DARK SIDE OF STORYTELLING, the echo chambers(Bloomfield &amp; </a:t>
            </a:r>
            <a:r>
              <a:rPr lang="en-US" baseline="0" dirty="0" err="1" smtClean="0"/>
              <a:t>Tillery</a:t>
            </a:r>
            <a:r>
              <a:rPr lang="en-US" baseline="0" dirty="0" smtClean="0"/>
              <a:t>, 2019). And Bloomfield and </a:t>
            </a:r>
            <a:r>
              <a:rPr lang="en-US" baseline="0" dirty="0" err="1" smtClean="0"/>
              <a:t>Tillery</a:t>
            </a:r>
            <a:r>
              <a:rPr lang="en-US" baseline="0" dirty="0" smtClean="0"/>
              <a:t>, 2019 are not doing storytelling research, so they forget to trace the Exxon and the Koch Brothers Money</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t>
            </a:r>
            <a:r>
              <a:rPr lang="en-US" dirty="0" smtClean="0"/>
              <a:t>“The WUWT and the GWPF blogs </a:t>
            </a:r>
            <a:r>
              <a:rPr lang="mr-IN" dirty="0" smtClean="0"/>
              <a:t>…</a:t>
            </a:r>
            <a:r>
              <a:rPr lang="en-US" dirty="0" smtClean="0"/>
              <a:t> are highly involved in framing peer-reviewed scientific research to </a:t>
            </a:r>
            <a:r>
              <a:rPr lang="en-US" b="1" dirty="0" smtClean="0"/>
              <a:t>fit their narrative of the climate change hoa</a:t>
            </a:r>
            <a:r>
              <a:rPr lang="en-US" dirty="0" smtClean="0"/>
              <a:t>x and in curating misrepresentations from other sources to heighten their legitimacy” (Bloomfield &amp; </a:t>
            </a:r>
            <a:r>
              <a:rPr lang="en-US" dirty="0" err="1" smtClean="0"/>
              <a:t>TIllery</a:t>
            </a:r>
            <a:r>
              <a:rPr lang="en-US" dirty="0" smtClean="0"/>
              <a:t>, 2019: 32-33, boldness mine).’</a:t>
            </a:r>
            <a:endParaRPr lang="en-US" baseline="0"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Bloomfield, E. F., &amp; </a:t>
            </a:r>
            <a:r>
              <a:rPr lang="en-US" sz="1200" kern="1200" dirty="0" err="1" smtClean="0">
                <a:solidFill>
                  <a:schemeClr val="tx1"/>
                </a:solidFill>
                <a:latin typeface="+mn-lt"/>
                <a:ea typeface="+mn-ea"/>
                <a:cs typeface="+mn-cs"/>
              </a:rPr>
              <a:t>Tillery</a:t>
            </a:r>
            <a:r>
              <a:rPr lang="en-US" sz="1200" kern="1200" dirty="0" smtClean="0">
                <a:solidFill>
                  <a:schemeClr val="tx1"/>
                </a:solidFill>
                <a:latin typeface="+mn-lt"/>
                <a:ea typeface="+mn-ea"/>
                <a:cs typeface="+mn-cs"/>
              </a:rPr>
              <a:t>, D. (2019). The Circulation of Climate Change Denial Online: Rhetorical and Networking Strategies on Facebook. </a:t>
            </a:r>
            <a:r>
              <a:rPr lang="en-US" sz="1200" i="1" kern="1200" dirty="0" smtClean="0">
                <a:solidFill>
                  <a:schemeClr val="tx1"/>
                </a:solidFill>
                <a:latin typeface="+mn-lt"/>
                <a:ea typeface="+mn-ea"/>
                <a:cs typeface="+mn-cs"/>
              </a:rPr>
              <a:t>Environmental Communication</a:t>
            </a:r>
            <a:r>
              <a:rPr lang="en-US" sz="1200" i="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13</a:t>
            </a:r>
            <a:r>
              <a:rPr lang="en-US" sz="1200" i="0" kern="1200" dirty="0" smtClean="0">
                <a:solidFill>
                  <a:schemeClr val="tx1"/>
                </a:solidFill>
                <a:latin typeface="+mn-lt"/>
                <a:ea typeface="+mn-ea"/>
                <a:cs typeface="+mn-cs"/>
              </a:rPr>
              <a:t>(1), 23-34. Accessed Aug 7 2019 at https://</a:t>
            </a:r>
            <a:r>
              <a:rPr lang="en-US" sz="1200" i="0" kern="1200" dirty="0" err="1" smtClean="0">
                <a:solidFill>
                  <a:schemeClr val="tx1"/>
                </a:solidFill>
                <a:latin typeface="+mn-lt"/>
                <a:ea typeface="+mn-ea"/>
                <a:cs typeface="+mn-cs"/>
              </a:rPr>
              <a:t>www.researchgate.net</a:t>
            </a:r>
            <a:r>
              <a:rPr lang="en-US" sz="1200" i="0" kern="1200" dirty="0" smtClean="0">
                <a:solidFill>
                  <a:schemeClr val="tx1"/>
                </a:solidFill>
                <a:latin typeface="+mn-lt"/>
                <a:ea typeface="+mn-ea"/>
                <a:cs typeface="+mn-cs"/>
              </a:rPr>
              <a:t>/profile/</a:t>
            </a:r>
            <a:r>
              <a:rPr lang="en-US" sz="1200" i="0" kern="1200" dirty="0" err="1" smtClean="0">
                <a:solidFill>
                  <a:schemeClr val="tx1"/>
                </a:solidFill>
                <a:latin typeface="+mn-lt"/>
                <a:ea typeface="+mn-ea"/>
                <a:cs typeface="+mn-cs"/>
              </a:rPr>
              <a:t>Emma_Frances_Bloomfield</a:t>
            </a:r>
            <a:r>
              <a:rPr lang="en-US" sz="1200" i="0" kern="1200" dirty="0" smtClean="0">
                <a:solidFill>
                  <a:schemeClr val="tx1"/>
                </a:solidFill>
                <a:latin typeface="+mn-lt"/>
                <a:ea typeface="+mn-ea"/>
                <a:cs typeface="+mn-cs"/>
              </a:rPr>
              <a:t>/publication/329485682_The_Circulation_of_Climate_Change_Denial_Online_Rhetorical_and_Networking_Strategies_on_Facebook/links/5c7d6f5b92851c695054bbed/The-Circulation-of-Climate-Change-Denial-Online-Rhetorical-and-Networking-Strategies-on-Facebook.pdf </a:t>
            </a:r>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3</a:t>
            </a:fld>
            <a:endParaRPr lang="en-US"/>
          </a:p>
        </p:txBody>
      </p:sp>
    </p:spTree>
    <p:extLst>
      <p:ext uri="{BB962C8B-B14F-4D97-AF65-F5344CB8AC3E}">
        <p14:creationId xmlns:p14="http://schemas.microsoft.com/office/powerpoint/2010/main" val="713376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counternarrative is the temperatures under the proposed </a:t>
            </a:r>
            <a:r>
              <a:rPr lang="en-US" sz="1200" b="1" kern="1200" dirty="0" smtClean="0">
                <a:solidFill>
                  <a:schemeClr val="tx1"/>
                </a:solidFill>
                <a:effectLst/>
                <a:latin typeface="+mn-lt"/>
                <a:ea typeface="+mn-ea"/>
                <a:cs typeface="+mn-cs"/>
              </a:rPr>
              <a:t>Business-As-Usual Pathway Scenario, is will be 3.5° or more</a:t>
            </a:r>
            <a:r>
              <a:rPr lang="en-US" sz="1200" kern="1200" dirty="0" smtClean="0">
                <a:solidFill>
                  <a:schemeClr val="tx1"/>
                </a:solidFill>
                <a:effectLst/>
                <a:latin typeface="+mn-lt"/>
                <a:ea typeface="+mn-ea"/>
                <a:cs typeface="+mn-cs"/>
              </a:rPr>
              <a:t>: "According to current trends, with all our mitigation efforts, the temperature of our Earth is expected to rise by 3.5° Celsius at the end of this century…  we would see an increase of 4.1-4.8° Celsius at the end of this century” (</a:t>
            </a:r>
            <a:r>
              <a:rPr lang="en-US" sz="1200" kern="1200" dirty="0" err="1" smtClean="0">
                <a:solidFill>
                  <a:schemeClr val="tx1"/>
                </a:solidFill>
                <a:effectLst/>
                <a:latin typeface="+mn-lt"/>
                <a:ea typeface="+mn-ea"/>
                <a:cs typeface="+mn-cs"/>
              </a:rPr>
              <a:t>Goodmenproject.com</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image is from </a:t>
            </a:r>
            <a:r>
              <a:rPr lang="en-US" sz="1200" kern="1200" dirty="0" err="1" smtClean="0">
                <a:solidFill>
                  <a:schemeClr val="tx1"/>
                </a:solidFill>
                <a:effectLst/>
                <a:latin typeface="+mn-lt"/>
                <a:ea typeface="+mn-ea"/>
                <a:cs typeface="+mn-cs"/>
              </a:rPr>
              <a:t>VOX.com</a:t>
            </a:r>
            <a:r>
              <a:rPr lang="en-US" b="1" dirty="0" err="1" smtClean="0"/>
              <a:t>The</a:t>
            </a:r>
            <a:r>
              <a:rPr lang="en-US" b="1" dirty="0" smtClean="0"/>
              <a:t> world’s bleak climate situation, in 3 charts</a:t>
            </a:r>
          </a:p>
          <a:p>
            <a:r>
              <a:rPr lang="en-US" dirty="0" smtClean="0"/>
              <a:t>We’ve got a long way to go and a short time to get there.</a:t>
            </a:r>
          </a:p>
          <a:p>
            <a:r>
              <a:rPr lang="en-US" dirty="0" smtClean="0"/>
              <a:t>By </a:t>
            </a:r>
            <a:r>
              <a:rPr lang="en-US" dirty="0" smtClean="0">
                <a:hlinkClick r:id="rId3"/>
              </a:rPr>
              <a:t>David Roberts</a:t>
            </a:r>
            <a:r>
              <a:rPr lang="en-US" dirty="0" smtClean="0"/>
              <a:t> Accessed Aug 6 2019 at</a:t>
            </a:r>
          </a:p>
          <a:p>
            <a:r>
              <a:rPr lang="en-US" sz="1200" kern="1200" dirty="0" smtClean="0">
                <a:solidFill>
                  <a:schemeClr val="tx1"/>
                </a:solidFill>
                <a:effectLst/>
                <a:latin typeface="+mn-lt"/>
                <a:ea typeface="+mn-ea"/>
                <a:cs typeface="+mn-cs"/>
              </a:rPr>
              <a:t> https://</a:t>
            </a:r>
            <a:r>
              <a:rPr lang="en-US" sz="1200" kern="1200" dirty="0" err="1" smtClean="0">
                <a:solidFill>
                  <a:schemeClr val="tx1"/>
                </a:solidFill>
                <a:effectLst/>
                <a:latin typeface="+mn-lt"/>
                <a:ea typeface="+mn-ea"/>
                <a:cs typeface="+mn-cs"/>
              </a:rPr>
              <a:t>www.vox.com</a:t>
            </a:r>
            <a:r>
              <a:rPr lang="en-US" sz="1200" kern="1200" dirty="0" smtClean="0">
                <a:solidFill>
                  <a:schemeClr val="tx1"/>
                </a:solidFill>
                <a:effectLst/>
                <a:latin typeface="+mn-lt"/>
                <a:ea typeface="+mn-ea"/>
                <a:cs typeface="+mn-cs"/>
              </a:rPr>
              <a:t>/energy-and-environment/2018/4/30/17300946/global-warming-degrees-replace-fossil-fuels </a:t>
            </a:r>
          </a:p>
          <a:p>
            <a:r>
              <a:rPr lang="en-US" sz="1200" kern="1200" dirty="0" smtClean="0">
                <a:solidFill>
                  <a:schemeClr val="tx1"/>
                </a:solidFill>
                <a:effectLst/>
                <a:latin typeface="+mn-lt"/>
                <a:ea typeface="+mn-ea"/>
                <a:cs typeface="+mn-cs"/>
              </a:rPr>
              <a:t>According to Mark </a:t>
            </a:r>
            <a:r>
              <a:rPr lang="en-US" sz="1200" kern="1200" dirty="0" err="1" smtClean="0">
                <a:solidFill>
                  <a:schemeClr val="tx1"/>
                </a:solidFill>
                <a:effectLst/>
                <a:latin typeface="+mn-lt"/>
                <a:ea typeface="+mn-ea"/>
                <a:cs typeface="+mn-cs"/>
              </a:rPr>
              <a:t>Lynas</a:t>
            </a:r>
            <a:r>
              <a:rPr lang="en-US" sz="1200" kern="1200" dirty="0" smtClean="0">
                <a:solidFill>
                  <a:schemeClr val="tx1"/>
                </a:solidFill>
                <a:effectLst/>
                <a:latin typeface="+mn-lt"/>
                <a:ea typeface="+mn-ea"/>
                <a:cs typeface="+mn-cs"/>
              </a:rPr>
              <a:t> (2008) if we raise global average surface temperatures by just 6 degrees above pre-industrial levels, we'll create a scenario, which is so extreme it's almost unimaginable (</a:t>
            </a:r>
            <a:r>
              <a:rPr lang="en-US" sz="1200" kern="1200" dirty="0" err="1" smtClean="0">
                <a:solidFill>
                  <a:schemeClr val="tx1"/>
                </a:solidFill>
                <a:effectLst/>
                <a:latin typeface="+mn-lt"/>
                <a:ea typeface="+mn-ea"/>
                <a:cs typeface="+mn-cs"/>
              </a:rPr>
              <a:t>CN.com</a:t>
            </a:r>
            <a:r>
              <a:rPr lang="en-US" sz="1200" kern="1200" dirty="0" smtClean="0">
                <a:solidFill>
                  <a:schemeClr val="tx1"/>
                </a:solidFill>
                <a:effectLst/>
                <a:latin typeface="+mn-lt"/>
                <a:ea typeface="+mn-ea"/>
                <a:cs typeface="+mn-cs"/>
              </a:rPr>
              <a:t> 2015.)</a:t>
            </a:r>
          </a:p>
          <a:p>
            <a:pPr lvl="0"/>
            <a:r>
              <a:rPr lang="en-GB" sz="1200" kern="1200" dirty="0" smtClean="0">
                <a:solidFill>
                  <a:schemeClr val="tx1"/>
                </a:solidFill>
                <a:effectLst/>
                <a:latin typeface="+mn-lt"/>
                <a:ea typeface="+mn-ea"/>
                <a:cs typeface="+mn-cs"/>
              </a:rPr>
              <a:t>Most of the planetary surface would be functionally uninhabitable</a:t>
            </a:r>
            <a:endParaRPr lang="en-US"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Agriculture would cease to exist everywhere, apart for the polar and sub-polar regions</a:t>
            </a:r>
            <a:endParaRPr lang="en-US"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Humans biologically can't survive outside</a:t>
            </a:r>
            <a:endParaRPr lang="en-US"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Oceans would become oxygen-deficient</a:t>
            </a:r>
            <a:endParaRPr lang="en-US"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6 degrees is global average; probably twice that over land and somewhat less than that over the oceans.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CNN.com</a:t>
            </a:r>
            <a:r>
              <a:rPr lang="en-US" sz="1200" kern="1200" dirty="0" smtClean="0">
                <a:solidFill>
                  <a:schemeClr val="tx1"/>
                </a:solidFill>
                <a:effectLst/>
                <a:latin typeface="+mn-lt"/>
                <a:ea typeface="+mn-ea"/>
                <a:cs typeface="+mn-cs"/>
              </a:rPr>
              <a:t> “On 6 degrees of climate change” by John D. Sutter interview with Mark </a:t>
            </a:r>
            <a:r>
              <a:rPr lang="en-US" sz="1200" kern="1200" dirty="0" err="1" smtClean="0">
                <a:solidFill>
                  <a:schemeClr val="tx1"/>
                </a:solidFill>
                <a:effectLst/>
                <a:latin typeface="+mn-lt"/>
                <a:ea typeface="+mn-ea"/>
                <a:cs typeface="+mn-cs"/>
              </a:rPr>
              <a:t>Lynas</a:t>
            </a:r>
            <a:r>
              <a:rPr lang="en-US" sz="1200" kern="1200" dirty="0" smtClean="0">
                <a:solidFill>
                  <a:schemeClr val="tx1"/>
                </a:solidFill>
                <a:effectLst/>
                <a:latin typeface="+mn-lt"/>
                <a:ea typeface="+mn-ea"/>
                <a:cs typeface="+mn-cs"/>
              </a:rPr>
              <a:t>, author of 2008 book, "Six Degrees: Our Future on a Hotter Planet”, May 22, 2015. Accessed Aug 6 2019 at https://</a:t>
            </a:r>
            <a:r>
              <a:rPr lang="en-US" sz="1200" kern="1200" dirty="0" err="1" smtClean="0">
                <a:solidFill>
                  <a:schemeClr val="tx1"/>
                </a:solidFill>
                <a:effectLst/>
                <a:latin typeface="+mn-lt"/>
                <a:ea typeface="+mn-ea"/>
                <a:cs typeface="+mn-cs"/>
              </a:rPr>
              <a:t>www.cnn.com</a:t>
            </a:r>
            <a:r>
              <a:rPr lang="en-US" sz="1200" kern="1200" dirty="0" smtClean="0">
                <a:solidFill>
                  <a:schemeClr val="tx1"/>
                </a:solidFill>
                <a:effectLst/>
                <a:latin typeface="+mn-lt"/>
                <a:ea typeface="+mn-ea"/>
                <a:cs typeface="+mn-cs"/>
              </a:rPr>
              <a:t>/2015/05/21/opinions/sutter-6-degrees-climate/</a:t>
            </a:r>
            <a:r>
              <a:rPr lang="en-US" sz="1200" kern="1200" dirty="0" err="1" smtClean="0">
                <a:solidFill>
                  <a:schemeClr val="tx1"/>
                </a:solidFill>
                <a:effectLst/>
                <a:latin typeface="+mn-lt"/>
                <a:ea typeface="+mn-ea"/>
                <a:cs typeface="+mn-cs"/>
              </a:rPr>
              <a:t>index.html</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Goodmenproject.com</a:t>
            </a:r>
            <a:r>
              <a:rPr lang="en-US" sz="1200" kern="1200" dirty="0" smtClean="0">
                <a:solidFill>
                  <a:schemeClr val="tx1"/>
                </a:solidFill>
                <a:effectLst/>
                <a:latin typeface="+mn-lt"/>
                <a:ea typeface="+mn-ea"/>
                <a:cs typeface="+mn-cs"/>
              </a:rPr>
              <a:t>, “Why Is an Increase of 2 Degrees Celsius Such a Big Deal?</a:t>
            </a:r>
          </a:p>
          <a:p>
            <a:r>
              <a:rPr lang="en-US" sz="1200" kern="1200" dirty="0" smtClean="0">
                <a:solidFill>
                  <a:schemeClr val="tx1"/>
                </a:solidFill>
                <a:effectLst/>
                <a:latin typeface="+mn-lt"/>
                <a:ea typeface="+mn-ea"/>
                <a:cs typeface="+mn-cs"/>
              </a:rPr>
              <a:t>The range of this value is huge. So why doesn't everyone see it?” by </a:t>
            </a:r>
            <a:r>
              <a:rPr lang="en-US" sz="1200" kern="1200" dirty="0" err="1" smtClean="0">
                <a:solidFill>
                  <a:schemeClr val="tx1"/>
                </a:solidFill>
                <a:effectLst/>
                <a:latin typeface="+mn-lt"/>
                <a:ea typeface="+mn-ea"/>
                <a:cs typeface="+mn-cs"/>
              </a:rPr>
              <a:t>Saurab</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Babu</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July 30, 2019, accessed at https://</a:t>
            </a:r>
            <a:r>
              <a:rPr lang="en-US" sz="1200" kern="1200" dirty="0" err="1" smtClean="0">
                <a:solidFill>
                  <a:schemeClr val="tx1"/>
                </a:solidFill>
                <a:effectLst/>
                <a:latin typeface="+mn-lt"/>
                <a:ea typeface="+mn-ea"/>
                <a:cs typeface="+mn-cs"/>
              </a:rPr>
              <a:t>goodmenproject.com</a:t>
            </a:r>
            <a:r>
              <a:rPr lang="en-US" sz="1200" kern="1200" dirty="0" smtClean="0">
                <a:solidFill>
                  <a:schemeClr val="tx1"/>
                </a:solidFill>
                <a:effectLst/>
                <a:latin typeface="+mn-lt"/>
                <a:ea typeface="+mn-ea"/>
                <a:cs typeface="+mn-cs"/>
              </a:rPr>
              <a:t>/featured-content/why-is-an-increase-of-2-degrees-celsius-such-a-big-deal/</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313201-7410-334A-A6F1-202685E394A2}" type="slidenum">
              <a:rPr lang="en-US" smtClean="0"/>
              <a:t>30</a:t>
            </a:fld>
            <a:endParaRPr lang="en-US"/>
          </a:p>
        </p:txBody>
      </p:sp>
    </p:spTree>
    <p:extLst>
      <p:ext uri="{BB962C8B-B14F-4D97-AF65-F5344CB8AC3E}">
        <p14:creationId xmlns:p14="http://schemas.microsoft.com/office/powerpoint/2010/main" val="10882974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Aug 8 2019 by George </a:t>
            </a:r>
            <a:r>
              <a:rPr lang="en-US" dirty="0" err="1" smtClean="0"/>
              <a:t>Monboit</a:t>
            </a:r>
            <a:r>
              <a:rPr lang="en-US" dirty="0" smtClean="0"/>
              <a:t> in Guardian accessed Aug 8 2019 at https://</a:t>
            </a:r>
            <a:r>
              <a:rPr lang="en-US" dirty="0" err="1" smtClean="0"/>
              <a:t>www.theguardian.com</a:t>
            </a:r>
            <a:r>
              <a:rPr lang="en-US" dirty="0" smtClean="0"/>
              <a:t>/</a:t>
            </a:r>
            <a:r>
              <a:rPr lang="en-US" dirty="0" err="1" smtClean="0"/>
              <a:t>commentisfree</a:t>
            </a:r>
            <a:r>
              <a:rPr lang="en-US" dirty="0" smtClean="0"/>
              <a:t>/2019/</a:t>
            </a:r>
            <a:r>
              <a:rPr lang="en-US" dirty="0" err="1" smtClean="0"/>
              <a:t>aug</a:t>
            </a:r>
            <a:r>
              <a:rPr lang="en-US" dirty="0" smtClean="0"/>
              <a:t>/08/</a:t>
            </a:r>
            <a:r>
              <a:rPr lang="en-US" dirty="0" err="1" smtClean="0"/>
              <a:t>ipcc</a:t>
            </a:r>
            <a:r>
              <a:rPr lang="en-US" dirty="0" smtClean="0"/>
              <a:t>-land-climate-report-carbon-cost-meat-dairy</a:t>
            </a:r>
          </a:p>
          <a:p>
            <a:endParaRPr lang="en-US" dirty="0" smtClean="0"/>
          </a:p>
          <a:p>
            <a:r>
              <a:rPr lang="en-US" b="1" dirty="0" smtClean="0"/>
              <a:t>Another article:</a:t>
            </a:r>
            <a:r>
              <a:rPr lang="en-US" b="1" baseline="0" dirty="0" smtClean="0"/>
              <a:t> 53.5 gigatonnes of CO2 emissions shows no signs of peeking by 2030</a:t>
            </a:r>
          </a:p>
          <a:p>
            <a:r>
              <a:rPr lang="en-US" baseline="0" dirty="0" smtClean="0"/>
              <a:t>Passing 1.5 degree limit means sea levels rise, droughts, and floods plus extreme weather events</a:t>
            </a:r>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31</a:t>
            </a:fld>
            <a:endParaRPr lang="en-US"/>
          </a:p>
        </p:txBody>
      </p:sp>
    </p:spTree>
    <p:extLst>
      <p:ext uri="{BB962C8B-B14F-4D97-AF65-F5344CB8AC3E}">
        <p14:creationId xmlns:p14="http://schemas.microsoft.com/office/powerpoint/2010/main" val="274312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stated some experiments</a:t>
            </a:r>
          </a:p>
          <a:p>
            <a:r>
              <a:rPr lang="en-US" dirty="0" smtClean="0"/>
              <a:t>Make an </a:t>
            </a:r>
            <a:r>
              <a:rPr lang="en-US" dirty="0" err="1" smtClean="0"/>
              <a:t>Earchship</a:t>
            </a:r>
            <a:r>
              <a:rPr lang="en-US" dirty="0" smtClean="0"/>
              <a:t> </a:t>
            </a:r>
            <a:r>
              <a:rPr lang="en-US" dirty="0" err="1" smtClean="0"/>
              <a:t>Greenhous</a:t>
            </a:r>
            <a:endParaRPr lang="en-US" dirty="0" smtClean="0"/>
          </a:p>
          <a:p>
            <a:r>
              <a:rPr lang="en-US" dirty="0" smtClean="0"/>
              <a:t>Then learned</a:t>
            </a:r>
          </a:p>
          <a:p>
            <a:r>
              <a:rPr lang="en-US" dirty="0" smtClean="0"/>
              <a:t>MUST PLANT THE WATER FIRST THEN PLANT THE GARDEN</a:t>
            </a:r>
          </a:p>
          <a:p>
            <a:r>
              <a:rPr lang="en-US" dirty="0" smtClean="0"/>
              <a:t>WATER</a:t>
            </a:r>
            <a:r>
              <a:rPr lang="en-US" baseline="0" dirty="0" smtClean="0"/>
              <a:t> RUN OFF A SOUCE</a:t>
            </a:r>
          </a:p>
          <a:p>
            <a:r>
              <a:rPr lang="en-US" baseline="0" dirty="0" smtClean="0"/>
              <a:t>DEMI LUNES and Navajo/Zuni </a:t>
            </a:r>
            <a:r>
              <a:rPr lang="en-US" baseline="0" dirty="0" err="1" smtClean="0"/>
              <a:t>Wafalo</a:t>
            </a:r>
            <a:r>
              <a:rPr lang="en-US" baseline="0" dirty="0" smtClean="0"/>
              <a:t> Garden method better than green house</a:t>
            </a:r>
          </a:p>
          <a:p>
            <a:r>
              <a:rPr lang="en-US" sz="1200" b="1" kern="1200" dirty="0" smtClean="0">
                <a:solidFill>
                  <a:schemeClr val="tx1"/>
                </a:solidFill>
                <a:effectLst/>
                <a:latin typeface="+mn-lt"/>
                <a:ea typeface="+mn-ea"/>
                <a:cs typeface="+mn-cs"/>
              </a:rPr>
              <a:t>Go Outdoors and Observe Nature.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Nature is the best teacher I’ve ever had.</a:t>
            </a:r>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32</a:t>
            </a:fld>
            <a:endParaRPr lang="en-US"/>
          </a:p>
        </p:txBody>
      </p:sp>
    </p:spTree>
    <p:extLst>
      <p:ext uri="{BB962C8B-B14F-4D97-AF65-F5344CB8AC3E}">
        <p14:creationId xmlns:p14="http://schemas.microsoft.com/office/powerpoint/2010/main" val="3211013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arroyo runs diagonally through our ranch</a:t>
            </a:r>
            <a:r>
              <a:rPr lang="en-US" baseline="0" dirty="0" smtClean="0"/>
              <a:t> and three more arroyos, one on each street to north, south, and west.</a:t>
            </a:r>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33</a:t>
            </a:fld>
            <a:endParaRPr lang="en-US"/>
          </a:p>
        </p:txBody>
      </p:sp>
    </p:spTree>
    <p:extLst>
      <p:ext uri="{BB962C8B-B14F-4D97-AF65-F5344CB8AC3E}">
        <p14:creationId xmlns:p14="http://schemas.microsoft.com/office/powerpoint/2010/main" val="3404194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not show this if not enough time</a:t>
            </a:r>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34</a:t>
            </a:fld>
            <a:endParaRPr lang="en-US"/>
          </a:p>
        </p:txBody>
      </p:sp>
    </p:spTree>
    <p:extLst>
      <p:ext uri="{BB962C8B-B14F-4D97-AF65-F5344CB8AC3E}">
        <p14:creationId xmlns:p14="http://schemas.microsoft.com/office/powerpoint/2010/main" val="21545667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2020 I want</a:t>
            </a:r>
            <a:r>
              <a:rPr lang="en-US" baseline="0" dirty="0" smtClean="0"/>
              <a:t> to go public with the DARK SIDE OF </a:t>
            </a:r>
            <a:r>
              <a:rPr lang="en-US" baseline="0" dirty="0" err="1" smtClean="0"/>
              <a:t>CLIMAte</a:t>
            </a:r>
            <a:r>
              <a:rPr lang="en-US" baseline="0" dirty="0" smtClean="0"/>
              <a:t> &amp; WATER STORYTELLING, H</a:t>
            </a:r>
            <a:r>
              <a:rPr lang="en-US" dirty="0" smtClean="0"/>
              <a:t>OW UN and EU are being Colonized by BUSINESS STORYTELLING</a:t>
            </a:r>
            <a:r>
              <a:rPr lang="en-US" baseline="0" dirty="0" smtClean="0"/>
              <a:t> and its corporatized environmentalism</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35</a:t>
            </a:fld>
            <a:endParaRPr lang="en-US"/>
          </a:p>
        </p:txBody>
      </p:sp>
    </p:spTree>
    <p:extLst>
      <p:ext uri="{BB962C8B-B14F-4D97-AF65-F5344CB8AC3E}">
        <p14:creationId xmlns:p14="http://schemas.microsoft.com/office/powerpoint/2010/main" val="151395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sng" kern="1200" dirty="0" smtClean="0">
                <a:solidFill>
                  <a:schemeClr val="tx1"/>
                </a:solidFill>
                <a:effectLst/>
                <a:latin typeface="+mn-lt"/>
                <a:ea typeface="+mn-ea"/>
                <a:cs typeface="+mn-cs"/>
              </a:rPr>
              <a:t>THEORY POINT: Antenarrative Bets on the Future by UN and EU Agenda 2030 are not according with Climate Science Forecasts</a:t>
            </a:r>
          </a:p>
          <a:p>
            <a:endParaRPr lang="en-US" sz="1200" b="1" i="1" u="sng"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a:t>
            </a:r>
            <a:r>
              <a:rPr lang="en-US" sz="1200" b="1" i="1" u="sng" kern="1200" dirty="0" smtClean="0">
                <a:solidFill>
                  <a:schemeClr val="tx1"/>
                </a:solidFill>
                <a:effectLst/>
                <a:latin typeface="+mn-lt"/>
                <a:ea typeface="+mn-ea"/>
                <a:cs typeface="+mn-cs"/>
              </a:rPr>
              <a:t>nother article b</a:t>
            </a:r>
            <a:r>
              <a:rPr lang="en-US" sz="1200" kern="1200" dirty="0" smtClean="0">
                <a:solidFill>
                  <a:schemeClr val="tx1"/>
                </a:solidFill>
                <a:effectLst/>
                <a:latin typeface="+mn-lt"/>
                <a:ea typeface="+mn-ea"/>
                <a:cs typeface="+mn-cs"/>
              </a:rPr>
              <a:t>y Lisa about IPCC report</a:t>
            </a:r>
            <a:endParaRPr lang="en-US" dirty="0" smtClean="0">
              <a:effectLst/>
            </a:endParaRPr>
          </a:p>
          <a:p>
            <a:r>
              <a:rPr lang="en-US" dirty="0" smtClean="0">
                <a:effectLst/>
              </a:rPr>
              <a:t/>
            </a:r>
            <a:br>
              <a:rPr lang="en-US" dirty="0" smtClean="0">
                <a:effectLst/>
              </a:rPr>
            </a:br>
            <a:endParaRPr lang="en-US" dirty="0" smtClean="0"/>
          </a:p>
          <a:p>
            <a:r>
              <a:rPr lang="en-US" sz="1200" kern="1200" dirty="0" smtClean="0">
                <a:solidFill>
                  <a:schemeClr val="tx1"/>
                </a:solidFill>
                <a:effectLst/>
                <a:latin typeface="+mn-lt"/>
                <a:ea typeface="+mn-ea"/>
                <a:cs typeface="+mn-cs"/>
              </a:rPr>
              <a:t>The report finds even the current levels of global heating are increasing the risks of water scarcity, soil erosion, vegetation loss, fire damage, coastal degradation, permafrost thawing and declines in crop yields.</a:t>
            </a:r>
            <a:endParaRPr lang="en-US" dirty="0" smtClean="0"/>
          </a:p>
          <a:p>
            <a:endParaRPr lang="en-US" sz="1200" b="1" i="1" u="sng" kern="1200" dirty="0" smtClean="0">
              <a:solidFill>
                <a:schemeClr val="tx1"/>
              </a:solidFill>
              <a:effectLst/>
              <a:latin typeface="+mn-lt"/>
              <a:ea typeface="+mn-ea"/>
              <a:cs typeface="+mn-cs"/>
            </a:endParaRPr>
          </a:p>
          <a:p>
            <a:endParaRPr lang="en-US" sz="1200" b="1" i="1" u="sng"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hlinkClick r:id="rId3"/>
              </a:rPr>
              <a:t>paper in Geophysical Research </a:t>
            </a:r>
            <a:r>
              <a:rPr lang="en-US" sz="1200" kern="1200" dirty="0" err="1" smtClean="0">
                <a:solidFill>
                  <a:schemeClr val="tx1"/>
                </a:solidFill>
                <a:effectLst/>
                <a:latin typeface="+mn-lt"/>
                <a:ea typeface="+mn-ea"/>
                <a:cs typeface="+mn-cs"/>
                <a:hlinkClick r:id="rId3"/>
              </a:rPr>
              <a:t>Letters</a:t>
            </a:r>
            <a:r>
              <a:rPr lang="en-US" sz="1200" kern="1200" dirty="0" err="1" smtClean="0">
                <a:solidFill>
                  <a:schemeClr val="tx1"/>
                </a:solidFill>
                <a:effectLst/>
                <a:latin typeface="+mn-lt"/>
                <a:ea typeface="+mn-ea"/>
                <a:cs typeface="+mn-cs"/>
              </a:rPr>
              <a:t>reveals</a:t>
            </a:r>
            <a:r>
              <a:rPr lang="en-US" sz="1200" kern="1200" dirty="0" smtClean="0">
                <a:solidFill>
                  <a:schemeClr val="tx1"/>
                </a:solidFill>
                <a:effectLst/>
                <a:latin typeface="+mn-lt"/>
                <a:ea typeface="+mn-ea"/>
                <a:cs typeface="+mn-cs"/>
              </a:rPr>
              <a:t> that the thawing of permafrost in the Canadian High Arctic now exceeds the depths of melting projected by scientists for 2090.</a:t>
            </a:r>
            <a:endParaRPr lang="en-US" dirty="0" smtClean="0">
              <a:effectLst/>
            </a:endParaRPr>
          </a:p>
          <a:p>
            <a:r>
              <a:rPr lang="en-US" dirty="0" smtClean="0">
                <a:effectLst/>
              </a:rPr>
              <a:t/>
            </a:r>
            <a:br>
              <a:rPr lang="en-US" dirty="0" smtClean="0">
                <a:effectLst/>
              </a:rPr>
            </a:br>
            <a:endParaRPr lang="en-US" dirty="0" smtClean="0"/>
          </a:p>
          <a:p>
            <a:r>
              <a:rPr lang="en-US" sz="1200" kern="1200" dirty="0" smtClean="0">
                <a:solidFill>
                  <a:schemeClr val="tx1"/>
                </a:solidFill>
                <a:effectLst/>
                <a:latin typeface="+mn-lt"/>
                <a:ea typeface="+mn-ea"/>
                <a:cs typeface="+mn-cs"/>
              </a:rPr>
              <a:t>While record temperatures in Europe last month caused discomfort and disruption, in south-west Asia they are </a:t>
            </a:r>
            <a:r>
              <a:rPr lang="en-US" sz="1200" kern="1200" dirty="0" smtClean="0">
                <a:solidFill>
                  <a:schemeClr val="tx1"/>
                </a:solidFill>
                <a:effectLst/>
                <a:latin typeface="+mn-lt"/>
                <a:ea typeface="+mn-ea"/>
                <a:cs typeface="+mn-cs"/>
                <a:hlinkClick r:id="rId4"/>
              </a:rPr>
              <a:t>starting to reach the point</a:t>
            </a:r>
            <a:r>
              <a:rPr lang="en-US" sz="1200" kern="1200" dirty="0" smtClean="0">
                <a:solidFill>
                  <a:schemeClr val="tx1"/>
                </a:solidFill>
                <a:effectLst/>
                <a:latin typeface="+mn-lt"/>
                <a:ea typeface="+mn-ea"/>
                <a:cs typeface="+mn-cs"/>
              </a:rPr>
              <a:t> at which the human body hits its thermal limits. </a:t>
            </a:r>
            <a:endParaRPr lang="en-US" dirty="0" smtClean="0"/>
          </a:p>
          <a:p>
            <a:r>
              <a:rPr lang="en-US" dirty="0" smtClean="0">
                <a:effectLst/>
              </a:rPr>
              <a:t/>
            </a:r>
            <a:br>
              <a:rPr lang="en-US" dirty="0" smtClean="0">
                <a:effectLst/>
              </a:rPr>
            </a:br>
            <a:endParaRPr lang="en-US" dirty="0" smtClean="0"/>
          </a:p>
          <a:p>
            <a:r>
              <a:rPr lang="en-US" sz="1200" kern="1200" dirty="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hlinkClick r:id="rId5"/>
              </a:rPr>
              <a:t>recent paper in Nature</a:t>
            </a:r>
            <a:r>
              <a:rPr lang="en-US" sz="1200" kern="1200" dirty="0" smtClean="0">
                <a:solidFill>
                  <a:schemeClr val="tx1"/>
                </a:solidFill>
                <a:effectLst/>
                <a:latin typeface="+mn-lt"/>
                <a:ea typeface="+mn-ea"/>
                <a:cs typeface="+mn-cs"/>
              </a:rPr>
              <a:t> shows that we have little hope of preventing more than 1.5C of global heating unless we retire existing fossil fuel infrastructure. Even if no new gas or coal power plants, roads and airports are built, the carbon emissions from current installations are likely to push us past this threshold.</a:t>
            </a:r>
            <a:endParaRPr lang="en-US" dirty="0" smtClean="0"/>
          </a:p>
          <a:p>
            <a:endParaRPr lang="en-US" dirty="0" smtClean="0"/>
          </a:p>
          <a:p>
            <a:r>
              <a:rPr lang="en-US" sz="1200" kern="1200" dirty="0" smtClean="0">
                <a:solidFill>
                  <a:schemeClr val="tx1"/>
                </a:solidFill>
                <a:effectLst/>
                <a:latin typeface="+mn-lt"/>
                <a:ea typeface="+mn-ea"/>
                <a:cs typeface="+mn-cs"/>
              </a:rPr>
              <a:t>Only by retiring some of this infrastructure before the end of its natural life could we secure a 50% chance of remaining within the temperature limit agreed in Paris in 2015. To pursue efforts to limit the temperature increase even further to 1.5 degrees Celsius.  The Paris Agreement entered into force on 4 November 2016, </a:t>
            </a:r>
          </a:p>
          <a:p>
            <a:endParaRPr lang="en-US" sz="1200" kern="1200" dirty="0" smtClean="0">
              <a:solidFill>
                <a:schemeClr val="tx1"/>
              </a:solidFill>
              <a:effectLst/>
              <a:latin typeface="+mn-lt"/>
              <a:ea typeface="+mn-ea"/>
              <a:cs typeface="+mn-cs"/>
            </a:endParaRPr>
          </a:p>
          <a:p>
            <a:r>
              <a:rPr lang="en-US" b="1" i="1" u="sng" dirty="0" smtClean="0">
                <a:effectLst/>
              </a:rPr>
              <a:t>Union of concerned scientists Aug 8 2019 email Boje received</a:t>
            </a:r>
            <a:endParaRPr lang="en-US" dirty="0" smtClean="0">
              <a:effectLst/>
            </a:endParaRPr>
          </a:p>
          <a:p>
            <a:r>
              <a:rPr lang="en-US" sz="1200" kern="1200" dirty="0" smtClean="0">
                <a:solidFill>
                  <a:schemeClr val="tx1"/>
                </a:solidFill>
                <a:effectLst/>
                <a:latin typeface="+mn-lt"/>
                <a:ea typeface="+mn-ea"/>
                <a:cs typeface="+mn-cs"/>
              </a:rPr>
              <a:t>The Trump administration is about to finalize a rollback of our clean car standards, the single most effective federal policy to reduce global warming emissions. Unfortunately, in addition to getting rid of all of the benefits to public health, climate, and fuel savings of the clean car standards, the Trump administration is also trying to take away states' ability to adopt their own emission standards.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36</a:t>
            </a:fld>
            <a:endParaRPr lang="en-US"/>
          </a:p>
        </p:txBody>
      </p:sp>
    </p:spTree>
    <p:extLst>
      <p:ext uri="{BB962C8B-B14F-4D97-AF65-F5344CB8AC3E}">
        <p14:creationId xmlns:p14="http://schemas.microsoft.com/office/powerpoint/2010/main" val="28815369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a:t>
            </a:r>
            <a:r>
              <a:rPr lang="en-US" baseline="0" dirty="0" smtClean="0"/>
              <a:t> and comments or questions contact me at </a:t>
            </a:r>
            <a:r>
              <a:rPr lang="en-US" baseline="0" dirty="0" err="1" smtClean="0"/>
              <a:t>davidboje@gmail.com</a:t>
            </a:r>
            <a:endParaRPr lang="en-US" baseline="0" dirty="0" smtClean="0"/>
          </a:p>
          <a:p>
            <a:r>
              <a:rPr lang="en-US" baseline="0" dirty="0" smtClean="0"/>
              <a:t>Thank you</a:t>
            </a:r>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37</a:t>
            </a:fld>
            <a:endParaRPr lang="en-US"/>
          </a:p>
        </p:txBody>
      </p:sp>
    </p:spTree>
    <p:extLst>
      <p:ext uri="{BB962C8B-B14F-4D97-AF65-F5344CB8AC3E}">
        <p14:creationId xmlns:p14="http://schemas.microsoft.com/office/powerpoint/2010/main" val="39155004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can be CLAW Journal article, we relate CCO to Storytelling</a:t>
            </a:r>
            <a:r>
              <a:rPr lang="en-US" baseline="0" dirty="0" smtClean="0"/>
              <a:t> by showing the DIALECTIC and DIALOGICAL processes</a:t>
            </a:r>
          </a:p>
          <a:p>
            <a:r>
              <a:rPr lang="en-US" baseline="0" dirty="0" smtClean="0"/>
              <a:t>At my last keynote, here in Aalborg in May, focused on how such an approach can be used to change BUSINESS MODELLING in the BUSINESS SCHOOL’S BUSINESS STORYTELLING to ECO-BUSINESS MODELING, and with Kenneth and Marita we introduced a 6</a:t>
            </a:r>
            <a:r>
              <a:rPr lang="en-US" baseline="30000" dirty="0" smtClean="0"/>
              <a:t>th</a:t>
            </a:r>
            <a:r>
              <a:rPr lang="en-US" baseline="0" dirty="0" smtClean="0"/>
              <a:t> B, THE BEYOND, which is about Embodied ways of intuitive knowing.</a:t>
            </a:r>
          </a:p>
          <a:p>
            <a:r>
              <a:rPr lang="en-US" baseline="0" dirty="0" smtClean="0"/>
              <a:t>It is what an article released by Human Relations by Emma Bell and Hugh Willmott call, three dynamic kinds of reflexivity: (1) epistemic reflexivity, (2) constitutive reflexivity, and (3) disruptive reflexivity. GUESS WHICH ONE I AM TODAY?  ANSWER DISRUPTIVE REFLEXIVITY TO THE KINDS OF EPISTEMIC RELFEXIVITY OF GRAND NARRATORS and THE CONSTITUTIVE REFLEXIVIY OF BUSINESS SCHOOL METHODOLOGISTS STUCK IN MAINSTREAM OB OT OD and MGMT METHODS. THAT IS A TALE FOR ANOTHER TIME!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Lundholt, Marianne Wolff, &amp; Boje, David</a:t>
            </a:r>
            <a:r>
              <a:rPr lang="en-US" baseline="0" dirty="0" smtClean="0"/>
              <a:t> M.</a:t>
            </a:r>
            <a:r>
              <a:rPr lang="en-US" dirty="0" smtClean="0"/>
              <a:t> (2018). Understanding Organizational Narrative-Counter-narratives Dynamics: An overview of Communication Constitutes Organization (CCO) and Storytelling Organization Theory (SOT) approaches. </a:t>
            </a:r>
            <a:r>
              <a:rPr lang="en-US" i="1" dirty="0" smtClean="0"/>
              <a:t>Communication and Language at Work</a:t>
            </a:r>
            <a:r>
              <a:rPr lang="en-US" dirty="0" smtClean="0"/>
              <a:t>, </a:t>
            </a:r>
            <a:r>
              <a:rPr lang="en-US" i="1" dirty="0" smtClean="0"/>
              <a:t>5</a:t>
            </a:r>
            <a:r>
              <a:rPr lang="en-US" dirty="0" smtClean="0"/>
              <a:t>(1), 18-29. https://findresearcher.sdu.dk:8443/</a:t>
            </a:r>
            <a:r>
              <a:rPr lang="en-US" dirty="0" err="1" smtClean="0"/>
              <a:t>ws</a:t>
            </a:r>
            <a:r>
              <a:rPr lang="en-US" dirty="0" smtClean="0"/>
              <a:t>/files/143389162/</a:t>
            </a:r>
            <a:r>
              <a:rPr lang="en-US" dirty="0" err="1" smtClean="0"/>
              <a:t>document.pdf</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ABSTRACT: I believe United Nations’ (&amp; EU) Agenda 2030 is being colonized and co-opted by corporatized environmentalism approaches such as Circular Economy and Triple Bottom Line that put economic growth ahead of ecology and equity As a result the 17 UN SDGs will not contain average climate temperatures overshooting the 1.5 degree C by 2030.  I will assert that this has everything to do with the look the other way ‘bystander’ ‘Business Storytelling’ and the Echo Chambers of social media, partially funded by Exxon and by the Koch Brothers. With the withdrawal of Trump from Paris Climate agreement, and installing anti climate science administrators to head US agencies, it is unlike the 1.5 degree climate change targets of UN and EU will be met by 2030. My approach is to develop storytelling science, in relation to critical discourse analysis and critical organization communication studies, a sort of critical storytelling discourse organizational communication paradigm shift. We (Boje &amp; Rosile) calling ‘self-correcting storytelling science', a methodology of refuting the business storytelling claims, instead of just verification. As Edward Abbey (1968/1971: 145, boldness, mine) put it, “</a:t>
            </a:r>
            <a:r>
              <a:rPr lang="en-US" b="1" dirty="0" smtClean="0"/>
              <a:t>growth for the sake of growth is a cancerous madness</a:t>
            </a:r>
            <a:r>
              <a:rPr lang="en-US" dirty="0" smtClean="0"/>
              <a:t>”. What people don’t do is read the rest of the quote, which is about water, because as climate warms, the water warms, glaciers melt, sea levels rise, oceans acidify, temperatures rise some more, and the earth is not habitable by most species. I will argue that we need a research-as-craft storytelling approach that is about reflexives. It is what a new article released by Human Relations by Emma Bell and Hugh Willmott call, three dynamic kinds of reflexivity: (1) epistemic reflexivity, (2) constitutive reflexivity, and (3) disruptive reflexivity. GUESS WHICH ONE I AM TODAY?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39</a:t>
            </a:fld>
            <a:endParaRPr lang="en-US"/>
          </a:p>
        </p:txBody>
      </p:sp>
    </p:spTree>
    <p:extLst>
      <p:ext uri="{BB962C8B-B14F-4D97-AF65-F5344CB8AC3E}">
        <p14:creationId xmlns:p14="http://schemas.microsoft.com/office/powerpoint/2010/main" val="28565953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will choose the future our grandchildren will have in the next decade!</a:t>
            </a:r>
          </a:p>
          <a:p>
            <a:r>
              <a:rPr lang="en-US" dirty="0" smtClean="0"/>
              <a:t>https://</a:t>
            </a:r>
            <a:r>
              <a:rPr lang="en-US" dirty="0" err="1" smtClean="0"/>
              <a:t>royalsociety.org</a:t>
            </a:r>
            <a:r>
              <a:rPr lang="en-US" smtClean="0"/>
              <a:t>/topics-policy/projects/climate-change-evidence-causes/basics-of-climate-change/ </a:t>
            </a:r>
            <a:endParaRPr lang="en-US"/>
          </a:p>
        </p:txBody>
      </p:sp>
      <p:sp>
        <p:nvSpPr>
          <p:cNvPr id="4" name="Slide Number Placeholder 3"/>
          <p:cNvSpPr>
            <a:spLocks noGrp="1"/>
          </p:cNvSpPr>
          <p:nvPr>
            <p:ph type="sldNum" sz="quarter" idx="10"/>
          </p:nvPr>
        </p:nvSpPr>
        <p:spPr/>
        <p:txBody>
          <a:bodyPr/>
          <a:lstStyle/>
          <a:p>
            <a:fld id="{8D313201-7410-334A-A6F1-202685E394A2}" type="slidenum">
              <a:rPr lang="en-US" smtClean="0"/>
              <a:t>40</a:t>
            </a:fld>
            <a:endParaRPr lang="en-US"/>
          </a:p>
        </p:txBody>
      </p:sp>
    </p:spTree>
    <p:extLst>
      <p:ext uri="{BB962C8B-B14F-4D97-AF65-F5344CB8AC3E}">
        <p14:creationId xmlns:p14="http://schemas.microsoft.com/office/powerpoint/2010/main" val="2143204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Planet has only until 2030 to stem catastrophic climate change (UN experts) </a:t>
            </a:r>
            <a:r>
              <a:rPr lang="en-US" sz="900" b="1" dirty="0" smtClean="0"/>
              <a:t> - </a:t>
            </a:r>
            <a:r>
              <a:rPr lang="en-US" sz="900" b="1" dirty="0" smtClean="0">
                <a:hlinkClick r:id="rId3"/>
              </a:rPr>
              <a:t>CNN headline</a:t>
            </a:r>
            <a:r>
              <a:rPr lang="en-US" sz="900" b="1"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t>WHAT</a:t>
            </a:r>
            <a:r>
              <a:rPr lang="en-US" sz="900" b="1" baseline="0" dirty="0" smtClean="0"/>
              <a:t> IS THE UN NARRATIVE: </a:t>
            </a:r>
            <a:r>
              <a:rPr lang="en-US" sz="900" dirty="0" smtClean="0"/>
              <a:t>“Climate solutions already exist. Together we can limit global warming to 1.5˚C, says UN.</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t>Can we mesh the stories of success with the broader narrative of THE 6THE EXTINCTION,</a:t>
            </a:r>
            <a:r>
              <a:rPr lang="en-US" sz="900" baseline="0" dirty="0" smtClean="0"/>
              <a:t> THE </a:t>
            </a:r>
            <a:r>
              <a:rPr lang="en-US" sz="900" dirty="0" smtClean="0"/>
              <a:t>existential threat TO HUMANKIND AND MOST OTHER SPECIES IF WE</a:t>
            </a:r>
            <a:r>
              <a:rPr lang="en-US" sz="900" baseline="0" dirty="0" smtClean="0"/>
              <a:t> OVERSHOOT LIMIT OF</a:t>
            </a:r>
            <a:r>
              <a:rPr lang="en-US" sz="900" dirty="0" smtClean="0"/>
              <a:t> 1.5˚C</a:t>
            </a:r>
            <a:r>
              <a:rPr lang="en-US" sz="900" baseline="0" dirty="0" smtClean="0"/>
              <a:t> </a:t>
            </a:r>
            <a:r>
              <a:rPr lang="en-US" sz="900" dirty="0" smtClean="0"/>
              <a:t>?</a:t>
            </a:r>
            <a:endParaRPr lang="en-US" sz="900"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900"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t>Agenda 2030</a:t>
            </a:r>
            <a:r>
              <a:rPr lang="en-US" sz="900" dirty="0" smtClean="0"/>
              <a:t> forms the basis for a "global partnership" to encourages cooperation among nations as they support a transition to sustaining life on earth. The central belief is that all countries can protect the environment while simultaneously experiencing economy growth and same consumerist lifestyles  (</a:t>
            </a:r>
            <a:r>
              <a:rPr lang="en-US" sz="900" dirty="0" smtClean="0">
                <a:hlinkClick r:id="rId4"/>
              </a:rPr>
              <a:t>source</a:t>
            </a:r>
            <a:r>
              <a:rPr lang="en-US" sz="90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rgbClr val="FF0000"/>
                </a:solidFill>
              </a:rPr>
              <a:t>What is the Agenda 2030 Narrative of Denial?</a:t>
            </a:r>
            <a:endParaRPr lang="en-US" sz="900" dirty="0" smtClean="0"/>
          </a:p>
          <a:p>
            <a:endParaRPr lang="en-US" sz="900" b="1" dirty="0" smtClean="0"/>
          </a:p>
          <a:p>
            <a:r>
              <a:rPr lang="en-US" b="1" dirty="0" smtClean="0"/>
              <a:t>The Circular Economy is ‘corporatized environmentalism’ that is COLONIZING the UN and EU Agenda 2030</a:t>
            </a:r>
          </a:p>
          <a:p>
            <a:r>
              <a:rPr lang="en-US" b="1" dirty="0" smtClean="0"/>
              <a:t>It is another version of Triple Bottom Line  that expanding Profit can happen while expanding People and Planet</a:t>
            </a:r>
          </a:p>
          <a:p>
            <a:pPr lvl="0"/>
            <a:r>
              <a:rPr lang="en-US" b="1" dirty="0" smtClean="0"/>
              <a:t>If Agenda 2030 continues to be CO-OPTED by these Economic Myths, then greater than 1.5 C increase, by 2030, and by 2050 go high to 4.5 C, and by 2100, even higher to 6.0 C average Earth temperature</a:t>
            </a:r>
          </a:p>
          <a:p>
            <a:pPr lvl="0"/>
            <a:endParaRPr lang="en-US" b="1"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smtClean="0"/>
              <a:t>See </a:t>
            </a:r>
            <a:r>
              <a:rPr lang="en-US" dirty="0" smtClean="0"/>
              <a:t>Weetman, C. (2016). </a:t>
            </a:r>
            <a:r>
              <a:rPr lang="en-US" i="1" dirty="0" smtClean="0"/>
              <a:t>A circular economy handbook for business and supply chains: Repair, remake, redesign, rethink</a:t>
            </a:r>
            <a:r>
              <a:rPr lang="en-US" dirty="0" smtClean="0"/>
              <a:t>. </a:t>
            </a:r>
            <a:r>
              <a:rPr lang="en-US" dirty="0" err="1" smtClean="0"/>
              <a:t>Kogan</a:t>
            </a:r>
            <a:r>
              <a:rPr lang="en-US" dirty="0" smtClean="0"/>
              <a:t> Page Publishers.</a:t>
            </a:r>
          </a:p>
          <a:p>
            <a:pPr lvl="0"/>
            <a:endParaRPr lang="en-US" dirty="0" smtClean="0"/>
          </a:p>
          <a:p>
            <a:endParaRPr lang="en-US" dirty="0" smtClean="0"/>
          </a:p>
          <a:p>
            <a:endParaRPr lang="en-US" dirty="0" smtClean="0"/>
          </a:p>
          <a:p>
            <a:r>
              <a:rPr lang="en-US" dirty="0" smtClean="0"/>
              <a:t>See Boje</a:t>
            </a:r>
            <a:r>
              <a:rPr lang="en-US" baseline="0" dirty="0" smtClean="0"/>
              <a:t> 2019c book on water storytelling, in press at http://davidboje.com/water or https://</a:t>
            </a:r>
            <a:r>
              <a:rPr lang="en-US" baseline="0" dirty="0" err="1" smtClean="0"/>
              <a:t>www.dropbox.com</a:t>
            </a:r>
            <a:r>
              <a:rPr lang="en-US" baseline="0" dirty="0" smtClean="0"/>
              <a:t>/</a:t>
            </a:r>
            <a:r>
              <a:rPr lang="en-US" baseline="0" dirty="0" err="1" smtClean="0"/>
              <a:t>sh</a:t>
            </a:r>
            <a:r>
              <a:rPr lang="en-US" baseline="0" dirty="0" smtClean="0"/>
              <a:t>/rpypeuo62esu5bl/AAD2SgXnAbB8JXFaWfWtVYMma?dl=0 to download entire manuscript until its published</a:t>
            </a:r>
          </a:p>
          <a:p>
            <a:endParaRPr lang="en-US" baseline="0" dirty="0" smtClean="0"/>
          </a:p>
          <a:p>
            <a:r>
              <a:rPr lang="en-US" baseline="0" dirty="0" smtClean="0"/>
              <a:t>See </a:t>
            </a:r>
            <a:r>
              <a:rPr lang="en-US" sz="1200" kern="1200" dirty="0" smtClean="0">
                <a:solidFill>
                  <a:schemeClr val="tx1"/>
                </a:solidFill>
                <a:effectLst/>
                <a:latin typeface="+mn-lt"/>
                <a:ea typeface="+mn-ea"/>
                <a:cs typeface="+mn-cs"/>
              </a:rPr>
              <a:t>Linstead, S.; Banerjee, B. (2009). Pp. 239-276 (Chapter 5) in Stephen Linstead, Li Fulop &amp; S. Simon Lilley (Eds.) Management and Organization: A Critical Text. 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Edition. NY, NY: Palgrave Macmillan.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4</a:t>
            </a:fld>
            <a:endParaRPr lang="en-US"/>
          </a:p>
        </p:txBody>
      </p:sp>
    </p:spTree>
    <p:extLst>
      <p:ext uri="{BB962C8B-B14F-4D97-AF65-F5344CB8AC3E}">
        <p14:creationId xmlns:p14="http://schemas.microsoft.com/office/powerpoint/2010/main" val="23987815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JUST</a:t>
            </a:r>
            <a:r>
              <a:rPr lang="en-US" baseline="0" dirty="0" smtClean="0"/>
              <a:t> IN “</a:t>
            </a:r>
            <a:r>
              <a:rPr lang="en-US" dirty="0" smtClean="0"/>
              <a:t>In the absence of major action to reduce emissions, global temperature is on track to rise by an average of 6 </a:t>
            </a:r>
            <a:r>
              <a:rPr lang="en-US" b="1" dirty="0" smtClean="0"/>
              <a:t>°</a:t>
            </a:r>
            <a:r>
              <a:rPr lang="en-US" dirty="0" smtClean="0"/>
              <a:t>C (10.8 </a:t>
            </a:r>
            <a:r>
              <a:rPr lang="en-US" b="1" dirty="0" smtClean="0"/>
              <a:t>°</a:t>
            </a:r>
            <a:r>
              <a:rPr lang="en-US" dirty="0" smtClean="0"/>
              <a:t>F), according to the latest estimates. Some scientists argue a “global disaster” is already unfolding at the poles of the planet”  </a:t>
            </a:r>
            <a:r>
              <a:rPr lang="en-US" dirty="0" err="1" smtClean="0"/>
              <a:t>NASA.com</a:t>
            </a:r>
            <a:r>
              <a:rPr lang="en-US" dirty="0" smtClean="0"/>
              <a:t> accessed Aug 10 2019 at  https://</a:t>
            </a:r>
            <a:r>
              <a:rPr lang="en-US" dirty="0" err="1" smtClean="0"/>
              <a:t>climate.nasa.gov</a:t>
            </a:r>
            <a:r>
              <a:rPr lang="en-US" dirty="0" smtClean="0"/>
              <a:t>/</a:t>
            </a:r>
            <a:r>
              <a:rPr lang="en-US" dirty="0" err="1" smtClean="0"/>
              <a:t>faq</a:t>
            </a:r>
            <a:r>
              <a:rPr lang="en-US" dirty="0" smtClean="0"/>
              <a:t>/16/is-it-too-late-to-prevent-climate-change/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Policies of China, Russia and Canada threaten 5C climate change, study finds, by Jonathan Watts 16 Nov 2018, accessed Aug 9 2019 at https://</a:t>
            </a:r>
            <a:r>
              <a:rPr lang="en-US" dirty="0" err="1" smtClean="0"/>
              <a:t>www.theguardian.com</a:t>
            </a:r>
            <a:r>
              <a:rPr lang="en-US" dirty="0" smtClean="0"/>
              <a:t>/environment/2018/</a:t>
            </a:r>
            <a:r>
              <a:rPr lang="en-US" dirty="0" err="1" smtClean="0"/>
              <a:t>nov</a:t>
            </a:r>
            <a:r>
              <a:rPr lang="en-US" dirty="0" smtClean="0"/>
              <a:t>/16/climate-change-champions-still-pursuing-devastating-policies-new-study-reveals</a:t>
            </a:r>
          </a:p>
          <a:p>
            <a:r>
              <a:rPr lang="en-US" b="1" dirty="0" smtClean="0"/>
              <a:t>Ranking of countries’ goals shows even EU on course for more than double safe level of warming</a:t>
            </a:r>
          </a:p>
          <a:p>
            <a:r>
              <a:rPr lang="en-US" b="1" dirty="0" smtClean="0"/>
              <a:t>https://</a:t>
            </a:r>
            <a:r>
              <a:rPr lang="en-US" b="1" dirty="0" err="1" smtClean="0"/>
              <a:t>www.theguardian.com</a:t>
            </a:r>
            <a:r>
              <a:rPr lang="en-US" b="1" dirty="0" smtClean="0"/>
              <a:t>/environment/2018/</a:t>
            </a:r>
            <a:r>
              <a:rPr lang="en-US" b="1" dirty="0" err="1" smtClean="0"/>
              <a:t>nov</a:t>
            </a:r>
            <a:r>
              <a:rPr lang="en-US" b="1" dirty="0" smtClean="0"/>
              <a:t>/16/climate-change-champions-still-pursuing-devastating-policies-new-study-reveals </a:t>
            </a:r>
          </a:p>
          <a:p>
            <a:r>
              <a:rPr lang="en-US" dirty="0" smtClean="0"/>
              <a:t>Emissions are on the upswing image</a:t>
            </a:r>
            <a:r>
              <a:rPr lang="en-US" baseline="0" dirty="0" smtClean="0"/>
              <a:t> from https://</a:t>
            </a:r>
            <a:r>
              <a:rPr lang="en-US" baseline="0" dirty="0" err="1" smtClean="0"/>
              <a:t>www.vox.com</a:t>
            </a:r>
            <a:r>
              <a:rPr lang="en-US" baseline="0" dirty="0" smtClean="0"/>
              <a:t>/energy-and-environment/2018/4/30/17300946/global-warming-degrees-replace-fossil-fuels </a:t>
            </a:r>
          </a:p>
          <a:p>
            <a:r>
              <a:rPr lang="en-US" dirty="0" smtClean="0"/>
              <a:t>G20 subsided for fossil fuels have tripled </a:t>
            </a:r>
          </a:p>
          <a:p>
            <a:r>
              <a:rPr lang="en-US" dirty="0" smtClean="0"/>
              <a:t>USA</a:t>
            </a:r>
            <a:r>
              <a:rPr lang="en-US" baseline="0" dirty="0" smtClean="0"/>
              <a:t> </a:t>
            </a:r>
            <a:r>
              <a:rPr lang="en-US" baseline="0" dirty="0" err="1" smtClean="0"/>
              <a:t>Trumpland</a:t>
            </a:r>
            <a:r>
              <a:rPr lang="en-US" dirty="0" smtClean="0"/>
              <a:t> refuses Paris Agreement</a:t>
            </a:r>
          </a:p>
          <a:p>
            <a:r>
              <a:rPr lang="en-US" dirty="0" smtClean="0"/>
              <a:t>2018 emissions reached record high</a:t>
            </a:r>
          </a:p>
          <a:p>
            <a:r>
              <a:rPr lang="en-US" dirty="0" smtClean="0"/>
              <a:t>China up 4.7% and US up 2.5%</a:t>
            </a:r>
          </a:p>
          <a:p>
            <a:endParaRPr lang="en-US" dirty="0" smtClean="0"/>
          </a:p>
          <a:p>
            <a:r>
              <a:rPr lang="en-US" sz="1200" kern="1200" dirty="0" smtClean="0">
                <a:solidFill>
                  <a:schemeClr val="tx1"/>
                </a:solidFill>
                <a:effectLst/>
                <a:latin typeface="+mn-lt"/>
                <a:ea typeface="+mn-ea"/>
                <a:cs typeface="+mn-cs"/>
                <a:hlinkClick r:id="rId3" action="ppaction://hlinkfile"/>
              </a:rPr>
              <a:t>A </a:t>
            </a:r>
            <a:r>
              <a:rPr lang="en-US" sz="1200" kern="1200" dirty="0" smtClean="0">
                <a:solidFill>
                  <a:schemeClr val="tx1"/>
                </a:solidFill>
                <a:effectLst/>
                <a:latin typeface="+mn-lt"/>
                <a:ea typeface="+mn-ea"/>
                <a:cs typeface="+mn-cs"/>
                <a:hlinkClick r:id="rId4"/>
              </a:rPr>
              <a:t>recent paper in Nature</a:t>
            </a:r>
            <a:r>
              <a:rPr lang="en-US" sz="1200" kern="1200" dirty="0" smtClean="0">
                <a:solidFill>
                  <a:schemeClr val="tx1"/>
                </a:solidFill>
                <a:effectLst/>
                <a:latin typeface="+mn-lt"/>
                <a:ea typeface="+mn-ea"/>
                <a:cs typeface="+mn-cs"/>
              </a:rPr>
              <a:t> shows that we have little hope of preventing more than 1.5C of global heating unless we retire existing fossil fuel infrastructure. Even if no new gas or coal power plants, roads and airports are built, the carbon emissions from current installations are likely to push us past this threshold. Only by retiring some of this infrastructure before the end of its natural life could we secure a 50% chance of remaining within the temperature limit agreed in Paris in 2015. Yet, far from decommissioning this Earth-killing machine, almost everywhere governments and industry stoke its fires.</a:t>
            </a:r>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8D313201-7410-334A-A6F1-202685E394A2}" type="slidenum">
              <a:rPr lang="en-US" smtClean="0"/>
              <a:t>41</a:t>
            </a:fld>
            <a:endParaRPr lang="en-US"/>
          </a:p>
        </p:txBody>
      </p:sp>
    </p:spTree>
    <p:extLst>
      <p:ext uri="{BB962C8B-B14F-4D97-AF65-F5344CB8AC3E}">
        <p14:creationId xmlns:p14="http://schemas.microsoft.com/office/powerpoint/2010/main" val="559864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NEW MEXICO IS A STORY OF EXTREMELY HIGH WATER STRESS,</a:t>
            </a:r>
            <a:r>
              <a:rPr lang="en-US" baseline="0" dirty="0" smtClean="0"/>
              <a:t> highest of all sates: </a:t>
            </a:r>
            <a:r>
              <a:rPr lang="en-US" dirty="0" smtClean="0"/>
              <a:t>“industries and municipalities in the state  use about 95% of New Mexico's available annual water supply, leaving little in the reserves for droughts and dry spells”  “the federal government had to lease $2 million of groundwater from Albuquerque in order to keep the Rio Grande flowing.” “The state's largest reservoir ran as low as 2.9% capacity”  USDA declare New Mexico a disaster area.” In regions that face "extremely high" water stress — like New Mexico — industry, agriculture, and municipalities are withdrawing at least 80% of available surface and groundwater each year. That puts them in a precarious position, with little leftover water to serve as a buffer in dry spells.”</a:t>
            </a:r>
          </a:p>
          <a:p>
            <a:r>
              <a:rPr lang="en-US" b="0" dirty="0" smtClean="0"/>
              <a:t>“New Mexico faces extreme water scarcity on par with the United Arab Emirates. Experts warn more 'day zeros' are looming” By</a:t>
            </a:r>
            <a:r>
              <a:rPr lang="en-US" b="0" baseline="0" dirty="0" smtClean="0"/>
              <a:t> </a:t>
            </a:r>
            <a:r>
              <a:rPr lang="en-US" b="0" dirty="0" smtClean="0"/>
              <a:t>Morgan McFall-Johnsen Aug. 7, 2019,</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Accessed Aug 10 2019 at https://</a:t>
            </a:r>
            <a:r>
              <a:rPr lang="en-US" baseline="0" dirty="0" err="1" smtClean="0"/>
              <a:t>www.businessinsider.com</a:t>
            </a:r>
            <a:r>
              <a:rPr lang="en-US" baseline="0" dirty="0" smtClean="0"/>
              <a:t>/new-mexico-faces-extreme-water-stress-2019-</a:t>
            </a:r>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42</a:t>
            </a:fld>
            <a:endParaRPr lang="en-US"/>
          </a:p>
        </p:txBody>
      </p:sp>
    </p:spTree>
    <p:extLst>
      <p:ext uri="{BB962C8B-B14F-4D97-AF65-F5344CB8AC3E}">
        <p14:creationId xmlns:p14="http://schemas.microsoft.com/office/powerpoint/2010/main" val="22653921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we are headed for a ‘climate catastrophe’ BBC </a:t>
            </a:r>
            <a:r>
              <a:rPr lang="en-US" dirty="0" err="1" smtClean="0"/>
              <a:t>Newsnight</a:t>
            </a:r>
            <a:r>
              <a:rPr lang="en-US" dirty="0" smtClean="0"/>
              <a:t> </a:t>
            </a:r>
            <a:r>
              <a:rPr lang="en-US" dirty="0" err="1" smtClean="0"/>
              <a:t>Youtube</a:t>
            </a:r>
            <a:r>
              <a:rPr lang="en-US" dirty="0" smtClean="0"/>
              <a:t> accessed Aug 12 2019 at https://www.youtube.com/</a:t>
            </a:r>
            <a:r>
              <a:rPr lang="en-US" dirty="0" err="1" smtClean="0"/>
              <a:t>watch?v</a:t>
            </a:r>
            <a:r>
              <a:rPr lang="en-US" smtClean="0"/>
              <a:t>=pJ1HRGA8g10 </a:t>
            </a:r>
            <a:endParaRPr lang="en-US"/>
          </a:p>
        </p:txBody>
      </p:sp>
      <p:sp>
        <p:nvSpPr>
          <p:cNvPr id="4" name="Slide Number Placeholder 3"/>
          <p:cNvSpPr>
            <a:spLocks noGrp="1"/>
          </p:cNvSpPr>
          <p:nvPr>
            <p:ph type="sldNum" sz="quarter" idx="10"/>
          </p:nvPr>
        </p:nvSpPr>
        <p:spPr/>
        <p:txBody>
          <a:bodyPr/>
          <a:lstStyle/>
          <a:p>
            <a:fld id="{8D313201-7410-334A-A6F1-202685E394A2}" type="slidenum">
              <a:rPr lang="en-US" smtClean="0"/>
              <a:t>43</a:t>
            </a:fld>
            <a:endParaRPr lang="en-US"/>
          </a:p>
        </p:txBody>
      </p:sp>
    </p:spTree>
    <p:extLst>
      <p:ext uri="{BB962C8B-B14F-4D97-AF65-F5344CB8AC3E}">
        <p14:creationId xmlns:p14="http://schemas.microsoft.com/office/powerpoint/2010/main" val="1565010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also OM 2019 paper </a:t>
            </a:r>
          </a:p>
          <a:p>
            <a:r>
              <a:rPr lang="en-US" sz="1200" kern="1200" dirty="0" smtClean="0">
                <a:solidFill>
                  <a:schemeClr val="tx1"/>
                </a:solidFill>
                <a:effectLst/>
                <a:latin typeface="+mn-lt"/>
                <a:ea typeface="+mn-ea"/>
                <a:cs typeface="+mn-cs"/>
              </a:rPr>
              <a:t>The Coming Crisis of Organization Studies: </a:t>
            </a:r>
            <a:r>
              <a:rPr lang="en-US" sz="1200" kern="1200" dirty="0" err="1" smtClean="0">
                <a:solidFill>
                  <a:schemeClr val="tx1"/>
                </a:solidFill>
                <a:effectLst/>
                <a:latin typeface="+mn-lt"/>
                <a:ea typeface="+mn-ea"/>
                <a:cs typeface="+mn-cs"/>
              </a:rPr>
              <a:t>Gaiagraphy</a:t>
            </a:r>
            <a:r>
              <a:rPr lang="en-US" sz="1200" kern="1200" dirty="0" smtClean="0">
                <a:solidFill>
                  <a:schemeClr val="tx1"/>
                </a:solidFill>
                <a:effectLst/>
                <a:latin typeface="+mn-lt"/>
                <a:ea typeface="+mn-ea"/>
                <a:cs typeface="+mn-cs"/>
              </a:rPr>
              <a:t> and New Political Imaginaries </a:t>
            </a:r>
            <a:endParaRPr lang="en-US" dirty="0" smtClean="0"/>
          </a:p>
          <a:p>
            <a:r>
              <a:rPr lang="en-US" sz="1200" kern="1200" dirty="0" smtClean="0">
                <a:solidFill>
                  <a:schemeClr val="tx1"/>
                </a:solidFill>
                <a:effectLst/>
                <a:latin typeface="+mn-lt"/>
                <a:ea typeface="+mn-ea"/>
                <a:cs typeface="+mn-cs"/>
              </a:rPr>
              <a:t>Authors </a:t>
            </a:r>
            <a:endParaRPr lang="en-US" dirty="0" smtClean="0"/>
          </a:p>
          <a:p>
            <a:r>
              <a:rPr lang="en-US" sz="1200" kern="1200" dirty="0" smtClean="0">
                <a:solidFill>
                  <a:schemeClr val="tx1"/>
                </a:solidFill>
                <a:effectLst/>
                <a:latin typeface="+mn-lt"/>
                <a:ea typeface="+mn-ea"/>
                <a:cs typeface="+mn-cs"/>
              </a:rPr>
              <a:t>Damian </a:t>
            </a:r>
            <a:r>
              <a:rPr lang="en-US" sz="1200" kern="1200" dirty="0" err="1" smtClean="0">
                <a:solidFill>
                  <a:schemeClr val="tx1"/>
                </a:solidFill>
                <a:effectLst/>
                <a:latin typeface="+mn-lt"/>
                <a:ea typeface="+mn-ea"/>
                <a:cs typeface="+mn-cs"/>
              </a:rPr>
              <a:t>O'Doherty</a:t>
            </a:r>
            <a:r>
              <a:rPr lang="en-US" sz="1200" kern="1200" dirty="0" smtClean="0">
                <a:solidFill>
                  <a:schemeClr val="tx1"/>
                </a:solidFill>
                <a:effectLst/>
                <a:latin typeface="+mn-lt"/>
                <a:ea typeface="+mn-ea"/>
                <a:cs typeface="+mn-cs"/>
              </a:rPr>
              <a:t>, Critical Management Studies, </a:t>
            </a:r>
            <a:r>
              <a:rPr lang="en-US" sz="1200" kern="1200" dirty="0" err="1" smtClean="0">
                <a:solidFill>
                  <a:schemeClr val="tx1"/>
                </a:solidFill>
                <a:effectLst/>
                <a:latin typeface="+mn-lt"/>
                <a:ea typeface="+mn-ea"/>
                <a:cs typeface="+mn-cs"/>
              </a:rPr>
              <a:t>damian.odoherty@mbs.ac.uk</a:t>
            </a:r>
            <a:r>
              <a:rPr lang="en-US" sz="1200" kern="1200" dirty="0" smtClean="0">
                <a:solidFill>
                  <a:schemeClr val="tx1"/>
                </a:solidFill>
                <a:effectLst/>
                <a:latin typeface="+mn-lt"/>
                <a:ea typeface="+mn-ea"/>
                <a:cs typeface="+mn-cs"/>
              </a:rPr>
              <a:t> Matt </a:t>
            </a:r>
            <a:r>
              <a:rPr lang="en-US" sz="1200" kern="1200" dirty="0" err="1" smtClean="0">
                <a:solidFill>
                  <a:schemeClr val="tx1"/>
                </a:solidFill>
                <a:effectLst/>
                <a:latin typeface="+mn-lt"/>
                <a:ea typeface="+mn-ea"/>
                <a:cs typeface="+mn-cs"/>
              </a:rPr>
              <a:t>Statler</a:t>
            </a:r>
            <a:r>
              <a:rPr lang="en-US" sz="1200" kern="1200" dirty="0" smtClean="0">
                <a:solidFill>
                  <a:schemeClr val="tx1"/>
                </a:solidFill>
                <a:effectLst/>
                <a:latin typeface="+mn-lt"/>
                <a:ea typeface="+mn-ea"/>
                <a:cs typeface="+mn-cs"/>
              </a:rPr>
              <a:t>, New York U., </a:t>
            </a:r>
            <a:r>
              <a:rPr lang="en-US" sz="1200" kern="1200" dirty="0" err="1" smtClean="0">
                <a:solidFill>
                  <a:schemeClr val="tx1"/>
                </a:solidFill>
                <a:effectLst/>
                <a:latin typeface="+mn-lt"/>
                <a:ea typeface="+mn-ea"/>
                <a:cs typeface="+mn-cs"/>
              </a:rPr>
              <a:t>mstatler@stern.nyu.edu</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46</a:t>
            </a:fld>
            <a:endParaRPr lang="en-US"/>
          </a:p>
        </p:txBody>
      </p:sp>
    </p:spTree>
    <p:extLst>
      <p:ext uri="{BB962C8B-B14F-4D97-AF65-F5344CB8AC3E}">
        <p14:creationId xmlns:p14="http://schemas.microsoft.com/office/powerpoint/2010/main" val="4434578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7. </a:t>
            </a:r>
            <a:r>
              <a:rPr lang="mr-IN" dirty="0" smtClean="0"/>
              <a:t>…</a:t>
            </a:r>
            <a:r>
              <a:rPr lang="en-US" dirty="0" smtClean="0"/>
              <a:t>been commodified by bottled water industry, and commodified by international water companies taking over city &amp; municipal water systems</a:t>
            </a:r>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47</a:t>
            </a:fld>
            <a:endParaRPr lang="en-US"/>
          </a:p>
        </p:txBody>
      </p:sp>
    </p:spTree>
    <p:extLst>
      <p:ext uri="{BB962C8B-B14F-4D97-AF65-F5344CB8AC3E}">
        <p14:creationId xmlns:p14="http://schemas.microsoft.com/office/powerpoint/2010/main" val="3221567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put in this critique to the Wikipedia page on Circular Economy, and I wonder how long it will survive the forces of climate denial, when the consulting industry, in my experience, often edits out such criticisms of TINA narratives, so as not interfere with sales. Here is my addition to it:</a:t>
            </a:r>
          </a:p>
          <a:p>
            <a:r>
              <a:rPr lang="en-US" sz="1200" b="1" kern="1200" dirty="0" smtClean="0">
                <a:solidFill>
                  <a:schemeClr val="tx1"/>
                </a:solidFill>
                <a:effectLst/>
                <a:latin typeface="+mn-lt"/>
                <a:ea typeface="+mn-ea"/>
                <a:cs typeface="+mn-cs"/>
              </a:rPr>
              <a:t>Critiques of circular economy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logic of the 'circular economy' narrative and discourse: business can be as profitable as it has been in the linearity model of grow now, clean up later (focus on short-term gains at expense of long-term externalities). While it is possible to somewhat reduce, reuse, and recycle, in its circularity the circular economy is all about sustainable economy, and sustainable development without limits to growth, that can keep placing more demands for additional natural resources, evermore growth, and does not account for exceeding nine planetary limits on the carrying capacity for all life on planet Earth. Circular economy uses the same logic as 'triple bottom line' and therefore merits the same critique. Triple Bottom Line (3BL) of people, planet and profit (aka economic prosperity or by the economic, equity and environment (aka, Triple Bottom Line or 3BL), puts profit/economic ahead of people/equity and planet/environment. As with 3BL, circular economy has robust measures of profit/economic variables but not much on the people/equity or planet/environment. The premise of the Circular Economy is a set of boundary conditions that ensure all activity translates to contributing toward positive impact for the Triple Bottom Line (3BL) people, planet and profit (aka economic, equity, &amp; environment). </a:t>
            </a:r>
          </a:p>
          <a:p>
            <a:r>
              <a:rPr lang="en-US" sz="1200" kern="1200" dirty="0" smtClean="0">
                <a:solidFill>
                  <a:schemeClr val="tx1"/>
                </a:solidFill>
                <a:effectLst/>
                <a:latin typeface="+mn-lt"/>
                <a:ea typeface="+mn-ea"/>
                <a:cs typeface="+mn-cs"/>
              </a:rPr>
              <a:t>"Given the all too obvious social and environmental crises associated with out-of-bounds growth capitalism, the circular economy has been one of the main references for rebuilding and reforming a political economy of sustainable growth" (Valenzuela &amp; </a:t>
            </a:r>
            <a:r>
              <a:rPr lang="en-US" sz="1200" kern="1200" dirty="0" err="1" smtClean="0">
                <a:solidFill>
                  <a:schemeClr val="tx1"/>
                </a:solidFill>
                <a:effectLst/>
                <a:latin typeface="+mn-lt"/>
                <a:ea typeface="+mn-ea"/>
                <a:cs typeface="+mn-cs"/>
              </a:rPr>
              <a:t>Böhm</a:t>
            </a:r>
            <a:r>
              <a:rPr lang="en-US" sz="1200" kern="1200" dirty="0" smtClean="0">
                <a:solidFill>
                  <a:schemeClr val="tx1"/>
                </a:solidFill>
                <a:effectLst/>
                <a:latin typeface="+mn-lt"/>
                <a:ea typeface="+mn-ea"/>
                <a:cs typeface="+mn-cs"/>
              </a:rPr>
              <a:t>, 2017: 23).</a:t>
            </a:r>
          </a:p>
          <a:p>
            <a:r>
              <a:rPr lang="en-US" sz="1200" kern="1200" dirty="0" smtClean="0">
                <a:solidFill>
                  <a:schemeClr val="tx1"/>
                </a:solidFill>
                <a:effectLst/>
                <a:latin typeface="+mn-lt"/>
                <a:ea typeface="+mn-ea"/>
                <a:cs typeface="+mn-cs"/>
              </a:rPr>
              <a:t>For more see</a:t>
            </a:r>
          </a:p>
          <a:p>
            <a:r>
              <a:rPr lang="en-US" sz="1200" kern="1200" dirty="0" err="1" smtClean="0">
                <a:solidFill>
                  <a:schemeClr val="tx1"/>
                </a:solidFill>
                <a:effectLst/>
                <a:latin typeface="+mn-lt"/>
                <a:ea typeface="+mn-ea"/>
                <a:cs typeface="+mn-cs"/>
              </a:rPr>
              <a:t>Lazarevic</a:t>
            </a:r>
            <a:r>
              <a:rPr lang="en-US" sz="1200" kern="1200" dirty="0" smtClean="0">
                <a:solidFill>
                  <a:schemeClr val="tx1"/>
                </a:solidFill>
                <a:effectLst/>
                <a:latin typeface="+mn-lt"/>
                <a:ea typeface="+mn-ea"/>
                <a:cs typeface="+mn-cs"/>
              </a:rPr>
              <a:t>, D., &amp; Valve, H. (2017). Narrating expectations for the circular economy: Towards a common and contested European transition. Energy research &amp; social science, 31, 60-69.</a:t>
            </a:r>
          </a:p>
          <a:p>
            <a:r>
              <a:rPr lang="en-US" sz="1200" kern="1200" dirty="0" smtClean="0">
                <a:solidFill>
                  <a:schemeClr val="tx1"/>
                </a:solidFill>
                <a:effectLst/>
                <a:latin typeface="+mn-lt"/>
                <a:ea typeface="+mn-ea"/>
                <a:cs typeface="+mn-cs"/>
              </a:rPr>
              <a:t>Milne, Markus J.(2005). "From soothing palliatives and towards ecological literacy: A critique of the Triple Bottom Line." Accessed Aug 1 2019 at </a:t>
            </a:r>
            <a:r>
              <a:rPr lang="en-US" sz="1200" u="sng" kern="1200" dirty="0" smtClean="0">
                <a:solidFill>
                  <a:schemeClr val="tx1"/>
                </a:solidFill>
                <a:effectLst/>
                <a:latin typeface="+mn-lt"/>
                <a:ea typeface="+mn-ea"/>
                <a:cs typeface="+mn-cs"/>
                <a:hlinkClick r:id="rId3"/>
              </a:rPr>
              <a:t>https://ourarchive.otago.ac.nz/bitstream/handle/10523/1551/From_soothing_palliatives_and_towards_ecological_literacy.pdf</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Norman, W., &amp; MacDonald, C. (2004). Getting to the bottom of “triple bottom line”. Business ethics quarterly, 14(2), 243-262.</a:t>
            </a:r>
          </a:p>
          <a:p>
            <a:r>
              <a:rPr lang="en-US" sz="1200" kern="1200" dirty="0" smtClean="0">
                <a:solidFill>
                  <a:schemeClr val="tx1"/>
                </a:solidFill>
                <a:effectLst/>
                <a:latin typeface="+mn-lt"/>
                <a:ea typeface="+mn-ea"/>
                <a:cs typeface="+mn-cs"/>
              </a:rPr>
              <a:t>Valenzuela, F., &amp; </a:t>
            </a:r>
            <a:r>
              <a:rPr lang="en-US" sz="1200" kern="1200" dirty="0" err="1" smtClean="0">
                <a:solidFill>
                  <a:schemeClr val="tx1"/>
                </a:solidFill>
                <a:effectLst/>
                <a:latin typeface="+mn-lt"/>
                <a:ea typeface="+mn-ea"/>
                <a:cs typeface="+mn-cs"/>
              </a:rPr>
              <a:t>Böhm</a:t>
            </a:r>
            <a:r>
              <a:rPr lang="en-US" sz="1200" kern="1200" dirty="0" smtClean="0">
                <a:solidFill>
                  <a:schemeClr val="tx1"/>
                </a:solidFill>
                <a:effectLst/>
                <a:latin typeface="+mn-lt"/>
                <a:ea typeface="+mn-ea"/>
                <a:cs typeface="+mn-cs"/>
              </a:rPr>
              <a:t>, S. (2017). Against wasted politics: A critique of the circular economy. ephemera: theory &amp; politics in organization, 17(1), 23-60.Accessed Aug 1 2019 at </a:t>
            </a:r>
            <a:r>
              <a:rPr lang="en-US" sz="1200" u="sng" kern="1200" dirty="0" smtClean="0">
                <a:solidFill>
                  <a:schemeClr val="tx1"/>
                </a:solidFill>
                <a:effectLst/>
                <a:latin typeface="+mn-lt"/>
                <a:ea typeface="+mn-ea"/>
                <a:cs typeface="+mn-cs"/>
                <a:hlinkClick r:id="rId4"/>
              </a:rPr>
              <a:t>http://irep.ntu.ac.uk/id/eprint/30441/1/PubSub8234_Valenzuela.pdf</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Wikipedia Circular Economy – Critique (posted by D. M. Boje on July 28 2019) accessed Aug 6 2019 at https://</a:t>
            </a:r>
            <a:r>
              <a:rPr lang="en-US" sz="1200" kern="1200" dirty="0" err="1" smtClean="0">
                <a:solidFill>
                  <a:schemeClr val="tx1"/>
                </a:solidFill>
                <a:effectLst/>
                <a:latin typeface="+mn-lt"/>
                <a:ea typeface="+mn-ea"/>
                <a:cs typeface="+mn-cs"/>
              </a:rPr>
              <a:t>en.wikipedia.org</a:t>
            </a:r>
            <a:r>
              <a:rPr lang="en-US" sz="1200" kern="1200" dirty="0" smtClean="0">
                <a:solidFill>
                  <a:schemeClr val="tx1"/>
                </a:solidFill>
                <a:effectLst/>
                <a:latin typeface="+mn-lt"/>
                <a:ea typeface="+mn-ea"/>
                <a:cs typeface="+mn-cs"/>
              </a:rPr>
              <a:t>/wiki/</a:t>
            </a:r>
            <a:r>
              <a:rPr lang="en-US" sz="1200" kern="1200" dirty="0" err="1" smtClean="0">
                <a:solidFill>
                  <a:schemeClr val="tx1"/>
                </a:solidFill>
                <a:effectLst/>
                <a:latin typeface="+mn-lt"/>
                <a:ea typeface="+mn-ea"/>
                <a:cs typeface="+mn-cs"/>
              </a:rPr>
              <a:t>Circular_economy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48</a:t>
            </a:fld>
            <a:endParaRPr lang="en-US"/>
          </a:p>
        </p:txBody>
      </p:sp>
    </p:spTree>
    <p:extLst>
      <p:ext uri="{BB962C8B-B14F-4D97-AF65-F5344CB8AC3E}">
        <p14:creationId xmlns:p14="http://schemas.microsoft.com/office/powerpoint/2010/main" val="27068938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smtClean="0">
                <a:solidFill>
                  <a:srgbClr val="FF0000"/>
                </a:solidFill>
              </a:rPr>
              <a:t>USA Trails Latin American and Asian Cities in Climate Change Preparation </a:t>
            </a:r>
            <a:endParaRPr lang="en-US" i="1" dirty="0" smtClean="0"/>
          </a:p>
          <a:p>
            <a:pPr marL="0" indent="0">
              <a:buNone/>
            </a:pPr>
            <a:r>
              <a:rPr lang="en-US" i="1" dirty="0" smtClean="0"/>
              <a:t>95 percent of major cities in Latin America are planning for climate change, compared to only 59 percent of such cities in the United States</a:t>
            </a:r>
          </a:p>
          <a:p>
            <a:pPr marL="0" indent="0">
              <a:buNone/>
            </a:pPr>
            <a:r>
              <a:rPr lang="en-US" i="1" dirty="0" smtClean="0"/>
              <a:t> </a:t>
            </a:r>
            <a:r>
              <a:rPr lang="en-US" dirty="0" smtClean="0"/>
              <a:t>(</a:t>
            </a:r>
            <a:r>
              <a:rPr lang="en-US" dirty="0" smtClean="0">
                <a:hlinkClick r:id="rId3"/>
              </a:rPr>
              <a:t>Global Survey 2014</a:t>
            </a:r>
            <a:r>
              <a:rPr lang="en-US" dirty="0" smtClean="0"/>
              <a:t>)</a:t>
            </a:r>
            <a:endParaRPr lang="en-US" i="1" dirty="0" smtClean="0"/>
          </a:p>
          <a:p>
            <a:pPr marL="0" indent="0">
              <a:buNone/>
            </a:pPr>
            <a:endParaRPr lang="en-US" dirty="0" smtClean="0"/>
          </a:p>
          <a:p>
            <a:pPr marL="0" indent="0">
              <a:buNone/>
            </a:pPr>
            <a:r>
              <a:rPr lang="en-US" b="1" dirty="0" smtClean="0">
                <a:solidFill>
                  <a:srgbClr val="FF0000"/>
                </a:solidFill>
              </a:rPr>
              <a:t>DUE TO DARK SIDE OF STORYTELLING </a:t>
            </a:r>
            <a:r>
              <a:rPr lang="en-US" dirty="0" smtClean="0"/>
              <a:t>“Climate change discussion is off the table, quite frankly, more in the U.S. than anywhere else,”</a:t>
            </a:r>
          </a:p>
          <a:p>
            <a:pPr marL="0" indent="0">
              <a:buNone/>
            </a:pPr>
            <a:r>
              <a:rPr lang="en-US" dirty="0" smtClean="0"/>
              <a:t> </a:t>
            </a:r>
            <a:r>
              <a:rPr lang="en-US" dirty="0" smtClean="0">
                <a:solidFill>
                  <a:srgbClr val="FF0000"/>
                </a:solidFill>
              </a:rPr>
              <a:t>(</a:t>
            </a:r>
            <a:r>
              <a:rPr lang="en-US" dirty="0" smtClean="0">
                <a:solidFill>
                  <a:srgbClr val="FF0000"/>
                </a:solidFill>
                <a:hlinkClick r:id="rId4"/>
              </a:rPr>
              <a:t>MIT Study</a:t>
            </a:r>
            <a:r>
              <a:rPr lang="en-US" dirty="0" smtClean="0">
                <a:solidFill>
                  <a:srgbClr val="FF0000"/>
                </a:solidFill>
              </a:rPr>
              <a:t>; and </a:t>
            </a:r>
            <a:r>
              <a:rPr lang="en-US" dirty="0" smtClean="0">
                <a:solidFill>
                  <a:srgbClr val="FF0000"/>
                </a:solidFill>
                <a:hlinkClick r:id="rId3"/>
              </a:rPr>
              <a:t>MIT Survey 2012</a:t>
            </a:r>
            <a:r>
              <a:rPr lang="en-US" dirty="0" smtClean="0">
                <a:solidFill>
                  <a:srgbClr val="FF0000"/>
                </a:solidFill>
              </a:rPr>
              <a:t>). </a:t>
            </a:r>
          </a:p>
          <a:p>
            <a:pPr mar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49</a:t>
            </a:fld>
            <a:endParaRPr lang="en-US"/>
          </a:p>
        </p:txBody>
      </p:sp>
    </p:spTree>
    <p:extLst>
      <p:ext uri="{BB962C8B-B14F-4D97-AF65-F5344CB8AC3E}">
        <p14:creationId xmlns:p14="http://schemas.microsoft.com/office/powerpoint/2010/main" val="33392409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Reference: </a:t>
            </a:r>
            <a:r>
              <a:rPr lang="en-US" sz="1200" u="sng" kern="1200" dirty="0" smtClean="0">
                <a:solidFill>
                  <a:schemeClr val="tx1"/>
                </a:solidFill>
                <a:effectLst/>
                <a:latin typeface="+mn-lt"/>
                <a:ea typeface="+mn-ea"/>
                <a:cs typeface="+mn-cs"/>
              </a:rPr>
              <a:t>Water Use by Categories</a:t>
            </a:r>
            <a:r>
              <a:rPr lang="en-US" sz="1200" kern="1200" dirty="0" smtClean="0">
                <a:solidFill>
                  <a:schemeClr val="tx1"/>
                </a:solidFill>
                <a:effectLst/>
                <a:latin typeface="+mn-lt"/>
                <a:ea typeface="+mn-ea"/>
                <a:cs typeface="+mn-cs"/>
              </a:rPr>
              <a:t>, OSE Technical Reports Nos.41, 44, 46, 47, 49, 51, 52, and 54.</a:t>
            </a:r>
          </a:p>
          <a:p>
            <a:r>
              <a:rPr lang="en-US" sz="1200" kern="1200" dirty="0" smtClean="0">
                <a:solidFill>
                  <a:schemeClr val="tx1"/>
                </a:solidFill>
                <a:effectLst/>
                <a:latin typeface="+mn-lt"/>
                <a:ea typeface="+mn-ea"/>
                <a:cs typeface="+mn-cs"/>
              </a:rPr>
              <a:t>Data is for Doña Ana County only. Groundwater diversion includes Jornada del Muerto</a:t>
            </a:r>
          </a:p>
          <a:p>
            <a:r>
              <a:rPr lang="en-US" sz="1200" kern="1200" dirty="0" smtClean="0">
                <a:solidFill>
                  <a:schemeClr val="tx1"/>
                </a:solidFill>
                <a:effectLst/>
                <a:latin typeface="+mn-lt"/>
                <a:ea typeface="+mn-ea"/>
                <a:cs typeface="+mn-cs"/>
              </a:rPr>
              <a:t>Sigma is the Standard Deviation</a:t>
            </a:r>
          </a:p>
          <a:p>
            <a:r>
              <a:rPr lang="en-US" sz="1200" kern="1200" dirty="0" smtClean="0">
                <a:solidFill>
                  <a:schemeClr val="tx1"/>
                </a:solidFill>
                <a:effectLst/>
                <a:latin typeface="+mn-lt"/>
                <a:ea typeface="+mn-ea"/>
                <a:cs typeface="+mn-cs"/>
              </a:rPr>
              <a:t>*Surface water diversion, and the average, are as given in EBID minutes for the six (6) years 2005-2010.</a:t>
            </a:r>
          </a:p>
          <a:p>
            <a:r>
              <a:rPr lang="en-US" sz="1200" kern="1200" dirty="0" smtClean="0">
                <a:solidFill>
                  <a:schemeClr val="tx1"/>
                </a:solidFill>
                <a:effectLst/>
                <a:latin typeface="+mn-lt"/>
                <a:ea typeface="+mn-ea"/>
                <a:cs typeface="+mn-cs"/>
              </a:rPr>
              <a:t>Note that 2005-2010 surface withdrawals average about 90,000 </a:t>
            </a:r>
            <a:r>
              <a:rPr lang="en-US" sz="1200" kern="1200" dirty="0" err="1" smtClean="0">
                <a:solidFill>
                  <a:schemeClr val="tx1"/>
                </a:solidFill>
                <a:effectLst/>
                <a:latin typeface="+mn-lt"/>
                <a:ea typeface="+mn-ea"/>
                <a:cs typeface="+mn-cs"/>
              </a:rPr>
              <a:t>Af</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yr</a:t>
            </a:r>
            <a:r>
              <a:rPr lang="en-US" sz="1200" kern="1200" dirty="0" smtClean="0">
                <a:solidFill>
                  <a:schemeClr val="tx1"/>
                </a:solidFill>
                <a:effectLst/>
                <a:latin typeface="+mn-lt"/>
                <a:ea typeface="+mn-ea"/>
                <a:cs typeface="+mn-cs"/>
              </a:rPr>
              <a:t> (23%) lower than those for1990-2000</a:t>
            </a:r>
          </a:p>
          <a:p>
            <a:r>
              <a:rPr lang="en-US" sz="1200" kern="1200" dirty="0" smtClean="0">
                <a:solidFill>
                  <a:schemeClr val="tx1"/>
                </a:solidFill>
                <a:effectLst/>
                <a:latin typeface="+mn-lt"/>
                <a:ea typeface="+mn-ea"/>
                <a:cs typeface="+mn-cs"/>
              </a:rPr>
              <a:t>While groundwater withdrawals for irrigated agriculture increase by almost 45.000 </a:t>
            </a:r>
            <a:r>
              <a:rPr lang="en-US" sz="1200" kern="1200" dirty="0" err="1" smtClean="0">
                <a:solidFill>
                  <a:schemeClr val="tx1"/>
                </a:solidFill>
                <a:effectLst/>
                <a:latin typeface="+mn-lt"/>
                <a:ea typeface="+mn-ea"/>
                <a:cs typeface="+mn-cs"/>
              </a:rPr>
              <a:t>Af</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yr</a:t>
            </a:r>
            <a:r>
              <a:rPr lang="en-US" sz="1200" kern="1200" dirty="0" smtClean="0">
                <a:solidFill>
                  <a:schemeClr val="tx1"/>
                </a:solidFill>
                <a:effectLst/>
                <a:latin typeface="+mn-lt"/>
                <a:ea typeface="+mn-ea"/>
                <a:cs typeface="+mn-cs"/>
              </a:rPr>
              <a:t> (49%).</a:t>
            </a:r>
          </a:p>
          <a:p>
            <a:r>
              <a:rPr lang="en-US" sz="1200" kern="1200" dirty="0" smtClean="0">
                <a:solidFill>
                  <a:schemeClr val="tx1"/>
                </a:solidFill>
                <a:effectLst/>
                <a:latin typeface="+mn-lt"/>
                <a:ea typeface="+mn-ea"/>
                <a:cs typeface="+mn-cs"/>
              </a:rPr>
              <a:t>Note: EBID diversion in a (hypothetical) Full Supply Year is 454,980 </a:t>
            </a:r>
            <a:r>
              <a:rPr lang="en-US" sz="1200" kern="1200" dirty="0" err="1" smtClean="0">
                <a:solidFill>
                  <a:schemeClr val="tx1"/>
                </a:solidFill>
                <a:effectLst/>
                <a:latin typeface="+mn-lt"/>
                <a:ea typeface="+mn-ea"/>
                <a:cs typeface="+mn-cs"/>
              </a:rPr>
              <a:t>Af</a:t>
            </a:r>
            <a:r>
              <a:rPr lang="en-US" sz="1200" kern="1200" dirty="0" smtClean="0">
                <a:solidFill>
                  <a:schemeClr val="tx1"/>
                </a:solidFill>
                <a:effectLst/>
                <a:latin typeface="+mn-lt"/>
                <a:ea typeface="+mn-ea"/>
                <a:cs typeface="+mn-cs"/>
              </a:rPr>
              <a:t> of a 790,000 Project Release.</a:t>
            </a:r>
          </a:p>
          <a:p>
            <a:r>
              <a:rPr lang="en-US" sz="1200" kern="1200" dirty="0" smtClean="0">
                <a:solidFill>
                  <a:schemeClr val="tx1"/>
                </a:solidFill>
                <a:effectLst/>
                <a:latin typeface="+mn-lt"/>
                <a:ea typeface="+mn-ea"/>
                <a:cs typeface="+mn-cs"/>
              </a:rPr>
              <a:t>         1990-2010 Average was 70.6% of this.</a:t>
            </a:r>
          </a:p>
          <a:p>
            <a:r>
              <a:rPr lang="en-US" sz="1200" kern="1200" dirty="0" smtClean="0">
                <a:solidFill>
                  <a:schemeClr val="tx1"/>
                </a:solidFill>
                <a:effectLst/>
                <a:latin typeface="+mn-lt"/>
                <a:ea typeface="+mn-ea"/>
                <a:cs typeface="+mn-cs"/>
              </a:rPr>
              <a:t>         2005-2010 Average was 58.9% of this.</a:t>
            </a:r>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50</a:t>
            </a:fld>
            <a:endParaRPr lang="en-US"/>
          </a:p>
        </p:txBody>
      </p:sp>
    </p:spTree>
    <p:extLst>
      <p:ext uri="{BB962C8B-B14F-4D97-AF65-F5344CB8AC3E}">
        <p14:creationId xmlns:p14="http://schemas.microsoft.com/office/powerpoint/2010/main" val="10311731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59</a:t>
            </a:fld>
            <a:endParaRPr lang="en-US"/>
          </a:p>
        </p:txBody>
      </p:sp>
    </p:spTree>
    <p:extLst>
      <p:ext uri="{BB962C8B-B14F-4D97-AF65-F5344CB8AC3E}">
        <p14:creationId xmlns:p14="http://schemas.microsoft.com/office/powerpoint/2010/main" val="35948592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3.7 million premature deaths in 2012 to outdoor air pollution, and 4.3 million to household air pollution. The breathing in of particulate matter (composed of black carbon, sulfate, nitrates, ammonia, sodium chloride, mineral dust and water) that measures 10 microns or less in diameter (PM10), poses the greatest health risks because the particles can find their way deep into lungs and the bloodstream, and cause cardiovascular and respiratory disease, and premature death. </a:t>
            </a:r>
            <a:r>
              <a:rPr lang="en-US" baseline="0" dirty="0" smtClean="0"/>
              <a:t>https://</a:t>
            </a:r>
            <a:r>
              <a:rPr lang="en-US" baseline="0" dirty="0" err="1" smtClean="0"/>
              <a:t>blogs.ei.columbia.edu</a:t>
            </a:r>
            <a:r>
              <a:rPr lang="en-US" baseline="0" dirty="0" smtClean="0"/>
              <a:t>/2016/03/22/the-damaging-effects-of-black-carbon/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61</a:t>
            </a:fld>
            <a:endParaRPr lang="en-US"/>
          </a:p>
        </p:txBody>
      </p:sp>
    </p:spTree>
    <p:extLst>
      <p:ext uri="{BB962C8B-B14F-4D97-AF65-F5344CB8AC3E}">
        <p14:creationId xmlns:p14="http://schemas.microsoft.com/office/powerpoint/2010/main" val="378425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Weetman, Catherine. (2016). </a:t>
            </a:r>
            <a:r>
              <a:rPr lang="en-US" i="1" dirty="0" smtClean="0"/>
              <a:t>A circular economy handbook for business and supply chains: Repair, remake, redesign, rethink</a:t>
            </a:r>
            <a:r>
              <a:rPr lang="en-US" dirty="0" smtClean="0"/>
              <a:t>. </a:t>
            </a:r>
            <a:r>
              <a:rPr lang="en-US" dirty="0" err="1" smtClean="0"/>
              <a:t>Kogan</a:t>
            </a:r>
            <a:r>
              <a:rPr lang="en-US" dirty="0" smtClean="0"/>
              <a:t> Page Publishers. Image</a:t>
            </a:r>
            <a:r>
              <a:rPr lang="en-US" baseline="0" dirty="0" smtClean="0"/>
              <a:t> accessed from creative commons Aug 13 2019 at https://</a:t>
            </a:r>
            <a:r>
              <a:rPr lang="en-US" baseline="0" dirty="0" err="1" smtClean="0"/>
              <a:t>commons.wikimedia.org</a:t>
            </a:r>
            <a:r>
              <a:rPr lang="en-US" baseline="0" dirty="0" smtClean="0"/>
              <a:t>/wiki/</a:t>
            </a:r>
            <a:r>
              <a:rPr lang="en-US" baseline="0" dirty="0" err="1" smtClean="0"/>
              <a:t>File:Linear_versus_circular.jpg</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linear model of economy is contrasted by Weetman (2016) with her own rendition of the Circular Economy (CE) model. I suggest it is a counternarrative, that needs deconstruction because it reduces ecosystem stewardship to just economic bottom line. In short, CE is constituted as a solution to the business of ‘sustainable development, which is itself a watered-down version of deep ecology, and is an example of ‘corporate environmentalism storytelling-discourse, and definitely qualifies as Dark Side of Communication since it is a weak appropriation with substitutions of economic prosperity and continued growth of the linear economy CE purports to move away form. There are few published critiques of CE, so I started an edit to the Wikipedia Circular Economy page, which you can access, and please add your critique to it before the consulting firms (e.g. McKinsey &amp; Company) find out its there. https://</a:t>
            </a:r>
            <a:r>
              <a:rPr lang="en-US" baseline="0" dirty="0" err="1" smtClean="0"/>
              <a:t>en.wikipedia.org</a:t>
            </a:r>
            <a:r>
              <a:rPr lang="en-US" baseline="0" dirty="0" smtClean="0"/>
              <a:t>/wiki/</a:t>
            </a:r>
            <a:r>
              <a:rPr lang="en-US" baseline="0" dirty="0" err="1" smtClean="0"/>
              <a:t>Circular_economy</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CE is a version of Triple Bottom Line (3BL, a term coined by </a:t>
            </a:r>
            <a:r>
              <a:rPr lang="en-US" baseline="0" dirty="0" err="1" smtClean="0"/>
              <a:t>Elkington</a:t>
            </a:r>
            <a:r>
              <a:rPr lang="en-US" baseline="0" dirty="0" smtClean="0"/>
              <a:t> 1994) counternarrative, which tries to make Profit Bottom Line in balance with People Bottom Line and Planet Bottom Line. However Profit is always hegemonic, with power over the other two bottom lines.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Elkinton’s</a:t>
            </a:r>
            <a:r>
              <a:rPr lang="en-US" baseline="0" dirty="0" smtClean="0"/>
              <a:t> (2013: 12) own writing says even if 3BL follows Ben &amp; Jerry’s, Body Shop, or Patagonia “</a:t>
            </a:r>
            <a:r>
              <a:rPr lang="en-US" sz="1200" kern="1200" dirty="0" smtClean="0">
                <a:solidFill>
                  <a:schemeClr val="tx1"/>
                </a:solidFill>
                <a:effectLst/>
                <a:latin typeface="+mn-lt"/>
                <a:ea typeface="+mn-ea"/>
                <a:cs typeface="+mn-cs"/>
              </a:rPr>
              <a:t>Paul </a:t>
            </a:r>
            <a:r>
              <a:rPr lang="en-US" sz="1200" kern="1200" dirty="0" err="1" smtClean="0">
                <a:solidFill>
                  <a:schemeClr val="tx1"/>
                </a:solidFill>
                <a:effectLst/>
                <a:latin typeface="+mn-lt"/>
                <a:ea typeface="+mn-ea"/>
                <a:cs typeface="+mn-cs"/>
              </a:rPr>
              <a:t>Hawken</a:t>
            </a:r>
            <a:r>
              <a:rPr lang="en-US" sz="1200" kern="1200" dirty="0" smtClean="0">
                <a:solidFill>
                  <a:schemeClr val="tx1"/>
                </a:solidFill>
                <a:effectLst/>
                <a:latin typeface="+mn-lt"/>
                <a:ea typeface="+mn-ea"/>
                <a:cs typeface="+mn-cs"/>
              </a:rPr>
              <a:t> has argued, even if every company in the world were to model itself on such companies, our economies would still not be sustainable”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Elkington</a:t>
            </a:r>
            <a:r>
              <a:rPr lang="en-US" dirty="0" smtClean="0"/>
              <a:t>, J. (2013). Enter the triple bottom line. In </a:t>
            </a:r>
            <a:r>
              <a:rPr lang="en-US" i="1" dirty="0" smtClean="0"/>
              <a:t>The triple bottom line</a:t>
            </a:r>
            <a:r>
              <a:rPr lang="en-US" dirty="0" smtClean="0"/>
              <a:t> (pp. 23-38). Routledge. Accessed Aug 13 2019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http://</a:t>
            </a:r>
            <a:r>
              <a:rPr lang="en-US" sz="1200" kern="1200" dirty="0" err="1" smtClean="0">
                <a:solidFill>
                  <a:schemeClr val="tx1"/>
                </a:solidFill>
                <a:effectLst/>
                <a:latin typeface="+mn-lt"/>
                <a:ea typeface="+mn-ea"/>
                <a:cs typeface="+mn-cs"/>
              </a:rPr>
              <a:t>kmhassociates.ca</a:t>
            </a:r>
            <a:r>
              <a:rPr lang="en-US" sz="1200" kern="1200" dirty="0" smtClean="0">
                <a:solidFill>
                  <a:schemeClr val="tx1"/>
                </a:solidFill>
                <a:effectLst/>
                <a:latin typeface="+mn-lt"/>
                <a:ea typeface="+mn-ea"/>
                <a:cs typeface="+mn-cs"/>
              </a:rPr>
              <a:t>/resources/1/Triple%20Bottom%20Line%20a%20history%201961-2001.pdf). </a:t>
            </a: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See my critique of 3BL:  </a:t>
            </a:r>
            <a:r>
              <a:rPr lang="en-US" sz="1200" kern="1200" dirty="0" smtClean="0">
                <a:solidFill>
                  <a:schemeClr val="tx1"/>
                </a:solidFill>
                <a:effectLst/>
                <a:latin typeface="+mn-lt"/>
                <a:ea typeface="+mn-ea"/>
                <a:cs typeface="+mn-cs"/>
              </a:rPr>
              <a:t>Boje, D. M. (2016d). Critique of the Triple Bottom Line. Pp. 181-198 in Grace Ann Rosile (ed.) </a:t>
            </a:r>
            <a:r>
              <a:rPr lang="en-US" sz="1200" b="1" i="1" kern="1200" dirty="0" smtClean="0">
                <a:solidFill>
                  <a:schemeClr val="tx1"/>
                </a:solidFill>
                <a:effectLst/>
                <a:latin typeface="+mn-lt"/>
                <a:ea typeface="+mn-ea"/>
                <a:cs typeface="+mn-cs"/>
              </a:rPr>
              <a:t>Tribal Wisdom for Business Ethics</a:t>
            </a:r>
            <a:r>
              <a:rPr lang="en-US" sz="1200" kern="1200" dirty="0" smtClean="0">
                <a:solidFill>
                  <a:schemeClr val="tx1"/>
                </a:solidFill>
                <a:effectLst/>
                <a:latin typeface="+mn-lt"/>
                <a:ea typeface="+mn-ea"/>
                <a:cs typeface="+mn-cs"/>
              </a:rPr>
              <a:t>. Bingley, UK: Emerald Group Publishing Limited.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critique of Circular Economy:</a:t>
            </a:r>
            <a:r>
              <a:rPr lang="en-US" sz="1200" kern="1200" baseline="0" dirty="0" smtClean="0">
                <a:solidFill>
                  <a:schemeClr val="tx1"/>
                </a:solidFill>
                <a:effectLst/>
                <a:latin typeface="+mn-lt"/>
                <a:ea typeface="+mn-ea"/>
                <a:cs typeface="+mn-cs"/>
              </a:rPr>
              <a:t> </a:t>
            </a:r>
            <a:endParaRPr lang="en-US" dirty="0" smtClean="0"/>
          </a:p>
          <a:p>
            <a:r>
              <a:rPr lang="en-US" dirty="0" smtClean="0"/>
              <a:t>For more see work we are submitting to review:</a:t>
            </a:r>
            <a:r>
              <a:rPr lang="en-US" baseline="0" dirty="0" smtClean="0"/>
              <a:t> </a:t>
            </a:r>
            <a:r>
              <a:rPr lang="en-US" dirty="0" smtClean="0"/>
              <a:t>A ‘storytelling science’ Approach Making the E-Business Modeling Turn </a:t>
            </a:r>
            <a:r>
              <a:rPr lang="en-US" baseline="0" dirty="0" smtClean="0"/>
              <a:t> </a:t>
            </a:r>
            <a:r>
              <a:rPr lang="en-US" dirty="0" smtClean="0"/>
              <a:t>May, 2019; Revised Aug 13, 2019</a:t>
            </a:r>
            <a:r>
              <a:rPr lang="en-US" baseline="0" dirty="0" smtClean="0"/>
              <a:t> by </a:t>
            </a:r>
            <a:r>
              <a:rPr lang="en-US" dirty="0" smtClean="0"/>
              <a:t>David M. Boje, Kenneth Mølbjerg Jørgensen, and Marita Svane</a:t>
            </a:r>
          </a:p>
          <a:p>
            <a:endParaRPr lang="en-US" dirty="0" smtClean="0"/>
          </a:p>
          <a:p>
            <a:r>
              <a:rPr lang="en-US" dirty="0" smtClean="0"/>
              <a:t>Critique of 3BL</a:t>
            </a:r>
          </a:p>
          <a:p>
            <a:r>
              <a:rPr lang="en-US" dirty="0" err="1" smtClean="0"/>
              <a:t>Lazarevic</a:t>
            </a:r>
            <a:r>
              <a:rPr lang="en-US" dirty="0" smtClean="0"/>
              <a:t>, D., &amp; Valve, H. (2017). Narrating expectations for the circular economy: Towards a common and contested European transition. Energy research &amp; social science, 31, 60-69.</a:t>
            </a:r>
          </a:p>
          <a:p>
            <a:r>
              <a:rPr lang="en-US" dirty="0" smtClean="0"/>
              <a:t>Milne, Markus J.(2005). "From soothing palliatives and towards ecological literacy: A critique of the Triple Bottom Line." Accessed Aug 1 2019 at </a:t>
            </a:r>
            <a:r>
              <a:rPr lang="en-US" dirty="0" smtClean="0">
                <a:hlinkClick r:id="rId3"/>
              </a:rPr>
              <a:t>https://ourarchive.otago.ac.nz/bitstream/handle/10523/1551/From_soothing_palliatives_and_towards_ecological_literacy.pdf</a:t>
            </a:r>
          </a:p>
          <a:p>
            <a:r>
              <a:rPr lang="en-US" dirty="0" smtClean="0"/>
              <a:t>Norman, W., &amp; MacDonald, C. (2004). Getting to the bottom of “triple bottom line”. Business ethics quarterly, 14(2), 243-262.</a:t>
            </a:r>
          </a:p>
          <a:p>
            <a:endParaRPr lang="en-US" dirty="0" smtClean="0"/>
          </a:p>
          <a:p>
            <a:r>
              <a:rPr lang="en-US" dirty="0" smtClean="0"/>
              <a:t>One of the only published articles critical of CE:</a:t>
            </a:r>
          </a:p>
          <a:p>
            <a:r>
              <a:rPr lang="en-US" dirty="0" smtClean="0"/>
              <a:t>Valenzuela, F., &amp; </a:t>
            </a:r>
            <a:r>
              <a:rPr lang="en-US" dirty="0" err="1" smtClean="0"/>
              <a:t>Böhm</a:t>
            </a:r>
            <a:r>
              <a:rPr lang="en-US" dirty="0" smtClean="0"/>
              <a:t>, S. (2017). Against wasted politics: A critique of the circular economy. ephemera: theory &amp; politics in organization, 17(1), 23-60.Accessed Aug 1 2019 at </a:t>
            </a:r>
            <a:r>
              <a:rPr lang="en-US" dirty="0" smtClean="0">
                <a:hlinkClick r:id="rId4"/>
              </a:rPr>
              <a:t>http://irep.ntu.ac.uk/id/eprint/30441/1/PubSub8234_Valenzuela.pdf</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MORE CRITIQUE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Fry</a:t>
            </a:r>
            <a:r>
              <a:rPr lang="en-US" baseline="0" dirty="0" smtClean="0"/>
              <a:t> and Slocum (2008: 88) promote 3BL as a business model for spiritual leadership “</a:t>
            </a:r>
            <a:r>
              <a:rPr lang="en-US" dirty="0" smtClean="0"/>
              <a:t>A </a:t>
            </a:r>
            <a:r>
              <a:rPr lang="en-US" b="1" dirty="0" smtClean="0"/>
              <a:t>business</a:t>
            </a:r>
            <a:r>
              <a:rPr lang="en-US" dirty="0" smtClean="0"/>
              <a:t> </a:t>
            </a:r>
            <a:r>
              <a:rPr lang="en-US" b="1" dirty="0" smtClean="0"/>
              <a:t>model</a:t>
            </a:r>
            <a:r>
              <a:rPr lang="en-US" dirty="0" smtClean="0"/>
              <a:t> is a description of the value a company offers to one or several sets of customers …</a:t>
            </a:r>
            <a:r>
              <a:rPr lang="en-US" baseline="0" dirty="0" smtClean="0"/>
              <a:t> </a:t>
            </a:r>
            <a:r>
              <a:rPr lang="en-US" dirty="0" smtClean="0"/>
              <a:t>This means developing and adopting business models with strategies that have a positive</a:t>
            </a:r>
            <a:r>
              <a:rPr lang="en-US" baseline="0" dirty="0" smtClean="0"/>
              <a:t> </a:t>
            </a:r>
            <a:r>
              <a:rPr lang="en-US" dirty="0" smtClean="0"/>
              <a:t>economic, social, and environmental impact, often referred to as the </a:t>
            </a:r>
            <a:r>
              <a:rPr lang="en-US" b="1" dirty="0" smtClean="0"/>
              <a:t>triple</a:t>
            </a:r>
            <a:r>
              <a:rPr lang="en-US" dirty="0" smtClean="0"/>
              <a:t> </a:t>
            </a:r>
            <a:r>
              <a:rPr lang="en-US" b="1" dirty="0" smtClean="0"/>
              <a:t>bottom</a:t>
            </a:r>
            <a:r>
              <a:rPr lang="en-US" dirty="0" smtClean="0"/>
              <a:t> </a:t>
            </a:r>
            <a:r>
              <a:rPr lang="en-US" b="1" dirty="0" smtClean="0"/>
              <a:t>line</a:t>
            </a:r>
            <a:r>
              <a:rPr lang="en-US" b="0" dirty="0" smtClean="0"/>
              <a:t>” (boldness, mine).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Fry, L. W., &amp; Slocum </a:t>
            </a:r>
            <a:r>
              <a:rPr lang="en-US" dirty="0" err="1" smtClean="0"/>
              <a:t>Jr</a:t>
            </a:r>
            <a:r>
              <a:rPr lang="en-US" dirty="0" smtClean="0"/>
              <a:t>, J. W. (2008). Maximizing the triple bottom line through spiritual leadership. </a:t>
            </a:r>
            <a:r>
              <a:rPr lang="en-US" i="1" dirty="0" smtClean="0"/>
              <a:t>Organizational dynamics</a:t>
            </a:r>
            <a:r>
              <a:rPr lang="en-US" dirty="0" smtClean="0"/>
              <a:t>, </a:t>
            </a:r>
            <a:r>
              <a:rPr lang="en-US" i="1" dirty="0" smtClean="0"/>
              <a:t>37</a:t>
            </a:r>
            <a:r>
              <a:rPr lang="en-US" dirty="0" smtClean="0"/>
              <a:t>(1), 86-96.</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5</a:t>
            </a:fld>
            <a:endParaRPr lang="en-US"/>
          </a:p>
        </p:txBody>
      </p:sp>
    </p:spTree>
    <p:extLst>
      <p:ext uri="{BB962C8B-B14F-4D97-AF65-F5344CB8AC3E}">
        <p14:creationId xmlns:p14="http://schemas.microsoft.com/office/powerpoint/2010/main" val="7458359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t>62</a:t>
            </a:fld>
            <a:endParaRPr lang="en-US"/>
          </a:p>
        </p:txBody>
      </p:sp>
    </p:spTree>
    <p:extLst>
      <p:ext uri="{BB962C8B-B14F-4D97-AF65-F5344CB8AC3E}">
        <p14:creationId xmlns:p14="http://schemas.microsoft.com/office/powerpoint/2010/main" val="19201805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has been hot in Europe in 2019</a:t>
            </a:r>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63</a:t>
            </a:fld>
            <a:endParaRPr lang="en-US"/>
          </a:p>
        </p:txBody>
      </p:sp>
    </p:spTree>
    <p:extLst>
      <p:ext uri="{BB962C8B-B14F-4D97-AF65-F5344CB8AC3E}">
        <p14:creationId xmlns:p14="http://schemas.microsoft.com/office/powerpoint/2010/main" val="4178419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How do you get someone to understand we humans really</a:t>
            </a:r>
            <a:r>
              <a:rPr lang="en-US" b="1" baseline="0" dirty="0" smtClean="0"/>
              <a:t> are destroying the planet’s climate? IS IT BY COMM STUDIES, BY CRITICAL DISCOURSE, or IS IT BY STORYTELLING. </a:t>
            </a:r>
          </a:p>
          <a:p>
            <a:r>
              <a:rPr lang="en-US" b="1" baseline="0" dirty="0" smtClean="0"/>
              <a:t>Jane Goodall’s Answer “I always do it through stories” https://www.youtube.com/</a:t>
            </a:r>
            <a:r>
              <a:rPr lang="en-US" b="1" baseline="0" dirty="0" err="1" smtClean="0"/>
              <a:t>watch?v</a:t>
            </a:r>
            <a:r>
              <a:rPr lang="en-US" b="1" baseline="0" dirty="0" smtClean="0"/>
              <a:t>=wTmNE4br8TY&amp;feature=</a:t>
            </a:r>
            <a:r>
              <a:rPr lang="en-US" b="1" baseline="0" dirty="0" err="1" smtClean="0"/>
              <a:t>youtu.be</a:t>
            </a:r>
            <a:endParaRPr lang="en-US" b="1" baseline="0" dirty="0" smtClean="0"/>
          </a:p>
          <a:p>
            <a:r>
              <a:rPr lang="en-US" b="1" baseline="0" dirty="0" smtClean="0"/>
              <a:t>WHY? Because if you confront someone who is polar opposite to you, they don’t really listen, they are thinking of ways to refute you.</a:t>
            </a:r>
          </a:p>
          <a:p>
            <a:r>
              <a:rPr lang="en-US" b="1" baseline="0" dirty="0" smtClean="0"/>
              <a:t>They come up with what Marianne Wolf Lundholt and I call counternarratives to your antenarrative (2018).</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BUT I AM GOING TO REFUTE JANE GOODALL’s APPROACH TO STORYTELLING.</a:t>
            </a:r>
            <a:r>
              <a:rPr lang="en-US" b="1" baseline="0" dirty="0" smtClean="0"/>
              <a:t> WHY? SHE IS MISSING THE DARK SIDE OF THE STORYTELLING. SHE IS MISSING HOW ITS NOT JUST ABOUT showing people Earth is reaching point of no return because of Exxon Oil, Koch Brothers and Echo Chamber</a:t>
            </a: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Goodall</a:t>
            </a:r>
            <a:r>
              <a:rPr lang="en-US" baseline="0" dirty="0" smtClean="0"/>
              <a:t> says, “When it comes to Earth, we are reaching the point of no return!” The youth are coming up to Goodall and saying “WE HAVE LOST HOPE IN THE FUTURE!”  “We have been borrowing our children’s future, and we are still stealing it today?”  This sounds like Extinction Rebellion, like 15 year old, Greta Thunberg, her age when she addressed the UN plenary 2018. Or civilization is being sacrificed for rich people to live in luxury, and Greta’s children will ask why are you stealing our future. Change the system is her message, and you are running out of excuses. https://www.youtube.com/</a:t>
            </a:r>
            <a:r>
              <a:rPr lang="en-US" baseline="0" dirty="0" err="1" smtClean="0"/>
              <a:t>watch?v</a:t>
            </a:r>
            <a:r>
              <a:rPr lang="en-US" baseline="0" dirty="0" smtClean="0"/>
              <a:t>=</a:t>
            </a:r>
            <a:r>
              <a:rPr lang="en-US" baseline="0" dirty="0" err="1" smtClean="0"/>
              <a:t>HzeekxtyFOY</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BUT I</a:t>
            </a:r>
            <a:r>
              <a:rPr lang="en-US" b="1" baseline="0" dirty="0" smtClean="0"/>
              <a:t> am a STORYTELLING RESEARCHER, and something else is going on, I call it DARK SIDE OF WATER STORYTELLING!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Goodall says “if you think globally, you get depressed with the harm we are inflicting”  So do something locally: cleaning a beach, campaign against the use of plastic, and so on. There are 3 types of involvement for young people </a:t>
            </a:r>
            <a:endParaRPr lang="en-US" b="1" dirty="0" smtClean="0"/>
          </a:p>
          <a:p>
            <a:r>
              <a:rPr lang="en-US" baseline="0" dirty="0" smtClean="0"/>
              <a:t> (1) project to help people, (2) project to help animals, (3) project to help the environment.  </a:t>
            </a:r>
          </a:p>
          <a:p>
            <a:endParaRPr lang="en-US" baseline="0" dirty="0" smtClean="0"/>
          </a:p>
          <a:p>
            <a:r>
              <a:rPr lang="en-US" sz="1200" kern="1200" dirty="0" smtClean="0">
                <a:solidFill>
                  <a:schemeClr val="tx1"/>
                </a:solidFill>
                <a:latin typeface="+mn-lt"/>
                <a:ea typeface="+mn-ea"/>
                <a:cs typeface="+mn-cs"/>
                <a:hlinkClick r:id="rId3"/>
              </a:rPr>
              <a:t>Global warming is long-term rise in the average temperature of the Earth's climate system, an aspect of current climate change shown by temperature measurements and by multiple effects of the warming.</a:t>
            </a:r>
          </a:p>
          <a:p>
            <a:r>
              <a:rPr lang="en-US" sz="1200" kern="1200" dirty="0" smtClean="0">
                <a:solidFill>
                  <a:schemeClr val="tx1"/>
                </a:solidFill>
                <a:latin typeface="+mn-lt"/>
                <a:ea typeface="+mn-ea"/>
                <a:cs typeface="+mn-cs"/>
                <a:hlinkClick r:id="rId3"/>
              </a:rPr>
              <a:t>Wikipedia </a:t>
            </a:r>
            <a:endParaRPr lang="en-US" sz="1200" kern="120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AND WE HUMANS DO NOT KNOW HOW TO LIVE ON EARTH AT A HIGHER TEMPERATURE, NOT IN THIS CAPITALIST ECONOMIC GROWTH SYSTEM, as Edward Abbey said it “</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growth for the sake of growth is a cancerous madness!”</a:t>
            </a:r>
            <a:r>
              <a:rPr lang="en-US" sz="1200" kern="1200" baseline="0" dirty="0" smtClean="0">
                <a:solidFill>
                  <a:schemeClr val="tx1"/>
                </a:solidFill>
                <a:latin typeface="+mn-lt"/>
                <a:ea typeface="+mn-ea"/>
                <a:cs typeface="+mn-cs"/>
              </a:rPr>
              <a:t> </a:t>
            </a:r>
            <a:endParaRPr lang="en-US" baseline="0" dirty="0" smtClean="0"/>
          </a:p>
        </p:txBody>
      </p:sp>
      <p:sp>
        <p:nvSpPr>
          <p:cNvPr id="4" name="Slide Number Placeholder 3"/>
          <p:cNvSpPr>
            <a:spLocks noGrp="1"/>
          </p:cNvSpPr>
          <p:nvPr>
            <p:ph type="sldNum" sz="quarter" idx="10"/>
          </p:nvPr>
        </p:nvSpPr>
        <p:spPr/>
        <p:txBody>
          <a:bodyPr/>
          <a:lstStyle/>
          <a:p>
            <a:fld id="{8D313201-7410-334A-A6F1-202685E394A2}" type="slidenum">
              <a:rPr lang="en-US" smtClean="0"/>
              <a:t>65</a:t>
            </a:fld>
            <a:endParaRPr lang="en-US"/>
          </a:p>
        </p:txBody>
      </p:sp>
    </p:spTree>
    <p:extLst>
      <p:ext uri="{BB962C8B-B14F-4D97-AF65-F5344CB8AC3E}">
        <p14:creationId xmlns:p14="http://schemas.microsoft.com/office/powerpoint/2010/main" val="1372174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Self-correcting storytelling is the testing of ABDUCTIVE guesses, testing </a:t>
            </a:r>
            <a:r>
              <a:rPr lang="en-US" sz="1200" b="1" i="0" u="none" strike="noStrike" kern="1200" baseline="0" dirty="0" err="1" smtClean="0">
                <a:solidFill>
                  <a:schemeClr val="tx1"/>
                </a:solidFill>
                <a:latin typeface="+mn-lt"/>
                <a:ea typeface="+mn-ea"/>
                <a:cs typeface="+mn-cs"/>
              </a:rPr>
              <a:t>theINDUCTIVE</a:t>
            </a:r>
            <a:r>
              <a:rPr lang="en-US" sz="1200" b="1" i="0" u="none" strike="noStrike" kern="1200" baseline="0" dirty="0" smtClean="0">
                <a:solidFill>
                  <a:schemeClr val="tx1"/>
                </a:solidFill>
                <a:latin typeface="+mn-lt"/>
                <a:ea typeface="+mn-ea"/>
                <a:cs typeface="+mn-cs"/>
              </a:rPr>
              <a:t>  inference from cases to generality, and testing the DEDUCTIVE theories by trying to falsify and refute them, It the longitudinal iterating around by scientific method towards CS Peirce and Walter Benjamin’s unattainable True Storytelling, while knowing its fallibility. My talk today is about the craftiness of storytelling research as my ‘disruptive reflexivity’ challenges the epistemic reflexivity of Triple Bottom Line (3BL) and Circular Economy (CE), and critiques the constitutive reflexivity of the United Nations’ and European Union’s Agenda 2030.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See Bell, Emma; Willmott, Hugh. (2019). Ethics, politics and embodied imagination in crafting scientific knowledge, to appear in Human Relations.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My critique is that it has been already colonized by business storytelling TINA narratives (3BL &amp; CE). I challenge the Business School for its bystander ethics, and call upon in to engage with Bakhtinian ethics of moral </a:t>
            </a:r>
            <a:r>
              <a:rPr lang="en-US" sz="1200" b="0" i="0" u="none" strike="noStrike" kern="1200" baseline="0" dirty="0" err="1" smtClean="0">
                <a:solidFill>
                  <a:schemeClr val="tx1"/>
                </a:solidFill>
                <a:latin typeface="+mn-lt"/>
                <a:ea typeface="+mn-ea"/>
                <a:cs typeface="+mn-cs"/>
              </a:rPr>
              <a:t>answerability.It</a:t>
            </a:r>
            <a:r>
              <a:rPr lang="en-US" sz="1200" b="0" i="0" u="none" strike="noStrike" kern="1200" baseline="0" dirty="0" smtClean="0">
                <a:solidFill>
                  <a:schemeClr val="tx1"/>
                </a:solidFill>
                <a:latin typeface="+mn-lt"/>
                <a:ea typeface="+mn-ea"/>
                <a:cs typeface="+mn-cs"/>
              </a:rPr>
              <a:t> is the business myths that are colonizing the UN and EU Agenda 2030.</a:t>
            </a:r>
          </a:p>
          <a:p>
            <a:endParaRPr lang="en-US" dirty="0" smtClean="0"/>
          </a:p>
          <a:p>
            <a:r>
              <a:rPr lang="en-US" dirty="0" smtClean="0"/>
              <a:t>Charles Sanders Peirce’s</a:t>
            </a:r>
            <a:r>
              <a:rPr lang="en-US" baseline="0" dirty="0" smtClean="0"/>
              <a:t> 1</a:t>
            </a:r>
            <a:r>
              <a:rPr lang="en-US" baseline="30000" dirty="0" smtClean="0"/>
              <a:t>st</a:t>
            </a:r>
            <a:r>
              <a:rPr lang="en-US" baseline="0" dirty="0" smtClean="0"/>
              <a:t> test is self-reflexive, and if that is not enough do conversations with others, and if that is not enough study the science, and if that does not work do the interventions</a:t>
            </a:r>
          </a:p>
          <a:p>
            <a:endParaRPr lang="en-US" baseline="0" dirty="0" smtClean="0"/>
          </a:p>
          <a:p>
            <a:r>
              <a:rPr lang="en-US" baseline="0" dirty="0" smtClean="0"/>
              <a:t>This problem is super wicked complexity so all four tests in all phases. </a:t>
            </a:r>
            <a:r>
              <a:rPr lang="en-US" dirty="0" smtClean="0">
                <a:effectLst/>
              </a:rPr>
              <a:t>On</a:t>
            </a:r>
            <a:r>
              <a:rPr lang="en-US" baseline="0" dirty="0" smtClean="0">
                <a:effectLst/>
              </a:rPr>
              <a:t> the Dark Side, Storytelling is a battle of three forms of reflexivity: Epistemic, Constitutive, &amp; Disruptive (Bell &amp; Willmott, 2019 in HR) </a:t>
            </a:r>
            <a:r>
              <a:rPr lang="en-US" sz="1200" b="0" i="0" u="none" strike="noStrike" kern="1200" baseline="0" dirty="0" smtClean="0">
                <a:solidFill>
                  <a:schemeClr val="tx1"/>
                </a:solidFill>
                <a:latin typeface="+mn-lt"/>
                <a:ea typeface="+mn-ea"/>
                <a:cs typeface="+mn-cs"/>
              </a:rPr>
              <a:t>Titled</a:t>
            </a:r>
            <a:r>
              <a:rPr lang="en-US" sz="1200" b="1" i="0" u="none" strike="noStrike" kern="1200" baseline="0" dirty="0" smtClean="0">
                <a:solidFill>
                  <a:schemeClr val="tx1"/>
                </a:solidFill>
                <a:latin typeface="+mn-lt"/>
                <a:ea typeface="+mn-ea"/>
                <a:cs typeface="+mn-cs"/>
              </a:rPr>
              <a:t>: Ethics, politics and embodied imagination in crafting scientific knowledge </a:t>
            </a:r>
          </a:p>
          <a:p>
            <a:endParaRPr lang="en-US" sz="1200" b="1" i="0" u="none" strike="noStrike"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As </a:t>
            </a:r>
            <a:r>
              <a:rPr lang="en-US" sz="1200" kern="1200" dirty="0" err="1" smtClean="0">
                <a:solidFill>
                  <a:schemeClr val="tx1"/>
                </a:solidFill>
                <a:latin typeface="+mn-lt"/>
                <a:ea typeface="+mn-ea"/>
                <a:cs typeface="+mn-cs"/>
              </a:rPr>
              <a:t>Spitzberg</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Cupach</a:t>
            </a:r>
            <a:r>
              <a:rPr lang="en-US" sz="1200" kern="1200" dirty="0" smtClean="0">
                <a:solidFill>
                  <a:schemeClr val="tx1"/>
                </a:solidFill>
                <a:latin typeface="+mn-lt"/>
                <a:ea typeface="+mn-ea"/>
                <a:cs typeface="+mn-cs"/>
              </a:rPr>
              <a:t> (2011b) describe, the dark side signifies a host of remarkably common uses of interpersonal communication for purposes other than generously connecting or sharing with others: bullying, threatening, deceiving, harassing, rejecting, expressing anger, eliciting guilt, hurting feelings, and so on” </a:t>
            </a:r>
          </a:p>
          <a:p>
            <a:r>
              <a:rPr lang="en-US" sz="1200" kern="1200" dirty="0" smtClean="0">
                <a:solidFill>
                  <a:schemeClr val="tx1"/>
                </a:solidFill>
                <a:latin typeface="+mn-lt"/>
                <a:ea typeface="+mn-ea"/>
                <a:cs typeface="+mn-cs"/>
              </a:rPr>
              <a:t>“ (as cited in Monahan, 20156 p. 231).</a:t>
            </a:r>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The EU, Agenda 2030 </a:t>
            </a:r>
            <a:r>
              <a:rPr lang="en-US" sz="1200" b="0" i="0" u="none" strike="noStrike" kern="1200" baseline="0" dirty="0" smtClean="0">
                <a:solidFill>
                  <a:schemeClr val="tx1"/>
                </a:solidFill>
                <a:latin typeface="+mn-lt"/>
                <a:ea typeface="+mn-ea"/>
                <a:cs typeface="+mn-cs"/>
              </a:rPr>
              <a:t>is the  c</a:t>
            </a:r>
            <a:r>
              <a:rPr lang="en-US" dirty="0" smtClean="0"/>
              <a:t>ommitment to eradicate poverty and achieve sustainable development by </a:t>
            </a:r>
            <a:r>
              <a:rPr lang="en-US" b="1" dirty="0" smtClean="0"/>
              <a:t>2030</a:t>
            </a:r>
            <a:r>
              <a:rPr lang="en-US" dirty="0" smtClean="0"/>
              <a:t> world-wide, ensuring that no one is left behind.</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The</a:t>
            </a:r>
            <a:r>
              <a:rPr lang="en-US" dirty="0" smtClean="0"/>
              <a:t> </a:t>
            </a:r>
            <a:r>
              <a:rPr lang="en-US" b="1" dirty="0" smtClean="0"/>
              <a:t>UN 2030 Agenda</a:t>
            </a:r>
            <a:r>
              <a:rPr lang="en-US" dirty="0" smtClean="0"/>
              <a:t> envisages “a world of universal respect for human rights and human dignity, the rule of law, justice, equality and non-discrimination”.</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My disruptive reflexivity happens in five phases.  My own research-as-craft is quite messy, tacit response to the politics and ethics of the UN and EU plans to keep average global temperature under the 1.5 degree Centigrade threshold.  Self-correcting storytelling science is a craft (Boje &amp; Rosile, 2019). I bring my own self-correcting deliberation, imagination, and innovation out of the margins of untold story (Hitchin, 2014). I confront my own fallibilism in producing and disseminating the dark side of water storytelling.  I make ‘craft gestures’ and deploy tacit knowledge of ‘craftiness’ in ‘critical’ qualitative inquiry (Prasad, 2005). I am an embodied researcher. And my storytelling is “largely left in the dark” (Van Maanen, </a:t>
            </a:r>
            <a:r>
              <a:rPr lang="en-US" sz="1200" b="0" i="0" u="none" strike="noStrike" kern="1200" baseline="0" dirty="0" err="1" smtClean="0">
                <a:solidFill>
                  <a:schemeClr val="tx1"/>
                </a:solidFill>
                <a:latin typeface="+mn-lt"/>
                <a:ea typeface="+mn-ea"/>
                <a:cs typeface="+mn-cs"/>
              </a:rPr>
              <a:t>Sørensen</a:t>
            </a:r>
            <a:r>
              <a:rPr lang="en-US" sz="1200" b="0" i="0" u="none" strike="noStrike" kern="1200" baseline="0" dirty="0" smtClean="0">
                <a:solidFill>
                  <a:schemeClr val="tx1"/>
                </a:solidFill>
                <a:latin typeface="+mn-lt"/>
                <a:ea typeface="+mn-ea"/>
                <a:cs typeface="+mn-cs"/>
              </a:rPr>
              <a:t>, &amp; Mitchel (2007: 1149). </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Bell, Emma; Willmott, Hugh. (2019). Ethics, politics and embodied imagination in crafting scientific knowledge, to appear in Human Relations.</a:t>
            </a:r>
          </a:p>
          <a:p>
            <a:r>
              <a:rPr lang="en-US" sz="1200" b="0" i="0" u="none" strike="noStrike" kern="1200" baseline="0" dirty="0" smtClean="0">
                <a:solidFill>
                  <a:schemeClr val="tx1"/>
                </a:solidFill>
                <a:latin typeface="+mn-lt"/>
                <a:ea typeface="+mn-ea"/>
                <a:cs typeface="+mn-cs"/>
              </a:rPr>
              <a:t>Prasad P (2005) </a:t>
            </a:r>
            <a:r>
              <a:rPr lang="en-US" sz="1200" b="0" i="1" u="none" strike="noStrike" kern="1200" baseline="0" dirty="0" smtClean="0">
                <a:solidFill>
                  <a:schemeClr val="tx1"/>
                </a:solidFill>
                <a:latin typeface="+mn-lt"/>
                <a:ea typeface="+mn-ea"/>
                <a:cs typeface="+mn-cs"/>
              </a:rPr>
              <a:t>Crafting Qualitative Research: Working in the Post-Positivist Traditions. </a:t>
            </a:r>
            <a:r>
              <a:rPr lang="en-US" sz="1200" b="0" i="0" u="none" strike="noStrike" kern="1200" baseline="0" dirty="0" smtClean="0">
                <a:solidFill>
                  <a:schemeClr val="tx1"/>
                </a:solidFill>
                <a:latin typeface="+mn-lt"/>
                <a:ea typeface="+mn-ea"/>
                <a:cs typeface="+mn-cs"/>
              </a:rPr>
              <a:t>Armonk, New York: M.E. Sharpe.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Van Maanen J, </a:t>
            </a:r>
            <a:r>
              <a:rPr lang="en-US" sz="1200" b="0" i="0" u="none" strike="noStrike" kern="1200" baseline="0" dirty="0" err="1" smtClean="0">
                <a:solidFill>
                  <a:schemeClr val="tx1"/>
                </a:solidFill>
                <a:latin typeface="+mn-lt"/>
                <a:ea typeface="+mn-ea"/>
                <a:cs typeface="+mn-cs"/>
              </a:rPr>
              <a:t>Sørensen</a:t>
            </a:r>
            <a:r>
              <a:rPr lang="en-US" sz="1200" b="0" i="0" u="none" strike="noStrike" kern="1200" baseline="0" dirty="0" smtClean="0">
                <a:solidFill>
                  <a:schemeClr val="tx1"/>
                </a:solidFill>
                <a:latin typeface="+mn-lt"/>
                <a:ea typeface="+mn-ea"/>
                <a:cs typeface="+mn-cs"/>
              </a:rPr>
              <a:t> JP and Mitchell TR (2007) The interplay between theory and method. </a:t>
            </a:r>
            <a:r>
              <a:rPr lang="en-US" sz="1200" b="0" i="1" u="none" strike="noStrike" kern="1200" baseline="0" dirty="0" smtClean="0">
                <a:solidFill>
                  <a:schemeClr val="tx1"/>
                </a:solidFill>
                <a:latin typeface="+mn-lt"/>
                <a:ea typeface="+mn-ea"/>
                <a:cs typeface="+mn-cs"/>
              </a:rPr>
              <a:t>Academy of Management Review </a:t>
            </a:r>
            <a:r>
              <a:rPr lang="en-US" sz="1200" b="0" i="0" u="none" strike="noStrike" kern="1200" baseline="0" dirty="0" smtClean="0">
                <a:solidFill>
                  <a:schemeClr val="tx1"/>
                </a:solidFill>
                <a:latin typeface="+mn-lt"/>
                <a:ea typeface="+mn-ea"/>
                <a:cs typeface="+mn-cs"/>
              </a:rPr>
              <a:t>32(4): 1145-54. </a:t>
            </a:r>
          </a:p>
          <a:p>
            <a:endParaRPr lang="en-US" b="0" dirty="0" smtClean="0"/>
          </a:p>
          <a:p>
            <a:endParaRPr lang="en-US" baseline="0" dirty="0" smtClean="0"/>
          </a:p>
        </p:txBody>
      </p:sp>
      <p:sp>
        <p:nvSpPr>
          <p:cNvPr id="4" name="Slide Number Placeholder 3"/>
          <p:cNvSpPr>
            <a:spLocks noGrp="1"/>
          </p:cNvSpPr>
          <p:nvPr>
            <p:ph type="sldNum" sz="quarter" idx="10"/>
          </p:nvPr>
        </p:nvSpPr>
        <p:spPr/>
        <p:txBody>
          <a:bodyPr/>
          <a:lstStyle/>
          <a:p>
            <a:fld id="{8D313201-7410-334A-A6F1-202685E394A2}" type="slidenum">
              <a:rPr lang="en-US" smtClean="0"/>
              <a:t>6</a:t>
            </a:fld>
            <a:endParaRPr lang="en-US"/>
          </a:p>
        </p:txBody>
      </p:sp>
    </p:spTree>
    <p:extLst>
      <p:ext uri="{BB962C8B-B14F-4D97-AF65-F5344CB8AC3E}">
        <p14:creationId xmlns:p14="http://schemas.microsoft.com/office/powerpoint/2010/main" val="927834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write</a:t>
            </a:r>
            <a:r>
              <a:rPr lang="en-US" baseline="0" dirty="0" smtClean="0"/>
              <a:t> out Abductive inference before doing inductive inference and deductive inference</a:t>
            </a:r>
          </a:p>
          <a:p>
            <a:r>
              <a:rPr lang="en-US" baseline="0" dirty="0" smtClean="0"/>
              <a:t>I do this in all five phases</a:t>
            </a:r>
          </a:p>
          <a:p>
            <a:r>
              <a:rPr lang="en-US" baseline="0" dirty="0" smtClean="0"/>
              <a:t>It is part of the self-correcting storytelling method I want to share with you</a:t>
            </a:r>
          </a:p>
          <a:p>
            <a:r>
              <a:rPr lang="en-US" baseline="0" dirty="0" smtClean="0"/>
              <a:t>This is not the usual collect interviews or observations, then do content or theme analysis and off to publication</a:t>
            </a:r>
          </a:p>
          <a:p>
            <a:r>
              <a:rPr lang="en-US" baseline="0" dirty="0" smtClean="0"/>
              <a:t>It is a method I derive from C.S. Peirce triadic semiotics of self-correcting and form Karl Popper trial-and-error longitudinal approach to scientific method</a:t>
            </a:r>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7</a:t>
            </a:fld>
            <a:endParaRPr lang="en-US"/>
          </a:p>
        </p:txBody>
      </p:sp>
    </p:spTree>
    <p:extLst>
      <p:ext uri="{BB962C8B-B14F-4D97-AF65-F5344CB8AC3E}">
        <p14:creationId xmlns:p14="http://schemas.microsoft.com/office/powerpoint/2010/main" val="2139851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1" dirty="0" smtClean="0"/>
              <a:t>What</a:t>
            </a:r>
            <a:r>
              <a:rPr lang="is-IS" b="1" baseline="0" dirty="0" smtClean="0"/>
              <a:t> Follows are my own autoethnographic self-reflexivities, and they are disruptive reflexivities.</a:t>
            </a:r>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8</a:t>
            </a:fld>
            <a:endParaRPr lang="en-US"/>
          </a:p>
        </p:txBody>
      </p:sp>
    </p:spTree>
    <p:extLst>
      <p:ext uri="{BB962C8B-B14F-4D97-AF65-F5344CB8AC3E}">
        <p14:creationId xmlns:p14="http://schemas.microsoft.com/office/powerpoint/2010/main" val="1216704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Mexico State University is committed to creating and</a:t>
            </a:r>
            <a:r>
              <a:rPr lang="en-US" baseline="0" dirty="0" smtClean="0"/>
              <a:t> </a:t>
            </a:r>
            <a:r>
              <a:rPr lang="en-US" dirty="0" smtClean="0"/>
              <a:t>maintaining a respectful, inclusive, and responsible</a:t>
            </a:r>
            <a:r>
              <a:rPr lang="en-US" baseline="0" dirty="0" smtClean="0"/>
              <a:t> </a:t>
            </a:r>
            <a:r>
              <a:rPr lang="en-US" dirty="0" smtClean="0"/>
              <a:t>learning and working environment</a:t>
            </a:r>
          </a:p>
          <a:p>
            <a:endParaRPr lang="is-IS" dirty="0" smtClean="0"/>
          </a:p>
          <a:p>
            <a:r>
              <a:rPr lang="is-IS" dirty="0" smtClean="0"/>
              <a:t>Email</a:t>
            </a:r>
            <a:r>
              <a:rPr lang="is-IS" baseline="0" dirty="0" smtClean="0"/>
              <a:t> from University Equity/EEO Attorney on </a:t>
            </a:r>
            <a:r>
              <a:rPr lang="is-IS" dirty="0" smtClean="0"/>
              <a:t>Mar 8 2017</a:t>
            </a:r>
          </a:p>
          <a:p>
            <a:r>
              <a:rPr lang="sk-SK" dirty="0" smtClean="0"/>
              <a:t> Dr. Boje, </a:t>
            </a:r>
          </a:p>
          <a:p>
            <a:r>
              <a:rPr lang="sk-SK" dirty="0" smtClean="0"/>
              <a:t> </a:t>
            </a:r>
          </a:p>
          <a:p>
            <a:r>
              <a:rPr lang="sk-SK" dirty="0" smtClean="0"/>
              <a:t>Earlier this semester, information was provided to me regarding your interaction with a student in your Global Environmental Assessment Management course.    After further inquiry into the allegation, I would like to speak with you to obtain your perspective.    </a:t>
            </a:r>
          </a:p>
          <a:p>
            <a:r>
              <a:rPr lang="sk-SK" dirty="0" smtClean="0"/>
              <a:t> </a:t>
            </a:r>
          </a:p>
          <a:p>
            <a:r>
              <a:rPr lang="sk-SK" dirty="0" smtClean="0"/>
              <a:t>Executive Director</a:t>
            </a:r>
          </a:p>
          <a:p>
            <a:r>
              <a:rPr lang="sk-SK" dirty="0" smtClean="0"/>
              <a:t>Title IX Coordinator/Section504 Coordinator   </a:t>
            </a:r>
          </a:p>
          <a:p>
            <a:r>
              <a:rPr lang="sk-SK" dirty="0" smtClean="0"/>
              <a:t>Office of Institutional Equity/EEO</a:t>
            </a:r>
          </a:p>
          <a:p>
            <a:r>
              <a:rPr lang="sk-SK" dirty="0" smtClean="0"/>
              <a:t>New Mexico State University</a:t>
            </a:r>
          </a:p>
          <a:p>
            <a:endParaRPr lang="sk-SK" dirty="0" smtClean="0"/>
          </a:p>
          <a:p>
            <a:r>
              <a:rPr lang="sk-SK" dirty="0" smtClean="0"/>
              <a:t>OTHER SIDE OF THIS STORY:</a:t>
            </a:r>
            <a:endParaRPr lang="en-US" b="1" dirty="0" smtClean="0"/>
          </a:p>
          <a:p>
            <a:pPr marL="0" indent="0">
              <a:buNone/>
            </a:pPr>
            <a:endParaRPr lang="en-US" b="1" dirty="0" smtClean="0"/>
          </a:p>
          <a:p>
            <a:pPr marL="0" indent="0">
              <a:buNone/>
            </a:pPr>
            <a:r>
              <a:rPr lang="en-US" b="1" dirty="0" smtClean="0"/>
              <a:t>Question: Did you tell student climate change is a science?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Answer: “I did tell the [entire] class climate change is science, not a debate [on January 23rd, 2017 at 2:45 PM]. It was the opening introduction of the sustainability course I teach at NMSU (Mgt 375v).   I noticed student was shaking the head and rolling eyes, and only student moving about, so I asked, “did you have something you wanted to say?” The student said, “Climate change is a debate.” I held my ground, “it’s a science about temperature variations, and so on.” Student continued, “Faculty are supposed to be neutral.”  I replied, “I am not neutral. Climate change is a science.”</a:t>
            </a:r>
          </a:p>
          <a:p>
            <a:pPr marL="0" indent="0">
              <a:buNone/>
            </a:pPr>
            <a:endParaRPr lang="en-US" b="1" dirty="0" smtClean="0"/>
          </a:p>
          <a:p>
            <a:pPr marL="0" indent="0">
              <a:buNone/>
            </a:pPr>
            <a:r>
              <a:rPr lang="en-US" b="1" dirty="0" smtClean="0"/>
              <a:t>Question: Did you talk against the university golf course expansion?</a:t>
            </a:r>
            <a:endParaRPr lang="en-US" dirty="0" smtClean="0"/>
          </a:p>
          <a:p>
            <a:pPr marL="0" indent="0">
              <a:buNone/>
            </a:pPr>
            <a:r>
              <a:rPr lang="en-US" dirty="0" smtClean="0"/>
              <a:t>Answer: Yes, I did. It uses one million gallons of water a day now, and expanding it, will mean more water. There is a plan [at Board of Regents] to expand the 18 hole course to 27, and extend it up to A-Mountain, near the Rodeo Grounds. </a:t>
            </a:r>
          </a:p>
          <a:p>
            <a:pPr marL="0" indent="0">
              <a:buNone/>
            </a:pPr>
            <a:r>
              <a:rPr lang="en-US" dirty="0" smtClean="0"/>
              <a:t> </a:t>
            </a:r>
          </a:p>
          <a:p>
            <a:pPr marL="0" indent="0">
              <a:buNone/>
            </a:pPr>
            <a:r>
              <a:rPr lang="en-US" b="1" dirty="0" smtClean="0"/>
              <a:t>Question: Did you talk against the Chancellor and Provost and their reorganization plans?</a:t>
            </a:r>
            <a:endParaRPr lang="en-US" dirty="0" smtClean="0"/>
          </a:p>
          <a:p>
            <a:pPr marL="0" indent="0">
              <a:buNone/>
            </a:pPr>
            <a:r>
              <a:rPr lang="en-US" dirty="0" smtClean="0"/>
              <a:t>Answer: I spoke against the plans, but not against them. I disagree with the plans, and the process. It lacks participation. I have been speaking out against it. It is my academic freedom.</a:t>
            </a:r>
          </a:p>
          <a:p>
            <a:pPr marL="0" indent="0">
              <a:buNone/>
            </a:pPr>
            <a:r>
              <a:rPr lang="en-US" dirty="0" smtClean="0"/>
              <a:t> </a:t>
            </a:r>
          </a:p>
          <a:p>
            <a:pPr marL="0" indent="0">
              <a:buNone/>
            </a:pPr>
            <a:r>
              <a:rPr lang="en-US" b="1" dirty="0" smtClean="0"/>
              <a:t>Question: Did you say your workload is expanded and salary frozen?</a:t>
            </a:r>
            <a:endParaRPr lang="en-US" dirty="0" smtClean="0"/>
          </a:p>
          <a:p>
            <a:pPr marL="0" indent="0">
              <a:buNone/>
            </a:pPr>
            <a:r>
              <a:rPr lang="en-US" dirty="0" smtClean="0"/>
              <a:t>Answer: Not at that time, but at other times, yes.  I have an extra course to teach. </a:t>
            </a:r>
          </a:p>
          <a:p>
            <a:pPr marL="0" indent="0">
              <a:buNone/>
            </a:pPr>
            <a:r>
              <a:rPr lang="en-US" dirty="0" smtClean="0"/>
              <a:t> </a:t>
            </a:r>
          </a:p>
          <a:p>
            <a:pPr marL="0" indent="0">
              <a:buNone/>
            </a:pPr>
            <a:r>
              <a:rPr lang="en-US" b="1" dirty="0" smtClean="0"/>
              <a:t>Question: Wasn’t everyone’s workload expanded?</a:t>
            </a:r>
            <a:endParaRPr lang="en-US" dirty="0" smtClean="0"/>
          </a:p>
          <a:p>
            <a:pPr marL="0" indent="0">
              <a:buNone/>
            </a:pPr>
            <a:r>
              <a:rPr lang="en-US" dirty="0" smtClean="0"/>
              <a:t>Answer: No, just the senior tenured professors in two of five College of Business departments had their workload increased. </a:t>
            </a:r>
          </a:p>
          <a:p>
            <a:pPr marL="0" indent="0">
              <a:buNone/>
            </a:pPr>
            <a:r>
              <a:rPr lang="en-US" dirty="0" smtClean="0"/>
              <a:t> </a:t>
            </a:r>
          </a:p>
          <a:p>
            <a:pPr marL="0" indent="0">
              <a:buNone/>
            </a:pPr>
            <a:r>
              <a:rPr lang="en-US" dirty="0" smtClean="0"/>
              <a:t>And so on the questions continued.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BEHIND THE SCENES Between 2017 and 2019, University downsized its staff &amp; faculty to meet the Budget Veto Crisis </a:t>
            </a:r>
          </a:p>
          <a:p>
            <a:r>
              <a:rPr lang="en-US" dirty="0" smtClean="0"/>
              <a:t>e.g. My Department went from 17 faculty to 6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D313201-7410-334A-A6F1-202685E394A2}" type="slidenum">
              <a:rPr lang="en-US" smtClean="0"/>
              <a:t>9</a:t>
            </a:fld>
            <a:endParaRPr lang="en-US"/>
          </a:p>
        </p:txBody>
      </p:sp>
    </p:spTree>
    <p:extLst>
      <p:ext uri="{BB962C8B-B14F-4D97-AF65-F5344CB8AC3E}">
        <p14:creationId xmlns:p14="http://schemas.microsoft.com/office/powerpoint/2010/main" val="2278926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571EFC-2707-6244-8B03-810F55A54A67}" type="datetime1">
              <a:rPr lang="en-US" smtClean="0"/>
              <a:t>8/15/19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216300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70474D-8462-7F4B-9C6B-7167F6A4CE0C}" type="datetime1">
              <a:rPr lang="en-US" smtClean="0"/>
              <a:t>8/15/19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622241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DF88B6-8B44-A948-8573-4C79D92E3864}" type="datetime1">
              <a:rPr lang="en-US" smtClean="0"/>
              <a:t>8/15/19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718210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EFFA89-257E-4247-ADB9-D118BEE7D04C}" type="datetime1">
              <a:rPr lang="en-US" smtClean="0"/>
              <a:t>8/15/19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951174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81323B-FC00-0D40-89B2-2DD0B0AD7682}" type="datetime1">
              <a:rPr lang="en-US" smtClean="0"/>
              <a:t>8/15/19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958747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C937EB-0305-0746-9118-B2FC9DDD2646}" type="datetime1">
              <a:rPr lang="en-US" smtClean="0"/>
              <a:t>8/15/19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564602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F0AEA0-F5C2-B348-A68D-3D1EB83D6689}" type="datetime1">
              <a:rPr lang="en-US" smtClean="0"/>
              <a:t>8/15/19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084087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4D3624-E7F6-2A4E-8E87-09FF43941EB6}" type="datetime1">
              <a:rPr lang="en-US" smtClean="0"/>
              <a:t>8/15/19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429972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8B249B-300C-0043-BCD5-EE9D97285DFE}" type="datetime1">
              <a:rPr lang="en-US" smtClean="0"/>
              <a:t>8/15/19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755825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A132AE-DC6D-8447-BF40-E95AAD824C33}" type="datetime1">
              <a:rPr lang="en-US" smtClean="0"/>
              <a:t>8/15/19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000218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14DFC8-9A09-A749-9B5B-FD1647E9EEDE}" type="datetime1">
              <a:rPr lang="en-US" smtClean="0"/>
              <a:t>8/15/19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0619253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10EB8-9A5A-584E-B9B7-950FC9CD7BB9}" type="datetime1">
              <a:rPr lang="en-US" smtClean="0"/>
              <a:t>8/15/19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1FC063-5EA9-49AF-AFAF-D68C9E82B23B}" type="slidenum">
              <a:rPr lang="en-US" smtClean="0"/>
              <a:pPr/>
              <a:t>‹#›</a:t>
            </a:fld>
            <a:endParaRPr lang="en-US" dirty="0"/>
          </a:p>
        </p:txBody>
      </p:sp>
    </p:spTree>
    <p:extLst>
      <p:ext uri="{BB962C8B-B14F-4D97-AF65-F5344CB8AC3E}">
        <p14:creationId xmlns:p14="http://schemas.microsoft.com/office/powerpoint/2010/main" val="239732781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avidboje.com/Aalborg" TargetMode="External"/><Relationship Id="rId4" Type="http://schemas.openxmlformats.org/officeDocument/2006/relationships/hyperlink" Target="https://www.en.cgs.aau.dk/research/conferences/discourse-communication-2019/" TargetMode="External"/><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hyperlink" Target="https://davidboje.wordpress.com/2019/07/30/what-is-the-dark-side-of-business-storytelling-discourse-circular-economy-triple-bottom-line/" TargetMode="External"/><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s://www.theguardian.com/sustainable-business/2017/jul/10/100-fossil-fuel-companies-investors-responsible-71-global-emissions-cdp-study-climate-change" TargetMode="External"/><Relationship Id="rId4" Type="http://schemas.openxmlformats.org/officeDocument/2006/relationships/hyperlink" Target="https://www.scientificamerican.com/article/exxon-knew-about-climate-change-almost-40-years-ago/" TargetMode="External"/><Relationship Id="rId5" Type="http://schemas.openxmlformats.org/officeDocument/2006/relationships/hyperlink" Target="https://www.greenpeace.org/usa/global-warming/climate-deniers/koch-industries/"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54DbYx7-XIc" TargetMode="External"/><Relationship Id="rId4"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hyperlink" Target="https://www.dropbox.com/sh/bd297r9f6lhgjeh/AAChF7KdZH7hvz3aGIySrTJwa?dl=0" TargetMode="External"/><Relationship Id="rId5" Type="http://schemas.openxmlformats.org/officeDocument/2006/relationships/hyperlink" Target="https://davidboje.com/Aalborg" TargetMode="External"/><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mailto:davidboje@gmail.com" TargetMode="External"/><Relationship Id="rId3" Type="http://schemas.openxmlformats.org/officeDocument/2006/relationships/hyperlink" Target="mailto:duncan.pelly@gmail.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hyperlink" Target="https://findresearcher.sdu.dk:8443/ws/files/143389162/document.pdf" TargetMode="External"/><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www.dropbox.com/sh/rpypeuo62esu5bl/AAD2SgXnAbB8JXFaWfWtVYMma?dl=0"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hyperlink" Target="https://davidboje.com/Gaia/" TargetMode="External"/><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9.jpeg"/></Relationships>
</file>

<file path=ppt/slides/_rels/slide49.xml.rels><?xml version="1.0" encoding="UTF-8" standalone="yes"?>
<Relationships xmlns="http://schemas.openxmlformats.org/package/2006/relationships"><Relationship Id="rId3" Type="http://schemas.openxmlformats.org/officeDocument/2006/relationships/hyperlink" Target="https://lab.org.uk/u-s-cities-trail-latin-america-in-climate-change-efforts/" TargetMode="External"/><Relationship Id="rId4" Type="http://schemas.openxmlformats.org/officeDocument/2006/relationships/hyperlink" Target="http://energy.mit.edu/news/survey-latin-american-and-asian-cities-lead-way-in-planning-for-global-warming/" TargetMode="External"/><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package" Target="../embeddings/Microsoft_Word_Document1.docx"/><Relationship Id="rId5" Type="http://schemas.openxmlformats.org/officeDocument/2006/relationships/image" Target="../media/image40.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 Id="rId3" Type="http://schemas.openxmlformats.org/officeDocument/2006/relationships/hyperlink" Target="https://davidboje.wordpress.com/2019/07/30/dark-side-of-business-storytelling-discourses-implications-for-united-nations-actually-meeting-sustainable-development-goals/"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hyperlink" Target="https://blogs.ei.columbia.edu/2016/03/22/the-damaging-effects-of-black-carbon/" TargetMode="Externa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5.xml"/><Relationship Id="rId2" Type="http://schemas.openxmlformats.org/officeDocument/2006/relationships/notesSlide" Target="../notesSlides/notesSlide5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0.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hyperlink" Target="https://www.youtube.com/watch?v=wTmNE4br8TY&amp;feature=youtu.b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business.nmsu.edu/~dboje/375/"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59000"/>
            <a:ext cx="3915833" cy="3302001"/>
          </a:xfrm>
        </p:spPr>
        <p:txBody>
          <a:bodyPr>
            <a:noAutofit/>
          </a:bodyPr>
          <a:lstStyle/>
          <a:p>
            <a:r>
              <a:rPr lang="en-US" sz="4000" b="1" dirty="0" smtClean="0">
                <a:solidFill>
                  <a:srgbClr val="3366FF"/>
                </a:solidFill>
              </a:rPr>
              <a:t>Water Storytelling and The Dark Side of Sixth Extinction Denial</a:t>
            </a:r>
            <a:endParaRPr lang="en-US" sz="4000" dirty="0"/>
          </a:p>
        </p:txBody>
      </p:sp>
      <p:sp>
        <p:nvSpPr>
          <p:cNvPr id="3" name="Subtitle 2"/>
          <p:cNvSpPr>
            <a:spLocks noGrp="1"/>
          </p:cNvSpPr>
          <p:nvPr>
            <p:ph type="subTitle" idx="1"/>
          </p:nvPr>
        </p:nvSpPr>
        <p:spPr>
          <a:xfrm>
            <a:off x="0" y="18590"/>
            <a:ext cx="9143999" cy="1801262"/>
          </a:xfrm>
          <a:solidFill>
            <a:schemeClr val="bg1"/>
          </a:solidFill>
        </p:spPr>
        <p:txBody>
          <a:bodyPr>
            <a:noAutofit/>
          </a:bodyPr>
          <a:lstStyle/>
          <a:p>
            <a:r>
              <a:rPr lang="en-US" sz="1800" dirty="0"/>
              <a:t>David M. Boje, Professor Aalborg University</a:t>
            </a:r>
          </a:p>
          <a:p>
            <a:r>
              <a:rPr lang="en-US" sz="1800" dirty="0"/>
              <a:t>Slides for talk at </a:t>
            </a:r>
            <a:r>
              <a:rPr lang="en-US" sz="1800" dirty="0">
                <a:hlinkClick r:id="rId3"/>
              </a:rPr>
              <a:t>https://davidboje.com/</a:t>
            </a:r>
            <a:r>
              <a:rPr lang="en-US" sz="1800" dirty="0" smtClean="0">
                <a:hlinkClick r:id="rId3"/>
              </a:rPr>
              <a:t>Aalborg</a:t>
            </a:r>
            <a:endParaRPr lang="en-US" sz="1000" dirty="0"/>
          </a:p>
          <a:p>
            <a:r>
              <a:rPr lang="en-US" sz="1800" dirty="0"/>
              <a:t>Keynote to Dark Side of Communication Conference (</a:t>
            </a:r>
            <a:r>
              <a:rPr lang="en-US" sz="1800" b="1" dirty="0"/>
              <a:t>2ND INTERNATIONAL AND INTERDISCIPLINARY CONFERENCE ON DISCOURSE AND COMMUNICATION IN PROFESSIONAL CONTEXTS) </a:t>
            </a:r>
          </a:p>
          <a:p>
            <a:r>
              <a:rPr lang="pl-PL" sz="1800" b="1" dirty="0"/>
              <a:t>14 – 16 August 2019</a:t>
            </a:r>
          </a:p>
          <a:p>
            <a:r>
              <a:rPr lang="pl-PL" sz="1800" b="1" dirty="0"/>
              <a:t>AALBORG UNIVERSITY, DENMARK </a:t>
            </a:r>
            <a:r>
              <a:rPr lang="pl-PL" sz="1800" b="1" dirty="0">
                <a:hlinkClick r:id="rId4"/>
              </a:rPr>
              <a:t>(website</a:t>
            </a:r>
            <a:r>
              <a:rPr lang="pl-PL" sz="1800" b="1" dirty="0" smtClean="0">
                <a:hlinkClick r:id="rId4"/>
              </a:rPr>
              <a:t>)</a:t>
            </a:r>
            <a:endParaRPr lang="en-US" sz="1800" dirty="0"/>
          </a:p>
          <a:p>
            <a:endParaRPr lang="en-US" sz="900" dirty="0"/>
          </a:p>
        </p:txBody>
      </p:sp>
      <p:pic>
        <p:nvPicPr>
          <p:cNvPr id="4" name="Picture 3"/>
          <p:cNvPicPr>
            <a:picLocks noChangeAspect="1"/>
          </p:cNvPicPr>
          <p:nvPr/>
        </p:nvPicPr>
        <p:blipFill>
          <a:blip r:embed="rId5"/>
          <a:stretch>
            <a:fillRect/>
          </a:stretch>
        </p:blipFill>
        <p:spPr>
          <a:xfrm>
            <a:off x="3915833" y="2286001"/>
            <a:ext cx="5016499" cy="3762374"/>
          </a:xfrm>
          <a:prstGeom prst="rect">
            <a:avLst/>
          </a:prstGeom>
        </p:spPr>
      </p:pic>
      <p:sp>
        <p:nvSpPr>
          <p:cNvPr id="5" name="TextBox 4"/>
          <p:cNvSpPr txBox="1"/>
          <p:nvPr/>
        </p:nvSpPr>
        <p:spPr>
          <a:xfrm>
            <a:off x="2370667" y="6048375"/>
            <a:ext cx="6561665" cy="830997"/>
          </a:xfrm>
          <a:prstGeom prst="rect">
            <a:avLst/>
          </a:prstGeom>
          <a:noFill/>
        </p:spPr>
        <p:txBody>
          <a:bodyPr wrap="square" rtlCol="0">
            <a:spAutoFit/>
          </a:bodyPr>
          <a:lstStyle/>
          <a:p>
            <a:pPr algn="ctr"/>
            <a:r>
              <a:rPr lang="en-US" sz="2400" b="1" i="1" u="sng" dirty="0" smtClean="0"/>
              <a:t>Why I joined Extinction Rebellion </a:t>
            </a:r>
            <a:r>
              <a:rPr lang="en-US" sz="2400" b="1" i="1" u="sng" dirty="0" err="1" smtClean="0"/>
              <a:t>aginst</a:t>
            </a:r>
            <a:r>
              <a:rPr lang="en-US" sz="2400" b="1" i="1" u="sng" dirty="0" smtClean="0"/>
              <a:t> the Dark Side of Corporatized Storytelling </a:t>
            </a:r>
            <a:endParaRPr lang="en-US" sz="2400" b="1" i="1" u="sng" dirty="0"/>
          </a:p>
        </p:txBody>
      </p:sp>
    </p:spTree>
    <p:extLst>
      <p:ext uri="{BB962C8B-B14F-4D97-AF65-F5344CB8AC3E}">
        <p14:creationId xmlns:p14="http://schemas.microsoft.com/office/powerpoint/2010/main" val="41916101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9-08-03 at 11.11.1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Slide Number Placeholder 1"/>
          <p:cNvSpPr>
            <a:spLocks noGrp="1"/>
          </p:cNvSpPr>
          <p:nvPr>
            <p:ph type="sldNum" sz="quarter" idx="12"/>
          </p:nvPr>
        </p:nvSpPr>
        <p:spPr/>
        <p:txBody>
          <a:bodyPr/>
          <a:lstStyle/>
          <a:p>
            <a:fld id="{651FC063-5EA9-49AF-AFAF-D68C9E82B23B}" type="slidenum">
              <a:rPr lang="en-US" smtClean="0"/>
              <a:pPr/>
              <a:t>10</a:t>
            </a:fld>
            <a:endParaRPr lang="en-US"/>
          </a:p>
        </p:txBody>
      </p:sp>
    </p:spTree>
    <p:extLst>
      <p:ext uri="{BB962C8B-B14F-4D97-AF65-F5344CB8AC3E}">
        <p14:creationId xmlns:p14="http://schemas.microsoft.com/office/powerpoint/2010/main" val="14617777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240" y="134706"/>
            <a:ext cx="8997760" cy="1096895"/>
          </a:xfrm>
        </p:spPr>
        <p:txBody>
          <a:bodyPr>
            <a:normAutofit fontScale="90000"/>
          </a:bodyPr>
          <a:lstStyle/>
          <a:p>
            <a:r>
              <a:rPr lang="en-US" dirty="0" smtClean="0">
                <a:hlinkClick r:id="rId3"/>
              </a:rPr>
              <a:t>Non</a:t>
            </a:r>
            <a:r>
              <a:rPr lang="en-US" dirty="0">
                <a:hlinkClick r:id="rId3"/>
              </a:rPr>
              <a:t>-</a:t>
            </a:r>
            <a:r>
              <a:rPr lang="en-US" dirty="0" smtClean="0">
                <a:hlinkClick r:id="rId3"/>
              </a:rPr>
              <a:t>Random Sample Comparisons of Ecological Page Content Percentage</a:t>
            </a:r>
            <a:endParaRPr lang="en-US" dirty="0"/>
          </a:p>
        </p:txBody>
      </p:sp>
      <p:pic>
        <p:nvPicPr>
          <p:cNvPr id="4" name="Picture 3"/>
          <p:cNvPicPr>
            <a:picLocks noChangeAspect="1"/>
          </p:cNvPicPr>
          <p:nvPr/>
        </p:nvPicPr>
        <p:blipFill>
          <a:blip r:embed="rId4"/>
          <a:stretch>
            <a:fillRect/>
          </a:stretch>
        </p:blipFill>
        <p:spPr>
          <a:xfrm>
            <a:off x="0" y="1385552"/>
            <a:ext cx="9144000" cy="5626397"/>
          </a:xfrm>
          <a:prstGeom prst="rect">
            <a:avLst/>
          </a:prstGeom>
        </p:spPr>
      </p:pic>
      <p:sp>
        <p:nvSpPr>
          <p:cNvPr id="3" name="Slide Number Placeholder 2"/>
          <p:cNvSpPr>
            <a:spLocks noGrp="1"/>
          </p:cNvSpPr>
          <p:nvPr>
            <p:ph type="sldNum" sz="quarter" idx="12"/>
          </p:nvPr>
        </p:nvSpPr>
        <p:spPr/>
        <p:txBody>
          <a:bodyPr/>
          <a:lstStyle/>
          <a:p>
            <a:fld id="{651FC063-5EA9-49AF-AFAF-D68C9E82B23B}" type="slidenum">
              <a:rPr lang="en-US" smtClean="0"/>
              <a:pPr/>
              <a:t>11</a:t>
            </a:fld>
            <a:endParaRPr lang="en-US"/>
          </a:p>
        </p:txBody>
      </p:sp>
    </p:spTree>
    <p:extLst>
      <p:ext uri="{BB962C8B-B14F-4D97-AF65-F5344CB8AC3E}">
        <p14:creationId xmlns:p14="http://schemas.microsoft.com/office/powerpoint/2010/main" val="4178829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51FC063-5EA9-49AF-AFAF-D68C9E82B23B}" type="slidenum">
              <a:rPr lang="en-US" smtClean="0"/>
              <a:pPr/>
              <a:t>12</a:t>
            </a:fld>
            <a:endParaRPr lang="en-US"/>
          </a:p>
        </p:txBody>
      </p:sp>
      <p:pic>
        <p:nvPicPr>
          <p:cNvPr id="2" name="Picture 1" descr="phase 2 aalbor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721475"/>
          </a:xfrm>
          <a:prstGeom prst="rect">
            <a:avLst/>
          </a:prstGeom>
        </p:spPr>
      </p:pic>
    </p:spTree>
    <p:extLst>
      <p:ext uri="{BB962C8B-B14F-4D97-AF65-F5344CB8AC3E}">
        <p14:creationId xmlns:p14="http://schemas.microsoft.com/office/powerpoint/2010/main" val="286993332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Kevin Bixby, Executive Director of Southwest Environmental Center about the Rio Grande/Rio Bravo del Norte River </a:t>
            </a:r>
          </a:p>
        </p:txBody>
      </p:sp>
      <p:sp>
        <p:nvSpPr>
          <p:cNvPr id="3" name="Content Placeholder 2"/>
          <p:cNvSpPr>
            <a:spLocks noGrp="1"/>
          </p:cNvSpPr>
          <p:nvPr>
            <p:ph idx="1"/>
          </p:nvPr>
        </p:nvSpPr>
        <p:spPr>
          <a:xfrm>
            <a:off x="457199" y="1600200"/>
            <a:ext cx="8686801" cy="5129960"/>
          </a:xfrm>
        </p:spPr>
        <p:txBody>
          <a:bodyPr>
            <a:normAutofit fontScale="77500" lnSpcReduction="20000"/>
          </a:bodyPr>
          <a:lstStyle/>
          <a:p>
            <a:pPr marL="0" indent="0">
              <a:buNone/>
            </a:pPr>
            <a:r>
              <a:rPr lang="en-US" dirty="0"/>
              <a:t>M</a:t>
            </a:r>
            <a:r>
              <a:rPr lang="en-US" dirty="0" smtClean="0"/>
              <a:t>y </a:t>
            </a:r>
            <a:r>
              <a:rPr lang="en-US" dirty="0"/>
              <a:t>abductive </a:t>
            </a:r>
            <a:r>
              <a:rPr lang="en-US" dirty="0" smtClean="0"/>
              <a:t>propositions</a:t>
            </a:r>
          </a:p>
          <a:p>
            <a:pPr marL="514350" indent="-514350">
              <a:buAutoNum type="arabicPeriod"/>
            </a:pPr>
            <a:r>
              <a:rPr lang="en-US" dirty="0" smtClean="0"/>
              <a:t>Over</a:t>
            </a:r>
            <a:r>
              <a:rPr lang="en-US" dirty="0"/>
              <a:t>-grazing </a:t>
            </a:r>
            <a:r>
              <a:rPr lang="en-US" dirty="0" smtClean="0"/>
              <a:t>cattle</a:t>
            </a:r>
            <a:r>
              <a:rPr lang="en-US" dirty="0"/>
              <a:t> </a:t>
            </a:r>
            <a:r>
              <a:rPr lang="en-US" dirty="0" smtClean="0"/>
              <a:t> </a:t>
            </a:r>
            <a:r>
              <a:rPr lang="en-US" dirty="0"/>
              <a:t>changed semi-arid desert to a more arid </a:t>
            </a:r>
            <a:r>
              <a:rPr lang="en-US" dirty="0" smtClean="0"/>
              <a:t>desert</a:t>
            </a:r>
            <a:endParaRPr lang="en-US" dirty="0"/>
          </a:p>
          <a:p>
            <a:pPr marL="514350" indent="-514350">
              <a:buAutoNum type="arabicPeriod"/>
            </a:pPr>
            <a:r>
              <a:rPr lang="en-US" dirty="0" smtClean="0"/>
              <a:t>Rio Grande river dammed in  summer to </a:t>
            </a:r>
            <a:r>
              <a:rPr lang="en-US" dirty="0"/>
              <a:t>fill Elephant Butte and Caballo reservoirs, in which the water mostly evaporated</a:t>
            </a:r>
            <a:r>
              <a:rPr lang="en-US" dirty="0" smtClean="0"/>
              <a:t>,</a:t>
            </a:r>
          </a:p>
          <a:p>
            <a:pPr marL="514350" indent="-514350">
              <a:buAutoNum type="arabicPeriod"/>
            </a:pPr>
            <a:r>
              <a:rPr lang="en-US" dirty="0" smtClean="0"/>
              <a:t>This is </a:t>
            </a:r>
            <a:r>
              <a:rPr lang="en-US" dirty="0"/>
              <a:t>killing the fish and other aquatic </a:t>
            </a:r>
            <a:r>
              <a:rPr lang="en-US" dirty="0" smtClean="0"/>
              <a:t>life</a:t>
            </a:r>
            <a:endParaRPr lang="en-US" dirty="0"/>
          </a:p>
          <a:p>
            <a:pPr marL="514350" indent="-514350">
              <a:buAutoNum type="arabicPeriod"/>
            </a:pPr>
            <a:r>
              <a:rPr lang="en-US" dirty="0" smtClean="0"/>
              <a:t>Businesses </a:t>
            </a:r>
            <a:r>
              <a:rPr lang="en-US" dirty="0"/>
              <a:t>dumped toxic (but not always illegal) petrochemicals into the river, which mostly </a:t>
            </a:r>
            <a:r>
              <a:rPr lang="en-US" dirty="0" smtClean="0"/>
              <a:t>dry</a:t>
            </a:r>
            <a:endParaRPr lang="en-US" dirty="0"/>
          </a:p>
          <a:p>
            <a:pPr marL="514350" indent="-514350">
              <a:buAutoNum type="arabicPeriod"/>
            </a:pPr>
            <a:r>
              <a:rPr lang="en-US" dirty="0" smtClean="0"/>
              <a:t>Aquifers </a:t>
            </a:r>
            <a:r>
              <a:rPr lang="en-US" dirty="0"/>
              <a:t>were being overpumped </a:t>
            </a:r>
            <a:endParaRPr lang="en-US" dirty="0" smtClean="0"/>
          </a:p>
          <a:p>
            <a:pPr marL="514350" indent="-514350">
              <a:buAutoNum type="arabicPeriod"/>
            </a:pPr>
            <a:r>
              <a:rPr lang="en-US" dirty="0" smtClean="0"/>
              <a:t>Politicians, Corporations, &amp; most Business professors look other way</a:t>
            </a:r>
          </a:p>
          <a:p>
            <a:pPr marL="0" indent="0">
              <a:buNone/>
            </a:pPr>
            <a:endParaRPr lang="en-US" dirty="0" smtClean="0"/>
          </a:p>
          <a:p>
            <a:pPr marL="0" indent="0">
              <a:buNone/>
            </a:pPr>
            <a:r>
              <a:rPr lang="en-US" b="1" dirty="0" smtClean="0"/>
              <a:t>I </a:t>
            </a:r>
            <a:r>
              <a:rPr lang="en-US" b="1" dirty="0"/>
              <a:t>did not know where to start, so I said, “Kevin, tell me about the Rio Grande.”</a:t>
            </a:r>
          </a:p>
          <a:p>
            <a:pPr marL="0" indent="0">
              <a:buNone/>
            </a:pP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13</a:t>
            </a:fld>
            <a:endParaRPr lang="en-US"/>
          </a:p>
        </p:txBody>
      </p:sp>
    </p:spTree>
    <p:extLst>
      <p:ext uri="{BB962C8B-B14F-4D97-AF65-F5344CB8AC3E}">
        <p14:creationId xmlns:p14="http://schemas.microsoft.com/office/powerpoint/2010/main" val="88361620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Kevin Bixby storytelling conversation</a:t>
            </a:r>
            <a:endParaRPr lang="en-US" dirty="0"/>
          </a:p>
        </p:txBody>
      </p:sp>
      <p:sp>
        <p:nvSpPr>
          <p:cNvPr id="3" name="Content Placeholder 2"/>
          <p:cNvSpPr>
            <a:spLocks noGrp="1"/>
          </p:cNvSpPr>
          <p:nvPr>
            <p:ph idx="1"/>
          </p:nvPr>
        </p:nvSpPr>
        <p:spPr>
          <a:xfrm>
            <a:off x="457200" y="1600200"/>
            <a:ext cx="8229600" cy="4919133"/>
          </a:xfrm>
        </p:spPr>
        <p:txBody>
          <a:bodyPr>
            <a:normAutofit fontScale="92500" lnSpcReduction="10000"/>
          </a:bodyPr>
          <a:lstStyle/>
          <a:p>
            <a:pPr marL="0" indent="0">
              <a:buNone/>
            </a:pPr>
            <a:r>
              <a:rPr lang="en-US" dirty="0"/>
              <a:t>Bixby: “What we’ve done to the Rio Grande in Southern New Mexico and West Texas is a tragedy. And it's a tragedy that very few people know about and fewer care about. We would never treat a river, today, the way we treated the Rio Grande, a hundred </a:t>
            </a:r>
            <a:r>
              <a:rPr lang="en-US" dirty="0" smtClean="0"/>
              <a:t>years ... </a:t>
            </a:r>
            <a:r>
              <a:rPr lang="en-US" dirty="0"/>
              <a:t>So it was very difficult to live with. </a:t>
            </a:r>
            <a:r>
              <a:rPr lang="mr-IN" dirty="0" smtClean="0"/>
              <a:t>…</a:t>
            </a:r>
            <a:endParaRPr lang="en-US" dirty="0" smtClean="0"/>
          </a:p>
          <a:p>
            <a:pPr marL="0" indent="0">
              <a:buNone/>
            </a:pPr>
            <a:r>
              <a:rPr lang="en-US" dirty="0"/>
              <a:t>“People think ‘well it’s weird the river dries up in the wintertime.’ But it didn’t used to dry up in the wintertime... It’s because all the water is allocated for agriculture</a:t>
            </a:r>
          </a:p>
        </p:txBody>
      </p:sp>
      <p:sp>
        <p:nvSpPr>
          <p:cNvPr id="4" name="Slide Number Placeholder 3"/>
          <p:cNvSpPr>
            <a:spLocks noGrp="1"/>
          </p:cNvSpPr>
          <p:nvPr>
            <p:ph type="sldNum" sz="quarter" idx="12"/>
          </p:nvPr>
        </p:nvSpPr>
        <p:spPr/>
        <p:txBody>
          <a:bodyPr/>
          <a:lstStyle/>
          <a:p>
            <a:fld id="{651FC063-5EA9-49AF-AFAF-D68C9E82B23B}" type="slidenum">
              <a:rPr lang="en-US" smtClean="0"/>
              <a:pPr/>
              <a:t>14</a:t>
            </a:fld>
            <a:endParaRPr lang="en-US"/>
          </a:p>
        </p:txBody>
      </p:sp>
    </p:spTree>
    <p:extLst>
      <p:ext uri="{BB962C8B-B14F-4D97-AF65-F5344CB8AC3E}">
        <p14:creationId xmlns:p14="http://schemas.microsoft.com/office/powerpoint/2010/main" val="37920128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Kevin </a:t>
            </a:r>
            <a:r>
              <a:rPr lang="en-US" sz="2400" dirty="0" smtClean="0"/>
              <a:t>suggested </a:t>
            </a:r>
            <a:r>
              <a:rPr lang="en-US" sz="2400" dirty="0"/>
              <a:t>a conversation with </a:t>
            </a:r>
            <a:r>
              <a:rPr lang="en-US" sz="2400" dirty="0" smtClean="0"/>
              <a:t> Professor Emeritus </a:t>
            </a:r>
            <a:br>
              <a:rPr lang="en-US" sz="2400" dirty="0" smtClean="0"/>
            </a:br>
            <a:r>
              <a:rPr lang="en-US" sz="2400" dirty="0" smtClean="0"/>
              <a:t>Kurt Anderson, Hydrologist &amp; Director of a local water company </a:t>
            </a:r>
            <a:endParaRPr lang="en-US" sz="2400" dirty="0"/>
          </a:p>
        </p:txBody>
      </p:sp>
      <p:sp>
        <p:nvSpPr>
          <p:cNvPr id="3" name="Content Placeholder 2"/>
          <p:cNvSpPr>
            <a:spLocks noGrp="1"/>
          </p:cNvSpPr>
          <p:nvPr>
            <p:ph idx="1"/>
          </p:nvPr>
        </p:nvSpPr>
        <p:spPr/>
        <p:txBody>
          <a:bodyPr>
            <a:normAutofit/>
          </a:bodyPr>
          <a:lstStyle/>
          <a:p>
            <a:pPr marL="0" indent="0">
              <a:buNone/>
            </a:pPr>
            <a:r>
              <a:rPr lang="en-US" dirty="0" smtClean="0"/>
              <a:t>My advance </a:t>
            </a:r>
            <a:r>
              <a:rPr lang="en-US" dirty="0"/>
              <a:t>abductive </a:t>
            </a:r>
            <a:r>
              <a:rPr lang="en-US" dirty="0" smtClean="0"/>
              <a:t>hypothesis: </a:t>
            </a:r>
          </a:p>
          <a:p>
            <a:pPr marL="0" indent="0">
              <a:buNone/>
            </a:pPr>
            <a:r>
              <a:rPr lang="en-US" dirty="0" smtClean="0"/>
              <a:t>Kurt will </a:t>
            </a:r>
            <a:r>
              <a:rPr lang="en-US" dirty="0"/>
              <a:t>confirm Kevin’s three part theory about dams, channelizing, and dewatering </a:t>
            </a:r>
            <a:endParaRPr lang="en-US" dirty="0" smtClean="0"/>
          </a:p>
          <a:p>
            <a:pPr marL="0" indent="0">
              <a:buNone/>
            </a:pPr>
            <a:endParaRPr lang="en-US" dirty="0"/>
          </a:p>
          <a:p>
            <a:pPr marL="0" indent="0">
              <a:buNone/>
            </a:pPr>
            <a:r>
              <a:rPr lang="en-US" dirty="0" smtClean="0"/>
              <a:t>1. Rio Grande</a:t>
            </a:r>
            <a:r>
              <a:rPr lang="en-US" dirty="0"/>
              <a:t> </a:t>
            </a:r>
            <a:r>
              <a:rPr lang="en-US" dirty="0" smtClean="0"/>
              <a:t>is really</a:t>
            </a:r>
            <a:r>
              <a:rPr lang="en-US" dirty="0"/>
              <a:t> </a:t>
            </a:r>
            <a:r>
              <a:rPr lang="en-US" dirty="0" smtClean="0"/>
              <a:t>not </a:t>
            </a:r>
            <a:r>
              <a:rPr lang="en-US" dirty="0"/>
              <a:t>a </a:t>
            </a:r>
            <a:r>
              <a:rPr lang="en-US" dirty="0" smtClean="0"/>
              <a:t>river anymore</a:t>
            </a:r>
          </a:p>
          <a:p>
            <a:pPr marL="0" indent="0">
              <a:buNone/>
            </a:pPr>
            <a:r>
              <a:rPr lang="en-US" dirty="0" smtClean="0"/>
              <a:t>2. Total </a:t>
            </a:r>
            <a:r>
              <a:rPr lang="en-US" dirty="0"/>
              <a:t>decline in the quality of water </a:t>
            </a:r>
          </a:p>
        </p:txBody>
      </p:sp>
      <p:sp>
        <p:nvSpPr>
          <p:cNvPr id="4" name="Slide Number Placeholder 3"/>
          <p:cNvSpPr>
            <a:spLocks noGrp="1"/>
          </p:cNvSpPr>
          <p:nvPr>
            <p:ph type="sldNum" sz="quarter" idx="12"/>
          </p:nvPr>
        </p:nvSpPr>
        <p:spPr/>
        <p:txBody>
          <a:bodyPr/>
          <a:lstStyle/>
          <a:p>
            <a:fld id="{651FC063-5EA9-49AF-AFAF-D68C9E82B23B}" type="slidenum">
              <a:rPr lang="en-US" smtClean="0"/>
              <a:pPr/>
              <a:t>15</a:t>
            </a:fld>
            <a:endParaRPr lang="en-US"/>
          </a:p>
        </p:txBody>
      </p:sp>
    </p:spTree>
    <p:extLst>
      <p:ext uri="{BB962C8B-B14F-4D97-AF65-F5344CB8AC3E}">
        <p14:creationId xmlns:p14="http://schemas.microsoft.com/office/powerpoint/2010/main" val="247189574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39884" cy="748549"/>
          </a:xfrm>
        </p:spPr>
        <p:txBody>
          <a:bodyPr>
            <a:normAutofit fontScale="90000"/>
          </a:bodyPr>
          <a:lstStyle/>
          <a:p>
            <a:r>
              <a:rPr lang="en-US" dirty="0"/>
              <a:t>Kurt S. J. Anderson Storytelling Conversation</a:t>
            </a:r>
          </a:p>
        </p:txBody>
      </p:sp>
      <p:sp>
        <p:nvSpPr>
          <p:cNvPr id="3" name="Content Placeholder 2"/>
          <p:cNvSpPr>
            <a:spLocks noGrp="1"/>
          </p:cNvSpPr>
          <p:nvPr>
            <p:ph idx="1"/>
          </p:nvPr>
        </p:nvSpPr>
        <p:spPr>
          <a:xfrm>
            <a:off x="131954" y="1237162"/>
            <a:ext cx="8807930" cy="5394025"/>
          </a:xfrm>
        </p:spPr>
        <p:txBody>
          <a:bodyPr>
            <a:normAutofit fontScale="85000" lnSpcReduction="10000"/>
          </a:bodyPr>
          <a:lstStyle/>
          <a:p>
            <a:pPr marL="0" indent="0">
              <a:buNone/>
            </a:pPr>
            <a:r>
              <a:rPr lang="en-US" dirty="0"/>
              <a:t>Boje: “I am studying how business storytelling is kind of messing up whole world hydrology system. I call it the ‘Global Water Cycle.”… How did you get into all this</a:t>
            </a:r>
            <a:r>
              <a:rPr lang="en-US" dirty="0" smtClean="0"/>
              <a:t>?</a:t>
            </a:r>
          </a:p>
          <a:p>
            <a:pPr marL="0" indent="0">
              <a:buNone/>
            </a:pPr>
            <a:r>
              <a:rPr lang="en-US" dirty="0" smtClean="0"/>
              <a:t>Anderson</a:t>
            </a:r>
            <a:r>
              <a:rPr lang="en-US" dirty="0"/>
              <a:t>: “One of our charges was to get the data, gather </a:t>
            </a:r>
            <a:r>
              <a:rPr lang="en-US" dirty="0" smtClean="0"/>
              <a:t>it</a:t>
            </a:r>
            <a:r>
              <a:rPr lang="en-US" dirty="0"/>
              <a:t> </a:t>
            </a:r>
            <a:endParaRPr lang="en-US" dirty="0" smtClean="0"/>
          </a:p>
          <a:p>
            <a:pPr marL="0" indent="0">
              <a:buNone/>
            </a:pPr>
            <a:r>
              <a:rPr lang="en-US" dirty="0" smtClean="0"/>
              <a:t>[BUT THE State Agent] said ‘No</a:t>
            </a:r>
            <a:r>
              <a:rPr lang="en-US" dirty="0"/>
              <a:t>, you are not going to do </a:t>
            </a:r>
            <a:r>
              <a:rPr lang="en-US" dirty="0" smtClean="0"/>
              <a:t>that! </a:t>
            </a:r>
            <a:r>
              <a:rPr lang="en-US" dirty="0"/>
              <a:t>Here’s the data you use.</a:t>
            </a:r>
            <a:r>
              <a:rPr lang="en-US" dirty="0" smtClean="0"/>
              <a:t>’”</a:t>
            </a:r>
            <a:endParaRPr lang="en-US" dirty="0"/>
          </a:p>
          <a:p>
            <a:pPr marL="0" indent="0">
              <a:buNone/>
            </a:pPr>
            <a:r>
              <a:rPr lang="en-US" dirty="0"/>
              <a:t>Anderson: “Well the data that was to be used was for the single year 2010”</a:t>
            </a:r>
          </a:p>
          <a:p>
            <a:pPr marL="0" indent="0">
              <a:buNone/>
            </a:pPr>
            <a:r>
              <a:rPr lang="en-US" dirty="0"/>
              <a:t>Boje: “Wow!”</a:t>
            </a:r>
          </a:p>
          <a:p>
            <a:pPr marL="0" indent="0">
              <a:buNone/>
            </a:pPr>
            <a:r>
              <a:rPr lang="en-US" dirty="0"/>
              <a:t>Anderson: “If you sit and actually look at the numbers, how much surface water is </a:t>
            </a:r>
            <a:r>
              <a:rPr lang="en-US" dirty="0" smtClean="0"/>
              <a:t>available, </a:t>
            </a:r>
            <a:r>
              <a:rPr lang="en-US" dirty="0"/>
              <a:t>i</a:t>
            </a:r>
            <a:r>
              <a:rPr lang="en-US" dirty="0" smtClean="0"/>
              <a:t>t </a:t>
            </a:r>
            <a:r>
              <a:rPr lang="en-US" dirty="0"/>
              <a:t>jumps all over the place from year to year. And 2010 was the last year before the drought hit big time.” </a:t>
            </a:r>
          </a:p>
        </p:txBody>
      </p:sp>
      <p:sp>
        <p:nvSpPr>
          <p:cNvPr id="4" name="Slide Number Placeholder 3"/>
          <p:cNvSpPr>
            <a:spLocks noGrp="1"/>
          </p:cNvSpPr>
          <p:nvPr>
            <p:ph type="sldNum" sz="quarter" idx="12"/>
          </p:nvPr>
        </p:nvSpPr>
        <p:spPr/>
        <p:txBody>
          <a:bodyPr/>
          <a:lstStyle/>
          <a:p>
            <a:fld id="{651FC063-5EA9-49AF-AFAF-D68C9E82B23B}" type="slidenum">
              <a:rPr lang="en-US" smtClean="0"/>
              <a:pPr/>
              <a:t>16</a:t>
            </a:fld>
            <a:endParaRPr lang="en-US"/>
          </a:p>
        </p:txBody>
      </p:sp>
    </p:spTree>
    <p:extLst>
      <p:ext uri="{BB962C8B-B14F-4D97-AF65-F5344CB8AC3E}">
        <p14:creationId xmlns:p14="http://schemas.microsoft.com/office/powerpoint/2010/main" val="260946418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953" y="0"/>
            <a:ext cx="8774941" cy="1428934"/>
          </a:xfrm>
        </p:spPr>
        <p:txBody>
          <a:bodyPr>
            <a:noAutofit/>
          </a:bodyPr>
          <a:lstStyle/>
          <a:p>
            <a:r>
              <a:rPr lang="en-US" sz="4000" dirty="0" smtClean="0"/>
              <a:t>Anderson gives me this data--  </a:t>
            </a:r>
            <a:br>
              <a:rPr lang="en-US" sz="4000" dirty="0" smtClean="0"/>
            </a:br>
            <a:r>
              <a:rPr lang="en-US" sz="4000" dirty="0" smtClean="0"/>
              <a:t>Purple bars are Drought Severity </a:t>
            </a:r>
            <a:endParaRPr lang="en-US" sz="4000"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31953" y="1428934"/>
            <a:ext cx="9012047" cy="5429066"/>
          </a:xfrm>
          <a:prstGeom prst="rect">
            <a:avLst/>
          </a:prstGeom>
        </p:spPr>
      </p:pic>
      <p:sp>
        <p:nvSpPr>
          <p:cNvPr id="5" name="Slide Number Placeholder 4"/>
          <p:cNvSpPr>
            <a:spLocks noGrp="1"/>
          </p:cNvSpPr>
          <p:nvPr>
            <p:ph type="sldNum" sz="quarter" idx="12"/>
          </p:nvPr>
        </p:nvSpPr>
        <p:spPr/>
        <p:txBody>
          <a:bodyPr/>
          <a:lstStyle/>
          <a:p>
            <a:fld id="{651FC063-5EA9-49AF-AFAF-D68C9E82B23B}" type="slidenum">
              <a:rPr lang="en-US" smtClean="0"/>
              <a:pPr/>
              <a:t>17</a:t>
            </a:fld>
            <a:endParaRPr lang="en-US"/>
          </a:p>
        </p:txBody>
      </p:sp>
      <p:sp>
        <p:nvSpPr>
          <p:cNvPr id="6" name="Rectangle 5"/>
          <p:cNvSpPr/>
          <p:nvPr/>
        </p:nvSpPr>
        <p:spPr>
          <a:xfrm>
            <a:off x="4222528" y="1790597"/>
            <a:ext cx="1044805" cy="58477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2010</a:t>
            </a:r>
            <a:endPar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Down Arrow 2"/>
          <p:cNvSpPr/>
          <p:nvPr/>
        </p:nvSpPr>
        <p:spPr>
          <a:xfrm>
            <a:off x="4601896" y="2331445"/>
            <a:ext cx="346379" cy="2870215"/>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171416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56706" cy="973739"/>
          </a:xfrm>
        </p:spPr>
        <p:txBody>
          <a:bodyPr>
            <a:normAutofit fontScale="90000"/>
          </a:bodyPr>
          <a:lstStyle/>
          <a:p>
            <a:r>
              <a:rPr lang="en-US" dirty="0" smtClean="0"/>
              <a:t>Feb 9 2019 </a:t>
            </a:r>
            <a:r>
              <a:rPr lang="en-US" dirty="0"/>
              <a:t>a self-</a:t>
            </a:r>
            <a:r>
              <a:rPr lang="en-US" dirty="0" smtClean="0"/>
              <a:t>correcting </a:t>
            </a:r>
            <a:r>
              <a:rPr lang="en-US" dirty="0"/>
              <a:t>conversation </a:t>
            </a:r>
            <a:r>
              <a:rPr lang="en-US" dirty="0" smtClean="0"/>
              <a:t>with Professor </a:t>
            </a:r>
            <a:r>
              <a:rPr lang="en-US" dirty="0"/>
              <a:t>Don </a:t>
            </a:r>
            <a:r>
              <a:rPr lang="en-US" dirty="0" smtClean="0"/>
              <a:t>Pepion</a:t>
            </a:r>
            <a:endParaRPr lang="en-US" dirty="0"/>
          </a:p>
        </p:txBody>
      </p:sp>
      <p:sp>
        <p:nvSpPr>
          <p:cNvPr id="3" name="Content Placeholder 2"/>
          <p:cNvSpPr>
            <a:spLocks noGrp="1"/>
          </p:cNvSpPr>
          <p:nvPr>
            <p:ph idx="1"/>
          </p:nvPr>
        </p:nvSpPr>
        <p:spPr>
          <a:xfrm>
            <a:off x="-1" y="1417638"/>
            <a:ext cx="9013907" cy="5440361"/>
          </a:xfrm>
        </p:spPr>
        <p:txBody>
          <a:bodyPr/>
          <a:lstStyle/>
          <a:p>
            <a:pPr marL="0" indent="0">
              <a:buNone/>
            </a:pPr>
            <a:r>
              <a:rPr lang="en-US" dirty="0"/>
              <a:t>Boje: “I am </a:t>
            </a:r>
            <a:r>
              <a:rPr lang="en-US" dirty="0" smtClean="0"/>
              <a:t>doing </a:t>
            </a:r>
            <a:r>
              <a:rPr lang="en-US" dirty="0"/>
              <a:t>a book on </a:t>
            </a:r>
            <a:r>
              <a:rPr lang="en-US" dirty="0" smtClean="0"/>
              <a:t>water</a:t>
            </a:r>
            <a:r>
              <a:rPr lang="mr-IN" dirty="0" smtClean="0"/>
              <a:t>…</a:t>
            </a:r>
            <a:r>
              <a:rPr lang="en-US" dirty="0" smtClean="0"/>
              <a:t>. </a:t>
            </a:r>
            <a:r>
              <a:rPr lang="en-US" dirty="0"/>
              <a:t>I have been studying all the water science, and studying about the Little Spokane River where I grew </a:t>
            </a:r>
            <a:r>
              <a:rPr lang="en-US" dirty="0" smtClean="0"/>
              <a:t>up</a:t>
            </a:r>
            <a:r>
              <a:rPr lang="mr-IN" dirty="0" smtClean="0"/>
              <a:t>…</a:t>
            </a:r>
            <a:r>
              <a:rPr lang="en-US" dirty="0" smtClean="0"/>
              <a:t>. </a:t>
            </a:r>
            <a:r>
              <a:rPr lang="en-US" dirty="0"/>
              <a:t>And the Rio Grande Rio Bravo River, looking at that</a:t>
            </a:r>
            <a:r>
              <a:rPr lang="en-US" dirty="0" smtClean="0"/>
              <a:t>.” </a:t>
            </a:r>
          </a:p>
          <a:p>
            <a:pPr marL="0" indent="0">
              <a:buNone/>
            </a:pPr>
            <a:endParaRPr lang="en-US" dirty="0" smtClean="0"/>
          </a:p>
          <a:p>
            <a:pPr marL="0" indent="0">
              <a:buNone/>
            </a:pPr>
            <a:r>
              <a:rPr lang="en-US" dirty="0"/>
              <a:t>Pepion: “What do you need to know</a:t>
            </a:r>
            <a:r>
              <a:rPr lang="en-US" dirty="0" smtClean="0"/>
              <a:t>?”</a:t>
            </a:r>
            <a:endParaRPr lang="en-US" dirty="0"/>
          </a:p>
          <a:p>
            <a:pPr marL="0" indent="0">
              <a:buNone/>
            </a:pPr>
            <a:r>
              <a:rPr lang="en-US" dirty="0"/>
              <a:t> </a:t>
            </a:r>
          </a:p>
          <a:p>
            <a:pPr marL="0" indent="0">
              <a:buNone/>
            </a:pPr>
            <a:r>
              <a:rPr lang="en-US" dirty="0"/>
              <a:t>Boje: “Everything!</a:t>
            </a:r>
            <a:r>
              <a:rPr lang="en-US" dirty="0" smtClean="0"/>
              <a:t>”</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18</a:t>
            </a:fld>
            <a:endParaRPr lang="en-US"/>
          </a:p>
        </p:txBody>
      </p:sp>
    </p:spTree>
    <p:extLst>
      <p:ext uri="{BB962C8B-B14F-4D97-AF65-F5344CB8AC3E}">
        <p14:creationId xmlns:p14="http://schemas.microsoft.com/office/powerpoint/2010/main" val="78835357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1FC063-5EA9-49AF-AFAF-D68C9E82B23B}" type="slidenum">
              <a:rPr lang="en-US" smtClean="0"/>
              <a:pPr/>
              <a:t>19</a:t>
            </a:fld>
            <a:endParaRPr lang="en-US"/>
          </a:p>
        </p:txBody>
      </p:sp>
      <p:pic>
        <p:nvPicPr>
          <p:cNvPr id="2" name="Picture 1" descr="phase 3 aalbor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6762"/>
            <a:ext cx="9144000" cy="6621238"/>
          </a:xfrm>
          <a:prstGeom prst="rect">
            <a:avLst/>
          </a:prstGeom>
        </p:spPr>
      </p:pic>
    </p:spTree>
    <p:extLst>
      <p:ext uri="{BB962C8B-B14F-4D97-AF65-F5344CB8AC3E}">
        <p14:creationId xmlns:p14="http://schemas.microsoft.com/office/powerpoint/2010/main" val="93813498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1FC063-5EA9-49AF-AFAF-D68C9E82B23B}" type="slidenum">
              <a:rPr lang="en-US" smtClean="0"/>
              <a:pPr/>
              <a:t>2</a:t>
            </a:fld>
            <a:endParaRPr lang="en-US"/>
          </a:p>
        </p:txBody>
      </p:sp>
      <p:pic>
        <p:nvPicPr>
          <p:cNvPr id="5" name="Picture 4" descr="Haraway Staying with Troubl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3799" y="-33190"/>
            <a:ext cx="4563534" cy="6879768"/>
          </a:xfrm>
          <a:prstGeom prst="rect">
            <a:avLst/>
          </a:prstGeom>
        </p:spPr>
      </p:pic>
    </p:spTree>
    <p:extLst>
      <p:ext uri="{BB962C8B-B14F-4D97-AF65-F5344CB8AC3E}">
        <p14:creationId xmlns:p14="http://schemas.microsoft.com/office/powerpoint/2010/main" val="216041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48167" y="75778"/>
            <a:ext cx="3370792" cy="4494389"/>
          </a:xfrm>
          <a:prstGeom prst="rect">
            <a:avLst/>
          </a:prstGeom>
        </p:spPr>
      </p:pic>
      <p:pic>
        <p:nvPicPr>
          <p:cNvPr id="4" name="Picture 3"/>
          <p:cNvPicPr>
            <a:picLocks noChangeAspect="1"/>
          </p:cNvPicPr>
          <p:nvPr/>
        </p:nvPicPr>
        <p:blipFill>
          <a:blip r:embed="rId4"/>
          <a:stretch>
            <a:fillRect/>
          </a:stretch>
        </p:blipFill>
        <p:spPr>
          <a:xfrm>
            <a:off x="4024627" y="1221608"/>
            <a:ext cx="5136012" cy="2889007"/>
          </a:xfrm>
          <a:prstGeom prst="rect">
            <a:avLst/>
          </a:prstGeom>
        </p:spPr>
      </p:pic>
      <p:sp>
        <p:nvSpPr>
          <p:cNvPr id="5" name="Title 4"/>
          <p:cNvSpPr>
            <a:spLocks noGrp="1"/>
          </p:cNvSpPr>
          <p:nvPr>
            <p:ph type="title"/>
          </p:nvPr>
        </p:nvSpPr>
        <p:spPr>
          <a:xfrm>
            <a:off x="457200" y="226420"/>
            <a:ext cx="8686800" cy="995188"/>
          </a:xfrm>
          <a:solidFill>
            <a:schemeClr val="accent3">
              <a:lumMod val="60000"/>
              <a:lumOff val="40000"/>
            </a:schemeClr>
          </a:solidFill>
        </p:spPr>
        <p:txBody>
          <a:bodyPr>
            <a:noAutofit/>
          </a:bodyPr>
          <a:lstStyle/>
          <a:p>
            <a:r>
              <a:rPr lang="en-US" sz="3600" b="1" dirty="0" smtClean="0">
                <a:solidFill>
                  <a:srgbClr val="FF0000"/>
                </a:solidFill>
              </a:rPr>
              <a:t>Why Global Storytelling of UN Sustainable Development Goals to the Rescue is Failing</a:t>
            </a:r>
            <a:endParaRPr lang="en-US" sz="3600" b="1" dirty="0">
              <a:solidFill>
                <a:srgbClr val="FF0000"/>
              </a:solidFill>
            </a:endParaRPr>
          </a:p>
        </p:txBody>
      </p:sp>
      <p:sp>
        <p:nvSpPr>
          <p:cNvPr id="2" name="Slide Number Placeholder 1"/>
          <p:cNvSpPr>
            <a:spLocks noGrp="1"/>
          </p:cNvSpPr>
          <p:nvPr>
            <p:ph type="sldNum" sz="quarter" idx="12"/>
          </p:nvPr>
        </p:nvSpPr>
        <p:spPr/>
        <p:txBody>
          <a:bodyPr/>
          <a:lstStyle/>
          <a:p>
            <a:fld id="{651FC063-5EA9-49AF-AFAF-D68C9E82B23B}" type="slidenum">
              <a:rPr lang="en-US" smtClean="0"/>
              <a:pPr/>
              <a:t>20</a:t>
            </a:fld>
            <a:endParaRPr lang="en-US"/>
          </a:p>
        </p:txBody>
      </p:sp>
      <p:pic>
        <p:nvPicPr>
          <p:cNvPr id="7" name="Picture 6"/>
          <p:cNvPicPr>
            <a:picLocks noChangeAspect="1"/>
          </p:cNvPicPr>
          <p:nvPr/>
        </p:nvPicPr>
        <p:blipFill>
          <a:blip r:embed="rId5"/>
          <a:stretch>
            <a:fillRect/>
          </a:stretch>
        </p:blipFill>
        <p:spPr>
          <a:xfrm>
            <a:off x="4842639" y="3932013"/>
            <a:ext cx="4301361" cy="2627420"/>
          </a:xfrm>
          <a:prstGeom prst="rect">
            <a:avLst/>
          </a:prstGeom>
        </p:spPr>
      </p:pic>
      <p:pic>
        <p:nvPicPr>
          <p:cNvPr id="8" name="Picture 7" descr="Screen Shot 2019-08-05 at 11.51.47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2385" y="1221608"/>
            <a:ext cx="2344484" cy="3296559"/>
          </a:xfrm>
          <a:prstGeom prst="rect">
            <a:avLst/>
          </a:prstGeom>
        </p:spPr>
      </p:pic>
      <p:pic>
        <p:nvPicPr>
          <p:cNvPr id="6" name="Picture 5"/>
          <p:cNvPicPr>
            <a:picLocks noChangeAspect="1"/>
          </p:cNvPicPr>
          <p:nvPr/>
        </p:nvPicPr>
        <p:blipFill>
          <a:blip r:embed="rId7"/>
          <a:stretch>
            <a:fillRect/>
          </a:stretch>
        </p:blipFill>
        <p:spPr>
          <a:xfrm>
            <a:off x="0" y="4365787"/>
            <a:ext cx="4430601" cy="2492213"/>
          </a:xfrm>
          <a:prstGeom prst="rect">
            <a:avLst/>
          </a:prstGeom>
        </p:spPr>
      </p:pic>
      <p:sp>
        <p:nvSpPr>
          <p:cNvPr id="3" name="Rectangle 2"/>
          <p:cNvSpPr/>
          <p:nvPr/>
        </p:nvSpPr>
        <p:spPr>
          <a:xfrm>
            <a:off x="5037043" y="6536809"/>
            <a:ext cx="3032313" cy="369332"/>
          </a:xfrm>
          <a:prstGeom prst="rect">
            <a:avLst/>
          </a:prstGeom>
        </p:spPr>
        <p:txBody>
          <a:bodyPr wrap="none">
            <a:spAutoFit/>
          </a:bodyPr>
          <a:lstStyle/>
          <a:p>
            <a:r>
              <a:rPr lang="en-US" b="1" dirty="0">
                <a:solidFill>
                  <a:srgbClr val="FF0000"/>
                </a:solidFill>
              </a:rPr>
              <a:t>Eliminate all single use plastic</a:t>
            </a:r>
          </a:p>
        </p:txBody>
      </p:sp>
    </p:spTree>
    <p:extLst>
      <p:ext uri="{BB962C8B-B14F-4D97-AF65-F5344CB8AC3E}">
        <p14:creationId xmlns:p14="http://schemas.microsoft.com/office/powerpoint/2010/main" val="366487754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712395" y="918662"/>
            <a:ext cx="5488323" cy="1347216"/>
          </a:xfrm>
          <a:prstGeom prst="rect">
            <a:avLst/>
          </a:prstGeom>
        </p:spPr>
      </p:pic>
      <p:pic>
        <p:nvPicPr>
          <p:cNvPr id="7" name="Picture 6"/>
          <p:cNvPicPr>
            <a:picLocks noChangeAspect="1"/>
          </p:cNvPicPr>
          <p:nvPr/>
        </p:nvPicPr>
        <p:blipFill>
          <a:blip r:embed="rId4"/>
          <a:stretch>
            <a:fillRect/>
          </a:stretch>
        </p:blipFill>
        <p:spPr>
          <a:xfrm>
            <a:off x="1108472" y="2635210"/>
            <a:ext cx="6630977" cy="2503885"/>
          </a:xfrm>
          <a:prstGeom prst="rect">
            <a:avLst/>
          </a:prstGeom>
        </p:spPr>
      </p:pic>
      <p:pic>
        <p:nvPicPr>
          <p:cNvPr id="8" name="Picture 7"/>
          <p:cNvPicPr>
            <a:picLocks noChangeAspect="1"/>
          </p:cNvPicPr>
          <p:nvPr/>
        </p:nvPicPr>
        <p:blipFill>
          <a:blip r:embed="rId5"/>
          <a:stretch>
            <a:fillRect/>
          </a:stretch>
        </p:blipFill>
        <p:spPr>
          <a:xfrm>
            <a:off x="1897330" y="5620417"/>
            <a:ext cx="5007561" cy="1237583"/>
          </a:xfrm>
          <a:prstGeom prst="rect">
            <a:avLst/>
          </a:prstGeom>
        </p:spPr>
      </p:pic>
      <p:sp>
        <p:nvSpPr>
          <p:cNvPr id="9" name="TextBox 8"/>
          <p:cNvSpPr txBox="1"/>
          <p:nvPr/>
        </p:nvSpPr>
        <p:spPr>
          <a:xfrm>
            <a:off x="2847579" y="434835"/>
            <a:ext cx="4891870" cy="369332"/>
          </a:xfrm>
          <a:prstGeom prst="rect">
            <a:avLst/>
          </a:prstGeom>
          <a:noFill/>
        </p:spPr>
        <p:txBody>
          <a:bodyPr wrap="square" rtlCol="0">
            <a:spAutoFit/>
          </a:bodyPr>
          <a:lstStyle/>
          <a:p>
            <a:r>
              <a:rPr lang="en-US" b="1" dirty="0" smtClean="0"/>
              <a:t>The Economic SDGs Dominate the Others</a:t>
            </a:r>
            <a:endParaRPr lang="en-US" b="1" dirty="0"/>
          </a:p>
        </p:txBody>
      </p:sp>
      <p:sp>
        <p:nvSpPr>
          <p:cNvPr id="10" name="TextBox 9"/>
          <p:cNvSpPr txBox="1"/>
          <p:nvPr/>
        </p:nvSpPr>
        <p:spPr>
          <a:xfrm>
            <a:off x="1500751" y="5264479"/>
            <a:ext cx="7643249" cy="369332"/>
          </a:xfrm>
          <a:prstGeom prst="rect">
            <a:avLst/>
          </a:prstGeom>
          <a:noFill/>
        </p:spPr>
        <p:txBody>
          <a:bodyPr wrap="square" rtlCol="0">
            <a:spAutoFit/>
          </a:bodyPr>
          <a:lstStyle/>
          <a:p>
            <a:r>
              <a:rPr lang="en-US" b="1" dirty="0" smtClean="0"/>
              <a:t>The Biosphere SDGs are not the priority of Business Storytelling</a:t>
            </a:r>
            <a:endParaRPr lang="en-US" b="1" dirty="0"/>
          </a:p>
        </p:txBody>
      </p:sp>
      <p:sp>
        <p:nvSpPr>
          <p:cNvPr id="11" name="TextBox 10"/>
          <p:cNvSpPr txBox="1"/>
          <p:nvPr/>
        </p:nvSpPr>
        <p:spPr>
          <a:xfrm>
            <a:off x="1897330" y="2265878"/>
            <a:ext cx="5842119" cy="369332"/>
          </a:xfrm>
          <a:prstGeom prst="rect">
            <a:avLst/>
          </a:prstGeom>
          <a:noFill/>
        </p:spPr>
        <p:txBody>
          <a:bodyPr wrap="square" rtlCol="0">
            <a:spAutoFit/>
          </a:bodyPr>
          <a:lstStyle/>
          <a:p>
            <a:r>
              <a:rPr lang="en-US" b="1" dirty="0" smtClean="0"/>
              <a:t>The Social SDGs subordinated to Economic Ones</a:t>
            </a:r>
            <a:endParaRPr lang="en-US" b="1" dirty="0"/>
          </a:p>
        </p:txBody>
      </p:sp>
      <p:sp>
        <p:nvSpPr>
          <p:cNvPr id="2" name="Slide Number Placeholder 1"/>
          <p:cNvSpPr>
            <a:spLocks noGrp="1"/>
          </p:cNvSpPr>
          <p:nvPr>
            <p:ph type="sldNum" sz="quarter" idx="12"/>
          </p:nvPr>
        </p:nvSpPr>
        <p:spPr/>
        <p:txBody>
          <a:bodyPr/>
          <a:lstStyle/>
          <a:p>
            <a:fld id="{651FC063-5EA9-49AF-AFAF-D68C9E82B23B}" type="slidenum">
              <a:rPr lang="en-US" smtClean="0"/>
              <a:pPr/>
              <a:t>21</a:t>
            </a:fld>
            <a:endParaRPr lang="en-US"/>
          </a:p>
        </p:txBody>
      </p:sp>
      <p:sp>
        <p:nvSpPr>
          <p:cNvPr id="3" name="Rectangle 2"/>
          <p:cNvSpPr/>
          <p:nvPr/>
        </p:nvSpPr>
        <p:spPr>
          <a:xfrm>
            <a:off x="1897330" y="65503"/>
            <a:ext cx="3993513" cy="369332"/>
          </a:xfrm>
          <a:prstGeom prst="rect">
            <a:avLst/>
          </a:prstGeom>
        </p:spPr>
        <p:txBody>
          <a:bodyPr wrap="none">
            <a:spAutoFit/>
          </a:bodyPr>
          <a:lstStyle/>
          <a:p>
            <a:r>
              <a:rPr lang="en-US" dirty="0"/>
              <a:t>What is Dark Side of </a:t>
            </a:r>
            <a:r>
              <a:rPr lang="en-US" b="1" dirty="0">
                <a:solidFill>
                  <a:srgbClr val="3366FF"/>
                </a:solidFill>
              </a:rPr>
              <a:t>Water Storytelling</a:t>
            </a:r>
            <a:r>
              <a:rPr lang="en-US" dirty="0"/>
              <a:t>?</a:t>
            </a:r>
          </a:p>
        </p:txBody>
      </p:sp>
    </p:spTree>
    <p:extLst>
      <p:ext uri="{BB962C8B-B14F-4D97-AF65-F5344CB8AC3E}">
        <p14:creationId xmlns:p14="http://schemas.microsoft.com/office/powerpoint/2010/main" val="145367132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494396" cy="2899833"/>
          </a:xfrm>
        </p:spPr>
        <p:txBody>
          <a:bodyPr>
            <a:normAutofit/>
          </a:bodyPr>
          <a:lstStyle/>
          <a:p>
            <a:pPr marL="0" indent="0"/>
            <a:r>
              <a:rPr lang="en-US" dirty="0" smtClean="0">
                <a:solidFill>
                  <a:srgbClr val="FF0000"/>
                </a:solidFill>
              </a:rPr>
              <a:t/>
            </a:r>
            <a:br>
              <a:rPr lang="en-US" dirty="0" smtClean="0">
                <a:solidFill>
                  <a:srgbClr val="FF0000"/>
                </a:solidFill>
              </a:rPr>
            </a:br>
            <a:r>
              <a:rPr lang="en-US" b="1" dirty="0">
                <a:solidFill>
                  <a:srgbClr val="FF0000"/>
                </a:solidFill>
              </a:rPr>
              <a:t>Why are </a:t>
            </a:r>
            <a:r>
              <a:rPr lang="en-US" b="1" dirty="0" smtClean="0">
                <a:solidFill>
                  <a:srgbClr val="FF0000"/>
                </a:solidFill>
              </a:rPr>
              <a:t>corporations so worried</a:t>
            </a:r>
            <a:r>
              <a:rPr lang="en-US" b="1" dirty="0">
                <a:solidFill>
                  <a:srgbClr val="FF0000"/>
                </a:solidFill>
              </a:rPr>
              <a:t> </a:t>
            </a:r>
            <a:r>
              <a:rPr lang="en-US" b="1" dirty="0" smtClean="0">
                <a:solidFill>
                  <a:srgbClr val="FF0000"/>
                </a:solidFill>
              </a:rPr>
              <a:t>about Climate Action</a:t>
            </a:r>
            <a:r>
              <a:rPr lang="en-US" dirty="0" smtClean="0">
                <a:solidFill>
                  <a:srgbClr val="FF0000"/>
                </a:solidFill>
              </a:rPr>
              <a:t>?</a:t>
            </a:r>
            <a:r>
              <a:rPr lang="en-US" dirty="0">
                <a:solidFill>
                  <a:srgbClr val="FF0000"/>
                </a:solidFill>
              </a:rPr>
              <a:t>?</a:t>
            </a:r>
            <a:br>
              <a:rPr lang="en-US" dirty="0">
                <a:solidFill>
                  <a:srgbClr val="FF0000"/>
                </a:solidFill>
              </a:rPr>
            </a:br>
            <a:endParaRPr lang="en-US" b="1" dirty="0">
              <a:solidFill>
                <a:srgbClr val="FF0000"/>
              </a:solidFill>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50125" y="3771780"/>
            <a:ext cx="2537526" cy="3086220"/>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6156928" y="3925730"/>
            <a:ext cx="2794668" cy="2932270"/>
          </a:xfrm>
          <a:prstGeom prst="rect">
            <a:avLst/>
          </a:prstGeom>
          <a:noFill/>
          <a:ln>
            <a:noFill/>
          </a:ln>
        </p:spPr>
      </p:pic>
      <p:sp>
        <p:nvSpPr>
          <p:cNvPr id="4" name="Slide Number Placeholder 3"/>
          <p:cNvSpPr>
            <a:spLocks noGrp="1"/>
          </p:cNvSpPr>
          <p:nvPr>
            <p:ph type="sldNum" sz="quarter" idx="12"/>
          </p:nvPr>
        </p:nvSpPr>
        <p:spPr/>
        <p:txBody>
          <a:bodyPr/>
          <a:lstStyle/>
          <a:p>
            <a:fld id="{651FC063-5EA9-49AF-AFAF-D68C9E82B23B}" type="slidenum">
              <a:rPr lang="en-US" smtClean="0"/>
              <a:pPr/>
              <a:t>22</a:t>
            </a:fld>
            <a:endParaRPr lang="en-US"/>
          </a:p>
        </p:txBody>
      </p:sp>
    </p:spTree>
    <p:extLst>
      <p:ext uri="{BB962C8B-B14F-4D97-AF65-F5344CB8AC3E}">
        <p14:creationId xmlns:p14="http://schemas.microsoft.com/office/powerpoint/2010/main" val="302314517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smtClean="0">
                <a:solidFill>
                  <a:srgbClr val="FF0000"/>
                </a:solidFill>
              </a:rPr>
              <a:t>My answer</a:t>
            </a:r>
            <a:endParaRPr lang="en-US" sz="4800" b="1" dirty="0">
              <a:solidFill>
                <a:srgbClr val="FF0000"/>
              </a:solidFill>
            </a:endParaRPr>
          </a:p>
        </p:txBody>
      </p:sp>
      <p:sp>
        <p:nvSpPr>
          <p:cNvPr id="3" name="Content Placeholder 2"/>
          <p:cNvSpPr>
            <a:spLocks noGrp="1"/>
          </p:cNvSpPr>
          <p:nvPr>
            <p:ph idx="1"/>
          </p:nvPr>
        </p:nvSpPr>
        <p:spPr/>
        <p:txBody>
          <a:bodyPr>
            <a:normAutofit fontScale="77500" lnSpcReduction="20000"/>
          </a:bodyPr>
          <a:lstStyle/>
          <a:p>
            <a:pPr marL="0" indent="0" algn="ctr">
              <a:buNone/>
            </a:pPr>
            <a:r>
              <a:rPr lang="en-US" dirty="0" smtClean="0"/>
              <a:t> </a:t>
            </a:r>
            <a:r>
              <a:rPr lang="en-US" sz="4400" dirty="0" smtClean="0"/>
              <a:t>“</a:t>
            </a:r>
            <a:r>
              <a:rPr lang="en-US" sz="4400" b="1" dirty="0"/>
              <a:t>A</a:t>
            </a:r>
            <a:r>
              <a:rPr lang="en-US" sz="4400" b="1" dirty="0" smtClean="0"/>
              <a:t> </a:t>
            </a:r>
            <a:r>
              <a:rPr lang="en-US" sz="4400" b="1" dirty="0"/>
              <a:t>mere 100 companies are responsible </a:t>
            </a:r>
            <a:r>
              <a:rPr lang="en-US" sz="4400" b="1" dirty="0" smtClean="0"/>
              <a:t>for</a:t>
            </a:r>
            <a:endParaRPr lang="en-US" sz="4400" b="1" u="sng" dirty="0" smtClean="0"/>
          </a:p>
          <a:p>
            <a:pPr marL="0" indent="0" algn="ctr">
              <a:buNone/>
            </a:pPr>
            <a:r>
              <a:rPr lang="en-US" sz="4400" b="1" dirty="0" smtClean="0"/>
              <a:t>71 </a:t>
            </a:r>
            <a:r>
              <a:rPr lang="en-US" sz="4400" b="1" dirty="0"/>
              <a:t>percent of global emissions since </a:t>
            </a:r>
            <a:r>
              <a:rPr lang="en-US" sz="4400" b="1" dirty="0" smtClean="0"/>
              <a:t>1970” </a:t>
            </a:r>
          </a:p>
          <a:p>
            <a:pPr marL="0" indent="0">
              <a:buNone/>
            </a:pPr>
            <a:r>
              <a:rPr lang="en-US" b="1" dirty="0" smtClean="0">
                <a:hlinkClick r:id="rId3"/>
              </a:rPr>
              <a:t>Source</a:t>
            </a:r>
            <a:endParaRPr lang="en-US" b="1" dirty="0" smtClean="0"/>
          </a:p>
          <a:p>
            <a:pPr marL="0" indent="0">
              <a:buNone/>
            </a:pPr>
            <a:endParaRPr lang="en-US" dirty="0">
              <a:solidFill>
                <a:schemeClr val="accent3">
                  <a:lumMod val="50000"/>
                </a:schemeClr>
              </a:solidFill>
            </a:endParaRPr>
          </a:p>
          <a:p>
            <a:pPr marL="0" indent="0">
              <a:buNone/>
            </a:pPr>
            <a:r>
              <a:rPr lang="en-US" dirty="0">
                <a:solidFill>
                  <a:schemeClr val="accent3">
                    <a:lumMod val="50000"/>
                  </a:schemeClr>
                </a:solidFill>
              </a:rPr>
              <a:t>FOLLOW THE $$$</a:t>
            </a:r>
            <a:r>
              <a:rPr lang="en-US" dirty="0"/>
              <a:t>: Exxon knew about climate change since 1982 and spent  $30 million on climate debate [denial] advertising (</a:t>
            </a:r>
            <a:r>
              <a:rPr lang="en-US" dirty="0">
                <a:hlinkClick r:id="rId4"/>
              </a:rPr>
              <a:t>Scientific America</a:t>
            </a:r>
            <a:r>
              <a:rPr lang="en-US" dirty="0"/>
              <a:t>)</a:t>
            </a:r>
          </a:p>
          <a:p>
            <a:pPr marL="0" indent="0">
              <a:buNone/>
            </a:pPr>
            <a:endParaRPr lang="en-US" dirty="0"/>
          </a:p>
          <a:p>
            <a:pPr marL="0" indent="0">
              <a:buNone/>
            </a:pPr>
            <a:r>
              <a:rPr lang="en-US" b="1" dirty="0"/>
              <a:t>Koch Family Foundations spent $127,006,756 directly financing 92 groups that have attacked climate change science and policy solutions, from 1997-2017 (</a:t>
            </a:r>
            <a:r>
              <a:rPr lang="en-US" b="1" dirty="0">
                <a:hlinkClick r:id="rId5"/>
              </a:rPr>
              <a:t>Greenpeace</a:t>
            </a:r>
            <a:r>
              <a:rPr lang="en-US" b="1" dirty="0"/>
              <a:t>).</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23</a:t>
            </a:fld>
            <a:endParaRPr lang="en-US"/>
          </a:p>
        </p:txBody>
      </p:sp>
    </p:spTree>
    <p:extLst>
      <p:ext uri="{BB962C8B-B14F-4D97-AF65-F5344CB8AC3E}">
        <p14:creationId xmlns:p14="http://schemas.microsoft.com/office/powerpoint/2010/main" val="370984620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9-08-04 at 9.52.4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Slide Number Placeholder 1"/>
          <p:cNvSpPr>
            <a:spLocks noGrp="1"/>
          </p:cNvSpPr>
          <p:nvPr>
            <p:ph type="sldNum" sz="quarter" idx="12"/>
          </p:nvPr>
        </p:nvSpPr>
        <p:spPr/>
        <p:txBody>
          <a:bodyPr/>
          <a:lstStyle/>
          <a:p>
            <a:fld id="{651FC063-5EA9-49AF-AFAF-D68C9E82B23B}" type="slidenum">
              <a:rPr lang="en-US" smtClean="0"/>
              <a:pPr/>
              <a:t>24</a:t>
            </a:fld>
            <a:endParaRPr lang="en-US"/>
          </a:p>
        </p:txBody>
      </p:sp>
    </p:spTree>
    <p:extLst>
      <p:ext uri="{BB962C8B-B14F-4D97-AF65-F5344CB8AC3E}">
        <p14:creationId xmlns:p14="http://schemas.microsoft.com/office/powerpoint/2010/main" val="396882949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8500"/>
            <a:ext cx="9144000" cy="687551"/>
          </a:xfrm>
        </p:spPr>
        <p:txBody>
          <a:bodyPr>
            <a:noAutofit/>
          </a:bodyPr>
          <a:lstStyle/>
          <a:p>
            <a:r>
              <a:rPr lang="en-US" sz="4800" b="1" dirty="0" smtClean="0">
                <a:solidFill>
                  <a:srgbClr val="FF0000"/>
                </a:solidFill>
              </a:rPr>
              <a:t>THERE ARE 4 PATHWAYS OF THE UN WE CAN DECONSTRUCT</a:t>
            </a:r>
            <a:endParaRPr lang="en-US" sz="4800" b="1" dirty="0">
              <a:solidFill>
                <a:srgbClr val="FF0000"/>
              </a:solidFill>
            </a:endParaRPr>
          </a:p>
        </p:txBody>
      </p:sp>
      <p:sp>
        <p:nvSpPr>
          <p:cNvPr id="3" name="Rectangle 2"/>
          <p:cNvSpPr/>
          <p:nvPr/>
        </p:nvSpPr>
        <p:spPr>
          <a:xfrm>
            <a:off x="173165" y="1058408"/>
            <a:ext cx="8970836" cy="5909309"/>
          </a:xfrm>
          <a:prstGeom prst="rect">
            <a:avLst/>
          </a:prstGeom>
        </p:spPr>
        <p:txBody>
          <a:bodyPr wrap="square">
            <a:spAutoFit/>
          </a:bodyPr>
          <a:lstStyle/>
          <a:p>
            <a:r>
              <a:rPr lang="en-US" sz="5400" b="1" dirty="0">
                <a:solidFill>
                  <a:srgbClr val="FF0000"/>
                </a:solidFill>
              </a:rPr>
              <a:t>UN </a:t>
            </a:r>
            <a:r>
              <a:rPr lang="en-US" sz="5400" b="1" dirty="0"/>
              <a:t>PATHWAY 1</a:t>
            </a:r>
            <a:r>
              <a:rPr lang="en-US" sz="5400" b="1" dirty="0" smtClean="0"/>
              <a:t>:</a:t>
            </a:r>
            <a:endParaRPr lang="en-US" sz="5400" b="1" dirty="0"/>
          </a:p>
          <a:p>
            <a:pPr marL="685800" indent="-685800">
              <a:buFont typeface="Arial"/>
              <a:buChar char="•"/>
            </a:pPr>
            <a:r>
              <a:rPr lang="en-US" sz="5400" b="1" dirty="0" smtClean="0"/>
              <a:t>Big Techno Fix of Energy Systems</a:t>
            </a:r>
          </a:p>
          <a:p>
            <a:pPr marL="571500" indent="-571500">
              <a:buFont typeface="Arial"/>
              <a:buChar char="•"/>
            </a:pPr>
            <a:r>
              <a:rPr lang="en-US" sz="5400" b="1" dirty="0" smtClean="0"/>
              <a:t>No change western lifestyles, while southern living standards increase</a:t>
            </a:r>
          </a:p>
          <a:p>
            <a:pPr marL="571500" indent="-571500">
              <a:buFont typeface="Arial"/>
              <a:buChar char="•"/>
            </a:pPr>
            <a:r>
              <a:rPr lang="en-US" sz="5400" b="1" dirty="0" smtClean="0"/>
              <a:t>Plant trees </a:t>
            </a:r>
          </a:p>
        </p:txBody>
      </p:sp>
      <p:sp>
        <p:nvSpPr>
          <p:cNvPr id="4" name="Slide Number Placeholder 3"/>
          <p:cNvSpPr>
            <a:spLocks noGrp="1"/>
          </p:cNvSpPr>
          <p:nvPr>
            <p:ph type="sldNum" sz="quarter" idx="12"/>
          </p:nvPr>
        </p:nvSpPr>
        <p:spPr/>
        <p:txBody>
          <a:bodyPr/>
          <a:lstStyle/>
          <a:p>
            <a:fld id="{651FC063-5EA9-49AF-AFAF-D68C9E82B23B}" type="slidenum">
              <a:rPr lang="en-US" smtClean="0"/>
              <a:pPr/>
              <a:t>25</a:t>
            </a:fld>
            <a:endParaRPr lang="en-US"/>
          </a:p>
        </p:txBody>
      </p:sp>
    </p:spTree>
    <p:extLst>
      <p:ext uri="{BB962C8B-B14F-4D97-AF65-F5344CB8AC3E}">
        <p14:creationId xmlns:p14="http://schemas.microsoft.com/office/powerpoint/2010/main" val="45172621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6120"/>
          </a:xfrm>
        </p:spPr>
        <p:txBody>
          <a:bodyPr>
            <a:normAutofit fontScale="90000"/>
          </a:bodyPr>
          <a:lstStyle/>
          <a:p>
            <a:r>
              <a:rPr lang="en-US" sz="5400" b="1" dirty="0" smtClean="0">
                <a:solidFill>
                  <a:srgbClr val="FF0000"/>
                </a:solidFill>
              </a:rPr>
              <a:t>UN</a:t>
            </a:r>
            <a:r>
              <a:rPr lang="en-US" sz="5400" b="1" dirty="0" smtClean="0"/>
              <a:t> PATHWAY 2:</a:t>
            </a:r>
            <a:endParaRPr lang="en-US" sz="5400" dirty="0"/>
          </a:p>
        </p:txBody>
      </p:sp>
      <p:sp>
        <p:nvSpPr>
          <p:cNvPr id="3" name="Rectangle 2"/>
          <p:cNvSpPr/>
          <p:nvPr/>
        </p:nvSpPr>
        <p:spPr>
          <a:xfrm>
            <a:off x="0" y="1230164"/>
            <a:ext cx="9144000" cy="5016757"/>
          </a:xfrm>
          <a:prstGeom prst="rect">
            <a:avLst/>
          </a:prstGeom>
        </p:spPr>
        <p:txBody>
          <a:bodyPr wrap="square">
            <a:spAutoFit/>
          </a:bodyPr>
          <a:lstStyle/>
          <a:p>
            <a:pPr marL="571500" indent="-571500">
              <a:buFont typeface="Arial"/>
              <a:buChar char="•"/>
            </a:pPr>
            <a:r>
              <a:rPr lang="en-US" sz="3200" b="1" dirty="0" smtClean="0"/>
              <a:t>Sustainable development of energy, economic convergence</a:t>
            </a:r>
          </a:p>
          <a:p>
            <a:pPr marL="571500" indent="-571500">
              <a:buFont typeface="Arial"/>
              <a:buChar char="•"/>
            </a:pPr>
            <a:endParaRPr lang="en-US" sz="3200" b="1" dirty="0"/>
          </a:p>
          <a:p>
            <a:pPr marL="571500" indent="-571500">
              <a:buFont typeface="Arial"/>
              <a:buChar char="•"/>
            </a:pPr>
            <a:r>
              <a:rPr lang="en-US" sz="3200" b="1" dirty="0" smtClean="0"/>
              <a:t>Shift to healthy consumption patterns</a:t>
            </a:r>
          </a:p>
          <a:p>
            <a:pPr marL="571500" indent="-571500">
              <a:buFont typeface="Arial"/>
              <a:buChar char="•"/>
            </a:pPr>
            <a:endParaRPr lang="en-US" sz="3200" b="1" dirty="0"/>
          </a:p>
          <a:p>
            <a:pPr marL="571500" indent="-571500">
              <a:buFont typeface="Arial"/>
              <a:buChar char="•"/>
            </a:pPr>
            <a:r>
              <a:rPr lang="en-US" sz="3200" b="1" dirty="0" smtClean="0"/>
              <a:t>More big technology innovation for low-carbon</a:t>
            </a:r>
          </a:p>
          <a:p>
            <a:pPr marL="571500" indent="-571500">
              <a:buFont typeface="Arial"/>
              <a:buChar char="•"/>
            </a:pPr>
            <a:endParaRPr lang="en-US" sz="3200" b="1" dirty="0" smtClean="0"/>
          </a:p>
          <a:p>
            <a:pPr marL="571500" indent="-571500">
              <a:buFont typeface="Arial"/>
              <a:buChar char="•"/>
            </a:pPr>
            <a:r>
              <a:rPr lang="en-US" sz="3200" b="1" dirty="0" smtClean="0"/>
              <a:t>Manage land systems for limited societal acceptability of Bioenergy </a:t>
            </a:r>
            <a:r>
              <a:rPr lang="en-US" sz="3200" b="1" dirty="0"/>
              <a:t>with Carbon Dioxide </a:t>
            </a:r>
            <a:r>
              <a:rPr lang="en-US" sz="3200" b="1" dirty="0" smtClean="0"/>
              <a:t>Capture</a:t>
            </a:r>
          </a:p>
        </p:txBody>
      </p:sp>
      <p:sp>
        <p:nvSpPr>
          <p:cNvPr id="4" name="Slide Number Placeholder 3"/>
          <p:cNvSpPr>
            <a:spLocks noGrp="1"/>
          </p:cNvSpPr>
          <p:nvPr>
            <p:ph type="sldNum" sz="quarter" idx="12"/>
          </p:nvPr>
        </p:nvSpPr>
        <p:spPr/>
        <p:txBody>
          <a:bodyPr/>
          <a:lstStyle/>
          <a:p>
            <a:fld id="{651FC063-5EA9-49AF-AFAF-D68C9E82B23B}" type="slidenum">
              <a:rPr lang="en-US" smtClean="0"/>
              <a:pPr/>
              <a:t>26</a:t>
            </a:fld>
            <a:endParaRPr lang="en-US"/>
          </a:p>
        </p:txBody>
      </p:sp>
    </p:spTree>
    <p:extLst>
      <p:ext uri="{BB962C8B-B14F-4D97-AF65-F5344CB8AC3E}">
        <p14:creationId xmlns:p14="http://schemas.microsoft.com/office/powerpoint/2010/main" val="376858794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969"/>
            <a:ext cx="8229600" cy="736978"/>
          </a:xfrm>
        </p:spPr>
        <p:txBody>
          <a:bodyPr>
            <a:noAutofit/>
          </a:bodyPr>
          <a:lstStyle/>
          <a:p>
            <a:r>
              <a:rPr lang="en-US" sz="5400" b="1" dirty="0">
                <a:solidFill>
                  <a:srgbClr val="FF0000"/>
                </a:solidFill>
              </a:rPr>
              <a:t>UN</a:t>
            </a:r>
            <a:r>
              <a:rPr lang="en-US" sz="5400" b="1" dirty="0"/>
              <a:t> PATHWAY </a:t>
            </a:r>
            <a:r>
              <a:rPr lang="en-US" sz="5400" b="1" dirty="0" smtClean="0"/>
              <a:t>3: </a:t>
            </a:r>
            <a:endParaRPr lang="en-US" sz="5400" dirty="0"/>
          </a:p>
        </p:txBody>
      </p:sp>
      <p:sp>
        <p:nvSpPr>
          <p:cNvPr id="3" name="Rectangle 2"/>
          <p:cNvSpPr/>
          <p:nvPr/>
        </p:nvSpPr>
        <p:spPr>
          <a:xfrm>
            <a:off x="0" y="842947"/>
            <a:ext cx="9144000" cy="6124753"/>
          </a:xfrm>
          <a:prstGeom prst="rect">
            <a:avLst/>
          </a:prstGeom>
        </p:spPr>
        <p:txBody>
          <a:bodyPr wrap="square">
            <a:spAutoFit/>
          </a:bodyPr>
          <a:lstStyle/>
          <a:p>
            <a:pPr marL="571500" indent="-571500">
              <a:buFont typeface="Arial"/>
              <a:buChar char="•"/>
            </a:pPr>
            <a:r>
              <a:rPr lang="en-US" sz="4400" b="1" dirty="0" smtClean="0"/>
              <a:t> </a:t>
            </a:r>
            <a:r>
              <a:rPr lang="en-US" sz="4400" b="1" dirty="0"/>
              <a:t>“A middle-of-the-road </a:t>
            </a:r>
            <a:r>
              <a:rPr lang="en-US" sz="4400" b="1" dirty="0" smtClean="0"/>
              <a:t>scenario” is Business-as-Usual</a:t>
            </a:r>
          </a:p>
          <a:p>
            <a:pPr marL="571500" indent="-571500">
              <a:buFont typeface="Arial"/>
              <a:buChar char="•"/>
            </a:pPr>
            <a:r>
              <a:rPr lang="en-US" sz="4400" b="1" dirty="0" smtClean="0"/>
              <a:t>Techno development follows historical patterns</a:t>
            </a:r>
          </a:p>
          <a:p>
            <a:pPr marL="571500" indent="-571500">
              <a:buFont typeface="Arial"/>
              <a:buChar char="•"/>
            </a:pPr>
            <a:r>
              <a:rPr lang="en-US" sz="4400" b="1" dirty="0" smtClean="0"/>
              <a:t>Emission reductions mainly by energy &amp; how products are produced</a:t>
            </a:r>
          </a:p>
          <a:p>
            <a:pPr marL="571500" indent="-571500">
              <a:buFont typeface="Arial"/>
              <a:buChar char="•"/>
            </a:pPr>
            <a:r>
              <a:rPr lang="en-US" sz="4400" b="1" dirty="0" smtClean="0"/>
              <a:t>Not much reduction in demand</a:t>
            </a:r>
          </a:p>
          <a:p>
            <a:endParaRPr lang="en-US" sz="3600"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27</a:t>
            </a:fld>
            <a:endParaRPr lang="en-US"/>
          </a:p>
        </p:txBody>
      </p:sp>
    </p:spTree>
    <p:extLst>
      <p:ext uri="{BB962C8B-B14F-4D97-AF65-F5344CB8AC3E}">
        <p14:creationId xmlns:p14="http://schemas.microsoft.com/office/powerpoint/2010/main" val="371238700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9359"/>
          </a:xfrm>
        </p:spPr>
        <p:txBody>
          <a:bodyPr>
            <a:normAutofit fontScale="90000"/>
          </a:bodyPr>
          <a:lstStyle/>
          <a:p>
            <a:r>
              <a:rPr lang="en-US" b="1" dirty="0">
                <a:solidFill>
                  <a:srgbClr val="FF0000"/>
                </a:solidFill>
              </a:rPr>
              <a:t>UN</a:t>
            </a:r>
            <a:r>
              <a:rPr lang="en-US" b="1" dirty="0"/>
              <a:t> PATHWAY </a:t>
            </a:r>
            <a:r>
              <a:rPr lang="en-US" b="1" dirty="0" smtClean="0"/>
              <a:t>4:</a:t>
            </a:r>
            <a:endParaRPr lang="en-US" dirty="0"/>
          </a:p>
        </p:txBody>
      </p:sp>
      <p:sp>
        <p:nvSpPr>
          <p:cNvPr id="3" name="Rectangle 2"/>
          <p:cNvSpPr/>
          <p:nvPr/>
        </p:nvSpPr>
        <p:spPr>
          <a:xfrm>
            <a:off x="0" y="903997"/>
            <a:ext cx="9144000" cy="6186310"/>
          </a:xfrm>
          <a:prstGeom prst="rect">
            <a:avLst/>
          </a:prstGeom>
        </p:spPr>
        <p:txBody>
          <a:bodyPr wrap="square">
            <a:spAutoFit/>
          </a:bodyPr>
          <a:lstStyle/>
          <a:p>
            <a:pPr marL="571500" indent="-571500">
              <a:buFont typeface="Arial"/>
              <a:buChar char="•"/>
            </a:pPr>
            <a:r>
              <a:rPr lang="en-US" sz="3600" b="1" dirty="0" smtClean="0"/>
              <a:t>“Resource &amp; Energy Intensive Scenario”</a:t>
            </a:r>
          </a:p>
          <a:p>
            <a:pPr marL="571500" indent="-571500">
              <a:buFont typeface="Arial"/>
              <a:buChar char="•"/>
            </a:pPr>
            <a:r>
              <a:rPr lang="en-US" sz="3600" b="1" dirty="0"/>
              <a:t>E</a:t>
            </a:r>
            <a:r>
              <a:rPr lang="en-US" sz="3600" b="1" dirty="0" smtClean="0"/>
              <a:t>conomic </a:t>
            </a:r>
            <a:r>
              <a:rPr lang="en-US" sz="3600" b="1" dirty="0"/>
              <a:t>growth and globalization lead to widespread adoption </a:t>
            </a:r>
            <a:r>
              <a:rPr lang="en-US" sz="3600" b="1" dirty="0" smtClean="0"/>
              <a:t>of less </a:t>
            </a:r>
            <a:r>
              <a:rPr lang="en-US" sz="3600" b="1" dirty="0"/>
              <a:t>greenhouse-gas-intensive </a:t>
            </a:r>
            <a:r>
              <a:rPr lang="en-US" sz="3600" b="1" dirty="0" smtClean="0"/>
              <a:t>lifestyles</a:t>
            </a:r>
          </a:p>
          <a:p>
            <a:pPr marL="1028700" lvl="1" indent="-571500">
              <a:buFont typeface="Arial"/>
              <a:buChar char="•"/>
            </a:pPr>
            <a:r>
              <a:rPr lang="en-US" sz="3600" b="1" dirty="0" smtClean="0"/>
              <a:t>High demand for transportation &amp; fuels, &amp; livestock products</a:t>
            </a:r>
            <a:endParaRPr lang="en-US" sz="3600" b="1" dirty="0"/>
          </a:p>
          <a:p>
            <a:pPr marL="571500" indent="-571500">
              <a:buFont typeface="Arial"/>
              <a:buChar char="•"/>
            </a:pPr>
            <a:r>
              <a:rPr lang="en-US" sz="3600" b="1" dirty="0" smtClean="0"/>
              <a:t>Emissions </a:t>
            </a:r>
            <a:r>
              <a:rPr lang="en-US" sz="3600" b="1" dirty="0"/>
              <a:t>reductions </a:t>
            </a:r>
            <a:r>
              <a:rPr lang="en-US" sz="3600" b="1" dirty="0" smtClean="0"/>
              <a:t>mainly by </a:t>
            </a:r>
            <a:r>
              <a:rPr lang="en-US" sz="3600" b="1" dirty="0"/>
              <a:t>technological </a:t>
            </a:r>
            <a:r>
              <a:rPr lang="en-US" sz="3600" b="1" dirty="0" smtClean="0"/>
              <a:t>means</a:t>
            </a:r>
            <a:r>
              <a:rPr lang="en-US" sz="3600" b="1" dirty="0"/>
              <a:t> </a:t>
            </a:r>
            <a:r>
              <a:rPr lang="en-US" sz="3600" b="1" dirty="0" smtClean="0"/>
              <a:t>for strong Carbon Dioxide Capture and deployment of Bioenergy Carbon Capture</a:t>
            </a:r>
          </a:p>
          <a:p>
            <a:endParaRPr lang="en-US" sz="3600" b="1" dirty="0" smtClean="0"/>
          </a:p>
        </p:txBody>
      </p:sp>
      <p:sp>
        <p:nvSpPr>
          <p:cNvPr id="4" name="Slide Number Placeholder 3"/>
          <p:cNvSpPr>
            <a:spLocks noGrp="1"/>
          </p:cNvSpPr>
          <p:nvPr>
            <p:ph type="sldNum" sz="quarter" idx="12"/>
          </p:nvPr>
        </p:nvSpPr>
        <p:spPr/>
        <p:txBody>
          <a:bodyPr/>
          <a:lstStyle/>
          <a:p>
            <a:fld id="{651FC063-5EA9-49AF-AFAF-D68C9E82B23B}" type="slidenum">
              <a:rPr lang="en-US" smtClean="0"/>
              <a:pPr/>
              <a:t>28</a:t>
            </a:fld>
            <a:endParaRPr lang="en-US"/>
          </a:p>
        </p:txBody>
      </p:sp>
    </p:spTree>
    <p:extLst>
      <p:ext uri="{BB962C8B-B14F-4D97-AF65-F5344CB8AC3E}">
        <p14:creationId xmlns:p14="http://schemas.microsoft.com/office/powerpoint/2010/main" val="73070540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8-03 at 9.02.4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0"/>
            <a:ext cx="9031156" cy="6582964"/>
          </a:xfrm>
          <a:prstGeom prst="rect">
            <a:avLst/>
          </a:prstGeom>
        </p:spPr>
      </p:pic>
      <p:sp>
        <p:nvSpPr>
          <p:cNvPr id="2" name="Slide Number Placeholder 1"/>
          <p:cNvSpPr>
            <a:spLocks noGrp="1"/>
          </p:cNvSpPr>
          <p:nvPr>
            <p:ph type="sldNum" sz="quarter" idx="12"/>
          </p:nvPr>
        </p:nvSpPr>
        <p:spPr/>
        <p:txBody>
          <a:bodyPr/>
          <a:lstStyle/>
          <a:p>
            <a:fld id="{651FC063-5EA9-49AF-AFAF-D68C9E82B23B}" type="slidenum">
              <a:rPr lang="en-US" smtClean="0"/>
              <a:pPr/>
              <a:t>29</a:t>
            </a:fld>
            <a:endParaRPr lang="en-US"/>
          </a:p>
        </p:txBody>
      </p:sp>
    </p:spTree>
    <p:extLst>
      <p:ext uri="{BB962C8B-B14F-4D97-AF65-F5344CB8AC3E}">
        <p14:creationId xmlns:p14="http://schemas.microsoft.com/office/powerpoint/2010/main" val="28885898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9600" y="570971"/>
            <a:ext cx="5994400" cy="1503362"/>
          </a:xfrm>
        </p:spPr>
        <p:txBody>
          <a:bodyPr>
            <a:normAutofit fontScale="90000"/>
          </a:bodyPr>
          <a:lstStyle/>
          <a:p>
            <a:r>
              <a:rPr lang="en-US" b="1" dirty="0">
                <a:solidFill>
                  <a:srgbClr val="FF0000"/>
                </a:solidFill>
              </a:rPr>
              <a:t>The Dark Side of Climate-Denier Storytelling Echo Chambers</a:t>
            </a:r>
            <a:br>
              <a:rPr lang="en-US" b="1" dirty="0">
                <a:solidFill>
                  <a:srgbClr val="FF0000"/>
                </a:solidFill>
              </a:rPr>
            </a:br>
            <a:endParaRPr lang="en-US" dirty="0">
              <a:solidFill>
                <a:srgbClr val="FF0000"/>
              </a:solidFill>
            </a:endParaRPr>
          </a:p>
        </p:txBody>
      </p:sp>
      <p:sp>
        <p:nvSpPr>
          <p:cNvPr id="3" name="Content Placeholder 2"/>
          <p:cNvSpPr>
            <a:spLocks noGrp="1"/>
          </p:cNvSpPr>
          <p:nvPr>
            <p:ph idx="1"/>
          </p:nvPr>
        </p:nvSpPr>
        <p:spPr>
          <a:xfrm>
            <a:off x="0" y="2578100"/>
            <a:ext cx="9144000" cy="4356100"/>
          </a:xfrm>
        </p:spPr>
        <p:txBody>
          <a:bodyPr/>
          <a:lstStyle/>
          <a:p>
            <a:r>
              <a:rPr lang="en-US" dirty="0" smtClean="0"/>
              <a:t>E.g. </a:t>
            </a:r>
            <a:r>
              <a:rPr lang="en-US" dirty="0"/>
              <a:t>Watts Up With That (WUWT) </a:t>
            </a:r>
            <a:r>
              <a:rPr lang="en-US" dirty="0" smtClean="0"/>
              <a:t>&amp; </a:t>
            </a:r>
            <a:r>
              <a:rPr lang="en-US" dirty="0"/>
              <a:t>Global Warming Policy Forum (GWPF) belittles, derides, and condemns climate science, while misrepresenting the scientific </a:t>
            </a:r>
            <a:r>
              <a:rPr lang="en-US" dirty="0" smtClean="0"/>
              <a:t>findings</a:t>
            </a:r>
          </a:p>
          <a:p>
            <a:r>
              <a:rPr lang="en-US" dirty="0"/>
              <a:t>E.g. Bill </a:t>
            </a:r>
            <a:r>
              <a:rPr lang="en-US" dirty="0" smtClean="0"/>
              <a:t>Nye: “</a:t>
            </a:r>
            <a:r>
              <a:rPr lang="en-US" dirty="0"/>
              <a:t>a science project that went wrong” a “fascist in a </a:t>
            </a:r>
            <a:r>
              <a:rPr lang="en-US" dirty="0" smtClean="0"/>
              <a:t>bow tie”, </a:t>
            </a:r>
            <a:r>
              <a:rPr lang="en-US" dirty="0"/>
              <a:t>“Bill Nye The Crackpot Guy” and “The end is </a:t>
            </a:r>
            <a:r>
              <a:rPr lang="en-US" dirty="0" err="1" smtClean="0"/>
              <a:t>ny</a:t>
            </a:r>
            <a:r>
              <a:rPr lang="en-US" dirty="0" err="1"/>
              <a:t>e</a:t>
            </a:r>
            <a:r>
              <a:rPr lang="en-US" dirty="0" smtClean="0"/>
              <a:t>” (Bloomfield &amp; </a:t>
            </a:r>
            <a:r>
              <a:rPr lang="en-US" dirty="0" err="1" smtClean="0"/>
              <a:t>Tillery</a:t>
            </a:r>
            <a:r>
              <a:rPr lang="en-US" dirty="0" smtClean="0"/>
              <a:t>, 2019).</a:t>
            </a: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3</a:t>
            </a:fld>
            <a:endParaRPr lang="en-US"/>
          </a:p>
        </p:txBody>
      </p:sp>
      <p:pic>
        <p:nvPicPr>
          <p:cNvPr id="5" name="Picture 4"/>
          <p:cNvPicPr>
            <a:picLocks noChangeAspect="1"/>
          </p:cNvPicPr>
          <p:nvPr/>
        </p:nvPicPr>
        <p:blipFill>
          <a:blip r:embed="rId3"/>
          <a:stretch>
            <a:fillRect/>
          </a:stretch>
        </p:blipFill>
        <p:spPr>
          <a:xfrm>
            <a:off x="0" y="0"/>
            <a:ext cx="3149600" cy="2578100"/>
          </a:xfrm>
          <a:prstGeom prst="rect">
            <a:avLst/>
          </a:prstGeom>
        </p:spPr>
      </p:pic>
    </p:spTree>
    <p:extLst>
      <p:ext uri="{BB962C8B-B14F-4D97-AF65-F5344CB8AC3E}">
        <p14:creationId xmlns:p14="http://schemas.microsoft.com/office/powerpoint/2010/main" val="362943810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1FC063-5EA9-49AF-AFAF-D68C9E82B23B}" type="slidenum">
              <a:rPr lang="en-US" smtClean="0"/>
              <a:pPr/>
              <a:t>30</a:t>
            </a:fld>
            <a:endParaRPr lang="en-US"/>
          </a:p>
        </p:txBody>
      </p:sp>
      <p:pic>
        <p:nvPicPr>
          <p:cNvPr id="6" name="Picture 5" descr="current policies prediced results for climate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511410"/>
          </a:xfrm>
          <a:prstGeom prst="rect">
            <a:avLst/>
          </a:prstGeom>
        </p:spPr>
      </p:pic>
      <p:sp>
        <p:nvSpPr>
          <p:cNvPr id="2" name="Rectangle 1"/>
          <p:cNvSpPr/>
          <p:nvPr/>
        </p:nvSpPr>
        <p:spPr>
          <a:xfrm>
            <a:off x="0" y="5934670"/>
            <a:ext cx="9144000" cy="923330"/>
          </a:xfrm>
          <a:prstGeom prst="rect">
            <a:avLst/>
          </a:prstGeom>
          <a:solidFill>
            <a:srgbClr val="FFFF00"/>
          </a:solidFill>
        </p:spPr>
        <p:txBody>
          <a:bodyPr wrap="square">
            <a:spAutoFit/>
          </a:bodyPr>
          <a:lstStyle/>
          <a:p>
            <a:pPr algn="ctr"/>
            <a:r>
              <a:rPr lang="en-US" dirty="0"/>
              <a:t>A world in which warming reaches 4°C above preindustrial levels, would be one of unprecedented heat waves, severe drought, and major floods in many regions, with serious impacts on human systems, ecosystems, and associated services</a:t>
            </a:r>
          </a:p>
        </p:txBody>
      </p:sp>
    </p:spTree>
    <p:extLst>
      <p:ext uri="{BB962C8B-B14F-4D97-AF65-F5344CB8AC3E}">
        <p14:creationId xmlns:p14="http://schemas.microsoft.com/office/powerpoint/2010/main" val="1395961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68"/>
            <a:ext cx="8229600" cy="889001"/>
          </a:xfrm>
        </p:spPr>
        <p:txBody>
          <a:bodyPr/>
          <a:lstStyle/>
          <a:p>
            <a:r>
              <a:rPr lang="en-US" dirty="0" smtClean="0"/>
              <a:t>In Sum</a:t>
            </a:r>
            <a:endParaRPr lang="en-US" dirty="0"/>
          </a:p>
        </p:txBody>
      </p:sp>
      <p:sp>
        <p:nvSpPr>
          <p:cNvPr id="3" name="Content Placeholder 2"/>
          <p:cNvSpPr>
            <a:spLocks noGrp="1"/>
          </p:cNvSpPr>
          <p:nvPr>
            <p:ph idx="1"/>
          </p:nvPr>
        </p:nvSpPr>
        <p:spPr>
          <a:xfrm>
            <a:off x="0" y="1121832"/>
            <a:ext cx="9144000" cy="5599643"/>
          </a:xfrm>
        </p:spPr>
        <p:txBody>
          <a:bodyPr>
            <a:normAutofit fontScale="92500"/>
          </a:bodyPr>
          <a:lstStyle/>
          <a:p>
            <a:pPr marL="0" indent="0">
              <a:buNone/>
            </a:pPr>
            <a:r>
              <a:rPr lang="en-US" dirty="0" smtClean="0"/>
              <a:t>“It’s </a:t>
            </a:r>
            <a:r>
              <a:rPr lang="en-US" dirty="0"/>
              <a:t>a tragic missed </a:t>
            </a:r>
            <a:r>
              <a:rPr lang="en-US" dirty="0" smtClean="0"/>
              <a:t>opportunity” The new IPCC report:</a:t>
            </a:r>
          </a:p>
          <a:p>
            <a:pPr marL="514350" indent="-514350">
              <a:buAutoNum type="arabicPeriod"/>
            </a:pPr>
            <a:r>
              <a:rPr lang="en-US" dirty="0" smtClean="0"/>
              <a:t>Shies </a:t>
            </a:r>
            <a:r>
              <a:rPr lang="en-US" dirty="0"/>
              <a:t>away from the big </a:t>
            </a:r>
            <a:r>
              <a:rPr lang="en-US" dirty="0" smtClean="0"/>
              <a:t>issues: </a:t>
            </a:r>
          </a:p>
          <a:p>
            <a:pPr marL="1314450" lvl="2" indent="-514350">
              <a:buAutoNum type="arabicPeriod"/>
            </a:pPr>
            <a:r>
              <a:rPr lang="en-US" dirty="0" smtClean="0"/>
              <a:t>Farming subsidies for BUSINESS-AS-USUAL</a:t>
            </a:r>
          </a:p>
          <a:p>
            <a:pPr marL="1314450" lvl="2" indent="-514350">
              <a:buAutoNum type="arabicPeriod"/>
            </a:pPr>
            <a:r>
              <a:rPr lang="en-US" dirty="0"/>
              <a:t>D</a:t>
            </a:r>
            <a:r>
              <a:rPr lang="en-US" dirty="0" smtClean="0"/>
              <a:t>iet change would allow reforesting &amp; increase health</a:t>
            </a:r>
          </a:p>
          <a:p>
            <a:pPr marL="1314450" lvl="2" indent="-514350">
              <a:buAutoNum type="arabicPeriod"/>
            </a:pPr>
            <a:r>
              <a:rPr lang="en-US" dirty="0" smtClean="0"/>
              <a:t>Oil &amp; Coal BIG SHILLS coopting IPCC</a:t>
            </a:r>
          </a:p>
          <a:p>
            <a:pPr marL="514350" indent="-514350">
              <a:buAutoNum type="arabicPeriod"/>
            </a:pPr>
            <a:r>
              <a:rPr lang="en-US" dirty="0"/>
              <a:t>F</a:t>
            </a:r>
            <a:r>
              <a:rPr lang="en-US" dirty="0" smtClean="0"/>
              <a:t>ails </a:t>
            </a:r>
            <a:r>
              <a:rPr lang="en-US" dirty="0"/>
              <a:t>to properly </a:t>
            </a:r>
            <a:r>
              <a:rPr lang="en-US" dirty="0" smtClean="0"/>
              <a:t>represent scientific ALARM</a:t>
            </a:r>
          </a:p>
          <a:p>
            <a:pPr marL="514350" indent="-514350">
              <a:buAutoNum type="arabicPeriod"/>
            </a:pPr>
            <a:r>
              <a:rPr lang="en-US" dirty="0" smtClean="0"/>
              <a:t>Gives </a:t>
            </a:r>
            <a:r>
              <a:rPr lang="en-US" dirty="0"/>
              <a:t>us few clues about how we might survive the </a:t>
            </a:r>
            <a:r>
              <a:rPr lang="en-US" dirty="0" smtClean="0"/>
              <a:t>century</a:t>
            </a:r>
          </a:p>
          <a:p>
            <a:pPr marL="0" indent="0">
              <a:buNone/>
            </a:pPr>
            <a:r>
              <a:rPr lang="en-US" dirty="0" smtClean="0"/>
              <a:t>POINT: CLIMATE GOALS ARE OFF COURSE (instead of IPCC GHG emissions cut by 40% by 2030 it needs to be 80% to keep Global Warming below the 1.5 degree C goal</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31</a:t>
            </a:fld>
            <a:endParaRPr lang="en-US"/>
          </a:p>
        </p:txBody>
      </p:sp>
    </p:spTree>
    <p:extLst>
      <p:ext uri="{BB962C8B-B14F-4D97-AF65-F5344CB8AC3E}">
        <p14:creationId xmlns:p14="http://schemas.microsoft.com/office/powerpoint/2010/main" val="241774886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51FC063-5EA9-49AF-AFAF-D68C9E82B23B}" type="slidenum">
              <a:rPr lang="en-US" smtClean="0"/>
              <a:pPr/>
              <a:t>32</a:t>
            </a:fld>
            <a:endParaRPr lang="en-US"/>
          </a:p>
        </p:txBody>
      </p:sp>
      <p:pic>
        <p:nvPicPr>
          <p:cNvPr id="4" name="Picture 3" descr="phase 4 aalbor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190"/>
            <a:ext cx="9144000" cy="6549285"/>
          </a:xfrm>
          <a:prstGeom prst="rect">
            <a:avLst/>
          </a:prstGeom>
        </p:spPr>
      </p:pic>
    </p:spTree>
    <p:extLst>
      <p:ext uri="{BB962C8B-B14F-4D97-AF65-F5344CB8AC3E}">
        <p14:creationId xmlns:p14="http://schemas.microsoft.com/office/powerpoint/2010/main" val="404596595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75869"/>
          </a:xfrm>
        </p:spPr>
        <p:txBody>
          <a:bodyPr>
            <a:normAutofit fontScale="90000"/>
          </a:bodyPr>
          <a:lstStyle/>
          <a:p>
            <a:r>
              <a:rPr lang="en-US" dirty="0" smtClean="0"/>
              <a:t>Our desert ranch in New Mexico</a:t>
            </a:r>
            <a:endParaRPr lang="en-US" dirty="0"/>
          </a:p>
        </p:txBody>
      </p:sp>
      <p:pic>
        <p:nvPicPr>
          <p:cNvPr id="4" name="Picture 3" descr="Boje desert ran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700" y="931706"/>
            <a:ext cx="6324600" cy="5753100"/>
          </a:xfrm>
          <a:prstGeom prst="rect">
            <a:avLst/>
          </a:prstGeom>
        </p:spPr>
      </p:pic>
      <p:sp>
        <p:nvSpPr>
          <p:cNvPr id="3" name="Slide Number Placeholder 2"/>
          <p:cNvSpPr>
            <a:spLocks noGrp="1"/>
          </p:cNvSpPr>
          <p:nvPr>
            <p:ph type="sldNum" sz="quarter" idx="12"/>
          </p:nvPr>
        </p:nvSpPr>
        <p:spPr/>
        <p:txBody>
          <a:bodyPr/>
          <a:lstStyle/>
          <a:p>
            <a:fld id="{651FC063-5EA9-49AF-AFAF-D68C9E82B23B}" type="slidenum">
              <a:rPr lang="en-US" smtClean="0"/>
              <a:pPr/>
              <a:t>33</a:t>
            </a:fld>
            <a:endParaRPr lang="en-US"/>
          </a:p>
        </p:txBody>
      </p:sp>
    </p:spTree>
    <p:extLst>
      <p:ext uri="{BB962C8B-B14F-4D97-AF65-F5344CB8AC3E}">
        <p14:creationId xmlns:p14="http://schemas.microsoft.com/office/powerpoint/2010/main" val="189942463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hlinkClick r:id="rId3"/>
              </a:rPr>
              <a:t>12 Minutes on What to Do?</a:t>
            </a:r>
            <a:r>
              <a:rPr lang="en-US" dirty="0" smtClean="0"/>
              <a:t> About Dark Side of Water Storytelling</a:t>
            </a:r>
            <a:endParaRPr lang="en-US" dirty="0"/>
          </a:p>
        </p:txBody>
      </p:sp>
      <p:sp>
        <p:nvSpPr>
          <p:cNvPr id="6" name="Rectangle 5"/>
          <p:cNvSpPr/>
          <p:nvPr/>
        </p:nvSpPr>
        <p:spPr>
          <a:xfrm>
            <a:off x="966830" y="5242729"/>
            <a:ext cx="7580718" cy="1569660"/>
          </a:xfrm>
          <a:prstGeom prst="rect">
            <a:avLst/>
          </a:prstGeom>
        </p:spPr>
        <p:txBody>
          <a:bodyPr wrap="square">
            <a:spAutoFit/>
          </a:bodyPr>
          <a:lstStyle/>
          <a:p>
            <a:pPr algn="ctr"/>
            <a:r>
              <a:rPr lang="en-US" sz="2400" dirty="0" smtClean="0"/>
              <a:t>WATER </a:t>
            </a:r>
            <a:r>
              <a:rPr lang="en-US" sz="2400" dirty="0"/>
              <a:t>IS LIFE. Harvesting Road and Arroyo rainwater to control Flash Flooding and smooth out the Drought periods of New </a:t>
            </a:r>
            <a:r>
              <a:rPr lang="en-US" sz="2400" dirty="0" smtClean="0"/>
              <a:t>Mexico by David </a:t>
            </a:r>
            <a:r>
              <a:rPr lang="en-US" sz="2400" dirty="0" err="1" smtClean="0"/>
              <a:t>Boje</a:t>
            </a:r>
            <a:r>
              <a:rPr lang="en-US" sz="2400" dirty="0" err="1" smtClean="0">
                <a:hlinkClick r:id="rId3"/>
              </a:rPr>
              <a:t>https</a:t>
            </a:r>
            <a:r>
              <a:rPr lang="en-US" sz="2400" dirty="0">
                <a:hlinkClick r:id="rId3"/>
              </a:rPr>
              <a:t>://www.youtube.com/watch?v=54DbYx7-XIc</a:t>
            </a:r>
            <a:endParaRPr lang="en-US" sz="2400" dirty="0"/>
          </a:p>
        </p:txBody>
      </p:sp>
      <p:pic>
        <p:nvPicPr>
          <p:cNvPr id="7" name="Picture 6" descr="boje rainwater youtube im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9727" y="1728215"/>
            <a:ext cx="6265002" cy="3514514"/>
          </a:xfrm>
          <a:prstGeom prst="rect">
            <a:avLst/>
          </a:prstGeom>
        </p:spPr>
      </p:pic>
      <p:sp>
        <p:nvSpPr>
          <p:cNvPr id="3" name="Slide Number Placeholder 2"/>
          <p:cNvSpPr>
            <a:spLocks noGrp="1"/>
          </p:cNvSpPr>
          <p:nvPr>
            <p:ph type="sldNum" sz="quarter" idx="12"/>
          </p:nvPr>
        </p:nvSpPr>
        <p:spPr/>
        <p:txBody>
          <a:bodyPr/>
          <a:lstStyle/>
          <a:p>
            <a:fld id="{651FC063-5EA9-49AF-AFAF-D68C9E82B23B}" type="slidenum">
              <a:rPr lang="en-US" smtClean="0"/>
              <a:pPr/>
              <a:t>34</a:t>
            </a:fld>
            <a:endParaRPr lang="en-US"/>
          </a:p>
        </p:txBody>
      </p:sp>
    </p:spTree>
    <p:extLst>
      <p:ext uri="{BB962C8B-B14F-4D97-AF65-F5344CB8AC3E}">
        <p14:creationId xmlns:p14="http://schemas.microsoft.com/office/powerpoint/2010/main" val="328007670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51FC063-5EA9-49AF-AFAF-D68C9E82B23B}" type="slidenum">
              <a:rPr lang="en-US" smtClean="0"/>
              <a:pPr/>
              <a:t>35</a:t>
            </a:fld>
            <a:endParaRPr lang="en-US"/>
          </a:p>
        </p:txBody>
      </p:sp>
      <p:pic>
        <p:nvPicPr>
          <p:cNvPr id="4" name="Picture 3" descr="phase 5 aalbor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666"/>
            <a:ext cx="9144000" cy="6570809"/>
          </a:xfrm>
          <a:prstGeom prst="rect">
            <a:avLst/>
          </a:prstGeom>
        </p:spPr>
      </p:pic>
      <p:pic>
        <p:nvPicPr>
          <p:cNvPr id="5" name="Picture 4" descr="Screen Shot 2019-08-07 at 6.58.2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7474" y="3950580"/>
            <a:ext cx="1289326" cy="1601689"/>
          </a:xfrm>
          <a:prstGeom prst="rect">
            <a:avLst/>
          </a:prstGeom>
        </p:spPr>
      </p:pic>
    </p:spTree>
    <p:extLst>
      <p:ext uri="{BB962C8B-B14F-4D97-AF65-F5344CB8AC3E}">
        <p14:creationId xmlns:p14="http://schemas.microsoft.com/office/powerpoint/2010/main" val="115519714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24" y="274638"/>
            <a:ext cx="8971776" cy="495113"/>
          </a:xfrm>
        </p:spPr>
        <p:txBody>
          <a:bodyPr>
            <a:normAutofit fontScale="90000"/>
          </a:bodyPr>
          <a:lstStyle/>
          <a:p>
            <a:r>
              <a:rPr lang="en-US" b="1" dirty="0" smtClean="0">
                <a:solidFill>
                  <a:srgbClr val="FF0000"/>
                </a:solidFill>
              </a:rPr>
              <a:t>Take </a:t>
            </a:r>
            <a:r>
              <a:rPr lang="en-US" b="1" dirty="0" err="1" smtClean="0">
                <a:solidFill>
                  <a:srgbClr val="FF0000"/>
                </a:solidFill>
              </a:rPr>
              <a:t>Aways</a:t>
            </a:r>
            <a:r>
              <a:rPr lang="en-US" b="1" dirty="0" smtClean="0">
                <a:solidFill>
                  <a:srgbClr val="FF0000"/>
                </a:solidFill>
              </a:rPr>
              <a:t> about Dark Side Storytelling</a:t>
            </a:r>
            <a:endParaRPr lang="en-US" b="1" dirty="0">
              <a:solidFill>
                <a:srgbClr val="FF0000"/>
              </a:solidFill>
            </a:endParaRPr>
          </a:p>
        </p:txBody>
      </p:sp>
      <p:sp>
        <p:nvSpPr>
          <p:cNvPr id="3" name="Content Placeholder 2"/>
          <p:cNvSpPr>
            <a:spLocks noGrp="1"/>
          </p:cNvSpPr>
          <p:nvPr>
            <p:ph idx="1"/>
          </p:nvPr>
        </p:nvSpPr>
        <p:spPr>
          <a:xfrm>
            <a:off x="0" y="923701"/>
            <a:ext cx="9144000" cy="5934299"/>
          </a:xfrm>
        </p:spPr>
        <p:txBody>
          <a:bodyPr>
            <a:normAutofit fontScale="77500" lnSpcReduction="20000"/>
          </a:bodyPr>
          <a:lstStyle/>
          <a:p>
            <a:pPr marL="514350" indent="-514350">
              <a:buFont typeface="+mj-lt"/>
              <a:buAutoNum type="arabicPeriod"/>
            </a:pPr>
            <a:r>
              <a:rPr lang="en-US" sz="3800" u="sng" dirty="0" smtClean="0"/>
              <a:t>We are in the Age of Denial of Existential Crises </a:t>
            </a:r>
            <a:r>
              <a:rPr lang="en-US" sz="3800" dirty="0" smtClean="0"/>
              <a:t>(</a:t>
            </a:r>
            <a:r>
              <a:rPr lang="en-US" sz="3100" dirty="0" smtClean="0"/>
              <a:t>Climate Change, Global Warming, Water Day Zeroes, 6</a:t>
            </a:r>
            <a:r>
              <a:rPr lang="en-US" sz="3100" baseline="30000" dirty="0" smtClean="0"/>
              <a:t>th</a:t>
            </a:r>
            <a:r>
              <a:rPr lang="en-US" sz="3100" dirty="0" smtClean="0"/>
              <a:t> Extinction, Creeping Fascism)</a:t>
            </a:r>
          </a:p>
          <a:p>
            <a:pPr marL="514350" indent="-514350">
              <a:buFont typeface="+mj-lt"/>
              <a:buAutoNum type="arabicPeriod"/>
            </a:pPr>
            <a:r>
              <a:rPr lang="en-US" sz="3800" u="sng" dirty="0" smtClean="0"/>
              <a:t>Our Political Elites  are solving Fake Problems of TRIPLE BOTTOM LINE with Fake Solutions of CIRCULAR ECONOMY</a:t>
            </a:r>
            <a:r>
              <a:rPr lang="en-US" sz="3800" dirty="0" smtClean="0"/>
              <a:t>  </a:t>
            </a:r>
            <a:r>
              <a:rPr lang="en-US" sz="3100" dirty="0" smtClean="0"/>
              <a:t>(Trumpism </a:t>
            </a:r>
            <a:r>
              <a:rPr lang="en-US" sz="3100" dirty="0"/>
              <a:t>is a form of violent </a:t>
            </a:r>
            <a:r>
              <a:rPr lang="en-US" sz="3100" dirty="0" smtClean="0"/>
              <a:t>denial;  TrumpLand agencies exist to craft denial narratives in service of fossil fuel, plastic, and big pharmaceutical industries</a:t>
            </a:r>
            <a:r>
              <a:rPr lang="en-US" sz="3800" dirty="0" smtClean="0"/>
              <a:t>) COLONIZING UN &amp; EU 2030 Agenda</a:t>
            </a:r>
          </a:p>
          <a:p>
            <a:pPr marL="514350" indent="-514350">
              <a:buFont typeface="+mj-lt"/>
              <a:buAutoNum type="arabicPeriod"/>
            </a:pPr>
            <a:r>
              <a:rPr lang="en-US" sz="3800" u="sng" dirty="0" smtClean="0"/>
              <a:t>Neoliberal economists, academic capitalism, and fake news are all about denial of existential crises spiraling out of control</a:t>
            </a:r>
          </a:p>
          <a:p>
            <a:pPr marL="514350" indent="-514350">
              <a:buFont typeface="+mj-lt"/>
              <a:buAutoNum type="arabicPeriod"/>
            </a:pPr>
            <a:r>
              <a:rPr lang="en-US" sz="3800" u="sng" dirty="0" smtClean="0"/>
              <a:t>United Nations doing Doomsday Climate Storytelling that most people tune out</a:t>
            </a:r>
            <a:r>
              <a:rPr lang="en-US" sz="3800" dirty="0" smtClean="0"/>
              <a:t>, since evolutionary brain socialized to only see immediate  threats to survival</a:t>
            </a:r>
          </a:p>
          <a:p>
            <a:pPr marL="0" indent="0">
              <a:buNone/>
            </a:pPr>
            <a:endParaRPr lang="en-US" dirty="0" smtClean="0"/>
          </a:p>
          <a:p>
            <a:pPr marL="514350" indent="-51435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36</a:t>
            </a:fld>
            <a:endParaRPr lang="en-US"/>
          </a:p>
        </p:txBody>
      </p:sp>
    </p:spTree>
    <p:extLst>
      <p:ext uri="{BB962C8B-B14F-4D97-AF65-F5344CB8AC3E}">
        <p14:creationId xmlns:p14="http://schemas.microsoft.com/office/powerpoint/2010/main" val="136102230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nal Cover NO PLANET 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767" y="-12754"/>
            <a:ext cx="3203233" cy="3868760"/>
          </a:xfrm>
          <a:prstGeom prst="rect">
            <a:avLst/>
          </a:prstGeom>
        </p:spPr>
      </p:pic>
      <p:sp>
        <p:nvSpPr>
          <p:cNvPr id="2" name="TextBox 1"/>
          <p:cNvSpPr txBox="1"/>
          <p:nvPr/>
        </p:nvSpPr>
        <p:spPr>
          <a:xfrm>
            <a:off x="2946700" y="1"/>
            <a:ext cx="2994067" cy="4339650"/>
          </a:xfrm>
          <a:prstGeom prst="rect">
            <a:avLst/>
          </a:prstGeom>
          <a:solidFill>
            <a:srgbClr val="008000"/>
          </a:solidFill>
          <a:ln w="38100" cmpd="sng">
            <a:solidFill>
              <a:schemeClr val="tx1"/>
            </a:solidFill>
          </a:ln>
        </p:spPr>
        <p:txBody>
          <a:bodyPr wrap="square" rtlCol="0">
            <a:spAutoFit/>
          </a:bodyPr>
          <a:lstStyle/>
          <a:p>
            <a:pPr algn="ctr"/>
            <a:r>
              <a:rPr lang="en-US" b="1" cap="all" dirty="0"/>
              <a:t>Storytelling Science and Your </a:t>
            </a:r>
            <a:r>
              <a:rPr lang="en-US" b="1" cap="all" dirty="0" smtClean="0"/>
              <a:t>Dissertation</a:t>
            </a:r>
          </a:p>
          <a:p>
            <a:pPr algn="ctr"/>
            <a:endParaRPr lang="en-US" b="1" cap="all" dirty="0"/>
          </a:p>
          <a:p>
            <a:pPr algn="ctr"/>
            <a:endParaRPr lang="en-US" b="1" cap="all" dirty="0" smtClean="0"/>
          </a:p>
          <a:p>
            <a:pPr algn="ctr"/>
            <a:endParaRPr lang="en-US" b="1" cap="all" dirty="0" smtClean="0"/>
          </a:p>
          <a:p>
            <a:pPr algn="ctr"/>
            <a:endParaRPr lang="en-US" b="1" cap="all" dirty="0"/>
          </a:p>
          <a:p>
            <a:pPr algn="ctr"/>
            <a:endParaRPr lang="en-US" dirty="0" smtClean="0"/>
          </a:p>
          <a:p>
            <a:pPr algn="ctr"/>
            <a:endParaRPr lang="en-US" dirty="0" smtClean="0"/>
          </a:p>
          <a:p>
            <a:pPr algn="ctr"/>
            <a:endParaRPr lang="en-US" dirty="0"/>
          </a:p>
          <a:p>
            <a:pPr algn="ctr"/>
            <a:endParaRPr lang="en-US" dirty="0" smtClean="0"/>
          </a:p>
          <a:p>
            <a:pPr algn="ctr"/>
            <a:endParaRPr lang="en-US" dirty="0" smtClean="0"/>
          </a:p>
          <a:p>
            <a:pPr algn="ctr"/>
            <a:r>
              <a:rPr lang="en-US" dirty="0" smtClean="0"/>
              <a:t>David </a:t>
            </a:r>
            <a:r>
              <a:rPr lang="en-US" dirty="0"/>
              <a:t>M. Boje &amp; Grace Ann Rosile</a:t>
            </a:r>
          </a:p>
          <a:p>
            <a:pPr algn="ctr"/>
            <a:r>
              <a:rPr lang="en-US" sz="1400" dirty="0"/>
              <a:t>UK, US, Singapore: World Scientific</a:t>
            </a:r>
          </a:p>
          <a:p>
            <a:pPr algn="ctr"/>
            <a:r>
              <a:rPr lang="en-US" sz="1400" dirty="0"/>
              <a:t>February 21, 2019; Revised March </a:t>
            </a:r>
            <a:r>
              <a:rPr lang="en-US" sz="1400" dirty="0" smtClean="0"/>
              <a:t>19, 2019</a:t>
            </a:r>
            <a:endParaRPr lang="en-US" sz="1400" dirty="0"/>
          </a:p>
        </p:txBody>
      </p:sp>
      <p:sp>
        <p:nvSpPr>
          <p:cNvPr id="3" name="Rectangle 2"/>
          <p:cNvSpPr/>
          <p:nvPr/>
        </p:nvSpPr>
        <p:spPr>
          <a:xfrm>
            <a:off x="3283177" y="5376431"/>
            <a:ext cx="5860823" cy="1384995"/>
          </a:xfrm>
          <a:prstGeom prst="rect">
            <a:avLst/>
          </a:prstGeom>
        </p:spPr>
        <p:txBody>
          <a:bodyPr wrap="square">
            <a:spAutoFit/>
          </a:bodyPr>
          <a:lstStyle/>
          <a:p>
            <a:r>
              <a:rPr lang="en-US" sz="2800" b="1" dirty="0" smtClean="0">
                <a:solidFill>
                  <a:schemeClr val="tx1">
                    <a:lumMod val="85000"/>
                    <a:lumOff val="15000"/>
                  </a:schemeClr>
                </a:solidFill>
                <a:hlinkClick r:id="rId4"/>
              </a:rPr>
              <a:t>Download Storytelling Science </a:t>
            </a:r>
            <a:r>
              <a:rPr lang="en-US" sz="2800" b="1" dirty="0">
                <a:solidFill>
                  <a:schemeClr val="tx1">
                    <a:lumMod val="85000"/>
                    <a:lumOff val="15000"/>
                  </a:schemeClr>
                </a:solidFill>
                <a:hlinkClick r:id="rId4"/>
              </a:rPr>
              <a:t>book </a:t>
            </a:r>
            <a:r>
              <a:rPr lang="en-US" sz="2800" b="1" dirty="0">
                <a:solidFill>
                  <a:schemeClr val="tx1">
                    <a:lumMod val="85000"/>
                    <a:lumOff val="15000"/>
                  </a:schemeClr>
                </a:solidFill>
              </a:rPr>
              <a:t>and slides for this presentation at </a:t>
            </a:r>
            <a:r>
              <a:rPr lang="en-US" sz="2800" b="1" dirty="0">
                <a:solidFill>
                  <a:schemeClr val="tx1">
                    <a:lumMod val="85000"/>
                    <a:lumOff val="15000"/>
                  </a:schemeClr>
                </a:solidFill>
                <a:hlinkClick r:id="rId5"/>
              </a:rPr>
              <a:t>https://davidboje.com</a:t>
            </a:r>
            <a:r>
              <a:rPr lang="en-US" sz="2800" b="1" dirty="0" smtClean="0">
                <a:solidFill>
                  <a:schemeClr val="tx1">
                    <a:lumMod val="85000"/>
                    <a:lumOff val="15000"/>
                  </a:schemeClr>
                </a:solidFill>
                <a:hlinkClick r:id="rId5"/>
              </a:rPr>
              <a:t>/Aalborg</a:t>
            </a:r>
            <a:r>
              <a:rPr lang="en-US" sz="2800" b="1" dirty="0" smtClean="0">
                <a:solidFill>
                  <a:schemeClr val="tx1">
                    <a:lumMod val="85000"/>
                    <a:lumOff val="15000"/>
                  </a:schemeClr>
                </a:solidFill>
              </a:rPr>
              <a:t>  </a:t>
            </a:r>
            <a:endParaRPr lang="en-US" sz="2800" b="1" dirty="0">
              <a:solidFill>
                <a:schemeClr val="tx1">
                  <a:lumMod val="85000"/>
                  <a:lumOff val="15000"/>
                </a:schemeClr>
              </a:solidFill>
            </a:endParaRPr>
          </a:p>
        </p:txBody>
      </p:sp>
      <p:pic>
        <p:nvPicPr>
          <p:cNvPr id="8" name="Picture 7"/>
          <p:cNvPicPr>
            <a:picLocks noChangeAspect="1"/>
          </p:cNvPicPr>
          <p:nvPr/>
        </p:nvPicPr>
        <p:blipFill>
          <a:blip r:embed="rId6"/>
          <a:stretch>
            <a:fillRect/>
          </a:stretch>
        </p:blipFill>
        <p:spPr>
          <a:xfrm>
            <a:off x="3630083" y="705555"/>
            <a:ext cx="1678643" cy="2255018"/>
          </a:xfrm>
          <a:prstGeom prst="rect">
            <a:avLst/>
          </a:prstGeom>
        </p:spPr>
      </p:pic>
      <p:pic>
        <p:nvPicPr>
          <p:cNvPr id="9" name="Picture 8"/>
          <p:cNvPicPr/>
          <p:nvPr/>
        </p:nvPicPr>
        <p:blipFill>
          <a:blip r:embed="rId7">
            <a:extLst>
              <a:ext uri="{28A0092B-C50C-407E-A947-70E740481C1C}">
                <a14:useLocalDpi xmlns:a14="http://schemas.microsoft.com/office/drawing/2010/main" val="0"/>
              </a:ext>
            </a:extLst>
          </a:blip>
          <a:stretch>
            <a:fillRect/>
          </a:stretch>
        </p:blipFill>
        <p:spPr>
          <a:xfrm>
            <a:off x="0" y="3668351"/>
            <a:ext cx="2782135" cy="3189650"/>
          </a:xfrm>
          <a:prstGeom prst="rect">
            <a:avLst/>
          </a:prstGeom>
        </p:spPr>
      </p:pic>
      <p:sp>
        <p:nvSpPr>
          <p:cNvPr id="5" name="TextBox 4"/>
          <p:cNvSpPr txBox="1"/>
          <p:nvPr/>
        </p:nvSpPr>
        <p:spPr>
          <a:xfrm>
            <a:off x="3070377" y="4389938"/>
            <a:ext cx="6222736" cy="707886"/>
          </a:xfrm>
          <a:prstGeom prst="rect">
            <a:avLst/>
          </a:prstGeom>
          <a:noFill/>
        </p:spPr>
        <p:txBody>
          <a:bodyPr wrap="square" rtlCol="0">
            <a:spAutoFit/>
          </a:bodyPr>
          <a:lstStyle/>
          <a:p>
            <a:r>
              <a:rPr lang="en-US" sz="4000" b="1" i="1" dirty="0" smtClean="0"/>
              <a:t>Thank You: Any Questions?</a:t>
            </a:r>
            <a:endParaRPr lang="en-US" sz="4000" b="1" i="1"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37</a:t>
            </a:fld>
            <a:endParaRPr lang="en-US"/>
          </a:p>
        </p:txBody>
      </p:sp>
      <p:pic>
        <p:nvPicPr>
          <p:cNvPr id="10" name="Picture 9"/>
          <p:cNvPicPr>
            <a:picLocks noChangeAspect="1"/>
          </p:cNvPicPr>
          <p:nvPr/>
        </p:nvPicPr>
        <p:blipFill>
          <a:blip r:embed="rId8"/>
          <a:stretch>
            <a:fillRect/>
          </a:stretch>
        </p:blipFill>
        <p:spPr>
          <a:xfrm>
            <a:off x="-1" y="1"/>
            <a:ext cx="2782135" cy="3668350"/>
          </a:xfrm>
          <a:prstGeom prst="rect">
            <a:avLst/>
          </a:prstGeom>
        </p:spPr>
      </p:pic>
    </p:spTree>
    <p:extLst>
      <p:ext uri="{BB962C8B-B14F-4D97-AF65-F5344CB8AC3E}">
        <p14:creationId xmlns:p14="http://schemas.microsoft.com/office/powerpoint/2010/main" val="2796323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McMurry University's "Water is Life” Storytelling Conference: Water as More Valuable than Oil</a:t>
            </a:r>
            <a:r>
              <a:rPr lang="en-US" sz="2800" dirty="0"/>
              <a:t/>
            </a:r>
            <a:br>
              <a:rPr lang="en-US" sz="2800" dirty="0"/>
            </a:br>
            <a:endParaRPr lang="en-US" sz="2800" dirty="0"/>
          </a:p>
        </p:txBody>
      </p:sp>
      <p:sp>
        <p:nvSpPr>
          <p:cNvPr id="4" name="Rectangle 3"/>
          <p:cNvSpPr/>
          <p:nvPr/>
        </p:nvSpPr>
        <p:spPr>
          <a:xfrm>
            <a:off x="2697384" y="1417638"/>
            <a:ext cx="2748732" cy="369332"/>
          </a:xfrm>
          <a:prstGeom prst="rect">
            <a:avLst/>
          </a:prstGeom>
        </p:spPr>
        <p:txBody>
          <a:bodyPr wrap="none">
            <a:spAutoFit/>
          </a:bodyPr>
          <a:lstStyle/>
          <a:p>
            <a:r>
              <a:rPr lang="en-US" dirty="0"/>
              <a:t>March 18, 19, and 20, 2020 </a:t>
            </a:r>
          </a:p>
        </p:txBody>
      </p:sp>
      <p:sp>
        <p:nvSpPr>
          <p:cNvPr id="5" name="Rectangle 4"/>
          <p:cNvSpPr/>
          <p:nvPr/>
        </p:nvSpPr>
        <p:spPr>
          <a:xfrm>
            <a:off x="457200" y="2136061"/>
            <a:ext cx="8229600" cy="4524315"/>
          </a:xfrm>
          <a:prstGeom prst="rect">
            <a:avLst/>
          </a:prstGeom>
        </p:spPr>
        <p:txBody>
          <a:bodyPr wrap="square">
            <a:spAutoFit/>
          </a:bodyPr>
          <a:lstStyle/>
          <a:p>
            <a:r>
              <a:rPr lang="en-US" sz="3200" dirty="0"/>
              <a:t>Professors David M. Boje, Ph.D. and Duncan Pelly, Ph.D. will facilitate the conference, plan the presentations, and host interactive sessions.   </a:t>
            </a:r>
            <a:endParaRPr lang="en-US" sz="3200" dirty="0" smtClean="0"/>
          </a:p>
          <a:p>
            <a:endParaRPr lang="en-US" sz="3200" dirty="0"/>
          </a:p>
          <a:p>
            <a:r>
              <a:rPr lang="en-US" sz="3200" dirty="0"/>
              <a:t>P</a:t>
            </a:r>
            <a:r>
              <a:rPr lang="en-US" sz="3200" dirty="0" smtClean="0"/>
              <a:t>lease </a:t>
            </a:r>
            <a:r>
              <a:rPr lang="en-US" sz="3200" dirty="0"/>
              <a:t>contact either Professor David Boje </a:t>
            </a:r>
            <a:r>
              <a:rPr lang="en-US" sz="3200" dirty="0">
                <a:hlinkClick r:id="rId2"/>
              </a:rPr>
              <a:t>davidboje@gmail.com</a:t>
            </a:r>
            <a:r>
              <a:rPr lang="en-US" sz="3200" dirty="0"/>
              <a:t> or Professor Duncan Pelly </a:t>
            </a:r>
            <a:r>
              <a:rPr lang="en-US" sz="3200" dirty="0">
                <a:hlinkClick r:id="rId3"/>
              </a:rPr>
              <a:t>duncan.pelly@gmail.com</a:t>
            </a:r>
            <a:r>
              <a:rPr lang="en-US" sz="3200" dirty="0"/>
              <a:t> with a two page proposal and your contact information. </a:t>
            </a:r>
            <a:endParaRPr lang="en-US" sz="3200" dirty="0" smtClean="0"/>
          </a:p>
          <a:p>
            <a:pPr algn="r"/>
            <a:r>
              <a:rPr lang="en-US" sz="3200" b="1" dirty="0" smtClean="0">
                <a:solidFill>
                  <a:srgbClr val="FF0000"/>
                </a:solidFill>
              </a:rPr>
              <a:t>Eliminate all single use plastic</a:t>
            </a:r>
            <a:endParaRPr lang="en-US" sz="3200" b="1" dirty="0">
              <a:solidFill>
                <a:srgbClr val="FF0000"/>
              </a:solidFill>
            </a:endParaRPr>
          </a:p>
        </p:txBody>
      </p:sp>
      <p:sp>
        <p:nvSpPr>
          <p:cNvPr id="3" name="Slide Number Placeholder 2"/>
          <p:cNvSpPr>
            <a:spLocks noGrp="1"/>
          </p:cNvSpPr>
          <p:nvPr>
            <p:ph type="sldNum" sz="quarter" idx="12"/>
          </p:nvPr>
        </p:nvSpPr>
        <p:spPr/>
        <p:txBody>
          <a:bodyPr/>
          <a:lstStyle/>
          <a:p>
            <a:fld id="{651FC063-5EA9-49AF-AFAF-D68C9E82B23B}" type="slidenum">
              <a:rPr lang="en-US" smtClean="0"/>
              <a:pPr/>
              <a:t>38</a:t>
            </a:fld>
            <a:endParaRPr lang="en-US"/>
          </a:p>
        </p:txBody>
      </p:sp>
    </p:spTree>
    <p:extLst>
      <p:ext uri="{BB962C8B-B14F-4D97-AF65-F5344CB8AC3E}">
        <p14:creationId xmlns:p14="http://schemas.microsoft.com/office/powerpoint/2010/main" val="196055508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1FC063-5EA9-49AF-AFAF-D68C9E82B23B}" type="slidenum">
              <a:rPr lang="en-US" smtClean="0"/>
              <a:pPr/>
              <a:t>39</a:t>
            </a:fld>
            <a:endParaRPr lang="en-US"/>
          </a:p>
        </p:txBody>
      </p:sp>
      <p:sp>
        <p:nvSpPr>
          <p:cNvPr id="5" name="Rectangle 4"/>
          <p:cNvSpPr/>
          <p:nvPr/>
        </p:nvSpPr>
        <p:spPr>
          <a:xfrm>
            <a:off x="4479667" y="3244334"/>
            <a:ext cx="184666" cy="369332"/>
          </a:xfrm>
          <a:prstGeom prst="rect">
            <a:avLst/>
          </a:prstGeom>
        </p:spPr>
        <p:txBody>
          <a:bodyPr wrap="none">
            <a:spAutoFit/>
          </a:bodyPr>
          <a:lstStyle/>
          <a:p>
            <a:r>
              <a:rPr lang="en-US" dirty="0"/>
              <a:t> </a:t>
            </a:r>
          </a:p>
        </p:txBody>
      </p:sp>
      <p:pic>
        <p:nvPicPr>
          <p:cNvPr id="7" name="Picture 6" descr="Screen Shot 2019-08-08 at 5.31.1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959125"/>
          </a:xfrm>
          <a:prstGeom prst="rect">
            <a:avLst/>
          </a:prstGeom>
        </p:spPr>
      </p:pic>
      <p:sp>
        <p:nvSpPr>
          <p:cNvPr id="8" name="Rectangle 7"/>
          <p:cNvSpPr/>
          <p:nvPr/>
        </p:nvSpPr>
        <p:spPr>
          <a:xfrm>
            <a:off x="0" y="4922917"/>
            <a:ext cx="9143999" cy="1938992"/>
          </a:xfrm>
          <a:prstGeom prst="rect">
            <a:avLst/>
          </a:prstGeom>
        </p:spPr>
        <p:txBody>
          <a:bodyPr wrap="square">
            <a:spAutoFit/>
          </a:bodyPr>
          <a:lstStyle/>
          <a:p>
            <a:pPr defTabSz="457200">
              <a:defRPr/>
            </a:pPr>
            <a:r>
              <a:rPr lang="en-US" sz="2400" dirty="0"/>
              <a:t>Lundholt, Marianne Wolff, &amp; Boje, David M. (2018). Understanding Organizational Narrative-Counter-narratives Dynamics: An overview of Communication Constitutes Organization (CCO) and Storytelling Organization Theory (SOT) approaches. </a:t>
            </a:r>
            <a:r>
              <a:rPr lang="en-US" sz="2400" i="1" dirty="0"/>
              <a:t>Communication and Language at Work</a:t>
            </a:r>
            <a:r>
              <a:rPr lang="en-US" sz="2400" dirty="0"/>
              <a:t>, </a:t>
            </a:r>
            <a:r>
              <a:rPr lang="en-US" sz="2400" i="1" dirty="0"/>
              <a:t>5</a:t>
            </a:r>
            <a:r>
              <a:rPr lang="en-US" sz="2400" dirty="0"/>
              <a:t>(1), 18-29. </a:t>
            </a:r>
            <a:r>
              <a:rPr lang="en-US" sz="2400" dirty="0" smtClean="0"/>
              <a:t>(</a:t>
            </a:r>
            <a:r>
              <a:rPr lang="en-US" sz="2400" dirty="0" smtClean="0">
                <a:hlinkClick r:id="rId4"/>
              </a:rPr>
              <a:t>see Article</a:t>
            </a:r>
            <a:r>
              <a:rPr lang="en-US" sz="2400" dirty="0" smtClean="0"/>
              <a:t>)</a:t>
            </a:r>
            <a:endParaRPr lang="en-US" sz="2400" dirty="0"/>
          </a:p>
        </p:txBody>
      </p:sp>
    </p:spTree>
    <p:extLst>
      <p:ext uri="{BB962C8B-B14F-4D97-AF65-F5344CB8AC3E}">
        <p14:creationId xmlns:p14="http://schemas.microsoft.com/office/powerpoint/2010/main" val="88095937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hlinkClick r:id="rId3"/>
              </a:rPr>
              <a:t>What is Dark Side of Water Storytelling</a:t>
            </a:r>
            <a:r>
              <a:rPr lang="en-US" b="1" dirty="0" smtClean="0">
                <a:solidFill>
                  <a:srgbClr val="FF0000"/>
                </a:solidFill>
              </a:rPr>
              <a:t>? (book link)</a:t>
            </a:r>
            <a:endParaRPr lang="en-US" b="1" dirty="0">
              <a:solidFill>
                <a:srgbClr val="FF0000"/>
              </a:solidFill>
            </a:endParaRPr>
          </a:p>
        </p:txBody>
      </p:sp>
      <p:sp>
        <p:nvSpPr>
          <p:cNvPr id="3" name="Content Placeholder 2"/>
          <p:cNvSpPr>
            <a:spLocks noGrp="1"/>
          </p:cNvSpPr>
          <p:nvPr>
            <p:ph idx="1"/>
          </p:nvPr>
        </p:nvSpPr>
        <p:spPr>
          <a:xfrm>
            <a:off x="0" y="1600200"/>
            <a:ext cx="8686800" cy="4756150"/>
          </a:xfrm>
        </p:spPr>
        <p:txBody>
          <a:bodyPr>
            <a:normAutofit fontScale="85000" lnSpcReduction="20000"/>
          </a:bodyPr>
          <a:lstStyle/>
          <a:p>
            <a:pPr marL="514350" indent="-514350">
              <a:buFont typeface="+mj-lt"/>
              <a:buAutoNum type="arabicPeriod"/>
            </a:pPr>
            <a:r>
              <a:rPr lang="en-US" dirty="0" smtClean="0"/>
              <a:t>Corporate environmentalism (Linstead &amp; Banerjee, 2009) has colonized deep ecology with storylines of  ‘sustainable economic development</a:t>
            </a:r>
            <a:r>
              <a:rPr lang="en-US" b="1" dirty="0" smtClean="0">
                <a:solidFill>
                  <a:srgbClr val="008000"/>
                </a:solidFill>
              </a:rPr>
              <a:t>’ &amp; Greenwash</a:t>
            </a:r>
          </a:p>
          <a:p>
            <a:pPr marL="514350" indent="-514350">
              <a:buFont typeface="+mj-lt"/>
              <a:buAutoNum type="arabicPeriod"/>
            </a:pPr>
            <a:r>
              <a:rPr lang="en-US" dirty="0" smtClean="0"/>
              <a:t> ‘Triple Bottom Line’ &amp; ‘Circular Economy’ emplotments of ‘Business-As-Usual (BAU) ‘Business Storytelling’ have already co-opted the  United Nations’ and European Union’s ‘Agenda 2030’ </a:t>
            </a:r>
          </a:p>
          <a:p>
            <a:pPr marL="514350" indent="-514350">
              <a:buFont typeface="+mj-lt"/>
              <a:buAutoNum type="arabicPeriod"/>
            </a:pPr>
            <a:r>
              <a:rPr lang="en-US" dirty="0" smtClean="0"/>
              <a:t>The 17 UN Sustainable Development Goals (SDGs) attempts to keep global warming within </a:t>
            </a:r>
            <a:r>
              <a:rPr lang="nb-NO" b="1" dirty="0" smtClean="0"/>
              <a:t>1.5</a:t>
            </a:r>
            <a:r>
              <a:rPr lang="nb-NO" dirty="0" smtClean="0"/>
              <a:t>˚</a:t>
            </a:r>
            <a:r>
              <a:rPr lang="nb-NO" b="1" dirty="0" smtClean="0"/>
              <a:t>C, returning climate to pre-industrial levels</a:t>
            </a:r>
            <a:r>
              <a:rPr lang="nb-NO" b="1" i="1" dirty="0" smtClean="0"/>
              <a:t>,  antenarrative ’bet on the future’ has already </a:t>
            </a:r>
            <a:r>
              <a:rPr lang="nb-NO" b="1" i="1" dirty="0" err="1" smtClean="0"/>
              <a:t>been</a:t>
            </a:r>
            <a:r>
              <a:rPr lang="nb-NO" b="1" i="1" dirty="0" smtClean="0"/>
              <a:t> co-</a:t>
            </a:r>
            <a:r>
              <a:rPr lang="nb-NO" b="1" i="1" dirty="0" err="1" smtClean="0"/>
              <a:t>opted</a:t>
            </a:r>
            <a:endParaRPr lang="nb-NO" b="1" i="1" dirty="0" smtClean="0"/>
          </a:p>
          <a:p>
            <a:pPr marL="514350" indent="-514350">
              <a:buFont typeface="+mj-lt"/>
              <a:buAutoNum type="arabicPeriod"/>
            </a:pPr>
            <a:r>
              <a:rPr lang="nb-NO" i="1" dirty="0" smtClean="0"/>
              <a:t>Haraway’s </a:t>
            </a:r>
            <a:r>
              <a:rPr lang="nb-NO" i="1" dirty="0" err="1" smtClean="0"/>
              <a:t>Staying</a:t>
            </a:r>
            <a:r>
              <a:rPr lang="nb-NO" i="1" dirty="0" smtClean="0"/>
              <a:t> With Trouble</a:t>
            </a:r>
            <a:endParaRPr lang="en-US" dirty="0" smtClean="0"/>
          </a:p>
          <a:p>
            <a:pPr marL="514350" indent="-514350">
              <a:buFont typeface="+mj-lt"/>
              <a:buAutoNum type="arabicPeriod"/>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4</a:t>
            </a:fld>
            <a:endParaRPr lang="en-US"/>
          </a:p>
        </p:txBody>
      </p:sp>
    </p:spTree>
    <p:extLst>
      <p:ext uri="{BB962C8B-B14F-4D97-AF65-F5344CB8AC3E}">
        <p14:creationId xmlns:p14="http://schemas.microsoft.com/office/powerpoint/2010/main" val="11422973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1FC063-5EA9-49AF-AFAF-D68C9E82B23B}" type="slidenum">
              <a:rPr lang="en-US" smtClean="0"/>
              <a:pPr/>
              <a:t>40</a:t>
            </a:fld>
            <a:endParaRPr lang="en-US"/>
          </a:p>
        </p:txBody>
      </p:sp>
      <p:pic>
        <p:nvPicPr>
          <p:cNvPr id="5" name="Picture 4"/>
          <p:cNvPicPr>
            <a:picLocks noChangeAspect="1"/>
          </p:cNvPicPr>
          <p:nvPr/>
        </p:nvPicPr>
        <p:blipFill>
          <a:blip r:embed="rId3"/>
          <a:stretch>
            <a:fillRect/>
          </a:stretch>
        </p:blipFill>
        <p:spPr>
          <a:xfrm>
            <a:off x="0" y="-1"/>
            <a:ext cx="9144000" cy="6721475"/>
          </a:xfrm>
          <a:prstGeom prst="rect">
            <a:avLst/>
          </a:prstGeom>
        </p:spPr>
      </p:pic>
    </p:spTree>
    <p:extLst>
      <p:ext uri="{BB962C8B-B14F-4D97-AF65-F5344CB8AC3E}">
        <p14:creationId xmlns:p14="http://schemas.microsoft.com/office/powerpoint/2010/main" val="21305124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1FC063-5EA9-49AF-AFAF-D68C9E82B23B}" type="slidenum">
              <a:rPr lang="en-US" smtClean="0"/>
              <a:pPr/>
              <a:t>41</a:t>
            </a:fld>
            <a:endParaRPr lang="en-US"/>
          </a:p>
        </p:txBody>
      </p:sp>
      <p:pic>
        <p:nvPicPr>
          <p:cNvPr id="5" name="Picture 4" descr="Screen Shot 2019-08-09 at 7.42.1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Tree>
    <p:extLst>
      <p:ext uri="{BB962C8B-B14F-4D97-AF65-F5344CB8AC3E}">
        <p14:creationId xmlns:p14="http://schemas.microsoft.com/office/powerpoint/2010/main" val="259273751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10609"/>
            <a:ext cx="2993481" cy="3303058"/>
          </a:xfrm>
        </p:spPr>
        <p:txBody>
          <a:bodyPr>
            <a:normAutofit fontScale="90000"/>
          </a:bodyPr>
          <a:lstStyle/>
          <a:p>
            <a:r>
              <a:rPr lang="en-US" b="1" dirty="0" smtClean="0">
                <a:solidFill>
                  <a:schemeClr val="accent6">
                    <a:lumMod val="50000"/>
                  </a:schemeClr>
                </a:solidFill>
              </a:rPr>
              <a:t>The state of New Mexico tells a different story of water</a:t>
            </a:r>
            <a:endParaRPr lang="en-US" b="1" dirty="0">
              <a:solidFill>
                <a:schemeClr val="accent6">
                  <a:lumMod val="50000"/>
                </a:schemeClr>
              </a:solidFill>
            </a:endParaRPr>
          </a:p>
        </p:txBody>
      </p:sp>
      <p:sp>
        <p:nvSpPr>
          <p:cNvPr id="4" name="Slide Number Placeholder 3"/>
          <p:cNvSpPr>
            <a:spLocks noGrp="1"/>
          </p:cNvSpPr>
          <p:nvPr>
            <p:ph type="sldNum" sz="quarter" idx="12"/>
          </p:nvPr>
        </p:nvSpPr>
        <p:spPr/>
        <p:txBody>
          <a:bodyPr/>
          <a:lstStyle/>
          <a:p>
            <a:fld id="{651FC063-5EA9-49AF-AFAF-D68C9E82B23B}" type="slidenum">
              <a:rPr lang="en-US" smtClean="0"/>
              <a:pPr/>
              <a:t>42</a:t>
            </a:fld>
            <a:endParaRPr lang="en-US"/>
          </a:p>
        </p:txBody>
      </p:sp>
      <p:pic>
        <p:nvPicPr>
          <p:cNvPr id="5" name="Picture 4" descr="Screen Shot 2019-08-10 at 5.50.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3481" y="0"/>
            <a:ext cx="6150519" cy="6858000"/>
          </a:xfrm>
          <a:prstGeom prst="rect">
            <a:avLst/>
          </a:prstGeom>
        </p:spPr>
      </p:pic>
      <p:sp>
        <p:nvSpPr>
          <p:cNvPr id="10" name="Right Arrow 9"/>
          <p:cNvSpPr/>
          <p:nvPr/>
        </p:nvSpPr>
        <p:spPr>
          <a:xfrm rot="805594">
            <a:off x="2156924" y="3687468"/>
            <a:ext cx="2877503" cy="363147"/>
          </a:xfrm>
          <a:prstGeom prst="rightArrow">
            <a:avLst/>
          </a:prstGeom>
          <a:no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77438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1362"/>
          </a:xfrm>
        </p:spPr>
        <p:txBody>
          <a:bodyPr>
            <a:normAutofit fontScale="90000"/>
          </a:bodyPr>
          <a:lstStyle/>
          <a:p>
            <a:r>
              <a:rPr lang="en-US" dirty="0" smtClean="0"/>
              <a:t>The radical change need to hit Agenda 2030 target</a:t>
            </a:r>
            <a:endParaRPr lang="en-US" dirty="0"/>
          </a:p>
        </p:txBody>
      </p:sp>
      <p:sp>
        <p:nvSpPr>
          <p:cNvPr id="3" name="Slide Number Placeholder 2"/>
          <p:cNvSpPr>
            <a:spLocks noGrp="1"/>
          </p:cNvSpPr>
          <p:nvPr>
            <p:ph type="sldNum" sz="quarter" idx="12"/>
          </p:nvPr>
        </p:nvSpPr>
        <p:spPr/>
        <p:txBody>
          <a:bodyPr/>
          <a:lstStyle/>
          <a:p>
            <a:fld id="{651FC063-5EA9-49AF-AFAF-D68C9E82B23B}" type="slidenum">
              <a:rPr lang="en-US" smtClean="0"/>
              <a:pPr/>
              <a:t>43</a:t>
            </a:fld>
            <a:endParaRPr lang="en-US"/>
          </a:p>
        </p:txBody>
      </p:sp>
      <p:pic>
        <p:nvPicPr>
          <p:cNvPr id="4" name="Picture 3" descr="Screen Shot 2019-08-12 at 9.41.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8833"/>
            <a:ext cx="9144000" cy="5609167"/>
          </a:xfrm>
          <a:prstGeom prst="rect">
            <a:avLst/>
          </a:prstGeom>
        </p:spPr>
      </p:pic>
    </p:spTree>
    <p:extLst>
      <p:ext uri="{BB962C8B-B14F-4D97-AF65-F5344CB8AC3E}">
        <p14:creationId xmlns:p14="http://schemas.microsoft.com/office/powerpoint/2010/main" val="1110049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Kevin Bixby</a:t>
            </a:r>
            <a:endParaRPr lang="en-US" dirty="0"/>
          </a:p>
        </p:txBody>
      </p:sp>
      <p:sp>
        <p:nvSpPr>
          <p:cNvPr id="3" name="Content Placeholder 2"/>
          <p:cNvSpPr>
            <a:spLocks noGrp="1"/>
          </p:cNvSpPr>
          <p:nvPr>
            <p:ph idx="1"/>
          </p:nvPr>
        </p:nvSpPr>
        <p:spPr>
          <a:xfrm>
            <a:off x="130729" y="1251153"/>
            <a:ext cx="8777493" cy="5105197"/>
          </a:xfrm>
        </p:spPr>
        <p:txBody>
          <a:bodyPr>
            <a:normAutofit fontScale="85000" lnSpcReduction="10000"/>
          </a:bodyPr>
          <a:lstStyle/>
          <a:p>
            <a:pPr marL="0" indent="0">
              <a:buNone/>
            </a:pPr>
            <a:r>
              <a:rPr lang="en-US" dirty="0" smtClean="0"/>
              <a:t>“</a:t>
            </a:r>
            <a:r>
              <a:rPr lang="en-US" dirty="0"/>
              <a:t>People think ‘well it’s weird the river dries up in the wintertime.’ But it didn’t used to dry up in the wintertime</a:t>
            </a:r>
            <a:r>
              <a:rPr lang="en-US" dirty="0" smtClean="0"/>
              <a:t>... </a:t>
            </a:r>
            <a:r>
              <a:rPr lang="en-US" dirty="0"/>
              <a:t>It’s because all the water is allocated for agriculture, and farmers don’t want that water released in the wintertime, so they store it up behind the </a:t>
            </a:r>
            <a:r>
              <a:rPr lang="en-US" dirty="0" smtClean="0"/>
              <a:t>dams</a:t>
            </a:r>
            <a:r>
              <a:rPr lang="mr-IN" dirty="0" smtClean="0"/>
              <a:t>…</a:t>
            </a:r>
            <a:r>
              <a:rPr lang="en-US" dirty="0" smtClean="0"/>
              <a:t> </a:t>
            </a:r>
          </a:p>
          <a:p>
            <a:pPr marL="0" indent="0">
              <a:buNone/>
            </a:pPr>
            <a:r>
              <a:rPr lang="en-US" dirty="0" smtClean="0"/>
              <a:t>So </a:t>
            </a:r>
            <a:r>
              <a:rPr lang="en-US" dirty="0"/>
              <a:t>these three things</a:t>
            </a:r>
            <a:r>
              <a:rPr lang="en-US" dirty="0" smtClean="0"/>
              <a:t>.</a:t>
            </a:r>
          </a:p>
          <a:p>
            <a:pPr marL="514350" indent="-514350">
              <a:buAutoNum type="arabicPeriod"/>
            </a:pPr>
            <a:r>
              <a:rPr lang="en-US" dirty="0" smtClean="0"/>
              <a:t>Taking </a:t>
            </a:r>
            <a:r>
              <a:rPr lang="en-US" dirty="0"/>
              <a:t>of all the water from the river for </a:t>
            </a:r>
            <a:r>
              <a:rPr lang="en-US" dirty="0" smtClean="0"/>
              <a:t>irrigation</a:t>
            </a:r>
            <a:endParaRPr lang="en-US" dirty="0"/>
          </a:p>
          <a:p>
            <a:pPr marL="514350" indent="-514350">
              <a:buAutoNum type="arabicPeriod"/>
            </a:pPr>
            <a:r>
              <a:rPr lang="en-US" dirty="0" smtClean="0"/>
              <a:t>Building </a:t>
            </a:r>
            <a:r>
              <a:rPr lang="en-US" dirty="0"/>
              <a:t>the dam that stop the floods, and </a:t>
            </a:r>
            <a:endParaRPr lang="en-US" dirty="0" smtClean="0"/>
          </a:p>
          <a:p>
            <a:pPr marL="514350" indent="-514350">
              <a:buAutoNum type="arabicPeriod"/>
            </a:pPr>
            <a:r>
              <a:rPr lang="en-US" dirty="0"/>
              <a:t>C</a:t>
            </a:r>
            <a:r>
              <a:rPr lang="en-US" dirty="0" smtClean="0"/>
              <a:t>hannelizing </a:t>
            </a:r>
            <a:r>
              <a:rPr lang="en-US" dirty="0"/>
              <a:t>the river </a:t>
            </a:r>
            <a:endParaRPr lang="en-US" dirty="0" smtClean="0"/>
          </a:p>
          <a:p>
            <a:pPr marL="0" indent="0">
              <a:buNone/>
            </a:pPr>
            <a:r>
              <a:rPr lang="en-US" dirty="0" smtClean="0"/>
              <a:t>have </a:t>
            </a:r>
            <a:r>
              <a:rPr lang="en-US" dirty="0"/>
              <a:t>destroyed the river ecosystem. </a:t>
            </a:r>
            <a:endParaRPr lang="en-US" dirty="0" smtClean="0"/>
          </a:p>
          <a:p>
            <a:pPr marL="0" indent="0">
              <a:buNone/>
            </a:pPr>
            <a:r>
              <a:rPr lang="en-US" dirty="0" smtClean="0"/>
              <a:t>You </a:t>
            </a:r>
            <a:r>
              <a:rPr lang="en-US" dirty="0"/>
              <a:t>know, it’s obvious that fish cannot live without water. </a:t>
            </a:r>
            <a:r>
              <a:rPr lang="en-US" dirty="0" smtClean="0"/>
              <a:t>”</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44</a:t>
            </a:fld>
            <a:endParaRPr lang="en-US"/>
          </a:p>
        </p:txBody>
      </p:sp>
    </p:spTree>
    <p:extLst>
      <p:ext uri="{BB962C8B-B14F-4D97-AF65-F5344CB8AC3E}">
        <p14:creationId xmlns:p14="http://schemas.microsoft.com/office/powerpoint/2010/main" val="266514945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EXTRAS SLIDES</a:t>
            </a:r>
            <a:endParaRPr lang="en-US" dirty="0"/>
          </a:p>
        </p:txBody>
      </p:sp>
      <p:sp>
        <p:nvSpPr>
          <p:cNvPr id="3" name="Content Placeholder 2"/>
          <p:cNvSpPr>
            <a:spLocks noGrp="1"/>
          </p:cNvSpPr>
          <p:nvPr>
            <p:ph idx="1"/>
          </p:nvPr>
        </p:nvSpPr>
        <p:spPr/>
        <p:txBody>
          <a:bodyPr/>
          <a:lstStyle/>
          <a:p>
            <a:pPr marL="0" indent="0">
              <a:buNone/>
            </a:pPr>
            <a:r>
              <a:rPr lang="en-US" dirty="0" smtClean="0"/>
              <a:t>For those interested in the climate science</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45</a:t>
            </a:fld>
            <a:endParaRPr lang="en-US"/>
          </a:p>
        </p:txBody>
      </p:sp>
    </p:spTree>
    <p:extLst>
      <p:ext uri="{BB962C8B-B14F-4D97-AF65-F5344CB8AC3E}">
        <p14:creationId xmlns:p14="http://schemas.microsoft.com/office/powerpoint/2010/main" val="53758061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803526"/>
          </a:xfrm>
          <a:prstGeom prst="rect">
            <a:avLst/>
          </a:prstGeom>
        </p:spPr>
      </p:pic>
      <p:sp>
        <p:nvSpPr>
          <p:cNvPr id="4" name="Rectangle 3"/>
          <p:cNvSpPr/>
          <p:nvPr/>
        </p:nvSpPr>
        <p:spPr>
          <a:xfrm>
            <a:off x="3431993" y="6188631"/>
            <a:ext cx="2895707" cy="369332"/>
          </a:xfrm>
          <a:prstGeom prst="rect">
            <a:avLst/>
          </a:prstGeom>
        </p:spPr>
        <p:txBody>
          <a:bodyPr wrap="none">
            <a:spAutoFit/>
          </a:bodyPr>
          <a:lstStyle/>
          <a:p>
            <a:r>
              <a:rPr lang="en-US" dirty="0">
                <a:hlinkClick r:id="rId4"/>
              </a:rPr>
              <a:t>https://davidboje.com/Gaia/</a:t>
            </a:r>
            <a:endParaRPr lang="en-US" dirty="0"/>
          </a:p>
        </p:txBody>
      </p:sp>
      <p:sp>
        <p:nvSpPr>
          <p:cNvPr id="2" name="Slide Number Placeholder 1"/>
          <p:cNvSpPr>
            <a:spLocks noGrp="1"/>
          </p:cNvSpPr>
          <p:nvPr>
            <p:ph type="sldNum" sz="quarter" idx="12"/>
          </p:nvPr>
        </p:nvSpPr>
        <p:spPr/>
        <p:txBody>
          <a:bodyPr/>
          <a:lstStyle/>
          <a:p>
            <a:fld id="{651FC063-5EA9-49AF-AFAF-D68C9E82B23B}" type="slidenum">
              <a:rPr lang="en-US" smtClean="0"/>
              <a:pPr/>
              <a:t>46</a:t>
            </a:fld>
            <a:endParaRPr lang="en-US"/>
          </a:p>
        </p:txBody>
      </p:sp>
      <p:sp>
        <p:nvSpPr>
          <p:cNvPr id="5" name="Rectangle 4"/>
          <p:cNvSpPr/>
          <p:nvPr/>
        </p:nvSpPr>
        <p:spPr>
          <a:xfrm>
            <a:off x="3329788" y="3244334"/>
            <a:ext cx="184666" cy="369332"/>
          </a:xfrm>
          <a:prstGeom prst="rect">
            <a:avLst/>
          </a:prstGeom>
        </p:spPr>
        <p:txBody>
          <a:bodyPr wrap="none">
            <a:spAutoFit/>
          </a:bodyPr>
          <a:lstStyle/>
          <a:p>
            <a:endParaRPr lang="en-US" dirty="0"/>
          </a:p>
        </p:txBody>
      </p:sp>
    </p:spTree>
    <p:extLst>
      <p:ext uri="{BB962C8B-B14F-4D97-AF65-F5344CB8AC3E}">
        <p14:creationId xmlns:p14="http://schemas.microsoft.com/office/powerpoint/2010/main" val="137825663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8686800" cy="823072"/>
          </a:xfrm>
        </p:spPr>
        <p:txBody>
          <a:bodyPr>
            <a:normAutofit fontScale="90000"/>
          </a:bodyPr>
          <a:lstStyle/>
          <a:p>
            <a:r>
              <a:rPr lang="en-US" b="1" dirty="0" smtClean="0">
                <a:solidFill>
                  <a:srgbClr val="FF0000"/>
                </a:solidFill>
              </a:rPr>
              <a:t>More Take </a:t>
            </a:r>
            <a:r>
              <a:rPr lang="en-US" b="1" dirty="0" err="1" smtClean="0">
                <a:solidFill>
                  <a:srgbClr val="FF0000"/>
                </a:solidFill>
              </a:rPr>
              <a:t>Aways</a:t>
            </a:r>
            <a:r>
              <a:rPr lang="en-US" b="1" dirty="0" smtClean="0">
                <a:solidFill>
                  <a:srgbClr val="FF0000"/>
                </a:solidFill>
              </a:rPr>
              <a:t> about Dark Side </a:t>
            </a:r>
            <a:r>
              <a:rPr lang="en-US" b="1" dirty="0">
                <a:solidFill>
                  <a:srgbClr val="FF0000"/>
                </a:solidFill>
              </a:rPr>
              <a:t>Storytelling</a:t>
            </a:r>
            <a:endParaRPr lang="en-US" dirty="0"/>
          </a:p>
        </p:txBody>
      </p:sp>
      <p:sp>
        <p:nvSpPr>
          <p:cNvPr id="5" name="Content Placeholder 4"/>
          <p:cNvSpPr>
            <a:spLocks noGrp="1"/>
          </p:cNvSpPr>
          <p:nvPr>
            <p:ph idx="1"/>
          </p:nvPr>
        </p:nvSpPr>
        <p:spPr>
          <a:xfrm>
            <a:off x="0" y="1600200"/>
            <a:ext cx="9144000" cy="4943015"/>
          </a:xfrm>
        </p:spPr>
        <p:txBody>
          <a:bodyPr>
            <a:normAutofit/>
          </a:bodyPr>
          <a:lstStyle/>
          <a:p>
            <a:pPr marL="514350" indent="-514350">
              <a:buFont typeface="+mj-lt"/>
              <a:buAutoNum type="arabicPeriod" startAt="5"/>
            </a:pPr>
            <a:r>
              <a:rPr lang="en-US" u="sng" dirty="0" smtClean="0"/>
              <a:t>Western </a:t>
            </a:r>
            <a:r>
              <a:rPr lang="en-US" u="sng" dirty="0"/>
              <a:t>nations are unprepared for life in a </a:t>
            </a:r>
            <a:r>
              <a:rPr lang="nb-NO" b="1" u="sng" dirty="0">
                <a:solidFill>
                  <a:srgbClr val="FF0000"/>
                </a:solidFill>
              </a:rPr>
              <a:t>1.5</a:t>
            </a:r>
            <a:r>
              <a:rPr lang="nb-NO" u="sng" dirty="0">
                <a:solidFill>
                  <a:srgbClr val="FF0000"/>
                </a:solidFill>
              </a:rPr>
              <a:t>˚</a:t>
            </a:r>
            <a:r>
              <a:rPr lang="nb-NO" b="1" u="sng" dirty="0">
                <a:solidFill>
                  <a:srgbClr val="FF0000"/>
                </a:solidFill>
              </a:rPr>
              <a:t>C</a:t>
            </a:r>
            <a:r>
              <a:rPr lang="en-US" b="1" u="sng" dirty="0">
                <a:solidFill>
                  <a:srgbClr val="FF0000"/>
                </a:solidFill>
              </a:rPr>
              <a:t> </a:t>
            </a:r>
            <a:r>
              <a:rPr lang="en-US" u="sng" dirty="0"/>
              <a:t>increase in average global temperature, indigenous survival skills will become </a:t>
            </a:r>
            <a:r>
              <a:rPr lang="en-US" u="sng" dirty="0" smtClean="0"/>
              <a:t>essential</a:t>
            </a:r>
          </a:p>
          <a:p>
            <a:pPr marL="514350" indent="-514350">
              <a:buFont typeface="+mj-lt"/>
              <a:buAutoNum type="arabicPeriod" startAt="5"/>
            </a:pPr>
            <a:r>
              <a:rPr lang="en-US" u="sng" dirty="0" smtClean="0"/>
              <a:t>We </a:t>
            </a:r>
            <a:r>
              <a:rPr lang="en-US" u="sng" dirty="0"/>
              <a:t>are living in artificial digital and mall worlds disconnected from natural ecology</a:t>
            </a:r>
            <a:r>
              <a:rPr lang="en-US" dirty="0"/>
              <a:t>, so we clueless how to survive the </a:t>
            </a:r>
            <a:r>
              <a:rPr lang="nb-NO" b="1" dirty="0">
                <a:solidFill>
                  <a:srgbClr val="FF0000"/>
                </a:solidFill>
              </a:rPr>
              <a:t>1.5</a:t>
            </a:r>
            <a:r>
              <a:rPr lang="nb-NO" dirty="0">
                <a:solidFill>
                  <a:srgbClr val="FF0000"/>
                </a:solidFill>
              </a:rPr>
              <a:t>˚</a:t>
            </a:r>
            <a:r>
              <a:rPr lang="nb-NO" b="1" dirty="0">
                <a:solidFill>
                  <a:srgbClr val="FF0000"/>
                </a:solidFill>
              </a:rPr>
              <a:t>C</a:t>
            </a:r>
            <a:r>
              <a:rPr lang="en-US" b="1" dirty="0">
                <a:solidFill>
                  <a:srgbClr val="FF0000"/>
                </a:solidFill>
              </a:rPr>
              <a:t> </a:t>
            </a:r>
            <a:r>
              <a:rPr lang="en-US" dirty="0"/>
              <a:t> increase.</a:t>
            </a:r>
          </a:p>
          <a:p>
            <a:pPr marL="514350" indent="-514350">
              <a:buFont typeface="+mj-lt"/>
              <a:buAutoNum type="arabicPeriod" startAt="5"/>
            </a:pPr>
            <a:r>
              <a:rPr lang="en-US" u="sng" dirty="0" smtClean="0"/>
              <a:t>In </a:t>
            </a:r>
            <a:r>
              <a:rPr lang="en-US" u="sng" dirty="0"/>
              <a:t>our life time, with a </a:t>
            </a:r>
            <a:r>
              <a:rPr lang="nb-NO" b="1" u="sng" dirty="0">
                <a:solidFill>
                  <a:srgbClr val="FF0000"/>
                </a:solidFill>
              </a:rPr>
              <a:t>1.5</a:t>
            </a:r>
            <a:r>
              <a:rPr lang="nb-NO" u="sng" dirty="0">
                <a:solidFill>
                  <a:srgbClr val="FF0000"/>
                </a:solidFill>
              </a:rPr>
              <a:t>˚</a:t>
            </a:r>
            <a:r>
              <a:rPr lang="nb-NO" b="1" u="sng" dirty="0">
                <a:solidFill>
                  <a:srgbClr val="FF0000"/>
                </a:solidFill>
              </a:rPr>
              <a:t>C</a:t>
            </a:r>
            <a:r>
              <a:rPr lang="en-US" b="1" u="sng" dirty="0">
                <a:solidFill>
                  <a:srgbClr val="FF0000"/>
                </a:solidFill>
              </a:rPr>
              <a:t> </a:t>
            </a:r>
            <a:r>
              <a:rPr lang="en-US" u="sng" dirty="0" smtClean="0"/>
              <a:t>increase in temperature, </a:t>
            </a:r>
            <a:r>
              <a:rPr lang="en-US" u="sng" dirty="0"/>
              <a:t>Water will cost more than Oil because </a:t>
            </a:r>
            <a:r>
              <a:rPr lang="en-US" u="sng" dirty="0" smtClean="0"/>
              <a:t>it’s scarce</a:t>
            </a:r>
            <a:endParaRPr lang="en-US" dirty="0"/>
          </a:p>
        </p:txBody>
      </p:sp>
      <p:sp>
        <p:nvSpPr>
          <p:cNvPr id="2" name="Slide Number Placeholder 1"/>
          <p:cNvSpPr>
            <a:spLocks noGrp="1"/>
          </p:cNvSpPr>
          <p:nvPr>
            <p:ph type="sldNum" sz="quarter" idx="12"/>
          </p:nvPr>
        </p:nvSpPr>
        <p:spPr/>
        <p:txBody>
          <a:bodyPr/>
          <a:lstStyle/>
          <a:p>
            <a:fld id="{651FC063-5EA9-49AF-AFAF-D68C9E82B23B}" type="slidenum">
              <a:rPr lang="en-US" smtClean="0"/>
              <a:pPr/>
              <a:t>47</a:t>
            </a:fld>
            <a:endParaRPr lang="en-US"/>
          </a:p>
        </p:txBody>
      </p:sp>
    </p:spTree>
    <p:extLst>
      <p:ext uri="{BB962C8B-B14F-4D97-AF65-F5344CB8AC3E}">
        <p14:creationId xmlns:p14="http://schemas.microsoft.com/office/powerpoint/2010/main" val="86997656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1FC063-5EA9-49AF-AFAF-D68C9E82B23B}" type="slidenum">
              <a:rPr lang="en-US" smtClean="0"/>
              <a:pPr/>
              <a:t>48</a:t>
            </a:fld>
            <a:endParaRPr lang="en-US"/>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5743186"/>
          </a:xfrm>
          <a:prstGeom prst="rect">
            <a:avLst/>
          </a:prstGeom>
          <a:noFill/>
          <a:ln>
            <a:noFill/>
          </a:ln>
        </p:spPr>
      </p:pic>
      <p:sp>
        <p:nvSpPr>
          <p:cNvPr id="6" name="Rectangle 5"/>
          <p:cNvSpPr/>
          <p:nvPr/>
        </p:nvSpPr>
        <p:spPr>
          <a:xfrm>
            <a:off x="-1" y="5657672"/>
            <a:ext cx="8916263" cy="1200328"/>
          </a:xfrm>
          <a:prstGeom prst="rect">
            <a:avLst/>
          </a:prstGeom>
        </p:spPr>
        <p:txBody>
          <a:bodyPr wrap="square">
            <a:spAutoFit/>
          </a:bodyPr>
          <a:lstStyle/>
          <a:p>
            <a:r>
              <a:rPr lang="en-US" sz="2400" dirty="0" smtClean="0"/>
              <a:t>Please add your critique of Circular Economy to the Wikipedia page, to the section on CRITICISM I initiated (and may still be there)  </a:t>
            </a:r>
            <a:r>
              <a:rPr lang="en-US" sz="2400" dirty="0"/>
              <a:t>https://</a:t>
            </a:r>
            <a:r>
              <a:rPr lang="en-US" sz="2400" dirty="0" err="1"/>
              <a:t>en.wikipedia.org</a:t>
            </a:r>
            <a:r>
              <a:rPr lang="en-US" sz="2400" dirty="0"/>
              <a:t>/wiki/</a:t>
            </a:r>
            <a:r>
              <a:rPr lang="en-US" sz="2400" dirty="0" err="1"/>
              <a:t>Circular_economy</a:t>
            </a:r>
            <a:endParaRPr lang="en-US" sz="2400" dirty="0"/>
          </a:p>
        </p:txBody>
      </p:sp>
    </p:spTree>
    <p:extLst>
      <p:ext uri="{BB962C8B-B14F-4D97-AF65-F5344CB8AC3E}">
        <p14:creationId xmlns:p14="http://schemas.microsoft.com/office/powerpoint/2010/main" val="34376996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What is Dark Side of Climate Storytelling?</a:t>
            </a:r>
            <a:endParaRPr lang="en-US" dirty="0"/>
          </a:p>
        </p:txBody>
      </p:sp>
      <p:sp>
        <p:nvSpPr>
          <p:cNvPr id="3" name="Content Placeholder 2"/>
          <p:cNvSpPr>
            <a:spLocks noGrp="1"/>
          </p:cNvSpPr>
          <p:nvPr>
            <p:ph idx="1"/>
          </p:nvPr>
        </p:nvSpPr>
        <p:spPr>
          <a:xfrm>
            <a:off x="457200" y="1600200"/>
            <a:ext cx="8686800" cy="4525963"/>
          </a:xfrm>
        </p:spPr>
        <p:txBody>
          <a:bodyPr>
            <a:normAutofit lnSpcReduction="10000"/>
          </a:bodyPr>
          <a:lstStyle/>
          <a:p>
            <a:pPr marL="0" indent="0" algn="ctr">
              <a:buNone/>
            </a:pPr>
            <a:r>
              <a:rPr lang="en-US" sz="5200" b="1" dirty="0" smtClean="0">
                <a:solidFill>
                  <a:srgbClr val="FF0000"/>
                </a:solidFill>
              </a:rPr>
              <a:t>FAKE STORYTELLING BELIEFS”</a:t>
            </a:r>
            <a:r>
              <a:rPr lang="en-US" sz="5200" b="1" dirty="0" smtClean="0"/>
              <a:t> </a:t>
            </a:r>
          </a:p>
          <a:p>
            <a:pPr marL="742950" indent="-742950">
              <a:buAutoNum type="arabicPeriod"/>
            </a:pPr>
            <a:r>
              <a:rPr lang="en-US" sz="5400" dirty="0" smtClean="0"/>
              <a:t>US can buy its way out</a:t>
            </a:r>
          </a:p>
          <a:p>
            <a:pPr marL="457200" indent="-457200">
              <a:buAutoNum type="arabicPeriod"/>
            </a:pPr>
            <a:r>
              <a:rPr lang="en-US" sz="5400" dirty="0" smtClean="0"/>
              <a:t>Technology will fix it</a:t>
            </a:r>
          </a:p>
          <a:p>
            <a:pPr marL="457200" indent="-457200">
              <a:buAutoNum type="arabicPeriod"/>
            </a:pPr>
            <a:r>
              <a:rPr lang="en-US" sz="5400" dirty="0" smtClean="0"/>
              <a:t>Government will save us</a:t>
            </a:r>
          </a:p>
          <a:p>
            <a:pPr marL="0" indent="0">
              <a:buNone/>
            </a:pPr>
            <a:endParaRPr lang="en-US" sz="2400" dirty="0" smtClean="0"/>
          </a:p>
          <a:p>
            <a:pPr marL="0" indent="0" algn="ctr">
              <a:buNone/>
            </a:pPr>
            <a:r>
              <a:rPr lang="en-US" sz="2400" dirty="0" smtClean="0">
                <a:solidFill>
                  <a:srgbClr val="FF0000"/>
                </a:solidFill>
              </a:rPr>
              <a:t>(</a:t>
            </a:r>
            <a:r>
              <a:rPr lang="en-US" sz="2400" dirty="0">
                <a:solidFill>
                  <a:srgbClr val="FF0000"/>
                </a:solidFill>
                <a:hlinkClick r:id="rId3"/>
              </a:rPr>
              <a:t>MIT Study</a:t>
            </a:r>
            <a:r>
              <a:rPr lang="en-US" sz="2400" dirty="0">
                <a:solidFill>
                  <a:srgbClr val="FF0000"/>
                </a:solidFill>
              </a:rPr>
              <a:t>; and </a:t>
            </a:r>
            <a:r>
              <a:rPr lang="en-US" sz="2400" dirty="0">
                <a:solidFill>
                  <a:srgbClr val="FF0000"/>
                </a:solidFill>
                <a:hlinkClick r:id="rId4"/>
              </a:rPr>
              <a:t>MIT Survey 2012</a:t>
            </a:r>
            <a:r>
              <a:rPr lang="en-US" sz="2400" dirty="0">
                <a:solidFill>
                  <a:srgbClr val="FF0000"/>
                </a:solidFill>
              </a:rPr>
              <a:t>)</a:t>
            </a:r>
            <a:endParaRPr lang="en-US" sz="2400" dirty="0"/>
          </a:p>
          <a:p>
            <a:pPr marL="0" indent="0">
              <a:buNone/>
            </a:pPr>
            <a:endParaRPr lang="en-US" sz="2400"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49</a:t>
            </a:fld>
            <a:endParaRPr lang="en-US"/>
          </a:p>
        </p:txBody>
      </p:sp>
    </p:spTree>
    <p:extLst>
      <p:ext uri="{BB962C8B-B14F-4D97-AF65-F5344CB8AC3E}">
        <p14:creationId xmlns:p14="http://schemas.microsoft.com/office/powerpoint/2010/main" val="40697766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smtClean="0"/>
              <a:t>Linear Economy Narrative vs. Circular Economy Counternarrative</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5</a:t>
            </a:fld>
            <a:endParaRPr lang="en-US"/>
          </a:p>
        </p:txBody>
      </p:sp>
      <p:pic>
        <p:nvPicPr>
          <p:cNvPr id="5" name="Picture 4" descr="1280px-Linear_versus_circul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8100"/>
            <a:ext cx="9144000" cy="5413375"/>
          </a:xfrm>
          <a:prstGeom prst="rect">
            <a:avLst/>
          </a:prstGeom>
        </p:spPr>
      </p:pic>
    </p:spTree>
    <p:extLst>
      <p:ext uri="{BB962C8B-B14F-4D97-AF65-F5344CB8AC3E}">
        <p14:creationId xmlns:p14="http://schemas.microsoft.com/office/powerpoint/2010/main" val="313512145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1FC063-5EA9-49AF-AFAF-D68C9E82B23B}" type="slidenum">
              <a:rPr lang="en-US" smtClean="0"/>
              <a:pPr/>
              <a:t>50</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3834906702"/>
              </p:ext>
            </p:extLst>
          </p:nvPr>
        </p:nvGraphicFramePr>
        <p:xfrm>
          <a:off x="105527" y="160995"/>
          <a:ext cx="8990691" cy="6560479"/>
        </p:xfrm>
        <a:graphic>
          <a:graphicData uri="http://schemas.openxmlformats.org/presentationml/2006/ole">
            <mc:AlternateContent xmlns:mc="http://schemas.openxmlformats.org/markup-compatibility/2006">
              <mc:Choice xmlns:v="urn:schemas-microsoft-com:vml" Requires="v">
                <p:oleObj spid="_x0000_s1174" name="Document" r:id="rId4" imgW="5626100" imgH="2832100" progId="Word.Document.12">
                  <p:embed/>
                </p:oleObj>
              </mc:Choice>
              <mc:Fallback>
                <p:oleObj name="Document" r:id="rId4" imgW="5626100" imgH="2832100" progId="Word.Document.12">
                  <p:embed/>
                  <p:pic>
                    <p:nvPicPr>
                      <p:cNvPr id="0" name=""/>
                      <p:cNvPicPr/>
                      <p:nvPr/>
                    </p:nvPicPr>
                    <p:blipFill>
                      <a:blip r:embed="rId5"/>
                      <a:stretch>
                        <a:fillRect/>
                      </a:stretch>
                    </p:blipFill>
                    <p:spPr>
                      <a:xfrm>
                        <a:off x="105527" y="160995"/>
                        <a:ext cx="8990691" cy="6560479"/>
                      </a:xfrm>
                      <a:prstGeom prst="rect">
                        <a:avLst/>
                      </a:prstGeom>
                    </p:spPr>
                  </p:pic>
                </p:oleObj>
              </mc:Fallback>
            </mc:AlternateContent>
          </a:graphicData>
        </a:graphic>
      </p:graphicFrame>
    </p:spTree>
    <p:extLst>
      <p:ext uri="{BB962C8B-B14F-4D97-AF65-F5344CB8AC3E}">
        <p14:creationId xmlns:p14="http://schemas.microsoft.com/office/powerpoint/2010/main" val="196561644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Each Phase does Peircean Triadic</a:t>
            </a:r>
            <a:endParaRPr lang="en-US" dirty="0"/>
          </a:p>
        </p:txBody>
      </p:sp>
      <p:sp>
        <p:nvSpPr>
          <p:cNvPr id="5" name="Slide Number Placeholder 4"/>
          <p:cNvSpPr>
            <a:spLocks noGrp="1"/>
          </p:cNvSpPr>
          <p:nvPr>
            <p:ph type="sldNum" sz="quarter" idx="12"/>
          </p:nvPr>
        </p:nvSpPr>
        <p:spPr/>
        <p:txBody>
          <a:bodyPr/>
          <a:lstStyle/>
          <a:p>
            <a:fld id="{651FC063-5EA9-49AF-AFAF-D68C9E82B23B}" type="slidenum">
              <a:rPr lang="en-US" smtClean="0"/>
              <a:pPr/>
              <a:t>51</a:t>
            </a:fld>
            <a:endParaRPr lang="en-US"/>
          </a:p>
        </p:txBody>
      </p:sp>
      <p:pic>
        <p:nvPicPr>
          <p:cNvPr id="6" name="Picture 5" descr="Screen Shot 2019-08-05 at 1.52.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266700"/>
            <a:ext cx="8280400" cy="6311900"/>
          </a:xfrm>
          <a:prstGeom prst="rect">
            <a:avLst/>
          </a:prstGeom>
        </p:spPr>
      </p:pic>
    </p:spTree>
    <p:extLst>
      <p:ext uri="{BB962C8B-B14F-4D97-AF65-F5344CB8AC3E}">
        <p14:creationId xmlns:p14="http://schemas.microsoft.com/office/powerpoint/2010/main" val="66033987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eenhouse gas percen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012" y="1211255"/>
            <a:ext cx="6779137" cy="5506251"/>
          </a:xfrm>
          <a:prstGeom prst="rect">
            <a:avLst/>
          </a:prstGeom>
        </p:spPr>
      </p:pic>
      <p:sp>
        <p:nvSpPr>
          <p:cNvPr id="5" name="Title 4"/>
          <p:cNvSpPr>
            <a:spLocks noGrp="1"/>
          </p:cNvSpPr>
          <p:nvPr>
            <p:ph type="title"/>
          </p:nvPr>
        </p:nvSpPr>
        <p:spPr>
          <a:xfrm>
            <a:off x="457200" y="48512"/>
            <a:ext cx="8229600" cy="1143000"/>
          </a:xfrm>
        </p:spPr>
        <p:txBody>
          <a:bodyPr>
            <a:normAutofit fontScale="90000"/>
          </a:bodyPr>
          <a:lstStyle/>
          <a:p>
            <a:r>
              <a:rPr lang="en-US" b="1" dirty="0" smtClean="0">
                <a:solidFill>
                  <a:srgbClr val="FF0000"/>
                </a:solidFill>
              </a:rPr>
              <a:t>GHG Material Storytelling Leaves out Water Vapor Emissions</a:t>
            </a:r>
            <a:endParaRPr lang="en-US" b="1" dirty="0">
              <a:solidFill>
                <a:srgbClr val="FF0000"/>
              </a:solidFill>
            </a:endParaRPr>
          </a:p>
        </p:txBody>
      </p:sp>
      <p:sp>
        <p:nvSpPr>
          <p:cNvPr id="2" name="Slide Number Placeholder 1"/>
          <p:cNvSpPr>
            <a:spLocks noGrp="1"/>
          </p:cNvSpPr>
          <p:nvPr>
            <p:ph type="sldNum" sz="quarter" idx="12"/>
          </p:nvPr>
        </p:nvSpPr>
        <p:spPr/>
        <p:txBody>
          <a:bodyPr/>
          <a:lstStyle/>
          <a:p>
            <a:fld id="{651FC063-5EA9-49AF-AFAF-D68C9E82B23B}" type="slidenum">
              <a:rPr lang="en-US" smtClean="0"/>
              <a:pPr/>
              <a:t>52</a:t>
            </a:fld>
            <a:endParaRPr lang="en-US"/>
          </a:p>
        </p:txBody>
      </p:sp>
    </p:spTree>
    <p:extLst>
      <p:ext uri="{BB962C8B-B14F-4D97-AF65-F5344CB8AC3E}">
        <p14:creationId xmlns:p14="http://schemas.microsoft.com/office/powerpoint/2010/main" val="263424117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eenhouse gas by sec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938"/>
            <a:ext cx="8962563" cy="6222061"/>
          </a:xfrm>
          <a:prstGeom prst="rect">
            <a:avLst/>
          </a:prstGeom>
        </p:spPr>
      </p:pic>
      <p:sp>
        <p:nvSpPr>
          <p:cNvPr id="5" name="Rectangle 4"/>
          <p:cNvSpPr/>
          <p:nvPr/>
        </p:nvSpPr>
        <p:spPr>
          <a:xfrm>
            <a:off x="-1" y="51162"/>
            <a:ext cx="8962563" cy="584776"/>
          </a:xfrm>
          <a:prstGeom prst="rect">
            <a:avLst/>
          </a:prstGeom>
        </p:spPr>
        <p:txBody>
          <a:bodyPr wrap="square">
            <a:spAutoFit/>
          </a:bodyPr>
          <a:lstStyle/>
          <a:p>
            <a:pPr algn="ctr"/>
            <a:r>
              <a:rPr lang="en-US" sz="3200" b="1" dirty="0">
                <a:solidFill>
                  <a:srgbClr val="FF0000"/>
                </a:solidFill>
              </a:rPr>
              <a:t>Storytelling Leaves out Water Vapor Emissions</a:t>
            </a:r>
            <a:endParaRPr lang="en-US" sz="3200" dirty="0"/>
          </a:p>
        </p:txBody>
      </p:sp>
      <p:sp>
        <p:nvSpPr>
          <p:cNvPr id="2" name="Slide Number Placeholder 1"/>
          <p:cNvSpPr>
            <a:spLocks noGrp="1"/>
          </p:cNvSpPr>
          <p:nvPr>
            <p:ph type="sldNum" sz="quarter" idx="12"/>
          </p:nvPr>
        </p:nvSpPr>
        <p:spPr/>
        <p:txBody>
          <a:bodyPr/>
          <a:lstStyle/>
          <a:p>
            <a:fld id="{651FC063-5EA9-49AF-AFAF-D68C9E82B23B}" type="slidenum">
              <a:rPr lang="en-US" smtClean="0"/>
              <a:pPr/>
              <a:t>53</a:t>
            </a:fld>
            <a:endParaRPr lang="en-US"/>
          </a:p>
        </p:txBody>
      </p:sp>
    </p:spTree>
    <p:extLst>
      <p:ext uri="{BB962C8B-B14F-4D97-AF65-F5344CB8AC3E}">
        <p14:creationId xmlns:p14="http://schemas.microsoft.com/office/powerpoint/2010/main" val="346187604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1417638"/>
            <a:ext cx="8091804" cy="4596689"/>
          </a:xfrm>
          <a:prstGeom prst="rect">
            <a:avLst/>
          </a:prstGeom>
        </p:spPr>
      </p:pic>
      <p:sp>
        <p:nvSpPr>
          <p:cNvPr id="3" name="Title 2"/>
          <p:cNvSpPr>
            <a:spLocks noGrp="1"/>
          </p:cNvSpPr>
          <p:nvPr>
            <p:ph type="title"/>
          </p:nvPr>
        </p:nvSpPr>
        <p:spPr/>
        <p:txBody>
          <a:bodyPr>
            <a:normAutofit fontScale="90000"/>
          </a:bodyPr>
          <a:lstStyle/>
          <a:p>
            <a:r>
              <a:rPr lang="en-US" b="1" dirty="0" smtClean="0">
                <a:solidFill>
                  <a:srgbClr val="FF0000"/>
                </a:solidFill>
              </a:rPr>
              <a:t>Will 4 Pathways of UN be ‘Narrative’ Overshoot?</a:t>
            </a:r>
            <a:endParaRPr lang="en-US" b="1" dirty="0">
              <a:solidFill>
                <a:srgbClr val="FF0000"/>
              </a:solidFill>
            </a:endParaRPr>
          </a:p>
        </p:txBody>
      </p:sp>
      <p:sp>
        <p:nvSpPr>
          <p:cNvPr id="4" name="TextBox 3"/>
          <p:cNvSpPr txBox="1"/>
          <p:nvPr/>
        </p:nvSpPr>
        <p:spPr>
          <a:xfrm>
            <a:off x="0" y="5934670"/>
            <a:ext cx="9144000" cy="923330"/>
          </a:xfrm>
          <a:prstGeom prst="rect">
            <a:avLst/>
          </a:prstGeom>
          <a:noFill/>
        </p:spPr>
        <p:txBody>
          <a:bodyPr wrap="square" rtlCol="0">
            <a:spAutoFit/>
          </a:bodyPr>
          <a:lstStyle/>
          <a:p>
            <a:r>
              <a:rPr lang="en-US" dirty="0" smtClean="0"/>
              <a:t>See </a:t>
            </a:r>
            <a:r>
              <a:rPr lang="en-US" dirty="0"/>
              <a:t>Antenarrative Blog </a:t>
            </a:r>
            <a:r>
              <a:rPr lang="en-US" dirty="0">
                <a:hlinkClick r:id="rId3"/>
              </a:rPr>
              <a:t>https://</a:t>
            </a:r>
            <a:r>
              <a:rPr lang="en-US" dirty="0" err="1">
                <a:hlinkClick r:id="rId3"/>
              </a:rPr>
              <a:t>davidboje.wordpress.com</a:t>
            </a:r>
            <a:r>
              <a:rPr lang="en-US" dirty="0">
                <a:hlinkClick r:id="rId3"/>
              </a:rPr>
              <a:t>/2019/07/30/dark-side-of-business-storytelling-discourses-implications-for-united-nations-actually-meeting-sustainable-development-goals/</a:t>
            </a:r>
            <a:endParaRPr lang="en-US" dirty="0"/>
          </a:p>
        </p:txBody>
      </p:sp>
      <p:sp>
        <p:nvSpPr>
          <p:cNvPr id="5" name="Slide Number Placeholder 4"/>
          <p:cNvSpPr>
            <a:spLocks noGrp="1"/>
          </p:cNvSpPr>
          <p:nvPr>
            <p:ph type="sldNum" sz="quarter" idx="12"/>
          </p:nvPr>
        </p:nvSpPr>
        <p:spPr/>
        <p:txBody>
          <a:bodyPr/>
          <a:lstStyle/>
          <a:p>
            <a:fld id="{651FC063-5EA9-49AF-AFAF-D68C9E82B23B}" type="slidenum">
              <a:rPr lang="en-US" smtClean="0"/>
              <a:pPr/>
              <a:t>54</a:t>
            </a:fld>
            <a:endParaRPr lang="en-US"/>
          </a:p>
        </p:txBody>
      </p:sp>
    </p:spTree>
    <p:extLst>
      <p:ext uri="{BB962C8B-B14F-4D97-AF65-F5344CB8AC3E}">
        <p14:creationId xmlns:p14="http://schemas.microsoft.com/office/powerpoint/2010/main" val="24117846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3601"/>
          </a:xfrm>
        </p:spPr>
        <p:txBody>
          <a:bodyPr>
            <a:normAutofit fontScale="90000"/>
          </a:bodyPr>
          <a:lstStyle/>
          <a:p>
            <a:r>
              <a:rPr lang="en-US" dirty="0" smtClean="0"/>
              <a:t>Which nations keeping targets?</a:t>
            </a:r>
            <a:endParaRPr lang="en-US" dirty="0"/>
          </a:p>
        </p:txBody>
      </p:sp>
      <p:pic>
        <p:nvPicPr>
          <p:cNvPr id="3" name="Picture 2" descr="countries keeping climate agreemen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1400"/>
            <a:ext cx="9144000" cy="5816600"/>
          </a:xfrm>
          <a:prstGeom prst="rect">
            <a:avLst/>
          </a:prstGeom>
        </p:spPr>
      </p:pic>
      <p:sp>
        <p:nvSpPr>
          <p:cNvPr id="4" name="Slide Number Placeholder 3"/>
          <p:cNvSpPr>
            <a:spLocks noGrp="1"/>
          </p:cNvSpPr>
          <p:nvPr>
            <p:ph type="sldNum" sz="quarter" idx="12"/>
          </p:nvPr>
        </p:nvSpPr>
        <p:spPr/>
        <p:txBody>
          <a:bodyPr/>
          <a:lstStyle/>
          <a:p>
            <a:fld id="{651FC063-5EA9-49AF-AFAF-D68C9E82B23B}" type="slidenum">
              <a:rPr lang="en-US" smtClean="0"/>
              <a:pPr/>
              <a:t>55</a:t>
            </a:fld>
            <a:endParaRPr lang="en-US"/>
          </a:p>
        </p:txBody>
      </p:sp>
    </p:spTree>
    <p:extLst>
      <p:ext uri="{BB962C8B-B14F-4D97-AF65-F5344CB8AC3E}">
        <p14:creationId xmlns:p14="http://schemas.microsoft.com/office/powerpoint/2010/main" val="244673936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2401"/>
            <a:ext cx="9144000" cy="5967120"/>
          </a:xfrm>
          <a:prstGeom prst="rect">
            <a:avLst/>
          </a:prstGeom>
        </p:spPr>
      </p:pic>
      <p:sp>
        <p:nvSpPr>
          <p:cNvPr id="7" name="Rectangle 6"/>
          <p:cNvSpPr/>
          <p:nvPr/>
        </p:nvSpPr>
        <p:spPr>
          <a:xfrm>
            <a:off x="1188587" y="6392542"/>
            <a:ext cx="6808362" cy="369332"/>
          </a:xfrm>
          <a:prstGeom prst="rect">
            <a:avLst/>
          </a:prstGeom>
        </p:spPr>
        <p:txBody>
          <a:bodyPr wrap="none">
            <a:spAutoFit/>
          </a:bodyPr>
          <a:lstStyle/>
          <a:p>
            <a:r>
              <a:rPr lang="en-US" dirty="0" smtClean="0"/>
              <a:t>Source article in review by David Boje and Kenneth</a:t>
            </a:r>
            <a:r>
              <a:rPr lang="en-US" dirty="0"/>
              <a:t> Mølbjerg Jørgensen</a:t>
            </a:r>
          </a:p>
        </p:txBody>
      </p:sp>
      <p:sp>
        <p:nvSpPr>
          <p:cNvPr id="2" name="Slide Number Placeholder 1"/>
          <p:cNvSpPr>
            <a:spLocks noGrp="1"/>
          </p:cNvSpPr>
          <p:nvPr>
            <p:ph type="sldNum" sz="quarter" idx="12"/>
          </p:nvPr>
        </p:nvSpPr>
        <p:spPr/>
        <p:txBody>
          <a:bodyPr/>
          <a:lstStyle/>
          <a:p>
            <a:fld id="{651FC063-5EA9-49AF-AFAF-D68C9E82B23B}" type="slidenum">
              <a:rPr lang="en-US" smtClean="0"/>
              <a:pPr/>
              <a:t>56</a:t>
            </a:fld>
            <a:endParaRPr lang="en-US"/>
          </a:p>
        </p:txBody>
      </p:sp>
    </p:spTree>
    <p:extLst>
      <p:ext uri="{BB962C8B-B14F-4D97-AF65-F5344CB8AC3E}">
        <p14:creationId xmlns:p14="http://schemas.microsoft.com/office/powerpoint/2010/main" val="422205485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197"/>
            <a:ext cx="8229600" cy="929532"/>
          </a:xfrm>
        </p:spPr>
        <p:txBody>
          <a:bodyPr>
            <a:normAutofit fontScale="90000"/>
          </a:bodyPr>
          <a:lstStyle/>
          <a:p>
            <a:r>
              <a:rPr lang="en-US" sz="6600" b="1" dirty="0">
                <a:solidFill>
                  <a:srgbClr val="FF0000"/>
                </a:solidFill>
              </a:rPr>
              <a:t>Hydroxyl Radicals (OH) </a:t>
            </a:r>
          </a:p>
        </p:txBody>
      </p:sp>
      <p:sp>
        <p:nvSpPr>
          <p:cNvPr id="4" name="Content Placeholder 3"/>
          <p:cNvSpPr>
            <a:spLocks noGrp="1"/>
          </p:cNvSpPr>
          <p:nvPr>
            <p:ph idx="1"/>
          </p:nvPr>
        </p:nvSpPr>
        <p:spPr>
          <a:xfrm>
            <a:off x="1" y="989729"/>
            <a:ext cx="9144000" cy="5868271"/>
          </a:xfrm>
        </p:spPr>
        <p:txBody>
          <a:bodyPr>
            <a:normAutofit lnSpcReduction="10000"/>
          </a:bodyPr>
          <a:lstStyle/>
          <a:p>
            <a:r>
              <a:rPr lang="en-US" b="1" dirty="0" smtClean="0"/>
              <a:t>THE GOOD SIDE: </a:t>
            </a:r>
            <a:r>
              <a:rPr lang="en-US" dirty="0" smtClean="0"/>
              <a:t>Very </a:t>
            </a:r>
            <a:r>
              <a:rPr lang="en-US" dirty="0"/>
              <a:t>important for cleaning earths atmosphere, which oxidize volatile organic compounds such as methane and isoprene</a:t>
            </a:r>
          </a:p>
          <a:p>
            <a:pPr lvl="1"/>
            <a:r>
              <a:rPr lang="en-US" i="1" dirty="0"/>
              <a:t>isoprene, naturally released by plants, contributes to the reduction as well as to the formation of OH radicals and recycling efficiency of OH radicals depends on isoprene quantity.</a:t>
            </a:r>
            <a:endParaRPr lang="en-US" dirty="0"/>
          </a:p>
          <a:p>
            <a:r>
              <a:rPr lang="en-US" b="1" dirty="0" smtClean="0"/>
              <a:t>THE BAD SIDE: </a:t>
            </a:r>
            <a:r>
              <a:rPr lang="en-US" dirty="0"/>
              <a:t>V</a:t>
            </a:r>
            <a:r>
              <a:rPr lang="en-US" dirty="0" smtClean="0"/>
              <a:t>ery</a:t>
            </a:r>
            <a:r>
              <a:rPr lang="en-US" dirty="0"/>
              <a:t> </a:t>
            </a:r>
            <a:r>
              <a:rPr lang="en-US" b="1" dirty="0"/>
              <a:t>harmful</a:t>
            </a:r>
            <a:r>
              <a:rPr lang="en-US" dirty="0"/>
              <a:t> due to its toxic </a:t>
            </a:r>
            <a:r>
              <a:rPr lang="en-US" dirty="0" smtClean="0"/>
              <a:t>effects </a:t>
            </a:r>
            <a:r>
              <a:rPr lang="en-US" dirty="0" smtClean="0">
                <a:sym typeface="Wingdings"/>
              </a:rPr>
              <a:t></a:t>
            </a:r>
            <a:r>
              <a:rPr lang="en-US" dirty="0"/>
              <a:t>cause cell damage in inhabitants exposed to it, leading to cancer, accelerated ageing, disrupted enzyme function, affect membrane permeability etc</a:t>
            </a:r>
            <a:r>
              <a:rPr lang="en-US" dirty="0" smtClean="0"/>
              <a:t>.</a:t>
            </a:r>
            <a:endParaRPr lang="en-US" dirty="0"/>
          </a:p>
        </p:txBody>
      </p:sp>
      <p:sp>
        <p:nvSpPr>
          <p:cNvPr id="2" name="Slide Number Placeholder 1"/>
          <p:cNvSpPr>
            <a:spLocks noGrp="1"/>
          </p:cNvSpPr>
          <p:nvPr>
            <p:ph type="sldNum" sz="quarter" idx="12"/>
          </p:nvPr>
        </p:nvSpPr>
        <p:spPr/>
        <p:txBody>
          <a:bodyPr/>
          <a:lstStyle/>
          <a:p>
            <a:fld id="{651FC063-5EA9-49AF-AFAF-D68C9E82B23B}" type="slidenum">
              <a:rPr lang="en-US" smtClean="0"/>
              <a:pPr/>
              <a:t>57</a:t>
            </a:fld>
            <a:endParaRPr lang="en-US"/>
          </a:p>
        </p:txBody>
      </p:sp>
    </p:spTree>
    <p:extLst>
      <p:ext uri="{BB962C8B-B14F-4D97-AF65-F5344CB8AC3E}">
        <p14:creationId xmlns:p14="http://schemas.microsoft.com/office/powerpoint/2010/main" val="5076932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otten Water Vapor GHG friend or fo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94864"/>
            <a:ext cx="11859366" cy="7142548"/>
          </a:xfrm>
          <a:prstGeom prst="rect">
            <a:avLst/>
          </a:prstGeom>
        </p:spPr>
      </p:pic>
      <p:sp>
        <p:nvSpPr>
          <p:cNvPr id="3" name="Title 2"/>
          <p:cNvSpPr>
            <a:spLocks noGrp="1"/>
          </p:cNvSpPr>
          <p:nvPr>
            <p:ph type="title"/>
          </p:nvPr>
        </p:nvSpPr>
        <p:spPr>
          <a:xfrm>
            <a:off x="0" y="0"/>
            <a:ext cx="9325437" cy="698596"/>
          </a:xfrm>
        </p:spPr>
        <p:txBody>
          <a:bodyPr>
            <a:normAutofit/>
          </a:bodyPr>
          <a:lstStyle/>
          <a:p>
            <a:r>
              <a:rPr lang="en-US" sz="2800" b="1" dirty="0" smtClean="0">
                <a:solidFill>
                  <a:srgbClr val="FF0000"/>
                </a:solidFill>
              </a:rPr>
              <a:t>Water Vapor (HYDOXYL) Emissions Split H2O into H &amp; OH</a:t>
            </a:r>
            <a:endParaRPr lang="en-US" sz="2800" b="1" dirty="0">
              <a:solidFill>
                <a:srgbClr val="FF0000"/>
              </a:solidFill>
            </a:endParaRPr>
          </a:p>
        </p:txBody>
      </p:sp>
      <p:sp>
        <p:nvSpPr>
          <p:cNvPr id="4" name="Rectangle 3"/>
          <p:cNvSpPr/>
          <p:nvPr/>
        </p:nvSpPr>
        <p:spPr>
          <a:xfrm>
            <a:off x="0" y="5809555"/>
            <a:ext cx="9325437" cy="830997"/>
          </a:xfrm>
          <a:prstGeom prst="rect">
            <a:avLst/>
          </a:prstGeom>
        </p:spPr>
        <p:txBody>
          <a:bodyPr wrap="square">
            <a:spAutoFit/>
          </a:bodyPr>
          <a:lstStyle/>
          <a:p>
            <a:r>
              <a:rPr lang="en-US" sz="2400" dirty="0"/>
              <a:t>W</a:t>
            </a:r>
            <a:r>
              <a:rPr lang="en-US" sz="2400" dirty="0" smtClean="0"/>
              <a:t>orld maps model </a:t>
            </a:r>
            <a:r>
              <a:rPr lang="en-US" sz="2400" dirty="0"/>
              <a:t>hydroxyl recycling efficiency during daytime. </a:t>
            </a:r>
            <a:endParaRPr lang="en-US" sz="2400" dirty="0" smtClean="0"/>
          </a:p>
          <a:p>
            <a:r>
              <a:rPr lang="en-US" sz="2400" dirty="0" smtClean="0"/>
              <a:t>Orange &amp; yellow </a:t>
            </a:r>
            <a:r>
              <a:rPr lang="en-US" sz="2400" dirty="0"/>
              <a:t>show high recycling efficiency, </a:t>
            </a:r>
            <a:r>
              <a:rPr lang="en-US" sz="2400" dirty="0" smtClean="0"/>
              <a:t>i.e. </a:t>
            </a:r>
            <a:r>
              <a:rPr lang="en-US" sz="2000" dirty="0" smtClean="0"/>
              <a:t>over </a:t>
            </a:r>
            <a:r>
              <a:rPr lang="en-US" sz="2000" dirty="0"/>
              <a:t>Amazon rainforest. </a:t>
            </a:r>
          </a:p>
        </p:txBody>
      </p:sp>
      <p:sp>
        <p:nvSpPr>
          <p:cNvPr id="5" name="Slide Number Placeholder 4"/>
          <p:cNvSpPr>
            <a:spLocks noGrp="1"/>
          </p:cNvSpPr>
          <p:nvPr>
            <p:ph type="sldNum" sz="quarter" idx="12"/>
          </p:nvPr>
        </p:nvSpPr>
        <p:spPr/>
        <p:txBody>
          <a:bodyPr/>
          <a:lstStyle/>
          <a:p>
            <a:fld id="{651FC063-5EA9-49AF-AFAF-D68C9E82B23B}" type="slidenum">
              <a:rPr lang="en-US" smtClean="0"/>
              <a:pPr/>
              <a:t>58</a:t>
            </a:fld>
            <a:endParaRPr lang="en-US"/>
          </a:p>
        </p:txBody>
      </p:sp>
    </p:spTree>
    <p:extLst>
      <p:ext uri="{BB962C8B-B14F-4D97-AF65-F5344CB8AC3E}">
        <p14:creationId xmlns:p14="http://schemas.microsoft.com/office/powerpoint/2010/main" val="112021730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2 by countr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49" y="181450"/>
            <a:ext cx="9075251" cy="6466233"/>
          </a:xfrm>
          <a:prstGeom prst="rect">
            <a:avLst/>
          </a:prstGeom>
        </p:spPr>
      </p:pic>
      <p:sp>
        <p:nvSpPr>
          <p:cNvPr id="2" name="Slide Number Placeholder 1"/>
          <p:cNvSpPr>
            <a:spLocks noGrp="1"/>
          </p:cNvSpPr>
          <p:nvPr>
            <p:ph type="sldNum" sz="quarter" idx="12"/>
          </p:nvPr>
        </p:nvSpPr>
        <p:spPr/>
        <p:txBody>
          <a:bodyPr/>
          <a:lstStyle/>
          <a:p>
            <a:fld id="{651FC063-5EA9-49AF-AFAF-D68C9E82B23B}" type="slidenum">
              <a:rPr lang="en-US" smtClean="0"/>
              <a:pPr/>
              <a:t>59</a:t>
            </a:fld>
            <a:endParaRPr lang="en-US"/>
          </a:p>
        </p:txBody>
      </p:sp>
    </p:spTree>
    <p:extLst>
      <p:ext uri="{BB962C8B-B14F-4D97-AF65-F5344CB8AC3E}">
        <p14:creationId xmlns:p14="http://schemas.microsoft.com/office/powerpoint/2010/main" val="384178892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I tackled the ‘Dark Side of Water Storytelling’ in 5 PHASES</a:t>
            </a:r>
            <a:endParaRPr lang="en-US" dirty="0"/>
          </a:p>
        </p:txBody>
      </p:sp>
      <p:sp>
        <p:nvSpPr>
          <p:cNvPr id="3" name="Content Placeholder 2"/>
          <p:cNvSpPr>
            <a:spLocks noGrp="1"/>
          </p:cNvSpPr>
          <p:nvPr>
            <p:ph idx="1"/>
          </p:nvPr>
        </p:nvSpPr>
        <p:spPr>
          <a:xfrm>
            <a:off x="229317" y="1600201"/>
            <a:ext cx="8766950" cy="5121274"/>
          </a:xfrm>
        </p:spPr>
        <p:txBody>
          <a:bodyPr>
            <a:normAutofit/>
          </a:bodyPr>
          <a:lstStyle/>
          <a:p>
            <a:pPr marL="514350" indent="-514350">
              <a:buFont typeface="+mj-lt"/>
              <a:buAutoNum type="arabicPeriod"/>
            </a:pPr>
            <a:r>
              <a:rPr lang="en-US" sz="3600" dirty="0" smtClean="0"/>
              <a:t>Self-reflexivity on teaching in the Belly of the Beast</a:t>
            </a:r>
          </a:p>
          <a:p>
            <a:pPr marL="514350" indent="-514350">
              <a:buFont typeface="+mj-lt"/>
              <a:buAutoNum type="arabicPeriod"/>
            </a:pPr>
            <a:r>
              <a:rPr lang="en-US" sz="3600" dirty="0" smtClean="0"/>
              <a:t>Conversational Storytelling Method</a:t>
            </a:r>
          </a:p>
          <a:p>
            <a:pPr marL="514350" indent="-514350">
              <a:buFont typeface="+mj-lt"/>
              <a:buAutoNum type="arabicPeriod"/>
            </a:pPr>
            <a:r>
              <a:rPr lang="en-US" sz="3600" dirty="0" smtClean="0"/>
              <a:t>Business Myths colonizing UN &amp; EU Agenda 2030</a:t>
            </a:r>
          </a:p>
          <a:p>
            <a:pPr marL="514350" indent="-514350">
              <a:buFont typeface="+mj-lt"/>
              <a:buAutoNum type="arabicPeriod"/>
            </a:pPr>
            <a:r>
              <a:rPr lang="en-US" sz="3600" dirty="0" smtClean="0"/>
              <a:t>Experiments in the Gap between  Capitalist World and Natural World</a:t>
            </a:r>
          </a:p>
          <a:p>
            <a:pPr marL="514350" indent="-514350">
              <a:buFont typeface="+mj-lt"/>
              <a:buAutoNum type="arabicPeriod"/>
            </a:pPr>
            <a:r>
              <a:rPr lang="en-US" sz="3600" dirty="0" smtClean="0"/>
              <a:t>Interventions (Whistle Blowing)</a:t>
            </a:r>
          </a:p>
        </p:txBody>
      </p:sp>
      <p:sp>
        <p:nvSpPr>
          <p:cNvPr id="4" name="Slide Number Placeholder 3"/>
          <p:cNvSpPr>
            <a:spLocks noGrp="1"/>
          </p:cNvSpPr>
          <p:nvPr>
            <p:ph type="sldNum" sz="quarter" idx="12"/>
          </p:nvPr>
        </p:nvSpPr>
        <p:spPr/>
        <p:txBody>
          <a:bodyPr/>
          <a:lstStyle/>
          <a:p>
            <a:fld id="{651FC063-5EA9-49AF-AFAF-D68C9E82B23B}" type="slidenum">
              <a:rPr lang="en-US" smtClean="0"/>
              <a:pPr/>
              <a:t>6</a:t>
            </a:fld>
            <a:endParaRPr lang="en-US"/>
          </a:p>
        </p:txBody>
      </p:sp>
    </p:spTree>
    <p:extLst>
      <p:ext uri="{BB962C8B-B14F-4D97-AF65-F5344CB8AC3E}">
        <p14:creationId xmlns:p14="http://schemas.microsoft.com/office/powerpoint/2010/main" val="76417608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00FF"/>
                </a:solidFill>
              </a:rPr>
              <a:t>Quito, Ecuador TRUE STORYTELLING</a:t>
            </a:r>
            <a:endParaRPr lang="en-US" b="1" dirty="0">
              <a:solidFill>
                <a:srgbClr val="0000FF"/>
              </a:solidFill>
            </a:endParaRPr>
          </a:p>
        </p:txBody>
      </p:sp>
      <p:sp>
        <p:nvSpPr>
          <p:cNvPr id="3" name="Content Placeholder 2"/>
          <p:cNvSpPr>
            <a:spLocks noGrp="1"/>
          </p:cNvSpPr>
          <p:nvPr>
            <p:ph idx="1"/>
          </p:nvPr>
        </p:nvSpPr>
        <p:spPr/>
        <p:txBody>
          <a:bodyPr>
            <a:normAutofit/>
          </a:bodyPr>
          <a:lstStyle/>
          <a:p>
            <a:pPr marL="0" indent="0">
              <a:buNone/>
            </a:pPr>
            <a:r>
              <a:rPr lang="en-US" dirty="0" smtClean="0"/>
              <a:t>For 17 years, </a:t>
            </a:r>
            <a:r>
              <a:rPr lang="en-US" dirty="0"/>
              <a:t>Ecuador’s mountainous capital </a:t>
            </a:r>
            <a:r>
              <a:rPr lang="en-US" dirty="0" smtClean="0"/>
              <a:t>has </a:t>
            </a:r>
            <a:r>
              <a:rPr lang="en-US" dirty="0"/>
              <a:t>been studying the effects of global warming on nearby melting glaciers, developing ways of dealing with potential water shortages </a:t>
            </a:r>
            <a:r>
              <a:rPr lang="en-US" dirty="0" smtClean="0"/>
              <a:t>and </a:t>
            </a:r>
            <a:r>
              <a:rPr lang="en-US" dirty="0"/>
              <a:t>organizing conferences on climate change for leaders of other Latin American cities.</a:t>
            </a:r>
          </a:p>
          <a:p>
            <a:pPr marL="0" indent="0">
              <a:buNone/>
            </a:pP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60</a:t>
            </a:fld>
            <a:endParaRPr lang="en-US"/>
          </a:p>
        </p:txBody>
      </p:sp>
    </p:spTree>
    <p:extLst>
      <p:ext uri="{BB962C8B-B14F-4D97-AF65-F5344CB8AC3E}">
        <p14:creationId xmlns:p14="http://schemas.microsoft.com/office/powerpoint/2010/main" val="210454894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Some Definitions </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smtClean="0"/>
              <a:t>Black carbon</a:t>
            </a:r>
            <a:r>
              <a:rPr lang="en-US" dirty="0" smtClean="0"/>
              <a:t> is the sooty black material emitted from gas and diesel engines, coal-fired power plants, and other sources that burn fossil fuel. It pollutes air and water, causing 8 million human deaths a year plus animal</a:t>
            </a:r>
            <a:r>
              <a:rPr lang="en-US" baseline="0" dirty="0" smtClean="0"/>
              <a:t> morbidity by embedding black carbon in lungs. Black carbon darkens the snow and ice, reducing reflectivity and increasing the glacial melt, raising the sea levels, and warms the atmosphere water vapor (</a:t>
            </a:r>
            <a:r>
              <a:rPr lang="en-US" baseline="0" dirty="0" smtClean="0">
                <a:hlinkClick r:id="rId3"/>
              </a:rPr>
              <a:t>source</a:t>
            </a:r>
            <a:r>
              <a:rPr lang="en-US" baseline="0" dirty="0" smtClean="0"/>
              <a:t>)</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61</a:t>
            </a:fld>
            <a:endParaRPr lang="en-US"/>
          </a:p>
        </p:txBody>
      </p:sp>
    </p:spTree>
    <p:extLst>
      <p:ext uri="{BB962C8B-B14F-4D97-AF65-F5344CB8AC3E}">
        <p14:creationId xmlns:p14="http://schemas.microsoft.com/office/powerpoint/2010/main" val="37573251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half" idx="2"/>
            <p:extLst>
              <p:ext uri="{D42A27DB-BD31-4B8C-83A1-F6EECF244321}">
                <p14:modId xmlns:p14="http://schemas.microsoft.com/office/powerpoint/2010/main" val="1848665597"/>
              </p:ext>
            </p:extLst>
          </p:nvPr>
        </p:nvGraphicFramePr>
        <p:xfrm>
          <a:off x="287285" y="879406"/>
          <a:ext cx="8724411" cy="5978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6"/>
          <p:cNvSpPr>
            <a:spLocks noGrp="1"/>
          </p:cNvSpPr>
          <p:nvPr>
            <p:ph type="body" sz="quarter" idx="3"/>
          </p:nvPr>
        </p:nvSpPr>
        <p:spPr>
          <a:xfrm>
            <a:off x="635054" y="53695"/>
            <a:ext cx="8376642" cy="468492"/>
          </a:xfrm>
        </p:spPr>
        <p:txBody>
          <a:bodyPr>
            <a:normAutofit fontScale="70000" lnSpcReduction="20000"/>
          </a:bodyPr>
          <a:lstStyle/>
          <a:p>
            <a:pPr algn="ctr"/>
            <a:r>
              <a:rPr lang="en-US" sz="3600" b="1" dirty="0" smtClean="0">
                <a:solidFill>
                  <a:srgbClr val="4A6300"/>
                </a:solidFill>
              </a:rPr>
              <a:t>Time to do True </a:t>
            </a:r>
            <a:r>
              <a:rPr lang="en-US" sz="4000" b="1" dirty="0" smtClean="0">
                <a:solidFill>
                  <a:srgbClr val="4A6300"/>
                </a:solidFill>
              </a:rPr>
              <a:t>Storytelling</a:t>
            </a:r>
            <a:r>
              <a:rPr lang="en-US" sz="3600" dirty="0">
                <a:solidFill>
                  <a:srgbClr val="4A6300"/>
                </a:solidFill>
              </a:rPr>
              <a:t> </a:t>
            </a:r>
            <a:r>
              <a:rPr lang="en-US" sz="3600" dirty="0" smtClean="0">
                <a:solidFill>
                  <a:srgbClr val="4A6300"/>
                </a:solidFill>
              </a:rPr>
              <a:t> (Boje, Larsen &amp; Bruun)</a:t>
            </a:r>
            <a:endParaRPr lang="en-US" sz="3600" b="1" dirty="0">
              <a:solidFill>
                <a:srgbClr val="4A6300"/>
              </a:solidFill>
            </a:endParaRPr>
          </a:p>
        </p:txBody>
      </p:sp>
      <p:sp>
        <p:nvSpPr>
          <p:cNvPr id="4" name="Slide Number Placeholder 3"/>
          <p:cNvSpPr>
            <a:spLocks noGrp="1"/>
          </p:cNvSpPr>
          <p:nvPr>
            <p:ph type="sldNum" sz="quarter" idx="12"/>
          </p:nvPr>
        </p:nvSpPr>
        <p:spPr/>
        <p:txBody>
          <a:bodyPr/>
          <a:lstStyle/>
          <a:p>
            <a:fld id="{F02B70FB-18ED-4CA5-8368-F946A6F2C1F7}" type="slidenum">
              <a:rPr lang="en-US" smtClean="0"/>
              <a:t>62</a:t>
            </a:fld>
            <a:endParaRPr lang="en-US"/>
          </a:p>
        </p:txBody>
      </p:sp>
    </p:spTree>
    <p:extLst>
      <p:ext uri="{BB962C8B-B14F-4D97-AF65-F5344CB8AC3E}">
        <p14:creationId xmlns:p14="http://schemas.microsoft.com/office/powerpoint/2010/main" val="4900443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par>
                                <p:cTn id="8" presetID="9" presetClass="emph" presetSubtype="0" grpId="1" nodeType="withEffect">
                                  <p:stCondLst>
                                    <p:cond delay="0"/>
                                  </p:stCondLst>
                                  <p:childTnLst>
                                    <p:set>
                                      <p:cBhvr rctx="PPT">
                                        <p:cTn id="9" dur="indefinite"/>
                                        <p:tgtEl>
                                          <p:spTgt spid="7">
                                            <p:txEl>
                                              <p:pRg st="0" end="0"/>
                                            </p:txEl>
                                          </p:spTgt>
                                        </p:tgtEl>
                                        <p:attrNameLst>
                                          <p:attrName>style.opacity</p:attrName>
                                        </p:attrNameLst>
                                      </p:cBhvr>
                                      <p:to>
                                        <p:strVal val="0.5"/>
                                      </p:to>
                                    </p:set>
                                    <p:animEffect filter="image" prLst="opacity: 0.5">
                                      <p:cBhvr rctx="IE">
                                        <p:cTn id="10" dur="indefinite"/>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9">
                                            <p:graphicEl>
                                              <a:dgm id="{E6AF0A74-5C53-4808-8A77-31B80B0E5BF6}"/>
                                            </p:graphicEl>
                                          </p:spTgt>
                                        </p:tgtEl>
                                        <p:attrNameLst>
                                          <p:attrName>style.visibility</p:attrName>
                                        </p:attrNameLst>
                                      </p:cBhvr>
                                      <p:to>
                                        <p:strVal val="visible"/>
                                      </p:to>
                                    </p:set>
                                    <p:animEffect transition="in" filter="circle(out)">
                                      <p:cBhvr>
                                        <p:cTn id="15" dur="500"/>
                                        <p:tgtEl>
                                          <p:spTgt spid="9">
                                            <p:graphicEl>
                                              <a:dgm id="{E6AF0A74-5C53-4808-8A77-31B80B0E5BF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grpId="0" nodeType="clickEffect">
                                  <p:stCondLst>
                                    <p:cond delay="0"/>
                                  </p:stCondLst>
                                  <p:childTnLst>
                                    <p:set>
                                      <p:cBhvr>
                                        <p:cTn id="19" dur="1" fill="hold">
                                          <p:stCondLst>
                                            <p:cond delay="0"/>
                                          </p:stCondLst>
                                        </p:cTn>
                                        <p:tgtEl>
                                          <p:spTgt spid="9">
                                            <p:graphicEl>
                                              <a:dgm id="{21E2B31A-E4B2-4ECF-88AA-8FCC85E6F254}"/>
                                            </p:graphicEl>
                                          </p:spTgt>
                                        </p:tgtEl>
                                        <p:attrNameLst>
                                          <p:attrName>style.visibility</p:attrName>
                                        </p:attrNameLst>
                                      </p:cBhvr>
                                      <p:to>
                                        <p:strVal val="visible"/>
                                      </p:to>
                                    </p:set>
                                    <p:animEffect transition="in" filter="circle(out)">
                                      <p:cBhvr>
                                        <p:cTn id="20" dur="500"/>
                                        <p:tgtEl>
                                          <p:spTgt spid="9">
                                            <p:graphicEl>
                                              <a:dgm id="{21E2B31A-E4B2-4ECF-88AA-8FCC85E6F254}"/>
                                            </p:graphicEl>
                                          </p:spTgt>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9">
                                            <p:graphicEl>
                                              <a:dgm id="{C09C0B9D-C626-4352-937F-E565C32A1F1A}"/>
                                            </p:graphicEl>
                                          </p:spTgt>
                                        </p:tgtEl>
                                        <p:attrNameLst>
                                          <p:attrName>style.visibility</p:attrName>
                                        </p:attrNameLst>
                                      </p:cBhvr>
                                      <p:to>
                                        <p:strVal val="visible"/>
                                      </p:to>
                                    </p:set>
                                    <p:animEffect transition="in" filter="wipe(up)">
                                      <p:cBhvr>
                                        <p:cTn id="24" dur="500"/>
                                        <p:tgtEl>
                                          <p:spTgt spid="9">
                                            <p:graphicEl>
                                              <a:dgm id="{C09C0B9D-C626-4352-937F-E565C32A1F1A}"/>
                                            </p:graphicEl>
                                          </p:spTgt>
                                        </p:tgtEl>
                                      </p:cBhvr>
                                    </p:animEffect>
                                  </p:childTnLst>
                                </p:cTn>
                              </p:par>
                            </p:childTnLst>
                          </p:cTn>
                        </p:par>
                        <p:par>
                          <p:cTn id="25" fill="hold">
                            <p:stCondLst>
                              <p:cond delay="1000"/>
                            </p:stCondLst>
                            <p:childTnLst>
                              <p:par>
                                <p:cTn id="26" presetID="6" presetClass="entr" presetSubtype="32" fill="hold" grpId="0" nodeType="afterEffect">
                                  <p:stCondLst>
                                    <p:cond delay="0"/>
                                  </p:stCondLst>
                                  <p:childTnLst>
                                    <p:set>
                                      <p:cBhvr>
                                        <p:cTn id="27" dur="1" fill="hold">
                                          <p:stCondLst>
                                            <p:cond delay="0"/>
                                          </p:stCondLst>
                                        </p:cTn>
                                        <p:tgtEl>
                                          <p:spTgt spid="9">
                                            <p:graphicEl>
                                              <a:dgm id="{18949E23-5716-41EE-8482-AD899487C22A}"/>
                                            </p:graphicEl>
                                          </p:spTgt>
                                        </p:tgtEl>
                                        <p:attrNameLst>
                                          <p:attrName>style.visibility</p:attrName>
                                        </p:attrNameLst>
                                      </p:cBhvr>
                                      <p:to>
                                        <p:strVal val="visible"/>
                                      </p:to>
                                    </p:set>
                                    <p:animEffect transition="in" filter="circle(out)">
                                      <p:cBhvr>
                                        <p:cTn id="28" dur="500"/>
                                        <p:tgtEl>
                                          <p:spTgt spid="9">
                                            <p:graphicEl>
                                              <a:dgm id="{18949E23-5716-41EE-8482-AD899487C22A}"/>
                                            </p:graphicEl>
                                          </p:spTgt>
                                        </p:tgtEl>
                                      </p:cBhvr>
                                    </p:animEffect>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9">
                                            <p:graphicEl>
                                              <a:dgm id="{47906407-956C-4DBE-95F5-60B3E34737A1}"/>
                                            </p:graphicEl>
                                          </p:spTgt>
                                        </p:tgtEl>
                                        <p:attrNameLst>
                                          <p:attrName>style.visibility</p:attrName>
                                        </p:attrNameLst>
                                      </p:cBhvr>
                                      <p:to>
                                        <p:strVal val="visible"/>
                                      </p:to>
                                    </p:set>
                                    <p:animEffect transition="in" filter="wipe(up)">
                                      <p:cBhvr>
                                        <p:cTn id="32" dur="500"/>
                                        <p:tgtEl>
                                          <p:spTgt spid="9">
                                            <p:graphicEl>
                                              <a:dgm id="{47906407-956C-4DBE-95F5-60B3E34737A1}"/>
                                            </p:graphicEl>
                                          </p:spTgt>
                                        </p:tgtEl>
                                      </p:cBhvr>
                                    </p:animEffect>
                                  </p:childTnLst>
                                </p:cTn>
                              </p:par>
                            </p:childTnLst>
                          </p:cTn>
                        </p:par>
                        <p:par>
                          <p:cTn id="33" fill="hold">
                            <p:stCondLst>
                              <p:cond delay="2000"/>
                            </p:stCondLst>
                            <p:childTnLst>
                              <p:par>
                                <p:cTn id="34" presetID="6" presetClass="entr" presetSubtype="32" fill="hold" grpId="0" nodeType="afterEffect">
                                  <p:stCondLst>
                                    <p:cond delay="0"/>
                                  </p:stCondLst>
                                  <p:childTnLst>
                                    <p:set>
                                      <p:cBhvr>
                                        <p:cTn id="35" dur="1" fill="hold">
                                          <p:stCondLst>
                                            <p:cond delay="0"/>
                                          </p:stCondLst>
                                        </p:cTn>
                                        <p:tgtEl>
                                          <p:spTgt spid="9">
                                            <p:graphicEl>
                                              <a:dgm id="{585FE9A8-D8F9-48B3-BD89-BCB8D40C3B62}"/>
                                            </p:graphicEl>
                                          </p:spTgt>
                                        </p:tgtEl>
                                        <p:attrNameLst>
                                          <p:attrName>style.visibility</p:attrName>
                                        </p:attrNameLst>
                                      </p:cBhvr>
                                      <p:to>
                                        <p:strVal val="visible"/>
                                      </p:to>
                                    </p:set>
                                    <p:animEffect transition="in" filter="circle(out)">
                                      <p:cBhvr>
                                        <p:cTn id="36" dur="500"/>
                                        <p:tgtEl>
                                          <p:spTgt spid="9">
                                            <p:graphicEl>
                                              <a:dgm id="{585FE9A8-D8F9-48B3-BD89-BCB8D40C3B62}"/>
                                            </p:graphicEl>
                                          </p:spTgt>
                                        </p:tgtEl>
                                      </p:cBhvr>
                                    </p:animEffect>
                                  </p:childTnLst>
                                </p:cTn>
                              </p:par>
                            </p:childTnLst>
                          </p:cTn>
                        </p:par>
                        <p:par>
                          <p:cTn id="37" fill="hold">
                            <p:stCondLst>
                              <p:cond delay="2500"/>
                            </p:stCondLst>
                            <p:childTnLst>
                              <p:par>
                                <p:cTn id="38" presetID="22" presetClass="entr" presetSubtype="4" fill="hold" grpId="0" nodeType="afterEffect">
                                  <p:stCondLst>
                                    <p:cond delay="0"/>
                                  </p:stCondLst>
                                  <p:childTnLst>
                                    <p:set>
                                      <p:cBhvr>
                                        <p:cTn id="39" dur="1" fill="hold">
                                          <p:stCondLst>
                                            <p:cond delay="0"/>
                                          </p:stCondLst>
                                        </p:cTn>
                                        <p:tgtEl>
                                          <p:spTgt spid="9">
                                            <p:graphicEl>
                                              <a:dgm id="{607E6A0A-3655-4CA6-91D8-44B285A4941A}"/>
                                            </p:graphicEl>
                                          </p:spTgt>
                                        </p:tgtEl>
                                        <p:attrNameLst>
                                          <p:attrName>style.visibility</p:attrName>
                                        </p:attrNameLst>
                                      </p:cBhvr>
                                      <p:to>
                                        <p:strVal val="visible"/>
                                      </p:to>
                                    </p:set>
                                    <p:animEffect transition="in" filter="wipe(down)">
                                      <p:cBhvr>
                                        <p:cTn id="40" dur="500"/>
                                        <p:tgtEl>
                                          <p:spTgt spid="9">
                                            <p:graphicEl>
                                              <a:dgm id="{607E6A0A-3655-4CA6-91D8-44B285A4941A}"/>
                                            </p:graphicEl>
                                          </p:spTgt>
                                        </p:tgtEl>
                                      </p:cBhvr>
                                    </p:animEffect>
                                  </p:childTnLst>
                                </p:cTn>
                              </p:par>
                            </p:childTnLst>
                          </p:cTn>
                        </p:par>
                        <p:par>
                          <p:cTn id="41" fill="hold">
                            <p:stCondLst>
                              <p:cond delay="3000"/>
                            </p:stCondLst>
                            <p:childTnLst>
                              <p:par>
                                <p:cTn id="42" presetID="6" presetClass="entr" presetSubtype="32" fill="hold" grpId="0" nodeType="afterEffect">
                                  <p:stCondLst>
                                    <p:cond delay="0"/>
                                  </p:stCondLst>
                                  <p:childTnLst>
                                    <p:set>
                                      <p:cBhvr>
                                        <p:cTn id="43" dur="1" fill="hold">
                                          <p:stCondLst>
                                            <p:cond delay="0"/>
                                          </p:stCondLst>
                                        </p:cTn>
                                        <p:tgtEl>
                                          <p:spTgt spid="9">
                                            <p:graphicEl>
                                              <a:dgm id="{819BC320-0E3F-4F15-A919-57F70CA02FCD}"/>
                                            </p:graphicEl>
                                          </p:spTgt>
                                        </p:tgtEl>
                                        <p:attrNameLst>
                                          <p:attrName>style.visibility</p:attrName>
                                        </p:attrNameLst>
                                      </p:cBhvr>
                                      <p:to>
                                        <p:strVal val="visible"/>
                                      </p:to>
                                    </p:set>
                                    <p:animEffect transition="in" filter="circle(out)">
                                      <p:cBhvr>
                                        <p:cTn id="44" dur="500"/>
                                        <p:tgtEl>
                                          <p:spTgt spid="9">
                                            <p:graphicEl>
                                              <a:dgm id="{819BC320-0E3F-4F15-A919-57F70CA02FCD}"/>
                                            </p:graphicEl>
                                          </p:spTgt>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9">
                                            <p:graphicEl>
                                              <a:dgm id="{0DD71EEF-493C-4E91-89BE-3AD922D5DFEC}"/>
                                            </p:graphicEl>
                                          </p:spTgt>
                                        </p:tgtEl>
                                        <p:attrNameLst>
                                          <p:attrName>style.visibility</p:attrName>
                                        </p:attrNameLst>
                                      </p:cBhvr>
                                      <p:to>
                                        <p:strVal val="visible"/>
                                      </p:to>
                                    </p:set>
                                    <p:animEffect transition="in" filter="wipe(down)">
                                      <p:cBhvr>
                                        <p:cTn id="47" dur="500"/>
                                        <p:tgtEl>
                                          <p:spTgt spid="9">
                                            <p:graphicEl>
                                              <a:dgm id="{0DD71EEF-493C-4E91-89BE-3AD922D5DFE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lvlAtOnce"/>
        </p:bldSub>
      </p:bldGraphic>
      <p:bldP spid="7" grpId="0" build="p"/>
      <p:bldP spid="7" grpI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4357"/>
          </a:xfrm>
        </p:spPr>
        <p:txBody>
          <a:bodyPr>
            <a:normAutofit fontScale="90000"/>
          </a:bodyPr>
          <a:lstStyle/>
          <a:p>
            <a:r>
              <a:rPr lang="en-US" b="1" dirty="0" smtClean="0">
                <a:solidFill>
                  <a:srgbClr val="FF0000"/>
                </a:solidFill>
              </a:rPr>
              <a:t>July Hottest Month on record</a:t>
            </a:r>
            <a:endParaRPr lang="en-US" b="1" dirty="0">
              <a:solidFill>
                <a:srgbClr val="FF0000"/>
              </a:solidFill>
            </a:endParaRPr>
          </a:p>
        </p:txBody>
      </p:sp>
      <p:pic>
        <p:nvPicPr>
          <p:cNvPr id="5" name="Picture 4" descr="july  2019 hottest on reco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8995"/>
            <a:ext cx="9144000" cy="6069005"/>
          </a:xfrm>
          <a:prstGeom prst="rect">
            <a:avLst/>
          </a:prstGeom>
        </p:spPr>
      </p:pic>
      <p:sp>
        <p:nvSpPr>
          <p:cNvPr id="3" name="Slide Number Placeholder 2"/>
          <p:cNvSpPr>
            <a:spLocks noGrp="1"/>
          </p:cNvSpPr>
          <p:nvPr>
            <p:ph type="sldNum" sz="quarter" idx="12"/>
          </p:nvPr>
        </p:nvSpPr>
        <p:spPr/>
        <p:txBody>
          <a:bodyPr/>
          <a:lstStyle/>
          <a:p>
            <a:fld id="{651FC063-5EA9-49AF-AFAF-D68C9E82B23B}" type="slidenum">
              <a:rPr lang="en-US" smtClean="0"/>
              <a:pPr/>
              <a:t>63</a:t>
            </a:fld>
            <a:endParaRPr lang="en-US"/>
          </a:p>
        </p:txBody>
      </p:sp>
    </p:spTree>
    <p:extLst>
      <p:ext uri="{BB962C8B-B14F-4D97-AF65-F5344CB8AC3E}">
        <p14:creationId xmlns:p14="http://schemas.microsoft.com/office/powerpoint/2010/main" val="12352664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urope in july 20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338" y="738912"/>
            <a:ext cx="7811602" cy="6119088"/>
          </a:xfrm>
          <a:prstGeom prst="rect">
            <a:avLst/>
          </a:prstGeom>
        </p:spPr>
      </p:pic>
      <p:sp>
        <p:nvSpPr>
          <p:cNvPr id="5" name="Title 4"/>
          <p:cNvSpPr>
            <a:spLocks noGrp="1"/>
          </p:cNvSpPr>
          <p:nvPr>
            <p:ph type="title"/>
          </p:nvPr>
        </p:nvSpPr>
        <p:spPr>
          <a:xfrm>
            <a:off x="457200" y="274638"/>
            <a:ext cx="8229600" cy="464274"/>
          </a:xfrm>
        </p:spPr>
        <p:txBody>
          <a:bodyPr>
            <a:normAutofit fontScale="90000"/>
          </a:bodyPr>
          <a:lstStyle/>
          <a:p>
            <a:r>
              <a:rPr lang="en-US" dirty="0" smtClean="0"/>
              <a:t>Europe Summer 2019</a:t>
            </a:r>
            <a:endParaRPr lang="en-US" dirty="0"/>
          </a:p>
        </p:txBody>
      </p:sp>
      <p:sp>
        <p:nvSpPr>
          <p:cNvPr id="2" name="Slide Number Placeholder 1"/>
          <p:cNvSpPr>
            <a:spLocks noGrp="1"/>
          </p:cNvSpPr>
          <p:nvPr>
            <p:ph type="sldNum" sz="quarter" idx="12"/>
          </p:nvPr>
        </p:nvSpPr>
        <p:spPr/>
        <p:txBody>
          <a:bodyPr/>
          <a:lstStyle/>
          <a:p>
            <a:fld id="{651FC063-5EA9-49AF-AFAF-D68C9E82B23B}" type="slidenum">
              <a:rPr lang="en-US" smtClean="0"/>
              <a:pPr/>
              <a:t>64</a:t>
            </a:fld>
            <a:endParaRPr lang="en-US"/>
          </a:p>
        </p:txBody>
      </p:sp>
    </p:spTree>
    <p:extLst>
      <p:ext uri="{BB962C8B-B14F-4D97-AF65-F5344CB8AC3E}">
        <p14:creationId xmlns:p14="http://schemas.microsoft.com/office/powerpoint/2010/main" val="358731266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2233"/>
          </a:xfrm>
        </p:spPr>
        <p:txBody>
          <a:bodyPr>
            <a:normAutofit fontScale="90000"/>
          </a:bodyPr>
          <a:lstStyle/>
          <a:p>
            <a:r>
              <a:rPr lang="en-US" dirty="0" smtClean="0">
                <a:hlinkClick r:id="rId3"/>
              </a:rPr>
              <a:t>What is Jane Goodall’s Answer to CLIMATE DENIAL</a:t>
            </a:r>
            <a:r>
              <a:rPr lang="en-US" dirty="0" smtClean="0"/>
              <a:t>?</a:t>
            </a:r>
            <a:endParaRPr lang="en-US" dirty="0"/>
          </a:p>
        </p:txBody>
      </p:sp>
      <p:sp>
        <p:nvSpPr>
          <p:cNvPr id="3" name="Content Placeholder 2"/>
          <p:cNvSpPr>
            <a:spLocks noGrp="1"/>
          </p:cNvSpPr>
          <p:nvPr>
            <p:ph idx="1"/>
          </p:nvPr>
        </p:nvSpPr>
        <p:spPr>
          <a:xfrm>
            <a:off x="0" y="1600199"/>
            <a:ext cx="9144000" cy="5121275"/>
          </a:xfrm>
        </p:spPr>
        <p:txBody>
          <a:bodyPr>
            <a:normAutofit lnSpcReduction="10000"/>
          </a:bodyPr>
          <a:lstStyle/>
          <a:p>
            <a:r>
              <a:rPr lang="en-US" dirty="0" smtClean="0"/>
              <a:t>She does  it through storytelling (</a:t>
            </a:r>
            <a:r>
              <a:rPr lang="en-US" dirty="0" smtClean="0">
                <a:hlinkClick r:id="rId3"/>
              </a:rPr>
              <a:t>See YouTube</a:t>
            </a:r>
            <a:r>
              <a:rPr lang="en-US" dirty="0" smtClean="0"/>
              <a:t>)</a:t>
            </a:r>
          </a:p>
          <a:p>
            <a:r>
              <a:rPr lang="en-US" dirty="0" smtClean="0"/>
              <a:t>Jane Goodall’s Tips on Convincing People to Care for the Planet: </a:t>
            </a:r>
            <a:r>
              <a:rPr lang="en-US" b="1" dirty="0">
                <a:solidFill>
                  <a:srgbClr val="FF0000"/>
                </a:solidFill>
              </a:rPr>
              <a:t>“I always do it through stories, never through direct confrontation?”</a:t>
            </a:r>
            <a:endParaRPr lang="en-US" dirty="0" smtClean="0"/>
          </a:p>
          <a:p>
            <a:pPr marL="514350" indent="-514350">
              <a:buAutoNum type="arabicPeriod"/>
            </a:pPr>
            <a:r>
              <a:rPr lang="en-US" dirty="0" smtClean="0"/>
              <a:t>Take them to the Artic in the summer and see how quickly they vanish under the water!</a:t>
            </a:r>
          </a:p>
          <a:p>
            <a:pPr marL="514350" indent="-514350">
              <a:buAutoNum type="arabicPeriod"/>
            </a:pPr>
            <a:r>
              <a:rPr lang="en-US" dirty="0" smtClean="0"/>
              <a:t> How do you get somebody to realize we actually are destroying the planet? </a:t>
            </a:r>
          </a:p>
          <a:p>
            <a:pPr marL="0" indent="0" algn="ctr">
              <a:buNone/>
            </a:pPr>
            <a:r>
              <a:rPr lang="en-US" sz="3900" b="1" dirty="0" smtClean="0">
                <a:solidFill>
                  <a:srgbClr val="FF0000"/>
                </a:solidFill>
              </a:rPr>
              <a:t>BUT WHAT IS GOODALL NOT SEEING </a:t>
            </a:r>
            <a:r>
              <a:rPr lang="mr-IN" sz="3900" b="1" dirty="0" smtClean="0">
                <a:solidFill>
                  <a:srgbClr val="FF0000"/>
                </a:solidFill>
              </a:rPr>
              <a:t>–</a:t>
            </a:r>
            <a:r>
              <a:rPr lang="en-US" sz="3900" b="1" dirty="0" smtClean="0">
                <a:solidFill>
                  <a:srgbClr val="FF0000"/>
                </a:solidFill>
              </a:rPr>
              <a:t> DARK SIDE OF STORYTELLING!</a:t>
            </a:r>
            <a:endParaRPr lang="en-US" sz="3900" b="1" dirty="0">
              <a:solidFill>
                <a:srgbClr val="FF0000"/>
              </a:solidFill>
            </a:endParaRPr>
          </a:p>
        </p:txBody>
      </p:sp>
      <p:sp>
        <p:nvSpPr>
          <p:cNvPr id="4" name="Slide Number Placeholder 3"/>
          <p:cNvSpPr>
            <a:spLocks noGrp="1"/>
          </p:cNvSpPr>
          <p:nvPr>
            <p:ph type="sldNum" sz="quarter" idx="12"/>
          </p:nvPr>
        </p:nvSpPr>
        <p:spPr/>
        <p:txBody>
          <a:bodyPr/>
          <a:lstStyle/>
          <a:p>
            <a:fld id="{651FC063-5EA9-49AF-AFAF-D68C9E82B23B}" type="slidenum">
              <a:rPr lang="en-US" smtClean="0"/>
              <a:pPr/>
              <a:t>65</a:t>
            </a:fld>
            <a:endParaRPr lang="en-US"/>
          </a:p>
        </p:txBody>
      </p:sp>
    </p:spTree>
    <p:extLst>
      <p:ext uri="{BB962C8B-B14F-4D97-AF65-F5344CB8AC3E}">
        <p14:creationId xmlns:p14="http://schemas.microsoft.com/office/powerpoint/2010/main" val="428734444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1FC063-5EA9-49AF-AFAF-D68C9E82B23B}" type="slidenum">
              <a:rPr lang="en-US" smtClean="0"/>
              <a:pPr/>
              <a:t>7</a:t>
            </a:fld>
            <a:endParaRPr lang="en-US"/>
          </a:p>
        </p:txBody>
      </p:sp>
      <p:pic>
        <p:nvPicPr>
          <p:cNvPr id="7" name="Picture 6" descr="Screen Shot 2019-08-05 at 2.03.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721475"/>
          </a:xfrm>
          <a:prstGeom prst="rect">
            <a:avLst/>
          </a:prstGeom>
        </p:spPr>
      </p:pic>
    </p:spTree>
    <p:extLst>
      <p:ext uri="{BB962C8B-B14F-4D97-AF65-F5344CB8AC3E}">
        <p14:creationId xmlns:p14="http://schemas.microsoft.com/office/powerpoint/2010/main" val="8373367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Has this happened to you?</a:t>
            </a:r>
            <a:endParaRPr lang="en-US" dirty="0"/>
          </a:p>
        </p:txBody>
      </p:sp>
      <p:sp>
        <p:nvSpPr>
          <p:cNvPr id="3" name="Content Placeholder 2"/>
          <p:cNvSpPr>
            <a:spLocks noGrp="1"/>
          </p:cNvSpPr>
          <p:nvPr>
            <p:ph idx="1"/>
          </p:nvPr>
        </p:nvSpPr>
        <p:spPr>
          <a:xfrm>
            <a:off x="457200" y="1417639"/>
            <a:ext cx="8450868" cy="5440362"/>
          </a:xfrm>
        </p:spPr>
        <p:txBody>
          <a:bodyPr>
            <a:normAutofit fontScale="92500"/>
          </a:bodyPr>
          <a:lstStyle/>
          <a:p>
            <a:pPr marL="0" indent="0">
              <a:buNone/>
            </a:pPr>
            <a:r>
              <a:rPr lang="en-US" b="1" dirty="0" smtClean="0"/>
              <a:t>First Day of sustainability Course </a:t>
            </a:r>
            <a:r>
              <a:rPr lang="en-US" dirty="0"/>
              <a:t>Jan 23, 2017 </a:t>
            </a:r>
            <a:endParaRPr lang="en-US" b="1" dirty="0" smtClean="0"/>
          </a:p>
          <a:p>
            <a:pPr marL="0" indent="0">
              <a:buNone/>
            </a:pPr>
            <a:r>
              <a:rPr lang="en-US" dirty="0" smtClean="0"/>
              <a:t>Student: “</a:t>
            </a:r>
            <a:r>
              <a:rPr lang="en-US" dirty="0"/>
              <a:t>Climate change is a debate.</a:t>
            </a:r>
            <a:r>
              <a:rPr lang="en-US" dirty="0" smtClean="0"/>
              <a:t>”</a:t>
            </a:r>
          </a:p>
          <a:p>
            <a:pPr marL="0" indent="0">
              <a:buNone/>
            </a:pPr>
            <a:r>
              <a:rPr lang="en-US" dirty="0" smtClean="0"/>
              <a:t>Boje: </a:t>
            </a:r>
            <a:r>
              <a:rPr lang="en-US" dirty="0"/>
              <a:t>“it’s a science about temperature variations, and so on.</a:t>
            </a:r>
            <a:r>
              <a:rPr lang="en-US" dirty="0" smtClean="0"/>
              <a:t>”</a:t>
            </a:r>
          </a:p>
          <a:p>
            <a:pPr marL="0" indent="0">
              <a:buNone/>
            </a:pPr>
            <a:r>
              <a:rPr lang="en-US" dirty="0" smtClean="0"/>
              <a:t>Student: </a:t>
            </a:r>
            <a:r>
              <a:rPr lang="en-US" dirty="0"/>
              <a:t>“Faculty are supposed to be neutral.” </a:t>
            </a:r>
            <a:endParaRPr lang="en-US" dirty="0" smtClean="0"/>
          </a:p>
          <a:p>
            <a:pPr marL="0" indent="0">
              <a:buNone/>
            </a:pPr>
            <a:r>
              <a:rPr lang="en-US" dirty="0" smtClean="0"/>
              <a:t> Boje: </a:t>
            </a:r>
            <a:r>
              <a:rPr lang="en-US" dirty="0"/>
              <a:t>“I am not neutral. </a:t>
            </a:r>
            <a:r>
              <a:rPr lang="en-US" dirty="0" smtClean="0"/>
              <a:t>Climate </a:t>
            </a:r>
            <a:r>
              <a:rPr lang="en-US" dirty="0"/>
              <a:t>change is a science.</a:t>
            </a:r>
            <a:r>
              <a:rPr lang="en-US" dirty="0" smtClean="0"/>
              <a:t>”</a:t>
            </a:r>
          </a:p>
          <a:p>
            <a:pPr marL="0" indent="0">
              <a:buNone/>
            </a:pPr>
            <a:r>
              <a:rPr lang="en-US" dirty="0" smtClean="0"/>
              <a:t> Student: “</a:t>
            </a:r>
            <a:r>
              <a:rPr lang="en-US" dirty="0"/>
              <a:t>Without GMO, that won’t feed the world.” </a:t>
            </a:r>
          </a:p>
          <a:p>
            <a:pPr marL="0" indent="0">
              <a:buNone/>
            </a:pPr>
            <a:r>
              <a:rPr lang="en-US" dirty="0" smtClean="0"/>
              <a:t>See course syllabus etc. </a:t>
            </a:r>
            <a:r>
              <a:rPr lang="en-US" dirty="0" err="1" smtClean="0"/>
              <a:t>at</a:t>
            </a:r>
            <a:r>
              <a:rPr lang="en-US" u="sng" dirty="0" err="1" smtClean="0">
                <a:hlinkClick r:id="rId3"/>
              </a:rPr>
              <a:t>https</a:t>
            </a:r>
            <a:r>
              <a:rPr lang="en-US" u="sng" dirty="0">
                <a:hlinkClick r:id="rId3"/>
              </a:rPr>
              <a:t>://business.nmsu.edu/~dboje/375/</a:t>
            </a:r>
            <a:r>
              <a:rPr lang="en-US" dirty="0"/>
              <a:t> </a:t>
            </a:r>
          </a:p>
          <a:p>
            <a:pPr marL="0" indent="0">
              <a:buNone/>
            </a:pP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8</a:t>
            </a:fld>
            <a:endParaRPr lang="en-US"/>
          </a:p>
        </p:txBody>
      </p:sp>
    </p:spTree>
    <p:extLst>
      <p:ext uri="{BB962C8B-B14F-4D97-AF65-F5344CB8AC3E}">
        <p14:creationId xmlns:p14="http://schemas.microsoft.com/office/powerpoint/2010/main" val="14904921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dirty="0" smtClean="0"/>
              <a:t>On Mar 8 2017 Boje interrogated by University ‘Office of Institutional Equity’ Lawyer</a:t>
            </a:r>
            <a:endParaRPr lang="en-US" sz="3600" dirty="0"/>
          </a:p>
        </p:txBody>
      </p:sp>
      <p:sp>
        <p:nvSpPr>
          <p:cNvPr id="3" name="Content Placeholder 2"/>
          <p:cNvSpPr>
            <a:spLocks noGrp="1"/>
          </p:cNvSpPr>
          <p:nvPr>
            <p:ph idx="1"/>
          </p:nvPr>
        </p:nvSpPr>
        <p:spPr>
          <a:xfrm>
            <a:off x="115460" y="1600200"/>
            <a:ext cx="9028540" cy="5257800"/>
          </a:xfrm>
        </p:spPr>
        <p:txBody>
          <a:bodyPr>
            <a:normAutofit fontScale="92500" lnSpcReduction="10000"/>
          </a:bodyPr>
          <a:lstStyle/>
          <a:p>
            <a:pPr marL="0" indent="0">
              <a:buNone/>
            </a:pPr>
            <a:r>
              <a:rPr lang="en-US" b="1" dirty="0" smtClean="0"/>
              <a:t>Question: Did you tell a student that ‘climate change is a science’?</a:t>
            </a:r>
          </a:p>
          <a:p>
            <a:pPr marL="0" indent="0">
              <a:buNone/>
            </a:pPr>
            <a:endParaRPr lang="en-US" b="1" dirty="0"/>
          </a:p>
          <a:p>
            <a:pPr marL="0" indent="0">
              <a:buNone/>
            </a:pPr>
            <a:r>
              <a:rPr lang="en-US" b="1" dirty="0" smtClean="0"/>
              <a:t>Question</a:t>
            </a:r>
            <a:r>
              <a:rPr lang="en-US" b="1" dirty="0"/>
              <a:t>: Did you talk against the university golf course expansion?</a:t>
            </a:r>
            <a:endParaRPr lang="en-US" dirty="0"/>
          </a:p>
          <a:p>
            <a:pPr marL="0" indent="0">
              <a:buNone/>
            </a:pPr>
            <a:r>
              <a:rPr lang="en-US" dirty="0"/>
              <a:t> </a:t>
            </a:r>
          </a:p>
          <a:p>
            <a:pPr marL="0" indent="0">
              <a:buNone/>
            </a:pPr>
            <a:r>
              <a:rPr lang="en-US" b="1" dirty="0"/>
              <a:t>Question: Did you talk against the Chancellor and Provost and their reorganization plans?</a:t>
            </a:r>
            <a:endParaRPr lang="en-US" dirty="0"/>
          </a:p>
          <a:p>
            <a:pPr marL="0" indent="0">
              <a:buNone/>
            </a:pPr>
            <a:r>
              <a:rPr lang="en-US" dirty="0"/>
              <a:t> </a:t>
            </a:r>
          </a:p>
          <a:p>
            <a:pPr marL="0" indent="0">
              <a:buNone/>
            </a:pPr>
            <a:r>
              <a:rPr lang="en-US" b="1" dirty="0"/>
              <a:t>Question: Did you say your workload is expanded and salary frozen?</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9</a:t>
            </a:fld>
            <a:endParaRPr lang="en-US"/>
          </a:p>
        </p:txBody>
      </p:sp>
    </p:spTree>
    <p:extLst>
      <p:ext uri="{BB962C8B-B14F-4D97-AF65-F5344CB8AC3E}">
        <p14:creationId xmlns:p14="http://schemas.microsoft.com/office/powerpoint/2010/main" val="290200387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7282</TotalTime>
  <Words>9193</Words>
  <Application>Microsoft Macintosh PowerPoint</Application>
  <PresentationFormat>On-screen Show (4:3)</PresentationFormat>
  <Paragraphs>700</Paragraphs>
  <Slides>65</Slides>
  <Notes>52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67" baseType="lpstr">
      <vt:lpstr>Office Theme</vt:lpstr>
      <vt:lpstr>Document</vt:lpstr>
      <vt:lpstr>Water Storytelling and The Dark Side of Sixth Extinction Denial</vt:lpstr>
      <vt:lpstr>PowerPoint Presentation</vt:lpstr>
      <vt:lpstr>The Dark Side of Climate-Denier Storytelling Echo Chambers </vt:lpstr>
      <vt:lpstr>What is Dark Side of Water Storytelling? (book link)</vt:lpstr>
      <vt:lpstr>Linear Economy Narrative vs. Circular Economy Counternarrative</vt:lpstr>
      <vt:lpstr>How I tackled the ‘Dark Side of Water Storytelling’ in 5 PHASES</vt:lpstr>
      <vt:lpstr>PowerPoint Presentation</vt:lpstr>
      <vt:lpstr>Has this happened to you?</vt:lpstr>
      <vt:lpstr>On Mar 8 2017 Boje interrogated by University ‘Office of Institutional Equity’ Lawyer</vt:lpstr>
      <vt:lpstr>PowerPoint Presentation</vt:lpstr>
      <vt:lpstr>Non-Random Sample Comparisons of Ecological Page Content Percentage</vt:lpstr>
      <vt:lpstr>PowerPoint Presentation</vt:lpstr>
      <vt:lpstr>Kevin Bixby, Executive Director of Southwest Environmental Center about the Rio Grande/Rio Bravo del Norte River </vt:lpstr>
      <vt:lpstr>Kevin Bixby storytelling conversation</vt:lpstr>
      <vt:lpstr>Kevin suggested a conversation with  Professor Emeritus  Kurt Anderson, Hydrologist &amp; Director of a local water company </vt:lpstr>
      <vt:lpstr>Kurt S. J. Anderson Storytelling Conversation</vt:lpstr>
      <vt:lpstr>Anderson gives me this data--   Purple bars are Drought Severity </vt:lpstr>
      <vt:lpstr>Feb 9 2019 a self-correcting conversation with Professor Don Pepion</vt:lpstr>
      <vt:lpstr>PowerPoint Presentation</vt:lpstr>
      <vt:lpstr>Why Global Storytelling of UN Sustainable Development Goals to the Rescue is Failing</vt:lpstr>
      <vt:lpstr>PowerPoint Presentation</vt:lpstr>
      <vt:lpstr> Why are corporations so worried about Climate Action?? </vt:lpstr>
      <vt:lpstr>My answer</vt:lpstr>
      <vt:lpstr>PowerPoint Presentation</vt:lpstr>
      <vt:lpstr>THERE ARE 4 PATHWAYS OF THE UN WE CAN DECONSTRUCT</vt:lpstr>
      <vt:lpstr>UN PATHWAY 2:</vt:lpstr>
      <vt:lpstr>UN PATHWAY 3: </vt:lpstr>
      <vt:lpstr>UN PATHWAY 4:</vt:lpstr>
      <vt:lpstr>PowerPoint Presentation</vt:lpstr>
      <vt:lpstr>PowerPoint Presentation</vt:lpstr>
      <vt:lpstr>In Sum</vt:lpstr>
      <vt:lpstr>PowerPoint Presentation</vt:lpstr>
      <vt:lpstr>Our desert ranch in New Mexico</vt:lpstr>
      <vt:lpstr>12 Minutes on What to Do? About Dark Side of Water Storytelling</vt:lpstr>
      <vt:lpstr>PowerPoint Presentation</vt:lpstr>
      <vt:lpstr>Take Aways about Dark Side Storytelling</vt:lpstr>
      <vt:lpstr>PowerPoint Presentation</vt:lpstr>
      <vt:lpstr>McMurry University's "Water is Life” Storytelling Conference: Water as More Valuable than Oil </vt:lpstr>
      <vt:lpstr>PowerPoint Presentation</vt:lpstr>
      <vt:lpstr>PowerPoint Presentation</vt:lpstr>
      <vt:lpstr>PowerPoint Presentation</vt:lpstr>
      <vt:lpstr>The state of New Mexico tells a different story of water</vt:lpstr>
      <vt:lpstr>The radical change need to hit Agenda 2030 target</vt:lpstr>
      <vt:lpstr>Kevin Bixby</vt:lpstr>
      <vt:lpstr>EXTRAS SLIDES</vt:lpstr>
      <vt:lpstr>PowerPoint Presentation</vt:lpstr>
      <vt:lpstr>More Take Aways about Dark Side Storytelling</vt:lpstr>
      <vt:lpstr>PowerPoint Presentation</vt:lpstr>
      <vt:lpstr>What is Dark Side of Climate Storytelling?</vt:lpstr>
      <vt:lpstr>PowerPoint Presentation</vt:lpstr>
      <vt:lpstr>Each Phase does Peircean Triadic</vt:lpstr>
      <vt:lpstr>GHG Material Storytelling Leaves out Water Vapor Emissions</vt:lpstr>
      <vt:lpstr>PowerPoint Presentation</vt:lpstr>
      <vt:lpstr>Will 4 Pathways of UN be ‘Narrative’ Overshoot?</vt:lpstr>
      <vt:lpstr>Which nations keeping targets?</vt:lpstr>
      <vt:lpstr>PowerPoint Presentation</vt:lpstr>
      <vt:lpstr>Hydroxyl Radicals (OH) </vt:lpstr>
      <vt:lpstr>Water Vapor (HYDOXYL) Emissions Split H2O into H &amp; OH</vt:lpstr>
      <vt:lpstr>PowerPoint Presentation</vt:lpstr>
      <vt:lpstr>Quito, Ecuador TRUE STORYTELLING</vt:lpstr>
      <vt:lpstr>First, Some Definitions </vt:lpstr>
      <vt:lpstr>PowerPoint Presentation</vt:lpstr>
      <vt:lpstr>July Hottest Month on record</vt:lpstr>
      <vt:lpstr>Europe Summer 2019</vt:lpstr>
      <vt:lpstr>What is Jane Goodall’s Answer to CLIMATE DENIAL?</vt:lpstr>
    </vt:vector>
  </TitlesOfParts>
  <Company>NMSU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Dark Side of Water Storytelling</dc:title>
  <dc:creator>David Boje</dc:creator>
  <cp:lastModifiedBy>David Boje</cp:lastModifiedBy>
  <cp:revision>245</cp:revision>
  <dcterms:created xsi:type="dcterms:W3CDTF">2019-08-03T14:53:09Z</dcterms:created>
  <dcterms:modified xsi:type="dcterms:W3CDTF">2019-08-15T05:30:31Z</dcterms:modified>
</cp:coreProperties>
</file>