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3.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79.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_rels/slideLayout84.xml.rels" ContentType="application/vnd.openxmlformats-package.relationships+xml"/>
  <Override PartName="/ppt/slideLayouts/_rels/slideLayout80.xml.rels" ContentType="application/vnd.openxmlformats-package.relationships+xml"/>
  <Override PartName="/ppt/slideLayouts/_rels/slideLayout22.xml.rels" ContentType="application/vnd.openxmlformats-package.relationships+xml"/>
  <Override PartName="/ppt/slideLayouts/_rels/slideLayout72.xml.rels" ContentType="application/vnd.openxmlformats-package.relationships+xml"/>
  <Override PartName="/ppt/slideLayouts/_rels/slideLayout64.xml.rels" ContentType="application/vnd.openxmlformats-package.relationships+xml"/>
  <Override PartName="/ppt/slideLayouts/_rels/slideLayout32.xml.rels" ContentType="application/vnd.openxmlformats-package.relationships+xml"/>
  <Override PartName="/ppt/slideLayouts/_rels/slideLayout78.xml.rels" ContentType="application/vnd.openxmlformats-package.relationships+xml"/>
  <Override PartName="/ppt/slideLayouts/_rels/slideLayout76.xml.rels" ContentType="application/vnd.openxmlformats-package.relationships+xml"/>
  <Override PartName="/ppt/slideLayouts/_rels/slideLayout61.xml.rels" ContentType="application/vnd.openxmlformats-package.relationships+xml"/>
  <Override PartName="/ppt/slideLayouts/_rels/slideLayout75.xml.rels" ContentType="application/vnd.openxmlformats-package.relationships+xml"/>
  <Override PartName="/ppt/slideLayouts/_rels/slideLayout60.xml.rels" ContentType="application/vnd.openxmlformats-package.relationships+xml"/>
  <Override PartName="/ppt/slideLayouts/_rels/slideLayout79.xml.rels" ContentType="application/vnd.openxmlformats-package.relationships+xml"/>
  <Override PartName="/ppt/slideLayouts/_rels/slideLayout74.xml.rels" ContentType="application/vnd.openxmlformats-package.relationships+xml"/>
  <Override PartName="/ppt/slideLayouts/_rels/slideLayout82.xml.rels" ContentType="application/vnd.openxmlformats-package.relationships+xml"/>
  <Override PartName="/ppt/slideLayouts/_rels/slideLayout24.xml.rels" ContentType="application/vnd.openxmlformats-package.relationships+xml"/>
  <Override PartName="/ppt/slideLayouts/_rels/slideLayout71.xml.rels" ContentType="application/vnd.openxmlformats-package.relationships+xml"/>
  <Override PartName="/ppt/slideLayouts/_rels/slideLayout73.xml.rels" ContentType="application/vnd.openxmlformats-package.relationships+xml"/>
  <Override PartName="/ppt/slideLayouts/_rels/slideLayout81.xml.rels" ContentType="application/vnd.openxmlformats-package.relationships+xml"/>
  <Override PartName="/ppt/slideLayouts/_rels/slideLayout23.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51.xml.rels" ContentType="application/vnd.openxmlformats-package.relationships+xml"/>
  <Override PartName="/ppt/slideLayouts/_rels/slideLayout83.xml.rels" ContentType="application/vnd.openxmlformats-package.relationships+xml"/>
  <Override PartName="/ppt/slideLayouts/_rels/slideLayout63.xml.rels" ContentType="application/vnd.openxmlformats-package.relationships+xml"/>
  <Override PartName="/ppt/slideLayouts/_rels/slideLayout62.xml.rels" ContentType="application/vnd.openxmlformats-package.relationships+xml"/>
  <Override PartName="/ppt/slideLayouts/_rels/slideLayout59.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57.xml.rels" ContentType="application/vnd.openxmlformats-package.relationships+xml"/>
  <Override PartName="/ppt/slideLayouts/_rels/slideLayout70.xml.rels" ContentType="application/vnd.openxmlformats-package.relationships+xml"/>
  <Override PartName="/ppt/slideLayouts/_rels/slideLayout46.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xml.rels" ContentType="application/vnd.openxmlformats-package.relationships+xml"/>
  <Override PartName="/ppt/slideLayouts/_rels/slideLayout50.xml.rels" ContentType="application/vnd.openxmlformats-package.relationships+xml"/>
  <Override PartName="/ppt/slideLayouts/_rels/slideLayout69.xml.rels" ContentType="application/vnd.openxmlformats-package.relationships+xml"/>
  <Override PartName="/ppt/slideLayouts/_rels/slideLayout8.xml.rels" ContentType="application/vnd.openxmlformats-package.relationships+xml"/>
  <Override PartName="/ppt/slideLayouts/_rels/slideLayout53.xml.rels" ContentType="application/vnd.openxmlformats-package.relationships+xml"/>
  <Override PartName="/ppt/slideLayouts/_rels/slideLayout4.xml.rels" ContentType="application/vnd.openxmlformats-package.relationships+xml"/>
  <Override PartName="/ppt/slideLayouts/_rels/slideLayout68.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67.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7.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43.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48.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31.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45.xml.rels" ContentType="application/vnd.openxmlformats-package.relationships+xml"/>
  <Override PartName="/ppt/slideLayouts/_rels/slideLayout77.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17.xml.rels" ContentType="application/vnd.openxmlformats-package.relationships+xml"/>
  <Override PartName="/ppt/slideLayouts/_rels/slideLayout36.xml.rels" ContentType="application/vnd.openxmlformats-package.relationships+xml"/>
  <Override PartName="/ppt/slideLayouts/_rels/slideLayout28.xml.rels" ContentType="application/vnd.openxmlformats-package.relationships+xml"/>
  <Override PartName="/ppt/slideLayouts/_rels/slideLayout21.xml.rels" ContentType="application/vnd.openxmlformats-package.relationships+xml"/>
  <Override PartName="/ppt/slideLayouts/_rels/slideLayout34.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65.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80.xml" ContentType="application/vnd.openxmlformats-officedocument.presentationml.slideLayout+xml"/>
  <Override PartName="/ppt/slideLayouts/slideLayout75.xml" ContentType="application/vnd.openxmlformats-officedocument.presentationml.slideLayout+xml"/>
  <Override PartName="/ppt/slideLayouts/slideLayout66.xml" ContentType="application/vnd.openxmlformats-officedocument.presentationml.slideLayout+xml"/>
  <Override PartName="/ppt/slideLayouts/slideLayout81.xml" ContentType="application/vnd.openxmlformats-officedocument.presentationml.slideLayout+xml"/>
  <Override PartName="/ppt/slideLayouts/slideLayout76.xml" ContentType="application/vnd.openxmlformats-officedocument.presentationml.slideLayout+xml"/>
  <Override PartName="/ppt/slideLayouts/slideLayout67.xml" ContentType="application/vnd.openxmlformats-officedocument.presentationml.slideLayout+xml"/>
  <Override PartName="/ppt/slideLayouts/slideLayout82.xml" ContentType="application/vnd.openxmlformats-officedocument.presentationml.slideLayout+xml"/>
  <Override PartName="/ppt/slideLayouts/slideLayout77.xml" ContentType="application/vnd.openxmlformats-officedocument.presentationml.slideLayout+xml"/>
  <Override PartName="/ppt/slideLayouts/slideLayout68.xml" ContentType="application/vnd.openxmlformats-officedocument.presentationml.slideLayout+xml"/>
  <Override PartName="/ppt/slideLayouts/slideLayout83.xml" ContentType="application/vnd.openxmlformats-officedocument.presentationml.slideLayout+xml"/>
  <Override PartName="/ppt/slideLayouts/slideLayout78.xml" ContentType="application/vnd.openxmlformats-officedocument.presentationml.slideLayout+xml"/>
  <Override PartName="/ppt/slideLayouts/slideLayout84.xml" ContentType="application/vnd.openxmlformats-officedocument.presentationml.slideLayout+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26.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7.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5.xml.rels" ContentType="application/vnd.openxmlformats-package.relationships+xml"/>
  <Override PartName="/ppt/slides/_rels/slide27.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_rels/presentation.xml.rels" ContentType="application/vnd.openxmlformats-package.relationships+xml"/>
  <Override PartName="/ppt/media/image1.gif" ContentType="image/gif"/>
  <Override PartName="/ppt/media/image4.png" ContentType="image/png"/>
  <Override PartName="/ppt/media/image3.png" ContentType="image/png"/>
  <Override PartName="/ppt/media/image5.png" ContentType="image/png"/>
  <Override PartName="/ppt/media/image9.jpeg" ContentType="image/jpeg"/>
  <Override PartName="/ppt/media/image10.png" ContentType="image/png"/>
  <Override PartName="/ppt/media/image6.png" ContentType="image/png"/>
  <Override PartName="/ppt/media/image11.png" ContentType="image/png"/>
  <Override PartName="/ppt/media/image7.jpeg" ContentType="image/jpeg"/>
  <Override PartName="/ppt/media/image2.png" ContentType="image/png"/>
  <Override PartName="/ppt/media/image12.png" ContentType="image/png"/>
  <Override PartName="/ppt/media/image8.png" ContentType="image/png"/>
  <Override PartName="/ppt/media/image13.png" ContentType="image/png"/>
  <Override PartName="/ppt/media/image18.tif" ContentType="image/tiff"/>
  <Override PartName="/ppt/media/image14.png" ContentType="image/png"/>
  <Override PartName="/ppt/media/image15.png" ContentType="image/png"/>
  <Override PartName="/ppt/media/image16.png" ContentType="image/png"/>
  <Override PartName="/ppt/media/image17.png" ContentType="image/png"/>
  <Override PartName="/ppt/notesSlides/_rels/notesSlide10.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3.xml.rels" ContentType="application/vnd.openxmlformats-package.relationships+xml"/>
  <Override PartName="/ppt/notesSlides/_rels/notesSlide22.xml.rels" ContentType="application/vnd.openxmlformats-package.relationships+xml"/>
  <Override PartName="/ppt/notesSlides/_rels/notesSlide5.xml.rels" ContentType="application/vnd.openxmlformats-package.relationships+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Lst>
  <p:sldSz cx="12192000" cy="6858000"/>
  <p:notesSz cx="9144000" cy="6858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notesMaster" Target="notesMasters/notesMaster1.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
</Relationships>
</file>

<file path=ppt/notesMasters/_rels/notesMaster1.xml.rels><?xml version="1.0" encoding="UTF-8"?>
<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6" name="PlaceHolder 1"/>
          <p:cNvSpPr>
            <a:spLocks noGrp="1"/>
          </p:cNvSpPr>
          <p:nvPr>
            <p:ph type="sldImg"/>
          </p:nvPr>
        </p:nvSpPr>
        <p:spPr>
          <a:xfrm>
            <a:off x="533520" y="764280"/>
            <a:ext cx="6704640" cy="3771360"/>
          </a:xfrm>
          <a:prstGeom prst="rect">
            <a:avLst/>
          </a:prstGeom>
        </p:spPr>
        <p:txBody>
          <a:bodyPr lIns="0" rIns="0" tIns="0" bIns="0" anchor="ctr">
            <a:noAutofit/>
          </a:bodyPr>
          <a:p>
            <a:r>
              <a:rPr b="0" lang="en-US" sz="1800" spc="-1" strike="noStrike">
                <a:solidFill>
                  <a:srgbClr val="000000"/>
                </a:solidFill>
                <a:latin typeface="Calibri"/>
              </a:rPr>
              <a:t>Click to move the slide</a:t>
            </a:r>
            <a:endParaRPr b="0" lang="en-US" sz="1800" spc="-1" strike="noStrike">
              <a:solidFill>
                <a:srgbClr val="000000"/>
              </a:solidFill>
              <a:latin typeface="Calibri"/>
            </a:endParaRPr>
          </a:p>
        </p:txBody>
      </p:sp>
      <p:sp>
        <p:nvSpPr>
          <p:cNvPr id="517"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518"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519"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520"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521"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95509E14-37F0-4EE1-9872-73040D5C751B}"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PlaceHolder 1"/>
          <p:cNvSpPr>
            <a:spLocks noGrp="1"/>
          </p:cNvSpPr>
          <p:nvPr>
            <p:ph type="sldImg"/>
          </p:nvPr>
        </p:nvSpPr>
        <p:spPr>
          <a:xfrm>
            <a:off x="2514600" y="857160"/>
            <a:ext cx="4114440" cy="2314080"/>
          </a:xfrm>
          <a:prstGeom prst="rect">
            <a:avLst/>
          </a:prstGeom>
        </p:spPr>
      </p:sp>
      <p:sp>
        <p:nvSpPr>
          <p:cNvPr id="613" name="PlaceHolder 2"/>
          <p:cNvSpPr>
            <a:spLocks noGrp="1"/>
          </p:cNvSpPr>
          <p:nvPr>
            <p:ph type="body"/>
          </p:nvPr>
        </p:nvSpPr>
        <p:spPr>
          <a:xfrm>
            <a:off x="914400" y="3300480"/>
            <a:ext cx="7314840" cy="2700000"/>
          </a:xfrm>
          <a:prstGeom prst="rect">
            <a:avLst/>
          </a:prstGeom>
        </p:spPr>
        <p:txBody>
          <a:bodyPr>
            <a:noAutofit/>
          </a:bodyPr>
          <a:p>
            <a:endParaRPr b="0" lang="en-US" sz="2000" spc="-1" strike="noStrike">
              <a:latin typeface="Arial"/>
            </a:endParaRPr>
          </a:p>
        </p:txBody>
      </p:sp>
      <p:sp>
        <p:nvSpPr>
          <p:cNvPr id="614" name="TextShape 3"/>
          <p:cNvSpPr txBox="1"/>
          <p:nvPr/>
        </p:nvSpPr>
        <p:spPr>
          <a:xfrm>
            <a:off x="5179320" y="6513840"/>
            <a:ext cx="3962160" cy="343800"/>
          </a:xfrm>
          <a:prstGeom prst="rect">
            <a:avLst/>
          </a:prstGeom>
          <a:noFill/>
          <a:ln w="0">
            <a:noFill/>
          </a:ln>
        </p:spPr>
        <p:txBody>
          <a:bodyPr anchor="b">
            <a:noAutofit/>
          </a:bodyPr>
          <a:p>
            <a:pPr algn="r">
              <a:lnSpc>
                <a:spcPct val="100000"/>
              </a:lnSpc>
            </a:pPr>
            <a:fld id="{D864D222-FA45-4ED5-8362-CB1BE973BF2B}"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5" name="PlaceHolder 1"/>
          <p:cNvSpPr>
            <a:spLocks noGrp="1"/>
          </p:cNvSpPr>
          <p:nvPr>
            <p:ph type="sldImg"/>
          </p:nvPr>
        </p:nvSpPr>
        <p:spPr>
          <a:xfrm>
            <a:off x="382680" y="685800"/>
            <a:ext cx="6090840" cy="3427200"/>
          </a:xfrm>
          <a:prstGeom prst="rect">
            <a:avLst/>
          </a:prstGeom>
        </p:spPr>
      </p:sp>
      <p:sp>
        <p:nvSpPr>
          <p:cNvPr id="616" name="PlaceHolder 2"/>
          <p:cNvSpPr>
            <a:spLocks noGrp="1"/>
          </p:cNvSpPr>
          <p:nvPr>
            <p:ph type="body"/>
          </p:nvPr>
        </p:nvSpPr>
        <p:spPr>
          <a:xfrm>
            <a:off x="685800" y="4343400"/>
            <a:ext cx="5484600" cy="4113000"/>
          </a:xfrm>
          <a:prstGeom prst="rect">
            <a:avLst/>
          </a:prstGeom>
        </p:spPr>
        <p:txBody>
          <a:bodyPr lIns="0" rIns="0" tIns="0" bIns="0">
            <a:noAutofit/>
          </a:bodyPr>
          <a:p>
            <a:pPr marL="216000" indent="-214560">
              <a:lnSpc>
                <a:spcPct val="100000"/>
              </a:lnSpc>
              <a:tabLst>
                <a:tab algn="l" pos="0"/>
              </a:tabLst>
            </a:pPr>
            <a:r>
              <a:rPr b="1" lang="en-US" sz="1600" spc="-1" strike="noStrike">
                <a:latin typeface="Arial"/>
              </a:rPr>
              <a:t>Test One: Try to dismiss the precepts</a:t>
            </a:r>
            <a:r>
              <a:rPr b="1" lang="en-US" sz="1200" spc="-1" strike="noStrike">
                <a:latin typeface="Arial"/>
              </a:rPr>
              <a:t>. </a:t>
            </a:r>
            <a:r>
              <a:rPr b="0" lang="en-US" sz="1200" spc="-1" strike="noStrike">
                <a:latin typeface="Arial"/>
              </a:rPr>
              <a:t>Given fallibility, “the first test consists in trying to dismiss the precepts” as as some kind of fancy or daydream. If the flow of precepts persists, proceed to Test Two.</a:t>
            </a:r>
            <a:endParaRPr b="0" lang="en-US" sz="1200" spc="-1" strike="noStrike">
              <a:latin typeface="Arial"/>
            </a:endParaRPr>
          </a:p>
          <a:p>
            <a:pPr marL="216000" indent="-214560">
              <a:lnSpc>
                <a:spcPct val="100000"/>
              </a:lnSpc>
              <a:tabLst>
                <a:tab algn="l" pos="0"/>
              </a:tabLst>
            </a:pPr>
            <a:endParaRPr b="0" lang="en-US" sz="1200" spc="-1" strike="noStrike">
              <a:latin typeface="Arial"/>
            </a:endParaRPr>
          </a:p>
          <a:p>
            <a:pPr marL="216000" indent="-214560">
              <a:lnSpc>
                <a:spcPct val="100000"/>
              </a:lnSpc>
              <a:tabLst>
                <a:tab algn="l" pos="0"/>
              </a:tabLst>
            </a:pPr>
            <a:r>
              <a:rPr b="1" lang="en-US" sz="1600" spc="-1" strike="noStrike">
                <a:latin typeface="Arial"/>
              </a:rPr>
              <a:t>Test Two: Ask other people if they see and hear the same thing</a:t>
            </a:r>
            <a:r>
              <a:rPr b="1" lang="en-US" sz="1200" spc="-1" strike="noStrike">
                <a:latin typeface="Arial"/>
              </a:rPr>
              <a:t>. </a:t>
            </a:r>
            <a:r>
              <a:rPr b="0" lang="en-US" sz="1200" spc="-1" strike="noStrike">
                <a:latin typeface="Arial"/>
              </a:rPr>
              <a:t>If you have reason to suspect hallucination persists, the second test consists in “asking some other person whether he [or she] sees or hears the same thing”  If several people concur then treat the induction as conclusive, or proceed to Test Three.</a:t>
            </a:r>
            <a:endParaRPr b="0" lang="en-US" sz="1200" spc="-1" strike="noStrike">
              <a:latin typeface="Arial"/>
            </a:endParaRPr>
          </a:p>
          <a:p>
            <a:pPr marL="216000" indent="-214560">
              <a:lnSpc>
                <a:spcPct val="100000"/>
              </a:lnSpc>
              <a:tabLst>
                <a:tab algn="l" pos="0"/>
              </a:tabLst>
            </a:pPr>
            <a:endParaRPr b="0" lang="en-US" sz="1200" spc="-1" strike="noStrike">
              <a:latin typeface="Arial"/>
            </a:endParaRPr>
          </a:p>
          <a:p>
            <a:pPr marL="216000" indent="-214560">
              <a:lnSpc>
                <a:spcPct val="100000"/>
              </a:lnSpc>
              <a:tabLst>
                <a:tab algn="l" pos="0"/>
              </a:tabLst>
            </a:pPr>
            <a:r>
              <a:rPr b="1" lang="en-US" sz="1600" spc="-1" strike="noStrike">
                <a:latin typeface="Arial"/>
              </a:rPr>
              <a:t>Test Three: Use your knowledge of laws of nature. </a:t>
            </a:r>
            <a:r>
              <a:rPr b="0" lang="en-US" sz="1200" spc="-1" strike="noStrike">
                <a:latin typeface="Arial"/>
              </a:rPr>
              <a:t>Some hallucinations and illusions can affect many people. The third test is surer than the first two. “I may make use of my knowledge of the laws of nature”   (as fallible as that may be). Apply your knowledge of the Nature, making our observations.</a:t>
            </a:r>
            <a:endParaRPr b="0" lang="en-US" sz="1200" spc="-1" strike="noStrike">
              <a:latin typeface="Arial"/>
            </a:endParaRPr>
          </a:p>
          <a:p>
            <a:pPr marL="216000" indent="-214560">
              <a:lnSpc>
                <a:spcPct val="100000"/>
              </a:lnSpc>
              <a:tabLst>
                <a:tab algn="l" pos="0"/>
              </a:tabLst>
            </a:pPr>
            <a:endParaRPr b="0" lang="en-US" sz="1200" spc="-1" strike="noStrike">
              <a:latin typeface="Arial"/>
            </a:endParaRPr>
          </a:p>
          <a:p>
            <a:pPr marL="216000" indent="-214560">
              <a:lnSpc>
                <a:spcPct val="100000"/>
              </a:lnSpc>
              <a:tabLst>
                <a:tab algn="l" pos="0"/>
              </a:tabLst>
            </a:pPr>
            <a:r>
              <a:rPr b="1" lang="en-US" sz="1600" spc="-1" strike="noStrike">
                <a:latin typeface="Arial"/>
              </a:rPr>
              <a:t>Test Four: Do experiments to see if the precept is illusory</a:t>
            </a:r>
            <a:r>
              <a:rPr b="1" lang="en-US" sz="1200" spc="-1" strike="noStrike">
                <a:latin typeface="Arial"/>
              </a:rPr>
              <a:t>. </a:t>
            </a:r>
            <a:r>
              <a:rPr b="0" lang="en-US" sz="1200" spc="-1" strike="noStrike">
                <a:latin typeface="Arial"/>
              </a:rPr>
              <a:t>There is a fourth test, and it is the surest of them all. “ apply the test of experiment” </a:t>
            </a:r>
            <a:r>
              <a:rPr b="0" lang="en-US" sz="2000" spc="-1" strike="noStrike">
                <a:latin typeface="Arial"/>
              </a:rPr>
              <a:t>. </a:t>
            </a:r>
            <a:endParaRPr b="0" lang="en-US" sz="2000" spc="-1" strike="noStrike">
              <a:latin typeface="Arial"/>
            </a:endParaRPr>
          </a:p>
          <a:p>
            <a:pPr marL="216000" indent="-214560">
              <a:lnSpc>
                <a:spcPct val="100000"/>
              </a:lnSpc>
              <a:tabLst>
                <a:tab algn="l" pos="0"/>
              </a:tabLst>
            </a:pPr>
            <a:endParaRPr b="0" lang="en-US" sz="2000" spc="-1" strike="noStrike">
              <a:latin typeface="Arial"/>
            </a:endParaRPr>
          </a:p>
          <a:p>
            <a:pPr marL="216000" indent="-214560" algn="r">
              <a:lnSpc>
                <a:spcPct val="100000"/>
              </a:lnSpc>
              <a:tabLst>
                <a:tab algn="l" pos="0"/>
              </a:tabLst>
            </a:pPr>
            <a:r>
              <a:rPr b="0" lang="en-US" sz="2000" spc="-1" strike="noStrike">
                <a:latin typeface="Arial"/>
              </a:rPr>
              <a:t>Charles Sanders Peirce (Vol. 2.142)</a:t>
            </a:r>
            <a:endParaRPr b="0" lang="en-US" sz="2000" spc="-1" strike="noStrike">
              <a:latin typeface="Arial"/>
            </a:endParaRPr>
          </a:p>
          <a:p>
            <a:pPr marL="216000" indent="-214560">
              <a:lnSpc>
                <a:spcPct val="100000"/>
              </a:lnSpc>
              <a:tabLst>
                <a:tab algn="l" pos="0"/>
              </a:tabLst>
            </a:pPr>
            <a:endParaRPr b="0" lang="en-US" sz="2000" spc="-1" strike="noStrike">
              <a:latin typeface="Arial"/>
            </a:endParaRPr>
          </a:p>
        </p:txBody>
      </p:sp>
      <p:sp>
        <p:nvSpPr>
          <p:cNvPr id="617" name="CustomShape 3"/>
          <p:cNvSpPr/>
          <p:nvPr/>
        </p:nvSpPr>
        <p:spPr>
          <a:xfrm>
            <a:off x="3884760" y="8685360"/>
            <a:ext cx="2970000" cy="4554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24C531A1-29BE-4CEC-8696-B8DE6B8B4ED2}" type="slidenum">
              <a:rPr b="0" lang="en-US" sz="1200" spc="-1" strike="noStrike">
                <a:solidFill>
                  <a:srgbClr val="000000"/>
                </a:solidFill>
                <a:latin typeface="+mn-lt"/>
                <a:ea typeface="+mn-ea"/>
              </a:rPr>
              <a:t>&lt;number&gt;</a:t>
            </a:fld>
            <a:endParaRPr b="0" lang="en-US"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0" name="PlaceHolder 1"/>
          <p:cNvSpPr>
            <a:spLocks noGrp="1"/>
          </p:cNvSpPr>
          <p:nvPr>
            <p:ph type="sldImg"/>
          </p:nvPr>
        </p:nvSpPr>
        <p:spPr>
          <a:xfrm>
            <a:off x="2665440" y="573120"/>
            <a:ext cx="5022360" cy="2825280"/>
          </a:xfrm>
          <a:prstGeom prst="rect">
            <a:avLst/>
          </a:prstGeom>
        </p:spPr>
      </p:sp>
      <p:sp>
        <p:nvSpPr>
          <p:cNvPr id="601" name="PlaceHolder 2"/>
          <p:cNvSpPr>
            <a:spLocks noGrp="1"/>
          </p:cNvSpPr>
          <p:nvPr>
            <p:ph type="body"/>
          </p:nvPr>
        </p:nvSpPr>
        <p:spPr>
          <a:xfrm>
            <a:off x="1036440" y="3583080"/>
            <a:ext cx="8283600" cy="3390480"/>
          </a:xfrm>
          <a:prstGeom prst="rect">
            <a:avLst/>
          </a:prstGeom>
        </p:spPr>
        <p:txBody>
          <a:bodyPr lIns="0" rIns="0" tIns="0" bIns="0">
            <a:noAutofit/>
          </a:bodyPr>
          <a:p>
            <a:endParaRPr b="0" lang="en-US" sz="2000" spc="-1" strike="noStrike">
              <a:latin typeface="Arial"/>
            </a:endParaRPr>
          </a:p>
        </p:txBody>
      </p:sp>
      <p:sp>
        <p:nvSpPr>
          <p:cNvPr id="602" name="CustomShape 3"/>
          <p:cNvSpPr/>
          <p:nvPr/>
        </p:nvSpPr>
        <p:spPr>
          <a:xfrm>
            <a:off x="5865480" y="7166520"/>
            <a:ext cx="4490640" cy="372960"/>
          </a:xfrm>
          <a:prstGeom prst="rect">
            <a:avLst/>
          </a:prstGeom>
          <a:noFill/>
          <a:ln w="0">
            <a:noFill/>
          </a:ln>
        </p:spPr>
        <p:style>
          <a:lnRef idx="0"/>
          <a:fillRef idx="0"/>
          <a:effectRef idx="0"/>
          <a:fontRef idx="minor"/>
        </p:style>
        <p:txBody>
          <a:bodyPr lIns="0" rIns="0" tIns="0" bIns="0" anchor="b">
            <a:noAutofit/>
          </a:bodyPr>
          <a:p>
            <a:pPr algn="r">
              <a:lnSpc>
                <a:spcPct val="100000"/>
              </a:lnSpc>
            </a:pPr>
            <a:fld id="{09D8F9CF-F6C7-4B76-B5E1-B5016EE929B7}" type="slidenum">
              <a:rPr b="0" lang="en-US" sz="1400" spc="-1" strike="noStrike">
                <a:solidFill>
                  <a:srgbClr val="000000"/>
                </a:solidFill>
                <a:latin typeface="Times New Roman"/>
                <a:ea typeface="+mn-ea"/>
              </a:rPr>
              <a:t>&lt;number&gt;</a:t>
            </a:fld>
            <a:endParaRPr b="0" lang="en-US" sz="14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3" name="PlaceHolder 1"/>
          <p:cNvSpPr>
            <a:spLocks noGrp="1"/>
          </p:cNvSpPr>
          <p:nvPr>
            <p:ph type="sldImg"/>
          </p:nvPr>
        </p:nvSpPr>
        <p:spPr>
          <a:xfrm>
            <a:off x="2514600" y="857160"/>
            <a:ext cx="4114440" cy="2314080"/>
          </a:xfrm>
          <a:prstGeom prst="rect">
            <a:avLst/>
          </a:prstGeom>
        </p:spPr>
      </p:sp>
      <p:sp>
        <p:nvSpPr>
          <p:cNvPr id="604" name="PlaceHolder 2"/>
          <p:cNvSpPr>
            <a:spLocks noGrp="1"/>
          </p:cNvSpPr>
          <p:nvPr>
            <p:ph type="body"/>
          </p:nvPr>
        </p:nvSpPr>
        <p:spPr>
          <a:xfrm>
            <a:off x="914400" y="3300480"/>
            <a:ext cx="7314840" cy="2700000"/>
          </a:xfrm>
          <a:prstGeom prst="rect">
            <a:avLst/>
          </a:prstGeom>
        </p:spPr>
        <p:txBody>
          <a:bodyPr>
            <a:noAutofit/>
          </a:bodyPr>
          <a:p>
            <a:endParaRPr b="0" lang="en-US" sz="2000" spc="-1" strike="noStrike">
              <a:latin typeface="Arial"/>
            </a:endParaRPr>
          </a:p>
        </p:txBody>
      </p:sp>
      <p:sp>
        <p:nvSpPr>
          <p:cNvPr id="605" name="TextShape 3"/>
          <p:cNvSpPr txBox="1"/>
          <p:nvPr/>
        </p:nvSpPr>
        <p:spPr>
          <a:xfrm>
            <a:off x="5179320" y="6513840"/>
            <a:ext cx="3962160" cy="343800"/>
          </a:xfrm>
          <a:prstGeom prst="rect">
            <a:avLst/>
          </a:prstGeom>
          <a:noFill/>
          <a:ln w="0">
            <a:noFill/>
          </a:ln>
        </p:spPr>
        <p:txBody>
          <a:bodyPr anchor="b">
            <a:noAutofit/>
          </a:bodyPr>
          <a:p>
            <a:pPr algn="r">
              <a:lnSpc>
                <a:spcPct val="100000"/>
              </a:lnSpc>
            </a:pPr>
            <a:fld id="{79D9ED3A-495C-4AEC-BCBE-0A75A556A7AA}"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6" name="PlaceHolder 1"/>
          <p:cNvSpPr>
            <a:spLocks noGrp="1"/>
          </p:cNvSpPr>
          <p:nvPr>
            <p:ph type="sldImg"/>
          </p:nvPr>
        </p:nvSpPr>
        <p:spPr>
          <a:xfrm>
            <a:off x="2514600" y="857160"/>
            <a:ext cx="4114440" cy="2314080"/>
          </a:xfrm>
          <a:prstGeom prst="rect">
            <a:avLst/>
          </a:prstGeom>
        </p:spPr>
      </p:sp>
      <p:sp>
        <p:nvSpPr>
          <p:cNvPr id="607" name="PlaceHolder 2"/>
          <p:cNvSpPr>
            <a:spLocks noGrp="1"/>
          </p:cNvSpPr>
          <p:nvPr>
            <p:ph type="body"/>
          </p:nvPr>
        </p:nvSpPr>
        <p:spPr>
          <a:xfrm>
            <a:off x="914400" y="3300480"/>
            <a:ext cx="7314840" cy="2700000"/>
          </a:xfrm>
          <a:prstGeom prst="rect">
            <a:avLst/>
          </a:prstGeom>
        </p:spPr>
        <p:txBody>
          <a:bodyPr>
            <a:noAutofit/>
          </a:bodyPr>
          <a:p>
            <a:endParaRPr b="0" lang="en-US" sz="2000" spc="-1" strike="noStrike">
              <a:latin typeface="Arial"/>
            </a:endParaRPr>
          </a:p>
        </p:txBody>
      </p:sp>
      <p:sp>
        <p:nvSpPr>
          <p:cNvPr id="608" name="TextShape 3"/>
          <p:cNvSpPr txBox="1"/>
          <p:nvPr/>
        </p:nvSpPr>
        <p:spPr>
          <a:xfrm>
            <a:off x="5179320" y="6513840"/>
            <a:ext cx="3962160" cy="343800"/>
          </a:xfrm>
          <a:prstGeom prst="rect">
            <a:avLst/>
          </a:prstGeom>
          <a:noFill/>
          <a:ln w="0">
            <a:noFill/>
          </a:ln>
        </p:spPr>
        <p:txBody>
          <a:bodyPr anchor="b">
            <a:noAutofit/>
          </a:bodyPr>
          <a:p>
            <a:pPr algn="r">
              <a:lnSpc>
                <a:spcPct val="100000"/>
              </a:lnSpc>
            </a:pPr>
            <a:fld id="{8D0473CF-580E-4650-A5DD-269F2409223A}"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9" name="PlaceHolder 1"/>
          <p:cNvSpPr>
            <a:spLocks noGrp="1"/>
          </p:cNvSpPr>
          <p:nvPr>
            <p:ph type="sldImg"/>
          </p:nvPr>
        </p:nvSpPr>
        <p:spPr>
          <a:xfrm>
            <a:off x="2514600" y="857160"/>
            <a:ext cx="4114440" cy="2314080"/>
          </a:xfrm>
          <a:prstGeom prst="rect">
            <a:avLst/>
          </a:prstGeom>
        </p:spPr>
      </p:sp>
      <p:sp>
        <p:nvSpPr>
          <p:cNvPr id="610" name="PlaceHolder 2"/>
          <p:cNvSpPr>
            <a:spLocks noGrp="1"/>
          </p:cNvSpPr>
          <p:nvPr>
            <p:ph type="body"/>
          </p:nvPr>
        </p:nvSpPr>
        <p:spPr>
          <a:xfrm>
            <a:off x="914400" y="3300480"/>
            <a:ext cx="7314840" cy="2700000"/>
          </a:xfrm>
          <a:prstGeom prst="rect">
            <a:avLst/>
          </a:prstGeom>
        </p:spPr>
        <p:txBody>
          <a:bodyPr>
            <a:noAutofit/>
          </a:bodyPr>
          <a:p>
            <a:pPr>
              <a:lnSpc>
                <a:spcPct val="100000"/>
              </a:lnSpc>
              <a:tabLst>
                <a:tab algn="l" pos="0"/>
              </a:tabLst>
            </a:pPr>
            <a:r>
              <a:rPr b="0" lang="en-US" sz="2000" spc="-1" strike="noStrike">
                <a:latin typeface="Arial"/>
              </a:rPr>
              <a:t>Lundholt, M. W., &amp; Boje, D. (2018). Understanding Organizational Narrative-Counter-narratives Dynamics: An overview of Communication Constitutes Organization (CCO) and Storytelling Organization Theory (SOT) approaches. Communication and Language at Work, 5(1), 18-29.</a:t>
            </a:r>
            <a:endParaRPr b="0" lang="en-US" sz="2000" spc="-1" strike="noStrike">
              <a:latin typeface="Arial"/>
            </a:endParaRPr>
          </a:p>
          <a:p>
            <a:pPr>
              <a:lnSpc>
                <a:spcPct val="100000"/>
              </a:lnSpc>
              <a:tabLst>
                <a:tab algn="l" pos="0"/>
              </a:tabLst>
            </a:pPr>
            <a:r>
              <a:rPr b="0" lang="en-US" sz="2000" spc="-1" strike="noStrike">
                <a:latin typeface="Arial"/>
              </a:rPr>
              <a:t>Explain: </a:t>
            </a:r>
            <a:endParaRPr b="0" lang="en-US" sz="2000" spc="-1" strike="noStrike">
              <a:latin typeface="Arial"/>
            </a:endParaRPr>
          </a:p>
          <a:p>
            <a:pPr marL="228600" indent="-228240">
              <a:lnSpc>
                <a:spcPct val="100000"/>
              </a:lnSpc>
              <a:buClr>
                <a:srgbClr val="000000"/>
              </a:buClr>
              <a:buFont typeface="StarSymbol"/>
              <a:buAutoNum type="arabicPeriod"/>
              <a:tabLst>
                <a:tab algn="l" pos="0"/>
              </a:tabLst>
            </a:pPr>
            <a:r>
              <a:rPr b="0" lang="en-US" sz="2000" spc="-1" strike="noStrike">
                <a:latin typeface="Arial"/>
              </a:rPr>
              <a:t>Multiple simultaneous fragmented stories</a:t>
            </a:r>
            <a:endParaRPr b="0" lang="en-US" sz="2000" spc="-1" strike="noStrike">
              <a:latin typeface="Arial"/>
            </a:endParaRPr>
          </a:p>
          <a:p>
            <a:pPr marL="228600" indent="-228240">
              <a:lnSpc>
                <a:spcPct val="100000"/>
              </a:lnSpc>
              <a:buClr>
                <a:srgbClr val="000000"/>
              </a:buClr>
              <a:buFont typeface="StarSymbol"/>
              <a:buAutoNum type="arabicPeriod"/>
              <a:tabLst>
                <a:tab algn="l" pos="0"/>
              </a:tabLst>
            </a:pPr>
            <a:r>
              <a:rPr b="0" lang="en-US" sz="2000" spc="-1" strike="noStrike">
                <a:latin typeface="Arial"/>
              </a:rPr>
              <a:t>That have permutations &amp; combinations (factorial)</a:t>
            </a:r>
            <a:endParaRPr b="0" lang="en-US" sz="2000" spc="-1" strike="noStrike">
              <a:latin typeface="Arial"/>
            </a:endParaRPr>
          </a:p>
          <a:p>
            <a:pPr marL="228600" indent="-228240">
              <a:lnSpc>
                <a:spcPct val="100000"/>
              </a:lnSpc>
              <a:buClr>
                <a:srgbClr val="000000"/>
              </a:buClr>
              <a:buFont typeface="StarSymbol"/>
              <a:buAutoNum type="arabicPeriod"/>
              <a:tabLst>
                <a:tab algn="l" pos="0"/>
              </a:tabLst>
            </a:pPr>
            <a:r>
              <a:rPr b="0" lang="en-US" sz="2000" spc="-1" strike="noStrike">
                <a:latin typeface="Arial"/>
              </a:rPr>
              <a:t>Different sides of Personalitie show up with different characters in different rooms</a:t>
            </a:r>
            <a:endParaRPr b="0" lang="en-US" sz="2000" spc="-1" strike="noStrike">
              <a:latin typeface="Arial"/>
            </a:endParaRPr>
          </a:p>
          <a:p>
            <a:pPr marL="228600" indent="-228240">
              <a:lnSpc>
                <a:spcPct val="100000"/>
              </a:lnSpc>
              <a:buClr>
                <a:srgbClr val="000000"/>
              </a:buClr>
              <a:buFont typeface="StarSymbol"/>
              <a:buAutoNum type="arabicPeriod"/>
              <a:tabLst>
                <a:tab algn="l" pos="0"/>
              </a:tabLst>
            </a:pPr>
            <a:r>
              <a:rPr b="0" lang="en-US" sz="2000" spc="-1" strike="noStrike">
                <a:latin typeface="Arial"/>
              </a:rPr>
              <a:t>Meaning of story you get depends on sequence of rooms you were in BEFORE</a:t>
            </a:r>
            <a:endParaRPr b="0" lang="en-US" sz="2000" spc="-1" strike="noStrike">
              <a:latin typeface="Arial"/>
            </a:endParaRPr>
          </a:p>
          <a:p>
            <a:pPr marL="228600" indent="-228240">
              <a:lnSpc>
                <a:spcPct val="100000"/>
              </a:lnSpc>
              <a:buClr>
                <a:srgbClr val="000000"/>
              </a:buClr>
              <a:buFont typeface="StarSymbol"/>
              <a:buAutoNum type="arabicPeriod"/>
              <a:tabLst>
                <a:tab algn="l" pos="0"/>
              </a:tabLst>
            </a:pPr>
            <a:r>
              <a:rPr b="0" lang="en-US" sz="2000" spc="-1" strike="noStrike">
                <a:latin typeface="Arial"/>
              </a:rPr>
              <a:t>We keep Diffracting the multiple histories coming unraveled and reweaving in Tamara-Land</a:t>
            </a:r>
            <a:endParaRPr b="0" lang="en-US" sz="2000" spc="-1" strike="noStrike">
              <a:latin typeface="Arial"/>
            </a:endParaRPr>
          </a:p>
          <a:p>
            <a:pPr>
              <a:lnSpc>
                <a:spcPct val="100000"/>
              </a:lnSpc>
              <a:tabLst>
                <a:tab algn="l" pos="0"/>
              </a:tabLst>
            </a:pPr>
            <a:endParaRPr b="0" lang="en-US" sz="2000" spc="-1" strike="noStrike">
              <a:latin typeface="Arial"/>
            </a:endParaRPr>
          </a:p>
        </p:txBody>
      </p:sp>
      <p:sp>
        <p:nvSpPr>
          <p:cNvPr id="611" name="TextShape 3"/>
          <p:cNvSpPr txBox="1"/>
          <p:nvPr/>
        </p:nvSpPr>
        <p:spPr>
          <a:xfrm>
            <a:off x="5179320" y="6513840"/>
            <a:ext cx="3962160" cy="343800"/>
          </a:xfrm>
          <a:prstGeom prst="rect">
            <a:avLst/>
          </a:prstGeom>
          <a:noFill/>
          <a:ln w="0">
            <a:noFill/>
          </a:ln>
        </p:spPr>
        <p:txBody>
          <a:bodyPr anchor="b">
            <a:noAutofit/>
          </a:bodyPr>
          <a:p>
            <a:pPr algn="r">
              <a:lnSpc>
                <a:spcPct val="100000"/>
              </a:lnSpc>
            </a:pPr>
            <a:fld id="{CA4F40B0-9867-41AE-BDAA-537229888776}"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49"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5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5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5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58"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6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62"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6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66"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68"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69"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7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3"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4"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76"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7"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8"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9"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80"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81"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88"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90"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92"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9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9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9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99"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0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10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3"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0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7"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09"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0"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1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4"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5"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17"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8"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9"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0"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1"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2"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24"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26"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28"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129"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3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34"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135"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37"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13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39"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4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4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43"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45"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46"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4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4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0"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1"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53"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4"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5"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6"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7"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8"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24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245"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247"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24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25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5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254"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256"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25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58"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26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6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62"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264"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65"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26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6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69"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70"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272"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73"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74"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75"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76"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77"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6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362"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6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364"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366"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36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6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69"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7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37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7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373"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375"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37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77"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7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379"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8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81"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383"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84"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38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8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88"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89"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391"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92"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93"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94"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95"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96"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48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483"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485"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48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8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8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49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49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49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9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494"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49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496"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9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49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49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500"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0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502"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503"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0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50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50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50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508"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0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510"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511"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512"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513"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514"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515"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en-US" sz="6000" spc="-1" strike="noStrike">
                <a:solidFill>
                  <a:srgbClr val="000000"/>
                </a:solidFill>
                <a:latin typeface="Calibri Light"/>
              </a:rPr>
              <a:t>Click to edit Master title style</a:t>
            </a:r>
            <a:endParaRPr b="0" lang="en-US"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25FFA443-F83B-45E8-8B91-90DD90B4BB75}" type="datetime">
              <a:rPr b="0" lang="en-US" sz="1200" spc="-1" strike="noStrike">
                <a:solidFill>
                  <a:srgbClr val="8b8b8b"/>
                </a:solidFill>
                <a:latin typeface="Calibri"/>
              </a:rPr>
              <a:t>11/24/20</a:t>
            </a:fld>
            <a:endParaRPr b="0" lang="en-US"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A2B7B083-355D-4897-8238-C7D2EAE4E39B}" type="slidenum">
              <a:rPr b="0" lang="en-US" sz="1200" spc="-1" strike="noStrike">
                <a:solidFill>
                  <a:srgbClr val="8b8b8b"/>
                </a:solidFill>
                <a:latin typeface="Calibri"/>
              </a:rPr>
              <a:t>16</a:t>
            </a:fld>
            <a:endParaRPr b="0" lang="en-US"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en-US" sz="4400" spc="-1" strike="noStrike">
                <a:solidFill>
                  <a:srgbClr val="000000"/>
                </a:solidFill>
                <a:latin typeface="Calibri Light"/>
              </a:rPr>
              <a:t>Click to edit Master title style</a:t>
            </a:r>
            <a:endParaRPr b="0" lang="en-US"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E8581C15-4E58-4E9D-B0E8-6DBF608EB4AB}" type="datetime">
              <a:rPr b="0" lang="en-US" sz="1200" spc="-1" strike="noStrike">
                <a:solidFill>
                  <a:srgbClr val="8b8b8b"/>
                </a:solidFill>
                <a:latin typeface="Calibri"/>
              </a:rPr>
              <a:t>11/24/20</a:t>
            </a:fld>
            <a:endParaRPr b="0" lang="en-US"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EE9C05F8-3AC9-40A5-B38C-289428F7FB51}" type="slidenum">
              <a:rPr b="0" lang="en-US"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82" name="PlaceHolder 1"/>
          <p:cNvSpPr>
            <a:spLocks noGrp="1"/>
          </p:cNvSpPr>
          <p:nvPr>
            <p:ph type="dt"/>
          </p:nvPr>
        </p:nvSpPr>
        <p:spPr>
          <a:xfrm>
            <a:off x="838080" y="6356520"/>
            <a:ext cx="2742840" cy="364680"/>
          </a:xfrm>
          <a:prstGeom prst="rect">
            <a:avLst/>
          </a:prstGeom>
        </p:spPr>
        <p:txBody>
          <a:bodyPr anchor="ctr">
            <a:noAutofit/>
          </a:bodyPr>
          <a:p>
            <a:pPr>
              <a:lnSpc>
                <a:spcPct val="100000"/>
              </a:lnSpc>
            </a:pPr>
            <a:fld id="{9580313B-3B35-47E5-BEDB-792FC33064E1}" type="datetime">
              <a:rPr b="0" lang="en-US" sz="1200" spc="-1" strike="noStrike">
                <a:solidFill>
                  <a:srgbClr val="8b8b8b"/>
                </a:solidFill>
                <a:latin typeface="Calibri"/>
              </a:rPr>
              <a:t>11/24/20</a:t>
            </a:fld>
            <a:endParaRPr b="0" lang="en-US" sz="1200" spc="-1" strike="noStrike">
              <a:latin typeface="Times New Roman"/>
            </a:endParaRPr>
          </a:p>
        </p:txBody>
      </p:sp>
      <p:sp>
        <p:nvSpPr>
          <p:cNvPr id="83" name="PlaceHolder 2"/>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84" name="PlaceHolder 3"/>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7D38869B-47EC-453A-83F0-FB2FC7CBF0A1}" type="slidenum">
              <a:rPr b="0" lang="en-US" sz="1200" spc="-1" strike="noStrike">
                <a:solidFill>
                  <a:srgbClr val="8b8b8b"/>
                </a:solidFill>
                <a:latin typeface="Calibri"/>
              </a:rPr>
              <a:t>&lt;number&gt;</a:t>
            </a:fld>
            <a:endParaRPr b="0" lang="en-US" sz="1200" spc="-1" strike="noStrike">
              <a:latin typeface="Times New Roman"/>
            </a:endParaRPr>
          </a:p>
        </p:txBody>
      </p:sp>
      <p:sp>
        <p:nvSpPr>
          <p:cNvPr id="85"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8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CustomShape 1"/>
          <p:cNvSpPr/>
          <p:nvPr/>
        </p:nvSpPr>
        <p:spPr>
          <a:xfrm>
            <a:off x="652680" y="370080"/>
            <a:ext cx="87084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60" name="CustomShape 2"/>
          <p:cNvSpPr/>
          <p:nvPr/>
        </p:nvSpPr>
        <p:spPr>
          <a:xfrm>
            <a:off x="870480" y="58788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61" name="CustomShape 3"/>
          <p:cNvSpPr/>
          <p:nvPr/>
        </p:nvSpPr>
        <p:spPr>
          <a:xfrm>
            <a:off x="1044720" y="84924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62" name="CustomShape 4"/>
          <p:cNvSpPr/>
          <p:nvPr/>
        </p:nvSpPr>
        <p:spPr>
          <a:xfrm>
            <a:off x="870480" y="15264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63" name="CustomShape 5"/>
          <p:cNvSpPr/>
          <p:nvPr/>
        </p:nvSpPr>
        <p:spPr>
          <a:xfrm>
            <a:off x="1044720" y="115380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64" name="CustomShape 6"/>
          <p:cNvSpPr/>
          <p:nvPr/>
        </p:nvSpPr>
        <p:spPr>
          <a:xfrm flipH="1">
            <a:off x="652320" y="1632600"/>
            <a:ext cx="87084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65" name="CustomShape 7"/>
          <p:cNvSpPr/>
          <p:nvPr/>
        </p:nvSpPr>
        <p:spPr>
          <a:xfrm flipH="1">
            <a:off x="870480" y="141516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66" name="CustomShape 8"/>
          <p:cNvSpPr/>
          <p:nvPr/>
        </p:nvSpPr>
        <p:spPr>
          <a:xfrm flipH="1">
            <a:off x="870480" y="185040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67" name="CustomShape 9"/>
          <p:cNvSpPr/>
          <p:nvPr/>
        </p:nvSpPr>
        <p:spPr>
          <a:xfrm flipH="1">
            <a:off x="1044720" y="211176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68" name="CustomShape 10"/>
          <p:cNvSpPr/>
          <p:nvPr/>
        </p:nvSpPr>
        <p:spPr>
          <a:xfrm flipH="1">
            <a:off x="1044720" y="241632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69" name="CustomShape 11"/>
          <p:cNvSpPr/>
          <p:nvPr/>
        </p:nvSpPr>
        <p:spPr>
          <a:xfrm>
            <a:off x="652680" y="2895480"/>
            <a:ext cx="87084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70" name="CustomShape 12"/>
          <p:cNvSpPr/>
          <p:nvPr/>
        </p:nvSpPr>
        <p:spPr>
          <a:xfrm>
            <a:off x="870480" y="267768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71" name="CustomShape 13"/>
          <p:cNvSpPr/>
          <p:nvPr/>
        </p:nvSpPr>
        <p:spPr>
          <a:xfrm>
            <a:off x="870480" y="312444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72" name="CustomShape 14"/>
          <p:cNvSpPr/>
          <p:nvPr/>
        </p:nvSpPr>
        <p:spPr>
          <a:xfrm>
            <a:off x="1044720" y="338544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73" name="CustomShape 15"/>
          <p:cNvSpPr/>
          <p:nvPr/>
        </p:nvSpPr>
        <p:spPr>
          <a:xfrm>
            <a:off x="1044720" y="369036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74" name="CustomShape 16"/>
          <p:cNvSpPr/>
          <p:nvPr/>
        </p:nvSpPr>
        <p:spPr>
          <a:xfrm flipH="1">
            <a:off x="652320" y="4169160"/>
            <a:ext cx="87084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75" name="CustomShape 17"/>
          <p:cNvSpPr/>
          <p:nvPr/>
        </p:nvSpPr>
        <p:spPr>
          <a:xfrm flipH="1">
            <a:off x="893160" y="395172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76" name="CustomShape 18"/>
          <p:cNvSpPr/>
          <p:nvPr/>
        </p:nvSpPr>
        <p:spPr>
          <a:xfrm flipH="1">
            <a:off x="881640" y="439776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77" name="CustomShape 19"/>
          <p:cNvSpPr/>
          <p:nvPr/>
        </p:nvSpPr>
        <p:spPr>
          <a:xfrm flipH="1">
            <a:off x="1055880" y="465912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78" name="CustomShape 20"/>
          <p:cNvSpPr/>
          <p:nvPr/>
        </p:nvSpPr>
        <p:spPr>
          <a:xfrm flipH="1">
            <a:off x="1055880" y="496368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79" name="CustomShape 21"/>
          <p:cNvSpPr/>
          <p:nvPr/>
        </p:nvSpPr>
        <p:spPr>
          <a:xfrm>
            <a:off x="664200" y="5442840"/>
            <a:ext cx="87084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80" name="CustomShape 22"/>
          <p:cNvSpPr/>
          <p:nvPr/>
        </p:nvSpPr>
        <p:spPr>
          <a:xfrm>
            <a:off x="882000" y="522504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81" name="CustomShape 23"/>
          <p:cNvSpPr/>
          <p:nvPr/>
        </p:nvSpPr>
        <p:spPr>
          <a:xfrm>
            <a:off x="882000" y="566028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82" name="CustomShape 24"/>
          <p:cNvSpPr/>
          <p:nvPr/>
        </p:nvSpPr>
        <p:spPr>
          <a:xfrm>
            <a:off x="1055880" y="592164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83" name="CustomShape 25"/>
          <p:cNvSpPr/>
          <p:nvPr/>
        </p:nvSpPr>
        <p:spPr>
          <a:xfrm>
            <a:off x="1055880" y="622620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84" name="CustomShape 26"/>
          <p:cNvSpPr/>
          <p:nvPr/>
        </p:nvSpPr>
        <p:spPr>
          <a:xfrm flipH="1">
            <a:off x="663840" y="6705360"/>
            <a:ext cx="87084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85" name="CustomShape 27"/>
          <p:cNvSpPr/>
          <p:nvPr/>
        </p:nvSpPr>
        <p:spPr>
          <a:xfrm flipH="1">
            <a:off x="881640" y="648756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186" name="CustomShape 28"/>
          <p:cNvSpPr/>
          <p:nvPr/>
        </p:nvSpPr>
        <p:spPr>
          <a:xfrm>
            <a:off x="1523520" y="2613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187" name="CustomShape 29"/>
          <p:cNvSpPr/>
          <p:nvPr/>
        </p:nvSpPr>
        <p:spPr>
          <a:xfrm>
            <a:off x="1305720" y="4791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188" name="CustomShape 30"/>
          <p:cNvSpPr/>
          <p:nvPr/>
        </p:nvSpPr>
        <p:spPr>
          <a:xfrm>
            <a:off x="1305720" y="435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189" name="CustomShape 31"/>
          <p:cNvSpPr/>
          <p:nvPr/>
        </p:nvSpPr>
        <p:spPr>
          <a:xfrm>
            <a:off x="1131840" y="7401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190" name="CustomShape 32"/>
          <p:cNvSpPr/>
          <p:nvPr/>
        </p:nvSpPr>
        <p:spPr>
          <a:xfrm>
            <a:off x="1131840" y="1045080"/>
            <a:ext cx="217440" cy="217440"/>
          </a:xfrm>
          <a:prstGeom prst="ellipse">
            <a:avLst/>
          </a:prstGeom>
          <a:solidFill>
            <a:srgbClr val="dee6ef"/>
          </a:solidFill>
          <a:ln w="18000">
            <a:solidFill>
              <a:srgbClr val="2a6099"/>
            </a:solidFill>
            <a:round/>
          </a:ln>
        </p:spPr>
        <p:style>
          <a:lnRef idx="0"/>
          <a:fillRef idx="0"/>
          <a:effectRef idx="0"/>
          <a:fontRef idx="minor"/>
        </p:style>
      </p:sp>
      <p:sp>
        <p:nvSpPr>
          <p:cNvPr id="191" name="CustomShape 33"/>
          <p:cNvSpPr/>
          <p:nvPr/>
        </p:nvSpPr>
        <p:spPr>
          <a:xfrm flipH="1">
            <a:off x="1523160" y="1523880"/>
            <a:ext cx="217440" cy="217440"/>
          </a:xfrm>
          <a:prstGeom prst="ellipse">
            <a:avLst/>
          </a:prstGeom>
          <a:solidFill>
            <a:srgbClr val="dee6ef"/>
          </a:solidFill>
          <a:ln w="18000">
            <a:solidFill>
              <a:srgbClr val="2a6099"/>
            </a:solidFill>
            <a:round/>
          </a:ln>
        </p:spPr>
        <p:style>
          <a:lnRef idx="0"/>
          <a:fillRef idx="0"/>
          <a:effectRef idx="0"/>
          <a:fontRef idx="minor"/>
        </p:style>
      </p:sp>
      <p:sp>
        <p:nvSpPr>
          <p:cNvPr id="192" name="CustomShape 34"/>
          <p:cNvSpPr/>
          <p:nvPr/>
        </p:nvSpPr>
        <p:spPr>
          <a:xfrm flipH="1">
            <a:off x="1305360" y="1306080"/>
            <a:ext cx="217440" cy="217440"/>
          </a:xfrm>
          <a:prstGeom prst="ellipse">
            <a:avLst/>
          </a:prstGeom>
          <a:solidFill>
            <a:srgbClr val="dee6ef"/>
          </a:solidFill>
          <a:ln w="18000">
            <a:solidFill>
              <a:srgbClr val="2a6099"/>
            </a:solidFill>
            <a:round/>
          </a:ln>
        </p:spPr>
        <p:style>
          <a:lnRef idx="0"/>
          <a:fillRef idx="0"/>
          <a:effectRef idx="0"/>
          <a:fontRef idx="minor"/>
        </p:style>
      </p:sp>
      <p:sp>
        <p:nvSpPr>
          <p:cNvPr id="193" name="CustomShape 35"/>
          <p:cNvSpPr/>
          <p:nvPr/>
        </p:nvSpPr>
        <p:spPr>
          <a:xfrm flipH="1">
            <a:off x="1305360" y="1741680"/>
            <a:ext cx="217440" cy="217440"/>
          </a:xfrm>
          <a:prstGeom prst="ellipse">
            <a:avLst/>
          </a:prstGeom>
          <a:solidFill>
            <a:srgbClr val="dee6ef"/>
          </a:solidFill>
          <a:ln w="18000">
            <a:solidFill>
              <a:srgbClr val="2a6099"/>
            </a:solidFill>
            <a:round/>
          </a:ln>
        </p:spPr>
        <p:style>
          <a:lnRef idx="0"/>
          <a:fillRef idx="0"/>
          <a:effectRef idx="0"/>
          <a:fontRef idx="minor"/>
        </p:style>
      </p:sp>
      <p:sp>
        <p:nvSpPr>
          <p:cNvPr id="194" name="CustomShape 36"/>
          <p:cNvSpPr/>
          <p:nvPr/>
        </p:nvSpPr>
        <p:spPr>
          <a:xfrm flipH="1">
            <a:off x="1131120" y="2002680"/>
            <a:ext cx="217440" cy="217440"/>
          </a:xfrm>
          <a:prstGeom prst="ellipse">
            <a:avLst/>
          </a:prstGeom>
          <a:solidFill>
            <a:srgbClr val="dee6ef"/>
          </a:solidFill>
          <a:ln w="18000">
            <a:solidFill>
              <a:srgbClr val="2a6099"/>
            </a:solidFill>
            <a:round/>
          </a:ln>
        </p:spPr>
        <p:style>
          <a:lnRef idx="0"/>
          <a:fillRef idx="0"/>
          <a:effectRef idx="0"/>
          <a:fontRef idx="minor"/>
        </p:style>
      </p:sp>
      <p:sp>
        <p:nvSpPr>
          <p:cNvPr id="195" name="CustomShape 37"/>
          <p:cNvSpPr/>
          <p:nvPr/>
        </p:nvSpPr>
        <p:spPr>
          <a:xfrm flipH="1">
            <a:off x="1131120" y="2307600"/>
            <a:ext cx="217440" cy="217440"/>
          </a:xfrm>
          <a:prstGeom prst="ellipse">
            <a:avLst/>
          </a:prstGeom>
          <a:solidFill>
            <a:srgbClr val="ffd8ce"/>
          </a:solidFill>
          <a:ln w="18000">
            <a:solidFill>
              <a:srgbClr val="ff4000"/>
            </a:solidFill>
            <a:round/>
          </a:ln>
        </p:spPr>
        <p:style>
          <a:lnRef idx="0"/>
          <a:fillRef idx="0"/>
          <a:effectRef idx="0"/>
          <a:fontRef idx="minor"/>
        </p:style>
      </p:sp>
      <p:sp>
        <p:nvSpPr>
          <p:cNvPr id="196" name="CustomShape 38"/>
          <p:cNvSpPr/>
          <p:nvPr/>
        </p:nvSpPr>
        <p:spPr>
          <a:xfrm>
            <a:off x="1523520" y="2786400"/>
            <a:ext cx="217440" cy="217440"/>
          </a:xfrm>
          <a:prstGeom prst="ellipse">
            <a:avLst/>
          </a:prstGeom>
          <a:solidFill>
            <a:srgbClr val="ffd8ce"/>
          </a:solidFill>
          <a:ln w="18000">
            <a:solidFill>
              <a:srgbClr val="ff4000"/>
            </a:solidFill>
            <a:round/>
          </a:ln>
        </p:spPr>
        <p:style>
          <a:lnRef idx="0"/>
          <a:fillRef idx="0"/>
          <a:effectRef idx="0"/>
          <a:fontRef idx="minor"/>
        </p:style>
      </p:sp>
      <p:sp>
        <p:nvSpPr>
          <p:cNvPr id="197" name="CustomShape 39"/>
          <p:cNvSpPr/>
          <p:nvPr/>
        </p:nvSpPr>
        <p:spPr>
          <a:xfrm>
            <a:off x="1305720" y="25689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198" name="CustomShape 40"/>
          <p:cNvSpPr/>
          <p:nvPr/>
        </p:nvSpPr>
        <p:spPr>
          <a:xfrm>
            <a:off x="1305720" y="30153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199" name="CustomShape 41"/>
          <p:cNvSpPr/>
          <p:nvPr/>
        </p:nvSpPr>
        <p:spPr>
          <a:xfrm>
            <a:off x="1131840" y="3276720"/>
            <a:ext cx="217440" cy="217440"/>
          </a:xfrm>
          <a:prstGeom prst="ellipse">
            <a:avLst/>
          </a:prstGeom>
          <a:solidFill>
            <a:srgbClr val="ffd8ce"/>
          </a:solidFill>
          <a:ln w="18000">
            <a:solidFill>
              <a:srgbClr val="ff4000"/>
            </a:solidFill>
            <a:round/>
          </a:ln>
        </p:spPr>
        <p:style>
          <a:lnRef idx="0"/>
          <a:fillRef idx="0"/>
          <a:effectRef idx="0"/>
          <a:fontRef idx="minor"/>
        </p:style>
      </p:sp>
      <p:sp>
        <p:nvSpPr>
          <p:cNvPr id="200" name="CustomShape 42"/>
          <p:cNvSpPr/>
          <p:nvPr/>
        </p:nvSpPr>
        <p:spPr>
          <a:xfrm>
            <a:off x="1131840" y="3581640"/>
            <a:ext cx="217440" cy="217440"/>
          </a:xfrm>
          <a:prstGeom prst="ellipse">
            <a:avLst/>
          </a:prstGeom>
          <a:solidFill>
            <a:srgbClr val="dee6ef"/>
          </a:solidFill>
          <a:ln w="18000">
            <a:solidFill>
              <a:srgbClr val="2a6099"/>
            </a:solidFill>
            <a:round/>
          </a:ln>
        </p:spPr>
        <p:style>
          <a:lnRef idx="0"/>
          <a:fillRef idx="0"/>
          <a:effectRef idx="0"/>
          <a:fontRef idx="minor"/>
        </p:style>
      </p:sp>
      <p:sp>
        <p:nvSpPr>
          <p:cNvPr id="201" name="CustomShape 43"/>
          <p:cNvSpPr/>
          <p:nvPr/>
        </p:nvSpPr>
        <p:spPr>
          <a:xfrm flipH="1">
            <a:off x="1523160" y="4060440"/>
            <a:ext cx="217440" cy="217440"/>
          </a:xfrm>
          <a:prstGeom prst="ellipse">
            <a:avLst/>
          </a:prstGeom>
          <a:solidFill>
            <a:srgbClr val="dee6ef"/>
          </a:solidFill>
          <a:ln w="18000">
            <a:solidFill>
              <a:srgbClr val="2a6099"/>
            </a:solidFill>
            <a:round/>
          </a:ln>
        </p:spPr>
        <p:style>
          <a:lnRef idx="0"/>
          <a:fillRef idx="0"/>
          <a:effectRef idx="0"/>
          <a:fontRef idx="minor"/>
        </p:style>
      </p:sp>
      <p:sp>
        <p:nvSpPr>
          <p:cNvPr id="202" name="CustomShape 44"/>
          <p:cNvSpPr/>
          <p:nvPr/>
        </p:nvSpPr>
        <p:spPr>
          <a:xfrm flipH="1">
            <a:off x="1328040" y="3842640"/>
            <a:ext cx="217440" cy="217440"/>
          </a:xfrm>
          <a:prstGeom prst="ellipse">
            <a:avLst/>
          </a:prstGeom>
          <a:solidFill>
            <a:srgbClr val="dee6ef"/>
          </a:solidFill>
          <a:ln w="18000">
            <a:solidFill>
              <a:srgbClr val="2a6099"/>
            </a:solidFill>
            <a:round/>
          </a:ln>
        </p:spPr>
        <p:style>
          <a:lnRef idx="0"/>
          <a:fillRef idx="0"/>
          <a:effectRef idx="0"/>
          <a:fontRef idx="minor"/>
        </p:style>
      </p:sp>
      <p:sp>
        <p:nvSpPr>
          <p:cNvPr id="203" name="CustomShape 45"/>
          <p:cNvSpPr/>
          <p:nvPr/>
        </p:nvSpPr>
        <p:spPr>
          <a:xfrm flipH="1">
            <a:off x="1316880" y="4289040"/>
            <a:ext cx="217440" cy="217440"/>
          </a:xfrm>
          <a:prstGeom prst="ellipse">
            <a:avLst/>
          </a:prstGeom>
          <a:solidFill>
            <a:srgbClr val="dee6ef"/>
          </a:solidFill>
          <a:ln w="18000">
            <a:solidFill>
              <a:srgbClr val="2a6099"/>
            </a:solidFill>
            <a:round/>
          </a:ln>
        </p:spPr>
        <p:style>
          <a:lnRef idx="0"/>
          <a:fillRef idx="0"/>
          <a:effectRef idx="0"/>
          <a:fontRef idx="minor"/>
        </p:style>
      </p:sp>
      <p:sp>
        <p:nvSpPr>
          <p:cNvPr id="204" name="CustomShape 46"/>
          <p:cNvSpPr/>
          <p:nvPr/>
        </p:nvSpPr>
        <p:spPr>
          <a:xfrm flipH="1">
            <a:off x="1142640" y="4550040"/>
            <a:ext cx="217440" cy="217440"/>
          </a:xfrm>
          <a:prstGeom prst="ellipse">
            <a:avLst/>
          </a:prstGeom>
          <a:solidFill>
            <a:srgbClr val="dee6ef"/>
          </a:solidFill>
          <a:ln w="18000">
            <a:solidFill>
              <a:srgbClr val="2a6099"/>
            </a:solidFill>
            <a:round/>
          </a:ln>
        </p:spPr>
        <p:style>
          <a:lnRef idx="0"/>
          <a:fillRef idx="0"/>
          <a:effectRef idx="0"/>
          <a:fontRef idx="minor"/>
        </p:style>
      </p:sp>
      <p:sp>
        <p:nvSpPr>
          <p:cNvPr id="205" name="CustomShape 47"/>
          <p:cNvSpPr/>
          <p:nvPr/>
        </p:nvSpPr>
        <p:spPr>
          <a:xfrm flipH="1">
            <a:off x="1142640" y="48549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206" name="CustomShape 48"/>
          <p:cNvSpPr/>
          <p:nvPr/>
        </p:nvSpPr>
        <p:spPr>
          <a:xfrm>
            <a:off x="1535040" y="53337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207" name="CustomShape 49"/>
          <p:cNvSpPr/>
          <p:nvPr/>
        </p:nvSpPr>
        <p:spPr>
          <a:xfrm>
            <a:off x="1317240" y="5116320"/>
            <a:ext cx="217440" cy="217440"/>
          </a:xfrm>
          <a:prstGeom prst="ellipse">
            <a:avLst/>
          </a:prstGeom>
          <a:solidFill>
            <a:srgbClr val="ffd8ce"/>
          </a:solidFill>
          <a:ln w="18000">
            <a:solidFill>
              <a:srgbClr val="ff4000"/>
            </a:solidFill>
            <a:round/>
          </a:ln>
        </p:spPr>
        <p:style>
          <a:lnRef idx="0"/>
          <a:fillRef idx="0"/>
          <a:effectRef idx="0"/>
          <a:fontRef idx="minor"/>
        </p:style>
      </p:sp>
      <p:sp>
        <p:nvSpPr>
          <p:cNvPr id="208" name="CustomShape 50"/>
          <p:cNvSpPr/>
          <p:nvPr/>
        </p:nvSpPr>
        <p:spPr>
          <a:xfrm>
            <a:off x="1317240" y="55515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209" name="CustomShape 51"/>
          <p:cNvSpPr/>
          <p:nvPr/>
        </p:nvSpPr>
        <p:spPr>
          <a:xfrm>
            <a:off x="1143000" y="5812920"/>
            <a:ext cx="217440" cy="217440"/>
          </a:xfrm>
          <a:prstGeom prst="ellipse">
            <a:avLst/>
          </a:prstGeom>
          <a:solidFill>
            <a:srgbClr val="ffd8ce"/>
          </a:solidFill>
          <a:ln w="18000">
            <a:solidFill>
              <a:srgbClr val="ff4000"/>
            </a:solidFill>
            <a:round/>
          </a:ln>
        </p:spPr>
        <p:style>
          <a:lnRef idx="0"/>
          <a:fillRef idx="0"/>
          <a:effectRef idx="0"/>
          <a:fontRef idx="minor"/>
        </p:style>
      </p:sp>
      <p:sp>
        <p:nvSpPr>
          <p:cNvPr id="210" name="CustomShape 52"/>
          <p:cNvSpPr/>
          <p:nvPr/>
        </p:nvSpPr>
        <p:spPr>
          <a:xfrm>
            <a:off x="1143000" y="6117480"/>
            <a:ext cx="217440" cy="217440"/>
          </a:xfrm>
          <a:prstGeom prst="ellipse">
            <a:avLst/>
          </a:prstGeom>
          <a:solidFill>
            <a:srgbClr val="dee6ef"/>
          </a:solidFill>
          <a:ln w="18000">
            <a:solidFill>
              <a:srgbClr val="2a6099"/>
            </a:solidFill>
            <a:round/>
          </a:ln>
        </p:spPr>
        <p:style>
          <a:lnRef idx="0"/>
          <a:fillRef idx="0"/>
          <a:effectRef idx="0"/>
          <a:fontRef idx="minor"/>
        </p:style>
      </p:sp>
      <p:sp>
        <p:nvSpPr>
          <p:cNvPr id="211" name="CustomShape 53"/>
          <p:cNvSpPr/>
          <p:nvPr/>
        </p:nvSpPr>
        <p:spPr>
          <a:xfrm flipH="1">
            <a:off x="446040" y="6596280"/>
            <a:ext cx="217440" cy="217440"/>
          </a:xfrm>
          <a:prstGeom prst="ellipse">
            <a:avLst/>
          </a:prstGeom>
          <a:solidFill>
            <a:srgbClr val="ffd8ce"/>
          </a:solidFill>
          <a:ln w="18000">
            <a:solidFill>
              <a:srgbClr val="ff4000"/>
            </a:solidFill>
            <a:round/>
          </a:ln>
        </p:spPr>
        <p:style>
          <a:lnRef idx="0"/>
          <a:fillRef idx="0"/>
          <a:effectRef idx="0"/>
          <a:fontRef idx="minor"/>
        </p:style>
      </p:sp>
      <p:sp>
        <p:nvSpPr>
          <p:cNvPr id="212" name="CustomShape 54"/>
          <p:cNvSpPr/>
          <p:nvPr/>
        </p:nvSpPr>
        <p:spPr>
          <a:xfrm flipH="1">
            <a:off x="663480" y="6378840"/>
            <a:ext cx="217440" cy="217440"/>
          </a:xfrm>
          <a:prstGeom prst="ellipse">
            <a:avLst/>
          </a:prstGeom>
          <a:solidFill>
            <a:srgbClr val="ffd8ce"/>
          </a:solidFill>
          <a:ln w="18000">
            <a:solidFill>
              <a:srgbClr val="ff4000"/>
            </a:solidFill>
            <a:round/>
          </a:ln>
        </p:spPr>
        <p:style>
          <a:lnRef idx="0"/>
          <a:fillRef idx="0"/>
          <a:effectRef idx="0"/>
          <a:fontRef idx="minor"/>
        </p:style>
      </p:sp>
      <p:sp>
        <p:nvSpPr>
          <p:cNvPr id="213" name="CustomShape 55"/>
          <p:cNvSpPr/>
          <p:nvPr/>
        </p:nvSpPr>
        <p:spPr>
          <a:xfrm>
            <a:off x="435240" y="2613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214" name="CustomShape 56"/>
          <p:cNvSpPr/>
          <p:nvPr/>
        </p:nvSpPr>
        <p:spPr>
          <a:xfrm>
            <a:off x="652680" y="4791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215" name="CustomShape 57"/>
          <p:cNvSpPr/>
          <p:nvPr/>
        </p:nvSpPr>
        <p:spPr>
          <a:xfrm>
            <a:off x="652680" y="435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216" name="CustomShape 58"/>
          <p:cNvSpPr/>
          <p:nvPr/>
        </p:nvSpPr>
        <p:spPr>
          <a:xfrm>
            <a:off x="826920" y="7401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217" name="CustomShape 59"/>
          <p:cNvSpPr/>
          <p:nvPr/>
        </p:nvSpPr>
        <p:spPr>
          <a:xfrm>
            <a:off x="826920" y="1045080"/>
            <a:ext cx="217440" cy="217440"/>
          </a:xfrm>
          <a:prstGeom prst="ellipse">
            <a:avLst/>
          </a:prstGeom>
          <a:solidFill>
            <a:srgbClr val="ffd8ce"/>
          </a:solidFill>
          <a:ln w="18000">
            <a:solidFill>
              <a:srgbClr val="ff4000"/>
            </a:solidFill>
            <a:round/>
          </a:ln>
        </p:spPr>
        <p:style>
          <a:lnRef idx="0"/>
          <a:fillRef idx="0"/>
          <a:effectRef idx="0"/>
          <a:fontRef idx="minor"/>
        </p:style>
      </p:sp>
      <p:sp>
        <p:nvSpPr>
          <p:cNvPr id="218" name="CustomShape 60"/>
          <p:cNvSpPr/>
          <p:nvPr/>
        </p:nvSpPr>
        <p:spPr>
          <a:xfrm flipH="1">
            <a:off x="434520" y="1523880"/>
            <a:ext cx="217440" cy="217440"/>
          </a:xfrm>
          <a:prstGeom prst="ellipse">
            <a:avLst/>
          </a:prstGeom>
          <a:solidFill>
            <a:srgbClr val="ffd8ce"/>
          </a:solidFill>
          <a:ln w="18000">
            <a:solidFill>
              <a:srgbClr val="ff4000"/>
            </a:solidFill>
            <a:round/>
          </a:ln>
        </p:spPr>
        <p:style>
          <a:lnRef idx="0"/>
          <a:fillRef idx="0"/>
          <a:effectRef idx="0"/>
          <a:fontRef idx="minor"/>
        </p:style>
      </p:sp>
      <p:sp>
        <p:nvSpPr>
          <p:cNvPr id="219" name="CustomShape 61"/>
          <p:cNvSpPr/>
          <p:nvPr/>
        </p:nvSpPr>
        <p:spPr>
          <a:xfrm flipH="1">
            <a:off x="652320" y="1306080"/>
            <a:ext cx="217440" cy="217440"/>
          </a:xfrm>
          <a:prstGeom prst="ellipse">
            <a:avLst/>
          </a:prstGeom>
          <a:solidFill>
            <a:srgbClr val="ffd8ce"/>
          </a:solidFill>
          <a:ln w="18000">
            <a:solidFill>
              <a:srgbClr val="ff4000"/>
            </a:solidFill>
            <a:round/>
          </a:ln>
        </p:spPr>
        <p:style>
          <a:lnRef idx="0"/>
          <a:fillRef idx="0"/>
          <a:effectRef idx="0"/>
          <a:fontRef idx="minor"/>
        </p:style>
      </p:sp>
      <p:sp>
        <p:nvSpPr>
          <p:cNvPr id="220" name="CustomShape 62"/>
          <p:cNvSpPr/>
          <p:nvPr/>
        </p:nvSpPr>
        <p:spPr>
          <a:xfrm flipH="1">
            <a:off x="652320" y="1741680"/>
            <a:ext cx="217440" cy="217440"/>
          </a:xfrm>
          <a:prstGeom prst="ellipse">
            <a:avLst/>
          </a:prstGeom>
          <a:solidFill>
            <a:srgbClr val="ffd8ce"/>
          </a:solidFill>
          <a:ln w="18000">
            <a:solidFill>
              <a:srgbClr val="ff4000"/>
            </a:solidFill>
            <a:round/>
          </a:ln>
        </p:spPr>
        <p:style>
          <a:lnRef idx="0"/>
          <a:fillRef idx="0"/>
          <a:effectRef idx="0"/>
          <a:fontRef idx="minor"/>
        </p:style>
      </p:sp>
      <p:sp>
        <p:nvSpPr>
          <p:cNvPr id="221" name="CustomShape 63"/>
          <p:cNvSpPr/>
          <p:nvPr/>
        </p:nvSpPr>
        <p:spPr>
          <a:xfrm flipH="1">
            <a:off x="826560" y="2002680"/>
            <a:ext cx="217440" cy="217440"/>
          </a:xfrm>
          <a:prstGeom prst="ellipse">
            <a:avLst/>
          </a:prstGeom>
          <a:solidFill>
            <a:srgbClr val="ffd8ce"/>
          </a:solidFill>
          <a:ln w="18000">
            <a:solidFill>
              <a:srgbClr val="ff4000"/>
            </a:solidFill>
            <a:round/>
          </a:ln>
        </p:spPr>
        <p:style>
          <a:lnRef idx="0"/>
          <a:fillRef idx="0"/>
          <a:effectRef idx="0"/>
          <a:fontRef idx="minor"/>
        </p:style>
      </p:sp>
      <p:sp>
        <p:nvSpPr>
          <p:cNvPr id="222" name="CustomShape 64"/>
          <p:cNvSpPr/>
          <p:nvPr/>
        </p:nvSpPr>
        <p:spPr>
          <a:xfrm flipH="1">
            <a:off x="826560" y="2307600"/>
            <a:ext cx="217440" cy="217440"/>
          </a:xfrm>
          <a:prstGeom prst="ellipse">
            <a:avLst/>
          </a:prstGeom>
          <a:solidFill>
            <a:srgbClr val="dee6ef"/>
          </a:solidFill>
          <a:ln w="18000">
            <a:solidFill>
              <a:srgbClr val="2a6099"/>
            </a:solidFill>
            <a:round/>
          </a:ln>
        </p:spPr>
        <p:style>
          <a:lnRef idx="0"/>
          <a:fillRef idx="0"/>
          <a:effectRef idx="0"/>
          <a:fontRef idx="minor"/>
        </p:style>
      </p:sp>
      <p:sp>
        <p:nvSpPr>
          <p:cNvPr id="223" name="CustomShape 65"/>
          <p:cNvSpPr/>
          <p:nvPr/>
        </p:nvSpPr>
        <p:spPr>
          <a:xfrm>
            <a:off x="435240" y="2786400"/>
            <a:ext cx="217440" cy="217440"/>
          </a:xfrm>
          <a:prstGeom prst="ellipse">
            <a:avLst/>
          </a:prstGeom>
          <a:solidFill>
            <a:srgbClr val="dee6ef"/>
          </a:solidFill>
          <a:ln w="18000">
            <a:solidFill>
              <a:srgbClr val="2a6099"/>
            </a:solidFill>
            <a:round/>
          </a:ln>
        </p:spPr>
        <p:style>
          <a:lnRef idx="0"/>
          <a:fillRef idx="0"/>
          <a:effectRef idx="0"/>
          <a:fontRef idx="minor"/>
        </p:style>
      </p:sp>
      <p:sp>
        <p:nvSpPr>
          <p:cNvPr id="224" name="CustomShape 66"/>
          <p:cNvSpPr/>
          <p:nvPr/>
        </p:nvSpPr>
        <p:spPr>
          <a:xfrm>
            <a:off x="652680" y="25689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225" name="CustomShape 67"/>
          <p:cNvSpPr/>
          <p:nvPr/>
        </p:nvSpPr>
        <p:spPr>
          <a:xfrm>
            <a:off x="652680" y="30153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226" name="CustomShape 68"/>
          <p:cNvSpPr/>
          <p:nvPr/>
        </p:nvSpPr>
        <p:spPr>
          <a:xfrm>
            <a:off x="826920" y="3276720"/>
            <a:ext cx="217440" cy="217440"/>
          </a:xfrm>
          <a:prstGeom prst="ellipse">
            <a:avLst/>
          </a:prstGeom>
          <a:solidFill>
            <a:srgbClr val="dee6ef"/>
          </a:solidFill>
          <a:ln w="18000">
            <a:solidFill>
              <a:srgbClr val="2a6099"/>
            </a:solidFill>
            <a:round/>
          </a:ln>
        </p:spPr>
        <p:style>
          <a:lnRef idx="0"/>
          <a:fillRef idx="0"/>
          <a:effectRef idx="0"/>
          <a:fontRef idx="minor"/>
        </p:style>
      </p:sp>
      <p:sp>
        <p:nvSpPr>
          <p:cNvPr id="227" name="CustomShape 69"/>
          <p:cNvSpPr/>
          <p:nvPr/>
        </p:nvSpPr>
        <p:spPr>
          <a:xfrm>
            <a:off x="826920" y="3581640"/>
            <a:ext cx="217440" cy="217440"/>
          </a:xfrm>
          <a:prstGeom prst="ellipse">
            <a:avLst/>
          </a:prstGeom>
          <a:solidFill>
            <a:srgbClr val="ffd8ce"/>
          </a:solidFill>
          <a:ln w="18000">
            <a:solidFill>
              <a:srgbClr val="ff4000"/>
            </a:solidFill>
            <a:round/>
          </a:ln>
        </p:spPr>
        <p:style>
          <a:lnRef idx="0"/>
          <a:fillRef idx="0"/>
          <a:effectRef idx="0"/>
          <a:fontRef idx="minor"/>
        </p:style>
      </p:sp>
      <p:sp>
        <p:nvSpPr>
          <p:cNvPr id="228" name="CustomShape 70"/>
          <p:cNvSpPr/>
          <p:nvPr/>
        </p:nvSpPr>
        <p:spPr>
          <a:xfrm flipH="1">
            <a:off x="434520" y="4060440"/>
            <a:ext cx="217440" cy="217440"/>
          </a:xfrm>
          <a:prstGeom prst="ellipse">
            <a:avLst/>
          </a:prstGeom>
          <a:solidFill>
            <a:srgbClr val="ffd8ce"/>
          </a:solidFill>
          <a:ln w="18000">
            <a:solidFill>
              <a:srgbClr val="ff4000"/>
            </a:solidFill>
            <a:round/>
          </a:ln>
        </p:spPr>
        <p:style>
          <a:lnRef idx="0"/>
          <a:fillRef idx="0"/>
          <a:effectRef idx="0"/>
          <a:fontRef idx="minor"/>
        </p:style>
      </p:sp>
      <p:sp>
        <p:nvSpPr>
          <p:cNvPr id="229" name="CustomShape 71"/>
          <p:cNvSpPr/>
          <p:nvPr/>
        </p:nvSpPr>
        <p:spPr>
          <a:xfrm flipH="1">
            <a:off x="675000" y="3842640"/>
            <a:ext cx="217440" cy="217440"/>
          </a:xfrm>
          <a:prstGeom prst="ellipse">
            <a:avLst/>
          </a:prstGeom>
          <a:solidFill>
            <a:srgbClr val="ffd8ce"/>
          </a:solidFill>
          <a:ln w="18000">
            <a:solidFill>
              <a:srgbClr val="ff4000"/>
            </a:solidFill>
            <a:round/>
          </a:ln>
        </p:spPr>
        <p:style>
          <a:lnRef idx="0"/>
          <a:fillRef idx="0"/>
          <a:effectRef idx="0"/>
          <a:fontRef idx="minor"/>
        </p:style>
      </p:sp>
      <p:sp>
        <p:nvSpPr>
          <p:cNvPr id="230" name="CustomShape 72"/>
          <p:cNvSpPr/>
          <p:nvPr/>
        </p:nvSpPr>
        <p:spPr>
          <a:xfrm flipH="1">
            <a:off x="663480" y="4289040"/>
            <a:ext cx="217440" cy="217440"/>
          </a:xfrm>
          <a:prstGeom prst="ellipse">
            <a:avLst/>
          </a:prstGeom>
          <a:solidFill>
            <a:srgbClr val="ffd8ce"/>
          </a:solidFill>
          <a:ln w="18000">
            <a:solidFill>
              <a:srgbClr val="ff4000"/>
            </a:solidFill>
            <a:round/>
          </a:ln>
        </p:spPr>
        <p:style>
          <a:lnRef idx="0"/>
          <a:fillRef idx="0"/>
          <a:effectRef idx="0"/>
          <a:fontRef idx="minor"/>
        </p:style>
      </p:sp>
      <p:sp>
        <p:nvSpPr>
          <p:cNvPr id="231" name="CustomShape 73"/>
          <p:cNvSpPr/>
          <p:nvPr/>
        </p:nvSpPr>
        <p:spPr>
          <a:xfrm flipH="1">
            <a:off x="837720" y="4550040"/>
            <a:ext cx="217440" cy="217440"/>
          </a:xfrm>
          <a:prstGeom prst="ellipse">
            <a:avLst/>
          </a:prstGeom>
          <a:solidFill>
            <a:srgbClr val="ffd8ce"/>
          </a:solidFill>
          <a:ln w="18000">
            <a:solidFill>
              <a:srgbClr val="ff4000"/>
            </a:solidFill>
            <a:round/>
          </a:ln>
        </p:spPr>
        <p:style>
          <a:lnRef idx="0"/>
          <a:fillRef idx="0"/>
          <a:effectRef idx="0"/>
          <a:fontRef idx="minor"/>
        </p:style>
      </p:sp>
      <p:sp>
        <p:nvSpPr>
          <p:cNvPr id="232" name="CustomShape 74"/>
          <p:cNvSpPr/>
          <p:nvPr/>
        </p:nvSpPr>
        <p:spPr>
          <a:xfrm flipH="1">
            <a:off x="837720" y="48549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233" name="CustomShape 75"/>
          <p:cNvSpPr/>
          <p:nvPr/>
        </p:nvSpPr>
        <p:spPr>
          <a:xfrm>
            <a:off x="446400" y="53337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234" name="CustomShape 76"/>
          <p:cNvSpPr/>
          <p:nvPr/>
        </p:nvSpPr>
        <p:spPr>
          <a:xfrm>
            <a:off x="664200" y="5116320"/>
            <a:ext cx="217440" cy="217440"/>
          </a:xfrm>
          <a:prstGeom prst="ellipse">
            <a:avLst/>
          </a:prstGeom>
          <a:solidFill>
            <a:srgbClr val="dee6ef"/>
          </a:solidFill>
          <a:ln w="18000">
            <a:solidFill>
              <a:srgbClr val="2a6099"/>
            </a:solidFill>
            <a:round/>
          </a:ln>
        </p:spPr>
        <p:style>
          <a:lnRef idx="0"/>
          <a:fillRef idx="0"/>
          <a:effectRef idx="0"/>
          <a:fontRef idx="minor"/>
        </p:style>
      </p:sp>
      <p:sp>
        <p:nvSpPr>
          <p:cNvPr id="235" name="CustomShape 77"/>
          <p:cNvSpPr/>
          <p:nvPr/>
        </p:nvSpPr>
        <p:spPr>
          <a:xfrm>
            <a:off x="664200" y="55515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236" name="CustomShape 78"/>
          <p:cNvSpPr/>
          <p:nvPr/>
        </p:nvSpPr>
        <p:spPr>
          <a:xfrm>
            <a:off x="838080" y="5812920"/>
            <a:ext cx="217440" cy="217440"/>
          </a:xfrm>
          <a:prstGeom prst="ellipse">
            <a:avLst/>
          </a:prstGeom>
          <a:solidFill>
            <a:srgbClr val="dee6ef"/>
          </a:solidFill>
          <a:ln w="18000">
            <a:solidFill>
              <a:srgbClr val="2a6099"/>
            </a:solidFill>
            <a:round/>
          </a:ln>
        </p:spPr>
        <p:style>
          <a:lnRef idx="0"/>
          <a:fillRef idx="0"/>
          <a:effectRef idx="0"/>
          <a:fontRef idx="minor"/>
        </p:style>
      </p:sp>
      <p:sp>
        <p:nvSpPr>
          <p:cNvPr id="237" name="CustomShape 79"/>
          <p:cNvSpPr/>
          <p:nvPr/>
        </p:nvSpPr>
        <p:spPr>
          <a:xfrm>
            <a:off x="838080" y="6117480"/>
            <a:ext cx="217440" cy="217440"/>
          </a:xfrm>
          <a:prstGeom prst="ellipse">
            <a:avLst/>
          </a:prstGeom>
          <a:solidFill>
            <a:srgbClr val="ffd8ce"/>
          </a:solidFill>
          <a:ln w="18000">
            <a:solidFill>
              <a:srgbClr val="ff4000"/>
            </a:solidFill>
            <a:round/>
          </a:ln>
        </p:spPr>
        <p:style>
          <a:lnRef idx="0"/>
          <a:fillRef idx="0"/>
          <a:effectRef idx="0"/>
          <a:fontRef idx="minor"/>
        </p:style>
      </p:sp>
      <p:sp>
        <p:nvSpPr>
          <p:cNvPr id="238" name="CustomShape 80"/>
          <p:cNvSpPr/>
          <p:nvPr/>
        </p:nvSpPr>
        <p:spPr>
          <a:xfrm flipH="1">
            <a:off x="1534320" y="6596280"/>
            <a:ext cx="217440" cy="217440"/>
          </a:xfrm>
          <a:prstGeom prst="ellipse">
            <a:avLst/>
          </a:prstGeom>
          <a:solidFill>
            <a:srgbClr val="dee6ef"/>
          </a:solidFill>
          <a:ln w="18000">
            <a:solidFill>
              <a:srgbClr val="2a6099"/>
            </a:solidFill>
            <a:round/>
          </a:ln>
        </p:spPr>
        <p:style>
          <a:lnRef idx="0"/>
          <a:fillRef idx="0"/>
          <a:effectRef idx="0"/>
          <a:fontRef idx="minor"/>
        </p:style>
      </p:sp>
      <p:sp>
        <p:nvSpPr>
          <p:cNvPr id="239" name="CustomShape 81"/>
          <p:cNvSpPr/>
          <p:nvPr/>
        </p:nvSpPr>
        <p:spPr>
          <a:xfrm flipH="1">
            <a:off x="1316880" y="6378840"/>
            <a:ext cx="217440" cy="217440"/>
          </a:xfrm>
          <a:prstGeom prst="ellipse">
            <a:avLst/>
          </a:prstGeom>
          <a:solidFill>
            <a:srgbClr val="dee6ef"/>
          </a:solidFill>
          <a:ln w="18000">
            <a:solidFill>
              <a:srgbClr val="2a6099"/>
            </a:solidFill>
            <a:round/>
          </a:ln>
        </p:spPr>
        <p:style>
          <a:lnRef idx="0"/>
          <a:fillRef idx="0"/>
          <a:effectRef idx="0"/>
          <a:fontRef idx="minor"/>
        </p:style>
      </p:sp>
      <p:sp>
        <p:nvSpPr>
          <p:cNvPr id="240" name="PlaceHolder 82"/>
          <p:cNvSpPr>
            <a:spLocks noGrp="1"/>
          </p:cNvSpPr>
          <p:nvPr>
            <p:ph type="title"/>
          </p:nvPr>
        </p:nvSpPr>
        <p:spPr>
          <a:xfrm>
            <a:off x="1959120" y="261000"/>
            <a:ext cx="9795960" cy="1131480"/>
          </a:xfrm>
          <a:prstGeom prst="rect">
            <a:avLst/>
          </a:prstGeom>
        </p:spPr>
        <p:txBody>
          <a:bodyPr lIns="0" rIns="0" tIns="0" bIns="0" anchor="ctr">
            <a:normAutofit/>
          </a:bodyPr>
          <a:p>
            <a:pPr algn="ctr"/>
            <a:r>
              <a:rPr b="0" lang="en-US" sz="1800" spc="-1" strike="noStrike">
                <a:latin typeface="Arial"/>
              </a:rPr>
              <a:t>Click to edit the title text format</a:t>
            </a:r>
            <a:endParaRPr b="0" lang="en-US" sz="1800" spc="-1" strike="noStrike">
              <a:latin typeface="Arial"/>
            </a:endParaRPr>
          </a:p>
        </p:txBody>
      </p:sp>
      <p:sp>
        <p:nvSpPr>
          <p:cNvPr id="241" name="PlaceHolder 83"/>
          <p:cNvSpPr>
            <a:spLocks noGrp="1"/>
          </p:cNvSpPr>
          <p:nvPr>
            <p:ph type="body"/>
          </p:nvPr>
        </p:nvSpPr>
        <p:spPr>
          <a:xfrm>
            <a:off x="1959120" y="1654200"/>
            <a:ext cx="9795960" cy="3976200"/>
          </a:xfrm>
          <a:prstGeom prst="rect">
            <a:avLst/>
          </a:prstGeom>
        </p:spPr>
        <p:txBody>
          <a:bodyPr lIns="0" rIns="0" tIns="0" bIns="0">
            <a:normAutofit/>
          </a:bodyPr>
          <a:p>
            <a:pPr marL="432000" indent="-324000" algn="ctr">
              <a:spcBef>
                <a:spcPts val="1712"/>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lgn="ctr">
              <a:spcBef>
                <a:spcPts val="1369"/>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lgn="ctr">
              <a:spcBef>
                <a:spcPts val="1026"/>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lgn="ctr">
              <a:spcBef>
                <a:spcPts val="683"/>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lgn="ctr">
              <a:spcBef>
                <a:spcPts val="340"/>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lgn="ctr">
              <a:spcBef>
                <a:spcPts val="340"/>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lgn="ctr">
              <a:spcBef>
                <a:spcPts val="340"/>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CustomShape 1"/>
          <p:cNvSpPr/>
          <p:nvPr/>
        </p:nvSpPr>
        <p:spPr>
          <a:xfrm>
            <a:off x="652680" y="370080"/>
            <a:ext cx="87084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279" name="CustomShape 2"/>
          <p:cNvSpPr/>
          <p:nvPr/>
        </p:nvSpPr>
        <p:spPr>
          <a:xfrm>
            <a:off x="870480" y="58788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280" name="CustomShape 3"/>
          <p:cNvSpPr/>
          <p:nvPr/>
        </p:nvSpPr>
        <p:spPr>
          <a:xfrm>
            <a:off x="1044720" y="84924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281" name="CustomShape 4"/>
          <p:cNvSpPr/>
          <p:nvPr/>
        </p:nvSpPr>
        <p:spPr>
          <a:xfrm>
            <a:off x="870480" y="15264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282" name="CustomShape 5"/>
          <p:cNvSpPr/>
          <p:nvPr/>
        </p:nvSpPr>
        <p:spPr>
          <a:xfrm>
            <a:off x="1044720" y="115380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283" name="CustomShape 6"/>
          <p:cNvSpPr/>
          <p:nvPr/>
        </p:nvSpPr>
        <p:spPr>
          <a:xfrm flipH="1">
            <a:off x="652320" y="1632600"/>
            <a:ext cx="87084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284" name="CustomShape 7"/>
          <p:cNvSpPr/>
          <p:nvPr/>
        </p:nvSpPr>
        <p:spPr>
          <a:xfrm flipH="1">
            <a:off x="870480" y="141516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285" name="CustomShape 8"/>
          <p:cNvSpPr/>
          <p:nvPr/>
        </p:nvSpPr>
        <p:spPr>
          <a:xfrm flipH="1">
            <a:off x="870480" y="185040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286" name="CustomShape 9"/>
          <p:cNvSpPr/>
          <p:nvPr/>
        </p:nvSpPr>
        <p:spPr>
          <a:xfrm flipH="1">
            <a:off x="1044720" y="211176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287" name="CustomShape 10"/>
          <p:cNvSpPr/>
          <p:nvPr/>
        </p:nvSpPr>
        <p:spPr>
          <a:xfrm flipH="1">
            <a:off x="1044720" y="241632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288" name="CustomShape 11"/>
          <p:cNvSpPr/>
          <p:nvPr/>
        </p:nvSpPr>
        <p:spPr>
          <a:xfrm>
            <a:off x="652680" y="2895480"/>
            <a:ext cx="87084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289" name="CustomShape 12"/>
          <p:cNvSpPr/>
          <p:nvPr/>
        </p:nvSpPr>
        <p:spPr>
          <a:xfrm>
            <a:off x="870480" y="267768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290" name="CustomShape 13"/>
          <p:cNvSpPr/>
          <p:nvPr/>
        </p:nvSpPr>
        <p:spPr>
          <a:xfrm>
            <a:off x="870480" y="312444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291" name="CustomShape 14"/>
          <p:cNvSpPr/>
          <p:nvPr/>
        </p:nvSpPr>
        <p:spPr>
          <a:xfrm>
            <a:off x="1044720" y="338544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292" name="CustomShape 15"/>
          <p:cNvSpPr/>
          <p:nvPr/>
        </p:nvSpPr>
        <p:spPr>
          <a:xfrm>
            <a:off x="1044720" y="369036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293" name="CustomShape 16"/>
          <p:cNvSpPr/>
          <p:nvPr/>
        </p:nvSpPr>
        <p:spPr>
          <a:xfrm flipH="1">
            <a:off x="652320" y="4169160"/>
            <a:ext cx="87084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294" name="CustomShape 17"/>
          <p:cNvSpPr/>
          <p:nvPr/>
        </p:nvSpPr>
        <p:spPr>
          <a:xfrm flipH="1">
            <a:off x="893160" y="395172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295" name="CustomShape 18"/>
          <p:cNvSpPr/>
          <p:nvPr/>
        </p:nvSpPr>
        <p:spPr>
          <a:xfrm flipH="1">
            <a:off x="881640" y="439776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296" name="CustomShape 19"/>
          <p:cNvSpPr/>
          <p:nvPr/>
        </p:nvSpPr>
        <p:spPr>
          <a:xfrm flipH="1">
            <a:off x="1055880" y="465912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297" name="CustomShape 20"/>
          <p:cNvSpPr/>
          <p:nvPr/>
        </p:nvSpPr>
        <p:spPr>
          <a:xfrm flipH="1">
            <a:off x="1055880" y="496368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298" name="CustomShape 21"/>
          <p:cNvSpPr/>
          <p:nvPr/>
        </p:nvSpPr>
        <p:spPr>
          <a:xfrm>
            <a:off x="664200" y="5442840"/>
            <a:ext cx="87084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299" name="CustomShape 22"/>
          <p:cNvSpPr/>
          <p:nvPr/>
        </p:nvSpPr>
        <p:spPr>
          <a:xfrm>
            <a:off x="882000" y="522504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300" name="CustomShape 23"/>
          <p:cNvSpPr/>
          <p:nvPr/>
        </p:nvSpPr>
        <p:spPr>
          <a:xfrm>
            <a:off x="882000" y="566028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301" name="CustomShape 24"/>
          <p:cNvSpPr/>
          <p:nvPr/>
        </p:nvSpPr>
        <p:spPr>
          <a:xfrm>
            <a:off x="1055880" y="592164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302" name="CustomShape 25"/>
          <p:cNvSpPr/>
          <p:nvPr/>
        </p:nvSpPr>
        <p:spPr>
          <a:xfrm>
            <a:off x="1055880" y="622620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303" name="CustomShape 26"/>
          <p:cNvSpPr/>
          <p:nvPr/>
        </p:nvSpPr>
        <p:spPr>
          <a:xfrm flipH="1">
            <a:off x="663840" y="6705360"/>
            <a:ext cx="87084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304" name="CustomShape 27"/>
          <p:cNvSpPr/>
          <p:nvPr/>
        </p:nvSpPr>
        <p:spPr>
          <a:xfrm flipH="1">
            <a:off x="881640" y="648756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305" name="CustomShape 28"/>
          <p:cNvSpPr/>
          <p:nvPr/>
        </p:nvSpPr>
        <p:spPr>
          <a:xfrm>
            <a:off x="1523520" y="2613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06" name="CustomShape 29"/>
          <p:cNvSpPr/>
          <p:nvPr/>
        </p:nvSpPr>
        <p:spPr>
          <a:xfrm>
            <a:off x="1305720" y="4791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07" name="CustomShape 30"/>
          <p:cNvSpPr/>
          <p:nvPr/>
        </p:nvSpPr>
        <p:spPr>
          <a:xfrm>
            <a:off x="1305720" y="435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08" name="CustomShape 31"/>
          <p:cNvSpPr/>
          <p:nvPr/>
        </p:nvSpPr>
        <p:spPr>
          <a:xfrm>
            <a:off x="1131840" y="7401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09" name="CustomShape 32"/>
          <p:cNvSpPr/>
          <p:nvPr/>
        </p:nvSpPr>
        <p:spPr>
          <a:xfrm>
            <a:off x="1131840" y="104508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10" name="CustomShape 33"/>
          <p:cNvSpPr/>
          <p:nvPr/>
        </p:nvSpPr>
        <p:spPr>
          <a:xfrm flipH="1">
            <a:off x="1523160" y="152388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11" name="CustomShape 34"/>
          <p:cNvSpPr/>
          <p:nvPr/>
        </p:nvSpPr>
        <p:spPr>
          <a:xfrm flipH="1">
            <a:off x="1305360" y="130608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12" name="CustomShape 35"/>
          <p:cNvSpPr/>
          <p:nvPr/>
        </p:nvSpPr>
        <p:spPr>
          <a:xfrm flipH="1">
            <a:off x="1305360" y="174168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13" name="CustomShape 36"/>
          <p:cNvSpPr/>
          <p:nvPr/>
        </p:nvSpPr>
        <p:spPr>
          <a:xfrm flipH="1">
            <a:off x="1131120" y="200268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14" name="CustomShape 37"/>
          <p:cNvSpPr/>
          <p:nvPr/>
        </p:nvSpPr>
        <p:spPr>
          <a:xfrm flipH="1">
            <a:off x="1131120" y="230760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15" name="CustomShape 38"/>
          <p:cNvSpPr/>
          <p:nvPr/>
        </p:nvSpPr>
        <p:spPr>
          <a:xfrm>
            <a:off x="1523520" y="278640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16" name="CustomShape 39"/>
          <p:cNvSpPr/>
          <p:nvPr/>
        </p:nvSpPr>
        <p:spPr>
          <a:xfrm>
            <a:off x="1305720" y="25689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17" name="CustomShape 40"/>
          <p:cNvSpPr/>
          <p:nvPr/>
        </p:nvSpPr>
        <p:spPr>
          <a:xfrm>
            <a:off x="1305720" y="30153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18" name="CustomShape 41"/>
          <p:cNvSpPr/>
          <p:nvPr/>
        </p:nvSpPr>
        <p:spPr>
          <a:xfrm>
            <a:off x="1131840" y="327672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19" name="CustomShape 42"/>
          <p:cNvSpPr/>
          <p:nvPr/>
        </p:nvSpPr>
        <p:spPr>
          <a:xfrm>
            <a:off x="1131840" y="358164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20" name="CustomShape 43"/>
          <p:cNvSpPr/>
          <p:nvPr/>
        </p:nvSpPr>
        <p:spPr>
          <a:xfrm flipH="1">
            <a:off x="1523160" y="406044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21" name="CustomShape 44"/>
          <p:cNvSpPr/>
          <p:nvPr/>
        </p:nvSpPr>
        <p:spPr>
          <a:xfrm flipH="1">
            <a:off x="1328040" y="384264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22" name="CustomShape 45"/>
          <p:cNvSpPr/>
          <p:nvPr/>
        </p:nvSpPr>
        <p:spPr>
          <a:xfrm flipH="1">
            <a:off x="1316880" y="428904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23" name="CustomShape 46"/>
          <p:cNvSpPr/>
          <p:nvPr/>
        </p:nvSpPr>
        <p:spPr>
          <a:xfrm flipH="1">
            <a:off x="1142640" y="455004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24" name="CustomShape 47"/>
          <p:cNvSpPr/>
          <p:nvPr/>
        </p:nvSpPr>
        <p:spPr>
          <a:xfrm flipH="1">
            <a:off x="1142640" y="48549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25" name="CustomShape 48"/>
          <p:cNvSpPr/>
          <p:nvPr/>
        </p:nvSpPr>
        <p:spPr>
          <a:xfrm>
            <a:off x="1535040" y="53337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26" name="CustomShape 49"/>
          <p:cNvSpPr/>
          <p:nvPr/>
        </p:nvSpPr>
        <p:spPr>
          <a:xfrm>
            <a:off x="1317240" y="511632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27" name="CustomShape 50"/>
          <p:cNvSpPr/>
          <p:nvPr/>
        </p:nvSpPr>
        <p:spPr>
          <a:xfrm>
            <a:off x="1317240" y="55515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28" name="CustomShape 51"/>
          <p:cNvSpPr/>
          <p:nvPr/>
        </p:nvSpPr>
        <p:spPr>
          <a:xfrm>
            <a:off x="1143000" y="581292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29" name="CustomShape 52"/>
          <p:cNvSpPr/>
          <p:nvPr/>
        </p:nvSpPr>
        <p:spPr>
          <a:xfrm>
            <a:off x="1143000" y="611748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30" name="CustomShape 53"/>
          <p:cNvSpPr/>
          <p:nvPr/>
        </p:nvSpPr>
        <p:spPr>
          <a:xfrm flipH="1">
            <a:off x="446040" y="659628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31" name="CustomShape 54"/>
          <p:cNvSpPr/>
          <p:nvPr/>
        </p:nvSpPr>
        <p:spPr>
          <a:xfrm flipH="1">
            <a:off x="663480" y="637884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32" name="CustomShape 55"/>
          <p:cNvSpPr/>
          <p:nvPr/>
        </p:nvSpPr>
        <p:spPr>
          <a:xfrm>
            <a:off x="435240" y="2613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33" name="CustomShape 56"/>
          <p:cNvSpPr/>
          <p:nvPr/>
        </p:nvSpPr>
        <p:spPr>
          <a:xfrm>
            <a:off x="652680" y="4791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34" name="CustomShape 57"/>
          <p:cNvSpPr/>
          <p:nvPr/>
        </p:nvSpPr>
        <p:spPr>
          <a:xfrm>
            <a:off x="652680" y="435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35" name="CustomShape 58"/>
          <p:cNvSpPr/>
          <p:nvPr/>
        </p:nvSpPr>
        <p:spPr>
          <a:xfrm>
            <a:off x="826920" y="7401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36" name="CustomShape 59"/>
          <p:cNvSpPr/>
          <p:nvPr/>
        </p:nvSpPr>
        <p:spPr>
          <a:xfrm>
            <a:off x="826920" y="104508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37" name="CustomShape 60"/>
          <p:cNvSpPr/>
          <p:nvPr/>
        </p:nvSpPr>
        <p:spPr>
          <a:xfrm flipH="1">
            <a:off x="434520" y="152388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38" name="CustomShape 61"/>
          <p:cNvSpPr/>
          <p:nvPr/>
        </p:nvSpPr>
        <p:spPr>
          <a:xfrm flipH="1">
            <a:off x="652320" y="130608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39" name="CustomShape 62"/>
          <p:cNvSpPr/>
          <p:nvPr/>
        </p:nvSpPr>
        <p:spPr>
          <a:xfrm flipH="1">
            <a:off x="652320" y="174168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40" name="CustomShape 63"/>
          <p:cNvSpPr/>
          <p:nvPr/>
        </p:nvSpPr>
        <p:spPr>
          <a:xfrm flipH="1">
            <a:off x="826560" y="200268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41" name="CustomShape 64"/>
          <p:cNvSpPr/>
          <p:nvPr/>
        </p:nvSpPr>
        <p:spPr>
          <a:xfrm flipH="1">
            <a:off x="826560" y="230760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42" name="CustomShape 65"/>
          <p:cNvSpPr/>
          <p:nvPr/>
        </p:nvSpPr>
        <p:spPr>
          <a:xfrm>
            <a:off x="435240" y="278640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43" name="CustomShape 66"/>
          <p:cNvSpPr/>
          <p:nvPr/>
        </p:nvSpPr>
        <p:spPr>
          <a:xfrm>
            <a:off x="652680" y="25689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44" name="CustomShape 67"/>
          <p:cNvSpPr/>
          <p:nvPr/>
        </p:nvSpPr>
        <p:spPr>
          <a:xfrm>
            <a:off x="652680" y="30153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45" name="CustomShape 68"/>
          <p:cNvSpPr/>
          <p:nvPr/>
        </p:nvSpPr>
        <p:spPr>
          <a:xfrm>
            <a:off x="826920" y="327672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46" name="CustomShape 69"/>
          <p:cNvSpPr/>
          <p:nvPr/>
        </p:nvSpPr>
        <p:spPr>
          <a:xfrm>
            <a:off x="826920" y="358164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47" name="CustomShape 70"/>
          <p:cNvSpPr/>
          <p:nvPr/>
        </p:nvSpPr>
        <p:spPr>
          <a:xfrm flipH="1">
            <a:off x="434520" y="406044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48" name="CustomShape 71"/>
          <p:cNvSpPr/>
          <p:nvPr/>
        </p:nvSpPr>
        <p:spPr>
          <a:xfrm flipH="1">
            <a:off x="675000" y="384264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49" name="CustomShape 72"/>
          <p:cNvSpPr/>
          <p:nvPr/>
        </p:nvSpPr>
        <p:spPr>
          <a:xfrm flipH="1">
            <a:off x="663480" y="428904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50" name="CustomShape 73"/>
          <p:cNvSpPr/>
          <p:nvPr/>
        </p:nvSpPr>
        <p:spPr>
          <a:xfrm flipH="1">
            <a:off x="837720" y="455004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51" name="CustomShape 74"/>
          <p:cNvSpPr/>
          <p:nvPr/>
        </p:nvSpPr>
        <p:spPr>
          <a:xfrm flipH="1">
            <a:off x="837720" y="48549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52" name="CustomShape 75"/>
          <p:cNvSpPr/>
          <p:nvPr/>
        </p:nvSpPr>
        <p:spPr>
          <a:xfrm>
            <a:off x="446400" y="53337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53" name="CustomShape 76"/>
          <p:cNvSpPr/>
          <p:nvPr/>
        </p:nvSpPr>
        <p:spPr>
          <a:xfrm>
            <a:off x="664200" y="511632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54" name="CustomShape 77"/>
          <p:cNvSpPr/>
          <p:nvPr/>
        </p:nvSpPr>
        <p:spPr>
          <a:xfrm>
            <a:off x="664200" y="55515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55" name="CustomShape 78"/>
          <p:cNvSpPr/>
          <p:nvPr/>
        </p:nvSpPr>
        <p:spPr>
          <a:xfrm>
            <a:off x="838080" y="581292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56" name="CustomShape 79"/>
          <p:cNvSpPr/>
          <p:nvPr/>
        </p:nvSpPr>
        <p:spPr>
          <a:xfrm>
            <a:off x="838080" y="6117480"/>
            <a:ext cx="217440" cy="217440"/>
          </a:xfrm>
          <a:prstGeom prst="ellipse">
            <a:avLst/>
          </a:prstGeom>
          <a:solidFill>
            <a:srgbClr val="ffd8ce"/>
          </a:solidFill>
          <a:ln w="18000">
            <a:solidFill>
              <a:srgbClr val="ff4000"/>
            </a:solidFill>
            <a:round/>
          </a:ln>
        </p:spPr>
        <p:style>
          <a:lnRef idx="0"/>
          <a:fillRef idx="0"/>
          <a:effectRef idx="0"/>
          <a:fontRef idx="minor"/>
        </p:style>
      </p:sp>
      <p:sp>
        <p:nvSpPr>
          <p:cNvPr id="357" name="CustomShape 80"/>
          <p:cNvSpPr/>
          <p:nvPr/>
        </p:nvSpPr>
        <p:spPr>
          <a:xfrm flipH="1">
            <a:off x="1534320" y="659628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58" name="CustomShape 81"/>
          <p:cNvSpPr/>
          <p:nvPr/>
        </p:nvSpPr>
        <p:spPr>
          <a:xfrm flipH="1">
            <a:off x="1316880" y="6378840"/>
            <a:ext cx="217440" cy="217440"/>
          </a:xfrm>
          <a:prstGeom prst="ellipse">
            <a:avLst/>
          </a:prstGeom>
          <a:solidFill>
            <a:srgbClr val="dee6ef"/>
          </a:solidFill>
          <a:ln w="18000">
            <a:solidFill>
              <a:srgbClr val="2a6099"/>
            </a:solidFill>
            <a:round/>
          </a:ln>
        </p:spPr>
        <p:style>
          <a:lnRef idx="0"/>
          <a:fillRef idx="0"/>
          <a:effectRef idx="0"/>
          <a:fontRef idx="minor"/>
        </p:style>
      </p:sp>
      <p:sp>
        <p:nvSpPr>
          <p:cNvPr id="359" name="PlaceHolder 82"/>
          <p:cNvSpPr>
            <a:spLocks noGrp="1"/>
          </p:cNvSpPr>
          <p:nvPr>
            <p:ph type="title"/>
          </p:nvPr>
        </p:nvSpPr>
        <p:spPr>
          <a:xfrm>
            <a:off x="609480" y="273240"/>
            <a:ext cx="10972080" cy="1144440"/>
          </a:xfrm>
          <a:prstGeom prst="rect">
            <a:avLst/>
          </a:prstGeom>
        </p:spPr>
        <p:txBody>
          <a:bodyPr lIns="0" rIns="0" tIns="0" bIns="0" anchor="ctr">
            <a:noAutofit/>
          </a:bodyPr>
          <a:p>
            <a:pPr algn="ctr"/>
            <a:r>
              <a:rPr b="0" lang="en-US" sz="3630" spc="-1" strike="noStrike">
                <a:latin typeface="Arial"/>
              </a:rPr>
              <a:t>Click to edit the title text format</a:t>
            </a:r>
            <a:endParaRPr b="0" lang="en-US" sz="3630" spc="-1" strike="noStrike">
              <a:latin typeface="Arial"/>
            </a:endParaRPr>
          </a:p>
        </p:txBody>
      </p:sp>
      <p:sp>
        <p:nvSpPr>
          <p:cNvPr id="360" name="PlaceHolder 83"/>
          <p:cNvSpPr>
            <a:spLocks noGrp="1"/>
          </p:cNvSpPr>
          <p:nvPr>
            <p:ph type="body"/>
          </p:nvPr>
        </p:nvSpPr>
        <p:spPr>
          <a:xfrm>
            <a:off x="609480" y="1604160"/>
            <a:ext cx="10972080" cy="3977280"/>
          </a:xfrm>
          <a:prstGeom prst="rect">
            <a:avLst/>
          </a:prstGeom>
        </p:spPr>
        <p:txBody>
          <a:bodyPr lIns="0" rIns="0" tIns="0" bIns="0">
            <a:normAutofit/>
          </a:bodyPr>
          <a:p>
            <a:pPr marL="432000" indent="-324000">
              <a:spcBef>
                <a:spcPts val="1712"/>
              </a:spcBef>
              <a:buClr>
                <a:srgbClr val="000000"/>
              </a:buClr>
              <a:buSzPct val="45000"/>
              <a:buFont typeface="Wingdings" charset="2"/>
              <a:buChar char=""/>
            </a:pPr>
            <a:r>
              <a:rPr b="0" lang="en-US" sz="3870" spc="-1" strike="noStrike">
                <a:latin typeface="Arial"/>
              </a:rPr>
              <a:t>Click to edit the outline text format</a:t>
            </a:r>
            <a:endParaRPr b="0" lang="en-US" sz="3870" spc="-1" strike="noStrike">
              <a:latin typeface="Arial"/>
            </a:endParaRPr>
          </a:p>
          <a:p>
            <a:pPr lvl="1" marL="864000" indent="-324000">
              <a:spcBef>
                <a:spcPts val="1369"/>
              </a:spcBef>
              <a:buClr>
                <a:srgbClr val="000000"/>
              </a:buClr>
              <a:buSzPct val="75000"/>
              <a:buFont typeface="Symbol" charset="2"/>
              <a:buChar char=""/>
            </a:pPr>
            <a:r>
              <a:rPr b="0" lang="en-US" sz="3380" spc="-1" strike="noStrike">
                <a:latin typeface="Arial"/>
              </a:rPr>
              <a:t>Second Outline Level</a:t>
            </a:r>
            <a:endParaRPr b="0" lang="en-US" sz="3380" spc="-1" strike="noStrike">
              <a:latin typeface="Arial"/>
            </a:endParaRPr>
          </a:p>
          <a:p>
            <a:pPr lvl="2" marL="1296000" indent="-288000">
              <a:spcBef>
                <a:spcPts val="1026"/>
              </a:spcBef>
              <a:buClr>
                <a:srgbClr val="000000"/>
              </a:buClr>
              <a:buSzPct val="45000"/>
              <a:buFont typeface="Wingdings" charset="2"/>
              <a:buChar char=""/>
            </a:pPr>
            <a:r>
              <a:rPr b="0" lang="en-US" sz="2900" spc="-1" strike="noStrike">
                <a:latin typeface="Arial"/>
              </a:rPr>
              <a:t>Third Outline Level</a:t>
            </a:r>
            <a:endParaRPr b="0" lang="en-US" sz="2900" spc="-1" strike="noStrike">
              <a:latin typeface="Arial"/>
            </a:endParaRPr>
          </a:p>
          <a:p>
            <a:pPr lvl="3" marL="1728000" indent="-216000">
              <a:spcBef>
                <a:spcPts val="683"/>
              </a:spcBef>
              <a:buClr>
                <a:srgbClr val="000000"/>
              </a:buClr>
              <a:buSzPct val="75000"/>
              <a:buFont typeface="Symbol" charset="2"/>
              <a:buChar char=""/>
            </a:pPr>
            <a:r>
              <a:rPr b="0" lang="en-US" sz="2420" spc="-1" strike="noStrike">
                <a:latin typeface="Arial"/>
              </a:rPr>
              <a:t>Fourth Outline Level</a:t>
            </a:r>
            <a:endParaRPr b="0" lang="en-US" sz="2420" spc="-1" strike="noStrike">
              <a:latin typeface="Arial"/>
            </a:endParaRPr>
          </a:p>
          <a:p>
            <a:pPr lvl="4" marL="2160000" indent="-216000">
              <a:spcBef>
                <a:spcPts val="340"/>
              </a:spcBef>
              <a:buClr>
                <a:srgbClr val="000000"/>
              </a:buClr>
              <a:buSzPct val="45000"/>
              <a:buFont typeface="Wingdings" charset="2"/>
              <a:buChar char=""/>
            </a:pPr>
            <a:r>
              <a:rPr b="0" lang="en-US" sz="2420" spc="-1" strike="noStrike">
                <a:latin typeface="Arial"/>
              </a:rPr>
              <a:t>Fifth Outline Level</a:t>
            </a:r>
            <a:endParaRPr b="0" lang="en-US" sz="2420" spc="-1" strike="noStrike">
              <a:latin typeface="Arial"/>
            </a:endParaRPr>
          </a:p>
          <a:p>
            <a:pPr lvl="5" marL="2592000" indent="-216000">
              <a:spcBef>
                <a:spcPts val="340"/>
              </a:spcBef>
              <a:buClr>
                <a:srgbClr val="000000"/>
              </a:buClr>
              <a:buSzPct val="45000"/>
              <a:buFont typeface="Wingdings" charset="2"/>
              <a:buChar char=""/>
            </a:pPr>
            <a:r>
              <a:rPr b="0" lang="en-US" sz="2420" spc="-1" strike="noStrike">
                <a:latin typeface="Arial"/>
              </a:rPr>
              <a:t>Sixth Outline Level</a:t>
            </a:r>
            <a:endParaRPr b="0" lang="en-US" sz="2420" spc="-1" strike="noStrike">
              <a:latin typeface="Arial"/>
            </a:endParaRPr>
          </a:p>
          <a:p>
            <a:pPr lvl="6" marL="3024000" indent="-216000">
              <a:spcBef>
                <a:spcPts val="340"/>
              </a:spcBef>
              <a:buClr>
                <a:srgbClr val="000000"/>
              </a:buClr>
              <a:buSzPct val="45000"/>
              <a:buFont typeface="Wingdings" charset="2"/>
              <a:buChar char=""/>
            </a:pPr>
            <a:r>
              <a:rPr b="0" lang="en-US" sz="2420" spc="-1" strike="noStrike">
                <a:latin typeface="Arial"/>
              </a:rPr>
              <a:t>Seventh Outline Level</a:t>
            </a:r>
            <a:endParaRPr b="0" lang="en-US" sz="242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CustomShape 1"/>
          <p:cNvSpPr/>
          <p:nvPr/>
        </p:nvSpPr>
        <p:spPr>
          <a:xfrm>
            <a:off x="652680" y="370080"/>
            <a:ext cx="87084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398" name="CustomShape 2"/>
          <p:cNvSpPr/>
          <p:nvPr/>
        </p:nvSpPr>
        <p:spPr>
          <a:xfrm>
            <a:off x="870480" y="58788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399" name="CustomShape 3"/>
          <p:cNvSpPr/>
          <p:nvPr/>
        </p:nvSpPr>
        <p:spPr>
          <a:xfrm>
            <a:off x="1044720" y="84924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00" name="CustomShape 4"/>
          <p:cNvSpPr/>
          <p:nvPr/>
        </p:nvSpPr>
        <p:spPr>
          <a:xfrm>
            <a:off x="870480" y="15264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01" name="CustomShape 5"/>
          <p:cNvSpPr/>
          <p:nvPr/>
        </p:nvSpPr>
        <p:spPr>
          <a:xfrm>
            <a:off x="1044720" y="115380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02" name="CustomShape 6"/>
          <p:cNvSpPr/>
          <p:nvPr/>
        </p:nvSpPr>
        <p:spPr>
          <a:xfrm flipH="1">
            <a:off x="652320" y="1632600"/>
            <a:ext cx="87084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03" name="CustomShape 7"/>
          <p:cNvSpPr/>
          <p:nvPr/>
        </p:nvSpPr>
        <p:spPr>
          <a:xfrm flipH="1">
            <a:off x="870480" y="141516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04" name="CustomShape 8"/>
          <p:cNvSpPr/>
          <p:nvPr/>
        </p:nvSpPr>
        <p:spPr>
          <a:xfrm flipH="1">
            <a:off x="870480" y="185040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05" name="CustomShape 9"/>
          <p:cNvSpPr/>
          <p:nvPr/>
        </p:nvSpPr>
        <p:spPr>
          <a:xfrm flipH="1">
            <a:off x="1044720" y="211176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06" name="CustomShape 10"/>
          <p:cNvSpPr/>
          <p:nvPr/>
        </p:nvSpPr>
        <p:spPr>
          <a:xfrm flipH="1">
            <a:off x="1044720" y="241632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07" name="CustomShape 11"/>
          <p:cNvSpPr/>
          <p:nvPr/>
        </p:nvSpPr>
        <p:spPr>
          <a:xfrm>
            <a:off x="652680" y="2895480"/>
            <a:ext cx="87084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08" name="CustomShape 12"/>
          <p:cNvSpPr/>
          <p:nvPr/>
        </p:nvSpPr>
        <p:spPr>
          <a:xfrm>
            <a:off x="870480" y="267768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09" name="CustomShape 13"/>
          <p:cNvSpPr/>
          <p:nvPr/>
        </p:nvSpPr>
        <p:spPr>
          <a:xfrm>
            <a:off x="870480" y="312444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10" name="CustomShape 14"/>
          <p:cNvSpPr/>
          <p:nvPr/>
        </p:nvSpPr>
        <p:spPr>
          <a:xfrm>
            <a:off x="1044720" y="338544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11" name="CustomShape 15"/>
          <p:cNvSpPr/>
          <p:nvPr/>
        </p:nvSpPr>
        <p:spPr>
          <a:xfrm>
            <a:off x="1044720" y="369036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12" name="CustomShape 16"/>
          <p:cNvSpPr/>
          <p:nvPr/>
        </p:nvSpPr>
        <p:spPr>
          <a:xfrm flipH="1">
            <a:off x="652320" y="4169160"/>
            <a:ext cx="87084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13" name="CustomShape 17"/>
          <p:cNvSpPr/>
          <p:nvPr/>
        </p:nvSpPr>
        <p:spPr>
          <a:xfrm flipH="1">
            <a:off x="893160" y="395172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14" name="CustomShape 18"/>
          <p:cNvSpPr/>
          <p:nvPr/>
        </p:nvSpPr>
        <p:spPr>
          <a:xfrm flipH="1">
            <a:off x="881640" y="439776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15" name="CustomShape 19"/>
          <p:cNvSpPr/>
          <p:nvPr/>
        </p:nvSpPr>
        <p:spPr>
          <a:xfrm flipH="1">
            <a:off x="1055880" y="465912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16" name="CustomShape 20"/>
          <p:cNvSpPr/>
          <p:nvPr/>
        </p:nvSpPr>
        <p:spPr>
          <a:xfrm flipH="1">
            <a:off x="1055880" y="496368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17" name="CustomShape 21"/>
          <p:cNvSpPr/>
          <p:nvPr/>
        </p:nvSpPr>
        <p:spPr>
          <a:xfrm>
            <a:off x="664200" y="5442840"/>
            <a:ext cx="87084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18" name="CustomShape 22"/>
          <p:cNvSpPr/>
          <p:nvPr/>
        </p:nvSpPr>
        <p:spPr>
          <a:xfrm>
            <a:off x="882000" y="522504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19" name="CustomShape 23"/>
          <p:cNvSpPr/>
          <p:nvPr/>
        </p:nvSpPr>
        <p:spPr>
          <a:xfrm>
            <a:off x="882000" y="566028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20" name="CustomShape 24"/>
          <p:cNvSpPr/>
          <p:nvPr/>
        </p:nvSpPr>
        <p:spPr>
          <a:xfrm>
            <a:off x="1055880" y="592164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21" name="CustomShape 25"/>
          <p:cNvSpPr/>
          <p:nvPr/>
        </p:nvSpPr>
        <p:spPr>
          <a:xfrm>
            <a:off x="1055880" y="6226200"/>
            <a:ext cx="8712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22" name="CustomShape 26"/>
          <p:cNvSpPr/>
          <p:nvPr/>
        </p:nvSpPr>
        <p:spPr>
          <a:xfrm flipH="1">
            <a:off x="663840" y="6705360"/>
            <a:ext cx="87084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23" name="CustomShape 27"/>
          <p:cNvSpPr/>
          <p:nvPr/>
        </p:nvSpPr>
        <p:spPr>
          <a:xfrm flipH="1">
            <a:off x="881640" y="6487560"/>
            <a:ext cx="435600" cy="720"/>
          </a:xfrm>
          <a:custGeom>
            <a:avLst/>
            <a:gdLst/>
            <a:ahLst/>
            <a:rect l="l" t="t" r="r" b="b"/>
            <a:pathLst>
              <a:path w="21600" h="21600">
                <a:moveTo>
                  <a:pt x="0" y="0"/>
                </a:moveTo>
                <a:lnTo>
                  <a:pt x="21600" y="21600"/>
                </a:lnTo>
              </a:path>
            </a:pathLst>
          </a:custGeom>
          <a:noFill/>
          <a:ln w="18000">
            <a:solidFill>
              <a:srgbClr val="2a6099"/>
            </a:solidFill>
            <a:round/>
          </a:ln>
        </p:spPr>
        <p:style>
          <a:lnRef idx="0"/>
          <a:fillRef idx="0"/>
          <a:effectRef idx="0"/>
          <a:fontRef idx="minor"/>
        </p:style>
      </p:sp>
      <p:sp>
        <p:nvSpPr>
          <p:cNvPr id="424" name="CustomShape 28"/>
          <p:cNvSpPr/>
          <p:nvPr/>
        </p:nvSpPr>
        <p:spPr>
          <a:xfrm>
            <a:off x="1523520" y="2613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25" name="CustomShape 29"/>
          <p:cNvSpPr/>
          <p:nvPr/>
        </p:nvSpPr>
        <p:spPr>
          <a:xfrm>
            <a:off x="1305720" y="4791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26" name="CustomShape 30"/>
          <p:cNvSpPr/>
          <p:nvPr/>
        </p:nvSpPr>
        <p:spPr>
          <a:xfrm>
            <a:off x="1305720" y="435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27" name="CustomShape 31"/>
          <p:cNvSpPr/>
          <p:nvPr/>
        </p:nvSpPr>
        <p:spPr>
          <a:xfrm>
            <a:off x="1131840" y="7401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28" name="CustomShape 32"/>
          <p:cNvSpPr/>
          <p:nvPr/>
        </p:nvSpPr>
        <p:spPr>
          <a:xfrm>
            <a:off x="1131840" y="104508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29" name="CustomShape 33"/>
          <p:cNvSpPr/>
          <p:nvPr/>
        </p:nvSpPr>
        <p:spPr>
          <a:xfrm flipH="1">
            <a:off x="1523160" y="152388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30" name="CustomShape 34"/>
          <p:cNvSpPr/>
          <p:nvPr/>
        </p:nvSpPr>
        <p:spPr>
          <a:xfrm flipH="1">
            <a:off x="1305360" y="130608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31" name="CustomShape 35"/>
          <p:cNvSpPr/>
          <p:nvPr/>
        </p:nvSpPr>
        <p:spPr>
          <a:xfrm flipH="1">
            <a:off x="1305360" y="174168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32" name="CustomShape 36"/>
          <p:cNvSpPr/>
          <p:nvPr/>
        </p:nvSpPr>
        <p:spPr>
          <a:xfrm flipH="1">
            <a:off x="1131120" y="200268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33" name="CustomShape 37"/>
          <p:cNvSpPr/>
          <p:nvPr/>
        </p:nvSpPr>
        <p:spPr>
          <a:xfrm flipH="1">
            <a:off x="1131120" y="230760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34" name="CustomShape 38"/>
          <p:cNvSpPr/>
          <p:nvPr/>
        </p:nvSpPr>
        <p:spPr>
          <a:xfrm>
            <a:off x="1523520" y="278640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35" name="CustomShape 39"/>
          <p:cNvSpPr/>
          <p:nvPr/>
        </p:nvSpPr>
        <p:spPr>
          <a:xfrm>
            <a:off x="1305720" y="25689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36" name="CustomShape 40"/>
          <p:cNvSpPr/>
          <p:nvPr/>
        </p:nvSpPr>
        <p:spPr>
          <a:xfrm>
            <a:off x="1305720" y="30153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37" name="CustomShape 41"/>
          <p:cNvSpPr/>
          <p:nvPr/>
        </p:nvSpPr>
        <p:spPr>
          <a:xfrm>
            <a:off x="1131840" y="327672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38" name="CustomShape 42"/>
          <p:cNvSpPr/>
          <p:nvPr/>
        </p:nvSpPr>
        <p:spPr>
          <a:xfrm>
            <a:off x="1131840" y="358164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39" name="CustomShape 43"/>
          <p:cNvSpPr/>
          <p:nvPr/>
        </p:nvSpPr>
        <p:spPr>
          <a:xfrm flipH="1">
            <a:off x="1523160" y="406044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40" name="CustomShape 44"/>
          <p:cNvSpPr/>
          <p:nvPr/>
        </p:nvSpPr>
        <p:spPr>
          <a:xfrm flipH="1">
            <a:off x="1328040" y="384264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41" name="CustomShape 45"/>
          <p:cNvSpPr/>
          <p:nvPr/>
        </p:nvSpPr>
        <p:spPr>
          <a:xfrm flipH="1">
            <a:off x="1316880" y="428904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42" name="CustomShape 46"/>
          <p:cNvSpPr/>
          <p:nvPr/>
        </p:nvSpPr>
        <p:spPr>
          <a:xfrm flipH="1">
            <a:off x="1142640" y="455004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43" name="CustomShape 47"/>
          <p:cNvSpPr/>
          <p:nvPr/>
        </p:nvSpPr>
        <p:spPr>
          <a:xfrm flipH="1">
            <a:off x="1142640" y="48549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44" name="CustomShape 48"/>
          <p:cNvSpPr/>
          <p:nvPr/>
        </p:nvSpPr>
        <p:spPr>
          <a:xfrm>
            <a:off x="1535040" y="53337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45" name="CustomShape 49"/>
          <p:cNvSpPr/>
          <p:nvPr/>
        </p:nvSpPr>
        <p:spPr>
          <a:xfrm>
            <a:off x="1317240" y="511632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46" name="CustomShape 50"/>
          <p:cNvSpPr/>
          <p:nvPr/>
        </p:nvSpPr>
        <p:spPr>
          <a:xfrm>
            <a:off x="1317240" y="555156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47" name="CustomShape 51"/>
          <p:cNvSpPr/>
          <p:nvPr/>
        </p:nvSpPr>
        <p:spPr>
          <a:xfrm>
            <a:off x="1143000" y="581292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48" name="CustomShape 52"/>
          <p:cNvSpPr/>
          <p:nvPr/>
        </p:nvSpPr>
        <p:spPr>
          <a:xfrm>
            <a:off x="1143000" y="611748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49" name="CustomShape 53"/>
          <p:cNvSpPr/>
          <p:nvPr/>
        </p:nvSpPr>
        <p:spPr>
          <a:xfrm flipH="1">
            <a:off x="446040" y="659628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50" name="CustomShape 54"/>
          <p:cNvSpPr/>
          <p:nvPr/>
        </p:nvSpPr>
        <p:spPr>
          <a:xfrm flipH="1">
            <a:off x="663480" y="637884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51" name="CustomShape 55"/>
          <p:cNvSpPr/>
          <p:nvPr/>
        </p:nvSpPr>
        <p:spPr>
          <a:xfrm>
            <a:off x="435240" y="2613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52" name="CustomShape 56"/>
          <p:cNvSpPr/>
          <p:nvPr/>
        </p:nvSpPr>
        <p:spPr>
          <a:xfrm>
            <a:off x="652680" y="4791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53" name="CustomShape 57"/>
          <p:cNvSpPr/>
          <p:nvPr/>
        </p:nvSpPr>
        <p:spPr>
          <a:xfrm>
            <a:off x="652680" y="435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54" name="CustomShape 58"/>
          <p:cNvSpPr/>
          <p:nvPr/>
        </p:nvSpPr>
        <p:spPr>
          <a:xfrm>
            <a:off x="826920" y="7401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55" name="CustomShape 59"/>
          <p:cNvSpPr/>
          <p:nvPr/>
        </p:nvSpPr>
        <p:spPr>
          <a:xfrm>
            <a:off x="826920" y="104508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56" name="CustomShape 60"/>
          <p:cNvSpPr/>
          <p:nvPr/>
        </p:nvSpPr>
        <p:spPr>
          <a:xfrm flipH="1">
            <a:off x="434520" y="152388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57" name="CustomShape 61"/>
          <p:cNvSpPr/>
          <p:nvPr/>
        </p:nvSpPr>
        <p:spPr>
          <a:xfrm flipH="1">
            <a:off x="652320" y="130608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58" name="CustomShape 62"/>
          <p:cNvSpPr/>
          <p:nvPr/>
        </p:nvSpPr>
        <p:spPr>
          <a:xfrm flipH="1">
            <a:off x="652320" y="174168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59" name="CustomShape 63"/>
          <p:cNvSpPr/>
          <p:nvPr/>
        </p:nvSpPr>
        <p:spPr>
          <a:xfrm flipH="1">
            <a:off x="826560" y="200268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60" name="CustomShape 64"/>
          <p:cNvSpPr/>
          <p:nvPr/>
        </p:nvSpPr>
        <p:spPr>
          <a:xfrm flipH="1">
            <a:off x="826560" y="230760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61" name="CustomShape 65"/>
          <p:cNvSpPr/>
          <p:nvPr/>
        </p:nvSpPr>
        <p:spPr>
          <a:xfrm>
            <a:off x="435240" y="278640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62" name="CustomShape 66"/>
          <p:cNvSpPr/>
          <p:nvPr/>
        </p:nvSpPr>
        <p:spPr>
          <a:xfrm>
            <a:off x="652680" y="25689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63" name="CustomShape 67"/>
          <p:cNvSpPr/>
          <p:nvPr/>
        </p:nvSpPr>
        <p:spPr>
          <a:xfrm>
            <a:off x="652680" y="30153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64" name="CustomShape 68"/>
          <p:cNvSpPr/>
          <p:nvPr/>
        </p:nvSpPr>
        <p:spPr>
          <a:xfrm>
            <a:off x="826920" y="327672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65" name="CustomShape 69"/>
          <p:cNvSpPr/>
          <p:nvPr/>
        </p:nvSpPr>
        <p:spPr>
          <a:xfrm>
            <a:off x="826920" y="358164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66" name="CustomShape 70"/>
          <p:cNvSpPr/>
          <p:nvPr/>
        </p:nvSpPr>
        <p:spPr>
          <a:xfrm flipH="1">
            <a:off x="434520" y="406044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67" name="CustomShape 71"/>
          <p:cNvSpPr/>
          <p:nvPr/>
        </p:nvSpPr>
        <p:spPr>
          <a:xfrm flipH="1">
            <a:off x="675000" y="384264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68" name="CustomShape 72"/>
          <p:cNvSpPr/>
          <p:nvPr/>
        </p:nvSpPr>
        <p:spPr>
          <a:xfrm flipH="1">
            <a:off x="663480" y="428904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69" name="CustomShape 73"/>
          <p:cNvSpPr/>
          <p:nvPr/>
        </p:nvSpPr>
        <p:spPr>
          <a:xfrm flipH="1">
            <a:off x="837720" y="455004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70" name="CustomShape 74"/>
          <p:cNvSpPr/>
          <p:nvPr/>
        </p:nvSpPr>
        <p:spPr>
          <a:xfrm flipH="1">
            <a:off x="837720" y="48549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71" name="CustomShape 75"/>
          <p:cNvSpPr/>
          <p:nvPr/>
        </p:nvSpPr>
        <p:spPr>
          <a:xfrm>
            <a:off x="446400" y="53337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72" name="CustomShape 76"/>
          <p:cNvSpPr/>
          <p:nvPr/>
        </p:nvSpPr>
        <p:spPr>
          <a:xfrm>
            <a:off x="664200" y="511632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73" name="CustomShape 77"/>
          <p:cNvSpPr/>
          <p:nvPr/>
        </p:nvSpPr>
        <p:spPr>
          <a:xfrm>
            <a:off x="664200" y="555156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74" name="CustomShape 78"/>
          <p:cNvSpPr/>
          <p:nvPr/>
        </p:nvSpPr>
        <p:spPr>
          <a:xfrm>
            <a:off x="838080" y="581292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75" name="CustomShape 79"/>
          <p:cNvSpPr/>
          <p:nvPr/>
        </p:nvSpPr>
        <p:spPr>
          <a:xfrm>
            <a:off x="838080" y="6117480"/>
            <a:ext cx="217440" cy="217440"/>
          </a:xfrm>
          <a:prstGeom prst="ellipse">
            <a:avLst/>
          </a:prstGeom>
          <a:solidFill>
            <a:srgbClr val="ffd8ce"/>
          </a:solidFill>
          <a:ln w="18000">
            <a:solidFill>
              <a:srgbClr val="ff4000"/>
            </a:solidFill>
            <a:round/>
          </a:ln>
        </p:spPr>
        <p:style>
          <a:lnRef idx="0"/>
          <a:fillRef idx="0"/>
          <a:effectRef idx="0"/>
          <a:fontRef idx="minor"/>
        </p:style>
      </p:sp>
      <p:sp>
        <p:nvSpPr>
          <p:cNvPr id="476" name="CustomShape 80"/>
          <p:cNvSpPr/>
          <p:nvPr/>
        </p:nvSpPr>
        <p:spPr>
          <a:xfrm flipH="1">
            <a:off x="1534320" y="659628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77" name="CustomShape 81"/>
          <p:cNvSpPr/>
          <p:nvPr/>
        </p:nvSpPr>
        <p:spPr>
          <a:xfrm flipH="1">
            <a:off x="1316880" y="6378840"/>
            <a:ext cx="217440" cy="217440"/>
          </a:xfrm>
          <a:prstGeom prst="ellipse">
            <a:avLst/>
          </a:prstGeom>
          <a:solidFill>
            <a:srgbClr val="dee6ef"/>
          </a:solidFill>
          <a:ln w="18000">
            <a:solidFill>
              <a:srgbClr val="2a6099"/>
            </a:solidFill>
            <a:round/>
          </a:ln>
        </p:spPr>
        <p:style>
          <a:lnRef idx="0"/>
          <a:fillRef idx="0"/>
          <a:effectRef idx="0"/>
          <a:fontRef idx="minor"/>
        </p:style>
      </p:sp>
      <p:sp>
        <p:nvSpPr>
          <p:cNvPr id="478" name="PlaceHolder 82"/>
          <p:cNvSpPr>
            <a:spLocks noGrp="1"/>
          </p:cNvSpPr>
          <p:nvPr>
            <p:ph type="title"/>
          </p:nvPr>
        </p:nvSpPr>
        <p:spPr>
          <a:xfrm>
            <a:off x="1959120" y="261000"/>
            <a:ext cx="9795960" cy="1131480"/>
          </a:xfrm>
          <a:prstGeom prst="rect">
            <a:avLst/>
          </a:prstGeom>
        </p:spPr>
        <p:txBody>
          <a:bodyPr lIns="0" rIns="0" tIns="0" bIns="0" anchor="ctr">
            <a:normAutofit/>
          </a:bodyPr>
          <a:p>
            <a:pPr algn="ctr"/>
            <a:r>
              <a:rPr b="0" lang="en-US" sz="1800" spc="-1" strike="noStrike">
                <a:latin typeface="Arial"/>
              </a:rPr>
              <a:t>Click to edit the title text format</a:t>
            </a:r>
            <a:endParaRPr b="0" lang="en-US" sz="1800" spc="-1" strike="noStrike">
              <a:latin typeface="Arial"/>
            </a:endParaRPr>
          </a:p>
        </p:txBody>
      </p:sp>
      <p:sp>
        <p:nvSpPr>
          <p:cNvPr id="479" name="PlaceHolder 83"/>
          <p:cNvSpPr>
            <a:spLocks noGrp="1"/>
          </p:cNvSpPr>
          <p:nvPr>
            <p:ph type="body"/>
          </p:nvPr>
        </p:nvSpPr>
        <p:spPr>
          <a:xfrm>
            <a:off x="1959120" y="1654200"/>
            <a:ext cx="9795960" cy="3976200"/>
          </a:xfrm>
          <a:prstGeom prst="rect">
            <a:avLst/>
          </a:prstGeom>
        </p:spPr>
        <p:txBody>
          <a:bodyPr lIns="0" rIns="0" tIns="0" bIns="0">
            <a:normAutofit/>
          </a:bodyPr>
          <a:p>
            <a:pPr marL="432000" indent="-324000" algn="ctr">
              <a:spcBef>
                <a:spcPts val="1712"/>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lgn="ctr">
              <a:spcBef>
                <a:spcPts val="1369"/>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lgn="ctr">
              <a:spcBef>
                <a:spcPts val="1026"/>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lgn="ctr">
              <a:spcBef>
                <a:spcPts val="683"/>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lgn="ctr">
              <a:spcBef>
                <a:spcPts val="340"/>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lgn="ctr">
              <a:spcBef>
                <a:spcPts val="340"/>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lgn="ctr">
              <a:spcBef>
                <a:spcPts val="340"/>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gif"/><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49.xml"/>
</Relationships>
</file>

<file path=ppt/slides/_rels/slide1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73.xml"/>
</Relationships>
</file>

<file path=ppt/slides/_rels/slide1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61.xml"/>
</Relationships>
</file>

<file path=ppt/slides/_rels/slide1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37.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hyperlink" Target="mailto:garosile@nmsu.edu" TargetMode="External"/><Relationship Id="rId2" Type="http://schemas.openxmlformats.org/officeDocument/2006/relationships/hyperlink" Target="https://davidboje.com/Aalborg" TargetMode="External"/><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18.tif"/><Relationship Id="rId2"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hyperlink" Target="https://www.amazon.com/True-Storytelling-Principles-Sustainable-Change-Management/dp/0367425726" TargetMode="External"/><Relationship Id="rId4" Type="http://schemas.openxmlformats.org/officeDocument/2006/relationships/hyperlink" Target="https://www.ebooks.com/en-us/book/detail/210129174/" TargetMode="External"/><Relationship Id="rId5" Type="http://schemas.openxmlformats.org/officeDocument/2006/relationships/hyperlink" Target="https://www.ebooks.com/en-us/book/detail/210129174/" TargetMode="External"/><Relationship Id="rId6" Type="http://schemas.openxmlformats.org/officeDocument/2006/relationships/image" Target="../media/image4.png"/><Relationship Id="rId7" Type="http://schemas.openxmlformats.org/officeDocument/2006/relationships/hyperlink" Target="https://www.amazon.com/Tribal-Wisdom-Business-Ethics-Rosile/dp/1786352885" TargetMode="External"/><Relationship Id="rId8" Type="http://schemas.openxmlformats.org/officeDocument/2006/relationships/slideLayout" Target="../slideLayouts/slideLayout25.xml"/><Relationship Id="rId9"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b8c9e9">
                <a:alpha val="50196"/>
              </a:srgbClr>
            </a:gs>
          </a:gsLst>
          <a:lin ang="5400000"/>
        </a:gradFill>
      </p:bgPr>
    </p:bg>
    <p:spTree>
      <p:nvGrpSpPr>
        <p:cNvPr id="1" name=""/>
        <p:cNvGrpSpPr/>
        <p:nvPr/>
      </p:nvGrpSpPr>
      <p:grpSpPr>
        <a:xfrm>
          <a:off x="0" y="0"/>
          <a:ext cx="0" cy="0"/>
          <a:chOff x="0" y="0"/>
          <a:chExt cx="0" cy="0"/>
        </a:xfrm>
      </p:grpSpPr>
      <p:sp>
        <p:nvSpPr>
          <p:cNvPr id="522" name="TextShape 1"/>
          <p:cNvSpPr txBox="1"/>
          <p:nvPr/>
        </p:nvSpPr>
        <p:spPr>
          <a:xfrm>
            <a:off x="1377000" y="587880"/>
            <a:ext cx="9143640" cy="3798360"/>
          </a:xfrm>
          <a:prstGeom prst="rect">
            <a:avLst/>
          </a:prstGeom>
          <a:noFill/>
          <a:ln w="0">
            <a:noFill/>
          </a:ln>
        </p:spPr>
        <p:txBody>
          <a:bodyPr anchor="b">
            <a:noAutofit/>
          </a:bodyPr>
          <a:p>
            <a:endParaRPr b="0" lang="en-US" sz="1800" spc="-1" strike="noStrike">
              <a:solidFill>
                <a:srgbClr val="000000"/>
              </a:solidFill>
              <a:latin typeface="Calibri"/>
            </a:endParaRPr>
          </a:p>
        </p:txBody>
      </p:sp>
      <p:sp>
        <p:nvSpPr>
          <p:cNvPr id="523" name="TextShape 2"/>
          <p:cNvSpPr txBox="1"/>
          <p:nvPr/>
        </p:nvSpPr>
        <p:spPr>
          <a:xfrm>
            <a:off x="1523880" y="4686480"/>
            <a:ext cx="9143640" cy="1795680"/>
          </a:xfrm>
          <a:prstGeom prst="rect">
            <a:avLst/>
          </a:prstGeom>
          <a:noFill/>
          <a:ln w="0">
            <a:noFill/>
          </a:ln>
        </p:spPr>
        <p:txBody>
          <a:bodyPr>
            <a:normAutofit fontScale="97000"/>
          </a:bodyPr>
          <a:p>
            <a:pPr algn="ctr">
              <a:lnSpc>
                <a:spcPct val="90000"/>
              </a:lnSpc>
              <a:spcBef>
                <a:spcPts val="1001"/>
              </a:spcBef>
              <a:tabLst>
                <a:tab algn="l" pos="0"/>
              </a:tabLst>
            </a:pPr>
            <a:r>
              <a:rPr b="1" lang="en-US" sz="2400" spc="-1" strike="noStrike" u="sng">
                <a:solidFill>
                  <a:srgbClr val="000000"/>
                </a:solidFill>
                <a:uFillTx/>
                <a:latin typeface="Calibri"/>
              </a:rPr>
              <a:t>Storytelling Strategies for Sustainability:</a:t>
            </a:r>
            <a:endParaRPr b="0" lang="en-US" sz="2400" spc="-1" strike="noStrike">
              <a:latin typeface="Arial"/>
            </a:endParaRPr>
          </a:p>
          <a:p>
            <a:pPr algn="ctr">
              <a:lnSpc>
                <a:spcPct val="90000"/>
              </a:lnSpc>
              <a:spcBef>
                <a:spcPts val="1001"/>
              </a:spcBef>
              <a:tabLst>
                <a:tab algn="l" pos="0"/>
              </a:tabLst>
            </a:pPr>
            <a:r>
              <a:rPr b="0" lang="en-US" sz="2400" spc="-1" strike="noStrike">
                <a:solidFill>
                  <a:srgbClr val="000000"/>
                </a:solidFill>
                <a:latin typeface="Calibri"/>
              </a:rPr>
              <a:t>How Conversational Storytelling Interviews and True Storytelling </a:t>
            </a:r>
            <a:endParaRPr b="0" lang="en-US" sz="2400" spc="-1" strike="noStrike">
              <a:latin typeface="Arial"/>
            </a:endParaRPr>
          </a:p>
          <a:p>
            <a:pPr algn="ctr">
              <a:lnSpc>
                <a:spcPct val="90000"/>
              </a:lnSpc>
              <a:spcBef>
                <a:spcPts val="1001"/>
              </a:spcBef>
              <a:tabLst>
                <a:tab algn="l" pos="0"/>
              </a:tabLst>
            </a:pPr>
            <a:r>
              <a:rPr b="0" lang="en-US" sz="2400" spc="-1" strike="noStrike">
                <a:solidFill>
                  <a:srgbClr val="000000"/>
                </a:solidFill>
                <a:latin typeface="Calibri"/>
              </a:rPr>
              <a:t>use both qualitative and quantitative methods </a:t>
            </a:r>
            <a:endParaRPr b="0" lang="en-US" sz="2400" spc="-1" strike="noStrike">
              <a:latin typeface="Arial"/>
            </a:endParaRPr>
          </a:p>
          <a:p>
            <a:pPr algn="ctr">
              <a:lnSpc>
                <a:spcPct val="90000"/>
              </a:lnSpc>
              <a:spcBef>
                <a:spcPts val="1001"/>
              </a:spcBef>
              <a:tabLst>
                <a:tab algn="l" pos="0"/>
              </a:tabLst>
            </a:pPr>
            <a:r>
              <a:rPr b="0" lang="en-US" sz="2400" spc="-1" strike="noStrike">
                <a:solidFill>
                  <a:srgbClr val="000000"/>
                </a:solidFill>
                <a:latin typeface="Calibri"/>
              </a:rPr>
              <a:t>to improve the Triple Bottom Line approach to Sustainability</a:t>
            </a:r>
            <a:endParaRPr b="0" lang="en-US" sz="2400" spc="-1" strike="noStrike">
              <a:latin typeface="Arial"/>
            </a:endParaRPr>
          </a:p>
          <a:p>
            <a:pPr algn="ctr">
              <a:lnSpc>
                <a:spcPct val="90000"/>
              </a:lnSpc>
              <a:spcBef>
                <a:spcPts val="1001"/>
              </a:spcBef>
              <a:tabLst>
                <a:tab algn="l" pos="0"/>
              </a:tabLst>
            </a:pPr>
            <a:endParaRPr b="0" lang="en-US" sz="2400" spc="-1" strike="noStrike">
              <a:latin typeface="Arial"/>
            </a:endParaRPr>
          </a:p>
        </p:txBody>
      </p:sp>
      <p:pic>
        <p:nvPicPr>
          <p:cNvPr id="524" name="Picture 2" descr="Bhaskara Wheel &amp; Overbalanced Chain GIF | Gfycat"/>
          <p:cNvPicPr/>
          <p:nvPr/>
        </p:nvPicPr>
        <p:blipFill>
          <a:blip r:embed="rId1"/>
          <a:stretch/>
        </p:blipFill>
        <p:spPr>
          <a:xfrm>
            <a:off x="2921040" y="587880"/>
            <a:ext cx="6349680" cy="37983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TextShape 1"/>
          <p:cNvSpPr txBox="1"/>
          <p:nvPr/>
        </p:nvSpPr>
        <p:spPr>
          <a:xfrm>
            <a:off x="838080" y="365040"/>
            <a:ext cx="10515240" cy="1956960"/>
          </a:xfrm>
          <a:prstGeom prst="rect">
            <a:avLst/>
          </a:prstGeom>
          <a:noFill/>
          <a:ln w="0">
            <a:noFill/>
          </a:ln>
        </p:spPr>
        <p:txBody>
          <a:bodyPr anchor="ctr">
            <a:normAutofit/>
          </a:bodyPr>
          <a:p>
            <a:pPr algn="ctr">
              <a:lnSpc>
                <a:spcPct val="90000"/>
              </a:lnSpc>
            </a:pPr>
            <a:r>
              <a:rPr b="1" lang="en-US" sz="2800" spc="-1" strike="noStrike">
                <a:solidFill>
                  <a:srgbClr val="000000"/>
                </a:solidFill>
                <a:latin typeface="Calibri Light"/>
              </a:rPr>
              <a:t>INTERSUBJECTIVITY and Russell Means’ Grandfather’s Story</a:t>
            </a:r>
            <a:br/>
            <a:br/>
            <a:r>
              <a:rPr b="1" lang="en-US" sz="2800" spc="-1" strike="noStrike">
                <a:solidFill>
                  <a:srgbClr val="000000"/>
                </a:solidFill>
                <a:latin typeface="Calibri Light"/>
              </a:rPr>
              <a:t>The young brave kills a deer with no bow or lance, only his knife. </a:t>
            </a:r>
            <a:br/>
            <a:r>
              <a:rPr b="1" lang="en-US" sz="2800" spc="-1" strike="noStrike">
                <a:solidFill>
                  <a:srgbClr val="000000"/>
                </a:solidFill>
                <a:latin typeface="Calibri Light"/>
              </a:rPr>
              <a:t>When Russell asks how, </a:t>
            </a:r>
            <a:br/>
            <a:r>
              <a:rPr b="1" lang="en-US" sz="2800" spc="-1" strike="noStrike">
                <a:solidFill>
                  <a:srgbClr val="000000"/>
                </a:solidFill>
                <a:latin typeface="Calibri Light"/>
              </a:rPr>
              <a:t>Grandfather says when he figures that out, he will be a man.</a:t>
            </a:r>
            <a:endParaRPr b="1" lang="en-US" sz="2800" spc="-1" strike="noStrike">
              <a:solidFill>
                <a:srgbClr val="000000"/>
              </a:solidFill>
              <a:latin typeface="Calibri"/>
            </a:endParaRPr>
          </a:p>
        </p:txBody>
      </p:sp>
      <p:sp>
        <p:nvSpPr>
          <p:cNvPr id="554" name="TextShape 2"/>
          <p:cNvSpPr txBox="1"/>
          <p:nvPr/>
        </p:nvSpPr>
        <p:spPr>
          <a:xfrm>
            <a:off x="591840" y="2815920"/>
            <a:ext cx="10761840" cy="3360960"/>
          </a:xfrm>
          <a:prstGeom prst="rect">
            <a:avLst/>
          </a:prstGeom>
          <a:noFill/>
          <a:ln w="0">
            <a:noFill/>
          </a:ln>
        </p:spPr>
        <p:txBody>
          <a:bodyPr>
            <a:normAutofit/>
          </a:bodyPr>
          <a:p>
            <a:pPr>
              <a:lnSpc>
                <a:spcPct val="90000"/>
              </a:lnSpc>
              <a:spcBef>
                <a:spcPts val="1001"/>
              </a:spcBef>
              <a:tabLst>
                <a:tab algn="l" pos="0"/>
              </a:tabLst>
            </a:pPr>
            <a:r>
              <a:rPr b="0" lang="en-US" sz="2800" spc="-1" strike="noStrike">
                <a:solidFill>
                  <a:srgbClr val="000000"/>
                </a:solidFill>
                <a:latin typeface="Calibri"/>
              </a:rPr>
              <a:t>INTERSUBJECTIVITY EXERCISE:</a:t>
            </a:r>
            <a:endParaRPr b="0" lang="en-US" sz="2800" spc="-1" strike="noStrike">
              <a:solidFill>
                <a:srgbClr val="000000"/>
              </a:solidFill>
              <a:latin typeface="Calibri"/>
            </a:endParaRPr>
          </a:p>
          <a:p>
            <a:pPr>
              <a:lnSpc>
                <a:spcPct val="90000"/>
              </a:lnSpc>
              <a:spcBef>
                <a:spcPts val="1001"/>
              </a:spcBef>
              <a:tabLst>
                <a:tab algn="l" pos="0"/>
              </a:tabLst>
            </a:pPr>
            <a:r>
              <a:rPr b="0" lang="en-US" sz="2400" spc="-1" strike="noStrike">
                <a:solidFill>
                  <a:srgbClr val="000000"/>
                </a:solidFill>
                <a:latin typeface="Calibri"/>
              </a:rPr>
              <a:t>David &amp; Grace Ann arrived at 13:50 for their 14:00 class. At 14:00, no one was in the room. Why? </a:t>
            </a:r>
            <a:endParaRPr b="0" lang="en-US" sz="2400" spc="-1" strike="noStrike">
              <a:solidFill>
                <a:srgbClr val="000000"/>
              </a:solidFill>
              <a:latin typeface="Calibri"/>
            </a:endParaRPr>
          </a:p>
          <a:p>
            <a:pPr>
              <a:lnSpc>
                <a:spcPct val="90000"/>
              </a:lnSpc>
              <a:spcBef>
                <a:spcPts val="1001"/>
              </a:spcBef>
              <a:tabLst>
                <a:tab algn="l" pos="0"/>
              </a:tabLst>
            </a:pPr>
            <a:endParaRPr b="0" lang="en-US" sz="2400" spc="-1" strike="noStrike">
              <a:solidFill>
                <a:srgbClr val="000000"/>
              </a:solidFill>
              <a:latin typeface="Calibri"/>
            </a:endParaRPr>
          </a:p>
          <a:p>
            <a:pPr>
              <a:lnSpc>
                <a:spcPct val="90000"/>
              </a:lnSpc>
              <a:spcBef>
                <a:spcPts val="1001"/>
              </a:spcBef>
              <a:tabLst>
                <a:tab algn="l" pos="0"/>
              </a:tabLst>
            </a:pPr>
            <a:r>
              <a:rPr b="0" lang="en-US" sz="2400" spc="-1" strike="noStrike">
                <a:solidFill>
                  <a:srgbClr val="000000"/>
                </a:solidFill>
                <a:latin typeface="Calibri"/>
              </a:rPr>
              <a:t>How do you know what you don’t know?  (extra example: The Choral Company)</a:t>
            </a:r>
            <a:endParaRPr b="0" lang="en-US" sz="2400" spc="-1" strike="noStrike">
              <a:solidFill>
                <a:srgbClr val="000000"/>
              </a:solidFill>
              <a:latin typeface="Calibri"/>
            </a:endParaRPr>
          </a:p>
          <a:p>
            <a:pPr>
              <a:lnSpc>
                <a:spcPct val="90000"/>
              </a:lnSpc>
              <a:spcBef>
                <a:spcPts val="1001"/>
              </a:spcBef>
              <a:tabLst>
                <a:tab algn="l" pos="0"/>
              </a:tabLst>
            </a:pPr>
            <a:r>
              <a:rPr b="0" lang="en-US" sz="2400" spc="-1" strike="noStrike">
                <a:solidFill>
                  <a:srgbClr val="000000"/>
                </a:solidFill>
                <a:latin typeface="Calibri"/>
              </a:rPr>
              <a:t>And how do you find out what you need to know in the early stages of research?</a:t>
            </a:r>
            <a:endParaRPr b="0" lang="en-US" sz="2400" spc="-1" strike="noStrike">
              <a:solidFill>
                <a:srgbClr val="000000"/>
              </a:solidFill>
              <a:latin typeface="Calibri"/>
            </a:endParaRPr>
          </a:p>
          <a:p>
            <a:pPr>
              <a:lnSpc>
                <a:spcPct val="90000"/>
              </a:lnSpc>
              <a:spcBef>
                <a:spcPts val="1001"/>
              </a:spcBef>
              <a:tabLst>
                <a:tab algn="l" pos="0"/>
              </a:tabLst>
            </a:pPr>
            <a:r>
              <a:rPr b="0" lang="en-US" sz="2400" spc="-1" strike="noStrike">
                <a:solidFill>
                  <a:srgbClr val="000000"/>
                </a:solidFill>
                <a:latin typeface="Calibri"/>
              </a:rPr>
              <a:t>(Hint: The answer involves intersubjectivity and self-correcting research methods.)</a:t>
            </a:r>
            <a:endParaRPr b="0" lang="en-US" sz="2400" spc="-1" strike="noStrike">
              <a:solidFill>
                <a:srgbClr val="000000"/>
              </a:solidFill>
              <a:latin typeface="Calibri"/>
            </a:endParaRPr>
          </a:p>
          <a:p>
            <a:pPr>
              <a:lnSpc>
                <a:spcPct val="90000"/>
              </a:lnSpc>
              <a:spcBef>
                <a:spcPts val="1001"/>
              </a:spcBef>
              <a:tabLst>
                <a:tab algn="l" pos="0"/>
              </a:tabLst>
            </a:pP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5" name="TextShape 1"/>
          <p:cNvSpPr txBox="1"/>
          <p:nvPr/>
        </p:nvSpPr>
        <p:spPr>
          <a:xfrm>
            <a:off x="838080" y="365040"/>
            <a:ext cx="10515240" cy="1985760"/>
          </a:xfrm>
          <a:prstGeom prst="rect">
            <a:avLst/>
          </a:prstGeom>
          <a:noFill/>
          <a:ln w="0">
            <a:noFill/>
          </a:ln>
        </p:spPr>
        <p:txBody>
          <a:bodyPr anchor="ctr">
            <a:noAutofit/>
          </a:bodyPr>
          <a:p>
            <a:pPr>
              <a:lnSpc>
                <a:spcPct val="90000"/>
              </a:lnSpc>
            </a:pPr>
            <a:br/>
            <a:r>
              <a:rPr b="0" lang="en-US" sz="2800" spc="-1" strike="noStrike">
                <a:solidFill>
                  <a:srgbClr val="000000"/>
                </a:solidFill>
                <a:latin typeface="Calibri Light"/>
              </a:rPr>
              <a:t>BREAKOUT #1 on Intersubjectivity for </a:t>
            </a:r>
            <a:r>
              <a:rPr b="1" lang="en-US" sz="2800" spc="-1" strike="noStrike">
                <a:solidFill>
                  <a:srgbClr val="000000"/>
                </a:solidFill>
                <a:latin typeface="Calibri Light"/>
              </a:rPr>
              <a:t>5 minutes IN TOTAL</a:t>
            </a:r>
            <a:r>
              <a:rPr b="0" lang="en-US" sz="2800" spc="-1" strike="noStrike">
                <a:solidFill>
                  <a:srgbClr val="000000"/>
                </a:solidFill>
                <a:latin typeface="Calibri Light"/>
              </a:rPr>
              <a:t>.</a:t>
            </a:r>
            <a:br/>
            <a:br/>
            <a:r>
              <a:rPr b="0" lang="en-US" sz="2800" spc="-1" strike="noStrike">
                <a:solidFill>
                  <a:srgbClr val="000000"/>
                </a:solidFill>
                <a:latin typeface="Calibri Light"/>
              </a:rPr>
              <a:t>	</a:t>
            </a:r>
            <a:r>
              <a:rPr b="0" lang="en-US" sz="2800" spc="-1" strike="noStrike">
                <a:solidFill>
                  <a:srgbClr val="000000"/>
                </a:solidFill>
                <a:latin typeface="Calibri Light"/>
              </a:rPr>
              <a:t>In groups of 3 or 4, each person takes </a:t>
            </a:r>
            <a:r>
              <a:rPr b="1" lang="en-US" sz="2800" spc="-1" strike="noStrike" u="sng">
                <a:solidFill>
                  <a:srgbClr val="000000"/>
                </a:solidFill>
                <a:uFillTx/>
                <a:latin typeface="Calibri Light"/>
              </a:rPr>
              <a:t>1 minute </a:t>
            </a:r>
            <a:r>
              <a:rPr b="0" lang="en-US" sz="2800" spc="-1" strike="noStrike">
                <a:solidFill>
                  <a:srgbClr val="000000"/>
                </a:solidFill>
                <a:latin typeface="Calibri Light"/>
              </a:rPr>
              <a:t>to answer.</a:t>
            </a:r>
            <a:br/>
            <a:r>
              <a:rPr b="0" lang="en-US" sz="2800" spc="-1" strike="noStrike">
                <a:solidFill>
                  <a:srgbClr val="000000"/>
                </a:solidFill>
                <a:latin typeface="Calibri Light"/>
              </a:rPr>
              <a:t>	</a:t>
            </a:r>
            <a:r>
              <a:rPr b="0" lang="en-US" sz="2800" spc="-1" strike="noStrike">
                <a:solidFill>
                  <a:srgbClr val="000000"/>
                </a:solidFill>
                <a:latin typeface="Calibri Light"/>
              </a:rPr>
              <a:t>Tell only </a:t>
            </a:r>
            <a:r>
              <a:rPr b="0" lang="en-US" sz="2800" spc="-1" strike="noStrike" u="sng">
                <a:solidFill>
                  <a:srgbClr val="000000"/>
                </a:solidFill>
                <a:uFillTx/>
                <a:latin typeface="Calibri Light"/>
              </a:rPr>
              <a:t>your own story</a:t>
            </a:r>
            <a:r>
              <a:rPr b="0" lang="en-US" sz="2800" spc="-1" strike="noStrike">
                <a:solidFill>
                  <a:srgbClr val="000000"/>
                </a:solidFill>
                <a:latin typeface="Calibri Light"/>
              </a:rPr>
              <a:t>. Please do not respond to others’ stories.</a:t>
            </a:r>
            <a:br/>
            <a:endParaRPr b="0" lang="en-US" sz="2800" spc="-1" strike="noStrike">
              <a:solidFill>
                <a:srgbClr val="000000"/>
              </a:solidFill>
              <a:latin typeface="Calibri"/>
            </a:endParaRPr>
          </a:p>
        </p:txBody>
      </p:sp>
      <p:sp>
        <p:nvSpPr>
          <p:cNvPr id="556" name="TextShape 2"/>
          <p:cNvSpPr txBox="1"/>
          <p:nvPr/>
        </p:nvSpPr>
        <p:spPr>
          <a:xfrm>
            <a:off x="838080" y="3599640"/>
            <a:ext cx="10515240" cy="2577240"/>
          </a:xfrm>
          <a:prstGeom prst="rect">
            <a:avLst/>
          </a:prstGeom>
          <a:noFill/>
          <a:ln w="0">
            <a:noFill/>
          </a:ln>
        </p:spPr>
        <p:txBody>
          <a:bodyPr>
            <a:noAutofit/>
          </a:bodyPr>
          <a:p>
            <a:pPr>
              <a:lnSpc>
                <a:spcPct val="90000"/>
              </a:lnSpc>
              <a:spcBef>
                <a:spcPts val="1001"/>
              </a:spcBef>
              <a:tabLst>
                <a:tab algn="l" pos="0"/>
              </a:tabLst>
            </a:pPr>
            <a:r>
              <a:rPr b="0" lang="en-US" sz="2800" spc="-1" strike="noStrike">
                <a:solidFill>
                  <a:srgbClr val="000000"/>
                </a:solidFill>
                <a:latin typeface="Calibri"/>
              </a:rPr>
              <a:t>Tell about a time when </a:t>
            </a:r>
            <a:r>
              <a:rPr b="0" lang="en-US" sz="2800" spc="-1" strike="noStrike" u="sng">
                <a:solidFill>
                  <a:srgbClr val="000000"/>
                </a:solidFill>
                <a:uFillTx/>
                <a:latin typeface="Calibri"/>
              </a:rPr>
              <a:t>everyone else </a:t>
            </a:r>
            <a:r>
              <a:rPr b="0" lang="en-US" sz="2800" spc="-1" strike="noStrike">
                <a:solidFill>
                  <a:srgbClr val="000000"/>
                </a:solidFill>
                <a:latin typeface="Calibri"/>
              </a:rPr>
              <a:t>knew something that you did not. Perhaps you were in a new town, new school, different job, etc.</a:t>
            </a:r>
            <a:endParaRPr b="0" lang="en-US" sz="2800" spc="-1" strike="noStrike">
              <a:solidFill>
                <a:srgbClr val="000000"/>
              </a:solidFill>
              <a:latin typeface="Calibri"/>
            </a:endParaRPr>
          </a:p>
          <a:p>
            <a:pPr>
              <a:lnSpc>
                <a:spcPct val="90000"/>
              </a:lnSpc>
              <a:spcBef>
                <a:spcPts val="1001"/>
              </a:spcBef>
              <a:tabLst>
                <a:tab algn="l" pos="0"/>
              </a:tabLst>
            </a:pPr>
            <a:endParaRPr b="0" lang="en-US" sz="2800" spc="-1" strike="noStrike">
              <a:solidFill>
                <a:srgbClr val="000000"/>
              </a:solidFill>
              <a:latin typeface="Calibri"/>
            </a:endParaRPr>
          </a:p>
          <a:p>
            <a:pPr>
              <a:lnSpc>
                <a:spcPct val="90000"/>
              </a:lnSpc>
              <a:spcBef>
                <a:spcPts val="1001"/>
              </a:spcBef>
              <a:tabLst>
                <a:tab algn="l" pos="0"/>
              </a:tabLst>
            </a:pPr>
            <a:r>
              <a:rPr b="0" lang="en-US" sz="2800" spc="-1" strike="noStrike">
                <a:solidFill>
                  <a:srgbClr val="000000"/>
                </a:solidFill>
                <a:latin typeface="Calibri"/>
              </a:rPr>
              <a:t>NOW go to your break-out rooms and take 1 min each to tell your story.</a:t>
            </a:r>
            <a:endParaRPr b="0" lang="en-US" sz="2800" spc="-1" strike="noStrike">
              <a:solidFill>
                <a:srgbClr val="000000"/>
              </a:solidFill>
              <a:latin typeface="Calibri"/>
            </a:endParaRPr>
          </a:p>
          <a:p>
            <a:pPr>
              <a:lnSpc>
                <a:spcPct val="90000"/>
              </a:lnSpc>
              <a:spcBef>
                <a:spcPts val="1001"/>
              </a:spcBef>
              <a:tabLst>
                <a:tab algn="l" pos="0"/>
              </a:tabLst>
            </a:pPr>
            <a:endParaRPr b="0" lang="en-US" sz="2800" spc="-1" strike="noStrike">
              <a:solidFill>
                <a:srgbClr val="000000"/>
              </a:solidFill>
              <a:latin typeface="Calibri"/>
            </a:endParaRPr>
          </a:p>
          <a:p>
            <a:pPr>
              <a:lnSpc>
                <a:spcPct val="90000"/>
              </a:lnSpc>
              <a:spcBef>
                <a:spcPts val="1001"/>
              </a:spcBef>
              <a:tabLst>
                <a:tab algn="l" pos="0"/>
              </a:tabLst>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7" name="CustomShape 1"/>
          <p:cNvSpPr/>
          <p:nvPr/>
        </p:nvSpPr>
        <p:spPr>
          <a:xfrm>
            <a:off x="0" y="0"/>
            <a:ext cx="12191760" cy="68576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558" name="CustomShape 2"/>
          <p:cNvSpPr/>
          <p:nvPr/>
        </p:nvSpPr>
        <p:spPr>
          <a:xfrm>
            <a:off x="199440" y="554040"/>
            <a:ext cx="5742000" cy="5742000"/>
          </a:xfrm>
          <a:prstGeom prst="ellipse">
            <a:avLst/>
          </a:prstGeom>
          <a:gradFill rotWithShape="0">
            <a:gsLst>
              <a:gs pos="0">
                <a:srgbClr val="4472c4"/>
              </a:gs>
              <a:gs pos="100000">
                <a:srgbClr val="ed7d31"/>
              </a:gs>
            </a:gsLst>
            <a:lin ang="2700000"/>
          </a:gradFill>
          <a:ln>
            <a:noFill/>
          </a:ln>
        </p:spPr>
        <p:style>
          <a:lnRef idx="2">
            <a:schemeClr val="accent1">
              <a:shade val="50000"/>
            </a:schemeClr>
          </a:lnRef>
          <a:fillRef idx="1">
            <a:schemeClr val="accent1"/>
          </a:fillRef>
          <a:effectRef idx="0">
            <a:schemeClr val="accent1"/>
          </a:effectRef>
          <a:fontRef idx="minor"/>
        </p:style>
      </p:sp>
      <p:sp>
        <p:nvSpPr>
          <p:cNvPr id="559" name="TextShape 3"/>
          <p:cNvSpPr txBox="1"/>
          <p:nvPr/>
        </p:nvSpPr>
        <p:spPr>
          <a:xfrm>
            <a:off x="1245240" y="1289880"/>
            <a:ext cx="3650760" cy="4270680"/>
          </a:xfrm>
          <a:prstGeom prst="rect">
            <a:avLst/>
          </a:prstGeom>
          <a:noFill/>
          <a:ln w="0">
            <a:noFill/>
          </a:ln>
        </p:spPr>
        <p:txBody>
          <a:bodyPr anchor="ctr">
            <a:normAutofit/>
          </a:bodyPr>
          <a:p>
            <a:pPr algn="ctr">
              <a:lnSpc>
                <a:spcPct val="90000"/>
              </a:lnSpc>
            </a:pPr>
            <a:r>
              <a:rPr b="0" lang="en-US" sz="4800" spc="-1" strike="noStrike">
                <a:solidFill>
                  <a:srgbClr val="ffffff"/>
                </a:solidFill>
                <a:latin typeface="Calibri Light"/>
              </a:rPr>
              <a:t>THE 5 I’S </a:t>
            </a:r>
            <a:br/>
            <a:r>
              <a:rPr b="0" lang="en-US" sz="4800" spc="-1" strike="noStrike">
                <a:solidFill>
                  <a:srgbClr val="ffffff"/>
                </a:solidFill>
                <a:latin typeface="Calibri Light"/>
              </a:rPr>
              <a:t>OF INDIGENOUS STORYELLING</a:t>
            </a:r>
            <a:endParaRPr b="0" lang="en-US" sz="4800" spc="-1" strike="noStrike">
              <a:solidFill>
                <a:srgbClr val="000000"/>
              </a:solidFill>
              <a:latin typeface="Calibri"/>
            </a:endParaRPr>
          </a:p>
        </p:txBody>
      </p:sp>
      <p:sp>
        <p:nvSpPr>
          <p:cNvPr id="560" name="CustomShape 4"/>
          <p:cNvSpPr/>
          <p:nvPr/>
        </p:nvSpPr>
        <p:spPr>
          <a:xfrm>
            <a:off x="1123560" y="374400"/>
            <a:ext cx="171000" cy="171000"/>
          </a:xfrm>
          <a:custGeom>
            <a:avLst/>
            <a:gdLst/>
            <a:ah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a:noFill/>
          </a:ln>
        </p:spPr>
        <p:style>
          <a:lnRef idx="0"/>
          <a:fillRef idx="0"/>
          <a:effectRef idx="0"/>
          <a:fontRef idx="minor"/>
        </p:style>
      </p:sp>
      <p:sp>
        <p:nvSpPr>
          <p:cNvPr id="561" name="CustomShape 5"/>
          <p:cNvSpPr/>
          <p:nvPr/>
        </p:nvSpPr>
        <p:spPr>
          <a:xfrm>
            <a:off x="550080" y="1084680"/>
            <a:ext cx="157320" cy="157320"/>
          </a:xfrm>
          <a:custGeom>
            <a:avLst/>
            <a:gdLst/>
            <a:ah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a:noFill/>
          </a:ln>
        </p:spPr>
        <p:style>
          <a:lnRef idx="0"/>
          <a:fillRef idx="0"/>
          <a:effectRef idx="0"/>
          <a:fontRef idx="minor"/>
        </p:style>
      </p:sp>
      <p:sp>
        <p:nvSpPr>
          <p:cNvPr id="562" name="TextShape 6"/>
          <p:cNvSpPr txBox="1"/>
          <p:nvPr/>
        </p:nvSpPr>
        <p:spPr>
          <a:xfrm>
            <a:off x="6297120" y="518400"/>
            <a:ext cx="4771080" cy="5837760"/>
          </a:xfrm>
          <a:prstGeom prst="rect">
            <a:avLst/>
          </a:prstGeom>
          <a:noFill/>
          <a:ln w="0">
            <a:noFill/>
          </a:ln>
        </p:spPr>
        <p:txBody>
          <a:bodyPr anchor="ctr">
            <a:normAutofit/>
          </a:bodyPr>
          <a:p>
            <a:pPr marL="228600" indent="-228240">
              <a:lnSpc>
                <a:spcPct val="90000"/>
              </a:lnSpc>
              <a:spcBef>
                <a:spcPts val="1001"/>
              </a:spcBef>
              <a:buClr>
                <a:srgbClr val="000000"/>
              </a:buClr>
              <a:buFont typeface="Arial"/>
              <a:buChar char="•"/>
            </a:pPr>
            <a:r>
              <a:rPr b="0" lang="en-US" sz="2000" spc="-1" strike="noStrike">
                <a:solidFill>
                  <a:srgbClr val="000000">
                    <a:alpha val="80000"/>
                  </a:srgbClr>
                </a:solidFill>
                <a:latin typeface="Calibri"/>
              </a:rPr>
              <a:t>1. </a:t>
            </a:r>
            <a:r>
              <a:rPr b="1" lang="en-US" sz="2000" spc="-1" strike="noStrike" u="sng">
                <a:solidFill>
                  <a:srgbClr val="000000">
                    <a:alpha val="80000"/>
                  </a:srgbClr>
                </a:solidFill>
                <a:uFillTx/>
                <a:latin typeface="Calibri"/>
              </a:rPr>
              <a:t>INDIRECT</a:t>
            </a:r>
            <a:r>
              <a:rPr b="0" lang="en-US" sz="2000" spc="-1" strike="noStrike">
                <a:solidFill>
                  <a:srgbClr val="000000">
                    <a:alpha val="80000"/>
                  </a:srgbClr>
                </a:solidFill>
                <a:latin typeface="Calibri"/>
              </a:rPr>
              <a:t>: STORY STEM, YOU TELL WHAT HAPPENS NEXT</a:t>
            </a:r>
            <a:endParaRPr b="0" lang="en-US"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alpha val="80000"/>
                  </a:srgbClr>
                </a:solidFill>
                <a:latin typeface="Calibri"/>
              </a:rPr>
              <a:t>2. </a:t>
            </a:r>
            <a:r>
              <a:rPr b="1" lang="en-US" sz="2000" spc="-1" strike="noStrike" u="sng">
                <a:solidFill>
                  <a:srgbClr val="000000">
                    <a:alpha val="80000"/>
                  </a:srgbClr>
                </a:solidFill>
                <a:uFillTx/>
                <a:latin typeface="Calibri"/>
              </a:rPr>
              <a:t>INCLUSIVE</a:t>
            </a:r>
            <a:r>
              <a:rPr b="0" lang="en-US" sz="2000" spc="-1" strike="noStrike">
                <a:solidFill>
                  <a:srgbClr val="000000">
                    <a:alpha val="80000"/>
                  </a:srgbClr>
                </a:solidFill>
                <a:latin typeface="Calibri"/>
              </a:rPr>
              <a:t>: INCLUDES NON-HUMANS AND ENVIRONMENT</a:t>
            </a:r>
            <a:endParaRPr b="0" lang="en-US"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alpha val="80000"/>
                  </a:srgbClr>
                </a:solidFill>
                <a:latin typeface="Calibri"/>
              </a:rPr>
              <a:t>3.</a:t>
            </a:r>
            <a:r>
              <a:rPr b="0" lang="en-US" sz="2000" spc="-1" strike="noStrike" u="sng">
                <a:solidFill>
                  <a:srgbClr val="000000">
                    <a:alpha val="80000"/>
                  </a:srgbClr>
                </a:solidFill>
                <a:uFillTx/>
                <a:latin typeface="Calibri"/>
              </a:rPr>
              <a:t> </a:t>
            </a:r>
            <a:r>
              <a:rPr b="1" lang="en-US" sz="2000" spc="-1" strike="noStrike" u="sng">
                <a:solidFill>
                  <a:srgbClr val="000000">
                    <a:alpha val="80000"/>
                  </a:srgbClr>
                </a:solidFill>
                <a:uFillTx/>
                <a:latin typeface="Calibri"/>
              </a:rPr>
              <a:t>INCOMPLETE</a:t>
            </a:r>
            <a:r>
              <a:rPr b="0" lang="en-US" sz="2000" spc="-1" strike="noStrike">
                <a:solidFill>
                  <a:srgbClr val="000000">
                    <a:alpha val="80000"/>
                  </a:srgbClr>
                </a:solidFill>
                <a:latin typeface="Calibri"/>
              </a:rPr>
              <a:t>: TERSE, AMBIGUOUS, INTERSUBJECTIVITY</a:t>
            </a:r>
            <a:endParaRPr b="0" lang="en-US"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alpha val="80000"/>
                  </a:srgbClr>
                </a:solidFill>
                <a:latin typeface="Calibri"/>
              </a:rPr>
              <a:t>4. </a:t>
            </a:r>
            <a:r>
              <a:rPr b="1" lang="en-US" sz="2000" spc="-1" strike="noStrike" u="sng">
                <a:solidFill>
                  <a:srgbClr val="000000">
                    <a:alpha val="80000"/>
                  </a:srgbClr>
                </a:solidFill>
                <a:uFillTx/>
                <a:latin typeface="Calibri"/>
              </a:rPr>
              <a:t>IN CONTEXT</a:t>
            </a:r>
            <a:r>
              <a:rPr b="0" lang="en-US" sz="2000" spc="-1" strike="noStrike">
                <a:solidFill>
                  <a:srgbClr val="000000">
                    <a:alpha val="80000"/>
                  </a:srgbClr>
                </a:solidFill>
                <a:latin typeface="Calibri"/>
              </a:rPr>
              <a:t>: PRINCIPLES INSTEAD OF RULES TO SUIT DIFFERENT CONTEXTS AND SITUATIONS</a:t>
            </a:r>
            <a:endParaRPr b="0" lang="en-US"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alpha val="80000"/>
                  </a:srgbClr>
                </a:solidFill>
                <a:latin typeface="Calibri"/>
              </a:rPr>
              <a:t>5.</a:t>
            </a:r>
            <a:r>
              <a:rPr b="1" lang="en-US" sz="2000" spc="-1" strike="noStrike">
                <a:solidFill>
                  <a:srgbClr val="000000">
                    <a:alpha val="80000"/>
                  </a:srgbClr>
                </a:solidFill>
                <a:latin typeface="Calibri"/>
              </a:rPr>
              <a:t> </a:t>
            </a:r>
            <a:r>
              <a:rPr b="1" lang="en-US" sz="2000" spc="-1" strike="noStrike" u="sng">
                <a:solidFill>
                  <a:srgbClr val="000000">
                    <a:alpha val="80000"/>
                  </a:srgbClr>
                </a:solidFill>
                <a:uFillTx/>
                <a:latin typeface="Calibri"/>
              </a:rPr>
              <a:t>INQUIRING</a:t>
            </a:r>
            <a:r>
              <a:rPr b="0" lang="en-US" sz="2000" spc="-1" strike="noStrike">
                <a:solidFill>
                  <a:srgbClr val="000000">
                    <a:alpha val="80000"/>
                  </a:srgbClr>
                </a:solidFill>
                <a:latin typeface="Calibri"/>
              </a:rPr>
              <a:t>: ASKS FOR THE MORAL OF THE STORY INSTEAD OF TELLING IT.</a:t>
            </a:r>
            <a:endParaRPr b="0" lang="en-US" sz="2000" spc="-1" strike="noStrike">
              <a:solidFill>
                <a:srgbClr val="000000"/>
              </a:solidFill>
              <a:latin typeface="Calibri"/>
            </a:endParaRPr>
          </a:p>
        </p:txBody>
      </p:sp>
      <p:sp>
        <p:nvSpPr>
          <p:cNvPr id="563" name="CustomShape 7"/>
          <p:cNvSpPr/>
          <p:nvPr/>
        </p:nvSpPr>
        <p:spPr>
          <a:xfrm>
            <a:off x="5436720" y="5751720"/>
            <a:ext cx="111960" cy="111960"/>
          </a:xfrm>
          <a:custGeom>
            <a:avLst/>
            <a:gdLst/>
            <a:ah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a:noFill/>
          </a:ln>
        </p:spPr>
        <p:style>
          <a:lnRef idx="0"/>
          <a:fillRef idx="0"/>
          <a:effectRef idx="0"/>
          <a:fontRef idx="minor"/>
        </p:style>
      </p:sp>
      <p:sp>
        <p:nvSpPr>
          <p:cNvPr id="564" name="Line 8"/>
          <p:cNvSpPr/>
          <p:nvPr/>
        </p:nvSpPr>
        <p:spPr>
          <a:xfrm>
            <a:off x="11585880" y="3610080"/>
            <a:ext cx="0" cy="3238920"/>
          </a:xfrm>
          <a:prstGeom prst="line">
            <a:avLst/>
          </a:prstGeom>
          <a:ln cap="sq" w="25400">
            <a:beve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ffffff">
                <a:alpha val="50196"/>
              </a:srgbClr>
            </a:gs>
          </a:gsLst>
          <a:lin ang="5400000"/>
        </a:gradFill>
      </p:bgPr>
    </p:bg>
    <p:spTree>
      <p:nvGrpSpPr>
        <p:cNvPr id="1" name=""/>
        <p:cNvGrpSpPr/>
        <p:nvPr/>
      </p:nvGrpSpPr>
      <p:grpSpPr>
        <a:xfrm>
          <a:off x="0" y="0"/>
          <a:ext cx="0" cy="0"/>
          <a:chOff x="0" y="0"/>
          <a:chExt cx="0" cy="0"/>
        </a:xfrm>
      </p:grpSpPr>
      <p:sp>
        <p:nvSpPr>
          <p:cNvPr id="565" name="CustomShape 1"/>
          <p:cNvSpPr/>
          <p:nvPr/>
        </p:nvSpPr>
        <p:spPr>
          <a:xfrm>
            <a:off x="4965480" y="2115000"/>
            <a:ext cx="6586200" cy="4108320"/>
          </a:xfrm>
          <a:prstGeom prst="rect">
            <a:avLst/>
          </a:prstGeom>
          <a:noFill/>
          <a:ln w="0">
            <a:noFill/>
          </a:ln>
        </p:spPr>
        <p:style>
          <a:lnRef idx="0"/>
          <a:fillRef idx="0"/>
          <a:effectRef idx="0"/>
          <a:fontRef idx="minor"/>
        </p:style>
        <p:txBody>
          <a:bodyPr>
            <a:normAutofit/>
          </a:bodyPr>
          <a:p>
            <a:pPr indent="-228240">
              <a:lnSpc>
                <a:spcPct val="90000"/>
              </a:lnSpc>
              <a:spcAft>
                <a:spcPts val="601"/>
              </a:spcAft>
              <a:buClr>
                <a:srgbClr val="000000"/>
              </a:buClr>
              <a:buFont typeface="Arial"/>
              <a:buChar char="•"/>
            </a:pPr>
            <a:r>
              <a:rPr b="0" lang="en-US" sz="2400" spc="-1" strike="noStrike">
                <a:solidFill>
                  <a:srgbClr val="000000"/>
                </a:solidFill>
                <a:latin typeface="Calibri"/>
              </a:rPr>
              <a:t>CASES that demonstrate THEORY</a:t>
            </a:r>
            <a:endParaRPr b="0" lang="en-US" sz="2400" spc="-1" strike="noStrike">
              <a:latin typeface="Arial"/>
            </a:endParaRPr>
          </a:p>
          <a:p>
            <a:pPr>
              <a:lnSpc>
                <a:spcPct val="90000"/>
              </a:lnSpc>
              <a:spcAft>
                <a:spcPts val="601"/>
              </a:spcAft>
            </a:pPr>
            <a:endParaRPr b="0" lang="en-US" sz="2400" spc="-1" strike="noStrike">
              <a:latin typeface="Arial"/>
            </a:endParaRPr>
          </a:p>
          <a:p>
            <a:pPr indent="-228240">
              <a:lnSpc>
                <a:spcPct val="90000"/>
              </a:lnSpc>
              <a:spcAft>
                <a:spcPts val="601"/>
              </a:spcAft>
              <a:buClr>
                <a:srgbClr val="000000"/>
              </a:buClr>
              <a:buFont typeface="Arial"/>
              <a:buChar char="•"/>
            </a:pPr>
            <a:r>
              <a:rPr b="0" lang="en-US" sz="2400" spc="-1" strike="noStrike">
                <a:solidFill>
                  <a:srgbClr val="000000"/>
                </a:solidFill>
                <a:latin typeface="Calibri"/>
              </a:rPr>
              <a:t>Kenneth and David’s article on business modeling including supply chain and value propositions</a:t>
            </a:r>
            <a:endParaRPr b="0" lang="en-US" sz="2400" spc="-1" strike="noStrike">
              <a:latin typeface="Arial"/>
            </a:endParaRPr>
          </a:p>
          <a:p>
            <a:pPr>
              <a:lnSpc>
                <a:spcPct val="90000"/>
              </a:lnSpc>
              <a:spcAft>
                <a:spcPts val="601"/>
              </a:spcAft>
            </a:pPr>
            <a:endParaRPr b="0" lang="en-US" sz="2400" spc="-1" strike="noStrike">
              <a:latin typeface="Arial"/>
            </a:endParaRPr>
          </a:p>
          <a:p>
            <a:pPr indent="-228240">
              <a:lnSpc>
                <a:spcPct val="90000"/>
              </a:lnSpc>
              <a:spcAft>
                <a:spcPts val="601"/>
              </a:spcAft>
              <a:buClr>
                <a:srgbClr val="000000"/>
              </a:buClr>
              <a:buFont typeface="Arial"/>
              <a:buChar char="•"/>
            </a:pPr>
            <a:r>
              <a:rPr b="0" lang="en-US" sz="2400" spc="-1" strike="noStrike">
                <a:solidFill>
                  <a:srgbClr val="000000"/>
                </a:solidFill>
                <a:latin typeface="Calibri"/>
              </a:rPr>
              <a:t>Mogens and David’s example of Danish agriculture efforts to make TBL workable</a:t>
            </a:r>
            <a:endParaRPr b="0" lang="en-US" sz="2400" spc="-1" strike="noStrike">
              <a:latin typeface="Arial"/>
            </a:endParaRPr>
          </a:p>
          <a:p>
            <a:pPr>
              <a:lnSpc>
                <a:spcPct val="90000"/>
              </a:lnSpc>
              <a:spcAft>
                <a:spcPts val="601"/>
              </a:spcAft>
            </a:pPr>
            <a:endParaRPr b="0" lang="en-US" sz="2400" spc="-1" strike="noStrike">
              <a:latin typeface="Arial"/>
            </a:endParaRPr>
          </a:p>
          <a:p>
            <a:pPr indent="-228240">
              <a:lnSpc>
                <a:spcPct val="90000"/>
              </a:lnSpc>
              <a:spcAft>
                <a:spcPts val="601"/>
              </a:spcAft>
              <a:buClr>
                <a:srgbClr val="000000"/>
              </a:buClr>
              <a:buFont typeface="Arial"/>
              <a:buChar char="•"/>
            </a:pPr>
            <a:r>
              <a:rPr b="0" lang="en-US" sz="2400" spc="-1" strike="noStrike">
                <a:solidFill>
                  <a:srgbClr val="000000"/>
                </a:solidFill>
                <a:latin typeface="Calibri"/>
              </a:rPr>
              <a:t>David and Rana’s Ecological Business Modeling</a:t>
            </a:r>
            <a:endParaRPr b="0" lang="en-US" sz="2400" spc="-1" strike="noStrike">
              <a:latin typeface="Arial"/>
            </a:endParaRPr>
          </a:p>
          <a:p>
            <a:pPr>
              <a:lnSpc>
                <a:spcPct val="90000"/>
              </a:lnSpc>
              <a:spcAft>
                <a:spcPts val="601"/>
              </a:spcAft>
            </a:pPr>
            <a:endParaRPr b="0" lang="en-US" sz="2400" spc="-1" strike="noStrike">
              <a:latin typeface="Arial"/>
            </a:endParaRPr>
          </a:p>
        </p:txBody>
      </p:sp>
      <p:pic>
        <p:nvPicPr>
          <p:cNvPr id="566" name="Picture 3" descr=""/>
          <p:cNvPicPr/>
          <p:nvPr/>
        </p:nvPicPr>
        <p:blipFill>
          <a:blip r:embed="rId1"/>
          <a:srcRect l="44647" t="0" r="4656" b="0"/>
          <a:stretch/>
        </p:blipFill>
        <p:spPr>
          <a:xfrm>
            <a:off x="0" y="0"/>
            <a:ext cx="4635360" cy="6857640"/>
          </a:xfrm>
          <a:prstGeom prst="rect">
            <a:avLst/>
          </a:prstGeom>
          <a:ln w="0">
            <a:noFill/>
          </a:ln>
        </p:spPr>
      </p:pic>
      <p:sp>
        <p:nvSpPr>
          <p:cNvPr id="567" name="Line 2"/>
          <p:cNvSpPr/>
          <p:nvPr/>
        </p:nvSpPr>
        <p:spPr>
          <a:xfrm>
            <a:off x="5080680" y="2115000"/>
            <a:ext cx="6309360" cy="0"/>
          </a:xfrm>
          <a:prstGeom prst="line">
            <a:avLst/>
          </a:prstGeom>
          <a:ln w="19050">
            <a:solidFill>
              <a:srgbClr val="589195"/>
            </a:solidFil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8" name="CustomShape 1"/>
          <p:cNvSpPr/>
          <p:nvPr/>
        </p:nvSpPr>
        <p:spPr>
          <a:xfrm>
            <a:off x="832680" y="310320"/>
            <a:ext cx="10204920" cy="8218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2400" spc="-1" strike="noStrike">
                <a:solidFill>
                  <a:srgbClr val="000000"/>
                </a:solidFill>
                <a:latin typeface="Calibri"/>
              </a:rPr>
              <a:t>NEXT Part 2:  We look at STORYTELLING METHODS</a:t>
            </a:r>
            <a:endParaRPr b="0" lang="en-US" sz="2400" spc="-1" strike="noStrike">
              <a:latin typeface="Arial"/>
            </a:endParaRPr>
          </a:p>
          <a:p>
            <a:pPr>
              <a:lnSpc>
                <a:spcPct val="100000"/>
              </a:lnSpc>
            </a:pPr>
            <a:endParaRPr b="0" lang="en-US" sz="2400" spc="-1" strike="noStrike">
              <a:latin typeface="Arial"/>
            </a:endParaRPr>
          </a:p>
        </p:txBody>
      </p:sp>
      <p:sp>
        <p:nvSpPr>
          <p:cNvPr id="569" name="TextShape 2"/>
          <p:cNvSpPr txBox="1"/>
          <p:nvPr/>
        </p:nvSpPr>
        <p:spPr>
          <a:xfrm>
            <a:off x="3025440" y="3358080"/>
            <a:ext cx="6993000" cy="1029600"/>
          </a:xfrm>
          <a:prstGeom prst="rect">
            <a:avLst/>
          </a:prstGeom>
          <a:noFill/>
          <a:ln w="0">
            <a:noFill/>
          </a:ln>
        </p:spPr>
        <p:txBody>
          <a:bodyPr lIns="90000" rIns="90000" tIns="45000" bIns="45000">
            <a:noAutofit/>
          </a:bodyPr>
          <a:p>
            <a:r>
              <a:rPr b="1" i="1" lang="en-US" sz="3700" spc="-1" strike="noStrike">
                <a:solidFill>
                  <a:srgbClr val="ffffff"/>
                </a:solidFill>
                <a:highlight>
                  <a:srgbClr val="ffff00"/>
                </a:highlight>
                <a:latin typeface="Calibri Light"/>
                <a:ea typeface="DejaVu Sans"/>
              </a:rPr>
              <a:t>Charles Sanders Peirce </a:t>
            </a:r>
            <a:br/>
            <a:r>
              <a:rPr b="1" i="1" lang="en-US" sz="3700" spc="-1" strike="noStrike">
                <a:solidFill>
                  <a:srgbClr val="ffffff"/>
                </a:solidFill>
                <a:highlight>
                  <a:srgbClr val="ffff00"/>
                </a:highlight>
                <a:latin typeface="Calibri Light"/>
                <a:ea typeface="DejaVu Sans"/>
              </a:rPr>
              <a:t>4 Tests of Self- Correcting Induction</a:t>
            </a:r>
            <a:endParaRPr b="0" lang="en-US" sz="3700" spc="-1" strike="noStrike">
              <a:highlight>
                <a:srgbClr val="ffff00"/>
              </a:highlight>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0" name="CustomShape 1"/>
          <p:cNvSpPr/>
          <p:nvPr/>
        </p:nvSpPr>
        <p:spPr>
          <a:xfrm>
            <a:off x="1959120" y="261000"/>
            <a:ext cx="9796320" cy="1131480"/>
          </a:xfrm>
          <a:prstGeom prst="rect">
            <a:avLst/>
          </a:prstGeom>
          <a:noFill/>
          <a:ln w="0">
            <a:noFill/>
          </a:ln>
        </p:spPr>
        <p:style>
          <a:lnRef idx="0"/>
          <a:fillRef idx="0"/>
          <a:effectRef idx="0"/>
          <a:fontRef idx="minor"/>
        </p:style>
        <p:txBody>
          <a:bodyPr lIns="0" rIns="0" tIns="0" bIns="0" anchor="ctr">
            <a:normAutofit/>
          </a:bodyPr>
          <a:p>
            <a:pPr algn="ctr">
              <a:lnSpc>
                <a:spcPct val="100000"/>
              </a:lnSpc>
            </a:pPr>
            <a:r>
              <a:rPr b="0" lang="en-US" sz="3300" spc="-1" strike="noStrike">
                <a:solidFill>
                  <a:srgbClr val="050505"/>
                </a:solidFill>
                <a:latin typeface="Times New Roman"/>
              </a:rPr>
              <a:t>DENY THE DOMINANT PLOT?</a:t>
            </a:r>
            <a:endParaRPr b="0" lang="en-US" sz="3300" spc="-1" strike="noStrike">
              <a:latin typeface="Arial"/>
            </a:endParaRPr>
          </a:p>
        </p:txBody>
      </p:sp>
      <p:pic>
        <p:nvPicPr>
          <p:cNvPr id="571" name="" descr=""/>
          <p:cNvPicPr/>
          <p:nvPr/>
        </p:nvPicPr>
        <p:blipFill>
          <a:blip r:embed="rId1"/>
          <a:stretch/>
        </p:blipFill>
        <p:spPr>
          <a:xfrm>
            <a:off x="1938240" y="1105560"/>
            <a:ext cx="10252440" cy="5252400"/>
          </a:xfrm>
          <a:prstGeom prst="rect">
            <a:avLst/>
          </a:prstGeom>
          <a:ln w="1800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2" name="CustomShape 1"/>
          <p:cNvSpPr/>
          <p:nvPr/>
        </p:nvSpPr>
        <p:spPr>
          <a:xfrm>
            <a:off x="1959120" y="261000"/>
            <a:ext cx="9796320" cy="1131480"/>
          </a:xfrm>
          <a:prstGeom prst="rect">
            <a:avLst/>
          </a:prstGeom>
          <a:noFill/>
          <a:ln w="0">
            <a:noFill/>
          </a:ln>
        </p:spPr>
        <p:style>
          <a:lnRef idx="0"/>
          <a:fillRef idx="0"/>
          <a:effectRef idx="0"/>
          <a:fontRef idx="minor"/>
        </p:style>
        <p:txBody>
          <a:bodyPr lIns="0" rIns="0" tIns="0" bIns="0" anchor="ctr">
            <a:normAutofit/>
          </a:bodyPr>
          <a:p>
            <a:pPr algn="ctr">
              <a:lnSpc>
                <a:spcPct val="100000"/>
              </a:lnSpc>
            </a:pPr>
            <a:r>
              <a:rPr b="0" lang="en-US" sz="3300" spc="-1" strike="noStrike">
                <a:solidFill>
                  <a:srgbClr val="050505"/>
                </a:solidFill>
                <a:latin typeface="Times New Roman"/>
              </a:rPr>
              <a:t>Help Stories Along –&gt; RESITUATE</a:t>
            </a:r>
            <a:endParaRPr b="0" lang="en-US" sz="3300" spc="-1" strike="noStrike">
              <a:latin typeface="Arial"/>
            </a:endParaRPr>
          </a:p>
        </p:txBody>
      </p:sp>
      <p:pic>
        <p:nvPicPr>
          <p:cNvPr id="573" name="" descr=""/>
          <p:cNvPicPr/>
          <p:nvPr/>
        </p:nvPicPr>
        <p:blipFill>
          <a:blip r:embed="rId1"/>
          <a:stretch/>
        </p:blipFill>
        <p:spPr>
          <a:xfrm>
            <a:off x="2430720" y="1448640"/>
            <a:ext cx="9590760" cy="4690440"/>
          </a:xfrm>
          <a:prstGeom prst="rect">
            <a:avLst/>
          </a:prstGeom>
          <a:ln w="1800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4" name="" descr=""/>
          <p:cNvPicPr/>
          <p:nvPr/>
        </p:nvPicPr>
        <p:blipFill>
          <a:blip r:embed="rId1"/>
          <a:stretch/>
        </p:blipFill>
        <p:spPr>
          <a:xfrm>
            <a:off x="2182320" y="0"/>
            <a:ext cx="10008000" cy="6081840"/>
          </a:xfrm>
          <a:prstGeom prst="rect">
            <a:avLst/>
          </a:prstGeom>
          <a:ln w="1800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8fbf6">
                <a:alpha val="82352"/>
              </a:srgbClr>
            </a:gs>
            <a:gs pos="100000">
              <a:srgbClr val="bedcaa">
                <a:alpha val="60000"/>
              </a:srgbClr>
            </a:gs>
          </a:gsLst>
          <a:lin ang="5400000"/>
        </a:gradFill>
      </p:bgPr>
    </p:bg>
    <p:spTree>
      <p:nvGrpSpPr>
        <p:cNvPr id="1" name=""/>
        <p:cNvGrpSpPr/>
        <p:nvPr/>
      </p:nvGrpSpPr>
      <p:grpSpPr>
        <a:xfrm>
          <a:off x="0" y="0"/>
          <a:ext cx="0" cy="0"/>
          <a:chOff x="0" y="0"/>
          <a:chExt cx="0" cy="0"/>
        </a:xfrm>
      </p:grpSpPr>
      <p:pic>
        <p:nvPicPr>
          <p:cNvPr id="575" name="Picture 1_0" descr=""/>
          <p:cNvPicPr/>
          <p:nvPr/>
        </p:nvPicPr>
        <p:blipFill>
          <a:blip r:embed="rId1"/>
          <a:stretch/>
        </p:blipFill>
        <p:spPr>
          <a:xfrm>
            <a:off x="2011680" y="899280"/>
            <a:ext cx="7527960" cy="5135040"/>
          </a:xfrm>
          <a:prstGeom prst="rect">
            <a:avLst/>
          </a:prstGeom>
          <a:ln w="0">
            <a:noFill/>
          </a:ln>
        </p:spPr>
      </p:pic>
      <p:sp>
        <p:nvSpPr>
          <p:cNvPr id="576" name="CustomShape 1"/>
          <p:cNvSpPr/>
          <p:nvPr/>
        </p:nvSpPr>
        <p:spPr>
          <a:xfrm>
            <a:off x="106560" y="6211800"/>
            <a:ext cx="15950880" cy="638640"/>
          </a:xfrm>
          <a:prstGeom prst="rect">
            <a:avLst/>
          </a:prstGeom>
          <a:gradFill rotWithShape="0">
            <a:gsLst>
              <a:gs pos="0">
                <a:srgbClr val="f8fbf6"/>
              </a:gs>
              <a:gs pos="100000">
                <a:srgbClr val="bedcaa"/>
              </a:gs>
            </a:gsLst>
            <a:lin ang="5400000"/>
          </a:gradFill>
          <a:ln w="0">
            <a:noFill/>
          </a:ln>
        </p:spPr>
        <p:style>
          <a:lnRef idx="0"/>
          <a:fillRef idx="0"/>
          <a:effectRef idx="0"/>
          <a:fontRef idx="minor"/>
        </p:style>
        <p:txBody>
          <a:bodyPr lIns="90000" rIns="90000" tIns="45000" bIns="45000">
            <a:spAutoFit/>
          </a:bodyPr>
          <a:p>
            <a:pPr>
              <a:lnSpc>
                <a:spcPct val="100000"/>
              </a:lnSpc>
            </a:pPr>
            <a:r>
              <a:rPr b="1" lang="en-US" sz="1800" spc="-1" strike="noStrike" cap="all">
                <a:solidFill>
                  <a:srgbClr val="000000"/>
                </a:solidFill>
                <a:latin typeface="Calibri"/>
                <a:ea typeface="DejaVu Sans"/>
              </a:rPr>
              <a:t>Figure 18: Self-Correcting Induction Methodology (diagram by Mark Van der Klei, used by permission)</a:t>
            </a:r>
            <a:endParaRPr b="0" lang="en-US" sz="1800" spc="-1" strike="noStrike">
              <a:latin typeface="Arial"/>
            </a:endParaRPr>
          </a:p>
          <a:p>
            <a:pPr>
              <a:lnSpc>
                <a:spcPct val="100000"/>
              </a:lnSpc>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ffffff">
                <a:alpha val="50196"/>
              </a:srgbClr>
            </a:gs>
          </a:gsLst>
          <a:lin ang="5400000"/>
        </a:gradFill>
      </p:bgPr>
    </p:bg>
    <p:spTree>
      <p:nvGrpSpPr>
        <p:cNvPr id="1" name=""/>
        <p:cNvGrpSpPr/>
        <p:nvPr/>
      </p:nvGrpSpPr>
      <p:grpSpPr>
        <a:xfrm>
          <a:off x="0" y="0"/>
          <a:ext cx="0" cy="0"/>
          <a:chOff x="0" y="0"/>
          <a:chExt cx="0" cy="0"/>
        </a:xfrm>
      </p:grpSpPr>
      <p:sp>
        <p:nvSpPr>
          <p:cNvPr id="577"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578" name="CustomShape 2"/>
          <p:cNvSpPr/>
          <p:nvPr/>
        </p:nvSpPr>
        <p:spPr>
          <a:xfrm>
            <a:off x="4142160" y="900720"/>
            <a:ext cx="759240" cy="5710680"/>
          </a:xfrm>
          <a:custGeom>
            <a:avLst/>
            <a:gdLst/>
            <a:ahLst/>
            <a:rect l="l" t="t" r="r" b="b"/>
            <a:pathLst>
              <a:path w="414" h="2447">
                <a:moveTo>
                  <a:pt x="414" y="2447"/>
                </a:moveTo>
                <a:lnTo>
                  <a:pt x="0" y="2247"/>
                </a:lnTo>
                <a:lnTo>
                  <a:pt x="0" y="0"/>
                </a:lnTo>
                <a:lnTo>
                  <a:pt x="414" y="200"/>
                </a:lnTo>
                <a:lnTo>
                  <a:pt x="414" y="2447"/>
                </a:lnTo>
                <a:close/>
              </a:path>
            </a:pathLst>
          </a:custGeom>
          <a:solidFill>
            <a:schemeClr val="accent1">
              <a:lumMod val="75000"/>
            </a:schemeClr>
          </a:solidFill>
          <a:ln w="0">
            <a:noFill/>
          </a:ln>
        </p:spPr>
        <p:style>
          <a:lnRef idx="0"/>
          <a:fillRef idx="0"/>
          <a:effectRef idx="0"/>
          <a:fontRef idx="minor"/>
        </p:style>
      </p:sp>
      <p:sp>
        <p:nvSpPr>
          <p:cNvPr id="579" name="CustomShape 3"/>
          <p:cNvSpPr/>
          <p:nvPr/>
        </p:nvSpPr>
        <p:spPr>
          <a:xfrm>
            <a:off x="4144320" y="633240"/>
            <a:ext cx="482400" cy="5520960"/>
          </a:xfrm>
          <a:custGeom>
            <a:avLst/>
            <a:gdLst/>
            <a:ahLst/>
            <a:rect l="l" t="t" r="r" b="b"/>
            <a:pathLst>
              <a:path w="209" h="2358">
                <a:moveTo>
                  <a:pt x="209" y="2246"/>
                </a:moveTo>
                <a:lnTo>
                  <a:pt x="0" y="2358"/>
                </a:lnTo>
                <a:lnTo>
                  <a:pt x="0" y="111"/>
                </a:lnTo>
                <a:lnTo>
                  <a:pt x="209" y="0"/>
                </a:lnTo>
                <a:lnTo>
                  <a:pt x="209" y="2246"/>
                </a:lnTo>
                <a:close/>
              </a:path>
            </a:pathLst>
          </a:custGeom>
          <a:solidFill>
            <a:schemeClr val="accent1">
              <a:lumMod val="50000"/>
            </a:schemeClr>
          </a:solidFill>
          <a:ln w="0">
            <a:noFill/>
          </a:ln>
        </p:spPr>
        <p:style>
          <a:lnRef idx="0"/>
          <a:fillRef idx="0"/>
          <a:effectRef idx="0"/>
          <a:fontRef idx="minor"/>
        </p:style>
      </p:sp>
      <p:sp>
        <p:nvSpPr>
          <p:cNvPr id="580" name="CustomShape 4"/>
          <p:cNvSpPr/>
          <p:nvPr/>
        </p:nvSpPr>
        <p:spPr>
          <a:xfrm>
            <a:off x="634680" y="636840"/>
            <a:ext cx="3999600" cy="5257440"/>
          </a:xfrm>
          <a:custGeom>
            <a:avLst/>
            <a:gdLst/>
            <a:ah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p:style>
      </p:sp>
      <p:sp>
        <p:nvSpPr>
          <p:cNvPr id="581" name="CustomShape 5"/>
          <p:cNvSpPr/>
          <p:nvPr/>
        </p:nvSpPr>
        <p:spPr>
          <a:xfrm>
            <a:off x="934920" y="982440"/>
            <a:ext cx="3387960" cy="4560480"/>
          </a:xfrm>
          <a:prstGeom prst="rect">
            <a:avLst/>
          </a:prstGeom>
          <a:noFill/>
          <a:ln w="0">
            <a:noFill/>
          </a:ln>
        </p:spPr>
        <p:style>
          <a:lnRef idx="0"/>
          <a:fillRef idx="0"/>
          <a:effectRef idx="0"/>
          <a:fontRef idx="minor"/>
        </p:style>
        <p:txBody>
          <a:bodyPr anchor="ctr">
            <a:normAutofit/>
          </a:bodyPr>
          <a:p>
            <a:pPr>
              <a:lnSpc>
                <a:spcPct val="90000"/>
              </a:lnSpc>
              <a:spcAft>
                <a:spcPts val="601"/>
              </a:spcAft>
            </a:pPr>
            <a:r>
              <a:rPr b="0" lang="en-US" sz="4000" spc="-1" strike="noStrike">
                <a:solidFill>
                  <a:srgbClr val="ffffff"/>
                </a:solidFill>
                <a:latin typeface="Calibri Light"/>
              </a:rPr>
              <a:t>What is the </a:t>
            </a:r>
            <a:endParaRPr b="0" lang="en-US" sz="4000" spc="-1" strike="noStrike">
              <a:latin typeface="Arial"/>
            </a:endParaRPr>
          </a:p>
          <a:p>
            <a:pPr>
              <a:lnSpc>
                <a:spcPct val="90000"/>
              </a:lnSpc>
              <a:spcAft>
                <a:spcPts val="601"/>
              </a:spcAft>
            </a:pPr>
            <a:r>
              <a:rPr b="0" lang="en-US" sz="4000" spc="-1" strike="noStrike">
                <a:solidFill>
                  <a:srgbClr val="ffffff"/>
                </a:solidFill>
                <a:latin typeface="Calibri Light"/>
              </a:rPr>
              <a:t>A-I-D Model </a:t>
            </a:r>
            <a:endParaRPr b="0" lang="en-US" sz="4000" spc="-1" strike="noStrike">
              <a:latin typeface="Arial"/>
            </a:endParaRPr>
          </a:p>
          <a:p>
            <a:pPr>
              <a:lnSpc>
                <a:spcPct val="90000"/>
              </a:lnSpc>
              <a:spcAft>
                <a:spcPts val="601"/>
              </a:spcAft>
            </a:pPr>
            <a:r>
              <a:rPr b="0" lang="en-US" sz="4000" spc="-1" strike="noStrike">
                <a:solidFill>
                  <a:srgbClr val="ffffff"/>
                </a:solidFill>
                <a:latin typeface="Calibri Light"/>
              </a:rPr>
              <a:t>of STORYTELLING SCIENCE?</a:t>
            </a:r>
            <a:endParaRPr b="0" lang="en-US" sz="4000" spc="-1" strike="noStrike">
              <a:latin typeface="Arial"/>
            </a:endParaRPr>
          </a:p>
        </p:txBody>
      </p:sp>
      <p:sp>
        <p:nvSpPr>
          <p:cNvPr id="582" name="CustomShape 6"/>
          <p:cNvSpPr/>
          <p:nvPr/>
        </p:nvSpPr>
        <p:spPr>
          <a:xfrm>
            <a:off x="4901760" y="1352160"/>
            <a:ext cx="6655320" cy="5251320"/>
          </a:xfrm>
          <a:prstGeom prst="rect">
            <a:avLst/>
          </a:prstGeom>
          <a:solidFill>
            <a:schemeClr val="accent1"/>
          </a:solidFill>
          <a:ln w="0">
            <a:noFill/>
          </a:ln>
        </p:spPr>
        <p:style>
          <a:lnRef idx="0"/>
          <a:fillRef idx="0"/>
          <a:effectRef idx="0"/>
          <a:fontRef idx="minor"/>
        </p:style>
      </p:sp>
      <p:sp>
        <p:nvSpPr>
          <p:cNvPr id="583" name="CustomShape 7"/>
          <p:cNvSpPr/>
          <p:nvPr/>
        </p:nvSpPr>
        <p:spPr>
          <a:xfrm>
            <a:off x="5221800" y="1719720"/>
            <a:ext cx="5948640" cy="4334400"/>
          </a:xfrm>
          <a:prstGeom prst="rect">
            <a:avLst/>
          </a:prstGeom>
          <a:noFill/>
          <a:ln w="0">
            <a:noFill/>
          </a:ln>
        </p:spPr>
        <p:style>
          <a:lnRef idx="0"/>
          <a:fillRef idx="0"/>
          <a:effectRef idx="0"/>
          <a:fontRef idx="minor"/>
        </p:style>
        <p:txBody>
          <a:bodyPr anchor="ctr">
            <a:normAutofit/>
          </a:bodyPr>
          <a:p>
            <a:pPr marL="343080" indent="-228240">
              <a:lnSpc>
                <a:spcPct val="90000"/>
              </a:lnSpc>
              <a:spcBef>
                <a:spcPts val="641"/>
              </a:spcBef>
              <a:buClr>
                <a:srgbClr val="000000"/>
              </a:buClr>
              <a:buFont typeface="Arial"/>
              <a:buChar char="•"/>
            </a:pPr>
            <a:r>
              <a:rPr b="0" lang="en-US" sz="2400" spc="-1" strike="noStrike" u="sng">
                <a:solidFill>
                  <a:srgbClr val="feffff"/>
                </a:solidFill>
                <a:uFillTx/>
                <a:latin typeface="Calibri"/>
              </a:rPr>
              <a:t>Use Abduction</a:t>
            </a:r>
            <a:r>
              <a:rPr b="0" lang="en-US" sz="2400" spc="-1" strike="noStrike">
                <a:solidFill>
                  <a:srgbClr val="feffff"/>
                </a:solidFill>
                <a:latin typeface="Calibri"/>
              </a:rPr>
              <a:t>, and let the story emerge.</a:t>
            </a:r>
            <a:endParaRPr b="0" lang="en-US" sz="2400" spc="-1" strike="noStrike">
              <a:latin typeface="Arial"/>
            </a:endParaRPr>
          </a:p>
          <a:p>
            <a:pPr>
              <a:lnSpc>
                <a:spcPct val="90000"/>
              </a:lnSpc>
              <a:spcBef>
                <a:spcPts val="641"/>
              </a:spcBef>
            </a:pPr>
            <a:endParaRPr b="0" lang="en-US" sz="2400" spc="-1" strike="noStrike">
              <a:latin typeface="Arial"/>
            </a:endParaRPr>
          </a:p>
          <a:p>
            <a:pPr marL="343080" indent="-228240">
              <a:lnSpc>
                <a:spcPct val="90000"/>
              </a:lnSpc>
              <a:spcBef>
                <a:spcPts val="641"/>
              </a:spcBef>
              <a:buClr>
                <a:srgbClr val="000000"/>
              </a:buClr>
              <a:buFont typeface="Arial"/>
              <a:buChar char="•"/>
            </a:pPr>
            <a:r>
              <a:rPr b="0" lang="en-US" sz="2400" spc="-1" strike="noStrike" u="sng">
                <a:solidFill>
                  <a:srgbClr val="feffff"/>
                </a:solidFill>
                <a:uFillTx/>
                <a:latin typeface="Calibri"/>
              </a:rPr>
              <a:t>Use Induction </a:t>
            </a:r>
            <a:r>
              <a:rPr b="0" lang="en-US" sz="2400" spc="-1" strike="noStrike">
                <a:solidFill>
                  <a:srgbClr val="feffff"/>
                </a:solidFill>
                <a:latin typeface="Calibri"/>
              </a:rPr>
              <a:t>by observing something and then draw a conclusion which can be explored.</a:t>
            </a:r>
            <a:endParaRPr b="0" lang="en-US" sz="2400" spc="-1" strike="noStrike">
              <a:latin typeface="Arial"/>
            </a:endParaRPr>
          </a:p>
          <a:p>
            <a:pPr indent="-228240">
              <a:lnSpc>
                <a:spcPct val="90000"/>
              </a:lnSpc>
              <a:spcBef>
                <a:spcPts val="641"/>
              </a:spcBef>
              <a:buClr>
                <a:srgbClr val="feffff"/>
              </a:buClr>
              <a:buFont typeface="Arial"/>
              <a:buChar char="•"/>
              <a:tabLst>
                <a:tab algn="l" pos="0"/>
              </a:tabLst>
            </a:pPr>
            <a:r>
              <a:rPr b="0" lang="en-US" sz="2400" spc="-1" strike="noStrike">
                <a:solidFill>
                  <a:srgbClr val="feffff"/>
                </a:solidFill>
                <a:latin typeface="Calibri"/>
              </a:rPr>
              <a:t> </a:t>
            </a:r>
            <a:endParaRPr b="0" lang="en-US" sz="2400" spc="-1" strike="noStrike">
              <a:latin typeface="Arial"/>
            </a:endParaRPr>
          </a:p>
          <a:p>
            <a:pPr marL="343080" indent="-228240">
              <a:lnSpc>
                <a:spcPct val="90000"/>
              </a:lnSpc>
              <a:spcBef>
                <a:spcPts val="641"/>
              </a:spcBef>
              <a:buClr>
                <a:srgbClr val="000000"/>
              </a:buClr>
              <a:buFont typeface="Arial"/>
              <a:buChar char="•"/>
              <a:tabLst>
                <a:tab algn="l" pos="0"/>
              </a:tabLst>
            </a:pPr>
            <a:r>
              <a:rPr b="0" lang="en-US" sz="2400" spc="-1" strike="noStrike" u="sng">
                <a:solidFill>
                  <a:srgbClr val="feffff"/>
                </a:solidFill>
                <a:uFillTx/>
                <a:latin typeface="Calibri"/>
              </a:rPr>
              <a:t>Use Deduction</a:t>
            </a:r>
            <a:r>
              <a:rPr b="0" lang="en-US" sz="2400" spc="-1" strike="noStrike">
                <a:solidFill>
                  <a:srgbClr val="feffff"/>
                </a:solidFill>
                <a:latin typeface="Calibri"/>
              </a:rPr>
              <a:t> by forming a general theory   </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alpha val="50196"/>
              </a:srgbClr>
            </a:gs>
          </a:gsLst>
          <a:lin ang="5400000"/>
        </a:gradFill>
      </p:bgPr>
    </p:bg>
    <p:spTree>
      <p:nvGrpSpPr>
        <p:cNvPr id="1" name=""/>
        <p:cNvGrpSpPr/>
        <p:nvPr/>
      </p:nvGrpSpPr>
      <p:grpSpPr>
        <a:xfrm>
          <a:off x="0" y="0"/>
          <a:ext cx="0" cy="0"/>
          <a:chOff x="0" y="0"/>
          <a:chExt cx="0" cy="0"/>
        </a:xfrm>
      </p:grpSpPr>
      <p:sp>
        <p:nvSpPr>
          <p:cNvPr id="525" name="CustomShape 1"/>
          <p:cNvSpPr/>
          <p:nvPr/>
        </p:nvSpPr>
        <p:spPr>
          <a:xfrm>
            <a:off x="0" y="0"/>
            <a:ext cx="12188520" cy="6857640"/>
          </a:xfrm>
          <a:prstGeom prst="rect">
            <a:avLst/>
          </a:prstGeom>
          <a:gradFill rotWithShape="0">
            <a:gsLst>
              <a:gs pos="0">
                <a:srgbClr val="f6f8fc"/>
              </a:gs>
              <a:gs pos="100000">
                <a:srgbClr val="abc0e4"/>
              </a:gs>
            </a:gsLst>
            <a:lin ang="5400000"/>
          </a:gradFill>
          <a:ln>
            <a:noFill/>
          </a:ln>
        </p:spPr>
        <p:style>
          <a:lnRef idx="2">
            <a:schemeClr val="accent1">
              <a:shade val="50000"/>
            </a:schemeClr>
          </a:lnRef>
          <a:fillRef idx="1">
            <a:schemeClr val="accent1"/>
          </a:fillRef>
          <a:effectRef idx="0">
            <a:schemeClr val="accent1"/>
          </a:effectRef>
          <a:fontRef idx="minor"/>
        </p:style>
      </p:sp>
      <p:sp>
        <p:nvSpPr>
          <p:cNvPr id="526" name="CustomShape 2"/>
          <p:cNvSpPr/>
          <p:nvPr/>
        </p:nvSpPr>
        <p:spPr>
          <a:xfrm>
            <a:off x="409680" y="1022400"/>
            <a:ext cx="709200" cy="2095200"/>
          </a:xfrm>
          <a:custGeom>
            <a:avLst/>
            <a:gdLst/>
            <a:ahLst/>
            <a:rect l="l" t="t" r="r" b="b"/>
            <a:pathLst>
              <a:path w="447" h="1363">
                <a:moveTo>
                  <a:pt x="447" y="1363"/>
                </a:moveTo>
                <a:lnTo>
                  <a:pt x="0" y="987"/>
                </a:lnTo>
                <a:lnTo>
                  <a:pt x="0" y="0"/>
                </a:lnTo>
                <a:lnTo>
                  <a:pt x="447" y="376"/>
                </a:lnTo>
                <a:lnTo>
                  <a:pt x="447" y="1363"/>
                </a:lnTo>
                <a:close/>
              </a:path>
            </a:pathLst>
          </a:custGeom>
          <a:solidFill>
            <a:schemeClr val="accent1">
              <a:lumMod val="50000"/>
            </a:schemeClr>
          </a:solidFill>
          <a:ln w="0">
            <a:noFill/>
          </a:ln>
        </p:spPr>
        <p:style>
          <a:lnRef idx="0"/>
          <a:fillRef idx="0"/>
          <a:effectRef idx="0"/>
          <a:fontRef idx="minor"/>
        </p:style>
      </p:sp>
      <p:sp>
        <p:nvSpPr>
          <p:cNvPr id="527" name="CustomShape 3"/>
          <p:cNvSpPr/>
          <p:nvPr/>
        </p:nvSpPr>
        <p:spPr>
          <a:xfrm>
            <a:off x="409680" y="837720"/>
            <a:ext cx="402840" cy="1704960"/>
          </a:xfrm>
          <a:custGeom>
            <a:avLst/>
            <a:gdLst/>
            <a:ahLst/>
            <a:rect l="l" t="t" r="r" b="b"/>
            <a:pathLst>
              <a:path w="254" h="1109">
                <a:moveTo>
                  <a:pt x="254" y="987"/>
                </a:moveTo>
                <a:lnTo>
                  <a:pt x="0" y="1109"/>
                </a:lnTo>
                <a:lnTo>
                  <a:pt x="0" y="119"/>
                </a:lnTo>
                <a:lnTo>
                  <a:pt x="254" y="0"/>
                </a:lnTo>
                <a:lnTo>
                  <a:pt x="254" y="987"/>
                </a:lnTo>
                <a:close/>
              </a:path>
            </a:pathLst>
          </a:custGeom>
          <a:solidFill>
            <a:schemeClr val="accent1">
              <a:lumMod val="75000"/>
            </a:schemeClr>
          </a:solidFill>
          <a:ln w="0">
            <a:noFill/>
          </a:ln>
        </p:spPr>
        <p:style>
          <a:lnRef idx="0"/>
          <a:fillRef idx="0"/>
          <a:effectRef idx="0"/>
          <a:fontRef idx="minor"/>
        </p:style>
      </p:sp>
      <p:sp>
        <p:nvSpPr>
          <p:cNvPr id="528" name="CustomShape 4"/>
          <p:cNvSpPr/>
          <p:nvPr/>
        </p:nvSpPr>
        <p:spPr>
          <a:xfrm>
            <a:off x="644760" y="640800"/>
            <a:ext cx="167760" cy="1712880"/>
          </a:xfrm>
          <a:custGeom>
            <a:avLst/>
            <a:gdLst/>
            <a:ahLst/>
            <a:rect l="l" t="t" r="r" b="b"/>
            <a:pathLst>
              <a:path w="106" h="1114">
                <a:moveTo>
                  <a:pt x="106" y="1114"/>
                </a:moveTo>
                <a:lnTo>
                  <a:pt x="0" y="1005"/>
                </a:lnTo>
                <a:lnTo>
                  <a:pt x="0" y="0"/>
                </a:lnTo>
                <a:lnTo>
                  <a:pt x="106" y="110"/>
                </a:lnTo>
                <a:lnTo>
                  <a:pt x="106" y="1114"/>
                </a:lnTo>
                <a:close/>
              </a:path>
            </a:pathLst>
          </a:custGeom>
          <a:solidFill>
            <a:schemeClr val="accent1">
              <a:lumMod val="50000"/>
            </a:schemeClr>
          </a:solidFill>
          <a:ln w="0">
            <a:noFill/>
          </a:ln>
        </p:spPr>
        <p:style>
          <a:lnRef idx="0"/>
          <a:fillRef idx="0"/>
          <a:effectRef idx="0"/>
          <a:fontRef idx="minor"/>
        </p:style>
      </p:sp>
      <p:sp>
        <p:nvSpPr>
          <p:cNvPr id="529" name="CustomShape 5"/>
          <p:cNvSpPr/>
          <p:nvPr/>
        </p:nvSpPr>
        <p:spPr>
          <a:xfrm>
            <a:off x="11223360" y="635760"/>
            <a:ext cx="328320" cy="1742040"/>
          </a:xfrm>
          <a:custGeom>
            <a:avLst/>
            <a:gdLst/>
            <a:ahLst/>
            <a:rect l="l" t="t" r="r" b="b"/>
            <a:pathLst>
              <a:path w="207" h="1114">
                <a:moveTo>
                  <a:pt x="207" y="987"/>
                </a:moveTo>
                <a:lnTo>
                  <a:pt x="0" y="1114"/>
                </a:lnTo>
                <a:lnTo>
                  <a:pt x="0" y="127"/>
                </a:lnTo>
                <a:lnTo>
                  <a:pt x="207" y="0"/>
                </a:lnTo>
                <a:lnTo>
                  <a:pt x="207" y="987"/>
                </a:lnTo>
                <a:close/>
              </a:path>
            </a:pathLst>
          </a:custGeom>
          <a:solidFill>
            <a:schemeClr val="accent1">
              <a:lumMod val="50000"/>
            </a:schemeClr>
          </a:solidFill>
          <a:ln w="0">
            <a:noFill/>
          </a:ln>
        </p:spPr>
        <p:style>
          <a:lnRef idx="0"/>
          <a:fillRef idx="0"/>
          <a:effectRef idx="0"/>
          <a:fontRef idx="minor"/>
        </p:style>
      </p:sp>
      <p:sp>
        <p:nvSpPr>
          <p:cNvPr id="530" name="CustomShape 6"/>
          <p:cNvSpPr/>
          <p:nvPr/>
        </p:nvSpPr>
        <p:spPr>
          <a:xfrm>
            <a:off x="644040" y="635760"/>
            <a:ext cx="10907640" cy="1541160"/>
          </a:xfrm>
          <a:prstGeom prst="rect">
            <a:avLst/>
          </a:prstGeom>
          <a:solidFill>
            <a:schemeClr val="accent1"/>
          </a:solidFill>
          <a:ln w="0">
            <a:noFill/>
          </a:ln>
        </p:spPr>
        <p:style>
          <a:lnRef idx="0"/>
          <a:fillRef idx="0"/>
          <a:effectRef idx="0"/>
          <a:fontRef idx="minor"/>
        </p:style>
      </p:sp>
      <p:sp>
        <p:nvSpPr>
          <p:cNvPr id="531" name="TextShape 7"/>
          <p:cNvSpPr txBox="1"/>
          <p:nvPr/>
        </p:nvSpPr>
        <p:spPr>
          <a:xfrm>
            <a:off x="958680" y="800280"/>
            <a:ext cx="10264320" cy="1142280"/>
          </a:xfrm>
          <a:prstGeom prst="rect">
            <a:avLst/>
          </a:prstGeom>
          <a:noFill/>
          <a:ln w="0">
            <a:noFill/>
          </a:ln>
        </p:spPr>
        <p:txBody>
          <a:bodyPr anchor="ctr">
            <a:normAutofit/>
          </a:bodyPr>
          <a:p>
            <a:pPr>
              <a:lnSpc>
                <a:spcPct val="90000"/>
              </a:lnSpc>
            </a:pPr>
            <a:r>
              <a:rPr b="0" lang="en-US" sz="4000" spc="-1" strike="noStrike">
                <a:solidFill>
                  <a:srgbClr val="ffffff"/>
                </a:solidFill>
                <a:latin typeface="Calibri Light"/>
              </a:rPr>
              <a:t>Presenters</a:t>
            </a:r>
            <a:endParaRPr b="0" lang="en-US" sz="4000" spc="-1" strike="noStrike">
              <a:solidFill>
                <a:srgbClr val="000000"/>
              </a:solidFill>
              <a:latin typeface="Calibri"/>
            </a:endParaRPr>
          </a:p>
        </p:txBody>
      </p:sp>
      <p:sp>
        <p:nvSpPr>
          <p:cNvPr id="532" name="TextShape 8"/>
          <p:cNvSpPr txBox="1"/>
          <p:nvPr/>
        </p:nvSpPr>
        <p:spPr>
          <a:xfrm>
            <a:off x="1367640" y="2341800"/>
            <a:ext cx="9708480" cy="3715560"/>
          </a:xfrm>
          <a:prstGeom prst="rect">
            <a:avLst/>
          </a:prstGeom>
          <a:noFill/>
          <a:ln w="0">
            <a:noFill/>
          </a:ln>
        </p:spPr>
        <p:txBody>
          <a:bodyPr anchor="ctr">
            <a:normAutofit/>
          </a:bodyPr>
          <a:p>
            <a:pPr marL="228600" indent="-228240">
              <a:lnSpc>
                <a:spcPct val="90000"/>
              </a:lnSpc>
              <a:spcBef>
                <a:spcPts val="641"/>
              </a:spcBef>
              <a:buClr>
                <a:srgbClr val="000000"/>
              </a:buClr>
              <a:buFont typeface="Arial"/>
              <a:buChar char="•"/>
              <a:tabLst>
                <a:tab algn="l" pos="0"/>
              </a:tabLst>
            </a:pPr>
            <a:r>
              <a:rPr b="1" lang="en-US" sz="2000" spc="-1" strike="noStrike">
                <a:solidFill>
                  <a:srgbClr val="000000"/>
                </a:solidFill>
                <a:latin typeface="Calibri Light"/>
                <a:ea typeface="DejaVu Sans"/>
              </a:rPr>
              <a:t>David M. Boje, Professor, Aalborg University, and   </a:t>
            </a:r>
            <a:endParaRPr b="0" lang="en-US" sz="2000" spc="-1" strike="noStrike">
              <a:solidFill>
                <a:srgbClr val="000000"/>
              </a:solidFill>
              <a:latin typeface="Calibri"/>
            </a:endParaRPr>
          </a:p>
          <a:p>
            <a:pPr marL="228600" indent="-228240">
              <a:lnSpc>
                <a:spcPct val="90000"/>
              </a:lnSpc>
              <a:spcBef>
                <a:spcPts val="641"/>
              </a:spcBef>
              <a:buClr>
                <a:srgbClr val="000000"/>
              </a:buClr>
              <a:buFont typeface="Arial"/>
              <a:buChar char="•"/>
              <a:tabLst>
                <a:tab algn="l" pos="0"/>
              </a:tabLst>
            </a:pPr>
            <a:r>
              <a:rPr b="1" lang="en-US" sz="2000" spc="-1" strike="noStrike">
                <a:solidFill>
                  <a:srgbClr val="000000"/>
                </a:solidFill>
                <a:latin typeface="Calibri Light"/>
                <a:ea typeface="DejaVu Sans"/>
              </a:rPr>
              <a:t>Professor Emeritus of Management,  New Mexico State University </a:t>
            </a:r>
            <a:endParaRPr b="0" lang="en-US" sz="2000" spc="-1" strike="noStrike">
              <a:solidFill>
                <a:srgbClr val="000000"/>
              </a:solidFill>
              <a:latin typeface="Calibri"/>
            </a:endParaRPr>
          </a:p>
          <a:p>
            <a:pPr marL="228600" indent="-228240">
              <a:lnSpc>
                <a:spcPct val="90000"/>
              </a:lnSpc>
              <a:spcBef>
                <a:spcPts val="641"/>
              </a:spcBef>
              <a:buClr>
                <a:srgbClr val="000000"/>
              </a:buClr>
              <a:buFont typeface="Arial"/>
              <a:buChar char="•"/>
              <a:tabLst>
                <a:tab algn="l" pos="0"/>
              </a:tabLst>
            </a:pPr>
            <a:r>
              <a:rPr b="1" lang="en-US" sz="2000" spc="-1" strike="noStrike">
                <a:solidFill>
                  <a:srgbClr val="000000"/>
                </a:solidFill>
                <a:latin typeface="Calibri Light"/>
                <a:ea typeface="DejaVu Sans"/>
              </a:rPr>
              <a:t>davidboje@gmail.com</a:t>
            </a:r>
            <a:endParaRPr b="0" lang="en-US" sz="2000" spc="-1" strike="noStrike">
              <a:solidFill>
                <a:srgbClr val="000000"/>
              </a:solidFill>
              <a:latin typeface="Calibri"/>
            </a:endParaRPr>
          </a:p>
          <a:p>
            <a:pPr>
              <a:lnSpc>
                <a:spcPct val="90000"/>
              </a:lnSpc>
              <a:spcBef>
                <a:spcPts val="641"/>
              </a:spcBef>
              <a:tabLst>
                <a:tab algn="l" pos="0"/>
              </a:tabLst>
            </a:pPr>
            <a:endParaRPr b="0" lang="en-US" sz="2000" spc="-1" strike="noStrike">
              <a:solidFill>
                <a:srgbClr val="000000"/>
              </a:solidFill>
              <a:latin typeface="Calibri"/>
            </a:endParaRPr>
          </a:p>
          <a:p>
            <a:pPr marL="228600" indent="-228240">
              <a:lnSpc>
                <a:spcPct val="90000"/>
              </a:lnSpc>
              <a:spcBef>
                <a:spcPts val="641"/>
              </a:spcBef>
              <a:buClr>
                <a:srgbClr val="000000"/>
              </a:buClr>
              <a:buFont typeface="Arial"/>
              <a:buChar char="•"/>
              <a:tabLst>
                <a:tab algn="l" pos="0"/>
              </a:tabLst>
            </a:pPr>
            <a:r>
              <a:rPr b="1" lang="en-US" sz="2000" spc="-1" strike="noStrike">
                <a:solidFill>
                  <a:srgbClr val="000000"/>
                </a:solidFill>
                <a:latin typeface="Calibri Light"/>
                <a:ea typeface="DejaVu Sans"/>
              </a:rPr>
              <a:t>Grace Ann Rosile, Professor Emeritus of Management, New Mexico State University</a:t>
            </a:r>
            <a:endParaRPr b="0" lang="en-US" sz="2000" spc="-1" strike="noStrike">
              <a:solidFill>
                <a:srgbClr val="000000"/>
              </a:solidFill>
              <a:latin typeface="Calibri"/>
            </a:endParaRPr>
          </a:p>
          <a:p>
            <a:pPr marL="228600" indent="-228240">
              <a:lnSpc>
                <a:spcPct val="90000"/>
              </a:lnSpc>
              <a:spcBef>
                <a:spcPts val="641"/>
              </a:spcBef>
              <a:buClr>
                <a:srgbClr val="000000"/>
              </a:buClr>
              <a:buFont typeface="Arial"/>
              <a:buChar char="•"/>
              <a:tabLst>
                <a:tab algn="l" pos="0"/>
              </a:tabLst>
            </a:pPr>
            <a:r>
              <a:rPr b="1" lang="en-US" sz="2000" spc="-1" strike="noStrike" u="sng">
                <a:solidFill>
                  <a:srgbClr val="0563c1"/>
                </a:solidFill>
                <a:uFillTx/>
                <a:latin typeface="Calibri Light"/>
                <a:ea typeface="DejaVu Sans"/>
                <a:hlinkClick r:id="rId1"/>
              </a:rPr>
              <a:t>garosile@nmsu.edu</a:t>
            </a:r>
            <a:endParaRPr b="0" lang="en-US" sz="2000" spc="-1" strike="noStrike">
              <a:solidFill>
                <a:srgbClr val="000000"/>
              </a:solidFill>
              <a:latin typeface="Calibri"/>
            </a:endParaRPr>
          </a:p>
          <a:p>
            <a:pPr>
              <a:lnSpc>
                <a:spcPct val="90000"/>
              </a:lnSpc>
              <a:spcBef>
                <a:spcPts val="641"/>
              </a:spcBef>
              <a:tabLst>
                <a:tab algn="l" pos="0"/>
              </a:tabLst>
            </a:pPr>
            <a:endParaRPr b="0" lang="en-US" sz="2000" spc="-1" strike="noStrike">
              <a:solidFill>
                <a:srgbClr val="000000"/>
              </a:solidFill>
              <a:latin typeface="Calibri"/>
            </a:endParaRPr>
          </a:p>
          <a:p>
            <a:pPr marL="228600" indent="-228240">
              <a:lnSpc>
                <a:spcPct val="90000"/>
              </a:lnSpc>
              <a:spcBef>
                <a:spcPts val="641"/>
              </a:spcBef>
              <a:buClr>
                <a:srgbClr val="000000"/>
              </a:buClr>
              <a:buFont typeface="Arial"/>
              <a:buChar char="•"/>
              <a:tabLst>
                <a:tab algn="l" pos="0"/>
              </a:tabLst>
            </a:pPr>
            <a:r>
              <a:rPr b="1" lang="en-US" sz="2000" spc="-1" strike="noStrike">
                <a:solidFill>
                  <a:srgbClr val="000000"/>
                </a:solidFill>
                <a:latin typeface="Calibri Light"/>
                <a:ea typeface="DejaVu Sans"/>
              </a:rPr>
              <a:t>Jens Larson, Co-Founder, Old Friends Industries</a:t>
            </a:r>
            <a:endParaRPr b="0" lang="en-US" sz="2000" spc="-1" strike="noStrike">
              <a:solidFill>
                <a:srgbClr val="000000"/>
              </a:solidFill>
              <a:latin typeface="Calibri"/>
            </a:endParaRPr>
          </a:p>
          <a:p>
            <a:pPr marL="228600" indent="-228240">
              <a:lnSpc>
                <a:spcPct val="90000"/>
              </a:lnSpc>
              <a:spcBef>
                <a:spcPts val="641"/>
              </a:spcBef>
              <a:buClr>
                <a:srgbClr val="000000"/>
              </a:buClr>
              <a:buFont typeface="Arial"/>
              <a:buChar char="•"/>
              <a:tabLst>
                <a:tab algn="l" pos="0"/>
              </a:tabLst>
            </a:pPr>
            <a:r>
              <a:rPr b="1" lang="en-US" sz="2000" spc="-1" strike="noStrike">
                <a:solidFill>
                  <a:srgbClr val="000000"/>
                </a:solidFill>
                <a:latin typeface="Calibri Light"/>
                <a:ea typeface="DejaVu Sans"/>
              </a:rPr>
              <a:t>info@oldfriendsindustries.com</a:t>
            </a:r>
            <a:endParaRPr b="0" lang="en-US" sz="2000" spc="-1" strike="noStrike">
              <a:solidFill>
                <a:srgbClr val="000000"/>
              </a:solidFill>
              <a:latin typeface="Calibri"/>
            </a:endParaRPr>
          </a:p>
          <a:p>
            <a:pPr>
              <a:lnSpc>
                <a:spcPct val="90000"/>
              </a:lnSpc>
              <a:spcBef>
                <a:spcPts val="641"/>
              </a:spcBef>
              <a:tabLst>
                <a:tab algn="l" pos="0"/>
              </a:tabLst>
            </a:pPr>
            <a:endParaRPr b="0" lang="en-US" sz="2000" spc="-1" strike="noStrike">
              <a:solidFill>
                <a:srgbClr val="000000"/>
              </a:solidFill>
              <a:latin typeface="Calibri"/>
            </a:endParaRPr>
          </a:p>
          <a:p>
            <a:pPr marL="228600" indent="-228240">
              <a:lnSpc>
                <a:spcPct val="90000"/>
              </a:lnSpc>
              <a:spcBef>
                <a:spcPts val="641"/>
              </a:spcBef>
              <a:buClr>
                <a:srgbClr val="000000"/>
              </a:buClr>
              <a:buFont typeface="Arial"/>
              <a:buChar char="•"/>
              <a:tabLst>
                <a:tab algn="l" pos="0"/>
              </a:tabLst>
            </a:pPr>
            <a:r>
              <a:rPr b="1" lang="en-US" sz="2000" spc="-1" strike="noStrike">
                <a:solidFill>
                  <a:srgbClr val="000000"/>
                </a:solidFill>
                <a:latin typeface="Calibri Light"/>
                <a:ea typeface="DejaVu Sans"/>
              </a:rPr>
              <a:t>Slides at </a:t>
            </a:r>
            <a:r>
              <a:rPr b="1" lang="en-US" sz="2000" spc="-1" strike="noStrike">
                <a:solidFill>
                  <a:srgbClr val="000000"/>
                </a:solidFill>
                <a:latin typeface="Calibri Light"/>
                <a:ea typeface="DejaVu Sans"/>
                <a:hlinkClick r:id="rId2"/>
              </a:rPr>
              <a:t>https://davidboje.com/Aalborg</a:t>
            </a:r>
            <a:endParaRPr b="0" lang="en-US" sz="2000" spc="-1" strike="noStrike">
              <a:solidFill>
                <a:srgbClr val="000000"/>
              </a:solidFill>
              <a:latin typeface="Calibri"/>
            </a:endParaRPr>
          </a:p>
          <a:p>
            <a:pPr>
              <a:lnSpc>
                <a:spcPct val="90000"/>
              </a:lnSpc>
              <a:spcBef>
                <a:spcPts val="1001"/>
              </a:spcBef>
              <a:tabLst>
                <a:tab algn="l" pos="0"/>
              </a:tabLst>
            </a:pPr>
            <a:endParaRPr b="0" lang="en-US" sz="2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4" name="CustomShape 1"/>
          <p:cNvSpPr/>
          <p:nvPr/>
        </p:nvSpPr>
        <p:spPr>
          <a:xfrm>
            <a:off x="563760" y="472320"/>
            <a:ext cx="6627240" cy="6126120"/>
          </a:xfrm>
          <a:prstGeom prst="rect">
            <a:avLst/>
          </a:prstGeom>
          <a:noFill/>
          <a:ln w="0">
            <a:noFill/>
          </a:ln>
        </p:spPr>
        <p:style>
          <a:lnRef idx="0"/>
          <a:fillRef idx="0"/>
          <a:effectRef idx="0"/>
          <a:fontRef idx="minor"/>
        </p:style>
        <p:txBody>
          <a:bodyPr anchor="ctr">
            <a:noAutofit/>
          </a:bodyPr>
          <a:p>
            <a:pPr indent="-228240">
              <a:lnSpc>
                <a:spcPct val="90000"/>
              </a:lnSpc>
              <a:spcAft>
                <a:spcPts val="601"/>
              </a:spcAft>
              <a:buClr>
                <a:srgbClr val="000000"/>
              </a:buClr>
              <a:buFont typeface="Arial"/>
              <a:buChar char="•"/>
            </a:pPr>
            <a:r>
              <a:rPr b="0" lang="en-US" sz="2400" spc="-1" strike="noStrike">
                <a:solidFill>
                  <a:srgbClr val="000000"/>
                </a:solidFill>
                <a:latin typeface="Goudy Old Style"/>
              </a:rPr>
              <a:t>DEFINITIONS from Boje &amp; Rosile 2020</a:t>
            </a:r>
            <a:endParaRPr b="0" lang="en-US" sz="2400" spc="-1" strike="noStrike">
              <a:latin typeface="Arial"/>
            </a:endParaRPr>
          </a:p>
          <a:p>
            <a:pPr>
              <a:lnSpc>
                <a:spcPct val="90000"/>
              </a:lnSpc>
              <a:spcAft>
                <a:spcPts val="601"/>
              </a:spcAft>
            </a:pPr>
            <a:endParaRPr b="0" lang="en-US" sz="2400" spc="-1" strike="noStrike">
              <a:latin typeface="Arial"/>
            </a:endParaRPr>
          </a:p>
          <a:p>
            <a:pPr indent="-228240">
              <a:lnSpc>
                <a:spcPct val="90000"/>
              </a:lnSpc>
              <a:spcAft>
                <a:spcPts val="601"/>
              </a:spcAft>
              <a:buClr>
                <a:srgbClr val="000000"/>
              </a:buClr>
              <a:buFont typeface="Arial"/>
              <a:buChar char="•"/>
            </a:pPr>
            <a:r>
              <a:rPr b="0" lang="en-US" sz="2400" spc="-1" strike="noStrike">
                <a:solidFill>
                  <a:srgbClr val="000000"/>
                </a:solidFill>
                <a:latin typeface="Goudy Old Style"/>
              </a:rPr>
              <a:t>Abduction: an intuitive guess, a tentative hypothesis, or speculative insight about what is being tested.</a:t>
            </a:r>
            <a:endParaRPr b="0" lang="en-US" sz="2400" spc="-1" strike="noStrike">
              <a:latin typeface="Arial"/>
            </a:endParaRPr>
          </a:p>
          <a:p>
            <a:pPr>
              <a:lnSpc>
                <a:spcPct val="90000"/>
              </a:lnSpc>
              <a:spcAft>
                <a:spcPts val="601"/>
              </a:spcAft>
            </a:pPr>
            <a:endParaRPr b="0" lang="en-US" sz="2400" spc="-1" strike="noStrike">
              <a:latin typeface="Arial"/>
            </a:endParaRPr>
          </a:p>
          <a:p>
            <a:pPr indent="-228240">
              <a:lnSpc>
                <a:spcPct val="90000"/>
              </a:lnSpc>
              <a:spcAft>
                <a:spcPts val="601"/>
              </a:spcAft>
              <a:buClr>
                <a:srgbClr val="000000"/>
              </a:buClr>
              <a:buFont typeface="Arial"/>
              <a:buChar char="•"/>
            </a:pPr>
            <a:r>
              <a:rPr b="0" lang="en-US" sz="2400" spc="-1" strike="noStrike">
                <a:solidFill>
                  <a:srgbClr val="000000"/>
                </a:solidFill>
                <a:latin typeface="Goudy Old Style"/>
              </a:rPr>
              <a:t>Induction: From gathered qualitative or quantitative empirical data, develop generalizations and theories (thus going from observation to theory).</a:t>
            </a:r>
            <a:endParaRPr b="0" lang="en-US" sz="2400" spc="-1" strike="noStrike">
              <a:latin typeface="Arial"/>
            </a:endParaRPr>
          </a:p>
          <a:p>
            <a:pPr>
              <a:lnSpc>
                <a:spcPct val="90000"/>
              </a:lnSpc>
              <a:spcAft>
                <a:spcPts val="601"/>
              </a:spcAft>
            </a:pPr>
            <a:endParaRPr b="0" lang="en-US" sz="2400" spc="-1" strike="noStrike">
              <a:latin typeface="Arial"/>
            </a:endParaRPr>
          </a:p>
          <a:p>
            <a:pPr indent="-228240">
              <a:lnSpc>
                <a:spcPct val="90000"/>
              </a:lnSpc>
              <a:spcAft>
                <a:spcPts val="601"/>
              </a:spcAft>
              <a:buClr>
                <a:srgbClr val="000000"/>
              </a:buClr>
              <a:buFont typeface="Arial"/>
              <a:buChar char="•"/>
            </a:pPr>
            <a:r>
              <a:rPr b="0" lang="en-US" sz="2400" spc="-1" strike="noStrike">
                <a:solidFill>
                  <a:srgbClr val="000000"/>
                </a:solidFill>
                <a:latin typeface="Goudy Old Style"/>
              </a:rPr>
              <a:t>Deduction: Starting with an existing theory, use the theory to develop a hypothesis about what is being studied. Then test the hypothesis to support or refute the theory (thus going from theory/hypothesis to testing/observation).</a:t>
            </a:r>
            <a:endParaRPr b="0" lang="en-US" sz="2400" spc="-1" strike="noStrike">
              <a:latin typeface="Arial"/>
            </a:endParaRPr>
          </a:p>
        </p:txBody>
      </p:sp>
      <p:pic>
        <p:nvPicPr>
          <p:cNvPr id="585" name="Graphic 5" descr="Question mark"/>
          <p:cNvPicPr/>
          <p:nvPr/>
        </p:nvPicPr>
        <p:blipFill>
          <a:blip r:embed="rId1"/>
          <a:stretch/>
        </p:blipFill>
        <p:spPr>
          <a:xfrm>
            <a:off x="8121600" y="1629000"/>
            <a:ext cx="3619800" cy="3619800"/>
          </a:xfrm>
          <a:prstGeom prst="rect">
            <a:avLst/>
          </a:prstGeom>
          <a:ln w="0">
            <a:noFill/>
          </a:ln>
        </p:spPr>
      </p:pic>
      <p:pic>
        <p:nvPicPr>
          <p:cNvPr id="586" name="Picture 5_0" descr="Diagram&#10;&#10;Description automatically generated"/>
          <p:cNvPicPr/>
          <p:nvPr/>
        </p:nvPicPr>
        <p:blipFill>
          <a:blip r:embed="rId2"/>
          <a:stretch/>
        </p:blipFill>
        <p:spPr>
          <a:xfrm>
            <a:off x="7161120" y="2023560"/>
            <a:ext cx="5031000" cy="3005640"/>
          </a:xfrm>
          <a:prstGeom prst="rect">
            <a:avLst/>
          </a:prstGeom>
          <a:ln w="0">
            <a:solidFill>
              <a:schemeClr val="accent6"/>
            </a:solidFill>
          </a:ln>
          <a:effectLst>
            <a:outerShdw algn="ctr" blurRad="50800" dir="5400000" dist="50760" rotWithShape="0">
              <a:schemeClr val="accent6"/>
            </a:outerShdw>
          </a:effectLst>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7" name="CustomShape 1"/>
          <p:cNvSpPr/>
          <p:nvPr/>
        </p:nvSpPr>
        <p:spPr>
          <a:xfrm>
            <a:off x="6590520" y="929520"/>
            <a:ext cx="4805640" cy="5501160"/>
          </a:xfrm>
          <a:prstGeom prst="rect">
            <a:avLst/>
          </a:prstGeom>
          <a:noFill/>
          <a:ln w="0">
            <a:noFill/>
          </a:ln>
        </p:spPr>
        <p:style>
          <a:lnRef idx="0"/>
          <a:fillRef idx="0"/>
          <a:effectRef idx="0"/>
          <a:fontRef idx="minor"/>
        </p:style>
        <p:txBody>
          <a:bodyPr>
            <a:normAutofit/>
          </a:bodyPr>
          <a:p>
            <a:pPr>
              <a:lnSpc>
                <a:spcPct val="90000"/>
              </a:lnSpc>
              <a:spcAft>
                <a:spcPts val="601"/>
              </a:spcAft>
            </a:pPr>
            <a:r>
              <a:rPr b="0" lang="en-US" sz="2800" spc="-1" strike="noStrike">
                <a:solidFill>
                  <a:srgbClr val="000000"/>
                </a:solidFill>
                <a:latin typeface="Goudy Old Style"/>
              </a:rPr>
              <a:t>BREAKOUT: </a:t>
            </a:r>
            <a:endParaRPr b="0" lang="en-US" sz="2800" spc="-1" strike="noStrike">
              <a:latin typeface="Arial"/>
            </a:endParaRPr>
          </a:p>
          <a:p>
            <a:pPr>
              <a:lnSpc>
                <a:spcPct val="90000"/>
              </a:lnSpc>
              <a:spcAft>
                <a:spcPts val="601"/>
              </a:spcAft>
            </a:pPr>
            <a:r>
              <a:rPr b="0" lang="en-US" sz="2800" spc="-1" strike="noStrike">
                <a:solidFill>
                  <a:srgbClr val="000000"/>
                </a:solidFill>
                <a:latin typeface="Goudy Old Style"/>
              </a:rPr>
              <a:t>5 min </a:t>
            </a:r>
            <a:endParaRPr b="0" lang="en-US" sz="2800" spc="-1" strike="noStrike">
              <a:latin typeface="Arial"/>
            </a:endParaRPr>
          </a:p>
          <a:p>
            <a:pPr>
              <a:lnSpc>
                <a:spcPct val="90000"/>
              </a:lnSpc>
              <a:spcAft>
                <a:spcPts val="601"/>
              </a:spcAft>
            </a:pPr>
            <a:r>
              <a:rPr b="0" lang="en-US" sz="2800" spc="-1" strike="noStrike">
                <a:solidFill>
                  <a:srgbClr val="000000"/>
                </a:solidFill>
                <a:latin typeface="Goudy Old Style"/>
              </a:rPr>
              <a:t>3-4 per group </a:t>
            </a:r>
            <a:endParaRPr b="0" lang="en-US" sz="2800" spc="-1" strike="noStrike">
              <a:latin typeface="Arial"/>
            </a:endParaRPr>
          </a:p>
          <a:p>
            <a:pPr>
              <a:lnSpc>
                <a:spcPct val="90000"/>
              </a:lnSpc>
              <a:spcAft>
                <a:spcPts val="601"/>
              </a:spcAft>
            </a:pPr>
            <a:r>
              <a:rPr b="0" lang="en-US" sz="2800" spc="-1" strike="noStrike">
                <a:solidFill>
                  <a:srgbClr val="000000"/>
                </a:solidFill>
                <a:latin typeface="Goudy Old Style"/>
              </a:rPr>
              <a:t>1 min per person/story</a:t>
            </a:r>
            <a:endParaRPr b="0" lang="en-US" sz="2800" spc="-1" strike="noStrike">
              <a:latin typeface="Arial"/>
            </a:endParaRPr>
          </a:p>
          <a:p>
            <a:pPr>
              <a:lnSpc>
                <a:spcPct val="90000"/>
              </a:lnSpc>
              <a:spcAft>
                <a:spcPts val="601"/>
              </a:spcAft>
            </a:pPr>
            <a:endParaRPr b="0" lang="en-US" sz="2800" spc="-1" strike="noStrike">
              <a:latin typeface="Arial"/>
            </a:endParaRPr>
          </a:p>
          <a:p>
            <a:pPr>
              <a:lnSpc>
                <a:spcPct val="90000"/>
              </a:lnSpc>
              <a:spcAft>
                <a:spcPts val="601"/>
              </a:spcAft>
            </a:pPr>
            <a:r>
              <a:rPr b="0" lang="en-US" sz="2800" spc="-1" strike="noStrike">
                <a:solidFill>
                  <a:srgbClr val="000000"/>
                </a:solidFill>
                <a:latin typeface="Goudy Old Style"/>
              </a:rPr>
              <a:t>QUESTION:</a:t>
            </a:r>
            <a:endParaRPr b="0" lang="en-US" sz="2800" spc="-1" strike="noStrike">
              <a:latin typeface="Arial"/>
            </a:endParaRPr>
          </a:p>
          <a:p>
            <a:pPr>
              <a:lnSpc>
                <a:spcPct val="90000"/>
              </a:lnSpc>
              <a:spcAft>
                <a:spcPts val="601"/>
              </a:spcAft>
            </a:pPr>
            <a:r>
              <a:rPr b="0" lang="en-US" sz="2800" spc="-1" strike="noStrike">
                <a:solidFill>
                  <a:srgbClr val="000000"/>
                </a:solidFill>
                <a:latin typeface="Goudy Old Style"/>
              </a:rPr>
              <a:t>When have you used ABDUCTION in your research?</a:t>
            </a:r>
            <a:endParaRPr b="0" lang="en-US" sz="2800" spc="-1" strike="noStrike">
              <a:latin typeface="Arial"/>
            </a:endParaRPr>
          </a:p>
          <a:p>
            <a:pPr>
              <a:lnSpc>
                <a:spcPct val="90000"/>
              </a:lnSpc>
              <a:spcAft>
                <a:spcPts val="601"/>
              </a:spcAft>
            </a:pPr>
            <a:endParaRPr b="0" lang="en-US" sz="2800" spc="-1" strike="noStrike">
              <a:latin typeface="Arial"/>
            </a:endParaRPr>
          </a:p>
          <a:p>
            <a:pPr>
              <a:lnSpc>
                <a:spcPct val="90000"/>
              </a:lnSpc>
              <a:spcAft>
                <a:spcPts val="601"/>
              </a:spcAft>
            </a:pPr>
            <a:endParaRPr b="0" lang="en-US" sz="2800" spc="-1" strike="noStrike">
              <a:latin typeface="Arial"/>
            </a:endParaRPr>
          </a:p>
        </p:txBody>
      </p:sp>
      <p:pic>
        <p:nvPicPr>
          <p:cNvPr id="588" name="Graphic 5" descr="Users"/>
          <p:cNvPicPr/>
          <p:nvPr/>
        </p:nvPicPr>
        <p:blipFill>
          <a:blip r:embed="rId1"/>
          <a:stretch/>
        </p:blipFill>
        <p:spPr>
          <a:xfrm>
            <a:off x="340560" y="1815480"/>
            <a:ext cx="4141440" cy="414144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9" name="CustomShape 1"/>
          <p:cNvSpPr/>
          <p:nvPr/>
        </p:nvSpPr>
        <p:spPr>
          <a:xfrm>
            <a:off x="624600" y="2049120"/>
            <a:ext cx="5032080" cy="2759760"/>
          </a:xfrm>
          <a:prstGeom prst="rect">
            <a:avLst/>
          </a:prstGeom>
          <a:noFill/>
          <a:ln w="0">
            <a:noFill/>
          </a:ln>
        </p:spPr>
        <p:style>
          <a:lnRef idx="0"/>
          <a:fillRef idx="0"/>
          <a:effectRef idx="0"/>
          <a:fontRef idx="minor"/>
        </p:style>
        <p:txBody>
          <a:bodyPr anchor="ctr">
            <a:normAutofit/>
          </a:bodyPr>
          <a:p>
            <a:pPr algn="ctr">
              <a:lnSpc>
                <a:spcPct val="90000"/>
              </a:lnSpc>
              <a:spcAft>
                <a:spcPts val="601"/>
              </a:spcAft>
            </a:pPr>
            <a:r>
              <a:rPr b="1" i="1" lang="en-US" sz="3700" spc="-1" strike="noStrike">
                <a:solidFill>
                  <a:srgbClr val="2e75b6"/>
                </a:solidFill>
                <a:latin typeface="Calibri Light"/>
              </a:rPr>
              <a:t>Charles Sanders Peirce </a:t>
            </a:r>
            <a:br/>
            <a:r>
              <a:rPr b="1" i="1" lang="en-US" sz="3700" spc="-1" strike="noStrike">
                <a:solidFill>
                  <a:srgbClr val="2e75b6"/>
                </a:solidFill>
                <a:latin typeface="Calibri Light"/>
              </a:rPr>
              <a:t>4 Tests of </a:t>
            </a:r>
            <a:endParaRPr b="0" lang="en-US" sz="3700" spc="-1" strike="noStrike">
              <a:latin typeface="Arial"/>
            </a:endParaRPr>
          </a:p>
          <a:p>
            <a:pPr algn="ctr">
              <a:lnSpc>
                <a:spcPct val="90000"/>
              </a:lnSpc>
              <a:spcAft>
                <a:spcPts val="601"/>
              </a:spcAft>
            </a:pPr>
            <a:r>
              <a:rPr b="1" i="1" lang="en-US" sz="3700" spc="-1" strike="noStrike">
                <a:solidFill>
                  <a:srgbClr val="2e75b6"/>
                </a:solidFill>
                <a:latin typeface="Calibri Light"/>
              </a:rPr>
              <a:t>Self- Correcting Induction</a:t>
            </a:r>
            <a:endParaRPr b="0" lang="en-US" sz="3700" spc="-1" strike="noStrike">
              <a:latin typeface="Arial"/>
            </a:endParaRPr>
          </a:p>
        </p:txBody>
      </p:sp>
      <p:sp>
        <p:nvSpPr>
          <p:cNvPr id="590" name="CustomShape 2"/>
          <p:cNvSpPr/>
          <p:nvPr/>
        </p:nvSpPr>
        <p:spPr>
          <a:xfrm>
            <a:off x="6090480" y="801720"/>
            <a:ext cx="5305680" cy="5230440"/>
          </a:xfrm>
          <a:prstGeom prst="rect">
            <a:avLst/>
          </a:prstGeom>
          <a:noFill/>
          <a:ln w="0">
            <a:noFill/>
          </a:ln>
        </p:spPr>
        <p:style>
          <a:lnRef idx="0"/>
          <a:fillRef idx="0"/>
          <a:effectRef idx="0"/>
          <a:fontRef idx="minor"/>
        </p:style>
        <p:txBody>
          <a:bodyPr anchor="ctr">
            <a:normAutofit/>
          </a:bodyPr>
          <a:p>
            <a:pPr marL="343080" indent="-228240">
              <a:lnSpc>
                <a:spcPct val="90000"/>
              </a:lnSpc>
              <a:spcBef>
                <a:spcPts val="1020"/>
              </a:spcBef>
              <a:buClr>
                <a:srgbClr val="000000"/>
              </a:buClr>
              <a:buFont typeface="Arial"/>
              <a:buChar char="•"/>
            </a:pPr>
            <a:r>
              <a:rPr b="1" lang="en-US" sz="2400" spc="-1" strike="noStrike">
                <a:solidFill>
                  <a:srgbClr val="000000"/>
                </a:solidFill>
                <a:latin typeface="Calibri"/>
              </a:rPr>
              <a:t>Test One: Try to dismiss the precepts by your own Reflection</a:t>
            </a:r>
            <a:endParaRPr b="0" lang="en-US" sz="2400" spc="-1" strike="noStrike">
              <a:latin typeface="Arial"/>
            </a:endParaRPr>
          </a:p>
          <a:p>
            <a:pPr>
              <a:lnSpc>
                <a:spcPct val="90000"/>
              </a:lnSpc>
              <a:spcBef>
                <a:spcPts val="1020"/>
              </a:spcBef>
            </a:pPr>
            <a:endParaRPr b="0" lang="en-US" sz="2400" spc="-1" strike="noStrike">
              <a:latin typeface="Arial"/>
            </a:endParaRPr>
          </a:p>
          <a:p>
            <a:pPr marL="343080" indent="-228240">
              <a:lnSpc>
                <a:spcPct val="90000"/>
              </a:lnSpc>
              <a:spcBef>
                <a:spcPts val="1020"/>
              </a:spcBef>
              <a:buClr>
                <a:srgbClr val="000000"/>
              </a:buClr>
              <a:buFont typeface="Arial"/>
              <a:buChar char="•"/>
            </a:pPr>
            <a:r>
              <a:rPr b="1" lang="en-US" sz="2400" spc="-1" strike="noStrike">
                <a:solidFill>
                  <a:srgbClr val="000000"/>
                </a:solidFill>
                <a:latin typeface="Calibri"/>
              </a:rPr>
              <a:t>Test Two: Ask other people if they see and hear the same thing</a:t>
            </a:r>
            <a:endParaRPr b="0" lang="en-US" sz="2400" spc="-1" strike="noStrike">
              <a:latin typeface="Arial"/>
            </a:endParaRPr>
          </a:p>
          <a:p>
            <a:pPr>
              <a:lnSpc>
                <a:spcPct val="90000"/>
              </a:lnSpc>
              <a:spcBef>
                <a:spcPts val="1020"/>
              </a:spcBef>
            </a:pPr>
            <a:endParaRPr b="0" lang="en-US" sz="2400" spc="-1" strike="noStrike">
              <a:latin typeface="Arial"/>
            </a:endParaRPr>
          </a:p>
          <a:p>
            <a:pPr marL="343080" indent="-228240">
              <a:lnSpc>
                <a:spcPct val="90000"/>
              </a:lnSpc>
              <a:spcBef>
                <a:spcPts val="1001"/>
              </a:spcBef>
              <a:buClr>
                <a:srgbClr val="000000"/>
              </a:buClr>
              <a:buFont typeface="Arial"/>
              <a:buChar char="•"/>
            </a:pPr>
            <a:r>
              <a:rPr b="1" lang="en-US" sz="2400" spc="-1" strike="noStrike">
                <a:solidFill>
                  <a:srgbClr val="000000"/>
                </a:solidFill>
                <a:latin typeface="Calibri"/>
              </a:rPr>
              <a:t>Test Three: Use your knowledge of laws of nature</a:t>
            </a:r>
            <a:endParaRPr b="0" lang="en-US" sz="2400" spc="-1" strike="noStrike">
              <a:latin typeface="Arial"/>
            </a:endParaRPr>
          </a:p>
          <a:p>
            <a:pPr>
              <a:lnSpc>
                <a:spcPct val="90000"/>
              </a:lnSpc>
              <a:spcBef>
                <a:spcPts val="1001"/>
              </a:spcBef>
            </a:pPr>
            <a:endParaRPr b="0" lang="en-US" sz="2400" spc="-1" strike="noStrike">
              <a:latin typeface="Arial"/>
            </a:endParaRPr>
          </a:p>
          <a:p>
            <a:pPr marL="343080" indent="-228240">
              <a:lnSpc>
                <a:spcPct val="90000"/>
              </a:lnSpc>
              <a:spcBef>
                <a:spcPts val="1001"/>
              </a:spcBef>
              <a:buClr>
                <a:srgbClr val="000000"/>
              </a:buClr>
              <a:buFont typeface="Arial"/>
              <a:buChar char="•"/>
            </a:pPr>
            <a:r>
              <a:rPr b="1" lang="en-US" sz="2400" spc="-1" strike="noStrike">
                <a:solidFill>
                  <a:srgbClr val="000000"/>
                </a:solidFill>
                <a:latin typeface="Calibri"/>
              </a:rPr>
              <a:t>Test Four: Do experiments to see if the precept is illusory. </a:t>
            </a:r>
            <a:endParaRPr b="0" lang="en-US" sz="2400" spc="-1" strike="noStrike">
              <a:latin typeface="Arial"/>
            </a:endParaRPr>
          </a:p>
          <a:p>
            <a:pPr marL="343080" indent="-228240">
              <a:lnSpc>
                <a:spcPct val="90000"/>
              </a:lnSpc>
              <a:spcBef>
                <a:spcPts val="1001"/>
              </a:spcBef>
              <a:buClr>
                <a:srgbClr val="000000"/>
              </a:buClr>
              <a:buFont typeface="Arial"/>
              <a:buChar char="•"/>
            </a:pPr>
            <a:r>
              <a:rPr b="0" lang="en-US" sz="2400" spc="-1" strike="noStrike">
                <a:solidFill>
                  <a:srgbClr val="000000"/>
                </a:solidFill>
                <a:latin typeface="Calibri"/>
              </a:rPr>
              <a:t>Charles Sanders Peirce (Vol. 2.142)</a:t>
            </a:r>
            <a:endParaRPr b="0" lang="en-US" sz="2400" spc="-1" strike="noStrike">
              <a:latin typeface="Arial"/>
            </a:endParaRPr>
          </a:p>
        </p:txBody>
      </p:sp>
      <p:sp>
        <p:nvSpPr>
          <p:cNvPr id="591" name="CustomShape 3"/>
          <p:cNvSpPr/>
          <p:nvPr/>
        </p:nvSpPr>
        <p:spPr>
          <a:xfrm>
            <a:off x="8076960" y="6356520"/>
            <a:ext cx="2131920" cy="3632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spcAft>
                <a:spcPts val="601"/>
              </a:spcAft>
            </a:pPr>
            <a:fld id="{FECD6CC9-7193-497E-948F-C5505072DCE7}" type="slidenum">
              <a:rPr b="0" lang="en-US" sz="1200" spc="-1" strike="noStrike">
                <a:solidFill>
                  <a:srgbClr val="8b8b8b"/>
                </a:solidFill>
                <a:latin typeface="Calibri"/>
                <a:ea typeface="DejaVu Sans"/>
              </a:rPr>
              <a:t>22</a:t>
            </a:fld>
            <a:endParaRPr b="0" lang="en-US" sz="12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5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5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59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59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fill="hold" presetClass="entr" presetID="1">
                                  <p:stCondLst>
                                    <p:cond delay="0"/>
                                  </p:stCondLst>
                                  <p:childTnLst>
                                    <p:set>
                                      <p:cBhvr>
                                        <p:cTn id="22" dur="1" fill="hold">
                                          <p:stCondLst>
                                            <p:cond delay="0"/>
                                          </p:stCondLst>
                                        </p:cTn>
                                        <p:tgtEl>
                                          <p:spTgt spid="590">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2" name="CustomShape 1"/>
          <p:cNvSpPr/>
          <p:nvPr/>
        </p:nvSpPr>
        <p:spPr>
          <a:xfrm>
            <a:off x="711360" y="448920"/>
            <a:ext cx="10885320" cy="58510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Calibri"/>
              </a:rPr>
              <a:t>Conversational Storytelling Interviews (CSI)</a:t>
            </a:r>
            <a:endParaRPr b="0" lang="en-US" sz="2400" spc="-1" strike="noStrike">
              <a:latin typeface="Arial"/>
            </a:endParaRPr>
          </a:p>
          <a:p>
            <a:pPr>
              <a:lnSpc>
                <a:spcPct val="100000"/>
              </a:lnSpc>
            </a:pPr>
            <a:r>
              <a:rPr b="0" lang="en-US" sz="2400" spc="-1" strike="noStrike">
                <a:solidFill>
                  <a:srgbClr val="000000"/>
                </a:solidFill>
                <a:latin typeface="Calibri"/>
              </a:rPr>
              <a:t>	</a:t>
            </a:r>
            <a:r>
              <a:rPr b="0" lang="en-US" sz="2400" spc="-1" strike="noStrike">
                <a:solidFill>
                  <a:srgbClr val="000000"/>
                </a:solidFill>
                <a:latin typeface="Calibri"/>
              </a:rPr>
              <a:t>*Began with the Hawthorne Studies</a:t>
            </a:r>
            <a:endParaRPr b="0" lang="en-US" sz="2400" spc="-1" strike="noStrike">
              <a:latin typeface="Arial"/>
            </a:endParaRPr>
          </a:p>
          <a:p>
            <a:pPr>
              <a:lnSpc>
                <a:spcPct val="100000"/>
              </a:lnSpc>
            </a:pPr>
            <a:r>
              <a:rPr b="0" lang="en-US" sz="2400" spc="-1" strike="noStrike">
                <a:solidFill>
                  <a:srgbClr val="000000"/>
                </a:solidFill>
                <a:latin typeface="Calibri"/>
              </a:rPr>
              <a:t>	</a:t>
            </a:r>
            <a:r>
              <a:rPr b="0" lang="en-US" sz="2400" spc="-1" strike="noStrike">
                <a:solidFill>
                  <a:srgbClr val="000000"/>
                </a:solidFill>
                <a:latin typeface="Calibri"/>
              </a:rPr>
              <a:t>*Are dialogical rather than dialectical</a:t>
            </a:r>
            <a:endParaRPr b="0" lang="en-US" sz="2400" spc="-1" strike="noStrike">
              <a:latin typeface="Arial"/>
            </a:endParaRPr>
          </a:p>
          <a:p>
            <a:pPr>
              <a:lnSpc>
                <a:spcPct val="100000"/>
              </a:lnSpc>
            </a:pPr>
            <a:r>
              <a:rPr b="0" lang="en-US" sz="2400" spc="-1" strike="noStrike">
                <a:solidFill>
                  <a:srgbClr val="000000"/>
                </a:solidFill>
                <a:latin typeface="Calibri"/>
              </a:rPr>
              <a:t>	</a:t>
            </a:r>
            <a:r>
              <a:rPr b="0" lang="en-US" sz="2400" spc="-1" strike="noStrike">
                <a:solidFill>
                  <a:srgbClr val="000000"/>
                </a:solidFill>
                <a:latin typeface="Calibri"/>
              </a:rPr>
              <a:t>*Seek cooperation, unity, synthesis instead of conquest, manipulation, invasion</a:t>
            </a:r>
            <a:endParaRPr b="0" lang="en-US" sz="2400" spc="-1" strike="noStrike">
              <a:latin typeface="Arial"/>
            </a:endParaRPr>
          </a:p>
          <a:p>
            <a:pPr>
              <a:lnSpc>
                <a:spcPct val="100000"/>
              </a:lnSpc>
            </a:pPr>
            <a:r>
              <a:rPr b="0" lang="en-US" sz="2400" spc="-1" strike="noStrike">
                <a:solidFill>
                  <a:srgbClr val="000000"/>
                </a:solidFill>
                <a:latin typeface="Calibri"/>
              </a:rPr>
              <a:t>	</a:t>
            </a:r>
            <a:r>
              <a:rPr b="0" lang="en-US" sz="2400" spc="-1" strike="noStrike">
                <a:solidFill>
                  <a:srgbClr val="000000"/>
                </a:solidFill>
                <a:latin typeface="Calibri"/>
              </a:rPr>
              <a:t>*Are self-correcting</a:t>
            </a:r>
            <a:endParaRPr b="0" lang="en-US" sz="2400" spc="-1" strike="noStrike">
              <a:latin typeface="Arial"/>
            </a:endParaRPr>
          </a:p>
          <a:p>
            <a:pPr>
              <a:lnSpc>
                <a:spcPct val="100000"/>
              </a:lnSpc>
            </a:pPr>
            <a:r>
              <a:rPr b="0" lang="en-US" sz="2400" spc="-1" strike="noStrike">
                <a:solidFill>
                  <a:srgbClr val="000000"/>
                </a:solidFill>
                <a:latin typeface="Calibri"/>
              </a:rPr>
              <a:t>	</a:t>
            </a:r>
            <a:r>
              <a:rPr b="0" lang="en-US" sz="2400" spc="-1" strike="noStrike">
                <a:solidFill>
                  <a:srgbClr val="000000"/>
                </a:solidFill>
                <a:latin typeface="Calibri"/>
              </a:rPr>
              <a:t>*Use A-I-D</a:t>
            </a:r>
            <a:endParaRPr b="0" lang="en-US" sz="2400" spc="-1" strike="noStrike">
              <a:latin typeface="Arial"/>
            </a:endParaRPr>
          </a:p>
          <a:p>
            <a:pPr>
              <a:lnSpc>
                <a:spcPct val="100000"/>
              </a:lnSpc>
            </a:pPr>
            <a:r>
              <a:rPr b="0" lang="en-US" sz="2400" spc="-1" strike="noStrike">
                <a:solidFill>
                  <a:srgbClr val="000000"/>
                </a:solidFill>
                <a:latin typeface="Calibri"/>
              </a:rPr>
              <a:t>	</a:t>
            </a:r>
            <a:r>
              <a:rPr b="0" lang="en-US" sz="2400" spc="-1" strike="noStrike">
                <a:solidFill>
                  <a:srgbClr val="000000"/>
                </a:solidFill>
                <a:latin typeface="Calibri"/>
              </a:rPr>
              <a:t>*Make room for living story, untold stories, and IWOK</a:t>
            </a:r>
            <a:endParaRPr b="0" lang="en-US" sz="2400" spc="-1" strike="noStrike">
              <a:latin typeface="Arial"/>
            </a:endParaRPr>
          </a:p>
          <a:p>
            <a:pPr>
              <a:lnSpc>
                <a:spcPct val="100000"/>
              </a:lnSpc>
            </a:pPr>
            <a:r>
              <a:rPr b="0" lang="en-US" sz="2400" spc="-1" strike="noStrike">
                <a:solidFill>
                  <a:srgbClr val="000000"/>
                </a:solidFill>
                <a:latin typeface="Calibri"/>
              </a:rPr>
              <a:t>	</a:t>
            </a:r>
            <a:r>
              <a:rPr b="0" lang="en-US" sz="2400" spc="-1" strike="noStrike">
                <a:solidFill>
                  <a:srgbClr val="000000"/>
                </a:solidFill>
                <a:latin typeface="Calibri"/>
              </a:rPr>
              <a:t>*Are polyphonic (multi-voiced)</a:t>
            </a:r>
            <a:endParaRPr b="0" lang="en-US" sz="2400" spc="-1" strike="noStrike">
              <a:latin typeface="Arial"/>
            </a:endParaRPr>
          </a:p>
          <a:p>
            <a:pPr>
              <a:lnSpc>
                <a:spcPct val="100000"/>
              </a:lnSpc>
            </a:pPr>
            <a:r>
              <a:rPr b="0" lang="en-US" sz="2400" spc="-1" strike="noStrike">
                <a:solidFill>
                  <a:srgbClr val="000000"/>
                </a:solidFill>
                <a:latin typeface="Calibri"/>
              </a:rPr>
              <a:t>	</a:t>
            </a:r>
            <a:r>
              <a:rPr b="0" lang="en-US" sz="2400" spc="-1" strike="noStrike">
                <a:solidFill>
                  <a:srgbClr val="000000"/>
                </a:solidFill>
                <a:latin typeface="Calibri"/>
              </a:rPr>
              <a:t>*Emphasize listening</a:t>
            </a:r>
            <a:endParaRPr b="0" lang="en-US" sz="2400" spc="-1" strike="noStrike">
              <a:latin typeface="Arial"/>
            </a:endParaRPr>
          </a:p>
          <a:p>
            <a:pPr>
              <a:lnSpc>
                <a:spcPct val="100000"/>
              </a:lnSpc>
            </a:pPr>
            <a:r>
              <a:rPr b="0" lang="en-US" sz="2400" spc="-1" strike="noStrike">
                <a:solidFill>
                  <a:srgbClr val="000000"/>
                </a:solidFill>
                <a:latin typeface="Calibri"/>
              </a:rPr>
              <a:t>	</a:t>
            </a:r>
            <a:r>
              <a:rPr b="0" lang="en-US" sz="2400" spc="-1" strike="noStrike">
                <a:solidFill>
                  <a:srgbClr val="000000"/>
                </a:solidFill>
                <a:latin typeface="Calibri"/>
              </a:rPr>
              <a:t>*Foster egalitarianism and ensemble processes</a:t>
            </a:r>
            <a:endParaRPr b="0" lang="en-US" sz="2400" spc="-1" strike="noStrike">
              <a:latin typeface="Arial"/>
            </a:endParaRPr>
          </a:p>
          <a:p>
            <a:pPr>
              <a:lnSpc>
                <a:spcPct val="100000"/>
              </a:lnSpc>
            </a:pPr>
            <a:r>
              <a:rPr b="0" lang="en-US" sz="2400" spc="-1" strike="noStrike">
                <a:solidFill>
                  <a:srgbClr val="000000"/>
                </a:solidFill>
                <a:latin typeface="Calibri"/>
              </a:rPr>
              <a:t>	</a:t>
            </a:r>
            <a:r>
              <a:rPr b="0" lang="en-US" sz="2400" spc="-1" strike="noStrike">
                <a:solidFill>
                  <a:srgbClr val="000000"/>
                </a:solidFill>
                <a:latin typeface="Calibri"/>
              </a:rPr>
              <a:t>*Are more FUN!</a:t>
            </a:r>
            <a:endParaRPr b="0" lang="en-US" sz="2400" spc="-1" strike="noStrike">
              <a:latin typeface="Arial"/>
            </a:endParaRPr>
          </a:p>
          <a:p>
            <a:pPr>
              <a:lnSpc>
                <a:spcPct val="100000"/>
              </a:lnSpc>
            </a:pP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Calibri"/>
              </a:rPr>
              <a:t>NEXT: Critique of Triple Bottom Line for Sustainability</a:t>
            </a:r>
            <a:endParaRPr b="0" lang="en-US" sz="2400" spc="-1" strike="noStrike">
              <a:latin typeface="Arial"/>
            </a:endParaRPr>
          </a:p>
          <a:p>
            <a:pPr>
              <a:lnSpc>
                <a:spcPct val="100000"/>
              </a:lnSpc>
            </a:pPr>
            <a:r>
              <a:rPr b="0" lang="en-US" sz="2400" spc="-1" strike="noStrike">
                <a:solidFill>
                  <a:srgbClr val="000000"/>
                </a:solidFill>
                <a:latin typeface="Calibri"/>
              </a:rPr>
              <a:t>	</a:t>
            </a:r>
            <a:r>
              <a:rPr b="0" lang="en-US" sz="2400" spc="-1" strike="noStrike">
                <a:solidFill>
                  <a:srgbClr val="000000"/>
                </a:solidFill>
                <a:latin typeface="Calibri"/>
              </a:rPr>
              <a:t> </a:t>
            </a:r>
            <a:endParaRPr b="0" lang="en-US" sz="2400" spc="-1" strike="noStrike">
              <a:latin typeface="Arial"/>
            </a:endParaRPr>
          </a:p>
          <a:p>
            <a:pPr>
              <a:lnSpc>
                <a:spcPct val="100000"/>
              </a:lnSpc>
            </a:pPr>
            <a:r>
              <a:rPr b="0" lang="en-US" sz="1800" spc="-1" strike="noStrike">
                <a:solidFill>
                  <a:srgbClr val="000000"/>
                </a:solidFill>
                <a:latin typeface="Calibri"/>
              </a:rPr>
              <a:t>	</a:t>
            </a:r>
            <a:endParaRPr b="0" lang="en-US" sz="1800" spc="-1" strike="noStrike">
              <a:latin typeface="Arial"/>
            </a:endParaRPr>
          </a:p>
        </p:txBody>
      </p:sp>
      <p:pic>
        <p:nvPicPr>
          <p:cNvPr id="593" name="Picture 2" descr="Free Conversation Cliparts, Download Free Clip Art, Free Clip Art on Clipart  Library"/>
          <p:cNvPicPr/>
          <p:nvPr/>
        </p:nvPicPr>
        <p:blipFill>
          <a:blip r:embed="rId1"/>
          <a:stretch/>
        </p:blipFill>
        <p:spPr>
          <a:xfrm>
            <a:off x="8696520" y="3333240"/>
            <a:ext cx="3076920" cy="309492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4" name="Picture 1" descr=""/>
          <p:cNvPicPr/>
          <p:nvPr/>
        </p:nvPicPr>
        <p:blipFill>
          <a:blip r:embed="rId1"/>
          <a:stretch/>
        </p:blipFill>
        <p:spPr>
          <a:xfrm>
            <a:off x="1459800" y="0"/>
            <a:ext cx="9272160" cy="685764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5" name="CustomShape 1"/>
          <p:cNvSpPr/>
          <p:nvPr/>
        </p:nvSpPr>
        <p:spPr>
          <a:xfrm>
            <a:off x="420840" y="420840"/>
            <a:ext cx="11509560" cy="59425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2400" spc="-1" strike="noStrike">
                <a:solidFill>
                  <a:srgbClr val="000000"/>
                </a:solidFill>
                <a:latin typeface="Calibri"/>
              </a:rPr>
              <a:t>CASE EXAMPLES</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Calibri"/>
              </a:rPr>
              <a:t>Coalition of Immokalee Workers (CIW) (article in Business &amp; Society 2020)</a:t>
            </a:r>
            <a:endParaRPr b="0" lang="en-US" sz="2400" spc="-1" strike="noStrike">
              <a:latin typeface="Arial"/>
            </a:endParaRPr>
          </a:p>
          <a:p>
            <a:pPr>
              <a:lnSpc>
                <a:spcPct val="100000"/>
              </a:lnSpc>
            </a:pPr>
            <a:r>
              <a:rPr b="0" lang="en-US" sz="2400" spc="-1" strike="noStrike">
                <a:solidFill>
                  <a:srgbClr val="000000"/>
                </a:solidFill>
                <a:latin typeface="Calibri"/>
              </a:rPr>
              <a:t>	</a:t>
            </a:r>
            <a:r>
              <a:rPr b="0" lang="en-US" sz="2400" spc="-1" strike="noStrike">
                <a:solidFill>
                  <a:srgbClr val="000000"/>
                </a:solidFill>
                <a:latin typeface="Calibri"/>
              </a:rPr>
              <a:t>Gaining trust to be admitted by sharing our stories of activism</a:t>
            </a:r>
            <a:endParaRPr b="0" lang="en-US" sz="2400" spc="-1" strike="noStrike">
              <a:latin typeface="Arial"/>
            </a:endParaRPr>
          </a:p>
          <a:p>
            <a:pPr>
              <a:lnSpc>
                <a:spcPct val="100000"/>
              </a:lnSpc>
            </a:pPr>
            <a:r>
              <a:rPr b="0" lang="en-US" sz="2400" spc="-1" strike="noStrike">
                <a:solidFill>
                  <a:srgbClr val="000000"/>
                </a:solidFill>
                <a:latin typeface="Calibri"/>
              </a:rPr>
              <a:t>	</a:t>
            </a:r>
            <a:r>
              <a:rPr b="0" lang="en-US" sz="2400" spc="-1" strike="noStrike">
                <a:solidFill>
                  <a:srgbClr val="000000"/>
                </a:solidFill>
                <a:latin typeface="Calibri"/>
              </a:rPr>
              <a:t>Using Self-Correcting to move from Ensemble Leadership to Ensemble Storytelling</a:t>
            </a:r>
            <a:endParaRPr b="0" lang="en-US" sz="2400" spc="-1" strike="noStrike">
              <a:latin typeface="Arial"/>
            </a:endParaRPr>
          </a:p>
          <a:p>
            <a:pPr>
              <a:lnSpc>
                <a:spcPct val="100000"/>
              </a:lnSpc>
            </a:pPr>
            <a:r>
              <a:rPr b="0" lang="en-US" sz="2400" spc="-1" strike="noStrike">
                <a:solidFill>
                  <a:srgbClr val="000000"/>
                </a:solidFill>
                <a:latin typeface="Calibri"/>
              </a:rPr>
              <a:t>	</a:t>
            </a:r>
            <a:r>
              <a:rPr b="0" lang="en-US" sz="2400" spc="-1" strike="noStrike">
                <a:solidFill>
                  <a:srgbClr val="000000"/>
                </a:solidFill>
                <a:latin typeface="Calibri"/>
              </a:rPr>
              <a:t>Using worker-driven approaches for Corporate Social Responsibility &amp; accountability</a:t>
            </a:r>
            <a:endParaRPr b="0" lang="en-US" sz="2400" spc="-1" strike="noStrike">
              <a:latin typeface="Arial"/>
            </a:endParaRPr>
          </a:p>
          <a:p>
            <a:pPr>
              <a:lnSpc>
                <a:spcPct val="100000"/>
              </a:lnSpc>
            </a:pPr>
            <a:r>
              <a:rPr b="0" lang="en-US" sz="2400" spc="-1" strike="noStrike">
                <a:solidFill>
                  <a:srgbClr val="000000"/>
                </a:solidFill>
                <a:latin typeface="Calibri"/>
              </a:rPr>
              <a:t>	</a:t>
            </a:r>
            <a:endParaRPr b="0" lang="en-US" sz="2400" spc="-1" strike="noStrike">
              <a:latin typeface="Arial"/>
            </a:endParaRPr>
          </a:p>
          <a:p>
            <a:pPr>
              <a:lnSpc>
                <a:spcPct val="100000"/>
              </a:lnSpc>
            </a:pPr>
            <a:r>
              <a:rPr b="0" lang="en-US" sz="2400" spc="-1" strike="noStrike">
                <a:solidFill>
                  <a:srgbClr val="000000"/>
                </a:solidFill>
                <a:latin typeface="Calibri"/>
              </a:rPr>
              <a:t>Danish Agriculture Case - - making Triple Bottom Line workable</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Calibri"/>
              </a:rPr>
              <a:t>Apple Triple Bottom Line Case</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Calibri"/>
              </a:rPr>
              <a:t>CONCLUDING SUMMARY: </a:t>
            </a:r>
            <a:endParaRPr b="0" lang="en-US" sz="2400" spc="-1" strike="noStrike">
              <a:latin typeface="Arial"/>
            </a:endParaRPr>
          </a:p>
          <a:p>
            <a:pPr>
              <a:lnSpc>
                <a:spcPct val="100000"/>
              </a:lnSpc>
            </a:pPr>
            <a:r>
              <a:rPr b="0" lang="en-US" sz="2400" spc="-1" strike="noStrike">
                <a:solidFill>
                  <a:srgbClr val="000000"/>
                </a:solidFill>
                <a:latin typeface="Calibri"/>
              </a:rPr>
              <a:t>Conversational Storytelling research uses qualitative as well as quantitative methods to overcome shortcomings of the Triple Bottom Line to promote sustainability.</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000000"/>
                </a:solidFill>
                <a:latin typeface="Calibri"/>
              </a:rPr>
              <a:t>NEXT: INTERVENTION/PRACTICE with an extensive case example</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6" name="CustomShape 1"/>
          <p:cNvSpPr/>
          <p:nvPr/>
        </p:nvSpPr>
        <p:spPr>
          <a:xfrm>
            <a:off x="392040" y="319320"/>
            <a:ext cx="11262600" cy="14612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1800" spc="-1" strike="noStrike">
                <a:solidFill>
                  <a:srgbClr val="000000"/>
                </a:solidFill>
                <a:latin typeface="Calibri"/>
              </a:rPr>
              <a:t>PART III: INTERVENTIONS</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Calibri"/>
              </a:rPr>
              <a:t>True Storytelling by Jens Larsen</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Calibri"/>
              </a:rPr>
              <a:t>Rainwater Recycling Case Example</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7" name="CustomShape 1"/>
          <p:cNvSpPr/>
          <p:nvPr/>
        </p:nvSpPr>
        <p:spPr>
          <a:xfrm>
            <a:off x="478800" y="667800"/>
            <a:ext cx="11378880" cy="58194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2800" spc="-1" strike="noStrike">
                <a:solidFill>
                  <a:srgbClr val="000000"/>
                </a:solidFill>
                <a:latin typeface="Calibri"/>
              </a:rPr>
              <a:t>QUESTIONS?</a:t>
            </a:r>
            <a:endParaRPr b="0" lang="en-US" sz="2800" spc="-1" strike="noStrike">
              <a:latin typeface="Arial"/>
            </a:endParaRPr>
          </a:p>
          <a:p>
            <a:pPr>
              <a:lnSpc>
                <a:spcPct val="100000"/>
              </a:lnSpc>
            </a:pPr>
            <a:endParaRPr b="0" lang="en-US" sz="2800" spc="-1" strike="noStrike">
              <a:latin typeface="Arial"/>
            </a:endParaRPr>
          </a:p>
          <a:p>
            <a:pPr>
              <a:lnSpc>
                <a:spcPct val="100000"/>
              </a:lnSpc>
            </a:pPr>
            <a:r>
              <a:rPr b="0" lang="en-US" sz="2800" spc="-1" strike="noStrike">
                <a:solidFill>
                  <a:srgbClr val="000000"/>
                </a:solidFill>
                <a:latin typeface="Calibri"/>
              </a:rPr>
              <a:t>What can you USE?</a:t>
            </a:r>
            <a:endParaRPr b="0" lang="en-US" sz="2800" spc="-1" strike="noStrike">
              <a:latin typeface="Arial"/>
            </a:endParaRPr>
          </a:p>
          <a:p>
            <a:pPr>
              <a:lnSpc>
                <a:spcPct val="100000"/>
              </a:lnSpc>
            </a:pPr>
            <a:endParaRPr b="0" lang="en-US" sz="2800" spc="-1" strike="noStrike">
              <a:latin typeface="Arial"/>
            </a:endParaRPr>
          </a:p>
          <a:p>
            <a:pPr>
              <a:lnSpc>
                <a:spcPct val="100000"/>
              </a:lnSpc>
            </a:pPr>
            <a:r>
              <a:rPr b="0" lang="en-US" sz="2800" spc="-1" strike="noStrike">
                <a:solidFill>
                  <a:srgbClr val="000000"/>
                </a:solidFill>
                <a:latin typeface="Calibri"/>
              </a:rPr>
              <a:t>What would you like to know more about?</a:t>
            </a:r>
            <a:endParaRPr b="0" lang="en-US" sz="2800" spc="-1" strike="noStrike">
              <a:latin typeface="Arial"/>
            </a:endParaRPr>
          </a:p>
          <a:p>
            <a:pPr>
              <a:lnSpc>
                <a:spcPct val="100000"/>
              </a:lnSpc>
            </a:pPr>
            <a:endParaRPr b="0" lang="en-US" sz="2800" spc="-1" strike="noStrike">
              <a:latin typeface="Arial"/>
            </a:endParaRPr>
          </a:p>
          <a:p>
            <a:pPr>
              <a:lnSpc>
                <a:spcPct val="100000"/>
              </a:lnSpc>
            </a:pPr>
            <a:endParaRPr b="0" lang="en-US" sz="2800" spc="-1" strike="noStrike">
              <a:latin typeface="Arial"/>
            </a:endParaRPr>
          </a:p>
          <a:p>
            <a:pPr>
              <a:lnSpc>
                <a:spcPct val="100000"/>
              </a:lnSpc>
            </a:pPr>
            <a:r>
              <a:rPr b="0" lang="en-US" sz="2800" spc="-1" strike="noStrike">
                <a:solidFill>
                  <a:srgbClr val="000000"/>
                </a:solidFill>
                <a:latin typeface="Calibri"/>
              </a:rPr>
              <a:t>FINAL QUESTION:</a:t>
            </a:r>
            <a:endParaRPr b="0" lang="en-US" sz="2800" spc="-1" strike="noStrike">
              <a:latin typeface="Arial"/>
            </a:endParaRPr>
          </a:p>
          <a:p>
            <a:pPr>
              <a:lnSpc>
                <a:spcPct val="100000"/>
              </a:lnSpc>
            </a:pPr>
            <a:endParaRPr b="0" lang="en-US" sz="2800" spc="-1" strike="noStrike">
              <a:latin typeface="Arial"/>
            </a:endParaRPr>
          </a:p>
          <a:p>
            <a:pPr>
              <a:lnSpc>
                <a:spcPct val="100000"/>
              </a:lnSpc>
            </a:pPr>
            <a:r>
              <a:rPr b="0" lang="en-US" sz="2800" spc="-1" strike="noStrike">
                <a:solidFill>
                  <a:srgbClr val="000000"/>
                </a:solidFill>
                <a:latin typeface="Calibri"/>
              </a:rPr>
              <a:t>Please raise your hand to answer:</a:t>
            </a:r>
            <a:endParaRPr b="0" lang="en-US" sz="2800" spc="-1" strike="noStrike">
              <a:latin typeface="Arial"/>
            </a:endParaRPr>
          </a:p>
          <a:p>
            <a:pPr>
              <a:lnSpc>
                <a:spcPct val="100000"/>
              </a:lnSpc>
            </a:pPr>
            <a:r>
              <a:rPr b="0" lang="en-US" sz="2800" spc="-1" strike="noStrike">
                <a:solidFill>
                  <a:srgbClr val="000000"/>
                </a:solidFill>
                <a:latin typeface="Calibri"/>
              </a:rPr>
              <a:t>	</a:t>
            </a:r>
            <a:r>
              <a:rPr b="0" lang="en-US" sz="2800" spc="-1" strike="noStrike">
                <a:solidFill>
                  <a:srgbClr val="000000"/>
                </a:solidFill>
                <a:latin typeface="Calibri"/>
              </a:rPr>
              <a:t>Where/How can you get the energy to sustain True Storytelling </a:t>
            </a:r>
            <a:endParaRPr b="0" lang="en-US" sz="2800" spc="-1" strike="noStrike">
              <a:latin typeface="Arial"/>
            </a:endParaRPr>
          </a:p>
          <a:p>
            <a:pPr>
              <a:lnSpc>
                <a:spcPct val="100000"/>
              </a:lnSpc>
            </a:pPr>
            <a:r>
              <a:rPr b="0" lang="en-US" sz="2800" spc="-1" strike="noStrike">
                <a:solidFill>
                  <a:srgbClr val="000000"/>
                </a:solidFill>
                <a:latin typeface="Calibri"/>
              </a:rPr>
              <a:t>	</a:t>
            </a:r>
            <a:r>
              <a:rPr b="0" lang="en-US" sz="2800" spc="-1" strike="noStrike">
                <a:solidFill>
                  <a:srgbClr val="000000"/>
                </a:solidFill>
                <a:latin typeface="Calibri"/>
              </a:rPr>
              <a:t>	</a:t>
            </a:r>
            <a:r>
              <a:rPr b="0" lang="en-US" sz="2800" spc="-1" strike="noStrike">
                <a:solidFill>
                  <a:srgbClr val="000000"/>
                </a:solidFill>
                <a:latin typeface="Calibri"/>
              </a:rPr>
              <a:t>in your own research?  </a:t>
            </a:r>
            <a:endParaRPr b="0" lang="en-US" sz="2800" spc="-1" strike="noStrike">
              <a:latin typeface="Arial"/>
            </a:endParaRPr>
          </a:p>
          <a:p>
            <a:pPr>
              <a:lnSpc>
                <a:spcPct val="100000"/>
              </a:lnSpc>
            </a:pPr>
            <a:r>
              <a:rPr b="0" lang="en-US" sz="2000" spc="-1" strike="noStrike">
                <a:solidFill>
                  <a:srgbClr val="000000"/>
                </a:solidFill>
                <a:latin typeface="Calibri"/>
              </a:rPr>
              <a:t>(For example, the plight of enslaved/abused workers; the importance of water as essential to life, the joy of connecting and understanding another’s lived experiences, etc. What makes your research fun/exciting?)</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8" name="TextShape 1"/>
          <p:cNvSpPr txBox="1"/>
          <p:nvPr/>
        </p:nvSpPr>
        <p:spPr>
          <a:xfrm>
            <a:off x="-34920" y="2123280"/>
            <a:ext cx="12279600" cy="5159520"/>
          </a:xfrm>
          <a:prstGeom prst="rect">
            <a:avLst/>
          </a:prstGeom>
          <a:noFill/>
          <a:ln w="0">
            <a:noFill/>
          </a:ln>
        </p:spPr>
        <p:txBody>
          <a:bodyPr lIns="90000" rIns="90000" tIns="45000" bIns="45000">
            <a:noAutofit/>
          </a:bodyPr>
          <a:p>
            <a:r>
              <a:rPr b="0" lang="en-US" sz="2000" spc="-1" strike="noStrike">
                <a:latin typeface="Arial"/>
              </a:rPr>
              <a:t>“ </a:t>
            </a:r>
            <a:r>
              <a:rPr b="0" lang="en-US" sz="2000" spc="-1" strike="noStrike">
                <a:latin typeface="Arial"/>
              </a:rPr>
              <a:t>A ‘storytelling science’ approach making the eco-business modeling turn” by Kenneth MÃ¸lbjerg Jorgensen and David M Boje,Â Accepted Journal of Business Modeling Sept 21 2020</a:t>
            </a:r>
            <a:endParaRPr b="0" lang="en-US" sz="2000" spc="-1" strike="noStrike">
              <a:latin typeface="Arial"/>
            </a:endParaRPr>
          </a:p>
          <a:p>
            <a:endParaRPr b="0" lang="en-US" sz="2000" spc="-1" strike="noStrike">
              <a:latin typeface="Arial"/>
            </a:endParaRPr>
          </a:p>
          <a:p>
            <a:r>
              <a:rPr b="0" lang="en-US" sz="2000" spc="-1" strike="noStrike">
                <a:latin typeface="Arial"/>
              </a:rPr>
              <a:t>Sparre and Boje (2020) Utilizing participative action research with storytelling interventions to create sustainability in Danish Farming, Journal of Organizational Development</a:t>
            </a:r>
            <a:endParaRPr b="0" lang="en-US" sz="2000" spc="-1" strike="noStrike">
              <a:latin typeface="Arial"/>
            </a:endParaRPr>
          </a:p>
          <a:p>
            <a:endParaRPr b="0" lang="en-US" sz="2000" spc="-1" strike="noStrike">
              <a:latin typeface="Arial"/>
            </a:endParaRPr>
          </a:p>
          <a:p>
            <a:r>
              <a:rPr b="0" lang="en-US" sz="2000" spc="-1" strike="noStrike">
                <a:latin typeface="Arial"/>
              </a:rPr>
              <a:t>Defining Sustainably-Driven Business Modeling Strategy with a ‘storytelling science’ Approach byÂ David M. Boje, Aalborg University and Mohammad B. Rana, Aalborg University. Chapter in theÂ Defining a sustainability-driven business strategy,Â “Handbook of Sustainability-driven Business Strategies in Practice”, edited by Dr. Stefan Markovic (Copenhagen Business School), Dr. Cristina Sancha (OBS Business School), and Prof. Adam Lindgreen (Copenhagen Business School), and published by Edward Elgar.</a:t>
            </a:r>
            <a:endParaRPr b="0" lang="en-US" sz="2000" spc="-1" strike="noStrike">
              <a:latin typeface="Arial"/>
            </a:endParaRPr>
          </a:p>
          <a:p>
            <a:endParaRPr b="0" lang="en-US" sz="2000" spc="-1" strike="noStrike">
              <a:latin typeface="Arial"/>
            </a:endParaRPr>
          </a:p>
        </p:txBody>
      </p:sp>
      <p:sp>
        <p:nvSpPr>
          <p:cNvPr id="599" name="TextShape 2"/>
          <p:cNvSpPr txBox="1"/>
          <p:nvPr/>
        </p:nvSpPr>
        <p:spPr>
          <a:xfrm>
            <a:off x="1600200" y="685800"/>
            <a:ext cx="7086600" cy="346320"/>
          </a:xfrm>
          <a:prstGeom prst="rect">
            <a:avLst/>
          </a:prstGeom>
          <a:noFill/>
          <a:ln w="0">
            <a:noFill/>
          </a:ln>
        </p:spPr>
        <p:txBody>
          <a:bodyPr lIns="90000" rIns="90000" tIns="45000" bIns="45000">
            <a:noAutofit/>
          </a:bodyPr>
          <a:p>
            <a:r>
              <a:rPr b="0" lang="en-US" sz="1800" spc="-1" strike="noStrike">
                <a:latin typeface="Arial"/>
              </a:rPr>
              <a:t>CURRENT PUBLICATIONS FOR YOU TO ENJOY</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3" name="CustomShape 1"/>
          <p:cNvSpPr/>
          <p:nvPr/>
        </p:nvSpPr>
        <p:spPr>
          <a:xfrm>
            <a:off x="3137760" y="295920"/>
            <a:ext cx="5910120" cy="780480"/>
          </a:xfrm>
          <a:prstGeom prst="rect">
            <a:avLst/>
          </a:prstGeom>
          <a:noFill/>
          <a:ln w="0">
            <a:noFill/>
          </a:ln>
        </p:spPr>
        <p:style>
          <a:lnRef idx="0"/>
          <a:fillRef idx="0"/>
          <a:effectRef idx="0"/>
          <a:fontRef idx="minor"/>
        </p:style>
        <p:txBody>
          <a:bodyPr lIns="90000" rIns="90000" tIns="45000" bIns="45000" anchor="ctr">
            <a:normAutofit fontScale="94000"/>
          </a:bodyPr>
          <a:p>
            <a:pPr>
              <a:lnSpc>
                <a:spcPct val="90000"/>
              </a:lnSpc>
            </a:pPr>
            <a:r>
              <a:rPr b="0" lang="en-US" sz="4400" spc="-1" strike="noStrike">
                <a:solidFill>
                  <a:srgbClr val="385623"/>
                </a:solidFill>
                <a:latin typeface="Arial Black"/>
                <a:ea typeface="DejaVu Sans"/>
              </a:rPr>
              <a:t>For your Library</a:t>
            </a:r>
            <a:endParaRPr b="0" lang="en-US" sz="4400" spc="-1" strike="noStrike">
              <a:latin typeface="Arial"/>
            </a:endParaRPr>
          </a:p>
        </p:txBody>
      </p:sp>
      <p:pic>
        <p:nvPicPr>
          <p:cNvPr id="534" name="Picture 5_3" descr="book cover doing conversation storytelling.png"/>
          <p:cNvPicPr/>
          <p:nvPr/>
        </p:nvPicPr>
        <p:blipFill>
          <a:blip r:embed="rId1"/>
          <a:stretch/>
        </p:blipFill>
        <p:spPr>
          <a:xfrm rot="21045600">
            <a:off x="2016000" y="1544760"/>
            <a:ext cx="2439000" cy="3482640"/>
          </a:xfrm>
          <a:prstGeom prst="rect">
            <a:avLst/>
          </a:prstGeom>
          <a:ln w="0">
            <a:noFill/>
          </a:ln>
        </p:spPr>
      </p:pic>
      <p:pic>
        <p:nvPicPr>
          <p:cNvPr id="535" name="Picture 6_1" descr=""/>
          <p:cNvPicPr/>
          <p:nvPr/>
        </p:nvPicPr>
        <p:blipFill>
          <a:blip r:embed="rId2"/>
          <a:stretch/>
        </p:blipFill>
        <p:spPr>
          <a:xfrm rot="21063600">
            <a:off x="7418160" y="1101240"/>
            <a:ext cx="2717280" cy="4040640"/>
          </a:xfrm>
          <a:prstGeom prst="rect">
            <a:avLst/>
          </a:prstGeom>
          <a:ln w="0">
            <a:noFill/>
          </a:ln>
        </p:spPr>
      </p:pic>
      <p:sp>
        <p:nvSpPr>
          <p:cNvPr id="536" name="CustomShape 2"/>
          <p:cNvSpPr/>
          <p:nvPr/>
        </p:nvSpPr>
        <p:spPr>
          <a:xfrm>
            <a:off x="4552560" y="6356520"/>
            <a:ext cx="3080880" cy="359280"/>
          </a:xfrm>
          <a:prstGeom prst="rect">
            <a:avLst/>
          </a:prstGeom>
          <a:noFill/>
          <a:ln w="0">
            <a:noFill/>
          </a:ln>
        </p:spPr>
        <p:style>
          <a:lnRef idx="0"/>
          <a:fillRef idx="0"/>
          <a:effectRef idx="0"/>
          <a:fontRef idx="minor"/>
        </p:style>
      </p:sp>
      <p:sp>
        <p:nvSpPr>
          <p:cNvPr id="537" name="CustomShape 3"/>
          <p:cNvSpPr/>
          <p:nvPr/>
        </p:nvSpPr>
        <p:spPr>
          <a:xfrm>
            <a:off x="7238520" y="5211360"/>
            <a:ext cx="3449160" cy="11408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n-US" sz="1800" spc="-1" strike="noStrike" u="sng">
                <a:solidFill>
                  <a:srgbClr val="0563c1"/>
                </a:solidFill>
                <a:uFillTx/>
                <a:latin typeface="Arial"/>
                <a:ea typeface="DejaVu Sans"/>
                <a:hlinkClick r:id="rId3"/>
              </a:rPr>
              <a:t>Published 2020</a:t>
            </a:r>
            <a:endParaRPr b="0" lang="en-US" sz="1800" spc="-1" strike="noStrike">
              <a:latin typeface="Arial"/>
            </a:endParaRPr>
          </a:p>
        </p:txBody>
      </p:sp>
      <p:sp>
        <p:nvSpPr>
          <p:cNvPr id="538" name="CustomShape 4"/>
          <p:cNvSpPr/>
          <p:nvPr/>
        </p:nvSpPr>
        <p:spPr>
          <a:xfrm>
            <a:off x="1523880" y="5485680"/>
            <a:ext cx="2511000" cy="3420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US" sz="1800" spc="-1" strike="noStrike" u="sng">
                <a:solidFill>
                  <a:srgbClr val="0563c1"/>
                </a:solidFill>
                <a:uFillTx/>
                <a:latin typeface="Arial"/>
                <a:ea typeface="DejaVu Sans"/>
                <a:hlinkClick r:id="rId4"/>
              </a:rPr>
              <a:t>2020 E-book $40, hardback ~$104,  version CLICK HERE</a:t>
            </a:r>
            <a:r>
              <a:rPr b="0" lang="en-US" sz="1800" spc="-1" strike="noStrike" u="sng">
                <a:solidFill>
                  <a:srgbClr val="0000ff"/>
                </a:solidFill>
                <a:uFillTx/>
                <a:latin typeface="Arial"/>
                <a:ea typeface="DejaVu Sans"/>
              </a:rPr>
              <a:t>; </a:t>
            </a:r>
            <a:endParaRPr b="0" lang="en-US" sz="1800" spc="-1" strike="noStrike">
              <a:latin typeface="Arial"/>
            </a:endParaRPr>
          </a:p>
          <a:p>
            <a:pPr>
              <a:lnSpc>
                <a:spcPct val="100000"/>
              </a:lnSpc>
            </a:pPr>
            <a:r>
              <a:rPr b="0" lang="en-US" sz="1800" spc="-1" strike="noStrike" u="sng">
                <a:solidFill>
                  <a:srgbClr val="0563c1"/>
                </a:solidFill>
                <a:uFillTx/>
                <a:latin typeface="Arial"/>
                <a:ea typeface="DejaVu Sans"/>
                <a:hlinkClick r:id="rId5"/>
              </a:rPr>
              <a:t>paperback next year for ~$50</a:t>
            </a:r>
            <a:endParaRPr b="0" lang="en-US" sz="1800" spc="-1" strike="noStrike">
              <a:latin typeface="Arial"/>
            </a:endParaRPr>
          </a:p>
        </p:txBody>
      </p:sp>
      <p:sp>
        <p:nvSpPr>
          <p:cNvPr id="539" name="CustomShape 5"/>
          <p:cNvSpPr/>
          <p:nvPr/>
        </p:nvSpPr>
        <p:spPr>
          <a:xfrm>
            <a:off x="7238520" y="5486400"/>
            <a:ext cx="2053440" cy="9100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US" sz="1800" spc="-1" strike="noStrike" u="sng">
                <a:solidFill>
                  <a:srgbClr val="000000"/>
                </a:solidFill>
                <a:uFillTx/>
                <a:latin typeface="AppleSystemUIFont"/>
                <a:ea typeface="DejaVu Sans"/>
              </a:rPr>
              <a:t>Paperback $42.95 </a:t>
            </a:r>
            <a:endParaRPr b="0" lang="en-US" sz="1800" spc="-1" strike="noStrike">
              <a:latin typeface="Arial"/>
            </a:endParaRPr>
          </a:p>
          <a:p>
            <a:pPr>
              <a:lnSpc>
                <a:spcPct val="100000"/>
              </a:lnSpc>
            </a:pPr>
            <a:r>
              <a:rPr b="0" lang="en-US" sz="1800" spc="-1" strike="noStrike" u="sng">
                <a:solidFill>
                  <a:srgbClr val="000000"/>
                </a:solidFill>
                <a:uFillTx/>
                <a:latin typeface="AppleSystemUIFont"/>
                <a:ea typeface="DejaVu Sans"/>
              </a:rPr>
              <a:t>or Kindle $40.80</a:t>
            </a:r>
            <a:endParaRPr b="0" lang="en-US" sz="1800" spc="-1" strike="noStrike">
              <a:latin typeface="Arial"/>
            </a:endParaRPr>
          </a:p>
        </p:txBody>
      </p:sp>
      <p:pic>
        <p:nvPicPr>
          <p:cNvPr id="540" name="Picture 321" descr=""/>
          <p:cNvPicPr/>
          <p:nvPr/>
        </p:nvPicPr>
        <p:blipFill>
          <a:blip r:embed="rId6"/>
          <a:stretch/>
        </p:blipFill>
        <p:spPr>
          <a:xfrm>
            <a:off x="4719600" y="1243080"/>
            <a:ext cx="2518920" cy="3785760"/>
          </a:xfrm>
          <a:prstGeom prst="rect">
            <a:avLst/>
          </a:prstGeom>
          <a:ln w="0">
            <a:noFill/>
          </a:ln>
        </p:spPr>
      </p:pic>
      <p:sp>
        <p:nvSpPr>
          <p:cNvPr id="541" name="CustomShape 6"/>
          <p:cNvSpPr/>
          <p:nvPr/>
        </p:nvSpPr>
        <p:spPr>
          <a:xfrm>
            <a:off x="4724280" y="5200920"/>
            <a:ext cx="2285640" cy="14580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US" sz="1800" spc="-1" strike="noStrike" u="sng">
                <a:solidFill>
                  <a:srgbClr val="0563c1"/>
                </a:solidFill>
                <a:uFillTx/>
                <a:latin typeface="Arial"/>
                <a:hlinkClick r:id="rId7"/>
              </a:rPr>
              <a:t>Published 2016 $48 Paperback &amp; also Kindle</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ffffff">
                <a:alpha val="50196"/>
              </a:srgbClr>
            </a:gs>
          </a:gsLst>
          <a:lin ang="5400000"/>
        </a:gradFill>
      </p:bgPr>
    </p:bg>
    <p:spTree>
      <p:nvGrpSpPr>
        <p:cNvPr id="1" name=""/>
        <p:cNvGrpSpPr/>
        <p:nvPr/>
      </p:nvGrpSpPr>
      <p:grpSpPr>
        <a:xfrm>
          <a:off x="0" y="0"/>
          <a:ext cx="0" cy="0"/>
          <a:chOff x="0" y="0"/>
          <a:chExt cx="0" cy="0"/>
        </a:xfrm>
      </p:grpSpPr>
      <p:sp>
        <p:nvSpPr>
          <p:cNvPr id="542" name="CustomShape 1"/>
          <p:cNvSpPr/>
          <p:nvPr/>
        </p:nvSpPr>
        <p:spPr>
          <a:xfrm>
            <a:off x="1136520" y="2278080"/>
            <a:ext cx="6467400" cy="3450240"/>
          </a:xfrm>
          <a:prstGeom prst="rect">
            <a:avLst/>
          </a:prstGeom>
          <a:noFill/>
          <a:ln w="0">
            <a:noFill/>
          </a:ln>
        </p:spPr>
        <p:style>
          <a:lnRef idx="0"/>
          <a:fillRef idx="0"/>
          <a:effectRef idx="0"/>
          <a:fontRef idx="minor"/>
        </p:style>
        <p:txBody>
          <a:bodyPr anchor="ctr">
            <a:normAutofit/>
          </a:bodyPr>
          <a:p>
            <a:pPr indent="-228240">
              <a:lnSpc>
                <a:spcPct val="90000"/>
              </a:lnSpc>
              <a:spcAft>
                <a:spcPts val="601"/>
              </a:spcAft>
              <a:buClr>
                <a:srgbClr val="000000"/>
              </a:buClr>
              <a:buFont typeface="Arial"/>
              <a:buChar char="•"/>
            </a:pPr>
            <a:r>
              <a:rPr b="1" lang="en-US" sz="2800" spc="-1" strike="noStrike">
                <a:solidFill>
                  <a:srgbClr val="000000"/>
                </a:solidFill>
                <a:latin typeface="Calibri"/>
              </a:rPr>
              <a:t>AGENDA:</a:t>
            </a:r>
            <a:endParaRPr b="0" lang="en-US" sz="2800" spc="-1" strike="noStrike">
              <a:latin typeface="Arial"/>
            </a:endParaRPr>
          </a:p>
          <a:p>
            <a:pPr>
              <a:lnSpc>
                <a:spcPct val="90000"/>
              </a:lnSpc>
              <a:spcAft>
                <a:spcPts val="601"/>
              </a:spcAft>
            </a:pPr>
            <a:endParaRPr b="0" lang="en-US" sz="2800" spc="-1" strike="noStrike">
              <a:latin typeface="Arial"/>
            </a:endParaRPr>
          </a:p>
          <a:p>
            <a:pPr indent="-228240">
              <a:lnSpc>
                <a:spcPct val="90000"/>
              </a:lnSpc>
              <a:spcAft>
                <a:spcPts val="601"/>
              </a:spcAft>
              <a:buClr>
                <a:srgbClr val="000000"/>
              </a:buClr>
              <a:buFont typeface="Arial"/>
              <a:buChar char="•"/>
            </a:pPr>
            <a:r>
              <a:rPr b="1" lang="en-US" sz="2800" spc="-1" strike="noStrike">
                <a:solidFill>
                  <a:srgbClr val="000000"/>
                </a:solidFill>
                <a:latin typeface="Calibri"/>
              </a:rPr>
              <a:t>     </a:t>
            </a:r>
            <a:r>
              <a:rPr b="1" lang="en-US" sz="2800" spc="-1" strike="noStrike">
                <a:solidFill>
                  <a:srgbClr val="000000"/>
                </a:solidFill>
                <a:latin typeface="Calibri"/>
              </a:rPr>
              <a:t>Hour 1 = THEORY</a:t>
            </a:r>
            <a:endParaRPr b="0" lang="en-US" sz="2800" spc="-1" strike="noStrike">
              <a:latin typeface="Arial"/>
            </a:endParaRPr>
          </a:p>
          <a:p>
            <a:pPr>
              <a:lnSpc>
                <a:spcPct val="90000"/>
              </a:lnSpc>
              <a:spcAft>
                <a:spcPts val="601"/>
              </a:spcAft>
            </a:pPr>
            <a:endParaRPr b="0" lang="en-US" sz="2800" spc="-1" strike="noStrike">
              <a:latin typeface="Arial"/>
            </a:endParaRPr>
          </a:p>
          <a:p>
            <a:pPr indent="-228240">
              <a:lnSpc>
                <a:spcPct val="90000"/>
              </a:lnSpc>
              <a:spcAft>
                <a:spcPts val="601"/>
              </a:spcAft>
              <a:buClr>
                <a:srgbClr val="000000"/>
              </a:buClr>
              <a:buFont typeface="Arial"/>
              <a:buChar char="•"/>
            </a:pPr>
            <a:r>
              <a:rPr b="1" lang="en-US" sz="2800" spc="-1" strike="noStrike">
                <a:solidFill>
                  <a:srgbClr val="000000"/>
                </a:solidFill>
                <a:latin typeface="Calibri"/>
              </a:rPr>
              <a:t>     </a:t>
            </a:r>
            <a:r>
              <a:rPr b="1" lang="en-US" sz="2800" spc="-1" strike="noStrike">
                <a:solidFill>
                  <a:srgbClr val="000000"/>
                </a:solidFill>
                <a:latin typeface="Calibri"/>
              </a:rPr>
              <a:t>Hour 2 = METHOD</a:t>
            </a:r>
            <a:endParaRPr b="0" lang="en-US" sz="2800" spc="-1" strike="noStrike">
              <a:latin typeface="Arial"/>
            </a:endParaRPr>
          </a:p>
          <a:p>
            <a:pPr>
              <a:lnSpc>
                <a:spcPct val="90000"/>
              </a:lnSpc>
              <a:spcAft>
                <a:spcPts val="601"/>
              </a:spcAft>
            </a:pPr>
            <a:endParaRPr b="0" lang="en-US" sz="2800" spc="-1" strike="noStrike">
              <a:latin typeface="Arial"/>
            </a:endParaRPr>
          </a:p>
          <a:p>
            <a:pPr indent="-228240">
              <a:lnSpc>
                <a:spcPct val="90000"/>
              </a:lnSpc>
              <a:spcAft>
                <a:spcPts val="601"/>
              </a:spcAft>
              <a:buClr>
                <a:srgbClr val="000000"/>
              </a:buClr>
              <a:buFont typeface="Arial"/>
              <a:buChar char="•"/>
            </a:pPr>
            <a:r>
              <a:rPr b="1" lang="en-US" sz="2800" spc="-1" strike="noStrike">
                <a:solidFill>
                  <a:srgbClr val="000000"/>
                </a:solidFill>
                <a:latin typeface="Calibri"/>
              </a:rPr>
              <a:t>     </a:t>
            </a:r>
            <a:r>
              <a:rPr b="1" lang="en-US" sz="2800" spc="-1" strike="noStrike">
                <a:solidFill>
                  <a:srgbClr val="000000"/>
                </a:solidFill>
                <a:latin typeface="Calibri"/>
              </a:rPr>
              <a:t>Hour 3 = INTERVENTION /PRACTICE</a:t>
            </a:r>
            <a:endParaRPr b="0" lang="en-US" sz="2800" spc="-1" strike="noStrike">
              <a:latin typeface="Arial"/>
            </a:endParaRPr>
          </a:p>
        </p:txBody>
      </p:sp>
      <p:sp>
        <p:nvSpPr>
          <p:cNvPr id="543" name="CustomShape 2"/>
          <p:cNvSpPr/>
          <p:nvPr/>
        </p:nvSpPr>
        <p:spPr>
          <a:xfrm>
            <a:off x="10089000" y="0"/>
            <a:ext cx="2102760" cy="6857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44" name="CustomShape 3"/>
          <p:cNvSpPr/>
          <p:nvPr/>
        </p:nvSpPr>
        <p:spPr>
          <a:xfrm>
            <a:off x="8915400" y="2359080"/>
            <a:ext cx="2139840" cy="2139840"/>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p:style>
      </p:sp>
      <p:pic>
        <p:nvPicPr>
          <p:cNvPr id="545" name="Graphic 5" descr="Stopwatch"/>
          <p:cNvPicPr/>
          <p:nvPr/>
        </p:nvPicPr>
        <p:blipFill>
          <a:blip r:embed="rId1"/>
          <a:stretch/>
        </p:blipFill>
        <p:spPr>
          <a:xfrm>
            <a:off x="9414000" y="2857680"/>
            <a:ext cx="1142640" cy="11426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6" name="CustomShape 1"/>
          <p:cNvSpPr/>
          <p:nvPr/>
        </p:nvSpPr>
        <p:spPr>
          <a:xfrm>
            <a:off x="435600" y="246600"/>
            <a:ext cx="11175480" cy="7771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2400" spc="-1" strike="noStrike">
                <a:solidFill>
                  <a:srgbClr val="000000"/>
                </a:solidFill>
                <a:latin typeface="Calibri"/>
              </a:rPr>
              <a:t>TOPIC OUTLINE</a:t>
            </a:r>
            <a:endParaRPr b="0" lang="en-US" sz="2400" spc="-1" strike="noStrike">
              <a:latin typeface="Arial"/>
            </a:endParaRPr>
          </a:p>
          <a:p>
            <a:pPr>
              <a:lnSpc>
                <a:spcPct val="100000"/>
              </a:lnSpc>
            </a:pPr>
            <a:r>
              <a:rPr b="0" lang="en-US" sz="2400" spc="-1" strike="noStrike">
                <a:solidFill>
                  <a:srgbClr val="000000"/>
                </a:solidFill>
                <a:latin typeface="Calibri"/>
              </a:rPr>
              <a:t>What is a THEORY?</a:t>
            </a:r>
            <a:endParaRPr b="0" lang="en-US" sz="2400" spc="-1" strike="noStrike">
              <a:latin typeface="Arial"/>
            </a:endParaRPr>
          </a:p>
          <a:p>
            <a:pPr>
              <a:lnSpc>
                <a:spcPct val="100000"/>
              </a:lnSpc>
            </a:pPr>
            <a:r>
              <a:rPr b="0" lang="en-US" sz="2400" spc="-1" strike="noStrike">
                <a:solidFill>
                  <a:srgbClr val="000000"/>
                </a:solidFill>
                <a:latin typeface="Calibri"/>
              </a:rPr>
              <a:t>How is Storytelling Research like Tamara-Land?</a:t>
            </a:r>
            <a:endParaRPr b="0" lang="en-US" sz="2400" spc="-1" strike="noStrike">
              <a:latin typeface="Arial"/>
            </a:endParaRPr>
          </a:p>
          <a:p>
            <a:pPr>
              <a:lnSpc>
                <a:spcPct val="100000"/>
              </a:lnSpc>
            </a:pPr>
            <a:r>
              <a:rPr b="0" lang="en-US" sz="2400" spc="-1" strike="noStrike">
                <a:solidFill>
                  <a:srgbClr val="000000"/>
                </a:solidFill>
                <a:latin typeface="Calibri"/>
              </a:rPr>
              <a:t>Chart: How can storytelling be both qualitative &amp; quantitative? What is intersubjectivity?</a:t>
            </a:r>
            <a:endParaRPr b="0" lang="en-US" sz="2400" spc="-1" strike="noStrike">
              <a:latin typeface="Arial"/>
            </a:endParaRPr>
          </a:p>
          <a:p>
            <a:pPr>
              <a:lnSpc>
                <a:spcPct val="100000"/>
              </a:lnSpc>
            </a:pPr>
            <a:r>
              <a:rPr b="0" lang="en-US" sz="2400" spc="-1" strike="noStrike">
                <a:solidFill>
                  <a:srgbClr val="000000"/>
                </a:solidFill>
                <a:latin typeface="Calibri"/>
              </a:rPr>
              <a:t>Russell Means, and his Grandfather’s story</a:t>
            </a:r>
            <a:endParaRPr b="0" lang="en-US" sz="2400" spc="-1" strike="noStrike">
              <a:latin typeface="Arial"/>
            </a:endParaRPr>
          </a:p>
          <a:p>
            <a:pPr>
              <a:lnSpc>
                <a:spcPct val="100000"/>
              </a:lnSpc>
            </a:pPr>
            <a:r>
              <a:rPr b="0" lang="en-US" sz="2400" spc="-1" strike="noStrike">
                <a:solidFill>
                  <a:srgbClr val="000000"/>
                </a:solidFill>
                <a:latin typeface="Calibri"/>
              </a:rPr>
              <a:t>BREAKOUT for 5 min. When did you not know something everyone else knew?</a:t>
            </a:r>
            <a:endParaRPr b="0" lang="en-US" sz="2400" spc="-1" strike="noStrike">
              <a:latin typeface="Arial"/>
            </a:endParaRPr>
          </a:p>
          <a:p>
            <a:pPr>
              <a:lnSpc>
                <a:spcPct val="100000"/>
              </a:lnSpc>
            </a:pPr>
            <a:r>
              <a:rPr b="0" lang="en-US" sz="2400" spc="-1" strike="noStrike">
                <a:solidFill>
                  <a:srgbClr val="000000"/>
                </a:solidFill>
                <a:latin typeface="Calibri"/>
              </a:rPr>
              <a:t>Debrief: 5 I’s of Indigenous Storytelling; Intersubjectivity; Self-Correcting Method</a:t>
            </a:r>
            <a:endParaRPr b="0" lang="en-US" sz="2400" spc="-1" strike="noStrike">
              <a:latin typeface="Arial"/>
            </a:endParaRPr>
          </a:p>
          <a:p>
            <a:pPr>
              <a:lnSpc>
                <a:spcPct val="100000"/>
              </a:lnSpc>
            </a:pPr>
            <a:r>
              <a:rPr b="0" lang="en-US" sz="2400" spc="-1" strike="noStrike">
                <a:solidFill>
                  <a:srgbClr val="000000"/>
                </a:solidFill>
                <a:latin typeface="Calibri"/>
              </a:rPr>
              <a:t>3 CASES demonstrating use of storytelling THEORY</a:t>
            </a:r>
            <a:endParaRPr b="0" lang="en-US" sz="2400" spc="-1" strike="noStrike">
              <a:latin typeface="Arial"/>
            </a:endParaRPr>
          </a:p>
          <a:p>
            <a:pPr>
              <a:lnSpc>
                <a:spcPct val="100000"/>
              </a:lnSpc>
            </a:pPr>
            <a:r>
              <a:rPr b="0" lang="en-US" sz="2400" spc="-1" strike="noStrike">
                <a:solidFill>
                  <a:srgbClr val="000000"/>
                </a:solidFill>
                <a:latin typeface="Calibri"/>
              </a:rPr>
              <a:t>What are storytelling research METHODS?</a:t>
            </a:r>
            <a:endParaRPr b="0" lang="en-US" sz="2400" spc="-1" strike="noStrike">
              <a:latin typeface="Arial"/>
            </a:endParaRPr>
          </a:p>
          <a:p>
            <a:pPr>
              <a:lnSpc>
                <a:spcPct val="100000"/>
              </a:lnSpc>
            </a:pPr>
            <a:r>
              <a:rPr b="0" lang="en-US" sz="2400" spc="-1" strike="noStrike">
                <a:solidFill>
                  <a:srgbClr val="000000"/>
                </a:solidFill>
                <a:latin typeface="Calibri"/>
              </a:rPr>
              <a:t>A-I-D Abduction, Induction, Deduction definitions and explanations</a:t>
            </a:r>
            <a:endParaRPr b="0" lang="en-US" sz="2400" spc="-1" strike="noStrike">
              <a:latin typeface="Arial"/>
            </a:endParaRPr>
          </a:p>
          <a:p>
            <a:pPr>
              <a:lnSpc>
                <a:spcPct val="100000"/>
              </a:lnSpc>
            </a:pPr>
            <a:r>
              <a:rPr b="0" lang="en-US" sz="2400" spc="-1" strike="noStrike">
                <a:solidFill>
                  <a:srgbClr val="000000"/>
                </a:solidFill>
                <a:latin typeface="Calibri"/>
              </a:rPr>
              <a:t>BREAKOUT for 5 min. When have you used ABDUCTION in your research?</a:t>
            </a:r>
            <a:endParaRPr b="0" lang="en-US" sz="2400" spc="-1" strike="noStrike">
              <a:latin typeface="Arial"/>
            </a:endParaRPr>
          </a:p>
          <a:p>
            <a:pPr>
              <a:lnSpc>
                <a:spcPct val="100000"/>
              </a:lnSpc>
            </a:pPr>
            <a:r>
              <a:rPr b="0" lang="en-US" sz="2400" spc="-1" strike="noStrike">
                <a:solidFill>
                  <a:srgbClr val="000000"/>
                </a:solidFill>
                <a:latin typeface="Calibri"/>
              </a:rPr>
              <a:t>Self-Correcting: Pierce’s 4 tests of Induction</a:t>
            </a:r>
            <a:endParaRPr b="0" lang="en-US" sz="2400" spc="-1" strike="noStrike">
              <a:latin typeface="Arial"/>
            </a:endParaRPr>
          </a:p>
          <a:p>
            <a:pPr>
              <a:lnSpc>
                <a:spcPct val="100000"/>
              </a:lnSpc>
            </a:pPr>
            <a:r>
              <a:rPr b="0" lang="en-US" sz="2400" spc="-1" strike="noStrike">
                <a:solidFill>
                  <a:srgbClr val="000000"/>
                </a:solidFill>
                <a:latin typeface="Calibri"/>
              </a:rPr>
              <a:t>Conversational Storytelling Interviews</a:t>
            </a:r>
            <a:endParaRPr b="0" lang="en-US" sz="2400" spc="-1" strike="noStrike">
              <a:latin typeface="Arial"/>
            </a:endParaRPr>
          </a:p>
          <a:p>
            <a:pPr>
              <a:lnSpc>
                <a:spcPct val="100000"/>
              </a:lnSpc>
            </a:pPr>
            <a:r>
              <a:rPr b="0" lang="en-US" sz="2400" spc="-1" strike="noStrike">
                <a:solidFill>
                  <a:srgbClr val="000000"/>
                </a:solidFill>
                <a:latin typeface="Calibri"/>
              </a:rPr>
              <a:t>Critique of the Triple Bottom Line</a:t>
            </a:r>
            <a:endParaRPr b="0" lang="en-US" sz="2400" spc="-1" strike="noStrike">
              <a:latin typeface="Arial"/>
            </a:endParaRPr>
          </a:p>
          <a:p>
            <a:pPr>
              <a:lnSpc>
                <a:spcPct val="100000"/>
              </a:lnSpc>
            </a:pPr>
            <a:r>
              <a:rPr b="0" lang="en-US" sz="2400" spc="-1" strike="noStrike">
                <a:solidFill>
                  <a:srgbClr val="000000"/>
                </a:solidFill>
                <a:latin typeface="Calibri"/>
              </a:rPr>
              <a:t>3 CASES demonstrating methods: CIW, Danish Agriculture, Apple</a:t>
            </a:r>
            <a:endParaRPr b="0" lang="en-US" sz="2400" spc="-1" strike="noStrike">
              <a:latin typeface="Arial"/>
            </a:endParaRPr>
          </a:p>
          <a:p>
            <a:pPr>
              <a:lnSpc>
                <a:spcPct val="100000"/>
              </a:lnSpc>
            </a:pPr>
            <a:r>
              <a:rPr b="0" lang="en-US" sz="2400" spc="-1" strike="noStrike">
                <a:solidFill>
                  <a:srgbClr val="000000"/>
                </a:solidFill>
                <a:latin typeface="Calibri"/>
              </a:rPr>
              <a:t>True Storytelling Rainwater Recycling Case</a:t>
            </a:r>
            <a:endParaRPr b="0" lang="en-US" sz="2400" spc="-1" strike="noStrike">
              <a:latin typeface="Arial"/>
            </a:endParaRPr>
          </a:p>
          <a:p>
            <a:pPr>
              <a:lnSpc>
                <a:spcPct val="100000"/>
              </a:lnSpc>
            </a:pPr>
            <a:r>
              <a:rPr b="0" lang="en-US" sz="2400" spc="-1" strike="noStrike">
                <a:solidFill>
                  <a:srgbClr val="000000"/>
                </a:solidFill>
                <a:latin typeface="Calibri"/>
              </a:rPr>
              <a:t>Q&amp;A: What can you USE? What do you want to hear more about?</a:t>
            </a:r>
            <a:endParaRPr b="0" lang="en-US" sz="2400" spc="-1" strike="noStrike">
              <a:latin typeface="Arial"/>
            </a:endParaRPr>
          </a:p>
          <a:p>
            <a:pPr>
              <a:lnSpc>
                <a:spcPct val="100000"/>
              </a:lnSpc>
            </a:pPr>
            <a:r>
              <a:rPr b="0" lang="en-US" sz="2400" spc="-1" strike="noStrike">
                <a:solidFill>
                  <a:srgbClr val="000000"/>
                </a:solidFill>
                <a:latin typeface="Calibri"/>
              </a:rPr>
              <a:t>Popcorn: Chat and oral answers regarding motivation for True Storytelling</a:t>
            </a:r>
            <a:endParaRPr b="0" lang="en-US" sz="2400" spc="-1" strike="noStrike">
              <a:latin typeface="Arial"/>
            </a:endParaRPr>
          </a:p>
          <a:p>
            <a:pPr>
              <a:lnSpc>
                <a:spcPct val="100000"/>
              </a:lnSpc>
            </a:pPr>
            <a:endParaRPr b="0" lang="en-US" sz="2400" spc="-1" strike="noStrike">
              <a:latin typeface="Arial"/>
            </a:endParaRPr>
          </a:p>
          <a:p>
            <a:pPr>
              <a:lnSpc>
                <a:spcPct val="100000"/>
              </a:lnSpc>
            </a:pPr>
            <a:endParaRPr b="0" lang="en-US" sz="2400" spc="-1" strike="noStrike">
              <a:latin typeface="Arial"/>
            </a:endParaRPr>
          </a:p>
          <a:p>
            <a:pPr>
              <a:lnSpc>
                <a:spcPct val="100000"/>
              </a:lnSpc>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CustomShape 1"/>
          <p:cNvSpPr/>
          <p:nvPr/>
        </p:nvSpPr>
        <p:spPr>
          <a:xfrm>
            <a:off x="1057320" y="791280"/>
            <a:ext cx="10386720" cy="16444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endParaRPr b="0" lang="en-US" sz="1800" spc="-1" strike="noStrike">
              <a:latin typeface="Arial"/>
            </a:endParaRPr>
          </a:p>
          <a:p>
            <a:pPr algn="ctr">
              <a:lnSpc>
                <a:spcPct val="100000"/>
              </a:lnSpc>
            </a:pPr>
            <a:endParaRPr b="0" lang="en-US" sz="1800" spc="-1" strike="noStrike">
              <a:latin typeface="Arial"/>
            </a:endParaRPr>
          </a:p>
          <a:p>
            <a:pPr algn="ctr">
              <a:lnSpc>
                <a:spcPct val="100000"/>
              </a:lnSpc>
            </a:pPr>
            <a:r>
              <a:rPr b="1" lang="en-US" sz="2800" spc="-1" strike="noStrike">
                <a:solidFill>
                  <a:srgbClr val="000000"/>
                </a:solidFill>
                <a:latin typeface="Calibri Light"/>
                <a:ea typeface="SimSun"/>
              </a:rPr>
              <a:t> </a:t>
            </a:r>
            <a:r>
              <a:rPr b="1" lang="en-US" sz="2800" spc="-1" strike="noStrike">
                <a:solidFill>
                  <a:srgbClr val="000000"/>
                </a:solidFill>
                <a:latin typeface="Calibri Light"/>
                <a:ea typeface="SimSun"/>
              </a:rPr>
              <a:t>What is a Theory?  </a:t>
            </a:r>
            <a:endParaRPr b="0" lang="en-US" sz="2800" spc="-1" strike="noStrike">
              <a:latin typeface="Arial"/>
            </a:endParaRPr>
          </a:p>
          <a:p>
            <a:pPr algn="ctr">
              <a:lnSpc>
                <a:spcPct val="100000"/>
              </a:lnSpc>
            </a:pPr>
            <a:r>
              <a:rPr b="0" lang="en-US" sz="1800" spc="-1" strike="noStrike">
                <a:solidFill>
                  <a:srgbClr val="000000"/>
                </a:solidFill>
                <a:latin typeface="Calibri Light"/>
                <a:ea typeface="SimSun"/>
              </a:rPr>
              <a:t>Sutton and Staw (ASQ 1995, “What theory is not”) </a:t>
            </a:r>
            <a:endParaRPr b="0" lang="en-US" sz="1800" spc="-1" strike="noStrike">
              <a:latin typeface="Arial"/>
            </a:endParaRPr>
          </a:p>
        </p:txBody>
      </p:sp>
      <p:sp>
        <p:nvSpPr>
          <p:cNvPr id="548" name="CustomShape 2"/>
          <p:cNvSpPr/>
          <p:nvPr/>
        </p:nvSpPr>
        <p:spPr>
          <a:xfrm>
            <a:off x="1518840" y="2551680"/>
            <a:ext cx="9010800" cy="2284920"/>
          </a:xfrm>
          <a:prstGeom prst="rect">
            <a:avLst/>
          </a:prstGeom>
          <a:noFill/>
          <a:ln w="0">
            <a:noFill/>
          </a:ln>
        </p:spPr>
        <p:style>
          <a:lnRef idx="0"/>
          <a:fillRef idx="0"/>
          <a:effectRef idx="0"/>
          <a:fontRef idx="minor"/>
        </p:style>
        <p:txBody>
          <a:bodyPr lIns="90000" rIns="90000" tIns="45000" bIns="45000">
            <a:spAutoFit/>
          </a:bodyPr>
          <a:p>
            <a:pPr marL="343080" indent="-342720">
              <a:lnSpc>
                <a:spcPct val="100000"/>
              </a:lnSpc>
              <a:buClr>
                <a:srgbClr val="000000"/>
              </a:buClr>
              <a:buFont typeface="Calibri Light"/>
              <a:buAutoNum type="arabicPeriod"/>
              <a:tabLst>
                <a:tab algn="l" pos="0"/>
              </a:tabLst>
            </a:pPr>
            <a:r>
              <a:rPr b="0" lang="en-US" sz="2400" spc="-1" strike="noStrike">
                <a:solidFill>
                  <a:srgbClr val="000000"/>
                </a:solidFill>
                <a:latin typeface="Calibri Light"/>
                <a:ea typeface="SimSun"/>
              </a:rPr>
              <a:t>References in your Literature Review, not a theory</a:t>
            </a:r>
            <a:endParaRPr b="0" lang="en-US" sz="2400" spc="-1" strike="noStrike">
              <a:latin typeface="Arial"/>
            </a:endParaRPr>
          </a:p>
          <a:p>
            <a:pPr marL="343080" indent="-342720">
              <a:lnSpc>
                <a:spcPct val="100000"/>
              </a:lnSpc>
              <a:buClr>
                <a:srgbClr val="000000"/>
              </a:buClr>
              <a:buFont typeface="Calibri Light"/>
              <a:buAutoNum type="arabicPeriod"/>
              <a:tabLst>
                <a:tab algn="l" pos="0"/>
              </a:tabLst>
            </a:pPr>
            <a:r>
              <a:rPr b="0" lang="en-US" sz="2400" spc="-1" strike="noStrike">
                <a:solidFill>
                  <a:srgbClr val="000000"/>
                </a:solidFill>
                <a:latin typeface="Calibri Light"/>
                <a:ea typeface="SimSun"/>
              </a:rPr>
              <a:t>Data in Tables, not a theory</a:t>
            </a:r>
            <a:endParaRPr b="0" lang="en-US" sz="2400" spc="-1" strike="noStrike">
              <a:latin typeface="Arial"/>
            </a:endParaRPr>
          </a:p>
          <a:p>
            <a:pPr marL="343080" indent="-342720">
              <a:lnSpc>
                <a:spcPct val="100000"/>
              </a:lnSpc>
              <a:buClr>
                <a:srgbClr val="000000"/>
              </a:buClr>
              <a:buFont typeface="Calibri Light"/>
              <a:buAutoNum type="arabicPeriod"/>
              <a:tabLst>
                <a:tab algn="l" pos="0"/>
              </a:tabLst>
            </a:pPr>
            <a:r>
              <a:rPr b="0" lang="en-US" sz="2400" spc="-1" strike="noStrike">
                <a:solidFill>
                  <a:srgbClr val="000000"/>
                </a:solidFill>
                <a:latin typeface="Calibri Light"/>
                <a:ea typeface="SimSun"/>
              </a:rPr>
              <a:t>List of  Variables, not a theory</a:t>
            </a:r>
            <a:endParaRPr b="0" lang="en-US" sz="2400" spc="-1" strike="noStrike">
              <a:latin typeface="Arial"/>
            </a:endParaRPr>
          </a:p>
          <a:p>
            <a:pPr marL="343080" indent="-342720">
              <a:lnSpc>
                <a:spcPct val="100000"/>
              </a:lnSpc>
              <a:buClr>
                <a:srgbClr val="000000"/>
              </a:buClr>
              <a:buFont typeface="Calibri Light"/>
              <a:buAutoNum type="arabicPeriod"/>
              <a:tabLst>
                <a:tab algn="l" pos="0"/>
              </a:tabLst>
            </a:pPr>
            <a:r>
              <a:rPr b="0" lang="en-US" sz="2400" spc="-1" strike="noStrike">
                <a:solidFill>
                  <a:srgbClr val="000000"/>
                </a:solidFill>
                <a:latin typeface="Calibri Light"/>
                <a:ea typeface="SimSun"/>
              </a:rPr>
              <a:t>Diagrams with boxes and arrows, not a theory</a:t>
            </a:r>
            <a:endParaRPr b="0" lang="en-US" sz="2400" spc="-1" strike="noStrike">
              <a:latin typeface="Arial"/>
            </a:endParaRPr>
          </a:p>
          <a:p>
            <a:pPr marL="343080" indent="-342720">
              <a:lnSpc>
                <a:spcPct val="100000"/>
              </a:lnSpc>
              <a:buClr>
                <a:srgbClr val="000000"/>
              </a:buClr>
              <a:buFont typeface="Calibri Light"/>
              <a:buAutoNum type="arabicPeriod"/>
              <a:tabLst>
                <a:tab algn="l" pos="0"/>
              </a:tabLst>
            </a:pPr>
            <a:r>
              <a:rPr b="0" lang="en-US" sz="2400" spc="-1" strike="noStrike">
                <a:solidFill>
                  <a:srgbClr val="000000"/>
                </a:solidFill>
                <a:latin typeface="Calibri Light"/>
                <a:ea typeface="SimSun"/>
              </a:rPr>
              <a:t>Abductive-Propositions (or hypotheses), not a theory</a:t>
            </a:r>
            <a:endParaRPr b="0" lang="en-US" sz="2400" spc="-1" strike="noStrike">
              <a:latin typeface="Arial"/>
            </a:endParaRPr>
          </a:p>
          <a:p>
            <a:pPr marL="343080" indent="-342720">
              <a:lnSpc>
                <a:spcPct val="100000"/>
              </a:lnSpc>
              <a:buClr>
                <a:srgbClr val="000000"/>
              </a:buClr>
              <a:buFont typeface="Calibri Light"/>
              <a:buAutoNum type="arabicPeriod"/>
              <a:tabLst>
                <a:tab algn="l" pos="0"/>
              </a:tabLst>
            </a:pPr>
            <a:r>
              <a:rPr b="0" lang="en-US" sz="2400" spc="-1" strike="noStrike">
                <a:solidFill>
                  <a:srgbClr val="000000"/>
                </a:solidFill>
                <a:latin typeface="Calibri Light"/>
                <a:ea typeface="SimSun"/>
              </a:rPr>
              <a:t>An Experiment or an Interview, or a P-Test, not a Theory</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9" name="Picture 5" descr=""/>
          <p:cNvPicPr/>
          <p:nvPr/>
        </p:nvPicPr>
        <p:blipFill>
          <a:blip r:embed="rId1"/>
          <a:stretch/>
        </p:blipFill>
        <p:spPr>
          <a:xfrm>
            <a:off x="1523880" y="-182160"/>
            <a:ext cx="9143640" cy="68576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0" name="Picture 1" descr=""/>
          <p:cNvPicPr/>
          <p:nvPr/>
        </p:nvPicPr>
        <p:blipFill>
          <a:blip r:embed="rId1"/>
          <a:stretch/>
        </p:blipFill>
        <p:spPr>
          <a:xfrm>
            <a:off x="3303720" y="803160"/>
            <a:ext cx="5583960" cy="5251680"/>
          </a:xfrm>
          <a:prstGeom prst="rect">
            <a:avLst/>
          </a:prstGeom>
          <a:ln w="0">
            <a:noFill/>
          </a:ln>
        </p:spPr>
      </p:pic>
      <p:sp>
        <p:nvSpPr>
          <p:cNvPr id="551" name="CustomShape 1"/>
          <p:cNvSpPr/>
          <p:nvPr/>
        </p:nvSpPr>
        <p:spPr>
          <a:xfrm>
            <a:off x="0" y="0"/>
            <a:ext cx="12191760" cy="36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2" name="" descr=""/>
          <p:cNvPicPr/>
          <p:nvPr/>
        </p:nvPicPr>
        <p:blipFill>
          <a:blip r:embed="rId1"/>
          <a:stretch/>
        </p:blipFill>
        <p:spPr>
          <a:xfrm>
            <a:off x="331920" y="228600"/>
            <a:ext cx="11546640" cy="64008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206</TotalTime>
  <Application>LibreOffice/7.0.1.2$MacOSX_X86_64 LibreOffice_project/7cbcfc562f6eb6708b5ff7d7397325de9e764452</Application>
  <Words>1535</Words>
  <Paragraphs>186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2020-11-24T02:08:51Z</dcterms:created>
  <dc:creator>Microsoft Office User</dc:creator>
  <dc:description/>
  <dc:language>en-US</dc:language>
  <cp:lastModifiedBy/>
  <cp:lastPrinted>2020-11-24T04:32:23Z</cp:lastPrinted>
  <dcterms:modified xsi:type="dcterms:W3CDTF">2020-11-24T07:05:01Z</dcterms:modified>
  <cp:revision>18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6</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23</vt:i4>
  </property>
</Properties>
</file>